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00" r:id="rId3"/>
    <p:sldMasterId id="2147483712" r:id="rId4"/>
    <p:sldMasterId id="2147483724" r:id="rId5"/>
    <p:sldMasterId id="2147483737" r:id="rId6"/>
    <p:sldMasterId id="2147483763" r:id="rId7"/>
    <p:sldMasterId id="2147483823" r:id="rId8"/>
    <p:sldMasterId id="2147483836" r:id="rId9"/>
    <p:sldMasterId id="2147483875" r:id="rId10"/>
    <p:sldMasterId id="2147483887" r:id="rId11"/>
    <p:sldMasterId id="2147483899" r:id="rId12"/>
    <p:sldMasterId id="2147483912" r:id="rId13"/>
  </p:sldMasterIdLst>
  <p:notesMasterIdLst>
    <p:notesMasterId r:id="rId108"/>
  </p:notesMasterIdLst>
  <p:sldIdLst>
    <p:sldId id="426" r:id="rId14"/>
    <p:sldId id="256" r:id="rId15"/>
    <p:sldId id="390" r:id="rId16"/>
    <p:sldId id="300" r:id="rId17"/>
    <p:sldId id="301" r:id="rId18"/>
    <p:sldId id="302" r:id="rId19"/>
    <p:sldId id="299" r:id="rId20"/>
    <p:sldId id="282" r:id="rId21"/>
    <p:sldId id="283" r:id="rId22"/>
    <p:sldId id="284" r:id="rId23"/>
    <p:sldId id="402" r:id="rId24"/>
    <p:sldId id="401" r:id="rId25"/>
    <p:sldId id="291" r:id="rId26"/>
    <p:sldId id="292" r:id="rId27"/>
    <p:sldId id="419" r:id="rId28"/>
    <p:sldId id="422" r:id="rId29"/>
    <p:sldId id="424" r:id="rId30"/>
    <p:sldId id="423" r:id="rId31"/>
    <p:sldId id="421" r:id="rId32"/>
    <p:sldId id="420" r:id="rId33"/>
    <p:sldId id="350" r:id="rId34"/>
    <p:sldId id="425" r:id="rId35"/>
    <p:sldId id="351" r:id="rId36"/>
    <p:sldId id="436" r:id="rId37"/>
    <p:sldId id="438" r:id="rId38"/>
    <p:sldId id="437" r:id="rId39"/>
    <p:sldId id="415" r:id="rId40"/>
    <p:sldId id="416" r:id="rId41"/>
    <p:sldId id="414" r:id="rId42"/>
    <p:sldId id="295" r:id="rId43"/>
    <p:sldId id="296" r:id="rId44"/>
    <p:sldId id="297" r:id="rId45"/>
    <p:sldId id="298"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285" r:id="rId62"/>
    <p:sldId id="286" r:id="rId63"/>
    <p:sldId id="287" r:id="rId64"/>
    <p:sldId id="288" r:id="rId65"/>
    <p:sldId id="289" r:id="rId66"/>
    <p:sldId id="290" r:id="rId67"/>
    <p:sldId id="379" r:id="rId68"/>
    <p:sldId id="380" r:id="rId69"/>
    <p:sldId id="381" r:id="rId70"/>
    <p:sldId id="270" r:id="rId71"/>
    <p:sldId id="385" r:id="rId72"/>
    <p:sldId id="386" r:id="rId73"/>
    <p:sldId id="418" r:id="rId74"/>
    <p:sldId id="383" r:id="rId75"/>
    <p:sldId id="267" r:id="rId76"/>
    <p:sldId id="387" r:id="rId77"/>
    <p:sldId id="388" r:id="rId78"/>
    <p:sldId id="389" r:id="rId79"/>
    <p:sldId id="397" r:id="rId80"/>
    <p:sldId id="393" r:id="rId81"/>
    <p:sldId id="394" r:id="rId82"/>
    <p:sldId id="398" r:id="rId83"/>
    <p:sldId id="403" r:id="rId84"/>
    <p:sldId id="358" r:id="rId85"/>
    <p:sldId id="359" r:id="rId86"/>
    <p:sldId id="360" r:id="rId87"/>
    <p:sldId id="361" r:id="rId88"/>
    <p:sldId id="362" r:id="rId89"/>
    <p:sldId id="363" r:id="rId90"/>
    <p:sldId id="364" r:id="rId91"/>
    <p:sldId id="365" r:id="rId92"/>
    <p:sldId id="366" r:id="rId93"/>
    <p:sldId id="367" r:id="rId94"/>
    <p:sldId id="368" r:id="rId95"/>
    <p:sldId id="400" r:id="rId96"/>
    <p:sldId id="357" r:id="rId97"/>
    <p:sldId id="429" r:id="rId98"/>
    <p:sldId id="430" r:id="rId99"/>
    <p:sldId id="431" r:id="rId100"/>
    <p:sldId id="432" r:id="rId101"/>
    <p:sldId id="433" r:id="rId102"/>
    <p:sldId id="434" r:id="rId103"/>
    <p:sldId id="435" r:id="rId104"/>
    <p:sldId id="417" r:id="rId105"/>
    <p:sldId id="427" r:id="rId106"/>
    <p:sldId id="428"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993366"/>
    <a:srgbClr val="66FF66"/>
    <a:srgbClr val="CC6600"/>
    <a:srgbClr val="993300"/>
    <a:srgbClr val="FFCC99"/>
    <a:srgbClr val="669900"/>
    <a:srgbClr val="003300"/>
    <a:srgbClr val="C0C800"/>
    <a:srgbClr val="C09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2" y="-134"/>
      </p:cViewPr>
      <p:guideLst>
        <p:guide orient="horz" pos="2160"/>
        <p:guide pos="2880"/>
      </p:guideLst>
    </p:cSldViewPr>
  </p:slideViewPr>
  <p:notesTextViewPr>
    <p:cViewPr>
      <p:scale>
        <a:sx n="1" d="1"/>
        <a:sy n="1" d="1"/>
      </p:scale>
      <p:origin x="0" y="0"/>
    </p:cViewPr>
  </p:notesTextViewPr>
  <p:sorterViewPr>
    <p:cViewPr>
      <p:scale>
        <a:sx n="66" d="100"/>
        <a:sy n="66" d="100"/>
      </p:scale>
      <p:origin x="0" y="110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slide" Target="slides/slide94.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presProps" Target="presProp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2"/>
          <c:y val="5.2995391705069131E-2"/>
          <c:w val="0.89160305343511448"/>
          <c:h val="0.85944700460829504"/>
        </c:manualLayout>
      </c:layout>
      <c:scatterChart>
        <c:scatterStyle val="smoothMarker"/>
        <c:varyColors val="0"/>
        <c:ser>
          <c:idx val="0"/>
          <c:order val="0"/>
          <c:tx>
            <c:strRef>
              <c:f>Sheet1!$B$1</c:f>
              <c:strCache>
                <c:ptCount val="1"/>
                <c:pt idx="0">
                  <c:v>shot1</c:v>
                </c:pt>
              </c:strCache>
            </c:strRef>
          </c:tx>
          <c:spPr>
            <a:ln w="38100">
              <a:solidFill>
                <a:srgbClr val="800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Sheet1!$B$2:$B$81</c:f>
              <c:numCache>
                <c:formatCode>General</c:formatCode>
                <c:ptCount val="80"/>
                <c:pt idx="0">
                  <c:v>1.8154900000000002E-2</c:v>
                </c:pt>
                <c:pt idx="1">
                  <c:v>2.5163600000000001E-2</c:v>
                </c:pt>
                <c:pt idx="2">
                  <c:v>3.4397799999999999E-2</c:v>
                </c:pt>
                <c:pt idx="3">
                  <c:v>4.6373299999999999E-2</c:v>
                </c:pt>
                <c:pt idx="4">
                  <c:v>6.1657299999999998E-2</c:v>
                </c:pt>
                <c:pt idx="5">
                  <c:v>8.0850099999999994E-2</c:v>
                </c:pt>
                <c:pt idx="6">
                  <c:v>0.104558</c:v>
                </c:pt>
                <c:pt idx="7">
                  <c:v>0.133356</c:v>
                </c:pt>
                <c:pt idx="8">
                  <c:v>0.167743</c:v>
                </c:pt>
                <c:pt idx="9">
                  <c:v>0.208094</c:v>
                </c:pt>
                <c:pt idx="10">
                  <c:v>0.25459599999999999</c:v>
                </c:pt>
                <c:pt idx="11">
                  <c:v>0.307203</c:v>
                </c:pt>
                <c:pt idx="12">
                  <c:v>0.36557499999999998</c:v>
                </c:pt>
                <c:pt idx="13">
                  <c:v>0.42904999999999999</c:v>
                </c:pt>
                <c:pt idx="14">
                  <c:v>0.496614</c:v>
                </c:pt>
                <c:pt idx="15">
                  <c:v>0.56690300000000005</c:v>
                </c:pt>
                <c:pt idx="16">
                  <c:v>0.63823200000000002</c:v>
                </c:pt>
                <c:pt idx="17">
                  <c:v>0.70864300000000002</c:v>
                </c:pt>
                <c:pt idx="18">
                  <c:v>0.77598900000000004</c:v>
                </c:pt>
                <c:pt idx="19">
                  <c:v>0.83803700000000003</c:v>
                </c:pt>
                <c:pt idx="20">
                  <c:v>0.89258700000000002</c:v>
                </c:pt>
                <c:pt idx="21">
                  <c:v>0.93759800000000004</c:v>
                </c:pt>
                <c:pt idx="22">
                  <c:v>0.97132099999999999</c:v>
                </c:pt>
                <c:pt idx="23">
                  <c:v>0.99240300000000004</c:v>
                </c:pt>
                <c:pt idx="24">
                  <c:v>0.99998299999999996</c:v>
                </c:pt>
                <c:pt idx="25">
                  <c:v>0.99374899999999999</c:v>
                </c:pt>
                <c:pt idx="26">
                  <c:v>0.97395799999999999</c:v>
                </c:pt>
                <c:pt idx="27">
                  <c:v>0.94142000000000003</c:v>
                </c:pt>
                <c:pt idx="28">
                  <c:v>0.89744000000000002</c:v>
                </c:pt>
                <c:pt idx="29">
                  <c:v>0.84373699999999996</c:v>
                </c:pt>
                <c:pt idx="30">
                  <c:v>0.78232699999999999</c:v>
                </c:pt>
                <c:pt idx="31">
                  <c:v>0.71540000000000004</c:v>
                </c:pt>
                <c:pt idx="32">
                  <c:v>0.64519199999999999</c:v>
                </c:pt>
                <c:pt idx="33">
                  <c:v>0.57386300000000001</c:v>
                </c:pt>
                <c:pt idx="34">
                  <c:v>0.50339299999999998</c:v>
                </c:pt>
                <c:pt idx="35">
                  <c:v>0.43549700000000002</c:v>
                </c:pt>
                <c:pt idx="36">
                  <c:v>0.37157200000000001</c:v>
                </c:pt>
                <c:pt idx="37">
                  <c:v>0.31266500000000003</c:v>
                </c:pt>
                <c:pt idx="38">
                  <c:v>0.25947500000000001</c:v>
                </c:pt>
                <c:pt idx="39">
                  <c:v>0.212369</c:v>
                </c:pt>
                <c:pt idx="40">
                  <c:v>0.17142199999999999</c:v>
                </c:pt>
                <c:pt idx="41">
                  <c:v>0.136465</c:v>
                </c:pt>
                <c:pt idx="42">
                  <c:v>0.107141</c:v>
                </c:pt>
                <c:pt idx="43">
                  <c:v>8.2959900000000003E-2</c:v>
                </c:pt>
                <c:pt idx="44">
                  <c:v>6.3352099999999995E-2</c:v>
                </c:pt>
                <c:pt idx="45">
                  <c:v>4.7712600000000001E-2</c:v>
                </c:pt>
                <c:pt idx="46">
                  <c:v>3.54393E-2</c:v>
                </c:pt>
                <c:pt idx="47">
                  <c:v>2.59606E-2</c:v>
                </c:pt>
                <c:pt idx="48">
                  <c:v>1.8755399999999998E-2</c:v>
                </c:pt>
                <c:pt idx="49">
                  <c:v>1.3363399999999999E-2</c:v>
                </c:pt>
                <c:pt idx="50">
                  <c:v>9.3904100000000001E-3</c:v>
                </c:pt>
                <c:pt idx="51">
                  <c:v>6.5077800000000003E-3</c:v>
                </c:pt>
                <c:pt idx="52">
                  <c:v>4.4479599999999999E-3</c:v>
                </c:pt>
                <c:pt idx="53">
                  <c:v>2.99825E-3</c:v>
                </c:pt>
                <c:pt idx="54">
                  <c:v>1.99322E-3</c:v>
                </c:pt>
                <c:pt idx="55">
                  <c:v>1.3068400000000001E-3</c:v>
                </c:pt>
                <c:pt idx="56">
                  <c:v>8.4501900000000002E-4</c:v>
                </c:pt>
                <c:pt idx="57">
                  <c:v>5.3887900000000003E-4</c:v>
                </c:pt>
                <c:pt idx="58">
                  <c:v>3.3891900000000003E-4</c:v>
                </c:pt>
                <c:pt idx="59">
                  <c:v>2.10223E-4</c:v>
                </c:pt>
                <c:pt idx="60">
                  <c:v>1.28601E-4</c:v>
                </c:pt>
                <c:pt idx="61" formatCode="0.00E+00">
                  <c:v>7.7586300000000006E-5</c:v>
                </c:pt>
                <c:pt idx="62" formatCode="0.00E+00">
                  <c:v>4.6164400000000001E-5</c:v>
                </c:pt>
                <c:pt idx="63" formatCode="0.00E+00">
                  <c:v>2.709E-5</c:v>
                </c:pt>
                <c:pt idx="64" formatCode="0.00E+00">
                  <c:v>1.5677900000000001E-5</c:v>
                </c:pt>
                <c:pt idx="65" formatCode="0.00E+00">
                  <c:v>8.9484799999999994E-6</c:v>
                </c:pt>
                <c:pt idx="66" formatCode="0.00E+00">
                  <c:v>5.0371999999999998E-6</c:v>
                </c:pt>
                <c:pt idx="67" formatCode="0.00E+00">
                  <c:v>2.7964500000000001E-6</c:v>
                </c:pt>
                <c:pt idx="68" formatCode="0.00E+00">
                  <c:v>1.5311099999999999E-6</c:v>
                </c:pt>
                <c:pt idx="69" formatCode="0.00E+00">
                  <c:v>8.2676800000000004E-7</c:v>
                </c:pt>
                <c:pt idx="70" formatCode="0.00E+00">
                  <c:v>4.4029199999999998E-7</c:v>
                </c:pt>
                <c:pt idx="71" formatCode="0.00E+00">
                  <c:v>2.3124800000000001E-7</c:v>
                </c:pt>
                <c:pt idx="72" formatCode="0.00E+00">
                  <c:v>1.1978200000000001E-7</c:v>
                </c:pt>
                <c:pt idx="73" formatCode="0.00E+00">
                  <c:v>6.1191100000000001E-8</c:v>
                </c:pt>
                <c:pt idx="74" formatCode="0.00E+00">
                  <c:v>3.0829300000000001E-8</c:v>
                </c:pt>
                <c:pt idx="75" formatCode="0.00E+00">
                  <c:v>1.5318499999999999E-8</c:v>
                </c:pt>
                <c:pt idx="76" formatCode="0.00E+00">
                  <c:v>7.5067300000000006E-9</c:v>
                </c:pt>
                <c:pt idx="77" formatCode="0.00E+00">
                  <c:v>3.6279699999999998E-9</c:v>
                </c:pt>
                <c:pt idx="78" formatCode="0.00E+00">
                  <c:v>1.7292399999999999E-9</c:v>
                </c:pt>
                <c:pt idx="79" formatCode="0.00E+00">
                  <c:v>8.1288300000000001E-10</c:v>
                </c:pt>
              </c:numCache>
            </c:numRef>
          </c:yVal>
          <c:smooth val="0"/>
        </c:ser>
        <c:ser>
          <c:idx val="1"/>
          <c:order val="1"/>
          <c:tx>
            <c:strRef>
              <c:f>Sheet1!$C$1</c:f>
              <c:strCache>
                <c:ptCount val="1"/>
                <c:pt idx="0">
                  <c:v>shot2</c:v>
                </c:pt>
              </c:strCache>
            </c:strRef>
          </c:tx>
          <c:spPr>
            <a:ln w="38100">
              <a:solidFill>
                <a:srgbClr val="FF66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Sheet1!$C$2:$C$81</c:f>
              <c:numCache>
                <c:formatCode>0.00E+00</c:formatCode>
                <c:ptCount val="80"/>
                <c:pt idx="0">
                  <c:v>1.52588E-5</c:v>
                </c:pt>
                <c:pt idx="1">
                  <c:v>2.6383599999999999E-5</c:v>
                </c:pt>
                <c:pt idx="2">
                  <c:v>4.4991099999999997E-5</c:v>
                </c:pt>
                <c:pt idx="3">
                  <c:v>7.5665800000000003E-5</c:v>
                </c:pt>
                <c:pt idx="4" formatCode="General">
                  <c:v>1.2550199999999999E-4</c:v>
                </c:pt>
                <c:pt idx="5" formatCode="General">
                  <c:v>2.0529700000000001E-4</c:v>
                </c:pt>
                <c:pt idx="6" formatCode="General">
                  <c:v>3.31202E-4</c:v>
                </c:pt>
                <c:pt idx="7" formatCode="General">
                  <c:v>5.2696700000000004E-4</c:v>
                </c:pt>
                <c:pt idx="8" formatCode="General">
                  <c:v>8.2689999999999999E-4</c:v>
                </c:pt>
                <c:pt idx="9" formatCode="General">
                  <c:v>1.2796800000000001E-3</c:v>
                </c:pt>
                <c:pt idx="10" formatCode="General">
                  <c:v>1.95313E-3</c:v>
                </c:pt>
                <c:pt idx="11" formatCode="General">
                  <c:v>2.9399399999999998E-3</c:v>
                </c:pt>
                <c:pt idx="12" formatCode="General">
                  <c:v>4.3644000000000001E-3</c:v>
                </c:pt>
                <c:pt idx="13" formatCode="General">
                  <c:v>6.3898599999999998E-3</c:v>
                </c:pt>
                <c:pt idx="14" formatCode="General">
                  <c:v>9.2265100000000003E-3</c:v>
                </c:pt>
                <c:pt idx="15" formatCode="General">
                  <c:v>1.3139E-2</c:v>
                </c:pt>
                <c:pt idx="16" formatCode="General">
                  <c:v>1.8453000000000001E-2</c:v>
                </c:pt>
                <c:pt idx="17" formatCode="General">
                  <c:v>2.5559399999999999E-2</c:v>
                </c:pt>
                <c:pt idx="18" formatCode="General">
                  <c:v>3.49152E-2</c:v>
                </c:pt>
                <c:pt idx="19" formatCode="General">
                  <c:v>4.7038999999999997E-2</c:v>
                </c:pt>
                <c:pt idx="20" formatCode="General">
                  <c:v>6.25E-2</c:v>
                </c:pt>
                <c:pt idx="21" formatCode="General">
                  <c:v>8.1899600000000003E-2</c:v>
                </c:pt>
                <c:pt idx="22" formatCode="General">
                  <c:v>0.10584300000000001</c:v>
                </c:pt>
                <c:pt idx="23" formatCode="General">
                  <c:v>0.134904</c:v>
                </c:pt>
                <c:pt idx="24" formatCode="General">
                  <c:v>0.169576</c:v>
                </c:pt>
                <c:pt idx="25" formatCode="General">
                  <c:v>0.21022399999999999</c:v>
                </c:pt>
                <c:pt idx="26" formatCode="General">
                  <c:v>0.25702799999999998</c:v>
                </c:pt>
                <c:pt idx="27" formatCode="General">
                  <c:v>0.30992700000000001</c:v>
                </c:pt>
                <c:pt idx="28" formatCode="General">
                  <c:v>0.36856699999999998</c:v>
                </c:pt>
                <c:pt idx="29" formatCode="General">
                  <c:v>0.43226900000000001</c:v>
                </c:pt>
                <c:pt idx="30" formatCode="General">
                  <c:v>0.5</c:v>
                </c:pt>
                <c:pt idx="31" formatCode="General">
                  <c:v>0.57038199999999994</c:v>
                </c:pt>
                <c:pt idx="32" formatCode="General">
                  <c:v>0.64171299999999998</c:v>
                </c:pt>
                <c:pt idx="33" formatCode="General">
                  <c:v>0.71202500000000002</c:v>
                </c:pt>
                <c:pt idx="34" formatCode="General">
                  <c:v>0.779165</c:v>
                </c:pt>
                <c:pt idx="35" formatCode="General">
                  <c:v>0.84089599999999998</c:v>
                </c:pt>
                <c:pt idx="36" formatCode="General">
                  <c:v>0.89502499999999996</c:v>
                </c:pt>
                <c:pt idx="37" formatCode="General">
                  <c:v>0.939523</c:v>
                </c:pt>
                <c:pt idx="38" formatCode="General">
                  <c:v>0.97265500000000005</c:v>
                </c:pt>
                <c:pt idx="39" formatCode="General">
                  <c:v>0.99309199999999997</c:v>
                </c:pt>
                <c:pt idx="40" formatCode="General">
                  <c:v>1</c:v>
                </c:pt>
                <c:pt idx="41" formatCode="General">
                  <c:v>0.99309199999999997</c:v>
                </c:pt>
                <c:pt idx="42" formatCode="General">
                  <c:v>0.97265500000000005</c:v>
                </c:pt>
                <c:pt idx="43" formatCode="General">
                  <c:v>0.939523</c:v>
                </c:pt>
                <c:pt idx="44" formatCode="General">
                  <c:v>0.89502499999999996</c:v>
                </c:pt>
                <c:pt idx="45" formatCode="General">
                  <c:v>0.84089599999999998</c:v>
                </c:pt>
                <c:pt idx="46" formatCode="General">
                  <c:v>0.779165</c:v>
                </c:pt>
                <c:pt idx="47" formatCode="General">
                  <c:v>0.71202500000000002</c:v>
                </c:pt>
                <c:pt idx="48" formatCode="General">
                  <c:v>0.64171299999999998</c:v>
                </c:pt>
                <c:pt idx="49" formatCode="General">
                  <c:v>0.57038199999999994</c:v>
                </c:pt>
                <c:pt idx="50" formatCode="General">
                  <c:v>0.5</c:v>
                </c:pt>
                <c:pt idx="51" formatCode="General">
                  <c:v>0.43226900000000001</c:v>
                </c:pt>
                <c:pt idx="52" formatCode="General">
                  <c:v>0.36856699999999998</c:v>
                </c:pt>
                <c:pt idx="53" formatCode="General">
                  <c:v>0.30992700000000001</c:v>
                </c:pt>
                <c:pt idx="54" formatCode="General">
                  <c:v>0.25702799999999998</c:v>
                </c:pt>
                <c:pt idx="55" formatCode="General">
                  <c:v>0.21022399999999999</c:v>
                </c:pt>
                <c:pt idx="56" formatCode="General">
                  <c:v>0.169576</c:v>
                </c:pt>
                <c:pt idx="57" formatCode="General">
                  <c:v>0.134904</c:v>
                </c:pt>
                <c:pt idx="58" formatCode="General">
                  <c:v>0.10584300000000001</c:v>
                </c:pt>
                <c:pt idx="59" formatCode="General">
                  <c:v>8.1899600000000003E-2</c:v>
                </c:pt>
                <c:pt idx="60" formatCode="General">
                  <c:v>6.25E-2</c:v>
                </c:pt>
                <c:pt idx="61" formatCode="General">
                  <c:v>4.7038999999999997E-2</c:v>
                </c:pt>
                <c:pt idx="62" formatCode="General">
                  <c:v>3.49152E-2</c:v>
                </c:pt>
                <c:pt idx="63" formatCode="General">
                  <c:v>2.5559399999999999E-2</c:v>
                </c:pt>
                <c:pt idx="64" formatCode="General">
                  <c:v>1.8453000000000001E-2</c:v>
                </c:pt>
                <c:pt idx="65" formatCode="General">
                  <c:v>1.3139E-2</c:v>
                </c:pt>
                <c:pt idx="66" formatCode="General">
                  <c:v>9.2265100000000003E-3</c:v>
                </c:pt>
                <c:pt idx="67" formatCode="General">
                  <c:v>6.3898599999999998E-3</c:v>
                </c:pt>
                <c:pt idx="68" formatCode="General">
                  <c:v>4.3644000000000001E-3</c:v>
                </c:pt>
                <c:pt idx="69" formatCode="General">
                  <c:v>2.9399399999999998E-3</c:v>
                </c:pt>
                <c:pt idx="70" formatCode="General">
                  <c:v>1.95312E-3</c:v>
                </c:pt>
                <c:pt idx="71" formatCode="General">
                  <c:v>1.2796800000000001E-3</c:v>
                </c:pt>
                <c:pt idx="72" formatCode="General">
                  <c:v>8.2689999999999999E-4</c:v>
                </c:pt>
                <c:pt idx="73" formatCode="General">
                  <c:v>5.2696700000000004E-4</c:v>
                </c:pt>
                <c:pt idx="74" formatCode="General">
                  <c:v>3.31202E-4</c:v>
                </c:pt>
                <c:pt idx="75" formatCode="General">
                  <c:v>2.0529700000000001E-4</c:v>
                </c:pt>
                <c:pt idx="76" formatCode="General">
                  <c:v>1.2550199999999999E-4</c:v>
                </c:pt>
                <c:pt idx="77">
                  <c:v>7.5665800000000003E-5</c:v>
                </c:pt>
                <c:pt idx="78">
                  <c:v>4.4991099999999997E-5</c:v>
                </c:pt>
                <c:pt idx="79">
                  <c:v>2.6383599999999999E-5</c:v>
                </c:pt>
              </c:numCache>
            </c:numRef>
          </c:yVal>
          <c:smooth val="0"/>
        </c:ser>
        <c:ser>
          <c:idx val="2"/>
          <c:order val="2"/>
          <c:tx>
            <c:strRef>
              <c:f>Sheet1!$D$1</c:f>
              <c:strCache>
                <c:ptCount val="1"/>
                <c:pt idx="0">
                  <c:v>shot3</c:v>
                </c:pt>
              </c:strCache>
            </c:strRef>
          </c:tx>
          <c:spPr>
            <a:ln w="38100">
              <a:solidFill>
                <a:srgbClr val="008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Sheet1!$D$2:$D$81</c:f>
              <c:numCache>
                <c:formatCode>0.00E+00</c:formatCode>
                <c:ptCount val="80"/>
                <c:pt idx="0">
                  <c:v>3.7685900000000002E-10</c:v>
                </c:pt>
                <c:pt idx="1">
                  <c:v>8.1288300000000001E-10</c:v>
                </c:pt>
                <c:pt idx="2">
                  <c:v>1.7292399999999999E-9</c:v>
                </c:pt>
                <c:pt idx="3">
                  <c:v>3.6279699999999998E-9</c:v>
                </c:pt>
                <c:pt idx="4">
                  <c:v>7.5067300000000006E-9</c:v>
                </c:pt>
                <c:pt idx="5">
                  <c:v>1.5318499999999999E-8</c:v>
                </c:pt>
                <c:pt idx="6">
                  <c:v>3.0829300000000001E-8</c:v>
                </c:pt>
                <c:pt idx="7">
                  <c:v>6.1191100000000001E-8</c:v>
                </c:pt>
                <c:pt idx="8">
                  <c:v>1.1978200000000001E-7</c:v>
                </c:pt>
                <c:pt idx="9">
                  <c:v>2.3124800000000001E-7</c:v>
                </c:pt>
                <c:pt idx="10">
                  <c:v>4.4029199999999998E-7</c:v>
                </c:pt>
                <c:pt idx="11">
                  <c:v>8.2676800000000004E-7</c:v>
                </c:pt>
                <c:pt idx="12">
                  <c:v>1.5311099999999999E-6</c:v>
                </c:pt>
                <c:pt idx="13">
                  <c:v>2.7964500000000001E-6</c:v>
                </c:pt>
                <c:pt idx="14">
                  <c:v>5.0371999999999998E-6</c:v>
                </c:pt>
                <c:pt idx="15">
                  <c:v>8.9484799999999994E-6</c:v>
                </c:pt>
                <c:pt idx="16">
                  <c:v>1.5677900000000001E-5</c:v>
                </c:pt>
                <c:pt idx="17">
                  <c:v>2.709E-5</c:v>
                </c:pt>
                <c:pt idx="18">
                  <c:v>4.6164400000000001E-5</c:v>
                </c:pt>
                <c:pt idx="19">
                  <c:v>7.7586300000000006E-5</c:v>
                </c:pt>
                <c:pt idx="20" formatCode="General">
                  <c:v>1.28601E-4</c:v>
                </c:pt>
                <c:pt idx="21" formatCode="General">
                  <c:v>2.10223E-4</c:v>
                </c:pt>
                <c:pt idx="22" formatCode="General">
                  <c:v>3.3891900000000003E-4</c:v>
                </c:pt>
                <c:pt idx="23" formatCode="General">
                  <c:v>5.3887900000000003E-4</c:v>
                </c:pt>
                <c:pt idx="24" formatCode="General">
                  <c:v>8.4501900000000002E-4</c:v>
                </c:pt>
                <c:pt idx="25" formatCode="General">
                  <c:v>1.3068400000000001E-3</c:v>
                </c:pt>
                <c:pt idx="26" formatCode="General">
                  <c:v>1.99322E-3</c:v>
                </c:pt>
                <c:pt idx="27" formatCode="General">
                  <c:v>2.99825E-3</c:v>
                </c:pt>
                <c:pt idx="28" formatCode="General">
                  <c:v>4.4479599999999999E-3</c:v>
                </c:pt>
                <c:pt idx="29" formatCode="General">
                  <c:v>6.5077800000000003E-3</c:v>
                </c:pt>
                <c:pt idx="30" formatCode="General">
                  <c:v>9.3904100000000001E-3</c:v>
                </c:pt>
                <c:pt idx="31" formatCode="General">
                  <c:v>1.3363399999999999E-2</c:v>
                </c:pt>
                <c:pt idx="32" formatCode="General">
                  <c:v>1.8755399999999998E-2</c:v>
                </c:pt>
                <c:pt idx="33" formatCode="General">
                  <c:v>2.59606E-2</c:v>
                </c:pt>
                <c:pt idx="34" formatCode="General">
                  <c:v>3.54393E-2</c:v>
                </c:pt>
                <c:pt idx="35" formatCode="General">
                  <c:v>4.7712600000000001E-2</c:v>
                </c:pt>
                <c:pt idx="36" formatCode="General">
                  <c:v>6.3352099999999995E-2</c:v>
                </c:pt>
                <c:pt idx="37" formatCode="General">
                  <c:v>8.2959900000000003E-2</c:v>
                </c:pt>
                <c:pt idx="38" formatCode="General">
                  <c:v>0.107141</c:v>
                </c:pt>
                <c:pt idx="39" formatCode="General">
                  <c:v>0.136465</c:v>
                </c:pt>
                <c:pt idx="40" formatCode="General">
                  <c:v>0.17142199999999999</c:v>
                </c:pt>
                <c:pt idx="41" formatCode="General">
                  <c:v>0.212369</c:v>
                </c:pt>
                <c:pt idx="42" formatCode="General">
                  <c:v>0.25947500000000001</c:v>
                </c:pt>
                <c:pt idx="43" formatCode="General">
                  <c:v>0.31266500000000003</c:v>
                </c:pt>
                <c:pt idx="44" formatCode="General">
                  <c:v>0.37157200000000001</c:v>
                </c:pt>
                <c:pt idx="45" formatCode="General">
                  <c:v>0.43549700000000002</c:v>
                </c:pt>
                <c:pt idx="46" formatCode="General">
                  <c:v>0.50339299999999998</c:v>
                </c:pt>
                <c:pt idx="47" formatCode="General">
                  <c:v>0.57386300000000001</c:v>
                </c:pt>
                <c:pt idx="48" formatCode="General">
                  <c:v>0.64519199999999999</c:v>
                </c:pt>
                <c:pt idx="49" formatCode="General">
                  <c:v>0.71540000000000004</c:v>
                </c:pt>
                <c:pt idx="50" formatCode="General">
                  <c:v>0.78232699999999999</c:v>
                </c:pt>
                <c:pt idx="51" formatCode="General">
                  <c:v>0.84373699999999996</c:v>
                </c:pt>
                <c:pt idx="52" formatCode="General">
                  <c:v>0.89744000000000002</c:v>
                </c:pt>
                <c:pt idx="53" formatCode="General">
                  <c:v>0.94142000000000003</c:v>
                </c:pt>
                <c:pt idx="54" formatCode="General">
                  <c:v>0.97395799999999999</c:v>
                </c:pt>
                <c:pt idx="55" formatCode="General">
                  <c:v>0.99374899999999999</c:v>
                </c:pt>
                <c:pt idx="56" formatCode="General">
                  <c:v>0.99998299999999996</c:v>
                </c:pt>
                <c:pt idx="57" formatCode="General">
                  <c:v>0.99240300000000004</c:v>
                </c:pt>
                <c:pt idx="58" formatCode="General">
                  <c:v>0.97132099999999999</c:v>
                </c:pt>
                <c:pt idx="59" formatCode="General">
                  <c:v>0.93759800000000004</c:v>
                </c:pt>
                <c:pt idx="60" formatCode="General">
                  <c:v>0.89258700000000002</c:v>
                </c:pt>
                <c:pt idx="61" formatCode="General">
                  <c:v>0.83803700000000003</c:v>
                </c:pt>
                <c:pt idx="62" formatCode="General">
                  <c:v>0.77598900000000004</c:v>
                </c:pt>
                <c:pt idx="63" formatCode="General">
                  <c:v>0.70864300000000002</c:v>
                </c:pt>
                <c:pt idx="64" formatCode="General">
                  <c:v>0.63823200000000002</c:v>
                </c:pt>
                <c:pt idx="65" formatCode="General">
                  <c:v>0.56690300000000005</c:v>
                </c:pt>
                <c:pt idx="66" formatCode="General">
                  <c:v>0.496614</c:v>
                </c:pt>
                <c:pt idx="67" formatCode="General">
                  <c:v>0.42904999999999999</c:v>
                </c:pt>
                <c:pt idx="68" formatCode="General">
                  <c:v>0.36557499999999998</c:v>
                </c:pt>
                <c:pt idx="69" formatCode="General">
                  <c:v>0.307203</c:v>
                </c:pt>
                <c:pt idx="70" formatCode="General">
                  <c:v>0.25459599999999999</c:v>
                </c:pt>
                <c:pt idx="71" formatCode="General">
                  <c:v>0.208094</c:v>
                </c:pt>
                <c:pt idx="72" formatCode="General">
                  <c:v>0.167743</c:v>
                </c:pt>
                <c:pt idx="73" formatCode="General">
                  <c:v>0.133356</c:v>
                </c:pt>
                <c:pt idx="74" formatCode="General">
                  <c:v>0.104558</c:v>
                </c:pt>
                <c:pt idx="75" formatCode="General">
                  <c:v>8.0850099999999994E-2</c:v>
                </c:pt>
                <c:pt idx="76" formatCode="General">
                  <c:v>6.1657299999999998E-2</c:v>
                </c:pt>
                <c:pt idx="77" formatCode="General">
                  <c:v>4.6373299999999999E-2</c:v>
                </c:pt>
                <c:pt idx="78" formatCode="General">
                  <c:v>3.4397799999999999E-2</c:v>
                </c:pt>
                <c:pt idx="79" formatCode="General">
                  <c:v>2.5163600000000001E-2</c:v>
                </c:pt>
              </c:numCache>
            </c:numRef>
          </c:yVal>
          <c:smooth val="0"/>
        </c:ser>
        <c:ser>
          <c:idx val="3"/>
          <c:order val="3"/>
          <c:tx>
            <c:strRef>
              <c:f>Sheet1!$E$1</c:f>
              <c:strCache>
                <c:ptCount val="1"/>
                <c:pt idx="0">
                  <c:v>sum</c:v>
                </c:pt>
              </c:strCache>
            </c:strRef>
          </c:tx>
          <c:spPr>
            <a:ln w="38100">
              <a:solidFill>
                <a:srgbClr val="0066CC"/>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Sheet1!$E$2:$E$81</c:f>
              <c:numCache>
                <c:formatCode>General</c:formatCode>
                <c:ptCount val="80"/>
                <c:pt idx="0">
                  <c:v>1.8170200000000001E-2</c:v>
                </c:pt>
                <c:pt idx="1">
                  <c:v>2.5190000000000001E-2</c:v>
                </c:pt>
                <c:pt idx="2">
                  <c:v>3.4442800000000003E-2</c:v>
                </c:pt>
                <c:pt idx="3">
                  <c:v>4.6448999999999997E-2</c:v>
                </c:pt>
                <c:pt idx="4">
                  <c:v>6.1782799999999999E-2</c:v>
                </c:pt>
                <c:pt idx="5">
                  <c:v>8.1055500000000003E-2</c:v>
                </c:pt>
                <c:pt idx="6">
                  <c:v>0.104889</c:v>
                </c:pt>
                <c:pt idx="7">
                  <c:v>0.133883</c:v>
                </c:pt>
                <c:pt idx="8">
                  <c:v>0.16857</c:v>
                </c:pt>
                <c:pt idx="9">
                  <c:v>0.209374</c:v>
                </c:pt>
                <c:pt idx="10">
                  <c:v>0.25655</c:v>
                </c:pt>
                <c:pt idx="11">
                  <c:v>0.310143</c:v>
                </c:pt>
                <c:pt idx="12">
                  <c:v>0.36994100000000002</c:v>
                </c:pt>
                <c:pt idx="13">
                  <c:v>0.43544300000000002</c:v>
                </c:pt>
                <c:pt idx="14">
                  <c:v>0.50584499999999999</c:v>
                </c:pt>
                <c:pt idx="15">
                  <c:v>0.58005099999999998</c:v>
                </c:pt>
                <c:pt idx="16">
                  <c:v>0.65669999999999995</c:v>
                </c:pt>
                <c:pt idx="17">
                  <c:v>0.73422900000000002</c:v>
                </c:pt>
                <c:pt idx="18">
                  <c:v>0.81094999999999995</c:v>
                </c:pt>
                <c:pt idx="19">
                  <c:v>0.885154</c:v>
                </c:pt>
                <c:pt idx="20">
                  <c:v>0.95521500000000004</c:v>
                </c:pt>
                <c:pt idx="21">
                  <c:v>1.0197099999999999</c:v>
                </c:pt>
                <c:pt idx="22">
                  <c:v>1.0774999999999999</c:v>
                </c:pt>
                <c:pt idx="23">
                  <c:v>1.12785</c:v>
                </c:pt>
                <c:pt idx="24">
                  <c:v>1.1704000000000001</c:v>
                </c:pt>
                <c:pt idx="25">
                  <c:v>1.2052799999999999</c:v>
                </c:pt>
                <c:pt idx="26">
                  <c:v>1.23298</c:v>
                </c:pt>
                <c:pt idx="27">
                  <c:v>1.25434</c:v>
                </c:pt>
                <c:pt idx="28">
                  <c:v>1.2704599999999999</c:v>
                </c:pt>
                <c:pt idx="29">
                  <c:v>1.28251</c:v>
                </c:pt>
                <c:pt idx="30">
                  <c:v>1.29172</c:v>
                </c:pt>
                <c:pt idx="31">
                  <c:v>1.29915</c:v>
                </c:pt>
                <c:pt idx="32">
                  <c:v>1.30566</c:v>
                </c:pt>
                <c:pt idx="33">
                  <c:v>1.31185</c:v>
                </c:pt>
                <c:pt idx="34">
                  <c:v>1.3180000000000001</c:v>
                </c:pt>
                <c:pt idx="35">
                  <c:v>1.3241099999999999</c:v>
                </c:pt>
                <c:pt idx="36">
                  <c:v>1.32995</c:v>
                </c:pt>
                <c:pt idx="37">
                  <c:v>1.3351500000000001</c:v>
                </c:pt>
                <c:pt idx="38">
                  <c:v>1.33927</c:v>
                </c:pt>
                <c:pt idx="39">
                  <c:v>1.3419300000000001</c:v>
                </c:pt>
                <c:pt idx="40">
                  <c:v>1.34284</c:v>
                </c:pt>
                <c:pt idx="41">
                  <c:v>1.3419300000000001</c:v>
                </c:pt>
                <c:pt idx="42">
                  <c:v>1.33927</c:v>
                </c:pt>
                <c:pt idx="43">
                  <c:v>1.3351500000000001</c:v>
                </c:pt>
                <c:pt idx="44">
                  <c:v>1.32995</c:v>
                </c:pt>
                <c:pt idx="45">
                  <c:v>1.3241099999999999</c:v>
                </c:pt>
                <c:pt idx="46">
                  <c:v>1.3180000000000001</c:v>
                </c:pt>
                <c:pt idx="47">
                  <c:v>1.31185</c:v>
                </c:pt>
                <c:pt idx="48">
                  <c:v>1.30566</c:v>
                </c:pt>
                <c:pt idx="49">
                  <c:v>1.29915</c:v>
                </c:pt>
                <c:pt idx="50">
                  <c:v>1.29172</c:v>
                </c:pt>
                <c:pt idx="51">
                  <c:v>1.28251</c:v>
                </c:pt>
                <c:pt idx="52">
                  <c:v>1.2704599999999999</c:v>
                </c:pt>
                <c:pt idx="53">
                  <c:v>1.25434</c:v>
                </c:pt>
                <c:pt idx="54">
                  <c:v>1.23298</c:v>
                </c:pt>
                <c:pt idx="55">
                  <c:v>1.2052799999999999</c:v>
                </c:pt>
                <c:pt idx="56">
                  <c:v>1.1704000000000001</c:v>
                </c:pt>
                <c:pt idx="57">
                  <c:v>1.12785</c:v>
                </c:pt>
                <c:pt idx="58">
                  <c:v>1.0774999999999999</c:v>
                </c:pt>
                <c:pt idx="59">
                  <c:v>1.0197099999999999</c:v>
                </c:pt>
                <c:pt idx="60">
                  <c:v>0.95521500000000004</c:v>
                </c:pt>
                <c:pt idx="61">
                  <c:v>0.885154</c:v>
                </c:pt>
                <c:pt idx="62">
                  <c:v>0.81094999999999995</c:v>
                </c:pt>
                <c:pt idx="63">
                  <c:v>0.73422900000000002</c:v>
                </c:pt>
                <c:pt idx="64">
                  <c:v>0.65669999999999995</c:v>
                </c:pt>
                <c:pt idx="65">
                  <c:v>0.58005099999999998</c:v>
                </c:pt>
                <c:pt idx="66">
                  <c:v>0.50584499999999999</c:v>
                </c:pt>
                <c:pt idx="67">
                  <c:v>0.43544300000000002</c:v>
                </c:pt>
                <c:pt idx="68">
                  <c:v>0.36994100000000002</c:v>
                </c:pt>
                <c:pt idx="69">
                  <c:v>0.310143</c:v>
                </c:pt>
                <c:pt idx="70">
                  <c:v>0.25655</c:v>
                </c:pt>
                <c:pt idx="71">
                  <c:v>0.209374</c:v>
                </c:pt>
                <c:pt idx="72">
                  <c:v>0.16857</c:v>
                </c:pt>
                <c:pt idx="73">
                  <c:v>0.133883</c:v>
                </c:pt>
                <c:pt idx="74">
                  <c:v>0.104889</c:v>
                </c:pt>
                <c:pt idx="75">
                  <c:v>8.1055500000000003E-2</c:v>
                </c:pt>
                <c:pt idx="76">
                  <c:v>6.1782799999999999E-2</c:v>
                </c:pt>
                <c:pt idx="77">
                  <c:v>4.6448999999999997E-2</c:v>
                </c:pt>
                <c:pt idx="78">
                  <c:v>3.4442800000000003E-2</c:v>
                </c:pt>
                <c:pt idx="79">
                  <c:v>2.5190000000000001E-2</c:v>
                </c:pt>
              </c:numCache>
            </c:numRef>
          </c:yVal>
          <c:smooth val="1"/>
        </c:ser>
        <c:dLbls>
          <c:showLegendKey val="0"/>
          <c:showVal val="0"/>
          <c:showCatName val="0"/>
          <c:showSerName val="0"/>
          <c:showPercent val="0"/>
          <c:showBubbleSize val="0"/>
        </c:dLbls>
        <c:axId val="338691584"/>
        <c:axId val="338693120"/>
      </c:scatterChart>
      <c:valAx>
        <c:axId val="338691584"/>
        <c:scaling>
          <c:orientation val="minMax"/>
          <c:max val="2"/>
          <c:min val="-2"/>
        </c:scaling>
        <c:delete val="0"/>
        <c:axPos val="b"/>
        <c:numFmt formatCode="General" sourceLinked="1"/>
        <c:majorTickMark val="cross"/>
        <c:minorTickMark val="cross"/>
        <c:tickLblPos val="low"/>
        <c:spPr>
          <a:ln w="27836">
            <a:solidFill>
              <a:schemeClr val="tx1"/>
            </a:solidFill>
            <a:prstDash val="solid"/>
          </a:ln>
        </c:spPr>
        <c:txPr>
          <a:bodyPr rot="0" vert="horz"/>
          <a:lstStyle/>
          <a:p>
            <a:pPr>
              <a:defRPr sz="1753" b="1" i="0" u="none" strike="noStrike" baseline="0">
                <a:solidFill>
                  <a:schemeClr val="tx1"/>
                </a:solidFill>
                <a:latin typeface="Arial"/>
                <a:ea typeface="Arial"/>
                <a:cs typeface="Arial"/>
              </a:defRPr>
            </a:pPr>
            <a:endParaRPr lang="en-US"/>
          </a:p>
        </c:txPr>
        <c:crossAx val="338693120"/>
        <c:crosses val="autoZero"/>
        <c:crossBetween val="midCat"/>
        <c:majorUnit val="0.5"/>
        <c:minorUnit val="0.5"/>
      </c:valAx>
      <c:valAx>
        <c:axId val="338693120"/>
        <c:scaling>
          <c:orientation val="minMax"/>
          <c:max val="1.4"/>
          <c:min val="0"/>
        </c:scaling>
        <c:delete val="0"/>
        <c:axPos val="l"/>
        <c:numFmt formatCode="General" sourceLinked="0"/>
        <c:majorTickMark val="out"/>
        <c:minorTickMark val="none"/>
        <c:tickLblPos val="nextTo"/>
        <c:spPr>
          <a:ln w="27836">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338691584"/>
        <c:crossesAt val="-2"/>
        <c:crossBetween val="midCat"/>
        <c:majorUnit val="0.2"/>
      </c:valAx>
      <c:spPr>
        <a:noFill/>
        <a:ln w="27836">
          <a:solidFill>
            <a:srgbClr val="808080"/>
          </a:solidFill>
          <a:prstDash val="solid"/>
        </a:ln>
      </c:spPr>
    </c:plotArea>
    <c:legend>
      <c:legendPos val="r"/>
      <c:layout>
        <c:manualLayout>
          <c:xMode val="edge"/>
          <c:yMode val="edge"/>
          <c:x val="0.78793754980949915"/>
          <c:y val="9.2165898617511521E-3"/>
          <c:w val="0.20442885520364606"/>
          <c:h val="0.3294930875576037"/>
        </c:manualLayout>
      </c:layout>
      <c:overlay val="0"/>
      <c:spPr>
        <a:solidFill>
          <a:schemeClr val="bg1"/>
        </a:solidFill>
        <a:ln w="6959">
          <a:solidFill>
            <a:schemeClr val="tx1"/>
          </a:solidFill>
          <a:prstDash val="solid"/>
        </a:ln>
      </c:spPr>
      <c:txPr>
        <a:bodyPr/>
        <a:lstStyle/>
        <a:p>
          <a:pPr>
            <a:defRPr sz="28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53"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2"/>
          <c:y val="5.2995391705069131E-2"/>
          <c:w val="0.89160305343511448"/>
          <c:h val="0.85944700460829504"/>
        </c:manualLayout>
      </c:layout>
      <c:scatterChart>
        <c:scatterStyle val="smoothMarker"/>
        <c:varyColors val="0"/>
        <c:ser>
          <c:idx val="0"/>
          <c:order val="0"/>
          <c:tx>
            <c:strRef>
              <c:f>Sheet1!$B$1</c:f>
              <c:strCache>
                <c:ptCount val="1"/>
                <c:pt idx="0">
                  <c:v>shot1</c:v>
                </c:pt>
              </c:strCache>
            </c:strRef>
          </c:tx>
          <c:spPr>
            <a:ln w="38100">
              <a:solidFill>
                <a:srgbClr val="800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Sheet1!$B$2:$B$81</c:f>
              <c:numCache>
                <c:formatCode>General</c:formatCode>
                <c:ptCount val="80"/>
                <c:pt idx="0">
                  <c:v>1.8253599999999998E-2</c:v>
                </c:pt>
                <c:pt idx="1">
                  <c:v>2.54103E-2</c:v>
                </c:pt>
                <c:pt idx="2">
                  <c:v>3.4885899999999997E-2</c:v>
                </c:pt>
                <c:pt idx="3">
                  <c:v>4.7235600000000003E-2</c:v>
                </c:pt>
                <c:pt idx="4">
                  <c:v>6.3076599999999997E-2</c:v>
                </c:pt>
                <c:pt idx="5">
                  <c:v>8.3070500000000005E-2</c:v>
                </c:pt>
                <c:pt idx="6">
                  <c:v>0.10789600000000001</c:v>
                </c:pt>
                <c:pt idx="7">
                  <c:v>0.138211</c:v>
                </c:pt>
                <c:pt idx="8">
                  <c:v>0.17460500000000001</c:v>
                </c:pt>
                <c:pt idx="9">
                  <c:v>0.21754699999999999</c:v>
                </c:pt>
                <c:pt idx="10">
                  <c:v>0.267318</c:v>
                </c:pt>
                <c:pt idx="11">
                  <c:v>0.32395400000000002</c:v>
                </c:pt>
                <c:pt idx="12">
                  <c:v>0.38718399999999997</c:v>
                </c:pt>
                <c:pt idx="13">
                  <c:v>0.45638499999999999</c:v>
                </c:pt>
                <c:pt idx="14">
                  <c:v>0.53054699999999999</c:v>
                </c:pt>
                <c:pt idx="15">
                  <c:v>0.60826999999999998</c:v>
                </c:pt>
                <c:pt idx="16">
                  <c:v>0.687778</c:v>
                </c:pt>
                <c:pt idx="17">
                  <c:v>0.76697099999999996</c:v>
                </c:pt>
                <c:pt idx="18">
                  <c:v>0.84350899999999995</c:v>
                </c:pt>
                <c:pt idx="19">
                  <c:v>0.91491199999999995</c:v>
                </c:pt>
                <c:pt idx="20">
                  <c:v>0.97869799999999996</c:v>
                </c:pt>
                <c:pt idx="21">
                  <c:v>1.0325200000000001</c:v>
                </c:pt>
                <c:pt idx="22">
                  <c:v>1.0743</c:v>
                </c:pt>
                <c:pt idx="23">
                  <c:v>1.1023799999999999</c:v>
                </c:pt>
                <c:pt idx="24">
                  <c:v>1.1156299999999999</c:v>
                </c:pt>
                <c:pt idx="25">
                  <c:v>1.1134900000000001</c:v>
                </c:pt>
                <c:pt idx="26">
                  <c:v>1.09605</c:v>
                </c:pt>
                <c:pt idx="27">
                  <c:v>1.0640400000000001</c:v>
                </c:pt>
                <c:pt idx="28">
                  <c:v>1.0187299999999999</c:v>
                </c:pt>
                <c:pt idx="29">
                  <c:v>0.96193399999999996</c:v>
                </c:pt>
                <c:pt idx="30">
                  <c:v>0.89579399999999998</c:v>
                </c:pt>
                <c:pt idx="31">
                  <c:v>0.82271799999999995</c:v>
                </c:pt>
                <c:pt idx="32">
                  <c:v>0.74519999999999997</c:v>
                </c:pt>
                <c:pt idx="33">
                  <c:v>0.66569400000000001</c:v>
                </c:pt>
                <c:pt idx="34">
                  <c:v>0.58648299999999998</c:v>
                </c:pt>
                <c:pt idx="35">
                  <c:v>0.50958400000000004</c:v>
                </c:pt>
                <c:pt idx="36">
                  <c:v>0.436672</c:v>
                </c:pt>
                <c:pt idx="37">
                  <c:v>0.36904100000000001</c:v>
                </c:pt>
                <c:pt idx="38">
                  <c:v>0.30758999999999997</c:v>
                </c:pt>
                <c:pt idx="39">
                  <c:v>0.25284299999999998</c:v>
                </c:pt>
                <c:pt idx="40">
                  <c:v>0.20497799999999999</c:v>
                </c:pt>
                <c:pt idx="41">
                  <c:v>0.163887</c:v>
                </c:pt>
                <c:pt idx="42">
                  <c:v>0.12922900000000001</c:v>
                </c:pt>
                <c:pt idx="43">
                  <c:v>0.100498</c:v>
                </c:pt>
                <c:pt idx="44">
                  <c:v>7.7078099999999997E-2</c:v>
                </c:pt>
                <c:pt idx="45">
                  <c:v>5.8302300000000001E-2</c:v>
                </c:pt>
                <c:pt idx="46">
                  <c:v>4.3492999999999997E-2</c:v>
                </c:pt>
                <c:pt idx="47">
                  <c:v>3.1998699999999998E-2</c:v>
                </c:pt>
                <c:pt idx="48">
                  <c:v>2.3217999999999999E-2</c:v>
                </c:pt>
                <c:pt idx="49">
                  <c:v>1.6614899999999998E-2</c:v>
                </c:pt>
                <c:pt idx="50">
                  <c:v>1.1725899999999999E-2</c:v>
                </c:pt>
                <c:pt idx="51">
                  <c:v>8.1616599999999994E-3</c:v>
                </c:pt>
                <c:pt idx="52">
                  <c:v>5.6025900000000002E-3</c:v>
                </c:pt>
                <c:pt idx="53">
                  <c:v>3.7929600000000002E-3</c:v>
                </c:pt>
                <c:pt idx="54">
                  <c:v>2.5324800000000001E-3</c:v>
                </c:pt>
                <c:pt idx="55">
                  <c:v>1.6676099999999999E-3</c:v>
                </c:pt>
                <c:pt idx="56">
                  <c:v>1.08299E-3</c:v>
                </c:pt>
                <c:pt idx="57">
                  <c:v>6.9363300000000003E-4</c:v>
                </c:pt>
                <c:pt idx="58">
                  <c:v>4.38143E-4</c:v>
                </c:pt>
                <c:pt idx="59">
                  <c:v>2.7294899999999998E-4</c:v>
                </c:pt>
                <c:pt idx="60">
                  <c:v>1.6769800000000001E-4</c:v>
                </c:pt>
                <c:pt idx="61" formatCode="0.00E+00">
                  <c:v>1.0161400000000001E-4</c:v>
                </c:pt>
                <c:pt idx="62" formatCode="0.00E+00">
                  <c:v>6.0723400000000002E-5</c:v>
                </c:pt>
                <c:pt idx="63" formatCode="0.00E+00">
                  <c:v>3.5788199999999997E-5</c:v>
                </c:pt>
                <c:pt idx="64" formatCode="0.00E+00">
                  <c:v>2.0801900000000002E-5</c:v>
                </c:pt>
                <c:pt idx="65" formatCode="0.00E+00">
                  <c:v>1.1924599999999999E-5</c:v>
                </c:pt>
                <c:pt idx="66" formatCode="0.00E+00">
                  <c:v>6.7416500000000001E-6</c:v>
                </c:pt>
                <c:pt idx="67" formatCode="0.00E+00">
                  <c:v>3.7589600000000001E-6</c:v>
                </c:pt>
                <c:pt idx="68" formatCode="0.00E+00">
                  <c:v>2.0670400000000001E-6</c:v>
                </c:pt>
                <c:pt idx="69" formatCode="0.00E+00">
                  <c:v>1.12101E-6</c:v>
                </c:pt>
                <c:pt idx="70" formatCode="0.00E+00">
                  <c:v>5.9958000000000003E-7</c:v>
                </c:pt>
                <c:pt idx="71" formatCode="0.00E+00">
                  <c:v>3.1627600000000002E-7</c:v>
                </c:pt>
                <c:pt idx="72" formatCode="0.00E+00">
                  <c:v>1.6453700000000001E-7</c:v>
                </c:pt>
                <c:pt idx="73" formatCode="0.00E+00">
                  <c:v>8.4419199999999994E-8</c:v>
                </c:pt>
                <c:pt idx="74" formatCode="0.00E+00">
                  <c:v>4.27168E-8</c:v>
                </c:pt>
                <c:pt idx="75" formatCode="0.00E+00">
                  <c:v>2.13174E-8</c:v>
                </c:pt>
                <c:pt idx="76" formatCode="0.00E+00">
                  <c:v>1.04918E-8</c:v>
                </c:pt>
                <c:pt idx="77" formatCode="0.00E+00">
                  <c:v>5.0926700000000004E-9</c:v>
                </c:pt>
                <c:pt idx="78" formatCode="0.00E+00">
                  <c:v>2.4379200000000002E-9</c:v>
                </c:pt>
                <c:pt idx="79" formatCode="0.00E+00">
                  <c:v>1.1510000000000001E-9</c:v>
                </c:pt>
              </c:numCache>
            </c:numRef>
          </c:yVal>
          <c:smooth val="0"/>
        </c:ser>
        <c:ser>
          <c:idx val="1"/>
          <c:order val="1"/>
          <c:tx>
            <c:strRef>
              <c:f>Sheet1!$C$1</c:f>
              <c:strCache>
                <c:ptCount val="1"/>
                <c:pt idx="0">
                  <c:v>shot2</c:v>
                </c:pt>
              </c:strCache>
            </c:strRef>
          </c:tx>
          <c:spPr>
            <a:ln w="38100">
              <a:solidFill>
                <a:srgbClr val="FF66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Sheet1!$C$2:$C$81</c:f>
              <c:numCache>
                <c:formatCode>0.00E+00</c:formatCode>
                <c:ptCount val="80"/>
                <c:pt idx="0">
                  <c:v>1.52588E-5</c:v>
                </c:pt>
                <c:pt idx="1">
                  <c:v>2.6383599999999999E-5</c:v>
                </c:pt>
                <c:pt idx="2">
                  <c:v>4.4991099999999997E-5</c:v>
                </c:pt>
                <c:pt idx="3">
                  <c:v>7.5665800000000003E-5</c:v>
                </c:pt>
                <c:pt idx="4" formatCode="General">
                  <c:v>1.2550199999999999E-4</c:v>
                </c:pt>
                <c:pt idx="5" formatCode="General">
                  <c:v>2.0529700000000001E-4</c:v>
                </c:pt>
                <c:pt idx="6" formatCode="General">
                  <c:v>3.31202E-4</c:v>
                </c:pt>
                <c:pt idx="7" formatCode="General">
                  <c:v>5.2696700000000004E-4</c:v>
                </c:pt>
                <c:pt idx="8" formatCode="General">
                  <c:v>8.2689999999999999E-4</c:v>
                </c:pt>
                <c:pt idx="9" formatCode="General">
                  <c:v>1.2796800000000001E-3</c:v>
                </c:pt>
                <c:pt idx="10" formatCode="General">
                  <c:v>1.95313E-3</c:v>
                </c:pt>
                <c:pt idx="11" formatCode="General">
                  <c:v>2.9399399999999998E-3</c:v>
                </c:pt>
                <c:pt idx="12" formatCode="General">
                  <c:v>4.3644000000000001E-3</c:v>
                </c:pt>
                <c:pt idx="13" formatCode="General">
                  <c:v>6.3898599999999998E-3</c:v>
                </c:pt>
                <c:pt idx="14" formatCode="General">
                  <c:v>9.2265100000000003E-3</c:v>
                </c:pt>
                <c:pt idx="15" formatCode="General">
                  <c:v>1.3139E-2</c:v>
                </c:pt>
                <c:pt idx="16" formatCode="General">
                  <c:v>1.8453000000000001E-2</c:v>
                </c:pt>
                <c:pt idx="17" formatCode="General">
                  <c:v>2.5559399999999999E-2</c:v>
                </c:pt>
                <c:pt idx="18" formatCode="General">
                  <c:v>3.49152E-2</c:v>
                </c:pt>
                <c:pt idx="19" formatCode="General">
                  <c:v>4.7038999999999997E-2</c:v>
                </c:pt>
                <c:pt idx="20" formatCode="General">
                  <c:v>6.25E-2</c:v>
                </c:pt>
                <c:pt idx="21" formatCode="General">
                  <c:v>8.1899600000000003E-2</c:v>
                </c:pt>
                <c:pt idx="22" formatCode="General">
                  <c:v>0.10584300000000001</c:v>
                </c:pt>
                <c:pt idx="23" formatCode="General">
                  <c:v>0.134904</c:v>
                </c:pt>
                <c:pt idx="24" formatCode="General">
                  <c:v>0.169576</c:v>
                </c:pt>
                <c:pt idx="25" formatCode="General">
                  <c:v>0.21022399999999999</c:v>
                </c:pt>
                <c:pt idx="26" formatCode="General">
                  <c:v>0.25702799999999998</c:v>
                </c:pt>
                <c:pt idx="27" formatCode="General">
                  <c:v>0.30992700000000001</c:v>
                </c:pt>
                <c:pt idx="28" formatCode="General">
                  <c:v>0.36856699999999998</c:v>
                </c:pt>
                <c:pt idx="29" formatCode="General">
                  <c:v>0.43226900000000001</c:v>
                </c:pt>
                <c:pt idx="30" formatCode="General">
                  <c:v>0.5</c:v>
                </c:pt>
                <c:pt idx="31" formatCode="General">
                  <c:v>0.57038199999999994</c:v>
                </c:pt>
                <c:pt idx="32" formatCode="General">
                  <c:v>0.64171299999999998</c:v>
                </c:pt>
                <c:pt idx="33" formatCode="General">
                  <c:v>0.71202500000000002</c:v>
                </c:pt>
                <c:pt idx="34" formatCode="General">
                  <c:v>0.779165</c:v>
                </c:pt>
                <c:pt idx="35" formatCode="General">
                  <c:v>0.84089599999999998</c:v>
                </c:pt>
                <c:pt idx="36" formatCode="General">
                  <c:v>0.89502499999999996</c:v>
                </c:pt>
                <c:pt idx="37" formatCode="General">
                  <c:v>0.939523</c:v>
                </c:pt>
                <c:pt idx="38" formatCode="General">
                  <c:v>0.97265500000000005</c:v>
                </c:pt>
                <c:pt idx="39" formatCode="General">
                  <c:v>0.99309199999999997</c:v>
                </c:pt>
                <c:pt idx="40" formatCode="General">
                  <c:v>1</c:v>
                </c:pt>
                <c:pt idx="41" formatCode="General">
                  <c:v>0.99309199999999997</c:v>
                </c:pt>
                <c:pt idx="42" formatCode="General">
                  <c:v>0.97265500000000005</c:v>
                </c:pt>
                <c:pt idx="43" formatCode="General">
                  <c:v>0.939523</c:v>
                </c:pt>
                <c:pt idx="44" formatCode="General">
                  <c:v>0.89502499999999996</c:v>
                </c:pt>
                <c:pt idx="45" formatCode="General">
                  <c:v>0.84089599999999998</c:v>
                </c:pt>
                <c:pt idx="46" formatCode="General">
                  <c:v>0.779165</c:v>
                </c:pt>
                <c:pt idx="47" formatCode="General">
                  <c:v>0.71202500000000002</c:v>
                </c:pt>
                <c:pt idx="48" formatCode="General">
                  <c:v>0.64171299999999998</c:v>
                </c:pt>
                <c:pt idx="49" formatCode="General">
                  <c:v>0.57038199999999994</c:v>
                </c:pt>
                <c:pt idx="50" formatCode="General">
                  <c:v>0.5</c:v>
                </c:pt>
                <c:pt idx="51" formatCode="General">
                  <c:v>0.43226900000000001</c:v>
                </c:pt>
                <c:pt idx="52" formatCode="General">
                  <c:v>0.36856699999999998</c:v>
                </c:pt>
                <c:pt idx="53" formatCode="General">
                  <c:v>0.30992700000000001</c:v>
                </c:pt>
                <c:pt idx="54" formatCode="General">
                  <c:v>0.25702799999999998</c:v>
                </c:pt>
                <c:pt idx="55" formatCode="General">
                  <c:v>0.21022399999999999</c:v>
                </c:pt>
                <c:pt idx="56" formatCode="General">
                  <c:v>0.169576</c:v>
                </c:pt>
                <c:pt idx="57" formatCode="General">
                  <c:v>0.134904</c:v>
                </c:pt>
                <c:pt idx="58" formatCode="General">
                  <c:v>0.10584300000000001</c:v>
                </c:pt>
                <c:pt idx="59" formatCode="General">
                  <c:v>8.1899600000000003E-2</c:v>
                </c:pt>
                <c:pt idx="60" formatCode="General">
                  <c:v>6.25E-2</c:v>
                </c:pt>
                <c:pt idx="61" formatCode="General">
                  <c:v>4.7038999999999997E-2</c:v>
                </c:pt>
                <c:pt idx="62" formatCode="General">
                  <c:v>3.49152E-2</c:v>
                </c:pt>
                <c:pt idx="63" formatCode="General">
                  <c:v>2.5559399999999999E-2</c:v>
                </c:pt>
                <c:pt idx="64" formatCode="General">
                  <c:v>1.8453000000000001E-2</c:v>
                </c:pt>
                <c:pt idx="65" formatCode="General">
                  <c:v>1.3139E-2</c:v>
                </c:pt>
                <c:pt idx="66" formatCode="General">
                  <c:v>9.2265100000000003E-3</c:v>
                </c:pt>
                <c:pt idx="67" formatCode="General">
                  <c:v>6.3898599999999998E-3</c:v>
                </c:pt>
                <c:pt idx="68" formatCode="General">
                  <c:v>4.3644000000000001E-3</c:v>
                </c:pt>
                <c:pt idx="69" formatCode="General">
                  <c:v>2.9399399999999998E-3</c:v>
                </c:pt>
                <c:pt idx="70" formatCode="General">
                  <c:v>1.95312E-3</c:v>
                </c:pt>
                <c:pt idx="71" formatCode="General">
                  <c:v>1.2796800000000001E-3</c:v>
                </c:pt>
                <c:pt idx="72" formatCode="General">
                  <c:v>8.2689999999999999E-4</c:v>
                </c:pt>
                <c:pt idx="73" formatCode="General">
                  <c:v>5.2696700000000004E-4</c:v>
                </c:pt>
                <c:pt idx="74" formatCode="General">
                  <c:v>3.31202E-4</c:v>
                </c:pt>
                <c:pt idx="75" formatCode="General">
                  <c:v>2.0529700000000001E-4</c:v>
                </c:pt>
                <c:pt idx="76" formatCode="General">
                  <c:v>1.2550199999999999E-4</c:v>
                </c:pt>
                <c:pt idx="77">
                  <c:v>7.5665800000000003E-5</c:v>
                </c:pt>
                <c:pt idx="78">
                  <c:v>4.4991099999999997E-5</c:v>
                </c:pt>
                <c:pt idx="79">
                  <c:v>2.6383599999999999E-5</c:v>
                </c:pt>
              </c:numCache>
            </c:numRef>
          </c:yVal>
          <c:smooth val="0"/>
        </c:ser>
        <c:ser>
          <c:idx val="2"/>
          <c:order val="2"/>
          <c:tx>
            <c:strRef>
              <c:f>Sheet1!$D$1</c:f>
              <c:strCache>
                <c:ptCount val="1"/>
                <c:pt idx="0">
                  <c:v>shot3</c:v>
                </c:pt>
              </c:strCache>
            </c:strRef>
          </c:tx>
          <c:spPr>
            <a:ln w="38100">
              <a:solidFill>
                <a:srgbClr val="008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Sheet1!$D$2:$D$81</c:f>
              <c:numCache>
                <c:formatCode>0.00E+00</c:formatCode>
                <c:ptCount val="80"/>
                <c:pt idx="0">
                  <c:v>5.3592800000000001E-10</c:v>
                </c:pt>
                <c:pt idx="1">
                  <c:v>1.1510000000000001E-9</c:v>
                </c:pt>
                <c:pt idx="2">
                  <c:v>2.4379200000000002E-9</c:v>
                </c:pt>
                <c:pt idx="3">
                  <c:v>5.0926700000000004E-9</c:v>
                </c:pt>
                <c:pt idx="4">
                  <c:v>1.04918E-8</c:v>
                </c:pt>
                <c:pt idx="5">
                  <c:v>2.13174E-8</c:v>
                </c:pt>
                <c:pt idx="6">
                  <c:v>4.27168E-8</c:v>
                </c:pt>
                <c:pt idx="7">
                  <c:v>8.4419199999999994E-8</c:v>
                </c:pt>
                <c:pt idx="8">
                  <c:v>1.6453700000000001E-7</c:v>
                </c:pt>
                <c:pt idx="9">
                  <c:v>3.1627600000000002E-7</c:v>
                </c:pt>
                <c:pt idx="10">
                  <c:v>5.9958000000000003E-7</c:v>
                </c:pt>
                <c:pt idx="11">
                  <c:v>1.12101E-6</c:v>
                </c:pt>
                <c:pt idx="12">
                  <c:v>2.0670400000000001E-6</c:v>
                </c:pt>
                <c:pt idx="13">
                  <c:v>3.7589600000000001E-6</c:v>
                </c:pt>
                <c:pt idx="14">
                  <c:v>6.7416500000000001E-6</c:v>
                </c:pt>
                <c:pt idx="15">
                  <c:v>1.1924599999999999E-5</c:v>
                </c:pt>
                <c:pt idx="16">
                  <c:v>2.0801900000000002E-5</c:v>
                </c:pt>
                <c:pt idx="17">
                  <c:v>3.5788199999999997E-5</c:v>
                </c:pt>
                <c:pt idx="18">
                  <c:v>6.0723400000000002E-5</c:v>
                </c:pt>
                <c:pt idx="19">
                  <c:v>1.0161400000000001E-4</c:v>
                </c:pt>
                <c:pt idx="20" formatCode="General">
                  <c:v>1.6769800000000001E-4</c:v>
                </c:pt>
                <c:pt idx="21" formatCode="General">
                  <c:v>2.7294899999999998E-4</c:v>
                </c:pt>
                <c:pt idx="22" formatCode="General">
                  <c:v>4.38143E-4</c:v>
                </c:pt>
                <c:pt idx="23" formatCode="General">
                  <c:v>6.9363300000000003E-4</c:v>
                </c:pt>
                <c:pt idx="24" formatCode="General">
                  <c:v>1.08299E-3</c:v>
                </c:pt>
                <c:pt idx="25" formatCode="General">
                  <c:v>1.6676099999999999E-3</c:v>
                </c:pt>
                <c:pt idx="26" formatCode="General">
                  <c:v>2.5324800000000001E-3</c:v>
                </c:pt>
                <c:pt idx="27" formatCode="General">
                  <c:v>3.7929600000000002E-3</c:v>
                </c:pt>
                <c:pt idx="28" formatCode="General">
                  <c:v>5.6025900000000002E-3</c:v>
                </c:pt>
                <c:pt idx="29" formatCode="General">
                  <c:v>8.1616599999999994E-3</c:v>
                </c:pt>
                <c:pt idx="30" formatCode="General">
                  <c:v>1.1725899999999999E-2</c:v>
                </c:pt>
                <c:pt idx="31" formatCode="General">
                  <c:v>1.6614899999999998E-2</c:v>
                </c:pt>
                <c:pt idx="32" formatCode="General">
                  <c:v>2.3217999999999999E-2</c:v>
                </c:pt>
                <c:pt idx="33" formatCode="General">
                  <c:v>3.1998699999999998E-2</c:v>
                </c:pt>
                <c:pt idx="34" formatCode="General">
                  <c:v>4.3492999999999997E-2</c:v>
                </c:pt>
                <c:pt idx="35" formatCode="General">
                  <c:v>5.8302300000000001E-2</c:v>
                </c:pt>
                <c:pt idx="36" formatCode="General">
                  <c:v>7.7078099999999997E-2</c:v>
                </c:pt>
                <c:pt idx="37" formatCode="General">
                  <c:v>0.100498</c:v>
                </c:pt>
                <c:pt idx="38" formatCode="General">
                  <c:v>0.12922900000000001</c:v>
                </c:pt>
                <c:pt idx="39" formatCode="General">
                  <c:v>0.163887</c:v>
                </c:pt>
                <c:pt idx="40" formatCode="General">
                  <c:v>0.20497799999999999</c:v>
                </c:pt>
                <c:pt idx="41" formatCode="General">
                  <c:v>0.25284299999999998</c:v>
                </c:pt>
                <c:pt idx="42" formatCode="General">
                  <c:v>0.30758999999999997</c:v>
                </c:pt>
                <c:pt idx="43" formatCode="General">
                  <c:v>0.36904100000000001</c:v>
                </c:pt>
                <c:pt idx="44" formatCode="General">
                  <c:v>0.436672</c:v>
                </c:pt>
                <c:pt idx="45" formatCode="General">
                  <c:v>0.50958400000000004</c:v>
                </c:pt>
                <c:pt idx="46" formatCode="General">
                  <c:v>0.58648299999999998</c:v>
                </c:pt>
                <c:pt idx="47" formatCode="General">
                  <c:v>0.66569400000000001</c:v>
                </c:pt>
                <c:pt idx="48" formatCode="General">
                  <c:v>0.74519999999999997</c:v>
                </c:pt>
                <c:pt idx="49" formatCode="General">
                  <c:v>0.82271799999999995</c:v>
                </c:pt>
                <c:pt idx="50" formatCode="General">
                  <c:v>0.89579399999999998</c:v>
                </c:pt>
                <c:pt idx="51" formatCode="General">
                  <c:v>0.96193399999999996</c:v>
                </c:pt>
                <c:pt idx="52" formatCode="General">
                  <c:v>1.0187299999999999</c:v>
                </c:pt>
                <c:pt idx="53" formatCode="General">
                  <c:v>1.0640400000000001</c:v>
                </c:pt>
                <c:pt idx="54" formatCode="General">
                  <c:v>1.09605</c:v>
                </c:pt>
                <c:pt idx="55" formatCode="General">
                  <c:v>1.1134900000000001</c:v>
                </c:pt>
                <c:pt idx="56" formatCode="General">
                  <c:v>1.1156299999999999</c:v>
                </c:pt>
                <c:pt idx="57" formatCode="General">
                  <c:v>1.1023799999999999</c:v>
                </c:pt>
                <c:pt idx="58" formatCode="General">
                  <c:v>1.0743</c:v>
                </c:pt>
                <c:pt idx="59" formatCode="General">
                  <c:v>1.0325200000000001</c:v>
                </c:pt>
                <c:pt idx="60" formatCode="General">
                  <c:v>0.97869799999999996</c:v>
                </c:pt>
                <c:pt idx="61" formatCode="General">
                  <c:v>0.91491199999999995</c:v>
                </c:pt>
                <c:pt idx="62" formatCode="General">
                  <c:v>0.84350899999999995</c:v>
                </c:pt>
                <c:pt idx="63" formatCode="General">
                  <c:v>0.76697099999999996</c:v>
                </c:pt>
                <c:pt idx="64" formatCode="General">
                  <c:v>0.687778</c:v>
                </c:pt>
                <c:pt idx="65" formatCode="General">
                  <c:v>0.60826999999999998</c:v>
                </c:pt>
                <c:pt idx="66" formatCode="General">
                  <c:v>0.53054699999999999</c:v>
                </c:pt>
                <c:pt idx="67" formatCode="General">
                  <c:v>0.45638499999999999</c:v>
                </c:pt>
                <c:pt idx="68" formatCode="General">
                  <c:v>0.38718399999999997</c:v>
                </c:pt>
                <c:pt idx="69" formatCode="General">
                  <c:v>0.32395400000000002</c:v>
                </c:pt>
                <c:pt idx="70" formatCode="General">
                  <c:v>0.267318</c:v>
                </c:pt>
                <c:pt idx="71" formatCode="General">
                  <c:v>0.21754699999999999</c:v>
                </c:pt>
                <c:pt idx="72" formatCode="General">
                  <c:v>0.17460500000000001</c:v>
                </c:pt>
                <c:pt idx="73" formatCode="General">
                  <c:v>0.138211</c:v>
                </c:pt>
                <c:pt idx="74" formatCode="General">
                  <c:v>0.10789600000000001</c:v>
                </c:pt>
                <c:pt idx="75" formatCode="General">
                  <c:v>8.3070500000000005E-2</c:v>
                </c:pt>
                <c:pt idx="76" formatCode="General">
                  <c:v>6.3076599999999997E-2</c:v>
                </c:pt>
                <c:pt idx="77" formatCode="General">
                  <c:v>4.7235600000000003E-2</c:v>
                </c:pt>
                <c:pt idx="78" formatCode="General">
                  <c:v>3.4885899999999997E-2</c:v>
                </c:pt>
                <c:pt idx="79" formatCode="General">
                  <c:v>2.54103E-2</c:v>
                </c:pt>
              </c:numCache>
            </c:numRef>
          </c:yVal>
          <c:smooth val="0"/>
        </c:ser>
        <c:ser>
          <c:idx val="3"/>
          <c:order val="3"/>
          <c:tx>
            <c:strRef>
              <c:f>Sheet1!$E$1</c:f>
              <c:strCache>
                <c:ptCount val="1"/>
                <c:pt idx="0">
                  <c:v>sum</c:v>
                </c:pt>
              </c:strCache>
            </c:strRef>
          </c:tx>
          <c:spPr>
            <a:ln w="38100">
              <a:solidFill>
                <a:srgbClr val="0066CC"/>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Sheet1!$E$2:$E$81</c:f>
              <c:numCache>
                <c:formatCode>General</c:formatCode>
                <c:ptCount val="80"/>
                <c:pt idx="0">
                  <c:v>1.8268900000000001E-2</c:v>
                </c:pt>
                <c:pt idx="1">
                  <c:v>2.54367E-2</c:v>
                </c:pt>
                <c:pt idx="2">
                  <c:v>3.4930900000000001E-2</c:v>
                </c:pt>
                <c:pt idx="3">
                  <c:v>4.7311300000000001E-2</c:v>
                </c:pt>
                <c:pt idx="4">
                  <c:v>6.3202099999999997E-2</c:v>
                </c:pt>
                <c:pt idx="5">
                  <c:v>8.3275799999999997E-2</c:v>
                </c:pt>
                <c:pt idx="6">
                  <c:v>0.108227</c:v>
                </c:pt>
                <c:pt idx="7">
                  <c:v>0.138738</c:v>
                </c:pt>
                <c:pt idx="8">
                  <c:v>0.17543300000000001</c:v>
                </c:pt>
                <c:pt idx="9">
                  <c:v>0.21882699999999999</c:v>
                </c:pt>
                <c:pt idx="10">
                  <c:v>0.26927200000000001</c:v>
                </c:pt>
                <c:pt idx="11">
                  <c:v>0.32689499999999999</c:v>
                </c:pt>
                <c:pt idx="12">
                  <c:v>0.39155099999999998</c:v>
                </c:pt>
                <c:pt idx="13">
                  <c:v>0.46277800000000002</c:v>
                </c:pt>
                <c:pt idx="14">
                  <c:v>0.53978099999999996</c:v>
                </c:pt>
                <c:pt idx="15">
                  <c:v>0.621421</c:v>
                </c:pt>
                <c:pt idx="16">
                  <c:v>0.70625099999999996</c:v>
                </c:pt>
                <c:pt idx="17">
                  <c:v>0.79256599999999999</c:v>
                </c:pt>
                <c:pt idx="18">
                  <c:v>0.87848499999999996</c:v>
                </c:pt>
                <c:pt idx="19">
                  <c:v>0.96205300000000005</c:v>
                </c:pt>
                <c:pt idx="20">
                  <c:v>1.0413699999999999</c:v>
                </c:pt>
                <c:pt idx="21">
                  <c:v>1.11469</c:v>
                </c:pt>
                <c:pt idx="22">
                  <c:v>1.18058</c:v>
                </c:pt>
                <c:pt idx="23">
                  <c:v>1.2379800000000001</c:v>
                </c:pt>
                <c:pt idx="24">
                  <c:v>1.2862899999999999</c:v>
                </c:pt>
                <c:pt idx="25">
                  <c:v>1.32538</c:v>
                </c:pt>
                <c:pt idx="26">
                  <c:v>1.35561</c:v>
                </c:pt>
                <c:pt idx="27">
                  <c:v>1.3777600000000001</c:v>
                </c:pt>
                <c:pt idx="28">
                  <c:v>1.3929</c:v>
                </c:pt>
                <c:pt idx="29">
                  <c:v>1.4023600000000001</c:v>
                </c:pt>
                <c:pt idx="30">
                  <c:v>1.4075200000000001</c:v>
                </c:pt>
                <c:pt idx="31">
                  <c:v>1.40971</c:v>
                </c:pt>
                <c:pt idx="32">
                  <c:v>1.4101300000000001</c:v>
                </c:pt>
                <c:pt idx="33">
                  <c:v>1.4097200000000001</c:v>
                </c:pt>
                <c:pt idx="34">
                  <c:v>1.4091400000000001</c:v>
                </c:pt>
                <c:pt idx="35">
                  <c:v>1.4087799999999999</c:v>
                </c:pt>
                <c:pt idx="36">
                  <c:v>1.4087799999999999</c:v>
                </c:pt>
                <c:pt idx="37">
                  <c:v>1.40906</c:v>
                </c:pt>
                <c:pt idx="38">
                  <c:v>1.40947</c:v>
                </c:pt>
                <c:pt idx="39">
                  <c:v>1.4098200000000001</c:v>
                </c:pt>
                <c:pt idx="40">
                  <c:v>1.4099600000000001</c:v>
                </c:pt>
                <c:pt idx="41">
                  <c:v>1.4098200000000001</c:v>
                </c:pt>
                <c:pt idx="42">
                  <c:v>1.40947</c:v>
                </c:pt>
                <c:pt idx="43">
                  <c:v>1.40906</c:v>
                </c:pt>
                <c:pt idx="44">
                  <c:v>1.4087799999999999</c:v>
                </c:pt>
                <c:pt idx="45">
                  <c:v>1.4087799999999999</c:v>
                </c:pt>
                <c:pt idx="46">
                  <c:v>1.4091400000000001</c:v>
                </c:pt>
                <c:pt idx="47">
                  <c:v>1.4097200000000001</c:v>
                </c:pt>
                <c:pt idx="48">
                  <c:v>1.4101300000000001</c:v>
                </c:pt>
                <c:pt idx="49">
                  <c:v>1.40971</c:v>
                </c:pt>
                <c:pt idx="50">
                  <c:v>1.4075200000000001</c:v>
                </c:pt>
                <c:pt idx="51">
                  <c:v>1.4023600000000001</c:v>
                </c:pt>
                <c:pt idx="52">
                  <c:v>1.3929</c:v>
                </c:pt>
                <c:pt idx="53">
                  <c:v>1.3777600000000001</c:v>
                </c:pt>
                <c:pt idx="54">
                  <c:v>1.35561</c:v>
                </c:pt>
                <c:pt idx="55">
                  <c:v>1.32538</c:v>
                </c:pt>
                <c:pt idx="56">
                  <c:v>1.2862899999999999</c:v>
                </c:pt>
                <c:pt idx="57">
                  <c:v>1.2379800000000001</c:v>
                </c:pt>
                <c:pt idx="58">
                  <c:v>1.18058</c:v>
                </c:pt>
                <c:pt idx="59">
                  <c:v>1.11469</c:v>
                </c:pt>
                <c:pt idx="60">
                  <c:v>1.0413699999999999</c:v>
                </c:pt>
                <c:pt idx="61">
                  <c:v>0.96205300000000005</c:v>
                </c:pt>
                <c:pt idx="62">
                  <c:v>0.87848499999999996</c:v>
                </c:pt>
                <c:pt idx="63">
                  <c:v>0.79256599999999999</c:v>
                </c:pt>
                <c:pt idx="64">
                  <c:v>0.70625099999999996</c:v>
                </c:pt>
                <c:pt idx="65">
                  <c:v>0.621421</c:v>
                </c:pt>
                <c:pt idx="66">
                  <c:v>0.53978099999999996</c:v>
                </c:pt>
                <c:pt idx="67">
                  <c:v>0.46277800000000002</c:v>
                </c:pt>
                <c:pt idx="68">
                  <c:v>0.39155099999999998</c:v>
                </c:pt>
                <c:pt idx="69">
                  <c:v>0.32689499999999999</c:v>
                </c:pt>
                <c:pt idx="70">
                  <c:v>0.26927200000000001</c:v>
                </c:pt>
                <c:pt idx="71">
                  <c:v>0.21882699999999999</c:v>
                </c:pt>
                <c:pt idx="72">
                  <c:v>0.17543300000000001</c:v>
                </c:pt>
                <c:pt idx="73">
                  <c:v>0.138738</c:v>
                </c:pt>
                <c:pt idx="74">
                  <c:v>0.108227</c:v>
                </c:pt>
                <c:pt idx="75">
                  <c:v>8.3275799999999997E-2</c:v>
                </c:pt>
                <c:pt idx="76">
                  <c:v>6.3202099999999997E-2</c:v>
                </c:pt>
                <c:pt idx="77">
                  <c:v>4.7311300000000001E-2</c:v>
                </c:pt>
                <c:pt idx="78">
                  <c:v>3.4930900000000001E-2</c:v>
                </c:pt>
                <c:pt idx="79">
                  <c:v>2.54367E-2</c:v>
                </c:pt>
              </c:numCache>
            </c:numRef>
          </c:yVal>
          <c:smooth val="1"/>
        </c:ser>
        <c:dLbls>
          <c:showLegendKey val="0"/>
          <c:showVal val="0"/>
          <c:showCatName val="0"/>
          <c:showSerName val="0"/>
          <c:showPercent val="0"/>
          <c:showBubbleSize val="0"/>
        </c:dLbls>
        <c:axId val="339053952"/>
        <c:axId val="339063936"/>
      </c:scatterChart>
      <c:valAx>
        <c:axId val="339053952"/>
        <c:scaling>
          <c:orientation val="minMax"/>
          <c:max val="2"/>
          <c:min val="-2"/>
        </c:scaling>
        <c:delete val="0"/>
        <c:axPos val="b"/>
        <c:numFmt formatCode="General" sourceLinked="1"/>
        <c:majorTickMark val="cross"/>
        <c:minorTickMark val="cross"/>
        <c:tickLblPos val="low"/>
        <c:spPr>
          <a:ln w="27836">
            <a:solidFill>
              <a:schemeClr val="tx1"/>
            </a:solidFill>
            <a:prstDash val="solid"/>
          </a:ln>
        </c:spPr>
        <c:txPr>
          <a:bodyPr rot="0" vert="horz"/>
          <a:lstStyle/>
          <a:p>
            <a:pPr>
              <a:defRPr sz="1753" b="1" i="0" u="none" strike="noStrike" baseline="0">
                <a:solidFill>
                  <a:schemeClr val="tx1"/>
                </a:solidFill>
                <a:latin typeface="Arial"/>
                <a:ea typeface="Arial"/>
                <a:cs typeface="Arial"/>
              </a:defRPr>
            </a:pPr>
            <a:endParaRPr lang="en-US"/>
          </a:p>
        </c:txPr>
        <c:crossAx val="339063936"/>
        <c:crosses val="autoZero"/>
        <c:crossBetween val="midCat"/>
        <c:majorUnit val="0.5"/>
        <c:minorUnit val="0.5"/>
      </c:valAx>
      <c:valAx>
        <c:axId val="339063936"/>
        <c:scaling>
          <c:orientation val="minMax"/>
          <c:max val="1.5"/>
          <c:min val="0"/>
        </c:scaling>
        <c:delete val="0"/>
        <c:axPos val="l"/>
        <c:numFmt formatCode="General" sourceLinked="0"/>
        <c:majorTickMark val="out"/>
        <c:minorTickMark val="none"/>
        <c:tickLblPos val="nextTo"/>
        <c:spPr>
          <a:ln w="27836">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339053952"/>
        <c:crossesAt val="-2"/>
        <c:crossBetween val="midCat"/>
        <c:majorUnit val="0.2"/>
      </c:valAx>
      <c:spPr>
        <a:noFill/>
        <a:ln w="27836">
          <a:solidFill>
            <a:srgbClr val="808080"/>
          </a:solidFill>
          <a:prstDash val="solid"/>
        </a:ln>
      </c:spPr>
    </c:plotArea>
    <c:legend>
      <c:legendPos val="r"/>
      <c:layout>
        <c:manualLayout>
          <c:xMode val="edge"/>
          <c:yMode val="edge"/>
          <c:x val="0.78793754980949915"/>
          <c:y val="9.2165898617511521E-3"/>
          <c:w val="0.20442885520364606"/>
          <c:h val="0.3294930875576037"/>
        </c:manualLayout>
      </c:layout>
      <c:overlay val="0"/>
      <c:spPr>
        <a:solidFill>
          <a:schemeClr val="bg1"/>
        </a:solidFill>
        <a:ln w="6959">
          <a:solidFill>
            <a:schemeClr val="tx1"/>
          </a:solidFill>
          <a:prstDash val="solid"/>
        </a:ln>
      </c:spPr>
      <c:txPr>
        <a:bodyPr/>
        <a:lstStyle/>
        <a:p>
          <a:pPr>
            <a:defRPr sz="28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53" b="0"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341339520"/>
        <c:axId val="341861504"/>
      </c:scatterChart>
      <c:valAx>
        <c:axId val="341339520"/>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341861504"/>
        <c:crossesAt val="0"/>
        <c:crossBetween val="midCat"/>
        <c:majorUnit val="0.2"/>
        <c:minorUnit val="0.2"/>
      </c:valAx>
      <c:valAx>
        <c:axId val="341861504"/>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341339520"/>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ED241-BF7E-40B2-B66C-B8A2FEF0F4C4}" type="datetimeFigureOut">
              <a:rPr lang="en-US" smtClean="0"/>
              <a:t>7/23/2019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F54ED0-F458-42E7-A7C5-D7B3C95DA923}" type="slidenum">
              <a:rPr lang="en-US" smtClean="0"/>
              <a:t>‹#›</a:t>
            </a:fld>
            <a:endParaRPr lang="en-US"/>
          </a:p>
        </p:txBody>
      </p:sp>
    </p:spTree>
    <p:extLst>
      <p:ext uri="{BB962C8B-B14F-4D97-AF65-F5344CB8AC3E}">
        <p14:creationId xmlns:p14="http://schemas.microsoft.com/office/powerpoint/2010/main" val="20489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data set: ADSC Q315r</a:t>
            </a:r>
            <a:r>
              <a:rPr lang="en-US" baseline="0" dirty="0" smtClean="0"/>
              <a:t> </a:t>
            </a:r>
            <a:r>
              <a:rPr lang="en-US" baseline="0" dirty="0" err="1" smtClean="0"/>
              <a:t>ccd</a:t>
            </a:r>
            <a:r>
              <a:rPr lang="en-US" baseline="0" dirty="0" smtClean="0"/>
              <a:t>.  No loss, compresses 4.2x with </a:t>
            </a:r>
            <a:r>
              <a:rPr lang="en-US" baseline="0" dirty="0" err="1" smtClean="0"/>
              <a:t>gzip</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23863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Isolate spots by</a:t>
            </a:r>
            <a:r>
              <a:rPr lang="en-US" baseline="0" dirty="0" smtClean="0"/>
              <a:t> looking for peaks.  Set everything else to zero, compresses almost 100x better!</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60159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Median background and</a:t>
            </a:r>
            <a:r>
              <a:rPr lang="en-US" baseline="0" dirty="0" smtClean="0"/>
              <a:t> median absolute deviation from that background, store this separately as two images, compression is &gt; 100x if you consider that there were 100 images in this data set.</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0807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Subtract</a:t>
            </a:r>
            <a:r>
              <a:rPr lang="en-US" baseline="0" dirty="0" smtClean="0"/>
              <a:t> </a:t>
            </a:r>
            <a:r>
              <a:rPr lang="en-US" baseline="0" dirty="0" err="1" smtClean="0"/>
              <a:t>meidan</a:t>
            </a:r>
            <a:r>
              <a:rPr lang="en-US" baseline="0" dirty="0" smtClean="0"/>
              <a:t> background and spots, left with difference between original image and everything we have compressed so far (spots, median background and median background </a:t>
            </a:r>
            <a:r>
              <a:rPr lang="en-US" baseline="0" dirty="0" err="1" smtClean="0"/>
              <a:t>noize</a:t>
            </a:r>
            <a:r>
              <a:rPr lang="en-US" baseline="0" dirty="0" smtClean="0"/>
              <a:t> level).  This compresses less well than original image because all the “information” in the background is in here.</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71050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doing </a:t>
            </a:r>
            <a:r>
              <a:rPr lang="en-US" baseline="0" dirty="0" err="1" smtClean="0"/>
              <a:t>lossy</a:t>
            </a:r>
            <a:r>
              <a:rPr lang="en-US" baseline="0" dirty="0" smtClean="0"/>
              <a:t> compression on background, the image can be re-assembled by adding the spots to the median background and then finally adding the </a:t>
            </a:r>
            <a:r>
              <a:rPr lang="en-US" baseline="0" dirty="0" err="1" smtClean="0"/>
              <a:t>lossy</a:t>
            </a:r>
            <a:r>
              <a:rPr lang="en-US" baseline="0" dirty="0" smtClean="0"/>
              <a:t>-compressed difference image.  So, we have only modified background pixels, but achieved 10x more compression!</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25480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 between the 50x </a:t>
            </a:r>
            <a:r>
              <a:rPr lang="en-US" dirty="0" err="1" smtClean="0"/>
              <a:t>lossy</a:t>
            </a:r>
            <a:r>
              <a:rPr lang="en-US" dirty="0" smtClean="0"/>
              <a:t>-compressed</a:t>
            </a:r>
            <a:r>
              <a:rPr lang="en-US" baseline="0" dirty="0" smtClean="0"/>
              <a:t> image and the original image.  Note that the spots are “blank” because they were not modified by the </a:t>
            </a:r>
            <a:r>
              <a:rPr lang="en-US" baseline="0" dirty="0" err="1" smtClean="0"/>
              <a:t>lossy</a:t>
            </a:r>
            <a:r>
              <a:rPr lang="en-US" baseline="0" dirty="0" smtClean="0"/>
              <a:t> compression.  This difference image contains most of the entropy of the original data set, as evidence by how it doesn’t compress very well.  Theoretically, the difference data set could be stored separately from the 50x </a:t>
            </a:r>
            <a:r>
              <a:rPr lang="en-US" baseline="0" dirty="0" err="1" smtClean="0"/>
              <a:t>lossy</a:t>
            </a:r>
            <a:r>
              <a:rPr lang="en-US" baseline="0" dirty="0" smtClean="0"/>
              <a:t>-compressed data.  Perhaps on tape or other slow long-term media.  That way if anyone wants the original data back they can still get it.  But for quick online storage the 50x compressed data can be used.</a:t>
            </a:r>
            <a:endParaRPr lang="en-US" dirty="0"/>
          </a:p>
        </p:txBody>
      </p:sp>
      <p:sp>
        <p:nvSpPr>
          <p:cNvPr id="4" name="Slide Number Placeholder 3"/>
          <p:cNvSpPr>
            <a:spLocks noGrp="1"/>
          </p:cNvSpPr>
          <p:nvPr>
            <p:ph type="sldNum" sz="quarter" idx="10"/>
          </p:nvPr>
        </p:nvSpPr>
        <p:spPr/>
        <p:txBody>
          <a:bodyPr/>
          <a:lstStyle/>
          <a:p>
            <a:pPr>
              <a:defRPr/>
            </a:pPr>
            <a:fld id="{14984389-D000-4184-8866-D458F7839186}" type="slidenum">
              <a:rPr lang="en-US" altLang="en-US">
                <a:solidFill>
                  <a:prstClr val="black"/>
                </a:solidFill>
              </a:rPr>
              <a:pPr>
                <a:defRPr/>
              </a:pPr>
              <a:t>90</a:t>
            </a:fld>
            <a:endParaRPr lang="en-US" altLang="en-US">
              <a:solidFill>
                <a:prstClr val="black"/>
              </a:solidFill>
            </a:endParaRPr>
          </a:p>
        </p:txBody>
      </p:sp>
    </p:spTree>
    <p:extLst>
      <p:ext uri="{BB962C8B-B14F-4D97-AF65-F5344CB8AC3E}">
        <p14:creationId xmlns:p14="http://schemas.microsoft.com/office/powerpoint/2010/main" val="409287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adjusting</a:t>
            </a:r>
            <a:r>
              <a:rPr lang="en-US" baseline="0" dirty="0" smtClean="0"/>
              <a:t> the h264 </a:t>
            </a:r>
            <a:r>
              <a:rPr lang="en-US" baseline="0" dirty="0" err="1" smtClean="0"/>
              <a:t>lossy</a:t>
            </a:r>
            <a:r>
              <a:rPr lang="en-US" baseline="0" dirty="0" smtClean="0"/>
              <a:t> compression ratio of the background pixels the impact of the compression on crystallographic statistics can be evaluated.  Note that some of these points are actually better than the </a:t>
            </a:r>
            <a:r>
              <a:rPr lang="en-US" baseline="0" dirty="0" err="1" smtClean="0"/>
              <a:t>uncompessed</a:t>
            </a:r>
            <a:r>
              <a:rPr lang="en-US" baseline="0" dirty="0" smtClean="0"/>
              <a:t> data!  This is due to random noise, but could be a misguided argument for </a:t>
            </a:r>
            <a:r>
              <a:rPr lang="en-US" baseline="0" dirty="0" err="1" smtClean="0"/>
              <a:t>lossy</a:t>
            </a:r>
            <a:r>
              <a:rPr lang="en-US" baseline="0" dirty="0" smtClean="0"/>
              <a:t> compression: it can improve your </a:t>
            </a:r>
            <a:r>
              <a:rPr lang="en-US" baseline="0" smtClean="0"/>
              <a:t>Rfree</a:t>
            </a:r>
            <a:endParaRPr lang="en-US"/>
          </a:p>
        </p:txBody>
      </p:sp>
      <p:sp>
        <p:nvSpPr>
          <p:cNvPr id="4" name="Slide Number Placeholder 3"/>
          <p:cNvSpPr>
            <a:spLocks noGrp="1"/>
          </p:cNvSpPr>
          <p:nvPr>
            <p:ph type="sldNum" sz="quarter" idx="10"/>
          </p:nvPr>
        </p:nvSpPr>
        <p:spPr/>
        <p:txBody>
          <a:bodyPr/>
          <a:lstStyle/>
          <a:p>
            <a:fld id="{550FE638-5307-4347-A89B-CA12DAE30FB2}"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75961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20514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1235675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8205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5985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669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2014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29498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3974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3205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2312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8743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518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4039394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7546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923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576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7403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5021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1877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399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47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3265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61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3828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4730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9862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6980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8152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8359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4776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8567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2059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16715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805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870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94162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3976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49681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0765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9262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88723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42057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3797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7677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0781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511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07532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59865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8444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9117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1249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766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194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0048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0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4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4183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6223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279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1179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1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94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476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1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18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1727986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312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95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998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7915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729949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50F496-EADD-4433-A9E7-CB0DEC16D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548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3082AE-1A51-4B43-9297-8BB966A4A4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9458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1A67CC-F81C-45A1-A0C3-19899F9CA8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8382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5E902B-9AC8-4DF8-A51D-A9E5828D6C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0627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7702DD-1FF9-48A5-A9E2-B79BD79A4A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10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102929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5223B1-74DD-417E-811A-32E04AB1CB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7598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922FC1-59C0-4C23-9F6F-5673602C67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4325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09E43-F207-4AA8-976E-A6F07115AB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4243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55212-4D8E-4159-BCF4-52D9BC5501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5323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7510A-E488-434F-8F76-5C2E636B69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3679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E6BF1D-8D86-41DD-8B75-097C4750DA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630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50F496-EADD-4433-A9E7-CB0DEC16D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9754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3082AE-1A51-4B43-9297-8BB966A4A4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657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1A67CC-F81C-45A1-A0C3-19899F9CA8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6564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5E902B-9AC8-4DF8-A51D-A9E5828D6C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18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01369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7702DD-1FF9-48A5-A9E2-B79BD79A4A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799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5223B1-74DD-417E-811A-32E04AB1CB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3971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922FC1-59C0-4C23-9F6F-5673602C67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8595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09E43-F207-4AA8-976E-A6F07115AB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805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55212-4D8E-4159-BCF4-52D9BC5501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8053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7510A-E488-434F-8F76-5C2E636B69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955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E6BF1D-8D86-41DD-8B75-097C4750DA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2552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433634-B68A-42B7-921F-F026026EC0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247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99218B-65E1-48B5-B86C-2582C70A65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66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0F6609-B191-4E74-BF61-4E986C1B5C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26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t>7/23/2019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2496314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C60A69-5D94-4833-9045-2578410EFD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448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05FF3D-05C3-43C7-A475-2A1575FCED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3406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20F1039-E7EB-4548-8578-72D33C28A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626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24678A5-EE4C-43FE-B6A1-9BBBB83D11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8528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02AE55-6815-43C6-BBAD-DE07604EDA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439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12F120-E2EC-4AA4-BCD7-77C2F00537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722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919E9-DD9A-4466-BDAA-4C898E0BB8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075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10E641-00E8-4949-8BE9-5C728D407F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4788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424693-2F26-4D55-821E-179AAB2AE8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9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1F88AB-2CA6-4187-A1B0-A1E781BB51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33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t>7/23/2019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12614692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9E1141-0837-4E4F-A981-0FB2CC4B53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780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9B6395-B320-4E45-8A5B-6D4BEE2811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695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60413F-DCF8-4A29-A286-DF355BB61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407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BC7F741-E678-47E2-9408-001AD41B1F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1076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619C08F-AB56-404D-B495-FABA765091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353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3D9A99F-4EB5-4EE2-AC45-278D9449DF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5944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23D41F-7A46-4D1E-A1C4-1A00BBE041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9014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F6922E-71C1-4ADC-96EE-42ACF03D01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445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D3EA53-C74F-4342-99CF-52D35EC76F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456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EFAEE-6070-438A-843D-1F61BC6B1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70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t>7/23/2019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16050327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3BBD306-0E1A-4834-95D4-E56130D56F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3126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1977092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3680301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949296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3091900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850981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133400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654646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005899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349687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31218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417341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1280686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902398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7490683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15760515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31714978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3563487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1805668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3414504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156652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8692-B29E-451F-9037-8239D8974187}" type="slidenum">
              <a:rPr lang="en-US" smtClean="0"/>
              <a:t>‹#›</a:t>
            </a:fld>
            <a:endParaRPr lang="en-US"/>
          </a:p>
        </p:txBody>
      </p:sp>
    </p:spTree>
    <p:extLst>
      <p:ext uri="{BB962C8B-B14F-4D97-AF65-F5344CB8AC3E}">
        <p14:creationId xmlns:p14="http://schemas.microsoft.com/office/powerpoint/2010/main" val="3625591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241217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5389689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1588827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3272499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1378215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3907587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501070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93441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83501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689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t>7/23/2019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t>‹#›</a:t>
            </a:fld>
            <a:endParaRPr lang="en-US"/>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92286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7C022F1D-6F4D-44C8-81AB-F57FA447BA02}"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816877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6571820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59600-E924-4011-BACB-2AD7CF73717C}"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2860A-143F-4934-9A6C-C1C852D3B9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54556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7/23/2019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6931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08CA4C2-28CA-4775-BFC3-15DF18D1A04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081176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08CA4C2-28CA-4775-BFC3-15DF18D1A04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449734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43588D5D-7E79-466F-B214-2C6D760EEF8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3812678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E9F022C-CD47-476C-9140-22B66768A1A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4773886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3254653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B39CE623-7EB3-439F-8AF7-0CAF732B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57662638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320055097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6.xml"/><Relationship Id="rId1" Type="http://schemas.openxmlformats.org/officeDocument/2006/relationships/vmlDrawing" Target="../drawings/vmlDrawing6.v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jpe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vmlDrawing" Target="../drawings/vmlDrawing7.vml"/><Relationship Id="rId5" Type="http://schemas.openxmlformats.org/officeDocument/2006/relationships/image" Target="../media/image11.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22.png"/><Relationship Id="rId5" Type="http://schemas.openxmlformats.org/officeDocument/2006/relationships/image" Target="../media/image11.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3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35.emf"/></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3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32.xml"/><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32.xml"/><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32.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32.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32.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2.xml"/><Relationship Id="rId1" Type="http://schemas.openxmlformats.org/officeDocument/2006/relationships/vmlDrawing" Target="../drawings/vmlDrawing18.vml"/><Relationship Id="rId5" Type="http://schemas.openxmlformats.org/officeDocument/2006/relationships/image" Target="../media/image80.emf"/><Relationship Id="rId4" Type="http://schemas.openxmlformats.org/officeDocument/2006/relationships/oleObject" Target="../embeddings/oleObject18.bin"/></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GM124149</a:t>
            </a:r>
          </a:p>
          <a:p>
            <a:pPr algn="ctr">
              <a:spcBef>
                <a:spcPts val="1200"/>
              </a:spcBef>
              <a:buNone/>
            </a:pPr>
            <a:r>
              <a:rPr lang="en-US" altLang="en-US" sz="1800" b="1" dirty="0">
                <a:solidFill>
                  <a:schemeClr val="tx2">
                    <a:lumMod val="75000"/>
                  </a:schemeClr>
                </a:solidFill>
                <a:cs typeface="Arial" panose="020B0604020202020204" pitchFamily="34" charset="0"/>
              </a:rPr>
              <a:t>NIH NIGMS P50 GM082250</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a:t>
            </a:r>
            <a:r>
              <a:rPr lang="en-US" altLang="en-US" sz="1800" b="1" dirty="0" smtClean="0">
                <a:solidFill>
                  <a:srgbClr val="663300"/>
                </a:solidFill>
                <a:cs typeface="Arial" panose="020B0604020202020204" pitchFamily="34" charset="0"/>
              </a:rPr>
              <a:t>GM124169</a:t>
            </a:r>
          </a:p>
          <a:p>
            <a:pPr algn="ctr">
              <a:spcBef>
                <a:spcPts val="1200"/>
              </a:spcBef>
              <a:buNone/>
            </a:pPr>
            <a:r>
              <a:rPr lang="en-US" altLang="en-US" sz="1800" b="1" dirty="0" smtClean="0">
                <a:solidFill>
                  <a:srgbClr val="663300"/>
                </a:solidFill>
                <a:cs typeface="Arial" panose="020B0604020202020204" pitchFamily="34" charset="0"/>
              </a:rPr>
              <a:t>NIH NIGMS R01 GM117126</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DOE-BER Integrated </a:t>
            </a:r>
            <a:r>
              <a:rPr lang="en-US" altLang="en-US" sz="1800" b="1" dirty="0" smtClean="0">
                <a:solidFill>
                  <a:srgbClr val="663300"/>
                </a:solidFill>
                <a:latin typeface="Arial" panose="020B0604020202020204" pitchFamily="34" charset="0"/>
                <a:cs typeface="Arial" panose="020B0604020202020204" pitchFamily="34" charset="0"/>
              </a:rPr>
              <a:t>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a:spcBef>
                <a:spcPts val="1200"/>
              </a:spcBef>
              <a:buNone/>
            </a:pPr>
            <a:r>
              <a:rPr lang="en-US" altLang="en-US" sz="1800" b="1" dirty="0" smtClean="0">
                <a:solidFill>
                  <a:srgbClr val="C00000"/>
                </a:solidFill>
                <a:cs typeface="Arial" panose="020B0604020202020204" pitchFamily="34" charset="0"/>
              </a:rPr>
              <a:t>NIH NIGMS P41 GM103393</a:t>
            </a:r>
          </a:p>
          <a:p>
            <a:pPr algn="ctr">
              <a:spcBef>
                <a:spcPts val="1200"/>
              </a:spcBef>
              <a:buNone/>
            </a:pPr>
            <a:r>
              <a:rPr lang="en-US" altLang="en-US" sz="1800" b="1" dirty="0" smtClean="0">
                <a:solidFill>
                  <a:srgbClr val="C00000"/>
                </a:solidFill>
                <a:cs typeface="Arial" panose="020B0604020202020204" pitchFamily="34" charset="0"/>
              </a:rPr>
              <a:t>NSF DBI-1625906</a:t>
            </a: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718793" y="1074057"/>
            <a:ext cx="5664884" cy="923330"/>
          </a:xfrm>
          <a:prstGeom prst="rect">
            <a:avLst/>
          </a:prstGeom>
          <a:noFill/>
        </p:spPr>
        <p:txBody>
          <a:bodyPr wrap="none" rtlCol="0">
            <a:spAutoFit/>
          </a:bodyPr>
          <a:lstStyle/>
          <a:p>
            <a:pPr algn="ct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Fraser </a:t>
            </a:r>
            <a:endParaRPr lang="en-US" dirty="0" smtClean="0">
              <a:solidFill>
                <a:srgbClr val="1F497D">
                  <a:lumMod val="75000"/>
                </a:srgbClr>
              </a:solidFill>
              <a:latin typeface="Arial" pitchFamily="34" charset="0"/>
              <a:cs typeface="Arial" panose="020B0604020202020204" pitchFamily="34" charset="0"/>
            </a:endParaRPr>
          </a:p>
          <a:p>
            <a:pPr algn="ctr"/>
            <a:r>
              <a:rPr lang="en-US" dirty="0" smtClean="0">
                <a:solidFill>
                  <a:srgbClr val="663300"/>
                </a:solidFill>
                <a:latin typeface="Arial" pitchFamily="34" charset="0"/>
                <a:cs typeface="Arial" panose="020B0604020202020204" pitchFamily="34" charset="0"/>
              </a:rPr>
              <a:t>Paul Adams   John </a:t>
            </a:r>
            <a:r>
              <a:rPr lang="en-US" dirty="0" err="1" smtClean="0">
                <a:solidFill>
                  <a:srgbClr val="663300"/>
                </a:solidFill>
                <a:latin typeface="Arial" pitchFamily="34" charset="0"/>
                <a:cs typeface="Arial" panose="020B0604020202020204" pitchFamily="34" charset="0"/>
              </a:rPr>
              <a:t>Tainer</a:t>
            </a:r>
            <a:r>
              <a:rPr lang="en-US" dirty="0" smtClean="0">
                <a:solidFill>
                  <a:srgbClr val="663300"/>
                </a:solidFill>
                <a:latin typeface="Arial" pitchFamily="34" charset="0"/>
                <a:cs typeface="Arial" panose="020B0604020202020204" pitchFamily="34" charset="0"/>
              </a:rPr>
              <a:t>   Greg </a:t>
            </a:r>
            <a:r>
              <a:rPr lang="en-US" dirty="0" err="1" smtClean="0">
                <a:solidFill>
                  <a:srgbClr val="663300"/>
                </a:solidFill>
                <a:latin typeface="Arial" pitchFamily="34" charset="0"/>
                <a:cs typeface="Arial" panose="020B0604020202020204" pitchFamily="34" charset="0"/>
              </a:rPr>
              <a:t>Hura</a:t>
            </a:r>
            <a:r>
              <a:rPr lang="en-US" dirty="0" smtClean="0">
                <a:solidFill>
                  <a:srgbClr val="663300"/>
                </a:solidFill>
                <a:latin typeface="Arial" pitchFamily="34" charset="0"/>
                <a:cs typeface="Arial" panose="020B0604020202020204" pitchFamily="34" charset="0"/>
              </a:rPr>
              <a:t>    Nick </a:t>
            </a:r>
            <a:r>
              <a:rPr lang="en-US" dirty="0" err="1" smtClean="0">
                <a:solidFill>
                  <a:srgbClr val="663300"/>
                </a:solidFill>
                <a:latin typeface="Arial" pitchFamily="34" charset="0"/>
                <a:cs typeface="Arial" panose="020B0604020202020204" pitchFamily="34" charset="0"/>
              </a:rPr>
              <a:t>Sauter</a:t>
            </a:r>
            <a:endParaRPr lang="en-US" dirty="0">
              <a:solidFill>
                <a:srgbClr val="663300"/>
              </a:solidFill>
              <a:latin typeface="Arial" pitchFamily="34" charset="0"/>
              <a:cs typeface="Arial" panose="020B0604020202020204" pitchFamily="34" charset="0"/>
            </a:endParaRPr>
          </a:p>
          <a:p>
            <a:pPr algn="ctr"/>
            <a:r>
              <a:rPr lang="en-US" dirty="0" smtClean="0">
                <a:solidFill>
                  <a:prstClr val="black"/>
                </a:solidFill>
                <a:latin typeface="Arial" pitchFamily="34" charset="0"/>
                <a:cs typeface="Arial" panose="020B0604020202020204" pitchFamily="34" charset="0"/>
              </a:rPr>
              <a:t>   </a:t>
            </a: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a:t>
            </a:r>
            <a:r>
              <a:rPr lang="en-US" dirty="0">
                <a:solidFill>
                  <a:srgbClr val="C00000"/>
                </a:solidFill>
                <a:latin typeface="Arial" pitchFamily="34" charset="0"/>
                <a:cs typeface="Arial" panose="020B0604020202020204" pitchFamily="34" charset="0"/>
              </a:rPr>
              <a:t>Cohen   </a:t>
            </a:r>
            <a:r>
              <a:rPr lang="en-US" dirty="0" smtClean="0">
                <a:solidFill>
                  <a:srgbClr val="C00000"/>
                </a:solidFill>
                <a:latin typeface="Arial" pitchFamily="34" charset="0"/>
                <a:cs typeface="Arial" panose="020B0604020202020204" pitchFamily="34" charset="0"/>
              </a:rPr>
              <a:t>Art Lyubimov   Sabine </a:t>
            </a:r>
            <a:r>
              <a:rPr lang="en-US" dirty="0" err="1" smtClean="0">
                <a:solidFill>
                  <a:srgbClr val="C00000"/>
                </a:solidFill>
                <a:latin typeface="Arial" pitchFamily="34" charset="0"/>
                <a:cs typeface="Arial" panose="020B0604020202020204" pitchFamily="34" charset="0"/>
              </a:rPr>
              <a:t>Hollatz</a:t>
            </a:r>
            <a:endParaRPr lang="en-US" dirty="0">
              <a:solidFill>
                <a:srgbClr val="C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55498408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6211" name="Chart" r:id="rId4" imgW="8677440" imgH="5029120" progId="MSGraph.Chart.8">
                  <p:embed followColorScheme="full"/>
                </p:oleObj>
              </mc:Choice>
              <mc:Fallback>
                <p:oleObj name="Chart" r:id="rId4" imgW="8677440" imgH="502912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141655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extLst>
              <p:ext uri="{D42A27DB-BD31-4B8C-83A1-F6EECF244321}">
                <p14:modId xmlns:p14="http://schemas.microsoft.com/office/powerpoint/2010/main" val="2989036809"/>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38949"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4007841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extLst>
              <p:ext uri="{D42A27DB-BD31-4B8C-83A1-F6EECF244321}">
                <p14:modId xmlns:p14="http://schemas.microsoft.com/office/powerpoint/2010/main" val="590483578"/>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39973"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3646047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0" y="0"/>
            <a:ext cx="9144000" cy="1470025"/>
          </a:xfrm>
        </p:spPr>
        <p:txBody>
          <a:bodyPr/>
          <a:lstStyle/>
          <a:p>
            <a:pPr eaLnBrk="1" hangingPunct="1"/>
            <a:r>
              <a:rPr lang="en-US" altLang="en-US" dirty="0" smtClean="0"/>
              <a:t>Exponential spot fading: flat dose</a:t>
            </a:r>
            <a:endParaRPr lang="en-US" altLang="en-US" dirty="0" smtClean="0">
              <a:cs typeface="Arial" charset="0"/>
            </a:endParaRPr>
          </a:p>
        </p:txBody>
      </p:sp>
      <p:graphicFrame>
        <p:nvGraphicFramePr>
          <p:cNvPr id="41987" name="Object 3"/>
          <p:cNvGraphicFramePr>
            <a:graphicFrameLocks noChangeAspect="1"/>
          </p:cNvGraphicFramePr>
          <p:nvPr/>
        </p:nvGraphicFramePr>
        <p:xfrm>
          <a:off x="400050" y="1336675"/>
          <a:ext cx="7897813" cy="5006975"/>
        </p:xfrm>
        <a:graphic>
          <a:graphicData uri="http://schemas.openxmlformats.org/presentationml/2006/ole">
            <mc:AlternateContent xmlns:mc="http://schemas.openxmlformats.org/markup-compatibility/2006">
              <mc:Choice xmlns:v="urn:schemas-microsoft-com:vml" Requires="v">
                <p:oleObj spid="_x0000_s7236" name="Chart" r:id="rId3" imgW="7934400" imgH="5029120" progId="MSGraph.Chart.8">
                  <p:embed followColorScheme="full"/>
                </p:oleObj>
              </mc:Choice>
              <mc:Fallback>
                <p:oleObj name="Chart" r:id="rId3" imgW="7934400" imgH="5029120"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89781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8" name="Text Box 4"/>
          <p:cNvSpPr txBox="1">
            <a:spLocks noChangeArrowheads="1"/>
          </p:cNvSpPr>
          <p:nvPr/>
        </p:nvSpPr>
        <p:spPr bwMode="auto">
          <a:xfrm rot="-54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integrated spot intensity</a:t>
            </a:r>
          </a:p>
        </p:txBody>
      </p:sp>
      <p:sp>
        <p:nvSpPr>
          <p:cNvPr id="41989"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dose (MGy)</a:t>
            </a:r>
          </a:p>
        </p:txBody>
      </p:sp>
    </p:spTree>
    <p:extLst>
      <p:ext uri="{BB962C8B-B14F-4D97-AF65-F5344CB8AC3E}">
        <p14:creationId xmlns:p14="http://schemas.microsoft.com/office/powerpoint/2010/main" val="289660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62" name="Picture 2" descr="glycerol_vs_trehalose_50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164163" name="Rectangle 3"/>
          <p:cNvSpPr>
            <a:spLocks noGrp="1" noChangeArrowheads="1"/>
          </p:cNvSpPr>
          <p:nvPr>
            <p:ph type="title"/>
          </p:nvPr>
        </p:nvSpPr>
        <p:spPr>
          <a:xfrm>
            <a:off x="457200" y="-63500"/>
            <a:ext cx="8229600" cy="1143000"/>
          </a:xfrm>
          <a:noFill/>
          <a:ln/>
        </p:spPr>
        <p:txBody>
          <a:bodyPr/>
          <a:lstStyle/>
          <a:p>
            <a:r>
              <a:rPr lang="en-US" altLang="en-US" sz="3600" b="1" dirty="0" smtClean="0">
                <a:latin typeface="Arial" charset="0"/>
              </a:rPr>
              <a:t>No dose flattening: damage repair?</a:t>
            </a:r>
            <a:endParaRPr lang="en-US" altLang="en-US" sz="3600" b="1" dirty="0">
              <a:latin typeface="Arial" charset="0"/>
            </a:endParaRPr>
          </a:p>
        </p:txBody>
      </p:sp>
      <p:sp>
        <p:nvSpPr>
          <p:cNvPr id="3164164" name="Text Box 4"/>
          <p:cNvSpPr txBox="1">
            <a:spLocks noChangeArrowheads="1"/>
          </p:cNvSpPr>
          <p:nvPr/>
        </p:nvSpPr>
        <p:spPr bwMode="auto">
          <a:xfrm>
            <a:off x="3581400" y="6153150"/>
            <a:ext cx="258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latin typeface="Arial" charset="0"/>
              </a:rPr>
              <a:t>Absorbed Dose (MGy)</a:t>
            </a:r>
          </a:p>
        </p:txBody>
      </p:sp>
      <p:sp>
        <p:nvSpPr>
          <p:cNvPr id="3164165" name="Text Box 5"/>
          <p:cNvSpPr txBox="1">
            <a:spLocks noChangeArrowheads="1"/>
          </p:cNvSpPr>
          <p:nvPr/>
        </p:nvSpPr>
        <p:spPr bwMode="auto">
          <a:xfrm rot="-5400000">
            <a:off x="-1062467" y="3517384"/>
            <a:ext cx="333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dirty="0">
                <a:solidFill>
                  <a:srgbClr val="000000"/>
                </a:solidFill>
                <a:latin typeface="Arial" charset="0"/>
              </a:rPr>
              <a:t>Fraction </a:t>
            </a:r>
            <a:r>
              <a:rPr lang="en-US" altLang="en-US" b="1" dirty="0" smtClean="0">
                <a:solidFill>
                  <a:srgbClr val="000000"/>
                </a:solidFill>
                <a:latin typeface="Arial" charset="0"/>
              </a:rPr>
              <a:t>Se-Met undamaged </a:t>
            </a:r>
            <a:endParaRPr lang="en-US" altLang="en-US" b="1" dirty="0">
              <a:solidFill>
                <a:srgbClr val="000000"/>
              </a:solidFill>
              <a:latin typeface="Arial" charset="0"/>
            </a:endParaRPr>
          </a:p>
        </p:txBody>
      </p:sp>
      <p:sp>
        <p:nvSpPr>
          <p:cNvPr id="3164166" name="Text Box 6"/>
          <p:cNvSpPr txBox="1">
            <a:spLocks noChangeArrowheads="1"/>
          </p:cNvSpPr>
          <p:nvPr/>
        </p:nvSpPr>
        <p:spPr bwMode="auto">
          <a:xfrm>
            <a:off x="2586038" y="865188"/>
            <a:ext cx="451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Arial" charset="0"/>
              </a:rPr>
              <a:t>25mM SeMet in 50 mM bis-tris</a:t>
            </a:r>
          </a:p>
        </p:txBody>
      </p:sp>
      <p:sp>
        <p:nvSpPr>
          <p:cNvPr id="3164167" name="Text Box 7"/>
          <p:cNvSpPr txBox="1">
            <a:spLocks noChangeArrowheads="1"/>
          </p:cNvSpPr>
          <p:nvPr/>
        </p:nvSpPr>
        <p:spPr bwMode="auto">
          <a:xfrm rot="-5400000">
            <a:off x="-1395412" y="3492500"/>
            <a:ext cx="497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600" b="1">
                <a:solidFill>
                  <a:srgbClr val="000000"/>
                </a:solidFill>
                <a:latin typeface="Arial" charset="0"/>
              </a:rPr>
              <a:t>      0.0         0.2         0.4         0.6          0.8         1.0</a:t>
            </a:r>
          </a:p>
        </p:txBody>
      </p:sp>
      <p:sp>
        <p:nvSpPr>
          <p:cNvPr id="3164168" name="Text Box 8"/>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00"/>
                </a:solidFill>
                <a:latin typeface="Arial" charset="0"/>
              </a:rPr>
              <a:t>0                 100                 200                300                400                500</a:t>
            </a:r>
          </a:p>
        </p:txBody>
      </p:sp>
      <p:sp>
        <p:nvSpPr>
          <p:cNvPr id="3164169" name="Text Box 9"/>
          <p:cNvSpPr txBox="1">
            <a:spLocks noChangeArrowheads="1"/>
          </p:cNvSpPr>
          <p:nvPr/>
        </p:nvSpPr>
        <p:spPr bwMode="auto">
          <a:xfrm>
            <a:off x="4130675" y="2600325"/>
            <a:ext cx="3662363"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990099"/>
                </a:solidFill>
                <a:latin typeface="Arial" charset="0"/>
              </a:rPr>
              <a:t>Half-dose = 10 </a:t>
            </a:r>
            <a:r>
              <a:rPr lang="en-US" altLang="en-US" sz="2400">
                <a:solidFill>
                  <a:srgbClr val="990099"/>
                </a:solidFill>
                <a:latin typeface="Arial" charset="0"/>
                <a:cs typeface="Arial" charset="0"/>
              </a:rPr>
              <a:t>±</a:t>
            </a:r>
            <a:r>
              <a:rPr lang="en-US" altLang="en-US" sz="2400">
                <a:solidFill>
                  <a:srgbClr val="990099"/>
                </a:solidFill>
                <a:latin typeface="Arial" charset="0"/>
              </a:rPr>
              <a:t> 0.4 MGy</a:t>
            </a:r>
          </a:p>
          <a:p>
            <a:pPr algn="ctr" fontAlgn="base">
              <a:spcBef>
                <a:spcPct val="0"/>
              </a:spcBef>
              <a:spcAft>
                <a:spcPct val="0"/>
              </a:spcAft>
            </a:pPr>
            <a:r>
              <a:rPr lang="en-US" altLang="en-US" sz="2400">
                <a:solidFill>
                  <a:srgbClr val="990099"/>
                </a:solidFill>
                <a:latin typeface="Arial" charset="0"/>
              </a:rPr>
              <a:t>25% threhalose</a:t>
            </a:r>
          </a:p>
        </p:txBody>
      </p:sp>
      <p:sp>
        <p:nvSpPr>
          <p:cNvPr id="3164170" name="Text Box 10"/>
          <p:cNvSpPr txBox="1">
            <a:spLocks noChangeArrowheads="1"/>
          </p:cNvSpPr>
          <p:nvPr/>
        </p:nvSpPr>
        <p:spPr bwMode="auto">
          <a:xfrm>
            <a:off x="4005263" y="1603375"/>
            <a:ext cx="3916362"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99"/>
                </a:solidFill>
                <a:latin typeface="Arial" charset="0"/>
              </a:rPr>
              <a:t>Half-dose = 17.0 </a:t>
            </a:r>
            <a:r>
              <a:rPr lang="en-US" altLang="en-US" sz="2400">
                <a:solidFill>
                  <a:srgbClr val="000099"/>
                </a:solidFill>
                <a:latin typeface="Arial" charset="0"/>
                <a:cs typeface="Arial" charset="0"/>
              </a:rPr>
              <a:t>±</a:t>
            </a:r>
            <a:r>
              <a:rPr lang="en-US" altLang="en-US" sz="2400">
                <a:solidFill>
                  <a:srgbClr val="000099"/>
                </a:solidFill>
                <a:latin typeface="Arial" charset="0"/>
              </a:rPr>
              <a:t> 0.7 MGy</a:t>
            </a:r>
          </a:p>
          <a:p>
            <a:pPr algn="ctr" fontAlgn="base">
              <a:spcBef>
                <a:spcPct val="0"/>
              </a:spcBef>
              <a:spcAft>
                <a:spcPct val="0"/>
              </a:spcAft>
            </a:pPr>
            <a:r>
              <a:rPr lang="en-US" altLang="en-US" sz="2400">
                <a:solidFill>
                  <a:srgbClr val="000099"/>
                </a:solidFill>
                <a:latin typeface="Arial" charset="0"/>
              </a:rPr>
              <a:t>25% glycerol</a:t>
            </a:r>
            <a:endParaRPr lang="en-US" altLang="en-US" sz="1600" b="1">
              <a:solidFill>
                <a:srgbClr val="000099"/>
              </a:solidFill>
              <a:latin typeface="Arial" charset="0"/>
            </a:endParaRPr>
          </a:p>
        </p:txBody>
      </p:sp>
      <p:sp>
        <p:nvSpPr>
          <p:cNvPr id="3164171" name="Text Box 11"/>
          <p:cNvSpPr txBox="1">
            <a:spLocks noChangeArrowheads="1"/>
          </p:cNvSpPr>
          <p:nvPr/>
        </p:nvSpPr>
        <p:spPr bwMode="auto">
          <a:xfrm>
            <a:off x="3683000" y="4567238"/>
            <a:ext cx="45783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990099"/>
                </a:solidFill>
                <a:latin typeface="Arial" charset="0"/>
              </a:rPr>
              <a:t>Reverse half-dose = 93 </a:t>
            </a:r>
            <a:r>
              <a:rPr lang="en-US" altLang="en-US" sz="2400">
                <a:solidFill>
                  <a:srgbClr val="990099"/>
                </a:solidFill>
                <a:latin typeface="Arial" charset="0"/>
                <a:cs typeface="Arial" charset="0"/>
              </a:rPr>
              <a:t>±</a:t>
            </a:r>
            <a:r>
              <a:rPr lang="en-US" altLang="en-US" sz="2400">
                <a:solidFill>
                  <a:srgbClr val="990099"/>
                </a:solidFill>
                <a:latin typeface="Arial" charset="0"/>
              </a:rPr>
              <a:t> 5 MGy</a:t>
            </a:r>
          </a:p>
        </p:txBody>
      </p:sp>
      <p:sp>
        <p:nvSpPr>
          <p:cNvPr id="2" name="TextBox 1"/>
          <p:cNvSpPr txBox="1"/>
          <p:nvPr/>
        </p:nvSpPr>
        <p:spPr>
          <a:xfrm>
            <a:off x="2450969" y="3280528"/>
            <a:ext cx="1531188" cy="769441"/>
          </a:xfrm>
          <a:prstGeom prst="rect">
            <a:avLst/>
          </a:prstGeom>
          <a:noFill/>
        </p:spPr>
        <p:txBody>
          <a:bodyPr wrap="none" rtlCol="0">
            <a:spAutoFit/>
          </a:bodyPr>
          <a:lstStyle/>
          <a:p>
            <a:r>
              <a:rPr lang="en-US" sz="4400" b="1" dirty="0" smtClean="0">
                <a:solidFill>
                  <a:srgbClr val="C00000"/>
                </a:solidFill>
                <a:latin typeface="Arial" panose="020B0604020202020204" pitchFamily="34" charset="0"/>
                <a:cs typeface="Arial" panose="020B0604020202020204" pitchFamily="34" charset="0"/>
              </a:rPr>
              <a:t>Drift!</a:t>
            </a:r>
            <a:endParaRPr lang="en-US" sz="4400" b="1" dirty="0">
              <a:solidFill>
                <a:srgbClr val="C00000"/>
              </a:solidFill>
              <a:latin typeface="Arial" panose="020B0604020202020204" pitchFamily="34" charset="0"/>
              <a:cs typeface="Arial" panose="020B0604020202020204" pitchFamily="34" charset="0"/>
            </a:endParaRPr>
          </a:p>
        </p:txBody>
      </p:sp>
      <p:sp>
        <p:nvSpPr>
          <p:cNvPr id="3" name="&quot;No&quot; Symbol 2"/>
          <p:cNvSpPr/>
          <p:nvPr/>
        </p:nvSpPr>
        <p:spPr bwMode="auto">
          <a:xfrm>
            <a:off x="4996206" y="0"/>
            <a:ext cx="3563332" cy="1178351"/>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7350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drift</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533136"/>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latin typeface="Arial" panose="020B0604020202020204" pitchFamily="34" charset="0"/>
                <a:cs typeface="Arial" panose="020B0604020202020204" pitchFamily="34" charset="0"/>
              </a:rPr>
              <a:t>X-ray</a:t>
            </a:r>
            <a:r>
              <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beam</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dirty="0" smtClean="0">
              <a:ln>
                <a:noFill/>
              </a:ln>
              <a:solidFill>
                <a:schemeClr val="tx1"/>
              </a:solidFill>
              <a:effectLst/>
              <a:latin typeface="Comic Sans MS" pitchFamily="66" charset="0"/>
            </a:endParaRPr>
          </a:p>
        </p:txBody>
      </p:sp>
      <p:sp>
        <p:nvSpPr>
          <p:cNvPr id="63" name="TextBox 62"/>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
        <p:nvSpPr>
          <p:cNvPr id="64" name="Rectangle 63"/>
          <p:cNvSpPr/>
          <p:nvPr/>
        </p:nvSpPr>
        <p:spPr bwMode="auto">
          <a:xfrm>
            <a:off x="4181708" y="3546146"/>
            <a:ext cx="847493" cy="620752"/>
          </a:xfrm>
          <a:prstGeom prst="rect">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grpSp>
        <p:nvGrpSpPr>
          <p:cNvPr id="65" name="Group 64"/>
          <p:cNvGrpSpPr/>
          <p:nvPr/>
        </p:nvGrpSpPr>
        <p:grpSpPr>
          <a:xfrm>
            <a:off x="7549287" y="810991"/>
            <a:ext cx="1441891" cy="5953709"/>
            <a:chOff x="7621260" y="1582459"/>
            <a:chExt cx="722699" cy="4016932"/>
          </a:xfrm>
        </p:grpSpPr>
        <p:pic>
          <p:nvPicPr>
            <p:cNvPr id="66" name="Picture 65"/>
            <p:cNvPicPr>
              <a:picLocks noChangeAspect="1"/>
            </p:cNvPicPr>
            <p:nvPr/>
          </p:nvPicPr>
          <p:blipFill>
            <a:blip r:embed="rId4">
              <a:extLst>
                <a:ext uri="{BEBA8EAE-BF5A-486C-A8C5-ECC9F3942E4B}">
                  <a14:imgProps xmlns:a14="http://schemas.microsoft.com/office/drawing/2010/main">
                    <a14:imgLayer r:embed="rId3">
                      <a14:imgEffect>
                        <a14:backgroundRemoval t="0" b="100000" l="0" r="100000"/>
                      </a14:imgEffect>
                      <a14:imgEffect>
                        <a14:brightnessContrast contrast="-56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67" name="Straight Connector 6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1318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61111E-6 1.48148E-6 L -3.61111E-6 -0.08658 " pathEditMode="relative" rAng="0" ptsTypes="AA">
                                      <p:cBhvr>
                                        <p:cTn id="26" dur="2000" fill="hold"/>
                                        <p:tgtEl>
                                          <p:spTgt spid="4"/>
                                        </p:tgtEl>
                                        <p:attrNameLst>
                                          <p:attrName>ppt_x</p:attrName>
                                          <p:attrName>ppt_y</p:attrName>
                                        </p:attrNameLst>
                                      </p:cBhvr>
                                      <p:rCtr x="0" y="-4329"/>
                                    </p:animMotion>
                                  </p:childTnLst>
                                </p:cTn>
                              </p:par>
                            </p:childTnLst>
                          </p:cTn>
                        </p:par>
                        <p:par>
                          <p:cTn id="27" fill="hold">
                            <p:stCondLst>
                              <p:cond delay="2000"/>
                            </p:stCondLst>
                            <p:childTnLst>
                              <p:par>
                                <p:cTn id="28" presetID="1" presetClass="exit" presetSubtype="0" fill="hold" nodeType="afterEffect">
                                  <p:stCondLst>
                                    <p:cond delay="0"/>
                                  </p:stCondLst>
                                  <p:childTnLst>
                                    <p:set>
                                      <p:cBhvr>
                                        <p:cTn id="29"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206187"/>
            <a:ext cx="4237459" cy="1203434"/>
          </a:xfrm>
          <a:prstGeom prst="rect">
            <a:avLst/>
          </a:prstGeom>
          <a:gradFill flip="none" rotWithShape="1">
            <a:gsLst>
              <a:gs pos="0">
                <a:srgbClr val="66FF66"/>
              </a:gs>
              <a:gs pos="50000">
                <a:srgbClr val="993366"/>
              </a:gs>
              <a:gs pos="100000">
                <a:srgbClr val="66FF66"/>
              </a:gs>
            </a:gsLst>
            <a:lin ang="540000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X-ray</a:t>
            </a:r>
            <a:r>
              <a:rPr kumimoji="0" lang="en-US" sz="2400" b="0" i="0" u="none" strike="noStrike" cap="none" normalizeH="0" dirty="0" smtClean="0">
                <a:ln>
                  <a:noFill/>
                </a:ln>
                <a:solidFill>
                  <a:schemeClr val="bg1"/>
                </a:solidFill>
                <a:effectLst/>
                <a:latin typeface="Arial" panose="020B0604020202020204" pitchFamily="34" charset="0"/>
                <a:cs typeface="Arial" panose="020B0604020202020204" pitchFamily="34" charset="0"/>
              </a:rPr>
              <a:t> </a:t>
            </a:r>
            <a:r>
              <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beam</a:t>
            </a: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73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211586"/>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Cold beam</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p:nvPr/>
        </p:nvSpPr>
        <p:spPr bwMode="auto">
          <a:xfrm>
            <a:off x="-55754" y="3832567"/>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rPr>
              <a:t>Hot beam</a:t>
            </a:r>
            <a:endPar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072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Cold beam</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rPr>
              <a:t>Hot beam</a:t>
            </a:r>
            <a:endPar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187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Cold beam</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rPr>
              <a:t>Hot beam</a:t>
            </a:r>
            <a:endPar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duotone>
                <a:prstClr val="black"/>
                <a:srgbClr val="993366">
                  <a:tint val="45000"/>
                  <a:satMod val="400000"/>
                </a:srgbClr>
              </a:duoton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24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8545"/>
            <a:ext cx="7772400" cy="1931906"/>
          </a:xfrm>
        </p:spPr>
        <p:txBody>
          <a:bodyPr>
            <a:normAutofit/>
          </a:bodyPr>
          <a:lstStyle/>
          <a:p>
            <a:r>
              <a:rPr lang="en-US" sz="5400" dirty="0" smtClean="0">
                <a:latin typeface="Arial" panose="020B0604020202020204" pitchFamily="34" charset="0"/>
                <a:cs typeface="Arial" panose="020B0604020202020204" pitchFamily="34" charset="0"/>
              </a:rPr>
              <a:t>Painting with X-rays</a:t>
            </a:r>
            <a:endParaRPr lang="en-US" sz="54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685800" y="3864990"/>
            <a:ext cx="7772400" cy="1773810"/>
          </a:xfrm>
        </p:spPr>
        <p:txBody>
          <a:bodyPr/>
          <a:lstStyle/>
          <a:p>
            <a:r>
              <a:rPr lang="en-US" sz="3600" dirty="0" smtClean="0">
                <a:solidFill>
                  <a:schemeClr val="tx1"/>
                </a:solidFill>
                <a:latin typeface="Arial" panose="020B0604020202020204" pitchFamily="34" charset="0"/>
                <a:cs typeface="Arial" panose="020B0604020202020204" pitchFamily="34" charset="0"/>
              </a:rPr>
              <a:t>Virtual beams to match any sample </a:t>
            </a:r>
          </a:p>
          <a:p>
            <a:r>
              <a:rPr lang="en-US" dirty="0" smtClean="0">
                <a:latin typeface="Arial" panose="020B0604020202020204" pitchFamily="34" charset="0"/>
                <a:cs typeface="Arial" panose="020B0604020202020204" pitchFamily="34" charset="0"/>
              </a:rPr>
              <a:t>(Some assembly required)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003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Cold beam</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rPr>
              <a:t>Hot beam</a:t>
            </a:r>
            <a:endParaRPr kumimoji="0" lang="en-US" sz="2400" b="0" i="0" u="none" strike="noStrike" cap="none" normalizeH="0" baseline="0" dirty="0" smtClean="0">
              <a:ln>
                <a:noFill/>
              </a:ln>
              <a:solidFill>
                <a:srgbClr val="FFCC99"/>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duotone>
                <a:prstClr val="black"/>
                <a:srgbClr val="66FF66">
                  <a:tint val="45000"/>
                  <a:satMod val="400000"/>
                </a:srgbClr>
              </a:duotone>
              <a:extLst>
                <a:ext uri="{BEBA8EAE-BF5A-486C-A8C5-ECC9F3942E4B}">
                  <a14:imgProps xmlns:a14="http://schemas.microsoft.com/office/drawing/2010/main">
                    <a14:imgLayer r:embed="rId3">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3" name="Rectangle 42"/>
          <p:cNvSpPr/>
          <p:nvPr/>
        </p:nvSpPr>
        <p:spPr bwMode="auto">
          <a:xfrm>
            <a:off x="4181707" y="4016925"/>
            <a:ext cx="847493" cy="620752"/>
          </a:xfrm>
          <a:prstGeom prst="rect">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
        <p:nvSpPr>
          <p:cNvPr id="45" name="TextBox 44"/>
          <p:cNvSpPr txBox="1"/>
          <p:nvPr/>
        </p:nvSpPr>
        <p:spPr>
          <a:xfrm>
            <a:off x="4177686" y="5921299"/>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24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1533312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59" t="23897" r="11013" b="8903"/>
          <a:stretch/>
        </p:blipFill>
        <p:spPr>
          <a:xfrm>
            <a:off x="219917" y="2283122"/>
            <a:ext cx="8808335" cy="4602992"/>
          </a:xfrm>
          <a:prstGeom prst="rect">
            <a:avLst/>
          </a:prstGeom>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111368" y="139176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00B050"/>
                </a:solidFill>
                <a:cs typeface="Arial" charset="0"/>
              </a:rPr>
              <a:t>50% of flux</a:t>
            </a:r>
          </a:p>
        </p:txBody>
      </p:sp>
      <p:sp>
        <p:nvSpPr>
          <p:cNvPr id="305158" name="Text Box 6"/>
          <p:cNvSpPr txBox="1">
            <a:spLocks noChangeArrowheads="1"/>
          </p:cNvSpPr>
          <p:nvPr/>
        </p:nvSpPr>
        <p:spPr bwMode="auto">
          <a:xfrm>
            <a:off x="7659707" y="2910959"/>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FF0000"/>
                </a:solidFill>
                <a:cs typeface="Arial" charset="0"/>
              </a:rPr>
              <a:t>6.3%</a:t>
            </a:r>
            <a:endParaRPr lang="en-US" altLang="en-US" sz="1800" dirty="0">
              <a:solidFill>
                <a:srgbClr val="FF0000"/>
              </a:solidFill>
              <a:cs typeface="Arial" charset="0"/>
            </a:endParaRPr>
          </a:p>
        </p:txBody>
      </p:sp>
      <p:sp>
        <p:nvSpPr>
          <p:cNvPr id="305159" name="Line 7"/>
          <p:cNvSpPr>
            <a:spLocks noChangeShapeType="1"/>
          </p:cNvSpPr>
          <p:nvPr/>
        </p:nvSpPr>
        <p:spPr bwMode="auto">
          <a:xfrm flipH="1">
            <a:off x="4945372" y="1724144"/>
            <a:ext cx="158368" cy="731044"/>
          </a:xfrm>
          <a:prstGeom prst="line">
            <a:avLst/>
          </a:prstGeom>
          <a:noFill/>
          <a:ln w="38100">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7278707" y="3139559"/>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17" name="Text Box 5"/>
          <p:cNvSpPr txBox="1">
            <a:spLocks noChangeArrowheads="1"/>
          </p:cNvSpPr>
          <p:nvPr/>
        </p:nvSpPr>
        <p:spPr bwMode="auto">
          <a:xfrm>
            <a:off x="5586109" y="1720334"/>
            <a:ext cx="1326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0000FF"/>
                </a:solidFill>
                <a:cs typeface="Arial" charset="0"/>
              </a:rPr>
              <a:t>25</a:t>
            </a:r>
            <a:r>
              <a:rPr lang="en-US" altLang="en-US" sz="1800" dirty="0" smtClean="0">
                <a:solidFill>
                  <a:srgbClr val="0000FF"/>
                </a:solidFill>
                <a:cs typeface="Arial" charset="0"/>
              </a:rPr>
              <a:t>% </a:t>
            </a:r>
            <a:r>
              <a:rPr lang="en-US" altLang="en-US" sz="1800" dirty="0">
                <a:solidFill>
                  <a:srgbClr val="0000FF"/>
                </a:solidFill>
                <a:cs typeface="Arial" charset="0"/>
              </a:rPr>
              <a:t>of flux</a:t>
            </a:r>
          </a:p>
        </p:txBody>
      </p:sp>
      <p:sp>
        <p:nvSpPr>
          <p:cNvPr id="18" name="Line 7"/>
          <p:cNvSpPr>
            <a:spLocks noChangeShapeType="1"/>
          </p:cNvSpPr>
          <p:nvPr/>
        </p:nvSpPr>
        <p:spPr bwMode="auto">
          <a:xfrm flipH="1">
            <a:off x="5484739" y="2025134"/>
            <a:ext cx="101369" cy="125515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 name="Text Box 6"/>
          <p:cNvSpPr txBox="1">
            <a:spLocks noChangeArrowheads="1"/>
          </p:cNvSpPr>
          <p:nvPr/>
        </p:nvSpPr>
        <p:spPr bwMode="auto">
          <a:xfrm>
            <a:off x="6053157" y="2140349"/>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FF0000"/>
                </a:solidFill>
                <a:cs typeface="Arial" charset="0"/>
              </a:rPr>
              <a:t>12.5 % of flux</a:t>
            </a:r>
            <a:endParaRPr lang="en-US" altLang="en-US" sz="1800" dirty="0">
              <a:solidFill>
                <a:srgbClr val="FF0000"/>
              </a:solidFill>
              <a:cs typeface="Arial" charset="0"/>
            </a:endParaRPr>
          </a:p>
        </p:txBody>
      </p:sp>
      <p:sp>
        <p:nvSpPr>
          <p:cNvPr id="20" name="Line 8"/>
          <p:cNvSpPr>
            <a:spLocks noChangeShapeType="1"/>
          </p:cNvSpPr>
          <p:nvPr/>
        </p:nvSpPr>
        <p:spPr bwMode="auto">
          <a:xfrm flipH="1">
            <a:off x="5383371" y="2368948"/>
            <a:ext cx="593586" cy="17632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 name="Text Box 6"/>
          <p:cNvSpPr txBox="1">
            <a:spLocks noChangeArrowheads="1"/>
          </p:cNvSpPr>
          <p:nvPr/>
        </p:nvSpPr>
        <p:spPr bwMode="auto">
          <a:xfrm>
            <a:off x="6487465" y="2558139"/>
            <a:ext cx="145424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33CCCC"/>
                </a:solidFill>
                <a:cs typeface="Arial" charset="0"/>
              </a:rPr>
              <a:t>6</a:t>
            </a:r>
            <a:r>
              <a:rPr lang="en-US" altLang="en-US" sz="1800" dirty="0" smtClean="0">
                <a:solidFill>
                  <a:srgbClr val="33CCCC"/>
                </a:solidFill>
                <a:cs typeface="Arial" charset="0"/>
              </a:rPr>
              <a:t>.3 % of flux</a:t>
            </a:r>
            <a:endParaRPr lang="en-US" altLang="en-US" sz="1800" dirty="0">
              <a:solidFill>
                <a:srgbClr val="33CCCC"/>
              </a:solidFill>
              <a:cs typeface="Arial" charset="0"/>
            </a:endParaRPr>
          </a:p>
        </p:txBody>
      </p:sp>
      <p:sp>
        <p:nvSpPr>
          <p:cNvPr id="22" name="Line 8"/>
          <p:cNvSpPr>
            <a:spLocks noChangeShapeType="1"/>
          </p:cNvSpPr>
          <p:nvPr/>
        </p:nvSpPr>
        <p:spPr bwMode="auto">
          <a:xfrm flipH="1">
            <a:off x="5863574" y="2927471"/>
            <a:ext cx="710845" cy="1532543"/>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33CCCC"/>
              </a:solidFill>
              <a:cs typeface="Arial" charset="0"/>
            </a:endParaRPr>
          </a:p>
        </p:txBody>
      </p:sp>
    </p:spTree>
    <p:extLst>
      <p:ext uri="{BB962C8B-B14F-4D97-AF65-F5344CB8AC3E}">
        <p14:creationId xmlns:p14="http://schemas.microsoft.com/office/powerpoint/2010/main" val="10826461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51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P spid="17" grpId="0"/>
      <p:bldP spid="18" grpId="0" animBg="1"/>
      <p:bldP spid="19" grpId="0"/>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428535936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367" y="641350"/>
            <a:ext cx="8345347" cy="5964238"/>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the dose?</a:t>
            </a:r>
            <a:endParaRPr lang="en-US" dirty="0"/>
          </a:p>
        </p:txBody>
      </p:sp>
    </p:spTree>
    <p:extLst>
      <p:ext uri="{BB962C8B-B14F-4D97-AF65-F5344CB8AC3E}">
        <p14:creationId xmlns:p14="http://schemas.microsoft.com/office/powerpoint/2010/main" val="2317351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the dose?</a:t>
            </a:r>
            <a:endParaRPr lang="en-US" dirty="0"/>
          </a:p>
        </p:txBody>
      </p:sp>
    </p:spTree>
    <p:extLst>
      <p:ext uri="{BB962C8B-B14F-4D97-AF65-F5344CB8AC3E}">
        <p14:creationId xmlns:p14="http://schemas.microsoft.com/office/powerpoint/2010/main" val="3317454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the dose?</a:t>
            </a:r>
            <a:endParaRPr lang="en-US" dirty="0"/>
          </a:p>
        </p:txBody>
      </p:sp>
      <p:sp>
        <p:nvSpPr>
          <p:cNvPr id="7" name="Rectangle 6"/>
          <p:cNvSpPr/>
          <p:nvPr/>
        </p:nvSpPr>
        <p:spPr>
          <a:xfrm>
            <a:off x="289367" y="641350"/>
            <a:ext cx="8345347" cy="5964238"/>
          </a:xfrm>
          <a:prstGeom prst="rect">
            <a:avLst/>
          </a:prstGeom>
          <a:blipFill dpi="0" rotWithShape="1">
            <a:blip r:embed="rId3">
              <a:alphaModFix amt="52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454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dirty="0" smtClean="0"/>
              <a:t>Falling into “the drift”</a:t>
            </a:r>
          </a:p>
        </p:txBody>
      </p:sp>
      <p:graphicFrame>
        <p:nvGraphicFramePr>
          <p:cNvPr id="14340" name="Object 4"/>
          <p:cNvGraphicFramePr>
            <a:graphicFrameLocks noChangeAspect="1"/>
          </p:cNvGraphicFramePr>
          <p:nvPr>
            <p:extLst>
              <p:ext uri="{D42A27DB-BD31-4B8C-83A1-F6EECF244321}">
                <p14:modId xmlns:p14="http://schemas.microsoft.com/office/powerpoint/2010/main" val="3257504606"/>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47129"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593143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40" y="-49662"/>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descr="faceon"/>
          <p:cNvPicPr>
            <a:picLocks noChangeAspect="1" noChangeArrowheads="1"/>
          </p:cNvPicPr>
          <p:nvPr/>
        </p:nvPicPr>
        <p:blipFill rotWithShape="1">
          <a:blip r:embed="rId3">
            <a:extLst>
              <a:ext uri="{28A0092B-C50C-407E-A947-70E740481C1C}">
                <a14:useLocalDpi xmlns:a14="http://schemas.microsoft.com/office/drawing/2010/main" val="0"/>
              </a:ext>
            </a:extLst>
          </a:blip>
          <a:srcRect l="6" r="-4907"/>
          <a:stretch/>
        </p:blipFill>
        <p:spPr bwMode="auto">
          <a:xfrm>
            <a:off x="-521653" y="-48234"/>
            <a:ext cx="1061423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dirty="0" smtClean="0"/>
              <a:t>Falling into “the </a:t>
            </a:r>
            <a:r>
              <a:rPr lang="en-US" altLang="en-US" dirty="0"/>
              <a:t>drift”</a:t>
            </a:r>
            <a:endParaRPr lang="en-US" altLang="en-US" dirty="0" smtClean="0"/>
          </a:p>
        </p:txBody>
      </p:sp>
      <p:graphicFrame>
        <p:nvGraphicFramePr>
          <p:cNvPr id="14340" name="Object 4"/>
          <p:cNvGraphicFramePr>
            <a:graphicFrameLocks noChangeAspect="1"/>
          </p:cNvGraphicFramePr>
          <p:nvPr>
            <p:extLst>
              <p:ext uri="{D42A27DB-BD31-4B8C-83A1-F6EECF244321}">
                <p14:modId xmlns:p14="http://schemas.microsoft.com/office/powerpoint/2010/main" val="2650663546"/>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48160"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
        <p:nvSpPr>
          <p:cNvPr id="2" name="AutoShape 5" descr="Image result for pacific rim &quot;the drif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ata:image/jpeg;base64,/9j/4AAQSkZJRgABAQAAAQABAAD/2wCEAAkGBxMSEhUTExIWFRUVGBgYGBgYGBgXFxgYGhUWFxcYGBgYHSggGB0lHRcXITEhJSkrLi4uFx8zODMtNygtLisBCgoKDg0OGxAQGy0mHSAtLS0vLS8tLS0tLS0tLS0tLS0tLS8tLS0tLS0tLS0tLS0tLS0tLS0tLS0tLS0tLS0tLf/AABEIAJ0BQQMBIgACEQEDEQH/xAAcAAACAgMBAQAAAAAAAAAAAAAEBQMGAAECBwj/xAA+EAACAQIEAwYDBwIFAwUAAAABAhEAAwQSITEFQVEGEyJhcYEykaEHFEKxwdHwI1JicoKS4TOy8RUWQ1Oi/8QAGQEAAwEBAQAAAAAAAAAAAAAAAQIDBAAF/8QAKxEAAgICAgIBBAEDBQAAAAAAAAECEQMhEjETQQQiMlFhcZGx4QUUI1KB/9oADAMBAAIRAxEAPwDw6KlxFnLl81DdN6nwGHUuO80WMx8xRHH8Yl6+z21ISFVAeSqoH70E7dB9CuK6itk1yTT9ANxWCs5VsUQEddA1o1gpfYTqpEudayxYZzCqWPkCaYJ2exJGllvoPzNUipdoV0BF9aN4dwy7fuJZVSWuEBAOZO1au8GxCDxWX9cpP5VYsb20c4TDYdbS2rmFYFbiiLhIGhOmm/vAqsf2Tlfol4H2OU37+Gxt8YV7NvN4oOY6EAawRBnSqfc0NT8V4tdxF03rrl3b4mO50ihC00JSXSOUX2ydLlRd6CYrm40CoUOtJz4sZRskvGo2EGpksyN6ivb1OTt2OjVy4SZrLaSaxFmmOGschU5yodIjTDkwFEk7dZoq3w9w5VlKlTDA8qJteA+fXp/zXD8RidSSeZ3NZ3KT6KaGDXVQADlS7FY+ZApffxJPOhy9GOH2wOZPdvk/KoWc1ytWjDcFtBFZiSSKeUlACVlXJNaymrW+GtLsoqFhb6Ck8/6DwK1lNckGrK1tD0pbj7Sgab08clsDiKqJ73/CPfX86jaww3U/KuAaqIcmtVtq1RAMMM82GH9rq3zBWh7g0Pt+tEcGguUOzqR8tR+VT8SwItoSDOo/WiAGxdu2FGUydJ1nlQ9rDliY5T9BJqKa2GP886ATruyIPWpbd0rOu++nmDz22qJrhMa8oqTBYZr1xLSxmuMqCTAlmCiTyGtccZ949fn/AMVlM/8A21e6D6/tWUtoIpusJMTHKelaLVwtSsNKrFaFZc/s27CHipvDvha7oJuhec+YcmEfDR3bf7P8WmNSytz73fvWzclVW0YTwmQTGgUUu+zftjf4c142bK3e8UFw0jKqScwj/Mac3ftPxN/iFnFLhVe5btvbW0mc5gwJY6SZG+3I0/8AYR8l/wCnnDWyNDuNK4FTXbmYltpJPzM1FQoJEaacP4aT4mUnoAPz1H511wnDK3iYaKfmf2FObmIAALtlB2AEu3oOX82qmPH7YJS9IacBsi5mAtuqINSxysT0VE5b6zrTAcLtr8GLey7bK7mW9EYg/Kk1jGX8pW1YIBG9x438gZHpQNnFXLFzvL6MzKDkOrKpPQtsPLzrQ5KiVMa8SxP3QA3cTeuXtCFVlQKJ0zCGkwfh89TtR9niGExq/wBW0rTGZl8LCNp1keub2rz9+IuWuFoPeaHMoYjWZUkSpnmIOp611hbpB8Jg1m8iv9D8G/5GfaXsz3BZ7LNctDUkqylRpvOjDUCRVfU1Z+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DwFjeq1xrhWTxqNOY/WjH7Tyfhgcj+9CcRx3fEeKFgzvvruBryFI2giRq4qVxUVKjmT4K5luK3Qin/GEm0Y9flrVZqw2LwuIRIOmonXzoisV8PsK51E+8UZfwqC3CzmJJ1iIjbz1oWxmtliBsP1qVccrDXQ/Sg7TCLGEb1tGIIIMEbGpMWZYmo40onBP3+7/wDY3+41lQ5V863QCRpvUlzao03ru7VV9ovsZdniM9zM+Qdzc1kCTA8OvWoOG8RuYa6t602V0nKYBiVKnQ6HQke9ccNxvdFzE50ZPTNGv0ojg/DHxV63YtxnuNlXMQomCdSdtqWK2yk5fRFfiwBNqwURi8K1p3tNGZGZGgyMysVMEbiRvUApyI+tgKFXkqy3mdNPc0XbCWgb10y557x/hUUAt3UTzZfoC350Jx28WYLyAn3NXcuKsmlbGA7S3CYt2p+bH6Udw7tEl093cXKW0/wny12qp2LpUypIPUEg/MUQLttrbhy3erlNthEET4kf2Mhv8Mc9JrNJbsfhEtPEuzyMyumnIr6CfyBPsfKpcJbthrYdAAggQPMmT13qbs/jM+GDsdU38+7YN9QsH1NcccvLbuMFEwflBO9HIktrpnY36fotWG4f95KuptPcCxlYBW3KASRqwkGZ/KkX2kdlGTDLjZBOZFfr41za/wCqPZqSYXtSVYAKOWxr1XgrjiGCxWGiZw7QSNBdglCD5QKy0uWik20v0fPFTYbDlzAqICnNo90kDehOVBSBbthbZ0JJoS8811euyaLwODzCTT4sbkwTmoi8V0r0VjMJkPlQ4SnlioVTJlqRVri2KaWLKouZz7Vkk6LJWbwXDs2rbdKPfF27eg36ClGK4vOi6ClzYxuWlJ4pS7DyS6H13iF1vhWB5xSw4whwX8cHUTS5rjHcmt2hVoYV0L5GtlqxPHO9VUSytsbaak+9NuD4EoJO9JOA4T8Rj0qw4rHC1bLQTHSvQwYo4o66IZss8srl2EcU4qthCWOvIc6874lxJ7zFmOnIchWsdi3vsWYknkPLyrVjBF0Z1IJXdNjHUdajlycnoMVSNYSwbhyLudhWr+Ce2fEpX10qK2xBldDyq48E4XdvLN8nLyB3mlUU0FtlRe00TlMdYMVELLHZSfY16iuFVBlUAClN7BjUMw/KlcaGTTKJcskCSIrRWAD1pzxYoJXeluHaJGh8jSJhZCLpgidDvXKrMDrTB8PbYbm23Q7H0/hqLF2wgtwfEBr6zpRAD3reXQ71GDU2MxTXGlomI0EVBXHHeasrisrjifD2S2wok4ZRqzfKubl1o0ELt5UKzmarpIXsZYeyrHLbtNcPRQzH1gUwXDYm7c0wt1rjr3gHduWZZADjwyVGmu2oq7/Zzj7fBrLYzEvbdMXbUW0tOHugrnbxpplGsHXQ0HguM4xraY6xc+6WbdhMI113GIunxLmNu02o8YAgAQKe2hG/RRbl9RobayNCDoZB8Uzzrkm0d1K+hnSuLuDuuxJDMWJMndiSSSfM70Ta7N4ptrRo1P8AB1x/Jx92JIKOGAMxsdv2obilsyCQdRGo6UXieBYq0JNpo6jX8q7w3EpXurq5l5gjUHyPKuavTR11sTqtSqAvxLMggakQeTabx0ojiGACeJHzITAnQj1H60AZmotUU7LzwZVtYM5jHe5gvUlhkX8pmo8fw8OxYGSWn3oPgji7ZAPx2JZRuWQ/Go8xuKZ3FKx/buD1nnV8s1xiLhhcmKm4WtpgfxaHyr0PsZ2jTCscwhboEQOZ0I9pmvOuIPcW5nVc4iNeVOcA7Nac5f8AojM2nwnbQ+p+lYnkUHb9l541KNL0Ua2gLQTGpg1PxC4ZigmGtEkFknmKLW7EvQLTng+IB8J3pNXSsQZFWxz4OxJR5Itt1AwgikOLwZRtNjR3Cr2ZDJ1ogWtpM1slU1ZnVxdCRMwOmhHWocTccnxTNOcThAdaXsQfC2/I1myYtl4TAtKya7u2CK5CVGh7MXWmvDsGpIn+e1Q8Nw0mTTlotjlO5J2FVhGtsnKQzwNq3b1KZidYZwNPRZgetWbC3sMVGfDkeaMp+jAVRLWKZpIQnfooP6mtXuK3LYZiCG0Cruo3Obz3oZFyXbOjoueI7LcMutNrEthsSpkBlDWyeUhScvntVO7Y8IuW3DtZCzoblozac8jp8DHpSnAZ570MNXClmMEFgTJHQQZPKvTEwyYk38Izd2t0WyoFxbltblqAtxbjDx2mdsumozHppmWnQ7bKN2U4UrnPcB0+HpV373SKr+Os3MLKOuR0OVhzkcjQDcaZxlB05mvRiko0RbbYfxTiRHgQ6j8VV3iHE32ZpPlWYziAUELq1JGaaz5KRWJ1ccsa2lcBuVaBqNDolF0j06HUfI1GzTWxrXJFE4ytVusrgGqysrK44b466AgtjWDOnL1pjwfsobqd5cfu1iVAEsehPIDaleAs964QCEBkzu22/WTyr0XBYLYFQCo0MDUafTfT0r0Pj4/LuXRlyT8ekScJ7JYRbajIHeJLNuT1AOgo+z2eteJe6Cgx4lUZp6kqdvaisJbZZ5T5T+Zou0oMgsxj/T9QAfrWzhGKpIyuUn2xCvZ+5mBtZVQ9WM7dAP1oTiiYzD6hGuCCfAcxAEScpAPMbTV2Rxy2ri+ocbweRHKkYU/yUTg/ai7c+EBgTl/qQoBjz9qYPgbXEbOUIttmzGQBPeA6Ry6gxuD8uO0XAy9tmtxbuJEwJRw2nPZtapfZnib2LvdXCQoOg/tM7+RqUpdRkVUbXKIl4rg3sXDbczGxBlSNRI+RHqCKGBzctavPaXh63bd1grm4WUoi2mgMR/UYMBBDjKY/uHmTVdwXZvGlhksXA3KRl/7qxSxTUqo1RyRaBcNiwilcmVwPDcDEHMGmSNjpKjaJBq8W3F7DJcYQxUHTQZtjpyDb+pPUUpxPBbmGy/fMK6g650h0IAls2WSsAHbpVgsd1dtwpVrZEQNo/Sn8CyRcZP8AwI8zhJSQj4cpzFdWzwu/w+JTIPLYj0Jqfitq5hcJdzaDEEqDzY55I9hm+VNMBiLeHcqWzOozawFykQM/9x3mOQ5VXvtExzXXtMFy2cngAMrmk5oM89D/AKjXm5ceZ5VGS+lezasuNwuL2ynGp8O2hHWoDRODtyQK0pW6IN0DshGhGtSrhWjarJasqdSBNR38ODWp/HI+U3d4cMMEXNLOgZo2BPKpreopZiEaZkkDrRmHvjrTYriqYs97CXSRSLH2Dn0GlWHcUDdWN6fJG0CDoTi8QCGE9KisJLCi8Xa3iu8Fho1JFZqdlr0GLaCjTaKisuNXYyBt7bn1mtYy+BEMNOVA32Jt6df1NPJpCxRNd4o51WAJ23NG8Px5LKbiQW+Fo0YA6jXekSjSan+8XHCW8xKoWZV5KWy5iOk5V+VZ3NtlOKLFi2dLr3bbA97BMgHmGIOmmoG3KibWMvXbbWRltq8ZsigEwxbfcamYHQVxh8Si2n7xZJK5T7GZ96EwvE/GAinTWfKpSk06RaMItWxx9oXErjmw9weO7YXOT+Jk8Gf3AX61S7mJyiFqwdsuJpetYYrugdW0APxSJ01n1NVI1dypUQivyYTXRtmAeRriisEZlD+Lb15VJuhwatV0ywSDyrVE4xTXTCuK7FAJxWVs1qiAysrKyuOLJ2ZbKxZtBIidudWs9rLFttQz+4Qew1NUrifEMwUqAsjQDkvKhcJkWS4DTp1I2JIHWOdbcOeUYqK0Z54lJ2y/3O31pjAt5R/mk/OKsvBMb39pWUNr/dsR5EVROCcCtXWzSuTwuqgksoO63DtOg0nn516JhsSigbADYDyrfiU5K5GTLxjqIwXAFo8WX02I0jlrtU3/AKeY+L3pc/HACSzlhEAEmFE6QNIpPd7W2rUqDo2pnWPmTXKLS+urJu2/pLPfwNsju3IIYjwkxJnT11ri1gcKLhAtpn3Jy+nOKpeJ+0FZ2JEeXlEUsxXbe+893bOvP4jQc4BWOZ6zhb9socqwQRBgARG3860ua5bF3PecD+1R9K8pxnH8aFl2yDz0PypfZ4wCWz3XZ2VgD+FWOxqPKELq972/7FVikwv7SO1JxWKItsRatSqwSMxIhyfqPT1qrYHGvabMjFfQ7+vWhTWV5zyPlZuUEo0evt2Ww12yrJiS7v4yWMFgVEGNgI/mlZe4VYW3YW1f8YBFzvlW5b1GX+nbPOCa8rw3Ertv4bjDSNCdB5Vg4jdzZs5LdTqavPLiyJck9f0f8kY48kbpls432asYXxXHDa/CTlLD/CBtVVxaqrf03LLAIJEETyPUjqK01q9c/qstx1zZc8MVzbhc20xrFN+FdkMViCITKvVtPpUvvncEV+2P1MDw+POgNMrbSKufCOxlnCgXLxssVMnP4genh/Sq/wAZ4thEGS3Yh1PxGVGnKOda0pR+4hak/pFdxJpfdwpBlT7U7wb271h7hOR1IKqFMNLZWEj4YEGTvPlSfiF0yEXc/QVJzjJNr0Ok1o7XHhNBLMeXSo7nfPvCD5muBb7vUCetSWb7PoBQtvTDpdAt7Dxu5NTDCIFkgnTzqx8KwdlYZ1zsDqDsDOmn83q64W9hmTKbIHKRy/ekyLh6Hj9Xs8UuuCdBFS4a6Phbar9xzhmERgHKDMYUbNr6cvM1W+IcNsrca2qsSpI8DBlb0IOvt0qXY1ilsMdxqPLWo8Ldytrz/eaKey1kyrB15gaEdcy8vXah8SFYynPlzBpWMWoWs1oMuooO3cGcAct+p01ioOC485nBULbaPCNgYG00+wXZ83WVsgZWYA5WlwIknKDO0n2rFklwb5PRsxVKOu0V/tI1jusOtnVgrd6ddWzafSq9TPj3d9+62mLW1YqjHQkA7mgFtE6x/N60YlUUZp7kR1tWgyOVHYjhNxCggObgJUIwc6CTIWSNOtAmqdiUFY+DDj8Q1/zc6EqUXPCV85rVq3mMCgtIKVvRHW1py3Z273ZuRoN6TxQjOMuimTDPHXJVZhrmu2rimJGVlZWVxwRdMqp9vlU+HEmBAkRrGo8iefSh7XQjQ7evKub2hI6afvVE62LVlvw3Fe5UItl1UbwCZ8yRvRVvtFa/Fm99KWdneLSMjnVRoeo/4o/GX7dzcA+1ehDI3G0zJKKumgxeL4F/j7z2P/NT28Rwg/8Ax3Cfc1XSLKmci1Fe4yi/CB6CueX/ALUDx31ZcV4jw5fgwjn1H71We1fHHNxRYHcqF1VSupk6mKQ4njFxtjlHlQDNPmahP5KapFYYadsmxV5m1dyx9ZrkqFG+sVvD4K485UJjfoPU8qd4DgYtkPiMkSPBm1OvONYHSpRjKb0isnGKEFu2WMDc0e/Ar4UPkJBBOnKOR8+dWjivGrAa0FRTk8IyqFULo0D3NCcQ7RuynLFsAiI3jXrT+GCW3sTyyfSEXDuBX7zZVttpuSIA+dXHh3Ya0in7xcWSQRBggDce9VM8dur8NxvnpUdzid65PjI96aDwxXVsElkfuj1fh74axb7q0pdc2eN1zAQD6xpSLtp2ruKgsoCjHmulVjh3am6ltbNu3mYCJ1JOpMx7/SicLwTHYh2Y2iDBBL+ELqAYrVLJjcP+Pt/ogoSU/r6/krhxN1jLO3XxE7+9H8XcYm82ICG1beAMqkr3iouZE5EnQ+WarhgPs0UpN/EQTPwCQp5AzvVd7SLbw3d27DSTbBZgxOV5YPAHwyVHnWGWJ/dL0aI5Yt8YkPB+G3WHgtP5kggfM0bb7L4nOzFV128VO/s+us2HOdp8ZidT51ZrjIPxUbVI59sptrsbiLg2EczqQPfQUVhOxirHeYhR1A1/7ZpzisYAPKkuJx8TTKSF2MTw/D94B3hPNmAyzHLUfWvP7/aW/wB4zW3KKTog1UCdB4pPKnZxxkwdeU1TsSsM2kanTpUszb2Ux0TPxBy5uGCxJMnXf1qN8W5MljPkY/KuEtEgkAkLqSBoB1PSiOF2rLPF+41tMreJVznMB4QVkaE6VG2Vo3w3BPeZlQSQrNHWOXzIorAcIc2715w6JaEZgjEd6YyWyQPDOpk9KYdj7Vy1dW9kLW2GU5SCTnfu18Mz8Yjars/FFOHu4eSLV6C6ggTHnGnL5UY7Ysm0UZ8Jew9q1cvJ/TuiUYEHcSAQNtKn4bxlrZds0WzBzDRtFgAHcbkR51YOI8btvaTDlENtAFUHUwvw684igsWLKBfuxVgUUse6CQ5+JRMyBprScH1Jdhv8Moq6nXmfzNWccXsWMI2FVRfLut0uwIFt1AGVBPikCC3rFA9qGnu2MZspBgAaAyJj1NI6pqPa2d30F289sd4qnK2ZAxWVmPEFJEBgCNtRNCGpGvMVCFiVUkhZOUExJA2BMD5Co6QJqjeEtFwUHFT4N4cGlkrTKYnU0z1zA2w2GcRuD+VeQ4gQx9T+deu8AuTYb0/SvK8VhXNxgqMTJ0g9awfC++aPZ/1anCDA2ripHEaHeo69E8IysrKyuODcJiYZZ2Uz8tRXHE3DXXYbMxYf6jP6x7UOp12msmqcrjQtU7OrVwqZFEtjjQpI5CuaCk10FpMmvXy0anz6VEKkSzNSd1FDb7O6IQlGYEWlYG7JUbqsZj0Enb1odrgG2p6/tRXBuFtiLgGoUfE3QdPWjHvQH1sZ4vjN02f+mLVm4CltU0UAEZiebsdix3g0mOKblXoF7hFq7aFs6ARlIiVAGgE8qU4nse2Yd04y882/0q88cvRGM4lRvFiJI2ru3aGhY6VZsR2YuW2HehmtystbBOk6yIlTE76VZbXZTB2bqZH78MZGoaByVk5nzow+PKTBP5EYopfZ/svfxmbuU8K/E5+Ee/WrRgPsvdcrYm6ADrlQSYkczpVlu4i9atG2FFpSYB66bBF3Mcqjx/F792ytolrfdgDvFAdiIiXWZX2naqeGEWR805bXQ14DwTD4J/6KKJiWc5jorDc7fEdKdWrqtcYgF58oXlO/SqTwY4q0ZKC8iyRcJyqRE+Kdue1T8O4/ir+Z3tZUXYLopHqda0R4ro87Lzcm76/Yy4q5HeKBAGsDUAAda8M4iwN24RsXaP8AcavPbPtXcC9zbhM48WXp0k71QrFkufIbn+c6yfKknKkep8LHwx2+2XjsndyWFE7kn5nSnjXgedU/DXHAGW08AQNP+aI++3P7G+aj8zSxiqKSexzisQOtIOKcQC6b1DiLzHovqZ+goK8w/ExbyGn/ADTNUtAXezt8WNwZoDEMG1bRvLnUmeBmVRlBEjkdRoTMn2oXF4nvHL5VWTOVBlUeQHIVGWR9FYw9jPv+6sm3Zu3F75QLymFVo8QXQywzbfpQuCwWZoeQI5daGt3tdYpirE7EfKp2r6Hpki4a3bMhjPLqD1BGxrs4liIGYjaoUNwGQR8prb4phu4HoBTpiM6hxrlA9eVDX8YR+P1C7VBicWW0kn1P7VPg+E3LpCouhIBc/CD5t+goNv0MkvZrDYW5iZFtczLEKJJOZwunLmK9Z7N9geHWLStiw9+6VGYZoRSQJCgbweZqtcIwRwOYWz3haMzLGbbbLMwKJxPaRuYb/a37VPmgO/RZsXwngyjTBDT/ABt+9VjtKeHpg7/dYO2jtkCNqzL4xJUk6aUqudoQSdD8jSfiuLN7w7LM66HTX8q7l+gxi7FOGyqQ72y6mRElQdOo6GDTHhmPw6jK2FV2kkEseYAAMmIG/vXXC+JW7T5rtlL1sK4FpiQMxQhWJHMTNLrOAd4yowGgZiCQD1MDQRXKNvoZui9WO112zkK37NtVmbKW5BHm0amlnHe0aX3W6WzODGUAomXzjfWoeEJgERDcJ74Fs4cNkj8GX2prewWHxFsvYtFhtITKNJkjWZrVDB9OmjLPO+W0/wCSj8QuM7szAAkjbbbSOulCVPi0ysVBkAkA+hqCszNRlZWVlA43WV1btFiABJO1dWRrMTFE46TLlMhsxIymQFA1zSI15Rr1rbW5GYVzcUxPSieHtpFMlToDegRbpFbCs2wJp3ZwmY6LJrhcI+crnAIAOUhhrm+EHLEjfeI5zTcGLzRnD+Ak+K4YH9o3PvyoziXEe5UJbUKBEDlOpkjnt8zUxvumpMeutI+KvMGqOoLXYiuT30GcP7VYi2dXLpzRjKn9varpw/iFzFXHt4MAm2mfMylsxgHu1UAjNqdxqQdq8uFerfYt2gs4J8Qb9xbVq6tvU5tWBeAuXnDH/b6VPySp0x3CN3RnGeIYnB3DbxCiSpa2yr3ZuBNSMu6zoNpg1F2Q7V3rjMtxFgjMHVQv+kgfT0qzduMXh+L3LH3fOBhy7PeZCqsCsBFzQWZmCjbqeVVjhPCRYe7lkqm+25PhGnpVsTlJJkJ8Vaa2M+JcaUDNcZVYxqdgOSgf3Rv150vscVdLme2FuZgB4wJA6iCQfSqBx7G97cJJ0BIA5b6n3/ahMNirlshlYiD1MbztR89OqE/21x0z07jHaG9ZHeMguAxAb4QdiI+R9zSjEdvm7vKwDM2oC/AvtzoLjuLNzCjNrpmnkPhj/uql12TPJOkdD4mNq2gnHYp7rl3bMTz/AEjlRGFbIknrPvypdNSJdgREzvWZPdmxr0NbeNmdTRXDQl18ly+thYJzsrOJGy5V1k0jS8Bsv1rGxOkBQPPc08srqkxPGrCsRiI0maGQ6meh/Kh5orEXQdR+Ia0kpuQyikF8Ja2UuJc0nVTyDjUA+RgiesUNxHChTmX4T9D0ovgvCLtxgMoCnUl9Fj8zvVpfslbtwcxZZmW0Uc4CbketXxfEyZFa6/ZOeeEHTKJbw7kSFYjbQE61MjOhysII0htCKt/FuN2cOuWxBvTIZTonQdNNdBVYx3EGxDm4/iuNqSfhHkq7V2bDjg6UrYceSUlbVIEfFsfKpcHw+5dPIDmzGAK5xNsLGXfmf5tUnBLqi/a70/0muWxdkmCmcZp8oms5QZvwIW8rrftmCNzAn9qtFrAJatsruGNw5pGmsbAjUCnn2yYXC4hcK+EuWngsrm2wYKuUZZy+ka1Tsfdu/wBIJIt21XvG2GpgKSecDbnRg3VMm97IrKWYv99euC4igWQBmDkEiHP4YEUrbHuPxn51J2hsMMQ6qp3GvLUA0new09aTxNNlFJNBL8QMzv67e9dcX4l95utcNtLQOuS2uVBpGgpbWV3FXfsNjfgGEDt3jLNu2dehJ+EU5uYtmusQy2fDAUfDERsOdVvD45kJAJCNGZRsY2oi9iw2iIo1Opb5b9K045RUaM+SEnIc4mzh1Km5N0gDQaEztmPL0qbjN1bNhTbUWXMjKC05Tz15xz86mPaK2FFy/wB298AAZIOg220FVfjXFWxD5jtyHSqZJRjHXsjjhKUld0hcxrmt1qsRuMrKysrjgkggBtRMwfTeKiB3A51zNE3kCEEAGRsdRqCKp2rXoHRymqkc5qO0+U12t4mJ5CKidpM0G9I6iy8LxEKx/DlJn9Pfb3qC5jHYzJ13/wDPP2oXDOe5H+b/AMVLYt03L8CcaJnt5hvJ8yf586V4oTG4MxB5UxdgBtS+6sy3T32ppu0COmQrExHI8p9NudTWLhEIQTlaQvI9Z/nOhAedTlvCH2KmJpIDyR652NCXbea0FVssTGq9R1/L1qLj5yWsQttgGZozMQsToWJ/YcoFVbsDxNrV9V3F4EHWMpAJkfKKk7b4om6BsCC59ZZB8gv/AOjXpXeOzzPG1lorWNtW0GVTnPNyI1/wryHrr6UBcg/tM8hr85qXEtQs61gnR6MB1gcYThrqtrlXKPLMfD9QaRGprd8qGA2YQfnP6VCanJ2OlRlZWA1smTNIEs3ZqxgnR1xGZWy/EDrzhk8wd1O80pzoiPaFpbjMwK3TmzBQGEBZjWQdQdqAGlM8Ph8hzAmfahGC5W3phb1o4wnCi2rMFHTc/sPemWHtopyooJH4jqR+lRO5NKL2KY6bDyr0I5cONfSrZmcJz7H+J4yiaABmH8+Kl+M4xiMR4ZIUfhXQe55+9KTTzAHwD0qWT5WSerpDxwxjv2BLhAsFo0MxqZ8jWYlszs2RVDMzZV0UZiTCiTAEwBroKm+MknrH1qC+fFlFY72WoDY686kvupgKNhvzJrLmmtQ0wCw9lrYfOC0RlPmeXpWuL8duXItEgW7ZJCqIDMfxP/cY08hSXC4k22mJkQRMT8qjLkknr+tNF07FaLP2nxYm1cDAm5bQlRy8IEn1M0JgrisNN6gscNU4S5iGJLKyoo5Cefn6Uqt3CpkGmWW22xfHqkO8VgFI03pNesMu4p7wy7IBOpNGXsMr7iquCkrRNTcXsqRNaphisKoJigWWKhJUWUrOa1W61SjGVlZWVxxlZWVlcc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ata:image/jpeg;base64,/9j/4AAQSkZJRgABAQAAAQABAAD/2wCEAAkGBxMSEhUTExIWFRUVGBgYGBgYGBgXFxgYGhUWFxcYGBgYHSggGB0lHRcXITEhJSkrLi4uFx8zODMtNygtLisBCgoKDg0OGxAQGy0mHSAtLS0vLS8tLS0tLS0tLS0tLS0tLS8tLS0tLS0tLS0tLS0tLS0tLS0tLS0tLS0tLS0tLf/AABEIAJ0BQQMBIgACEQEDEQH/xAAcAAACAgMBAQAAAAAAAAAAAAAEBQMGAAECBwj/xAA+EAACAQIEAwYDBwIFAwUAAAABAhEAAwQSITEFQVEGEyJhcYEykaEHFEKxwdHwI1JicoKS4TOy8RUWQ1Oi/8QAGQEAAwEBAQAAAAAAAAAAAAAAAQIDBAAF/8QAKxEAAgICAgIBBAEDBQAAAAAAAAECEQMhEjETQQQiMlFhcZGx4QUUI1KB/9oADAMBAAIRAxEAPwDw6KlxFnLl81DdN6nwGHUuO80WMx8xRHH8Yl6+z21ISFVAeSqoH70E7dB9CuK6itk1yTT9ANxWCs5VsUQEddA1o1gpfYTqpEudayxYZzCqWPkCaYJ2exJGllvoPzNUipdoV0BF9aN4dwy7fuJZVSWuEBAOZO1au8GxCDxWX9cpP5VYsb20c4TDYdbS2rmFYFbiiLhIGhOmm/vAqsf2Tlfol4H2OU37+Gxt8YV7NvN4oOY6EAawRBnSqfc0NT8V4tdxF03rrl3b4mO50ihC00JSXSOUX2ydLlRd6CYrm40CoUOtJz4sZRskvGo2EGpksyN6ivb1OTt2OjVy4SZrLaSaxFmmOGschU5yodIjTDkwFEk7dZoq3w9w5VlKlTDA8qJteA+fXp/zXD8RidSSeZ3NZ3KT6KaGDXVQADlS7FY+ZApffxJPOhy9GOH2wOZPdvk/KoWc1ytWjDcFtBFZiSSKeUlACVlXJNaymrW+GtLsoqFhb6Ck8/6DwK1lNckGrK1tD0pbj7Sgab08clsDiKqJ73/CPfX86jaww3U/KuAaqIcmtVtq1RAMMM82GH9rq3zBWh7g0Pt+tEcGguUOzqR8tR+VT8SwItoSDOo/WiAGxdu2FGUydJ1nlQ9rDliY5T9BJqKa2GP886ATruyIPWpbd0rOu++nmDz22qJrhMa8oqTBYZr1xLSxmuMqCTAlmCiTyGtccZ949fn/AMVlM/8A21e6D6/tWUtoIpusJMTHKelaLVwtSsNKrFaFZc/s27CHipvDvha7oJuhec+YcmEfDR3bf7P8WmNSytz73fvWzclVW0YTwmQTGgUUu+zftjf4c142bK3e8UFw0jKqScwj/Mac3ftPxN/iFnFLhVe5btvbW0mc5gwJY6SZG+3I0/8AYR8l/wCnnDWyNDuNK4FTXbmYltpJPzM1FQoJEaacP4aT4mUnoAPz1H511wnDK3iYaKfmf2FObmIAALtlB2AEu3oOX82qmPH7YJS9IacBsi5mAtuqINSxysT0VE5b6zrTAcLtr8GLey7bK7mW9EYg/Kk1jGX8pW1YIBG9x438gZHpQNnFXLFzvL6MzKDkOrKpPQtsPLzrQ5KiVMa8SxP3QA3cTeuXtCFVlQKJ0zCGkwfh89TtR9niGExq/wBW0rTGZl8LCNp1keub2rz9+IuWuFoPeaHMoYjWZUkSpnmIOp611hbpB8Jg1m8iv9D8G/5GfaXsz3BZ7LNctDUkqylRpvOjDUCRVfU1Z+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DwFjeq1xrhWTxqNOY/WjH7Tyfhgcj+9CcRx3fEeKFgzvvruBryFI2giRq4qVxUVKjmT4K5luK3Qin/GEm0Y9flrVZqw2LwuIRIOmonXzoisV8PsK51E+8UZfwqC3CzmJJ1iIjbz1oWxmtliBsP1qVccrDXQ/Sg7TCLGEb1tGIIIMEbGpMWZYmo40onBP3+7/wDY3+41lQ5V863QCRpvUlzao03ru7VV9ovsZdniM9zM+Qdzc1kCTA8OvWoOG8RuYa6t602V0nKYBiVKnQ6HQke9ccNxvdFzE50ZPTNGv0ojg/DHxV63YtxnuNlXMQomCdSdtqWK2yk5fRFfiwBNqwURi8K1p3tNGZGZGgyMysVMEbiRvUApyI+tgKFXkqy3mdNPc0XbCWgb10y557x/hUUAt3UTzZfoC350Jx28WYLyAn3NXcuKsmlbGA7S3CYt2p+bH6Udw7tEl093cXKW0/wny12qp2LpUypIPUEg/MUQLttrbhy3erlNthEET4kf2Mhv8Mc9JrNJbsfhEtPEuzyMyumnIr6CfyBPsfKpcJbthrYdAAggQPMmT13qbs/jM+GDsdU38+7YN9QsH1NcccvLbuMFEwflBO9HIktrpnY36fotWG4f95KuptPcCxlYBW3KASRqwkGZ/KkX2kdlGTDLjZBOZFfr41za/wCqPZqSYXtSVYAKOWxr1XgrjiGCxWGiZw7QSNBdglCD5QKy0uWik20v0fPFTYbDlzAqICnNo90kDehOVBSBbthbZ0JJoS8811euyaLwODzCTT4sbkwTmoi8V0r0VjMJkPlQ4SnlioVTJlqRVri2KaWLKouZz7Vkk6LJWbwXDs2rbdKPfF27eg36ClGK4vOi6ClzYxuWlJ4pS7DyS6H13iF1vhWB5xSw4whwX8cHUTS5rjHcmt2hVoYV0L5GtlqxPHO9VUSytsbaak+9NuD4EoJO9JOA4T8Rj0qw4rHC1bLQTHSvQwYo4o66IZss8srl2EcU4qthCWOvIc6874lxJ7zFmOnIchWsdi3vsWYknkPLyrVjBF0Z1IJXdNjHUdajlycnoMVSNYSwbhyLudhWr+Ce2fEpX10qK2xBldDyq48E4XdvLN8nLyB3mlUU0FtlRe00TlMdYMVELLHZSfY16iuFVBlUAClN7BjUMw/KlcaGTTKJcskCSIrRWAD1pzxYoJXeluHaJGh8jSJhZCLpgidDvXKrMDrTB8PbYbm23Q7H0/hqLF2wgtwfEBr6zpRAD3reXQ71GDU2MxTXGlomI0EVBXHHeasrisrjifD2S2wok4ZRqzfKubl1o0ELt5UKzmarpIXsZYeyrHLbtNcPRQzH1gUwXDYm7c0wt1rjr3gHduWZZADjwyVGmu2oq7/Zzj7fBrLYzEvbdMXbUW0tOHugrnbxpplGsHXQ0HguM4xraY6xc+6WbdhMI113GIunxLmNu02o8YAgAQKe2hG/RRbl9RobayNCDoZB8Uzzrkm0d1K+hnSuLuDuuxJDMWJMndiSSSfM70Ta7N4ptrRo1P8AB1x/Jx92JIKOGAMxsdv2obilsyCQdRGo6UXieBYq0JNpo6jX8q7w3EpXurq5l5gjUHyPKuavTR11sTqtSqAvxLMggakQeTabx0ojiGACeJHzITAnQj1H60AZmotUU7LzwZVtYM5jHe5gvUlhkX8pmo8fw8OxYGSWn3oPgji7ZAPx2JZRuWQ/Go8xuKZ3FKx/buD1nnV8s1xiLhhcmKm4WtpgfxaHyr0PsZ2jTCscwhboEQOZ0I9pmvOuIPcW5nVc4iNeVOcA7Nac5f8AojM2nwnbQ+p+lYnkUHb9l541KNL0Ua2gLQTGpg1PxC4ZigmGtEkFknmKLW7EvQLTng+IB8J3pNXSsQZFWxz4OxJR5Itt1AwgikOLwZRtNjR3Cr2ZDJ1ogWtpM1slU1ZnVxdCRMwOmhHWocTccnxTNOcThAdaXsQfC2/I1myYtl4TAtKya7u2CK5CVGh7MXWmvDsGpIn+e1Q8Nw0mTTlotjlO5J2FVhGtsnKQzwNq3b1KZidYZwNPRZgetWbC3sMVGfDkeaMp+jAVRLWKZpIQnfooP6mtXuK3LYZiCG0Cruo3Obz3oZFyXbOjoueI7LcMutNrEthsSpkBlDWyeUhScvntVO7Y8IuW3DtZCzoblozac8jp8DHpSnAZ570MNXClmMEFgTJHQQZPKvTEwyYk38Izd2t0WyoFxbltblqAtxbjDx2mdsumozHppmWnQ7bKN2U4UrnPcB0+HpV373SKr+Os3MLKOuR0OVhzkcjQDcaZxlB05mvRiko0RbbYfxTiRHgQ6j8VV3iHE32ZpPlWYziAUELq1JGaaz5KRWJ1ccsa2lcBuVaBqNDolF0j06HUfI1GzTWxrXJFE4ytVusrgGqysrK44b466AgtjWDOnL1pjwfsobqd5cfu1iVAEsehPIDaleAs964QCEBkzu22/WTyr0XBYLYFQCo0MDUafTfT0r0Pj4/LuXRlyT8ekScJ7JYRbajIHeJLNuT1AOgo+z2eteJe6Cgx4lUZp6kqdvaisJbZZ5T5T+Zou0oMgsxj/T9QAfrWzhGKpIyuUn2xCvZ+5mBtZVQ9WM7dAP1oTiiYzD6hGuCCfAcxAEScpAPMbTV2Rxy2ri+ocbweRHKkYU/yUTg/ai7c+EBgTl/qQoBjz9qYPgbXEbOUIttmzGQBPeA6Ry6gxuD8uO0XAy9tmtxbuJEwJRw2nPZtapfZnib2LvdXCQoOg/tM7+RqUpdRkVUbXKIl4rg3sXDbczGxBlSNRI+RHqCKGBzctavPaXh63bd1grm4WUoi2mgMR/UYMBBDjKY/uHmTVdwXZvGlhksXA3KRl/7qxSxTUqo1RyRaBcNiwilcmVwPDcDEHMGmSNjpKjaJBq8W3F7DJcYQxUHTQZtjpyDb+pPUUpxPBbmGy/fMK6g650h0IAls2WSsAHbpVgsd1dtwpVrZEQNo/Sn8CyRcZP8AwI8zhJSQj4cpzFdWzwu/w+JTIPLYj0Jqfitq5hcJdzaDEEqDzY55I9hm+VNMBiLeHcqWzOozawFykQM/9x3mOQ5VXvtExzXXtMFy2cngAMrmk5oM89D/AKjXm5ceZ5VGS+lezasuNwuL2ynGp8O2hHWoDRODtyQK0pW6IN0DshGhGtSrhWjarJasqdSBNR38ODWp/HI+U3d4cMMEXNLOgZo2BPKpreopZiEaZkkDrRmHvjrTYriqYs97CXSRSLH2Dn0GlWHcUDdWN6fJG0CDoTi8QCGE9KisJLCi8Xa3iu8Fho1JFZqdlr0GLaCjTaKisuNXYyBt7bn1mtYy+BEMNOVA32Jt6df1NPJpCxRNd4o51WAJ23NG8Px5LKbiQW+Fo0YA6jXekSjSan+8XHCW8xKoWZV5KWy5iOk5V+VZ3NtlOKLFi2dLr3bbA97BMgHmGIOmmoG3KibWMvXbbWRltq8ZsigEwxbfcamYHQVxh8Si2n7xZJK5T7GZ96EwvE/GAinTWfKpSk06RaMItWxx9oXErjmw9weO7YXOT+Jk8Gf3AX61S7mJyiFqwdsuJpetYYrugdW0APxSJ01n1NVI1dypUQivyYTXRtmAeRriisEZlD+Lb15VJuhwatV0ywSDyrVE4xTXTCuK7FAJxWVs1qiAysrKyuOLJ2ZbKxZtBIidudWs9rLFttQz+4Qew1NUrifEMwUqAsjQDkvKhcJkWS4DTp1I2JIHWOdbcOeUYqK0Z54lJ2y/3O31pjAt5R/mk/OKsvBMb39pWUNr/dsR5EVROCcCtXWzSuTwuqgksoO63DtOg0nn516JhsSigbADYDyrfiU5K5GTLxjqIwXAFo8WX02I0jlrtU3/AKeY+L3pc/HACSzlhEAEmFE6QNIpPd7W2rUqDo2pnWPmTXKLS+urJu2/pLPfwNsju3IIYjwkxJnT11ri1gcKLhAtpn3Jy+nOKpeJ+0FZ2JEeXlEUsxXbe+893bOvP4jQc4BWOZ6zhb9socqwQRBgARG3860ua5bF3PecD+1R9K8pxnH8aFl2yDz0PypfZ4wCWz3XZ2VgD+FWOxqPKELq972/7FVikwv7SO1JxWKItsRatSqwSMxIhyfqPT1qrYHGvabMjFfQ7+vWhTWV5zyPlZuUEo0evt2Ww12yrJiS7v4yWMFgVEGNgI/mlZe4VYW3YW1f8YBFzvlW5b1GX+nbPOCa8rw3Ertv4bjDSNCdB5Vg4jdzZs5LdTqavPLiyJck9f0f8kY48kbpls432asYXxXHDa/CTlLD/CBtVVxaqrf03LLAIJEETyPUjqK01q9c/qstx1zZc8MVzbhc20xrFN+FdkMViCITKvVtPpUvvncEV+2P1MDw+POgNMrbSKufCOxlnCgXLxssVMnP4genh/Sq/wAZ4thEGS3Yh1PxGVGnKOda0pR+4hak/pFdxJpfdwpBlT7U7wb271h7hOR1IKqFMNLZWEj4YEGTvPlSfiF0yEXc/QVJzjJNr0Ok1o7XHhNBLMeXSo7nfPvCD5muBb7vUCetSWb7PoBQtvTDpdAt7Dxu5NTDCIFkgnTzqx8KwdlYZ1zsDqDsDOmn83q64W9hmTKbIHKRy/ekyLh6Hj9Xs8UuuCdBFS4a6Phbar9xzhmERgHKDMYUbNr6cvM1W+IcNsrca2qsSpI8DBlb0IOvt0qXY1ilsMdxqPLWo8Ldytrz/eaKey1kyrB15gaEdcy8vXah8SFYynPlzBpWMWoWs1oMuooO3cGcAct+p01ioOC485nBULbaPCNgYG00+wXZ83WVsgZWYA5WlwIknKDO0n2rFklwb5PRsxVKOu0V/tI1jusOtnVgrd6ddWzafSq9TPj3d9+62mLW1YqjHQkA7mgFtE6x/N60YlUUZp7kR1tWgyOVHYjhNxCggObgJUIwc6CTIWSNOtAmqdiUFY+DDj8Q1/zc6EqUXPCV85rVq3mMCgtIKVvRHW1py3Z273ZuRoN6TxQjOMuimTDPHXJVZhrmu2rimJGVlZWVxwRdMqp9vlU+HEmBAkRrGo8iefSh7XQjQ7evKub2hI6afvVE62LVlvw3Fe5UItl1UbwCZ8yRvRVvtFa/Fm99KWdneLSMjnVRoeo/4o/GX7dzcA+1ehDI3G0zJKKumgxeL4F/j7z2P/NT28Rwg/8Ax3Cfc1XSLKmci1Fe4yi/CB6CueX/ALUDx31ZcV4jw5fgwjn1H71We1fHHNxRYHcqF1VSupk6mKQ4njFxtjlHlQDNPmahP5KapFYYadsmxV5m1dyx9ZrkqFG+sVvD4K485UJjfoPU8qd4DgYtkPiMkSPBm1OvONYHSpRjKb0isnGKEFu2WMDc0e/Ar4UPkJBBOnKOR8+dWjivGrAa0FRTk8IyqFULo0D3NCcQ7RuynLFsAiI3jXrT+GCW3sTyyfSEXDuBX7zZVttpuSIA+dXHh3Ya0in7xcWSQRBggDce9VM8dur8NxvnpUdzid65PjI96aDwxXVsElkfuj1fh74axb7q0pdc2eN1zAQD6xpSLtp2ruKgsoCjHmulVjh3am6ltbNu3mYCJ1JOpMx7/SicLwTHYh2Y2iDBBL+ELqAYrVLJjcP+Pt/ogoSU/r6/krhxN1jLO3XxE7+9H8XcYm82ICG1beAMqkr3iouZE5EnQ+WarhgPs0UpN/EQTPwCQp5AzvVd7SLbw3d27DSTbBZgxOV5YPAHwyVHnWGWJ/dL0aI5Yt8YkPB+G3WHgtP5kggfM0bb7L4nOzFV128VO/s+us2HOdp8ZidT51ZrjIPxUbVI59sptrsbiLg2EczqQPfQUVhOxirHeYhR1A1/7ZpzisYAPKkuJx8TTKSF2MTw/D94B3hPNmAyzHLUfWvP7/aW/wB4zW3KKTog1UCdB4pPKnZxxkwdeU1TsSsM2kanTpUszb2Ux0TPxBy5uGCxJMnXf1qN8W5MljPkY/KuEtEgkAkLqSBoB1PSiOF2rLPF+41tMreJVznMB4QVkaE6VG2Vo3w3BPeZlQSQrNHWOXzIorAcIc2715w6JaEZgjEd6YyWyQPDOpk9KYdj7Vy1dW9kLW2GU5SCTnfu18Mz8Yjars/FFOHu4eSLV6C6ggTHnGnL5UY7Ysm0UZ8Jew9q1cvJ/TuiUYEHcSAQNtKn4bxlrZds0WzBzDRtFgAHcbkR51YOI8btvaTDlENtAFUHUwvw684igsWLKBfuxVgUUse6CQ5+JRMyBprScH1Jdhv8Moq6nXmfzNWccXsWMI2FVRfLut0uwIFt1AGVBPikCC3rFA9qGnu2MZspBgAaAyJj1NI6pqPa2d30F289sd4qnK2ZAxWVmPEFJEBgCNtRNCGpGvMVCFiVUkhZOUExJA2BMD5Co6QJqjeEtFwUHFT4N4cGlkrTKYnU0z1zA2w2GcRuD+VeQ4gQx9T+deu8AuTYb0/SvK8VhXNxgqMTJ0g9awfC++aPZ/1anCDA2ripHEaHeo69E8IysrKyuODcJiYZZ2Uz8tRXHE3DXXYbMxYf6jP6x7UOp12msmqcrjQtU7OrVwqZFEtjjQpI5CuaCk10FpMmvXy0anz6VEKkSzNSd1FDb7O6IQlGYEWlYG7JUbqsZj0Enb1odrgG2p6/tRXBuFtiLgGoUfE3QdPWjHvQH1sZ4vjN02f+mLVm4CltU0UAEZiebsdix3g0mOKblXoF7hFq7aFs6ARlIiVAGgE8qU4nse2Yd04y882/0q88cvRGM4lRvFiJI2ru3aGhY6VZsR2YuW2HehmtystbBOk6yIlTE76VZbXZTB2bqZH78MZGoaByVk5nzow+PKTBP5EYopfZ/svfxmbuU8K/E5+Ee/WrRgPsvdcrYm6ADrlQSYkczpVlu4i9atG2FFpSYB66bBF3Mcqjx/F792ytolrfdgDvFAdiIiXWZX2naqeGEWR805bXQ14DwTD4J/6KKJiWc5jorDc7fEdKdWrqtcYgF58oXlO/SqTwY4q0ZKC8iyRcJyqRE+Kdue1T8O4/ir+Z3tZUXYLopHqda0R4ro87Lzcm76/Yy4q5HeKBAGsDUAAda8M4iwN24RsXaP8AcavPbPtXcC9zbhM48WXp0k71QrFkufIbn+c6yfKknKkep8LHwx2+2XjsndyWFE7kn5nSnjXgedU/DXHAGW08AQNP+aI++3P7G+aj8zSxiqKSexzisQOtIOKcQC6b1DiLzHovqZ+goK8w/ExbyGn/ADTNUtAXezt8WNwZoDEMG1bRvLnUmeBmVRlBEjkdRoTMn2oXF4nvHL5VWTOVBlUeQHIVGWR9FYw9jPv+6sm3Zu3F75QLymFVo8QXQywzbfpQuCwWZoeQI5daGt3tdYpirE7EfKp2r6Hpki4a3bMhjPLqD1BGxrs4liIGYjaoUNwGQR8prb4phu4HoBTpiM6hxrlA9eVDX8YR+P1C7VBicWW0kn1P7VPg+E3LpCouhIBc/CD5t+goNv0MkvZrDYW5iZFtczLEKJJOZwunLmK9Z7N9geHWLStiw9+6VGYZoRSQJCgbweZqtcIwRwOYWz3haMzLGbbbLMwKJxPaRuYb/a37VPmgO/RZsXwngyjTBDT/ABt+9VjtKeHpg7/dYO2jtkCNqzL4xJUk6aUqudoQSdD8jSfiuLN7w7LM66HTX8q7l+gxi7FOGyqQ72y6mRElQdOo6GDTHhmPw6jK2FV2kkEseYAAMmIG/vXXC+JW7T5rtlL1sK4FpiQMxQhWJHMTNLrOAd4yowGgZiCQD1MDQRXKNvoZui9WO112zkK37NtVmbKW5BHm0amlnHe0aX3W6WzODGUAomXzjfWoeEJgERDcJ74Fs4cNkj8GX2prewWHxFsvYtFhtITKNJkjWZrVDB9OmjLPO+W0/wCSj8QuM7szAAkjbbbSOulCVPi0ysVBkAkA+hqCszNRlZWVlA43WV1btFiABJO1dWRrMTFE46TLlMhsxIymQFA1zSI15Rr1rbW5GYVzcUxPSieHtpFMlToDegRbpFbCs2wJp3ZwmY6LJrhcI+crnAIAOUhhrm+EHLEjfeI5zTcGLzRnD+Ak+K4YH9o3PvyoziXEe5UJbUKBEDlOpkjnt8zUxvumpMeutI+KvMGqOoLXYiuT30GcP7VYi2dXLpzRjKn9varpw/iFzFXHt4MAm2mfMylsxgHu1UAjNqdxqQdq8uFerfYt2gs4J8Qb9xbVq6tvU5tWBeAuXnDH/b6VPySp0x3CN3RnGeIYnB3DbxCiSpa2yr3ZuBNSMu6zoNpg1F2Q7V3rjMtxFgjMHVQv+kgfT0qzduMXh+L3LH3fOBhy7PeZCqsCsBFzQWZmCjbqeVVjhPCRYe7lkqm+25PhGnpVsTlJJkJ8Vaa2M+JcaUDNcZVYxqdgOSgf3Rv150vscVdLme2FuZgB4wJA6iCQfSqBx7G97cJJ0BIA5b6n3/ahMNirlshlYiD1MbztR89OqE/21x0z07jHaG9ZHeMguAxAb4QdiI+R9zSjEdvm7vKwDM2oC/AvtzoLjuLNzCjNrpmnkPhj/uql12TPJOkdD4mNq2gnHYp7rl3bMTz/AEjlRGFbIknrPvypdNSJdgREzvWZPdmxr0NbeNmdTRXDQl18ly+thYJzsrOJGy5V1k0jS8Bsv1rGxOkBQPPc08srqkxPGrCsRiI0maGQ6meh/Kh5orEXQdR+Ia0kpuQyikF8Ja2UuJc0nVTyDjUA+RgiesUNxHChTmX4T9D0ovgvCLtxgMoCnUl9Fj8zvVpfslbtwcxZZmW0Uc4CbketXxfEyZFa6/ZOeeEHTKJbw7kSFYjbQE61MjOhysII0htCKt/FuN2cOuWxBvTIZTonQdNNdBVYx3EGxDm4/iuNqSfhHkq7V2bDjg6UrYceSUlbVIEfFsfKpcHw+5dPIDmzGAK5xNsLGXfmf5tUnBLqi/a70/0muWxdkmCmcZp8oms5QZvwIW8rrftmCNzAn9qtFrAJatsruGNw5pGmsbAjUCnn2yYXC4hcK+EuWngsrm2wYKuUZZy+ka1Tsfdu/wBIJIt21XvG2GpgKSecDbnRg3VMm97IrKWYv99euC4igWQBmDkEiHP4YEUrbHuPxn51J2hsMMQ6qp3GvLUA0new09aTxNNlFJNBL8QMzv67e9dcX4l95utcNtLQOuS2uVBpGgpbWV3FXfsNjfgGEDt3jLNu2dehJ+EU5uYtmusQy2fDAUfDERsOdVvD45kJAJCNGZRsY2oi9iw2iIo1Opb5b9K045RUaM+SEnIc4mzh1Km5N0gDQaEztmPL0qbjN1bNhTbUWXMjKC05Tz15xz86mPaK2FFy/wB298AAZIOg220FVfjXFWxD5jtyHSqZJRjHXsjjhKUld0hcxrmt1qsRuMrKysrjgkggBtRMwfTeKiB3A51zNE3kCEEAGRsdRqCKp2rXoHRymqkc5qO0+U12t4mJ5CKidpM0G9I6iy8LxEKx/DlJn9Pfb3qC5jHYzJ13/wDPP2oXDOe5H+b/AMVLYt03L8CcaJnt5hvJ8yf586V4oTG4MxB5UxdgBtS+6sy3T32ppu0COmQrExHI8p9NudTWLhEIQTlaQvI9Z/nOhAedTlvCH2KmJpIDyR652NCXbea0FVssTGq9R1/L1qLj5yWsQttgGZozMQsToWJ/YcoFVbsDxNrV9V3F4EHWMpAJkfKKk7b4om6BsCC59ZZB8gv/AOjXpXeOzzPG1lorWNtW0GVTnPNyI1/wryHrr6UBcg/tM8hr85qXEtQs61gnR6MB1gcYThrqtrlXKPLMfD9QaRGprd8qGA2YQfnP6VCanJ2OlRlZWA1smTNIEs3ZqxgnR1xGZWy/EDrzhk8wd1O80pzoiPaFpbjMwK3TmzBQGEBZjWQdQdqAGlM8Ph8hzAmfahGC5W3phb1o4wnCi2rMFHTc/sPemWHtopyooJH4jqR+lRO5NKL2KY6bDyr0I5cONfSrZmcJz7H+J4yiaABmH8+Kl+M4xiMR4ZIUfhXQe55+9KTTzAHwD0qWT5WSerpDxwxjv2BLhAsFo0MxqZ8jWYlszs2RVDMzZV0UZiTCiTAEwBroKm+MknrH1qC+fFlFY72WoDY686kvupgKNhvzJrLmmtQ0wCw9lrYfOC0RlPmeXpWuL8duXItEgW7ZJCqIDMfxP/cY08hSXC4k22mJkQRMT8qjLkknr+tNF07FaLP2nxYm1cDAm5bQlRy8IEn1M0JgrisNN6gscNU4S5iGJLKyoo5Cefn6Uqt3CpkGmWW22xfHqkO8VgFI03pNesMu4p7wy7IBOpNGXsMr7iquCkrRNTcXsqRNaphisKoJigWWKhJUWUrOa1W61SjGVlZWVxxlZWVlcc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8"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10055043" y="0"/>
            <a:ext cx="305752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848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Shape Dichotomy</a:t>
            </a:r>
            <a:endParaRPr lang="en-US" dirty="0"/>
          </a:p>
        </p:txBody>
      </p:sp>
      <p:sp>
        <p:nvSpPr>
          <p:cNvPr id="3" name="Content Placeholder 2"/>
          <p:cNvSpPr>
            <a:spLocks noGrp="1"/>
          </p:cNvSpPr>
          <p:nvPr>
            <p:ph idx="1"/>
          </p:nvPr>
        </p:nvSpPr>
        <p:spPr/>
        <p:txBody>
          <a:bodyPr/>
          <a:lstStyle/>
          <a:p>
            <a:r>
              <a:rPr lang="en-US" dirty="0" smtClean="0"/>
              <a:t>Flat-top beam</a:t>
            </a:r>
          </a:p>
          <a:p>
            <a:pPr lvl="1"/>
            <a:r>
              <a:rPr lang="en-US" dirty="0" smtClean="0">
                <a:solidFill>
                  <a:srgbClr val="003300"/>
                </a:solidFill>
              </a:rPr>
              <a:t>Uniform dose in illuminated region</a:t>
            </a:r>
          </a:p>
          <a:p>
            <a:pPr lvl="1"/>
            <a:r>
              <a:rPr lang="en-US" dirty="0" smtClean="0">
                <a:solidFill>
                  <a:srgbClr val="C00000"/>
                </a:solidFill>
              </a:rPr>
              <a:t>Sharp edges: most sensitive to drift</a:t>
            </a:r>
            <a:endParaRPr lang="en-US" dirty="0">
              <a:solidFill>
                <a:srgbClr val="C00000"/>
              </a:solidFill>
            </a:endParaRPr>
          </a:p>
          <a:p>
            <a:r>
              <a:rPr lang="en-US" dirty="0" smtClean="0"/>
              <a:t>Gaussian beam</a:t>
            </a:r>
          </a:p>
          <a:p>
            <a:pPr lvl="1"/>
            <a:r>
              <a:rPr lang="en-US" dirty="0" smtClean="0">
                <a:solidFill>
                  <a:srgbClr val="003300"/>
                </a:solidFill>
              </a:rPr>
              <a:t>No sharp edges</a:t>
            </a:r>
          </a:p>
          <a:p>
            <a:pPr lvl="1"/>
            <a:r>
              <a:rPr lang="en-US" dirty="0">
                <a:solidFill>
                  <a:srgbClr val="C00000"/>
                </a:solidFill>
              </a:rPr>
              <a:t>H</a:t>
            </a:r>
            <a:r>
              <a:rPr lang="en-US" dirty="0" smtClean="0">
                <a:solidFill>
                  <a:srgbClr val="C00000"/>
                </a:solidFill>
              </a:rPr>
              <a:t>igh dose contrast</a:t>
            </a:r>
            <a:endParaRPr lang="en-US" dirty="0">
              <a:solidFill>
                <a:srgbClr val="C00000"/>
              </a:solidFill>
            </a:endParaRPr>
          </a:p>
          <a:p>
            <a:r>
              <a:rPr lang="en-US" dirty="0"/>
              <a:t> </a:t>
            </a:r>
            <a:r>
              <a:rPr lang="en-US" dirty="0" smtClean="0"/>
              <a:t>Best of both?</a:t>
            </a:r>
          </a:p>
          <a:p>
            <a:pPr lvl="1"/>
            <a:r>
              <a:rPr lang="en-US" dirty="0" smtClean="0">
                <a:solidFill>
                  <a:srgbClr val="003300"/>
                </a:solidFill>
              </a:rPr>
              <a:t>“dose flattening”</a:t>
            </a:r>
            <a:endParaRPr lang="en-US" dirty="0">
              <a:solidFill>
                <a:srgbClr val="003300"/>
              </a:solidFill>
            </a:endParaRPr>
          </a:p>
        </p:txBody>
      </p:sp>
    </p:spTree>
    <p:extLst>
      <p:ext uri="{BB962C8B-B14F-4D97-AF65-F5344CB8AC3E}">
        <p14:creationId xmlns:p14="http://schemas.microsoft.com/office/powerpoint/2010/main" val="22445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902125" y="3041681"/>
            <a:ext cx="1188720" cy="1188720"/>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Beam size?</a:t>
            </a:r>
            <a:endParaRPr lang="en-US" dirty="0">
              <a:latin typeface="Arial" panose="020B0604020202020204" pitchFamily="34" charset="0"/>
              <a:cs typeface="Arial" panose="020B0604020202020204" pitchFamily="34" charset="0"/>
            </a:endParaRPr>
          </a:p>
        </p:txBody>
      </p:sp>
      <p:sp>
        <p:nvSpPr>
          <p:cNvPr id="2" name="Rectangle 1"/>
          <p:cNvSpPr/>
          <p:nvPr/>
        </p:nvSpPr>
        <p:spPr>
          <a:xfrm rot="1882101">
            <a:off x="3914028" y="3532951"/>
            <a:ext cx="1178350" cy="179109"/>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72610" y="3258851"/>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 name="Oval 10"/>
          <p:cNvSpPr/>
          <p:nvPr/>
        </p:nvSpPr>
        <p:spPr>
          <a:xfrm>
            <a:off x="4141012" y="3364007"/>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2" name="Oval 11"/>
          <p:cNvSpPr/>
          <p:nvPr/>
        </p:nvSpPr>
        <p:spPr>
          <a:xfrm>
            <a:off x="4309414" y="3469163"/>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3" name="Oval 12"/>
          <p:cNvSpPr/>
          <p:nvPr/>
        </p:nvSpPr>
        <p:spPr>
          <a:xfrm>
            <a:off x="4477816" y="3574319"/>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4" name="Oval 13"/>
          <p:cNvSpPr/>
          <p:nvPr/>
        </p:nvSpPr>
        <p:spPr>
          <a:xfrm>
            <a:off x="4814620" y="3784631"/>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5" name="Oval 14"/>
          <p:cNvSpPr/>
          <p:nvPr/>
        </p:nvSpPr>
        <p:spPr>
          <a:xfrm>
            <a:off x="4646218" y="3679475"/>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2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P spid="2" grpId="1"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35490" name="Rectangle 2"/>
          <p:cNvSpPr>
            <a:spLocks noGrp="1" noChangeArrowheads="1"/>
          </p:cNvSpPr>
          <p:nvPr>
            <p:ph type="title"/>
          </p:nvPr>
        </p:nvSpPr>
        <p:spPr>
          <a:xfrm>
            <a:off x="457200" y="0"/>
            <a:ext cx="8229600" cy="1143000"/>
          </a:xfrm>
          <a:noFill/>
          <a:ln/>
        </p:spPr>
        <p:txBody>
          <a:bodyPr/>
          <a:lstStyle/>
          <a:p>
            <a:r>
              <a:rPr lang="en-US" altLang="en-US" sz="3600" dirty="0" smtClean="0"/>
              <a:t>Dose contrast: differential expansion</a:t>
            </a:r>
            <a:endParaRPr lang="en-US" altLang="en-US" sz="3600" dirty="0"/>
          </a:p>
        </p:txBody>
      </p:sp>
      <p:pic>
        <p:nvPicPr>
          <p:cNvPr id="3135495" name="Picture 7" descr="N16A_trig_WO4_2_001_faceon"/>
          <p:cNvPicPr>
            <a:picLocks noChangeAspect="1" noChangeArrowheads="1"/>
          </p:cNvPicPr>
          <p:nvPr/>
        </p:nvPicPr>
        <p:blipFill>
          <a:blip r:embed="rId2">
            <a:extLst>
              <a:ext uri="{28A0092B-C50C-407E-A947-70E740481C1C}">
                <a14:useLocalDpi xmlns:a14="http://schemas.microsoft.com/office/drawing/2010/main" val="0"/>
              </a:ext>
            </a:extLst>
          </a:blip>
          <a:srcRect l="5624" t="9599" r="1022" b="11850"/>
          <a:stretch>
            <a:fillRect/>
          </a:stretch>
        </p:blipFill>
        <p:spPr bwMode="auto">
          <a:xfrm>
            <a:off x="392113" y="1671638"/>
            <a:ext cx="834548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5496" name="Text Box 8"/>
          <p:cNvSpPr txBox="1">
            <a:spLocks noChangeArrowheads="1"/>
          </p:cNvSpPr>
          <p:nvPr/>
        </p:nvSpPr>
        <p:spPr bwMode="auto">
          <a:xfrm>
            <a:off x="1458913" y="1143000"/>
            <a:ext cx="622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Protein crystal in sucrose, NaWO4 and oil</a:t>
            </a:r>
          </a:p>
        </p:txBody>
      </p:sp>
    </p:spTree>
    <p:extLst>
      <p:ext uri="{BB962C8B-B14F-4D97-AF65-F5344CB8AC3E}">
        <p14:creationId xmlns:p14="http://schemas.microsoft.com/office/powerpoint/2010/main" val="133955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36517" name="Picture 5" descr="N16A_trig_WO4_2_002_faceon"/>
          <p:cNvPicPr>
            <a:picLocks noChangeAspect="1" noChangeArrowheads="1"/>
          </p:cNvPicPr>
          <p:nvPr/>
        </p:nvPicPr>
        <p:blipFill>
          <a:blip r:embed="rId2">
            <a:extLst>
              <a:ext uri="{28A0092B-C50C-407E-A947-70E740481C1C}">
                <a14:useLocalDpi xmlns:a14="http://schemas.microsoft.com/office/drawing/2010/main" val="0"/>
              </a:ext>
            </a:extLst>
          </a:blip>
          <a:srcRect l="5624" t="9599" r="1022" b="11850"/>
          <a:stretch>
            <a:fillRect/>
          </a:stretch>
        </p:blipFill>
        <p:spPr bwMode="auto">
          <a:xfrm>
            <a:off x="392113" y="1671638"/>
            <a:ext cx="8345487" cy="4787900"/>
          </a:xfrm>
          <a:prstGeom prst="rect">
            <a:avLst/>
          </a:prstGeom>
          <a:noFill/>
          <a:extLst>
            <a:ext uri="{909E8E84-426E-40DD-AFC4-6F175D3DCCD1}">
              <a14:hiddenFill xmlns:a14="http://schemas.microsoft.com/office/drawing/2010/main">
                <a:solidFill>
                  <a:srgbClr val="FFFFFF"/>
                </a:solidFill>
              </a14:hiddenFill>
            </a:ext>
          </a:extLst>
        </p:spPr>
      </p:pic>
      <p:sp>
        <p:nvSpPr>
          <p:cNvPr id="3136514" name="Rectangle 2"/>
          <p:cNvSpPr>
            <a:spLocks noGrp="1" noChangeArrowheads="1"/>
          </p:cNvSpPr>
          <p:nvPr>
            <p:ph type="title"/>
          </p:nvPr>
        </p:nvSpPr>
        <p:spPr>
          <a:xfrm>
            <a:off x="457200" y="0"/>
            <a:ext cx="8229600" cy="1143000"/>
          </a:xfrm>
          <a:noFill/>
          <a:ln/>
        </p:spPr>
        <p:txBody>
          <a:bodyPr/>
          <a:lstStyle/>
          <a:p>
            <a:r>
              <a:rPr lang="en-US" altLang="en-US" sz="3600" dirty="0"/>
              <a:t>Dose contrast: differential expansion</a:t>
            </a:r>
          </a:p>
        </p:txBody>
      </p:sp>
      <p:sp>
        <p:nvSpPr>
          <p:cNvPr id="3136518" name="Text Box 6"/>
          <p:cNvSpPr txBox="1">
            <a:spLocks noChangeArrowheads="1"/>
          </p:cNvSpPr>
          <p:nvPr/>
        </p:nvSpPr>
        <p:spPr bwMode="auto">
          <a:xfrm>
            <a:off x="1458913" y="1143000"/>
            <a:ext cx="622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Protein crystal in sucrose, NaWO4 and oil</a:t>
            </a:r>
          </a:p>
        </p:txBody>
      </p:sp>
    </p:spTree>
    <p:extLst>
      <p:ext uri="{BB962C8B-B14F-4D97-AF65-F5344CB8AC3E}">
        <p14:creationId xmlns:p14="http://schemas.microsoft.com/office/powerpoint/2010/main" val="2869811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37539" name="Rectangle 3"/>
          <p:cNvSpPr>
            <a:spLocks noGrp="1" noChangeArrowheads="1"/>
          </p:cNvSpPr>
          <p:nvPr>
            <p:ph type="title"/>
          </p:nvPr>
        </p:nvSpPr>
        <p:spPr>
          <a:xfrm>
            <a:off x="457200" y="0"/>
            <a:ext cx="8229600" cy="1143000"/>
          </a:xfrm>
          <a:noFill/>
          <a:ln/>
        </p:spPr>
        <p:txBody>
          <a:bodyPr/>
          <a:lstStyle/>
          <a:p>
            <a:r>
              <a:rPr lang="en-US" altLang="en-US" sz="3600" dirty="0"/>
              <a:t>Dose contrast: differential expansion</a:t>
            </a:r>
          </a:p>
        </p:txBody>
      </p:sp>
      <p:sp>
        <p:nvSpPr>
          <p:cNvPr id="3137540" name="Text Box 4"/>
          <p:cNvSpPr txBox="1">
            <a:spLocks noChangeArrowheads="1"/>
          </p:cNvSpPr>
          <p:nvPr/>
        </p:nvSpPr>
        <p:spPr bwMode="auto">
          <a:xfrm>
            <a:off x="1458913" y="1143000"/>
            <a:ext cx="622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Protein crystal in sucrose, NaWO4 and oil</a:t>
            </a:r>
          </a:p>
        </p:txBody>
      </p:sp>
      <p:pic>
        <p:nvPicPr>
          <p:cNvPr id="3137541" name="Picture 5" descr="N16A_trig_WO4_2_003_faceon"/>
          <p:cNvPicPr>
            <a:picLocks noChangeAspect="1" noChangeArrowheads="1"/>
          </p:cNvPicPr>
          <p:nvPr/>
        </p:nvPicPr>
        <p:blipFill>
          <a:blip r:embed="rId2">
            <a:extLst>
              <a:ext uri="{28A0092B-C50C-407E-A947-70E740481C1C}">
                <a14:useLocalDpi xmlns:a14="http://schemas.microsoft.com/office/drawing/2010/main" val="0"/>
              </a:ext>
            </a:extLst>
          </a:blip>
          <a:srcRect l="5624" t="9599" r="1022" b="11850"/>
          <a:stretch>
            <a:fillRect/>
          </a:stretch>
        </p:blipFill>
        <p:spPr bwMode="auto">
          <a:xfrm>
            <a:off x="392113" y="1671638"/>
            <a:ext cx="8345487"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62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38562" name="Rectangle 2"/>
          <p:cNvSpPr>
            <a:spLocks noGrp="1" noChangeArrowheads="1"/>
          </p:cNvSpPr>
          <p:nvPr>
            <p:ph type="title"/>
          </p:nvPr>
        </p:nvSpPr>
        <p:spPr>
          <a:xfrm>
            <a:off x="457200" y="0"/>
            <a:ext cx="8229600" cy="1143000"/>
          </a:xfrm>
          <a:noFill/>
          <a:ln/>
        </p:spPr>
        <p:txBody>
          <a:bodyPr/>
          <a:lstStyle/>
          <a:p>
            <a:r>
              <a:rPr lang="en-US" altLang="en-US" sz="3600" dirty="0"/>
              <a:t>Dose contrast: differential expansion</a:t>
            </a:r>
          </a:p>
        </p:txBody>
      </p:sp>
      <p:sp>
        <p:nvSpPr>
          <p:cNvPr id="3138563" name="Text Box 3"/>
          <p:cNvSpPr txBox="1">
            <a:spLocks noChangeArrowheads="1"/>
          </p:cNvSpPr>
          <p:nvPr/>
        </p:nvSpPr>
        <p:spPr bwMode="auto">
          <a:xfrm>
            <a:off x="1458913" y="1143000"/>
            <a:ext cx="622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Protein crystal in sucrose, NaWO4 and oil</a:t>
            </a:r>
          </a:p>
        </p:txBody>
      </p:sp>
      <p:pic>
        <p:nvPicPr>
          <p:cNvPr id="3138565" name="Picture 5" descr="N16A_trig_WO4_2_005_faceon"/>
          <p:cNvPicPr>
            <a:picLocks noChangeAspect="1" noChangeArrowheads="1"/>
          </p:cNvPicPr>
          <p:nvPr/>
        </p:nvPicPr>
        <p:blipFill>
          <a:blip r:embed="rId2">
            <a:extLst>
              <a:ext uri="{28A0092B-C50C-407E-A947-70E740481C1C}">
                <a14:useLocalDpi xmlns:a14="http://schemas.microsoft.com/office/drawing/2010/main" val="0"/>
              </a:ext>
            </a:extLst>
          </a:blip>
          <a:srcRect l="5624" t="9599" r="1022" b="11850"/>
          <a:stretch>
            <a:fillRect/>
          </a:stretch>
        </p:blipFill>
        <p:spPr bwMode="auto">
          <a:xfrm>
            <a:off x="392113" y="1671638"/>
            <a:ext cx="8345487" cy="478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3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93012431"/>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7476"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522203" y="3051375"/>
            <a:ext cx="3464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Flux density (x10</a:t>
            </a:r>
            <a:r>
              <a:rPr lang="en-US" altLang="en-US" sz="2000" b="1" baseline="30000" dirty="0" smtClean="0">
                <a:solidFill>
                  <a:prstClr val="black"/>
                </a:solidFill>
                <a:latin typeface="Arial" panose="020B0604020202020204" pitchFamily="34" charset="0"/>
              </a:rPr>
              <a:t>6</a:t>
            </a:r>
            <a:r>
              <a:rPr lang="en-US" altLang="en-US" sz="2000" b="1" dirty="0" smtClean="0">
                <a:solidFill>
                  <a:prstClr val="black"/>
                </a:solidFill>
                <a:latin typeface="Arial" panose="020B0604020202020204" pitchFamily="34" charset="0"/>
              </a:rPr>
              <a:t> </a:t>
            </a:r>
            <a:r>
              <a:rPr lang="en-US" altLang="en-US" sz="2000" b="1" dirty="0" err="1" smtClean="0">
                <a:solidFill>
                  <a:prstClr val="black"/>
                </a:solidFill>
                <a:latin typeface="Arial" panose="020B0604020202020204" pitchFamily="34" charset="0"/>
              </a:rPr>
              <a:t>ph</a:t>
            </a:r>
            <a:r>
              <a:rPr lang="en-US" altLang="en-US" sz="2000" b="1" dirty="0" smtClean="0">
                <a:solidFill>
                  <a:prstClr val="black"/>
                </a:solidFill>
                <a:latin typeface="Arial" panose="020B0604020202020204" pitchFamily="34" charset="0"/>
              </a:rPr>
              <a:t>/µm</a:t>
            </a:r>
            <a:r>
              <a:rPr lang="en-US" altLang="en-US" sz="2000" b="1" baseline="30000" dirty="0" smtClean="0">
                <a:solidFill>
                  <a:prstClr val="black"/>
                </a:solidFill>
                <a:latin typeface="Arial" panose="020B0604020202020204" pitchFamily="34" charset="0"/>
              </a:rPr>
              <a:t>2</a:t>
            </a:r>
            <a:r>
              <a:rPr lang="en-US" altLang="en-US" sz="2000" b="1" dirty="0" smtClean="0">
                <a:solidFill>
                  <a:prstClr val="black"/>
                </a:solidFill>
                <a:latin typeface="Arial" panose="020B0604020202020204" pitchFamily="34" charset="0"/>
              </a:rPr>
              <a:t>)</a:t>
            </a:r>
            <a:endParaRPr lang="en-US" altLang="en-US" sz="2000" b="1" dirty="0">
              <a:solidFill>
                <a:prstClr val="black"/>
              </a:solidFill>
              <a:latin typeface="Arial" panose="020B0604020202020204" pitchFamily="34"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two shots</a:t>
            </a:r>
            <a:endParaRPr lang="en-US" sz="4000" dirty="0">
              <a:solidFill>
                <a:prstClr val="black"/>
              </a:solidFill>
              <a:latin typeface="Arial" panose="020B0604020202020204" pitchFamily="34" charset="0"/>
            </a:endParaRPr>
          </a:p>
        </p:txBody>
      </p:sp>
      <p:sp>
        <p:nvSpPr>
          <p:cNvPr id="8"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3" name="TextBox 2"/>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10068000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92189625"/>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8500"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5920442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7980587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9524"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3359055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25419351"/>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0548"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194675784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9837628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1572"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78560171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92529319"/>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2597"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0098059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title"/>
          </p:nvPr>
        </p:nvSpPr>
        <p:spPr/>
        <p:txBody>
          <a:bodyPr/>
          <a:lstStyle/>
          <a:p>
            <a:r>
              <a:rPr lang="en-US" altLang="en-US" dirty="0" smtClean="0"/>
              <a:t>“dose contrast” effects</a:t>
            </a:r>
            <a:endParaRPr lang="en-US" altLang="en-US" dirty="0"/>
          </a:p>
        </p:txBody>
      </p:sp>
      <p:pic>
        <p:nvPicPr>
          <p:cNvPr id="2310147" name="Picture 3" descr="dose_001_edge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784" y="1270262"/>
            <a:ext cx="8045821"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0148" name="Text Box 4"/>
          <p:cNvSpPr txBox="1">
            <a:spLocks noChangeArrowheads="1"/>
          </p:cNvSpPr>
          <p:nvPr/>
        </p:nvSpPr>
        <p:spPr bwMode="auto">
          <a:xfrm>
            <a:off x="3935413" y="2025650"/>
            <a:ext cx="1273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0000"/>
                </a:solidFill>
              </a:rPr>
              <a:t>before</a:t>
            </a:r>
          </a:p>
        </p:txBody>
      </p:sp>
      <p:sp>
        <p:nvSpPr>
          <p:cNvPr id="6" name="Rectangle 5"/>
          <p:cNvSpPr/>
          <p:nvPr/>
        </p:nvSpPr>
        <p:spPr bwMode="auto">
          <a:xfrm>
            <a:off x="443059" y="1244338"/>
            <a:ext cx="8041064" cy="5476973"/>
          </a:xfrm>
          <a:prstGeom prst="rect">
            <a:avLst/>
          </a:prstGeom>
          <a:noFill/>
          <a:ln w="762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876081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5776930"/>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3621"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7"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34390701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8953367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4645"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6333888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58430069"/>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5671"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cxnSp>
        <p:nvCxnSpPr>
          <p:cNvPr id="4" name="Straight Arrow Connector 3"/>
          <p:cNvCxnSpPr/>
          <p:nvPr/>
        </p:nvCxnSpPr>
        <p:spPr>
          <a:xfrm>
            <a:off x="2904565" y="1541929"/>
            <a:ext cx="717177"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933700" y="3760926"/>
            <a:ext cx="2019300" cy="399819"/>
            <a:chOff x="2933700" y="3760926"/>
            <a:chExt cx="2019300" cy="399819"/>
          </a:xfrm>
        </p:grpSpPr>
        <p:cxnSp>
          <p:nvCxnSpPr>
            <p:cNvPr id="14" name="Straight Arrow Connector 13"/>
            <p:cNvCxnSpPr/>
            <p:nvPr/>
          </p:nvCxnSpPr>
          <p:spPr>
            <a:xfrm>
              <a:off x="2933700" y="4160745"/>
              <a:ext cx="201930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91945" y="3760926"/>
              <a:ext cx="902811"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FWHM</a:t>
              </a:r>
            </a:p>
          </p:txBody>
        </p:sp>
      </p:grpSp>
      <p:grpSp>
        <p:nvGrpSpPr>
          <p:cNvPr id="17" name="Group 16"/>
          <p:cNvGrpSpPr/>
          <p:nvPr/>
        </p:nvGrpSpPr>
        <p:grpSpPr>
          <a:xfrm>
            <a:off x="3901440" y="1931005"/>
            <a:ext cx="1746325" cy="399819"/>
            <a:chOff x="3901440" y="1931005"/>
            <a:chExt cx="1746325" cy="399819"/>
          </a:xfrm>
        </p:grpSpPr>
        <p:sp>
          <p:nvSpPr>
            <p:cNvPr id="6" name="TextBox 5"/>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0.849 FWHM</a:t>
              </a:r>
            </a:p>
          </p:txBody>
        </p:sp>
        <p:cxnSp>
          <p:nvCxnSpPr>
            <p:cNvPr id="19" name="Straight Arrow Connector 18"/>
            <p:cNvCxnSpPr/>
            <p:nvPr/>
          </p:nvCxnSpPr>
          <p:spPr>
            <a:xfrm>
              <a:off x="3901440" y="2330824"/>
              <a:ext cx="1746325"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sp>
        <p:nvSpPr>
          <p:cNvPr id="13" name="TextBox 12"/>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eam1</a:t>
            </a:r>
          </a:p>
          <a:p>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4194441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812830134"/>
              </p:ext>
            </p:extLst>
          </p:nvPr>
        </p:nvGraphicFramePr>
        <p:xfrm>
          <a:off x="75413" y="568407"/>
          <a:ext cx="8974319" cy="5957961"/>
        </p:xfrm>
        <a:graphic>
          <a:graphicData uri="http://schemas.openxmlformats.org/drawingml/2006/chart">
            <c:chart xmlns:c="http://schemas.openxmlformats.org/drawingml/2006/chart" xmlns:r="http://schemas.openxmlformats.org/officeDocument/2006/relationships" r:id="rId2"/>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3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18" name="Group 17"/>
          <p:cNvGrpSpPr/>
          <p:nvPr/>
        </p:nvGrpSpPr>
        <p:grpSpPr>
          <a:xfrm>
            <a:off x="3158824" y="1850701"/>
            <a:ext cx="1662201" cy="399819"/>
            <a:chOff x="3901440" y="1931005"/>
            <a:chExt cx="1662201" cy="399819"/>
          </a:xfrm>
        </p:grpSpPr>
        <p:sp>
          <p:nvSpPr>
            <p:cNvPr id="20" name="TextBox 19"/>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0.798 </a:t>
              </a:r>
              <a:r>
                <a:rPr lang="en-US" dirty="0">
                  <a:solidFill>
                    <a:prstClr val="black"/>
                  </a:solidFill>
                  <a:latin typeface="Arial" charset="0"/>
                </a:rPr>
                <a:t>FWHM</a:t>
              </a:r>
            </a:p>
          </p:txBody>
        </p:sp>
        <p:cxnSp>
          <p:nvCxnSpPr>
            <p:cNvPr id="22" name="Straight Arrow Connector 21"/>
            <p:cNvCxnSpPr/>
            <p:nvPr/>
          </p:nvCxnSpPr>
          <p:spPr>
            <a:xfrm>
              <a:off x="3901440" y="2330824"/>
              <a:ext cx="16074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4787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118735907"/>
              </p:ext>
            </p:extLst>
          </p:nvPr>
        </p:nvGraphicFramePr>
        <p:xfrm>
          <a:off x="75413" y="568407"/>
          <a:ext cx="8974319" cy="5957961"/>
        </p:xfrm>
        <a:graphic>
          <a:graphicData uri="http://schemas.openxmlformats.org/drawingml/2006/chart">
            <c:chart xmlns:c="http://schemas.openxmlformats.org/drawingml/2006/chart" xmlns:r="http://schemas.openxmlformats.org/officeDocument/2006/relationships" r:id="rId2"/>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3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158824" y="1633879"/>
            <a:ext cx="1662201" cy="399819"/>
            <a:chOff x="3901440" y="1931005"/>
            <a:chExt cx="1662201" cy="399819"/>
          </a:xfrm>
        </p:grpSpPr>
        <p:sp>
          <p:nvSpPr>
            <p:cNvPr id="7" name="TextBox 6"/>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0.781 </a:t>
              </a:r>
              <a:r>
                <a:rPr lang="en-US" dirty="0">
                  <a:solidFill>
                    <a:prstClr val="black"/>
                  </a:solidFill>
                  <a:latin typeface="Arial" charset="0"/>
                </a:rPr>
                <a:t>FWHM</a:t>
              </a:r>
            </a:p>
          </p:txBody>
        </p:sp>
        <p:cxnSp>
          <p:nvCxnSpPr>
            <p:cNvPr id="8" name="Straight Arrow Connector 7"/>
            <p:cNvCxnSpPr/>
            <p:nvPr/>
          </p:nvCxnSpPr>
          <p:spPr>
            <a:xfrm>
              <a:off x="3901440" y="2330824"/>
              <a:ext cx="16074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761294" y="2196445"/>
            <a:ext cx="583814" cy="471341"/>
            <a:chOff x="3761294" y="2196445"/>
            <a:chExt cx="583814" cy="471341"/>
          </a:xfrm>
        </p:grpSpPr>
        <p:cxnSp>
          <p:nvCxnSpPr>
            <p:cNvPr id="5" name="Straight Arrow Connector 4"/>
            <p:cNvCxnSpPr/>
            <p:nvPr/>
          </p:nvCxnSpPr>
          <p:spPr>
            <a:xfrm>
              <a:off x="3780148" y="2196445"/>
              <a:ext cx="0" cy="47134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61294" y="2234153"/>
              <a:ext cx="583814" cy="369332"/>
            </a:xfrm>
            <a:prstGeom prst="rect">
              <a:avLst/>
            </a:prstGeom>
            <a:noFill/>
          </p:spPr>
          <p:txBody>
            <a:bodyPr wrap="none" rtlCol="0">
              <a:spAutoFit/>
            </a:bodyPr>
            <a:lstStyle/>
            <a:p>
              <a:r>
                <a:rPr lang="en-US" dirty="0" smtClean="0"/>
                <a:t>12%</a:t>
              </a:r>
              <a:endParaRPr lang="en-US" dirty="0"/>
            </a:p>
          </p:txBody>
        </p:sp>
      </p:grpSp>
    </p:spTree>
    <p:extLst>
      <p:ext uri="{BB962C8B-B14F-4D97-AF65-F5344CB8AC3E}">
        <p14:creationId xmlns:p14="http://schemas.microsoft.com/office/powerpoint/2010/main" val="142424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5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362836" y="2600991"/>
            <a:ext cx="1544012" cy="397914"/>
            <a:chOff x="3813889" y="1932910"/>
            <a:chExt cx="1544012" cy="397914"/>
          </a:xfrm>
        </p:grpSpPr>
        <p:sp>
          <p:nvSpPr>
            <p:cNvPr id="7" name="TextBox 6"/>
            <p:cNvSpPr txBox="1"/>
            <p:nvPr/>
          </p:nvSpPr>
          <p:spPr>
            <a:xfrm>
              <a:off x="3813889" y="1932910"/>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0.656 </a:t>
              </a:r>
              <a:r>
                <a:rPr lang="en-US" dirty="0">
                  <a:solidFill>
                    <a:prstClr val="black"/>
                  </a:solidFill>
                  <a:latin typeface="Arial" charset="0"/>
                </a:rPr>
                <a:t>FWHM</a:t>
              </a:r>
            </a:p>
          </p:txBody>
        </p:sp>
        <p:cxnSp>
          <p:nvCxnSpPr>
            <p:cNvPr id="8" name="Straight Arrow Connector 7"/>
            <p:cNvCxnSpPr/>
            <p:nvPr/>
          </p:nvCxnSpPr>
          <p:spPr>
            <a:xfrm>
              <a:off x="3901440" y="2330824"/>
              <a:ext cx="1302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23879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2790510" y="2176785"/>
            <a:ext cx="1988879" cy="379061"/>
            <a:chOff x="3901440" y="1951763"/>
            <a:chExt cx="1988879" cy="379061"/>
          </a:xfrm>
        </p:grpSpPr>
        <p:sp>
          <p:nvSpPr>
            <p:cNvPr id="7" name="TextBox 6"/>
            <p:cNvSpPr txBox="1"/>
            <p:nvPr/>
          </p:nvSpPr>
          <p:spPr>
            <a:xfrm>
              <a:off x="4228668" y="1951763"/>
              <a:ext cx="128753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1</a:t>
              </a:r>
              <a:r>
                <a:rPr lang="en-US" dirty="0" smtClean="0">
                  <a:solidFill>
                    <a:prstClr val="black"/>
                  </a:solidFill>
                  <a:latin typeface="Arial" charset="0"/>
                </a:rPr>
                <a:t>.0 </a:t>
              </a:r>
              <a:r>
                <a:rPr lang="en-US" dirty="0">
                  <a:solidFill>
                    <a:prstClr val="black"/>
                  </a:solidFill>
                  <a:latin typeface="Arial" charset="0"/>
                </a:rPr>
                <a:t>FWHM</a:t>
              </a:r>
            </a:p>
          </p:txBody>
        </p:sp>
        <p:cxnSp>
          <p:nvCxnSpPr>
            <p:cNvPr id="8" name="Straight Arrow Connector 7"/>
            <p:cNvCxnSpPr/>
            <p:nvPr/>
          </p:nvCxnSpPr>
          <p:spPr>
            <a:xfrm>
              <a:off x="3901440" y="2330824"/>
              <a:ext cx="1988879"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231876" y="1564849"/>
            <a:ext cx="583814" cy="471341"/>
            <a:chOff x="3761294" y="2196445"/>
            <a:chExt cx="583814" cy="471341"/>
          </a:xfrm>
        </p:grpSpPr>
        <p:cxnSp>
          <p:nvCxnSpPr>
            <p:cNvPr id="11" name="Straight Arrow Connector 10"/>
            <p:cNvCxnSpPr/>
            <p:nvPr/>
          </p:nvCxnSpPr>
          <p:spPr>
            <a:xfrm>
              <a:off x="3780148" y="2196445"/>
              <a:ext cx="0" cy="47134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61294" y="2234153"/>
              <a:ext cx="583814" cy="369332"/>
            </a:xfrm>
            <a:prstGeom prst="rect">
              <a:avLst/>
            </a:prstGeom>
            <a:noFill/>
          </p:spPr>
          <p:txBody>
            <a:bodyPr wrap="none" rtlCol="0">
              <a:spAutoFit/>
            </a:bodyPr>
            <a:lstStyle/>
            <a:p>
              <a:r>
                <a:rPr lang="en-US" dirty="0" smtClean="0"/>
                <a:t>12%</a:t>
              </a:r>
              <a:endParaRPr lang="en-US" dirty="0"/>
            </a:p>
          </p:txBody>
        </p:sp>
      </p:grpSp>
    </p:spTree>
    <p:extLst>
      <p:ext uri="{BB962C8B-B14F-4D97-AF65-F5344CB8AC3E}">
        <p14:creationId xmlns:p14="http://schemas.microsoft.com/office/powerpoint/2010/main" val="271108980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2950590" y="2176785"/>
            <a:ext cx="1828799" cy="379061"/>
            <a:chOff x="4061520" y="1951763"/>
            <a:chExt cx="1828799" cy="379061"/>
          </a:xfrm>
        </p:grpSpPr>
        <p:sp>
          <p:nvSpPr>
            <p:cNvPr id="7" name="TextBox 6"/>
            <p:cNvSpPr txBox="1"/>
            <p:nvPr/>
          </p:nvSpPr>
          <p:spPr>
            <a:xfrm>
              <a:off x="4228668" y="1951763"/>
              <a:ext cx="128753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0</a:t>
              </a:r>
              <a:r>
                <a:rPr lang="en-US" dirty="0" smtClean="0">
                  <a:solidFill>
                    <a:prstClr val="black"/>
                  </a:solidFill>
                  <a:latin typeface="Arial" charset="0"/>
                </a:rPr>
                <a:t>.9 </a:t>
              </a:r>
              <a:r>
                <a:rPr lang="en-US" dirty="0">
                  <a:solidFill>
                    <a:prstClr val="black"/>
                  </a:solidFill>
                  <a:latin typeface="Arial" charset="0"/>
                </a:rPr>
                <a:t>FWHM</a:t>
              </a:r>
            </a:p>
          </p:txBody>
        </p:sp>
        <p:cxnSp>
          <p:nvCxnSpPr>
            <p:cNvPr id="8" name="Straight Arrow Connector 7"/>
            <p:cNvCxnSpPr/>
            <p:nvPr/>
          </p:nvCxnSpPr>
          <p:spPr>
            <a:xfrm>
              <a:off x="4061520" y="2329642"/>
              <a:ext cx="1828799" cy="118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458879" y="1150070"/>
            <a:ext cx="641522" cy="369332"/>
            <a:chOff x="3761294" y="2234153"/>
            <a:chExt cx="641522" cy="369332"/>
          </a:xfrm>
        </p:grpSpPr>
        <p:cxnSp>
          <p:nvCxnSpPr>
            <p:cNvPr id="11" name="Straight Arrow Connector 10"/>
            <p:cNvCxnSpPr/>
            <p:nvPr/>
          </p:nvCxnSpPr>
          <p:spPr>
            <a:xfrm>
              <a:off x="3780148" y="2280619"/>
              <a:ext cx="0" cy="26289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61294" y="2234153"/>
              <a:ext cx="641522" cy="369332"/>
            </a:xfrm>
            <a:prstGeom prst="rect">
              <a:avLst/>
            </a:prstGeom>
            <a:noFill/>
          </p:spPr>
          <p:txBody>
            <a:bodyPr wrap="none" rtlCol="0">
              <a:spAutoFit/>
            </a:bodyPr>
            <a:lstStyle/>
            <a:p>
              <a:r>
                <a:rPr lang="en-US" dirty="0" smtClean="0"/>
                <a:t>4.5%</a:t>
              </a:r>
              <a:endParaRPr lang="en-US" dirty="0"/>
            </a:p>
          </p:txBody>
        </p:sp>
      </p:grpSp>
    </p:spTree>
    <p:extLst>
      <p:ext uri="{BB962C8B-B14F-4D97-AF65-F5344CB8AC3E}">
        <p14:creationId xmlns:p14="http://schemas.microsoft.com/office/powerpoint/2010/main" val="255166513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6" y="562387"/>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176833" y="2167358"/>
            <a:ext cx="1602556" cy="388488"/>
            <a:chOff x="4287763" y="1942336"/>
            <a:chExt cx="1602556" cy="388488"/>
          </a:xfrm>
        </p:grpSpPr>
        <p:sp>
          <p:nvSpPr>
            <p:cNvPr id="7" name="TextBox 6"/>
            <p:cNvSpPr txBox="1"/>
            <p:nvPr/>
          </p:nvSpPr>
          <p:spPr>
            <a:xfrm>
              <a:off x="4445484" y="1942336"/>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0.8 </a:t>
              </a:r>
              <a:r>
                <a:rPr lang="en-US" dirty="0">
                  <a:solidFill>
                    <a:prstClr val="black"/>
                  </a:solidFill>
                  <a:latin typeface="Arial" charset="0"/>
                </a:rPr>
                <a:t>FWHM</a:t>
              </a:r>
            </a:p>
          </p:txBody>
        </p:sp>
        <p:cxnSp>
          <p:nvCxnSpPr>
            <p:cNvPr id="8" name="Straight Arrow Connector 7"/>
            <p:cNvCxnSpPr/>
            <p:nvPr/>
          </p:nvCxnSpPr>
          <p:spPr>
            <a:xfrm>
              <a:off x="4287763" y="2330824"/>
              <a:ext cx="160255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30599" y="1093509"/>
            <a:ext cx="641522" cy="369332"/>
          </a:xfrm>
          <a:prstGeom prst="rect">
            <a:avLst/>
          </a:prstGeom>
          <a:noFill/>
        </p:spPr>
        <p:txBody>
          <a:bodyPr wrap="none" rtlCol="0">
            <a:spAutoFit/>
          </a:bodyPr>
          <a:lstStyle/>
          <a:p>
            <a:r>
              <a:rPr lang="en-US" dirty="0" smtClean="0"/>
              <a:t>1.5%</a:t>
            </a:r>
            <a:endParaRPr lang="en-US" dirty="0"/>
          </a:p>
        </p:txBody>
      </p:sp>
    </p:spTree>
    <p:extLst>
      <p:ext uri="{BB962C8B-B14F-4D97-AF65-F5344CB8AC3E}">
        <p14:creationId xmlns:p14="http://schemas.microsoft.com/office/powerpoint/2010/main" val="173364230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NaAc6_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NaAc5_0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xtals_0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~0 MGy</a:t>
            </a:r>
          </a:p>
        </p:txBody>
      </p:sp>
      <p:sp>
        <p:nvSpPr>
          <p:cNvPr id="74765" name="Oval 13"/>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4768" name="Group 16"/>
          <p:cNvGrpSpPr>
            <a:grpSpLocks/>
          </p:cNvGrpSpPr>
          <p:nvPr/>
        </p:nvGrpSpPr>
        <p:grpSpPr bwMode="auto">
          <a:xfrm>
            <a:off x="573088" y="898525"/>
            <a:ext cx="3197225" cy="700088"/>
            <a:chOff x="361" y="566"/>
            <a:chExt cx="2014" cy="441"/>
          </a:xfrm>
        </p:grpSpPr>
        <p:sp>
          <p:nvSpPr>
            <p:cNvPr id="15375" name="Freeform 14"/>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6" name="Freeform 15"/>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69" name="Group 17"/>
          <p:cNvGrpSpPr>
            <a:grpSpLocks/>
          </p:cNvGrpSpPr>
          <p:nvPr/>
        </p:nvGrpSpPr>
        <p:grpSpPr bwMode="auto">
          <a:xfrm>
            <a:off x="3744913" y="901700"/>
            <a:ext cx="3197225" cy="700088"/>
            <a:chOff x="361" y="566"/>
            <a:chExt cx="2014" cy="441"/>
          </a:xfrm>
        </p:grpSpPr>
        <p:sp>
          <p:nvSpPr>
            <p:cNvPr id="15373"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4"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72" name="Group 20"/>
          <p:cNvGrpSpPr>
            <a:grpSpLocks/>
          </p:cNvGrpSpPr>
          <p:nvPr/>
        </p:nvGrpSpPr>
        <p:grpSpPr bwMode="auto">
          <a:xfrm>
            <a:off x="5811838" y="901700"/>
            <a:ext cx="3197225" cy="700088"/>
            <a:chOff x="361" y="566"/>
            <a:chExt cx="2014" cy="441"/>
          </a:xfrm>
        </p:grpSpPr>
        <p:sp>
          <p:nvSpPr>
            <p:cNvPr id="15371" name="Freeform 21"/>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2" name="Freeform 22"/>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4775" name="Oval 23"/>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110746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7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47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47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4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5" grpId="0" animBg="1"/>
      <p:bldP spid="747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ChangeArrowheads="1"/>
          </p:cNvSpPr>
          <p:nvPr>
            <p:ph type="title"/>
          </p:nvPr>
        </p:nvSpPr>
        <p:spPr/>
        <p:txBody>
          <a:bodyPr/>
          <a:lstStyle/>
          <a:p>
            <a:r>
              <a:rPr lang="en-US" altLang="en-US" dirty="0"/>
              <a:t>“dose contrast” effects</a:t>
            </a:r>
          </a:p>
        </p:txBody>
      </p:sp>
      <p:pic>
        <p:nvPicPr>
          <p:cNvPr id="2311171" name="Picture 3" descr="dose_023_edge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7734" y="1219733"/>
            <a:ext cx="8045821"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1172" name="Text Box 4"/>
          <p:cNvSpPr txBox="1">
            <a:spLocks noChangeArrowheads="1"/>
          </p:cNvSpPr>
          <p:nvPr/>
        </p:nvSpPr>
        <p:spPr bwMode="auto">
          <a:xfrm>
            <a:off x="4092575" y="2025650"/>
            <a:ext cx="957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0000"/>
                </a:solidFill>
              </a:rPr>
              <a:t>after</a:t>
            </a:r>
          </a:p>
        </p:txBody>
      </p:sp>
      <p:sp>
        <p:nvSpPr>
          <p:cNvPr id="7" name="Rectangle 6"/>
          <p:cNvSpPr/>
          <p:nvPr/>
        </p:nvSpPr>
        <p:spPr bwMode="auto">
          <a:xfrm>
            <a:off x="443059" y="1244338"/>
            <a:ext cx="8041064" cy="5476973"/>
          </a:xfrm>
          <a:prstGeom prst="rect">
            <a:avLst/>
          </a:prstGeom>
          <a:noFill/>
          <a:ln w="762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9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445625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pic>
        <p:nvPicPr>
          <p:cNvPr id="16387" name="Picture 7" descr="NaAc6_5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NaAc5_5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xtals_5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    5 MGy</a:t>
            </a:r>
          </a:p>
        </p:txBody>
      </p:sp>
      <p:sp>
        <p:nvSpPr>
          <p:cNvPr id="16391" name="Oval 12"/>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6392" name="Group 13"/>
          <p:cNvGrpSpPr>
            <a:grpSpLocks/>
          </p:cNvGrpSpPr>
          <p:nvPr/>
        </p:nvGrpSpPr>
        <p:grpSpPr bwMode="auto">
          <a:xfrm>
            <a:off x="573088" y="898525"/>
            <a:ext cx="3197225" cy="700088"/>
            <a:chOff x="361" y="566"/>
            <a:chExt cx="2014" cy="441"/>
          </a:xfrm>
        </p:grpSpPr>
        <p:sp>
          <p:nvSpPr>
            <p:cNvPr id="16400" name="Freeform 14"/>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401" name="Freeform 15"/>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393" name="Group 16"/>
          <p:cNvGrpSpPr>
            <a:grpSpLocks/>
          </p:cNvGrpSpPr>
          <p:nvPr/>
        </p:nvGrpSpPr>
        <p:grpSpPr bwMode="auto">
          <a:xfrm>
            <a:off x="3744913" y="901700"/>
            <a:ext cx="3197225" cy="700088"/>
            <a:chOff x="361" y="566"/>
            <a:chExt cx="2014" cy="441"/>
          </a:xfrm>
        </p:grpSpPr>
        <p:sp>
          <p:nvSpPr>
            <p:cNvPr id="16398" name="Freeform 17"/>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399" name="Freeform 18"/>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394" name="Group 19"/>
          <p:cNvGrpSpPr>
            <a:grpSpLocks/>
          </p:cNvGrpSpPr>
          <p:nvPr/>
        </p:nvGrpSpPr>
        <p:grpSpPr bwMode="auto">
          <a:xfrm>
            <a:off x="5811838" y="901700"/>
            <a:ext cx="3197225" cy="700088"/>
            <a:chOff x="361" y="566"/>
            <a:chExt cx="2014" cy="441"/>
          </a:xfrm>
        </p:grpSpPr>
        <p:sp>
          <p:nvSpPr>
            <p:cNvPr id="16396" name="Freeform 20"/>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397" name="Freeform 21"/>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6395" name="Oval 22"/>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6059161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5" descr="NaAc6_11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NaAc5_11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xtals_11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    11 MGy</a:t>
            </a:r>
          </a:p>
        </p:txBody>
      </p:sp>
      <p:sp>
        <p:nvSpPr>
          <p:cNvPr id="17416"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7417" name="Group 11"/>
          <p:cNvGrpSpPr>
            <a:grpSpLocks/>
          </p:cNvGrpSpPr>
          <p:nvPr/>
        </p:nvGrpSpPr>
        <p:grpSpPr bwMode="auto">
          <a:xfrm>
            <a:off x="573088" y="898525"/>
            <a:ext cx="3197225" cy="700088"/>
            <a:chOff x="361" y="566"/>
            <a:chExt cx="2014" cy="441"/>
          </a:xfrm>
        </p:grpSpPr>
        <p:sp>
          <p:nvSpPr>
            <p:cNvPr id="17425"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6"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7418" name="Group 14"/>
          <p:cNvGrpSpPr>
            <a:grpSpLocks/>
          </p:cNvGrpSpPr>
          <p:nvPr/>
        </p:nvGrpSpPr>
        <p:grpSpPr bwMode="auto">
          <a:xfrm>
            <a:off x="3744913" y="901700"/>
            <a:ext cx="3197225" cy="700088"/>
            <a:chOff x="361" y="566"/>
            <a:chExt cx="2014" cy="441"/>
          </a:xfrm>
        </p:grpSpPr>
        <p:sp>
          <p:nvSpPr>
            <p:cNvPr id="17423"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4"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7419" name="Group 17"/>
          <p:cNvGrpSpPr>
            <a:grpSpLocks/>
          </p:cNvGrpSpPr>
          <p:nvPr/>
        </p:nvGrpSpPr>
        <p:grpSpPr bwMode="auto">
          <a:xfrm>
            <a:off x="5811838" y="901700"/>
            <a:ext cx="3197225" cy="700088"/>
            <a:chOff x="361" y="566"/>
            <a:chExt cx="2014" cy="441"/>
          </a:xfrm>
        </p:grpSpPr>
        <p:sp>
          <p:nvSpPr>
            <p:cNvPr id="17421"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2"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7420"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516577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5"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16 MGy</a:t>
            </a:r>
          </a:p>
        </p:txBody>
      </p:sp>
      <p:sp>
        <p:nvSpPr>
          <p:cNvPr id="18440"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8441" name="Group 11"/>
          <p:cNvGrpSpPr>
            <a:grpSpLocks/>
          </p:cNvGrpSpPr>
          <p:nvPr/>
        </p:nvGrpSpPr>
        <p:grpSpPr bwMode="auto">
          <a:xfrm>
            <a:off x="573088" y="898525"/>
            <a:ext cx="3197225" cy="700088"/>
            <a:chOff x="361" y="566"/>
            <a:chExt cx="2014" cy="441"/>
          </a:xfrm>
        </p:grpSpPr>
        <p:sp>
          <p:nvSpPr>
            <p:cNvPr id="18449"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50"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8442" name="Group 14"/>
          <p:cNvGrpSpPr>
            <a:grpSpLocks/>
          </p:cNvGrpSpPr>
          <p:nvPr/>
        </p:nvGrpSpPr>
        <p:grpSpPr bwMode="auto">
          <a:xfrm>
            <a:off x="3744913" y="901700"/>
            <a:ext cx="3197225" cy="700088"/>
            <a:chOff x="361" y="566"/>
            <a:chExt cx="2014" cy="441"/>
          </a:xfrm>
        </p:grpSpPr>
        <p:sp>
          <p:nvSpPr>
            <p:cNvPr id="18447"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48"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8443" name="Group 17"/>
          <p:cNvGrpSpPr>
            <a:grpSpLocks/>
          </p:cNvGrpSpPr>
          <p:nvPr/>
        </p:nvGrpSpPr>
        <p:grpSpPr bwMode="auto">
          <a:xfrm>
            <a:off x="5811838" y="901700"/>
            <a:ext cx="3197225" cy="700088"/>
            <a:chOff x="361" y="566"/>
            <a:chExt cx="2014" cy="441"/>
          </a:xfrm>
        </p:grpSpPr>
        <p:sp>
          <p:nvSpPr>
            <p:cNvPr id="18445"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46"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8444"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633028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smtClean="0"/>
          </a:p>
        </p:txBody>
      </p:sp>
      <p:sp>
        <p:nvSpPr>
          <p:cNvPr id="19459" name="Rectangle 3"/>
          <p:cNvSpPr>
            <a:spLocks noGrp="1" noChangeArrowheads="1"/>
          </p:cNvSpPr>
          <p:nvPr>
            <p:ph type="body" idx="1"/>
          </p:nvPr>
        </p:nvSpPr>
        <p:spPr/>
        <p:txBody>
          <a:bodyPr/>
          <a:lstStyle/>
          <a:p>
            <a:pPr eaLnBrk="1" hangingPunct="1"/>
            <a:endParaRPr lang="en-US" altLang="en-US" smtClean="0"/>
          </a:p>
        </p:txBody>
      </p:sp>
      <p:pic>
        <p:nvPicPr>
          <p:cNvPr id="19460" name="Picture 5" descr="NaAc6_22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NaAc5_22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xtals_22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22 MGy</a:t>
            </a:r>
          </a:p>
        </p:txBody>
      </p:sp>
      <p:sp>
        <p:nvSpPr>
          <p:cNvPr id="19464"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465" name="Group 11"/>
          <p:cNvGrpSpPr>
            <a:grpSpLocks/>
          </p:cNvGrpSpPr>
          <p:nvPr/>
        </p:nvGrpSpPr>
        <p:grpSpPr bwMode="auto">
          <a:xfrm>
            <a:off x="573088" y="898525"/>
            <a:ext cx="3197225" cy="700088"/>
            <a:chOff x="361" y="566"/>
            <a:chExt cx="2014" cy="441"/>
          </a:xfrm>
        </p:grpSpPr>
        <p:sp>
          <p:nvSpPr>
            <p:cNvPr id="19473"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4"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466" name="Group 14"/>
          <p:cNvGrpSpPr>
            <a:grpSpLocks/>
          </p:cNvGrpSpPr>
          <p:nvPr/>
        </p:nvGrpSpPr>
        <p:grpSpPr bwMode="auto">
          <a:xfrm>
            <a:off x="3744913" y="901700"/>
            <a:ext cx="3197225" cy="700088"/>
            <a:chOff x="361" y="566"/>
            <a:chExt cx="2014" cy="441"/>
          </a:xfrm>
        </p:grpSpPr>
        <p:sp>
          <p:nvSpPr>
            <p:cNvPr id="19471"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2"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467" name="Group 17"/>
          <p:cNvGrpSpPr>
            <a:grpSpLocks/>
          </p:cNvGrpSpPr>
          <p:nvPr/>
        </p:nvGrpSpPr>
        <p:grpSpPr bwMode="auto">
          <a:xfrm>
            <a:off x="5811838" y="901700"/>
            <a:ext cx="3197225" cy="700088"/>
            <a:chOff x="361" y="566"/>
            <a:chExt cx="2014" cy="441"/>
          </a:xfrm>
        </p:grpSpPr>
        <p:sp>
          <p:nvSpPr>
            <p:cNvPr id="19469"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0"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9468"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6289116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ltLang="en-US" smtClean="0"/>
          </a:p>
        </p:txBody>
      </p:sp>
      <p:sp>
        <p:nvSpPr>
          <p:cNvPr id="20483" name="Rectangle 3"/>
          <p:cNvSpPr>
            <a:spLocks noGrp="1" noChangeArrowheads="1"/>
          </p:cNvSpPr>
          <p:nvPr>
            <p:ph type="body" idx="1"/>
          </p:nvPr>
        </p:nvSpPr>
        <p:spPr/>
        <p:txBody>
          <a:bodyPr/>
          <a:lstStyle/>
          <a:p>
            <a:pPr eaLnBrk="1" hangingPunct="1"/>
            <a:endParaRPr lang="en-US" altLang="en-US" smtClean="0"/>
          </a:p>
        </p:txBody>
      </p:sp>
      <p:pic>
        <p:nvPicPr>
          <p:cNvPr id="20484" name="Picture 5" descr="NaAc6_2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NaAc5_2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xtals_2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26 MGy</a:t>
            </a:r>
          </a:p>
        </p:txBody>
      </p:sp>
      <p:sp>
        <p:nvSpPr>
          <p:cNvPr id="20488"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20489" name="Group 11"/>
          <p:cNvGrpSpPr>
            <a:grpSpLocks/>
          </p:cNvGrpSpPr>
          <p:nvPr/>
        </p:nvGrpSpPr>
        <p:grpSpPr bwMode="auto">
          <a:xfrm>
            <a:off x="573088" y="898525"/>
            <a:ext cx="3197225" cy="700088"/>
            <a:chOff x="361" y="566"/>
            <a:chExt cx="2014" cy="441"/>
          </a:xfrm>
        </p:grpSpPr>
        <p:sp>
          <p:nvSpPr>
            <p:cNvPr id="20497"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8"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0490" name="Group 14"/>
          <p:cNvGrpSpPr>
            <a:grpSpLocks/>
          </p:cNvGrpSpPr>
          <p:nvPr/>
        </p:nvGrpSpPr>
        <p:grpSpPr bwMode="auto">
          <a:xfrm>
            <a:off x="3744913" y="901700"/>
            <a:ext cx="3197225" cy="700088"/>
            <a:chOff x="361" y="566"/>
            <a:chExt cx="2014" cy="441"/>
          </a:xfrm>
        </p:grpSpPr>
        <p:sp>
          <p:nvSpPr>
            <p:cNvPr id="20495"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6"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0491" name="Group 17"/>
          <p:cNvGrpSpPr>
            <a:grpSpLocks/>
          </p:cNvGrpSpPr>
          <p:nvPr/>
        </p:nvGrpSpPr>
        <p:grpSpPr bwMode="auto">
          <a:xfrm>
            <a:off x="5811838" y="901700"/>
            <a:ext cx="3197225" cy="700088"/>
            <a:chOff x="361" y="566"/>
            <a:chExt cx="2014" cy="441"/>
          </a:xfrm>
        </p:grpSpPr>
        <p:sp>
          <p:nvSpPr>
            <p:cNvPr id="20493"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4"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20492"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073501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654" t="20912" r="9106" b="18175"/>
          <a:stretch/>
        </p:blipFill>
        <p:spPr bwMode="auto">
          <a:xfrm>
            <a:off x="558265" y="1828800"/>
            <a:ext cx="4620126" cy="417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In 2D: hexagonal pattern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4" name="Group 3"/>
          <p:cNvGrpSpPr/>
          <p:nvPr/>
        </p:nvGrpSpPr>
        <p:grpSpPr>
          <a:xfrm>
            <a:off x="4664402" y="1566511"/>
            <a:ext cx="3511296" cy="3840480"/>
            <a:chOff x="2816352" y="1508760"/>
            <a:chExt cx="3511296" cy="3840480"/>
          </a:xfrm>
        </p:grpSpPr>
        <p:sp>
          <p:nvSpPr>
            <p:cNvPr id="11" name="Oval 10"/>
            <p:cNvSpPr/>
            <p:nvPr/>
          </p:nvSpPr>
          <p:spPr>
            <a:xfrm>
              <a:off x="3886200" y="3977640"/>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6048" y="336499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56048" y="213055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122%</a:t>
              </a:r>
            </a:p>
            <a:p>
              <a:pPr algn="ctr"/>
              <a:r>
                <a:rPr lang="en-US" sz="1400" dirty="0" smtClean="0">
                  <a:latin typeface="Arial" panose="020B0604020202020204" pitchFamily="34" charset="0"/>
                  <a:cs typeface="Arial" panose="020B0604020202020204" pitchFamily="34" charset="0"/>
                </a:rPr>
                <a:t>exposure</a:t>
              </a:r>
              <a:endParaRPr lang="en-US" sz="1400" dirty="0">
                <a:latin typeface="Arial" panose="020B0604020202020204" pitchFamily="34" charset="0"/>
                <a:cs typeface="Arial" panose="020B0604020202020204" pitchFamily="34" charset="0"/>
              </a:endParaRPr>
            </a:p>
          </p:txBody>
        </p:sp>
        <p:sp>
          <p:nvSpPr>
            <p:cNvPr id="15" name="Oval 14"/>
            <p:cNvSpPr/>
            <p:nvPr/>
          </p:nvSpPr>
          <p:spPr>
            <a:xfrm>
              <a:off x="3886200" y="1508760"/>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16352" y="213055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16352" y="336499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86200" y="2743985"/>
              <a:ext cx="1371600" cy="1371600"/>
            </a:xfrm>
            <a:prstGeom prst="ellipse">
              <a:avLst/>
            </a:prstGeom>
            <a:gradFill flip="none" rotWithShape="1">
              <a:gsLst>
                <a:gs pos="0">
                  <a:srgbClr val="00FF00"/>
                </a:gs>
                <a:gs pos="52000">
                  <a:srgbClr val="B9FFB9"/>
                </a:gs>
                <a:gs pos="100000">
                  <a:srgbClr val="E1FFE1"/>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rot="1800000">
              <a:off x="3535053" y="2798953"/>
              <a:ext cx="1294425" cy="369634"/>
              <a:chOff x="4287763" y="1961190"/>
              <a:chExt cx="1294425" cy="369634"/>
            </a:xfrm>
          </p:grpSpPr>
          <p:sp>
            <p:nvSpPr>
              <p:cNvPr id="19" name="TextBox 18"/>
              <p:cNvSpPr txBox="1"/>
              <p:nvPr/>
            </p:nvSpPr>
            <p:spPr>
              <a:xfrm>
                <a:off x="4294656" y="1961190"/>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0.9 </a:t>
                </a:r>
                <a:r>
                  <a:rPr lang="en-US" dirty="0">
                    <a:solidFill>
                      <a:prstClr val="black"/>
                    </a:solidFill>
                    <a:latin typeface="Arial" charset="0"/>
                  </a:rPr>
                  <a:t>FWHM</a:t>
                </a:r>
              </a:p>
            </p:txBody>
          </p:sp>
          <p:cxnSp>
            <p:nvCxnSpPr>
              <p:cNvPr id="20" name="Straight Arrow Connector 19"/>
              <p:cNvCxnSpPr/>
              <p:nvPr/>
            </p:nvCxnSpPr>
            <p:spPr>
              <a:xfrm>
                <a:off x="4287763" y="2330824"/>
                <a:ext cx="123444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5" name="TextBox 4"/>
          <p:cNvSpPr txBox="1"/>
          <p:nvPr/>
        </p:nvSpPr>
        <p:spPr>
          <a:xfrm>
            <a:off x="0" y="1876927"/>
            <a:ext cx="981777" cy="2741776"/>
          </a:xfrm>
          <a:prstGeom prst="rect">
            <a:avLst/>
          </a:prstGeom>
          <a:solidFill>
            <a:schemeClr val="bg1"/>
          </a:solidFill>
        </p:spPr>
        <p:txBody>
          <a:bodyPr wrap="square" rtlCol="0">
            <a:spAutoFit/>
          </a:bodyPr>
          <a:lstStyle/>
          <a:p>
            <a:pPr algn="r">
              <a:lnSpc>
                <a:spcPts val="2900"/>
              </a:lnSpc>
            </a:pPr>
            <a:r>
              <a:rPr lang="en-US" dirty="0" smtClean="0">
                <a:latin typeface="Arial" panose="020B0604020202020204" pitchFamily="34" charset="0"/>
                <a:cs typeface="Arial" panose="020B0604020202020204" pitchFamily="34" charset="0"/>
              </a:rPr>
              <a:t>0.3%</a:t>
            </a:r>
          </a:p>
          <a:p>
            <a:pPr algn="r">
              <a:lnSpc>
                <a:spcPts val="2900"/>
              </a:lnSpc>
            </a:pPr>
            <a:r>
              <a:rPr lang="en-US" dirty="0" smtClean="0">
                <a:latin typeface="Arial" panose="020B0604020202020204" pitchFamily="34" charset="0"/>
                <a:cs typeface="Arial" panose="020B0604020202020204" pitchFamily="34" charset="0"/>
              </a:rPr>
              <a:t>0.2%</a:t>
            </a:r>
          </a:p>
          <a:p>
            <a:pPr algn="r">
              <a:lnSpc>
                <a:spcPts val="2900"/>
              </a:lnSpc>
            </a:pPr>
            <a:r>
              <a:rPr lang="en-US" dirty="0" smtClean="0">
                <a:latin typeface="Arial" panose="020B0604020202020204" pitchFamily="34" charset="0"/>
                <a:cs typeface="Arial" panose="020B0604020202020204" pitchFamily="34" charset="0"/>
              </a:rPr>
              <a:t>0.1%</a:t>
            </a:r>
          </a:p>
          <a:p>
            <a:pPr algn="r">
              <a:lnSpc>
                <a:spcPts val="2900"/>
              </a:lnSpc>
            </a:pPr>
            <a:r>
              <a:rPr lang="en-US" dirty="0" smtClean="0">
                <a:latin typeface="Arial" panose="020B0604020202020204" pitchFamily="34" charset="0"/>
                <a:cs typeface="Arial" panose="020B0604020202020204" pitchFamily="34" charset="0"/>
              </a:rPr>
              <a:t>0</a:t>
            </a:r>
          </a:p>
          <a:p>
            <a:pPr algn="r">
              <a:lnSpc>
                <a:spcPts val="2900"/>
              </a:lnSpc>
            </a:pPr>
            <a:r>
              <a:rPr lang="en-US" dirty="0" smtClean="0">
                <a:latin typeface="Arial" panose="020B0604020202020204" pitchFamily="34" charset="0"/>
                <a:cs typeface="Arial" panose="020B0604020202020204" pitchFamily="34" charset="0"/>
              </a:rPr>
              <a:t>-0.1%</a:t>
            </a:r>
          </a:p>
          <a:p>
            <a:pPr algn="r">
              <a:lnSpc>
                <a:spcPts val="2900"/>
              </a:lnSpc>
            </a:pPr>
            <a:r>
              <a:rPr lang="en-US" dirty="0" smtClean="0">
                <a:latin typeface="Arial" panose="020B0604020202020204" pitchFamily="34" charset="0"/>
                <a:cs typeface="Arial" panose="020B0604020202020204" pitchFamily="34" charset="0"/>
              </a:rPr>
              <a:t>-0.2%</a:t>
            </a:r>
          </a:p>
          <a:p>
            <a:pPr algn="r">
              <a:lnSpc>
                <a:spcPts val="2900"/>
              </a:lnSpc>
            </a:pPr>
            <a:r>
              <a:rPr lang="en-US" dirty="0" smtClean="0">
                <a:latin typeface="Arial" panose="020B0604020202020204" pitchFamily="34" charset="0"/>
                <a:cs typeface="Arial" panose="020B0604020202020204" pitchFamily="34" charset="0"/>
              </a:rPr>
              <a:t>-0.3%</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822960" y="1188720"/>
            <a:ext cx="2559355"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Avg</a:t>
            </a:r>
            <a:r>
              <a:rPr lang="en-US" dirty="0" smtClean="0">
                <a:latin typeface="Arial" panose="020B0604020202020204" pitchFamily="34" charset="0"/>
                <a:cs typeface="Arial" panose="020B0604020202020204" pitchFamily="34" charset="0"/>
              </a:rPr>
              <a:t> dose = 180% peak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0225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34" t="20894" r="9238" b="18626"/>
          <a:stretch/>
        </p:blipFill>
        <p:spPr bwMode="auto">
          <a:xfrm>
            <a:off x="669298" y="1781666"/>
            <a:ext cx="4487159" cy="414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In 2D: hexagonal pattern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4" name="Group 3"/>
          <p:cNvGrpSpPr/>
          <p:nvPr/>
        </p:nvGrpSpPr>
        <p:grpSpPr>
          <a:xfrm>
            <a:off x="4664402" y="1566511"/>
            <a:ext cx="3511296" cy="3840480"/>
            <a:chOff x="2816352" y="1508760"/>
            <a:chExt cx="3511296" cy="3840480"/>
          </a:xfrm>
        </p:grpSpPr>
        <p:sp>
          <p:nvSpPr>
            <p:cNvPr id="11" name="Oval 10"/>
            <p:cNvSpPr/>
            <p:nvPr/>
          </p:nvSpPr>
          <p:spPr>
            <a:xfrm>
              <a:off x="3886200" y="3977640"/>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6048" y="336499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56048" y="213055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100%</a:t>
              </a:r>
            </a:p>
            <a:p>
              <a:pPr algn="ctr"/>
              <a:r>
                <a:rPr lang="en-US" sz="1400" dirty="0" smtClean="0">
                  <a:latin typeface="Arial" panose="020B0604020202020204" pitchFamily="34" charset="0"/>
                  <a:cs typeface="Arial" panose="020B0604020202020204" pitchFamily="34" charset="0"/>
                </a:rPr>
                <a:t>exposure</a:t>
              </a:r>
              <a:endParaRPr lang="en-US" sz="1400" dirty="0">
                <a:latin typeface="Arial" panose="020B0604020202020204" pitchFamily="34" charset="0"/>
                <a:cs typeface="Arial" panose="020B0604020202020204" pitchFamily="34" charset="0"/>
              </a:endParaRPr>
            </a:p>
          </p:txBody>
        </p:sp>
        <p:sp>
          <p:nvSpPr>
            <p:cNvPr id="15" name="Oval 14"/>
            <p:cNvSpPr/>
            <p:nvPr/>
          </p:nvSpPr>
          <p:spPr>
            <a:xfrm>
              <a:off x="3886200" y="1508760"/>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16352" y="213055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16352" y="336499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86200" y="2743985"/>
              <a:ext cx="1371600" cy="1371600"/>
            </a:xfrm>
            <a:prstGeom prst="ellipse">
              <a:avLst/>
            </a:prstGeom>
            <a:gradFill flip="none" rotWithShape="1">
              <a:gsLst>
                <a:gs pos="0">
                  <a:srgbClr val="00FF00"/>
                </a:gs>
                <a:gs pos="52000">
                  <a:srgbClr val="B9FFB9"/>
                </a:gs>
                <a:gs pos="100000">
                  <a:srgbClr val="E1FFE1"/>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rot="1800000">
              <a:off x="3477365" y="2800675"/>
              <a:ext cx="1415772" cy="369635"/>
              <a:chOff x="4230536" y="1961189"/>
              <a:chExt cx="1415772" cy="369635"/>
            </a:xfrm>
          </p:grpSpPr>
          <p:sp>
            <p:nvSpPr>
              <p:cNvPr id="19" name="TextBox 18"/>
              <p:cNvSpPr txBox="1"/>
              <p:nvPr/>
            </p:nvSpPr>
            <p:spPr>
              <a:xfrm>
                <a:off x="4230536" y="1961189"/>
                <a:ext cx="14157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0.89 </a:t>
                </a:r>
                <a:r>
                  <a:rPr lang="en-US" dirty="0">
                    <a:solidFill>
                      <a:prstClr val="black"/>
                    </a:solidFill>
                    <a:latin typeface="Arial" charset="0"/>
                  </a:rPr>
                  <a:t>FWHM</a:t>
                </a:r>
              </a:p>
            </p:txBody>
          </p:sp>
          <p:cxnSp>
            <p:nvCxnSpPr>
              <p:cNvPr id="20" name="Straight Arrow Connector 19"/>
              <p:cNvCxnSpPr/>
              <p:nvPr/>
            </p:nvCxnSpPr>
            <p:spPr>
              <a:xfrm>
                <a:off x="4287763" y="2330824"/>
                <a:ext cx="123444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5" name="TextBox 4"/>
          <p:cNvSpPr txBox="1"/>
          <p:nvPr/>
        </p:nvSpPr>
        <p:spPr>
          <a:xfrm>
            <a:off x="0" y="1801505"/>
            <a:ext cx="981777" cy="2751522"/>
          </a:xfrm>
          <a:prstGeom prst="rect">
            <a:avLst/>
          </a:prstGeom>
          <a:solidFill>
            <a:schemeClr val="bg1"/>
          </a:solidFill>
        </p:spPr>
        <p:txBody>
          <a:bodyPr wrap="square" rtlCol="0">
            <a:spAutoFit/>
          </a:bodyPr>
          <a:lstStyle/>
          <a:p>
            <a:pPr algn="r">
              <a:lnSpc>
                <a:spcPct val="120000"/>
              </a:lnSpc>
            </a:pPr>
            <a:endParaRPr lang="en-US" dirty="0" smtClean="0">
              <a:latin typeface="Arial" panose="020B0604020202020204" pitchFamily="34" charset="0"/>
              <a:cs typeface="Arial" panose="020B0604020202020204" pitchFamily="34" charset="0"/>
            </a:endParaRPr>
          </a:p>
          <a:p>
            <a:pPr algn="r">
              <a:lnSpc>
                <a:spcPct val="120000"/>
              </a:lnSpc>
            </a:pPr>
            <a:r>
              <a:rPr lang="en-US" dirty="0" smtClean="0">
                <a:latin typeface="Arial" panose="020B0604020202020204" pitchFamily="34" charset="0"/>
                <a:cs typeface="Arial" panose="020B0604020202020204" pitchFamily="34" charset="0"/>
              </a:rPr>
              <a:t>3%</a:t>
            </a:r>
          </a:p>
          <a:p>
            <a:pPr algn="r">
              <a:lnSpc>
                <a:spcPct val="120000"/>
              </a:lnSpc>
            </a:pPr>
            <a:r>
              <a:rPr lang="en-US" dirty="0" smtClean="0">
                <a:latin typeface="Arial" panose="020B0604020202020204" pitchFamily="34" charset="0"/>
                <a:cs typeface="Arial" panose="020B0604020202020204" pitchFamily="34" charset="0"/>
              </a:rPr>
              <a:t>2%</a:t>
            </a:r>
          </a:p>
          <a:p>
            <a:pPr algn="r">
              <a:lnSpc>
                <a:spcPct val="120000"/>
              </a:lnSpc>
            </a:pPr>
            <a:r>
              <a:rPr lang="en-US" dirty="0" smtClean="0">
                <a:latin typeface="Arial" panose="020B0604020202020204" pitchFamily="34" charset="0"/>
                <a:cs typeface="Arial" panose="020B0604020202020204" pitchFamily="34" charset="0"/>
              </a:rPr>
              <a:t>1%</a:t>
            </a:r>
          </a:p>
          <a:p>
            <a:pPr algn="r">
              <a:lnSpc>
                <a:spcPct val="120000"/>
              </a:lnSpc>
            </a:pPr>
            <a:r>
              <a:rPr lang="en-US" dirty="0" smtClean="0">
                <a:latin typeface="Arial" panose="020B0604020202020204" pitchFamily="34" charset="0"/>
                <a:cs typeface="Arial" panose="020B0604020202020204" pitchFamily="34" charset="0"/>
              </a:rPr>
              <a:t>0</a:t>
            </a:r>
          </a:p>
          <a:p>
            <a:pPr algn="r">
              <a:lnSpc>
                <a:spcPct val="120000"/>
              </a:lnSpc>
            </a:pPr>
            <a:r>
              <a:rPr lang="en-US" dirty="0" smtClean="0">
                <a:latin typeface="Arial" panose="020B0604020202020204" pitchFamily="34" charset="0"/>
                <a:cs typeface="Arial" panose="020B0604020202020204" pitchFamily="34" charset="0"/>
              </a:rPr>
              <a:t>-1%</a:t>
            </a:r>
          </a:p>
          <a:p>
            <a:pPr algn="r">
              <a:lnSpc>
                <a:spcPct val="120000"/>
              </a:lnSpc>
            </a:pPr>
            <a:r>
              <a:rPr lang="en-US" dirty="0" smtClean="0">
                <a:latin typeface="Arial" panose="020B0604020202020204" pitchFamily="34" charset="0"/>
                <a:cs typeface="Arial" panose="020B0604020202020204" pitchFamily="34" charset="0"/>
              </a:rPr>
              <a:t>-2%</a:t>
            </a:r>
          </a:p>
          <a:p>
            <a:pPr algn="r">
              <a:lnSpc>
                <a:spcPct val="120000"/>
              </a:lnSpc>
            </a:pP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822960" y="1188720"/>
            <a:ext cx="2559355"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Avg</a:t>
            </a:r>
            <a:r>
              <a:rPr lang="en-US" dirty="0" smtClean="0">
                <a:latin typeface="Arial" panose="020B0604020202020204" pitchFamily="34" charset="0"/>
                <a:cs typeface="Arial" panose="020B0604020202020204" pitchFamily="34" charset="0"/>
              </a:rPr>
              <a:t> dose = 164% peak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70818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In 2D: moving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sp>
        <p:nvSpPr>
          <p:cNvPr id="22" name="TextBox 21"/>
          <p:cNvSpPr txBox="1"/>
          <p:nvPr/>
        </p:nvSpPr>
        <p:spPr>
          <a:xfrm>
            <a:off x="822960" y="1188720"/>
            <a:ext cx="3489097"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Avg</a:t>
            </a:r>
            <a:r>
              <a:rPr lang="en-US" dirty="0" smtClean="0">
                <a:latin typeface="Arial" panose="020B0604020202020204" pitchFamily="34" charset="0"/>
                <a:cs typeface="Arial" panose="020B0604020202020204" pitchFamily="34" charset="0"/>
              </a:rPr>
              <a:t> dose = 120% +/- 1.5% peak</a:t>
            </a:r>
            <a:endParaRPr lang="en-US" dirty="0">
              <a:latin typeface="Arial" panose="020B0604020202020204" pitchFamily="34" charset="0"/>
              <a:cs typeface="Arial" panose="020B0604020202020204" pitchFamily="34" charset="0"/>
            </a:endParaRPr>
          </a:p>
        </p:txBody>
      </p:sp>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2" t="3690" r="18895" b="-2371"/>
          <a:stretch/>
        </p:blipFill>
        <p:spPr bwMode="auto">
          <a:xfrm rot="16200000">
            <a:off x="2362" y="2217662"/>
            <a:ext cx="4470295" cy="3749131"/>
          </a:xfrm>
          <a:prstGeom prst="rect">
            <a:avLst/>
          </a:prstGeom>
          <a:solidFill>
            <a:schemeClr val="bg1"/>
          </a:solidFill>
          <a:ln>
            <a:noFill/>
          </a:ln>
          <a:effectLst/>
        </p:spPr>
      </p:pic>
      <p:grpSp>
        <p:nvGrpSpPr>
          <p:cNvPr id="6" name="Group 5"/>
          <p:cNvGrpSpPr/>
          <p:nvPr/>
        </p:nvGrpSpPr>
        <p:grpSpPr>
          <a:xfrm>
            <a:off x="5750746" y="362079"/>
            <a:ext cx="1371600" cy="6224833"/>
            <a:chOff x="5750746" y="362079"/>
            <a:chExt cx="1371600" cy="6224833"/>
          </a:xfrm>
        </p:grpSpPr>
        <p:sp>
          <p:nvSpPr>
            <p:cNvPr id="25" name="Oval 24"/>
            <p:cNvSpPr/>
            <p:nvPr/>
          </p:nvSpPr>
          <p:spPr>
            <a:xfrm>
              <a:off x="5750746" y="5215312"/>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0746" y="4035391"/>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50746" y="1566511"/>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750746" y="2801736"/>
              <a:ext cx="1371600" cy="1371600"/>
            </a:xfrm>
            <a:prstGeom prst="ellipse">
              <a:avLst/>
            </a:prstGeom>
            <a:gradFill flip="none" rotWithShape="1">
              <a:gsLst>
                <a:gs pos="0">
                  <a:srgbClr val="00FF00"/>
                </a:gs>
                <a:gs pos="52000">
                  <a:srgbClr val="B9FFB9"/>
                </a:gs>
                <a:gs pos="100000">
                  <a:srgbClr val="E1FFE1"/>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rot="5400000">
              <a:off x="5929858" y="2715301"/>
              <a:ext cx="1294425" cy="369635"/>
              <a:chOff x="4287763" y="1961189"/>
              <a:chExt cx="1294425" cy="369635"/>
            </a:xfrm>
          </p:grpSpPr>
          <p:sp>
            <p:nvSpPr>
              <p:cNvPr id="19" name="TextBox 18"/>
              <p:cNvSpPr txBox="1"/>
              <p:nvPr/>
            </p:nvSpPr>
            <p:spPr>
              <a:xfrm>
                <a:off x="4294656" y="1961189"/>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0.8 </a:t>
                </a:r>
                <a:r>
                  <a:rPr lang="en-US" dirty="0">
                    <a:solidFill>
                      <a:prstClr val="black"/>
                    </a:solidFill>
                    <a:latin typeface="Arial" charset="0"/>
                  </a:rPr>
                  <a:t>FWHM</a:t>
                </a:r>
              </a:p>
            </p:txBody>
          </p:sp>
          <p:cxnSp>
            <p:nvCxnSpPr>
              <p:cNvPr id="20" name="Straight Arrow Connector 19"/>
              <p:cNvCxnSpPr/>
              <p:nvPr/>
            </p:nvCxnSpPr>
            <p:spPr>
              <a:xfrm>
                <a:off x="4287763" y="2330824"/>
                <a:ext cx="123444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750746" y="362079"/>
              <a:ext cx="1371600" cy="1371600"/>
            </a:xfrm>
            <a:prstGeom prst="ellipse">
              <a:avLst/>
            </a:prstGeom>
            <a:gradFill flip="none" rotWithShape="1">
              <a:gsLst>
                <a:gs pos="0">
                  <a:srgbClr val="7030A0"/>
                </a:gs>
                <a:gs pos="40000">
                  <a:srgbClr val="BA8CDC"/>
                </a:gs>
                <a:gs pos="100000">
                  <a:srgbClr val="F7F3FB"/>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581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nodeType="clickEffect">
                                  <p:stCondLst>
                                    <p:cond delay="0"/>
                                  </p:stCondLst>
                                  <p:childTnLst>
                                    <p:animMotion origin="layout" path="M 4.72222E-6 1.88758E-6 L -0.25868 1.88758E-6 L 0.27726 1.88758E-6 L 4.72222E-6 1.88758E-6 Z " pathEditMode="relative" ptsTypes="AAAA">
                                      <p:cBhvr>
                                        <p:cTn id="6"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to find the 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2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solidFill>
            <a:srgbClr val="00B050"/>
          </a:solidFill>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for flat dose</a:t>
            </a:r>
            <a:endParaRPr lang="en-US" dirty="0">
              <a:latin typeface="Arial" panose="020B0604020202020204" pitchFamily="34" charset="0"/>
              <a:cs typeface="Arial" panose="020B0604020202020204" pitchFamily="34" charset="0"/>
            </a:endParaRPr>
          </a:p>
        </p:txBody>
      </p:sp>
      <p:sp>
        <p:nvSpPr>
          <p:cNvPr id="2" name="Freeform 1"/>
          <p:cNvSpPr/>
          <p:nvPr/>
        </p:nvSpPr>
        <p:spPr>
          <a:xfrm>
            <a:off x="938664" y="1862962"/>
            <a:ext cx="5907413" cy="3421856"/>
          </a:xfrm>
          <a:custGeom>
            <a:avLst/>
            <a:gdLst>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65" fmla="*/ 927843 w 5907413"/>
              <a:gd name="connsiteY65"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588478 w 5907413"/>
              <a:gd name="connsiteY38" fmla="*/ 2690184 h 3421856"/>
              <a:gd name="connsiteX39" fmla="*/ 362235 w 5907413"/>
              <a:gd name="connsiteY39" fmla="*/ 2595916 h 3421856"/>
              <a:gd name="connsiteX40" fmla="*/ 277394 w 5907413"/>
              <a:gd name="connsiteY40" fmla="*/ 2416807 h 3421856"/>
              <a:gd name="connsiteX41" fmla="*/ 381089 w 5907413"/>
              <a:gd name="connsiteY41" fmla="*/ 2284832 h 3421856"/>
              <a:gd name="connsiteX42" fmla="*/ 296247 w 5907413"/>
              <a:gd name="connsiteY42" fmla="*/ 2247125 h 3421856"/>
              <a:gd name="connsiteX43" fmla="*/ 220833 w 5907413"/>
              <a:gd name="connsiteY43" fmla="*/ 2124576 h 3421856"/>
              <a:gd name="connsiteX44" fmla="*/ 286821 w 5907413"/>
              <a:gd name="connsiteY44" fmla="*/ 1992601 h 3421856"/>
              <a:gd name="connsiteX45" fmla="*/ 154845 w 5907413"/>
              <a:gd name="connsiteY45" fmla="*/ 1954894 h 3421856"/>
              <a:gd name="connsiteX46" fmla="*/ 60577 w 5907413"/>
              <a:gd name="connsiteY46" fmla="*/ 1794638 h 3421856"/>
              <a:gd name="connsiteX47" fmla="*/ 32297 w 5907413"/>
              <a:gd name="connsiteY47" fmla="*/ 1747504 h 3421856"/>
              <a:gd name="connsiteX48" fmla="*/ 154845 w 5907413"/>
              <a:gd name="connsiteY48" fmla="*/ 1568395 h 3421856"/>
              <a:gd name="connsiteX49" fmla="*/ 88858 w 5907413"/>
              <a:gd name="connsiteY49" fmla="*/ 1521261 h 3421856"/>
              <a:gd name="connsiteX50" fmla="*/ 4016 w 5907413"/>
              <a:gd name="connsiteY50" fmla="*/ 1417566 h 3421856"/>
              <a:gd name="connsiteX51" fmla="*/ 32297 w 5907413"/>
              <a:gd name="connsiteY51" fmla="*/ 1238457 h 3421856"/>
              <a:gd name="connsiteX52" fmla="*/ 192552 w 5907413"/>
              <a:gd name="connsiteY52" fmla="*/ 1163042 h 3421856"/>
              <a:gd name="connsiteX53" fmla="*/ 352808 w 5907413"/>
              <a:gd name="connsiteY53" fmla="*/ 1106481 h 3421856"/>
              <a:gd name="connsiteX54" fmla="*/ 315101 w 5907413"/>
              <a:gd name="connsiteY54" fmla="*/ 955652 h 3421856"/>
              <a:gd name="connsiteX55" fmla="*/ 399942 w 5907413"/>
              <a:gd name="connsiteY55" fmla="*/ 851958 h 3421856"/>
              <a:gd name="connsiteX56" fmla="*/ 475357 w 5907413"/>
              <a:gd name="connsiteY56" fmla="*/ 833104 h 3421856"/>
              <a:gd name="connsiteX57" fmla="*/ 371662 w 5907413"/>
              <a:gd name="connsiteY57" fmla="*/ 719982 h 3421856"/>
              <a:gd name="connsiteX58" fmla="*/ 333955 w 5907413"/>
              <a:gd name="connsiteY58" fmla="*/ 550300 h 3421856"/>
              <a:gd name="connsiteX59" fmla="*/ 428223 w 5907413"/>
              <a:gd name="connsiteY59" fmla="*/ 418325 h 3421856"/>
              <a:gd name="connsiteX60" fmla="*/ 616759 w 5907413"/>
              <a:gd name="connsiteY60" fmla="*/ 408898 h 3421856"/>
              <a:gd name="connsiteX61" fmla="*/ 588478 w 5907413"/>
              <a:gd name="connsiteY61" fmla="*/ 248642 h 3421856"/>
              <a:gd name="connsiteX62" fmla="*/ 673320 w 5907413"/>
              <a:gd name="connsiteY62" fmla="*/ 135520 h 3421856"/>
              <a:gd name="connsiteX63" fmla="*/ 824148 w 5907413"/>
              <a:gd name="connsiteY63" fmla="*/ 50679 h 3421856"/>
              <a:gd name="connsiteX64" fmla="*/ 927843 w 5907413"/>
              <a:gd name="connsiteY64" fmla="*/ 22399 h 34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07413" h="3421856">
                <a:moveTo>
                  <a:pt x="927843" y="22399"/>
                </a:moveTo>
                <a:cubicBezTo>
                  <a:pt x="1718909" y="403"/>
                  <a:pt x="2509975" y="-21593"/>
                  <a:pt x="2869765" y="41252"/>
                </a:cubicBezTo>
                <a:cubicBezTo>
                  <a:pt x="3229555" y="104097"/>
                  <a:pt x="3066156" y="324057"/>
                  <a:pt x="3086581" y="399471"/>
                </a:cubicBezTo>
                <a:cubicBezTo>
                  <a:pt x="3107006" y="474885"/>
                  <a:pt x="2973459" y="457603"/>
                  <a:pt x="2992313" y="493739"/>
                </a:cubicBezTo>
                <a:cubicBezTo>
                  <a:pt x="3011167" y="529875"/>
                  <a:pt x="3160425" y="577009"/>
                  <a:pt x="3199703" y="616287"/>
                </a:cubicBezTo>
                <a:cubicBezTo>
                  <a:pt x="3238981" y="655565"/>
                  <a:pt x="3160424" y="702700"/>
                  <a:pt x="3227983" y="729409"/>
                </a:cubicBezTo>
                <a:cubicBezTo>
                  <a:pt x="3295542" y="756118"/>
                  <a:pt x="3498219" y="737265"/>
                  <a:pt x="3605056" y="776543"/>
                </a:cubicBezTo>
                <a:cubicBezTo>
                  <a:pt x="3711893" y="815821"/>
                  <a:pt x="3826586" y="917945"/>
                  <a:pt x="3869006" y="965079"/>
                </a:cubicBezTo>
                <a:cubicBezTo>
                  <a:pt x="3911427" y="1012213"/>
                  <a:pt x="3854866" y="1024782"/>
                  <a:pt x="3859579" y="1059347"/>
                </a:cubicBezTo>
                <a:cubicBezTo>
                  <a:pt x="3864292" y="1093912"/>
                  <a:pt x="3845439" y="1153615"/>
                  <a:pt x="3897286" y="1172469"/>
                </a:cubicBezTo>
                <a:cubicBezTo>
                  <a:pt x="3949133" y="1191323"/>
                  <a:pt x="4106247" y="1153615"/>
                  <a:pt x="4170663" y="1172469"/>
                </a:cubicBezTo>
                <a:cubicBezTo>
                  <a:pt x="4235080" y="1191323"/>
                  <a:pt x="4247649" y="1243171"/>
                  <a:pt x="4283785" y="1285591"/>
                </a:cubicBezTo>
                <a:cubicBezTo>
                  <a:pt x="4319921" y="1328011"/>
                  <a:pt x="4288499" y="1400283"/>
                  <a:pt x="4387480" y="1426992"/>
                </a:cubicBezTo>
                <a:cubicBezTo>
                  <a:pt x="4486461" y="1453701"/>
                  <a:pt x="4748841" y="1411281"/>
                  <a:pt x="4877674" y="1445846"/>
                </a:cubicBezTo>
                <a:cubicBezTo>
                  <a:pt x="5006507" y="1480411"/>
                  <a:pt x="5124342" y="1566823"/>
                  <a:pt x="5160478" y="1634382"/>
                </a:cubicBezTo>
                <a:cubicBezTo>
                  <a:pt x="5196614" y="1701941"/>
                  <a:pt x="5102347" y="1804065"/>
                  <a:pt x="5094491" y="1851199"/>
                </a:cubicBezTo>
                <a:cubicBezTo>
                  <a:pt x="5086635" y="1898333"/>
                  <a:pt x="5103917" y="1860625"/>
                  <a:pt x="5113344" y="1917186"/>
                </a:cubicBezTo>
                <a:cubicBezTo>
                  <a:pt x="5122771" y="1973747"/>
                  <a:pt x="5086635" y="2141859"/>
                  <a:pt x="5151051" y="2190564"/>
                </a:cubicBezTo>
                <a:cubicBezTo>
                  <a:pt x="5215467" y="2239269"/>
                  <a:pt x="5408717" y="2203133"/>
                  <a:pt x="5499843" y="2209417"/>
                </a:cubicBezTo>
                <a:cubicBezTo>
                  <a:pt x="5590969" y="2215701"/>
                  <a:pt x="5649101" y="2212560"/>
                  <a:pt x="5697806" y="2228271"/>
                </a:cubicBezTo>
                <a:cubicBezTo>
                  <a:pt x="5746511" y="2243982"/>
                  <a:pt x="5774792" y="2265978"/>
                  <a:pt x="5792074" y="2303685"/>
                </a:cubicBezTo>
                <a:cubicBezTo>
                  <a:pt x="5809356" y="2341392"/>
                  <a:pt x="5818783" y="2402667"/>
                  <a:pt x="5801501" y="2454514"/>
                </a:cubicBezTo>
                <a:cubicBezTo>
                  <a:pt x="5784219" y="2506361"/>
                  <a:pt x="5678952" y="2580205"/>
                  <a:pt x="5688379" y="2614770"/>
                </a:cubicBezTo>
                <a:cubicBezTo>
                  <a:pt x="5697806" y="2649335"/>
                  <a:pt x="5823497" y="2617912"/>
                  <a:pt x="5858062" y="2661904"/>
                </a:cubicBezTo>
                <a:cubicBezTo>
                  <a:pt x="5892627" y="2705896"/>
                  <a:pt x="5925621" y="2811161"/>
                  <a:pt x="5895769" y="2878720"/>
                </a:cubicBezTo>
                <a:cubicBezTo>
                  <a:pt x="5865917" y="2946279"/>
                  <a:pt x="5733942" y="3035834"/>
                  <a:pt x="5678952" y="3067257"/>
                </a:cubicBezTo>
                <a:cubicBezTo>
                  <a:pt x="5623962" y="3098680"/>
                  <a:pt x="5803072" y="3065686"/>
                  <a:pt x="5565831" y="3067257"/>
                </a:cubicBezTo>
                <a:lnTo>
                  <a:pt x="4255505" y="3076683"/>
                </a:lnTo>
                <a:lnTo>
                  <a:pt x="3030021" y="3086110"/>
                </a:lnTo>
                <a:cubicBezTo>
                  <a:pt x="3000171" y="3185092"/>
                  <a:pt x="3037876" y="3169381"/>
                  <a:pt x="3011167" y="3208659"/>
                </a:cubicBezTo>
                <a:cubicBezTo>
                  <a:pt x="2984458" y="3247937"/>
                  <a:pt x="2924755" y="3291929"/>
                  <a:pt x="2869765" y="3321780"/>
                </a:cubicBezTo>
                <a:cubicBezTo>
                  <a:pt x="2814775" y="3351631"/>
                  <a:pt x="2956178" y="3373628"/>
                  <a:pt x="2681229" y="3387768"/>
                </a:cubicBezTo>
                <a:cubicBezTo>
                  <a:pt x="2406280" y="3401908"/>
                  <a:pt x="1512305" y="3444329"/>
                  <a:pt x="1220074" y="3406622"/>
                </a:cubicBezTo>
                <a:cubicBezTo>
                  <a:pt x="927843" y="3368915"/>
                  <a:pt x="976548" y="3216515"/>
                  <a:pt x="927843" y="3161525"/>
                </a:cubicBezTo>
                <a:cubicBezTo>
                  <a:pt x="879138" y="3106535"/>
                  <a:pt x="908989" y="3109677"/>
                  <a:pt x="927843" y="3076683"/>
                </a:cubicBezTo>
                <a:cubicBezTo>
                  <a:pt x="946697" y="3043689"/>
                  <a:pt x="1037823" y="2996556"/>
                  <a:pt x="1040965" y="2963562"/>
                </a:cubicBezTo>
                <a:cubicBezTo>
                  <a:pt x="1044107" y="2930568"/>
                  <a:pt x="967122" y="2916427"/>
                  <a:pt x="946697" y="2878720"/>
                </a:cubicBezTo>
                <a:cubicBezTo>
                  <a:pt x="926272" y="2841013"/>
                  <a:pt x="978119" y="2768741"/>
                  <a:pt x="918416" y="2737318"/>
                </a:cubicBezTo>
                <a:cubicBezTo>
                  <a:pt x="858713" y="2705895"/>
                  <a:pt x="681175" y="2713751"/>
                  <a:pt x="588478" y="2690184"/>
                </a:cubicBezTo>
                <a:cubicBezTo>
                  <a:pt x="495781" y="2666617"/>
                  <a:pt x="414082" y="2641479"/>
                  <a:pt x="362235" y="2595916"/>
                </a:cubicBezTo>
                <a:cubicBezTo>
                  <a:pt x="310388" y="2550353"/>
                  <a:pt x="274252" y="2468654"/>
                  <a:pt x="277394" y="2416807"/>
                </a:cubicBezTo>
                <a:cubicBezTo>
                  <a:pt x="280536" y="2364960"/>
                  <a:pt x="377947" y="2313112"/>
                  <a:pt x="381089" y="2284832"/>
                </a:cubicBezTo>
                <a:cubicBezTo>
                  <a:pt x="384231" y="2256552"/>
                  <a:pt x="322956" y="2273834"/>
                  <a:pt x="296247" y="2247125"/>
                </a:cubicBezTo>
                <a:cubicBezTo>
                  <a:pt x="269538" y="2220416"/>
                  <a:pt x="222404" y="2166997"/>
                  <a:pt x="220833" y="2124576"/>
                </a:cubicBezTo>
                <a:cubicBezTo>
                  <a:pt x="219262" y="2082155"/>
                  <a:pt x="297819" y="2020881"/>
                  <a:pt x="286821" y="1992601"/>
                </a:cubicBezTo>
                <a:cubicBezTo>
                  <a:pt x="275823" y="1964321"/>
                  <a:pt x="192552" y="1987888"/>
                  <a:pt x="154845" y="1954894"/>
                </a:cubicBezTo>
                <a:cubicBezTo>
                  <a:pt x="117138" y="1921900"/>
                  <a:pt x="81002" y="1829203"/>
                  <a:pt x="60577" y="1794638"/>
                </a:cubicBezTo>
                <a:cubicBezTo>
                  <a:pt x="40152" y="1760073"/>
                  <a:pt x="16586" y="1785211"/>
                  <a:pt x="32297" y="1747504"/>
                </a:cubicBezTo>
                <a:cubicBezTo>
                  <a:pt x="48008" y="1709797"/>
                  <a:pt x="145418" y="1606102"/>
                  <a:pt x="154845" y="1568395"/>
                </a:cubicBezTo>
                <a:cubicBezTo>
                  <a:pt x="164272" y="1530688"/>
                  <a:pt x="113996" y="1546399"/>
                  <a:pt x="88858" y="1521261"/>
                </a:cubicBezTo>
                <a:cubicBezTo>
                  <a:pt x="63720" y="1496123"/>
                  <a:pt x="13443" y="1464700"/>
                  <a:pt x="4016" y="1417566"/>
                </a:cubicBezTo>
                <a:cubicBezTo>
                  <a:pt x="-5411" y="1370432"/>
                  <a:pt x="874" y="1280878"/>
                  <a:pt x="32297" y="1238457"/>
                </a:cubicBezTo>
                <a:cubicBezTo>
                  <a:pt x="63720" y="1196036"/>
                  <a:pt x="139134" y="1185038"/>
                  <a:pt x="192552" y="1163042"/>
                </a:cubicBezTo>
                <a:cubicBezTo>
                  <a:pt x="245970" y="1141046"/>
                  <a:pt x="332383" y="1141046"/>
                  <a:pt x="352808" y="1106481"/>
                </a:cubicBezTo>
                <a:cubicBezTo>
                  <a:pt x="373233" y="1071916"/>
                  <a:pt x="307245" y="998073"/>
                  <a:pt x="315101" y="955652"/>
                </a:cubicBezTo>
                <a:cubicBezTo>
                  <a:pt x="322957" y="913232"/>
                  <a:pt x="373233" y="872383"/>
                  <a:pt x="399942" y="851958"/>
                </a:cubicBezTo>
                <a:cubicBezTo>
                  <a:pt x="426651" y="831533"/>
                  <a:pt x="480070" y="855100"/>
                  <a:pt x="475357" y="833104"/>
                </a:cubicBezTo>
                <a:cubicBezTo>
                  <a:pt x="470644" y="811108"/>
                  <a:pt x="395229" y="767116"/>
                  <a:pt x="371662" y="719982"/>
                </a:cubicBezTo>
                <a:cubicBezTo>
                  <a:pt x="348095" y="672848"/>
                  <a:pt x="324528" y="600576"/>
                  <a:pt x="333955" y="550300"/>
                </a:cubicBezTo>
                <a:cubicBezTo>
                  <a:pt x="343382" y="500024"/>
                  <a:pt x="381089" y="441892"/>
                  <a:pt x="428223" y="418325"/>
                </a:cubicBezTo>
                <a:cubicBezTo>
                  <a:pt x="475357" y="394758"/>
                  <a:pt x="590050" y="437178"/>
                  <a:pt x="616759" y="408898"/>
                </a:cubicBezTo>
                <a:cubicBezTo>
                  <a:pt x="643468" y="380618"/>
                  <a:pt x="579051" y="294205"/>
                  <a:pt x="588478" y="248642"/>
                </a:cubicBezTo>
                <a:cubicBezTo>
                  <a:pt x="597905" y="203079"/>
                  <a:pt x="634042" y="168514"/>
                  <a:pt x="673320" y="135520"/>
                </a:cubicBezTo>
                <a:cubicBezTo>
                  <a:pt x="712598" y="102526"/>
                  <a:pt x="768373" y="76602"/>
                  <a:pt x="824148" y="50679"/>
                </a:cubicBezTo>
                <a:lnTo>
                  <a:pt x="927843" y="22399"/>
                </a:lnTo>
                <a:close/>
              </a:path>
            </a:pathLst>
          </a:cu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848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lstStyle/>
          <a:p>
            <a:r>
              <a:rPr lang="en-US" altLang="en-US" dirty="0"/>
              <a:t>“dose contrast” effects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72" y="1289114"/>
            <a:ext cx="8027238" cy="5473117"/>
          </a:xfrm>
          <a:prstGeom prst="rect">
            <a:avLst/>
          </a:prstGeom>
        </p:spPr>
      </p:pic>
    </p:spTree>
    <p:extLst>
      <p:ext uri="{BB962C8B-B14F-4D97-AF65-F5344CB8AC3E}">
        <p14:creationId xmlns:p14="http://schemas.microsoft.com/office/powerpoint/2010/main" val="4090950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for virtual beam</a:t>
            </a:r>
            <a:endParaRPr lang="en-US" dirty="0">
              <a:latin typeface="Arial" panose="020B0604020202020204" pitchFamily="34" charset="0"/>
              <a:cs typeface="Arial" panose="020B0604020202020204" pitchFamily="34" charset="0"/>
            </a:endParaRPr>
          </a:p>
        </p:txBody>
      </p:sp>
      <p:sp>
        <p:nvSpPr>
          <p:cNvPr id="23" name="Oval 22"/>
          <p:cNvSpPr/>
          <p:nvPr/>
        </p:nvSpPr>
        <p:spPr>
          <a:xfrm>
            <a:off x="4171361" y="3313820"/>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4598709" y="364690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3744012" y="3348386"/>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3" name="Oval 32"/>
          <p:cNvSpPr/>
          <p:nvPr/>
        </p:nvSpPr>
        <p:spPr>
          <a:xfrm>
            <a:off x="3740871" y="2987025"/>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6478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Background for DS</a:t>
            </a:r>
            <a:endParaRPr lang="en-US" dirty="0">
              <a:latin typeface="Arial" panose="020B0604020202020204" pitchFamily="34" charset="0"/>
              <a:cs typeface="Arial" panose="020B0604020202020204" pitchFamily="34" charset="0"/>
            </a:endParaRPr>
          </a:p>
        </p:txBody>
      </p:sp>
      <p:sp>
        <p:nvSpPr>
          <p:cNvPr id="23" name="Oval 22"/>
          <p:cNvSpPr/>
          <p:nvPr/>
        </p:nvSpPr>
        <p:spPr>
          <a:xfrm>
            <a:off x="3301566" y="3595129"/>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4259942" y="3893644"/>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3744012" y="3595129"/>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3" name="Oval 32"/>
          <p:cNvSpPr/>
          <p:nvPr/>
        </p:nvSpPr>
        <p:spPr>
          <a:xfrm>
            <a:off x="3287440" y="3893644"/>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3766136" y="3893644"/>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5715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is 3D</a:t>
            </a:r>
            <a:endParaRPr lang="en-US" dirty="0"/>
          </a:p>
        </p:txBody>
      </p:sp>
      <p:grpSp>
        <p:nvGrpSpPr>
          <p:cNvPr id="7" name="Group 6"/>
          <p:cNvGrpSpPr/>
          <p:nvPr/>
        </p:nvGrpSpPr>
        <p:grpSpPr>
          <a:xfrm>
            <a:off x="3017632" y="2267190"/>
            <a:ext cx="2949535" cy="3181502"/>
            <a:chOff x="3639801" y="2201203"/>
            <a:chExt cx="1995543" cy="2125851"/>
          </a:xfrm>
        </p:grpSpPr>
        <p:sp>
          <p:nvSpPr>
            <p:cNvPr id="33" name="Rectangle 32"/>
            <p:cNvSpPr/>
            <p:nvPr/>
          </p:nvSpPr>
          <p:spPr>
            <a:xfrm rot="-720000">
              <a:off x="3750619" y="2201203"/>
              <a:ext cx="64008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600000">
              <a:off x="3651908" y="2343729"/>
              <a:ext cx="91440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480000">
              <a:off x="3639801" y="2486255"/>
              <a:ext cx="128016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360000">
              <a:off x="3677682" y="2628781"/>
              <a:ext cx="137160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40000">
              <a:off x="3697204" y="2771307"/>
              <a:ext cx="155448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40000">
              <a:off x="4437314" y="2775043"/>
              <a:ext cx="112348" cy="2828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21480000">
              <a:off x="3792719" y="2913833"/>
              <a:ext cx="1819373"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480000">
              <a:off x="4377631" y="2921203"/>
              <a:ext cx="316836" cy="2828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897984" y="3056359"/>
              <a:ext cx="173736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395612" y="3057927"/>
              <a:ext cx="412608" cy="2828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20000">
              <a:off x="4041038" y="3198885"/>
              <a:ext cx="155448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90462" y="3198897"/>
              <a:ext cx="220980" cy="2828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240000">
              <a:off x="4090094" y="3341411"/>
              <a:ext cx="146304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40000">
              <a:off x="4624736" y="3344057"/>
              <a:ext cx="118169" cy="2828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360000">
              <a:off x="4196352" y="3483937"/>
              <a:ext cx="1298448"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480000">
              <a:off x="4312686" y="3626463"/>
              <a:ext cx="118872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600000">
              <a:off x="4392086" y="3768989"/>
              <a:ext cx="109728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720000">
              <a:off x="4491328" y="3911515"/>
              <a:ext cx="1005840"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840000">
              <a:off x="4668336" y="4044250"/>
              <a:ext cx="833475" cy="2828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367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912"/>
            <a:ext cx="9144000" cy="5720417"/>
          </a:xfrm>
          <a:prstGeom prst="rect">
            <a:avLst/>
          </a:prstGeom>
        </p:spPr>
      </p:pic>
      <p:sp>
        <p:nvSpPr>
          <p:cNvPr id="2" name="Title 1"/>
          <p:cNvSpPr>
            <a:spLocks noGrp="1"/>
          </p:cNvSpPr>
          <p:nvPr>
            <p:ph type="title"/>
          </p:nvPr>
        </p:nvSpPr>
        <p:spPr>
          <a:xfrm>
            <a:off x="0" y="0"/>
            <a:ext cx="9144000" cy="978794"/>
          </a:xfrm>
        </p:spPr>
        <p:txBody>
          <a:bodyPr>
            <a:normAutofit/>
          </a:bodyPr>
          <a:lstStyle/>
          <a:p>
            <a:r>
              <a:rPr lang="en-US" sz="3200" dirty="0" smtClean="0">
                <a:cs typeface="Arial" panose="020B0604020202020204" pitchFamily="34" charset="0"/>
              </a:rPr>
              <a:t>3D mapping of sample</a:t>
            </a:r>
            <a:endParaRPr lang="en-US" sz="3200" dirty="0">
              <a:cs typeface="Arial" panose="020B0604020202020204" pitchFamily="34" charset="0"/>
            </a:endParaRPr>
          </a:p>
        </p:txBody>
      </p:sp>
    </p:spTree>
    <p:extLst>
      <p:ext uri="{BB962C8B-B14F-4D97-AF65-F5344CB8AC3E}">
        <p14:creationId xmlns:p14="http://schemas.microsoft.com/office/powerpoint/2010/main" val="339974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is 3D</a:t>
            </a:r>
            <a:endParaRPr lang="en-US" dirty="0"/>
          </a:p>
        </p:txBody>
      </p:sp>
      <p:sp>
        <p:nvSpPr>
          <p:cNvPr id="7" name="Block Arc 6"/>
          <p:cNvSpPr/>
          <p:nvPr/>
        </p:nvSpPr>
        <p:spPr>
          <a:xfrm rot="21385851">
            <a:off x="2733772" y="2253006"/>
            <a:ext cx="2743200" cy="2743200"/>
          </a:xfrm>
          <a:prstGeom prst="blockArc">
            <a:avLst>
              <a:gd name="adj1" fmla="val 10800000"/>
              <a:gd name="adj2" fmla="val 12584242"/>
              <a:gd name="adj3" fmla="val 10321"/>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p:cNvSpPr/>
          <p:nvPr/>
        </p:nvSpPr>
        <p:spPr>
          <a:xfrm rot="707702">
            <a:off x="2886172" y="2405406"/>
            <a:ext cx="2743200" cy="2743200"/>
          </a:xfrm>
          <a:prstGeom prst="blockArc">
            <a:avLst>
              <a:gd name="adj1" fmla="val 10800000"/>
              <a:gd name="adj2" fmla="val 12716779"/>
              <a:gd name="adj3" fmla="val 10353"/>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p:cNvSpPr/>
          <p:nvPr/>
        </p:nvSpPr>
        <p:spPr>
          <a:xfrm rot="1328203">
            <a:off x="3038572" y="2557806"/>
            <a:ext cx="2743200" cy="2743200"/>
          </a:xfrm>
          <a:prstGeom prst="blockArc">
            <a:avLst>
              <a:gd name="adj1" fmla="val 10800000"/>
              <a:gd name="adj2" fmla="val 12939584"/>
              <a:gd name="adj3" fmla="val 10321"/>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rot="1875577">
            <a:off x="3190972" y="2710206"/>
            <a:ext cx="2743200" cy="2743200"/>
          </a:xfrm>
          <a:prstGeom prst="blockArc">
            <a:avLst>
              <a:gd name="adj1" fmla="val 10800000"/>
              <a:gd name="adj2" fmla="val 13066100"/>
              <a:gd name="adj3" fmla="val 10337"/>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rot="2328187">
            <a:off x="3343372" y="2862606"/>
            <a:ext cx="2743200" cy="2743200"/>
          </a:xfrm>
          <a:prstGeom prst="blockArc">
            <a:avLst>
              <a:gd name="adj1" fmla="val 10800000"/>
              <a:gd name="adj2" fmla="val 13326100"/>
              <a:gd name="adj3" fmla="val 10338"/>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rot="2705262">
            <a:off x="3495772" y="3015006"/>
            <a:ext cx="2743200" cy="2743200"/>
          </a:xfrm>
          <a:prstGeom prst="blockArc">
            <a:avLst>
              <a:gd name="adj1" fmla="val 10800000"/>
              <a:gd name="adj2" fmla="val 13538781"/>
              <a:gd name="adj3" fmla="val 10291"/>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3648172" y="3151695"/>
            <a:ext cx="2788265" cy="2758911"/>
            <a:chOff x="537327" y="3057426"/>
            <a:chExt cx="2788265" cy="2758911"/>
          </a:xfrm>
        </p:grpSpPr>
        <p:sp>
          <p:nvSpPr>
            <p:cNvPr id="32" name="Block Arc 31"/>
            <p:cNvSpPr/>
            <p:nvPr/>
          </p:nvSpPr>
          <p:spPr>
            <a:xfrm rot="3101530">
              <a:off x="537327" y="3073137"/>
              <a:ext cx="2743200" cy="2743200"/>
            </a:xfrm>
            <a:prstGeom prst="blockArc">
              <a:avLst>
                <a:gd name="adj1" fmla="val 10800000"/>
                <a:gd name="adj2" fmla="val 14074639"/>
                <a:gd name="adj3" fmla="val 10456"/>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Block Arc 59"/>
            <p:cNvSpPr/>
            <p:nvPr/>
          </p:nvSpPr>
          <p:spPr>
            <a:xfrm rot="4863819">
              <a:off x="582392" y="3057426"/>
              <a:ext cx="2743200" cy="2743200"/>
            </a:xfrm>
            <a:prstGeom prst="blockArc">
              <a:avLst>
                <a:gd name="adj1" fmla="val 10800000"/>
                <a:gd name="adj2" fmla="val 11213262"/>
                <a:gd name="adj3" fmla="val 9947"/>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a:off x="3800572" y="3304095"/>
            <a:ext cx="2788265" cy="2758911"/>
            <a:chOff x="689727" y="3209826"/>
            <a:chExt cx="2788265" cy="2758911"/>
          </a:xfrm>
        </p:grpSpPr>
        <p:sp>
          <p:nvSpPr>
            <p:cNvPr id="34" name="Block Arc 33"/>
            <p:cNvSpPr/>
            <p:nvPr/>
          </p:nvSpPr>
          <p:spPr>
            <a:xfrm rot="3321883">
              <a:off x="689727" y="3225537"/>
              <a:ext cx="2743200" cy="2743200"/>
            </a:xfrm>
            <a:prstGeom prst="blockArc">
              <a:avLst>
                <a:gd name="adj1" fmla="val 10800000"/>
                <a:gd name="adj2" fmla="val 14194594"/>
                <a:gd name="adj3" fmla="val 10374"/>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lock Arc 60"/>
            <p:cNvSpPr/>
            <p:nvPr/>
          </p:nvSpPr>
          <p:spPr>
            <a:xfrm rot="4023683">
              <a:off x="734792" y="3209826"/>
              <a:ext cx="2743200" cy="2743200"/>
            </a:xfrm>
            <a:prstGeom prst="blockArc">
              <a:avLst>
                <a:gd name="adj1" fmla="val 10800000"/>
                <a:gd name="adj2" fmla="val 12283417"/>
                <a:gd name="adj3" fmla="val 10245"/>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p:cNvGrpSpPr/>
          <p:nvPr/>
        </p:nvGrpSpPr>
        <p:grpSpPr>
          <a:xfrm>
            <a:off x="3952972" y="3456495"/>
            <a:ext cx="2788265" cy="2758911"/>
            <a:chOff x="842127" y="3362226"/>
            <a:chExt cx="2788265" cy="2758911"/>
          </a:xfrm>
        </p:grpSpPr>
        <p:sp>
          <p:nvSpPr>
            <p:cNvPr id="35" name="Block Arc 34"/>
            <p:cNvSpPr/>
            <p:nvPr/>
          </p:nvSpPr>
          <p:spPr>
            <a:xfrm rot="3521828">
              <a:off x="842127" y="3377937"/>
              <a:ext cx="2743200" cy="2743200"/>
            </a:xfrm>
            <a:prstGeom prst="blockArc">
              <a:avLst>
                <a:gd name="adj1" fmla="val 10800000"/>
                <a:gd name="adj2" fmla="val 14380569"/>
                <a:gd name="adj3" fmla="val 10040"/>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lock Arc 61"/>
            <p:cNvSpPr/>
            <p:nvPr/>
          </p:nvSpPr>
          <p:spPr>
            <a:xfrm rot="3521828">
              <a:off x="887192" y="3362226"/>
              <a:ext cx="2743200" cy="2743200"/>
            </a:xfrm>
            <a:prstGeom prst="blockArc">
              <a:avLst>
                <a:gd name="adj1" fmla="val 10800000"/>
                <a:gd name="adj2" fmla="val 13256941"/>
                <a:gd name="adj3" fmla="val 105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4105372" y="3608895"/>
            <a:ext cx="2788265" cy="2758911"/>
            <a:chOff x="994527" y="3514626"/>
            <a:chExt cx="2788265" cy="2758911"/>
          </a:xfrm>
        </p:grpSpPr>
        <p:sp>
          <p:nvSpPr>
            <p:cNvPr id="36" name="Block Arc 35"/>
            <p:cNvSpPr/>
            <p:nvPr/>
          </p:nvSpPr>
          <p:spPr>
            <a:xfrm rot="3535650">
              <a:off x="994527" y="3530337"/>
              <a:ext cx="2743200" cy="2743200"/>
            </a:xfrm>
            <a:prstGeom prst="blockArc">
              <a:avLst>
                <a:gd name="adj1" fmla="val 10800000"/>
                <a:gd name="adj2" fmla="val 14885763"/>
                <a:gd name="adj3" fmla="val 10293"/>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lock Arc 62"/>
            <p:cNvSpPr/>
            <p:nvPr/>
          </p:nvSpPr>
          <p:spPr>
            <a:xfrm rot="3535650">
              <a:off x="1039592" y="3514626"/>
              <a:ext cx="2743200" cy="2743200"/>
            </a:xfrm>
            <a:prstGeom prst="blockArc">
              <a:avLst>
                <a:gd name="adj1" fmla="val 10800000"/>
                <a:gd name="adj2" fmla="val 12622245"/>
                <a:gd name="adj3" fmla="val 10048"/>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Block Arc 36"/>
          <p:cNvSpPr/>
          <p:nvPr/>
        </p:nvSpPr>
        <p:spPr>
          <a:xfrm rot="3665099">
            <a:off x="4257772" y="3777006"/>
            <a:ext cx="2743200" cy="2743200"/>
          </a:xfrm>
          <a:prstGeom prst="blockArc">
            <a:avLst>
              <a:gd name="adj1" fmla="val 10800000"/>
              <a:gd name="adj2" fmla="val 14486156"/>
              <a:gd name="adj3" fmla="val 10263"/>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rot="3856392">
            <a:off x="4410172" y="3929406"/>
            <a:ext cx="2743200" cy="2743200"/>
          </a:xfrm>
          <a:prstGeom prst="blockArc">
            <a:avLst>
              <a:gd name="adj1" fmla="val 10800000"/>
              <a:gd name="adj2" fmla="val 13899421"/>
              <a:gd name="adj3" fmla="val 10337"/>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p:cNvSpPr/>
          <p:nvPr/>
        </p:nvSpPr>
        <p:spPr>
          <a:xfrm rot="4022908">
            <a:off x="4562572" y="4081806"/>
            <a:ext cx="2743200" cy="2743200"/>
          </a:xfrm>
          <a:prstGeom prst="blockArc">
            <a:avLst>
              <a:gd name="adj1" fmla="val 10800000"/>
              <a:gd name="adj2" fmla="val 13075708"/>
              <a:gd name="adj3" fmla="val 10359"/>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rot="4164019">
            <a:off x="4714972" y="4234206"/>
            <a:ext cx="2743200" cy="2743200"/>
          </a:xfrm>
          <a:prstGeom prst="blockArc">
            <a:avLst>
              <a:gd name="adj1" fmla="val 10800000"/>
              <a:gd name="adj2" fmla="val 12304777"/>
              <a:gd name="adj3" fmla="val 10713"/>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56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2-motor scans offset data</a:t>
            </a:r>
            <a:endParaRPr lang="en-US" dirty="0"/>
          </a:p>
        </p:txBody>
      </p:sp>
      <p:sp>
        <p:nvSpPr>
          <p:cNvPr id="18" name="Rectangle 17"/>
          <p:cNvSpPr/>
          <p:nvPr/>
        </p:nvSpPr>
        <p:spPr>
          <a:xfrm>
            <a:off x="2755896"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02184"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48471"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94759"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41046"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87333"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233621"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79908"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26195"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72483"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218770"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465058"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11345"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7632"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199" y="2937510"/>
            <a:ext cx="258982" cy="8992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89486" y="2748914"/>
            <a:ext cx="258982" cy="124019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35774" y="2642234"/>
            <a:ext cx="258982" cy="149927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82061" y="25405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28349" y="26929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74636" y="28453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20923" y="29977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67211" y="31501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13498" y="33025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59785" y="34549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06073" y="36073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52360" y="3759724"/>
            <a:ext cx="258982" cy="15380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98648" y="3912124"/>
            <a:ext cx="258982" cy="82561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44935" y="4064524"/>
            <a:ext cx="258982" cy="35317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1979630" y="3553907"/>
            <a:ext cx="569387"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phi</a:t>
            </a:r>
            <a:endParaRPr lang="en-US" sz="2000" b="1" dirty="0">
              <a:latin typeface="Arial" panose="020B0604020202020204" pitchFamily="34" charset="0"/>
              <a:cs typeface="Arial" panose="020B0604020202020204" pitchFamily="34" charset="0"/>
            </a:endParaRPr>
          </a:p>
        </p:txBody>
      </p:sp>
      <p:sp>
        <p:nvSpPr>
          <p:cNvPr id="34" name="TextBox 33"/>
          <p:cNvSpPr txBox="1"/>
          <p:nvPr/>
        </p:nvSpPr>
        <p:spPr>
          <a:xfrm>
            <a:off x="3951404" y="5808484"/>
            <a:ext cx="1181734"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position</a:t>
            </a:r>
            <a:endParaRPr lang="en-US" sz="2000" b="1" dirty="0">
              <a:latin typeface="Arial" panose="020B0604020202020204" pitchFamily="34" charset="0"/>
              <a:cs typeface="Arial" panose="020B0604020202020204" pitchFamily="34" charset="0"/>
            </a:endParaRPr>
          </a:p>
        </p:txBody>
      </p:sp>
      <p:sp>
        <p:nvSpPr>
          <p:cNvPr id="35" name="TextBox 34"/>
          <p:cNvSpPr txBox="1"/>
          <p:nvPr/>
        </p:nvSpPr>
        <p:spPr>
          <a:xfrm>
            <a:off x="1935639" y="1888503"/>
            <a:ext cx="715260"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360°</a:t>
            </a:r>
            <a:endParaRPr lang="en-US" sz="2000" b="1" dirty="0">
              <a:latin typeface="Arial" panose="020B0604020202020204" pitchFamily="34" charset="0"/>
              <a:cs typeface="Arial" panose="020B0604020202020204" pitchFamily="34" charset="0"/>
            </a:endParaRPr>
          </a:p>
        </p:txBody>
      </p:sp>
      <p:sp>
        <p:nvSpPr>
          <p:cNvPr id="36" name="TextBox 35"/>
          <p:cNvSpPr txBox="1"/>
          <p:nvPr/>
        </p:nvSpPr>
        <p:spPr>
          <a:xfrm>
            <a:off x="2238875" y="5359140"/>
            <a:ext cx="429926"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0°</a:t>
            </a:r>
            <a:endParaRPr lang="en-US" sz="2000" b="1" dirty="0">
              <a:latin typeface="Arial" panose="020B0604020202020204" pitchFamily="34" charset="0"/>
              <a:cs typeface="Arial" panose="020B0604020202020204" pitchFamily="34" charset="0"/>
            </a:endParaRPr>
          </a:p>
        </p:txBody>
      </p:sp>
      <p:pic>
        <p:nvPicPr>
          <p:cNvPr id="37890" name="Picture 2" descr="C:\Users\James_Holton\AppData\Local\Microsoft\Windows\INetCache\IE\RHU66CXP\Corkscrew_(Cedar_Point)_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740" y="2626468"/>
            <a:ext cx="2455261" cy="184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2-motor scans offset data</a:t>
            </a:r>
            <a:endParaRPr lang="en-US" dirty="0"/>
          </a:p>
        </p:txBody>
      </p:sp>
      <p:sp>
        <p:nvSpPr>
          <p:cNvPr id="18" name="Rectangle 17"/>
          <p:cNvSpPr/>
          <p:nvPr/>
        </p:nvSpPr>
        <p:spPr>
          <a:xfrm>
            <a:off x="2755896"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02184"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48471"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94759"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41046"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87333"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233621"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79908"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26195"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72483"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218770"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465058"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11345"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7632" y="2076253"/>
            <a:ext cx="264058" cy="345649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199" y="2937510"/>
            <a:ext cx="258982" cy="899200"/>
          </a:xfrm>
          <a:prstGeom prst="rect">
            <a:avLst/>
          </a:prstGeom>
          <a:solidFill>
            <a:srgbClr val="C0C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89486" y="2748914"/>
            <a:ext cx="258982" cy="1240195"/>
          </a:xfrm>
          <a:prstGeom prst="rect">
            <a:avLst/>
          </a:prstGeom>
          <a:solidFill>
            <a:srgbClr val="C0C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35774" y="2642234"/>
            <a:ext cx="258982" cy="1499275"/>
          </a:xfrm>
          <a:prstGeom prst="rect">
            <a:avLst/>
          </a:prstGeom>
          <a:solidFill>
            <a:srgbClr val="C09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82061" y="2540524"/>
            <a:ext cx="258982" cy="1753386"/>
          </a:xfrm>
          <a:prstGeom prst="rect">
            <a:avLst/>
          </a:prstGeom>
          <a:solidFill>
            <a:srgbClr val="C06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28349" y="2692924"/>
            <a:ext cx="258982" cy="1753386"/>
          </a:xfrm>
          <a:prstGeom prst="rect">
            <a:avLst/>
          </a:prstGeom>
          <a:solidFill>
            <a:srgbClr val="C03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74636" y="28453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20923" y="29977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67211" y="31501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13498" y="33025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59785" y="34549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06073" y="3607324"/>
            <a:ext cx="258982" cy="17533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52360" y="3759724"/>
            <a:ext cx="258982" cy="15380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98648" y="3912124"/>
            <a:ext cx="258982" cy="82561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44935" y="4064524"/>
            <a:ext cx="258982" cy="35317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1979630" y="3553907"/>
            <a:ext cx="569387"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phi</a:t>
            </a:r>
            <a:endParaRPr lang="en-US" sz="2000" b="1" dirty="0">
              <a:latin typeface="Arial" panose="020B0604020202020204" pitchFamily="34" charset="0"/>
              <a:cs typeface="Arial" panose="020B0604020202020204" pitchFamily="34" charset="0"/>
            </a:endParaRPr>
          </a:p>
        </p:txBody>
      </p:sp>
      <p:sp>
        <p:nvSpPr>
          <p:cNvPr id="34" name="TextBox 33"/>
          <p:cNvSpPr txBox="1"/>
          <p:nvPr/>
        </p:nvSpPr>
        <p:spPr>
          <a:xfrm>
            <a:off x="3951404" y="5808484"/>
            <a:ext cx="1181734"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position</a:t>
            </a:r>
            <a:endParaRPr lang="en-US" sz="2000" b="1" dirty="0">
              <a:latin typeface="Arial" panose="020B0604020202020204" pitchFamily="34" charset="0"/>
              <a:cs typeface="Arial" panose="020B0604020202020204" pitchFamily="34" charset="0"/>
            </a:endParaRPr>
          </a:p>
        </p:txBody>
      </p:sp>
      <p:sp>
        <p:nvSpPr>
          <p:cNvPr id="35" name="TextBox 34"/>
          <p:cNvSpPr txBox="1"/>
          <p:nvPr/>
        </p:nvSpPr>
        <p:spPr>
          <a:xfrm>
            <a:off x="1935639" y="1888503"/>
            <a:ext cx="715260"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360°</a:t>
            </a:r>
            <a:endParaRPr lang="en-US" sz="2000" b="1" dirty="0">
              <a:latin typeface="Arial" panose="020B0604020202020204" pitchFamily="34" charset="0"/>
              <a:cs typeface="Arial" panose="020B0604020202020204" pitchFamily="34" charset="0"/>
            </a:endParaRPr>
          </a:p>
        </p:txBody>
      </p:sp>
      <p:sp>
        <p:nvSpPr>
          <p:cNvPr id="36" name="TextBox 35"/>
          <p:cNvSpPr txBox="1"/>
          <p:nvPr/>
        </p:nvSpPr>
        <p:spPr>
          <a:xfrm>
            <a:off x="2238875" y="5359140"/>
            <a:ext cx="429926"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0°</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412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solidFill>
            <a:srgbClr val="00B050"/>
          </a:solidFill>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for flat dose</a:t>
            </a:r>
            <a:endParaRPr lang="en-US" dirty="0">
              <a:latin typeface="Arial" panose="020B0604020202020204" pitchFamily="34" charset="0"/>
              <a:cs typeface="Arial" panose="020B0604020202020204" pitchFamily="34" charset="0"/>
            </a:endParaRPr>
          </a:p>
        </p:txBody>
      </p:sp>
      <p:sp>
        <p:nvSpPr>
          <p:cNvPr id="2" name="Freeform 1"/>
          <p:cNvSpPr/>
          <p:nvPr/>
        </p:nvSpPr>
        <p:spPr>
          <a:xfrm>
            <a:off x="938664" y="1862962"/>
            <a:ext cx="5907413" cy="3421856"/>
          </a:xfrm>
          <a:custGeom>
            <a:avLst/>
            <a:gdLst>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65" fmla="*/ 927843 w 5907413"/>
              <a:gd name="connsiteY65"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588478 w 5907413"/>
              <a:gd name="connsiteY38" fmla="*/ 2690184 h 3421856"/>
              <a:gd name="connsiteX39" fmla="*/ 362235 w 5907413"/>
              <a:gd name="connsiteY39" fmla="*/ 2595916 h 3421856"/>
              <a:gd name="connsiteX40" fmla="*/ 277394 w 5907413"/>
              <a:gd name="connsiteY40" fmla="*/ 2416807 h 3421856"/>
              <a:gd name="connsiteX41" fmla="*/ 381089 w 5907413"/>
              <a:gd name="connsiteY41" fmla="*/ 2284832 h 3421856"/>
              <a:gd name="connsiteX42" fmla="*/ 296247 w 5907413"/>
              <a:gd name="connsiteY42" fmla="*/ 2247125 h 3421856"/>
              <a:gd name="connsiteX43" fmla="*/ 220833 w 5907413"/>
              <a:gd name="connsiteY43" fmla="*/ 2124576 h 3421856"/>
              <a:gd name="connsiteX44" fmla="*/ 286821 w 5907413"/>
              <a:gd name="connsiteY44" fmla="*/ 1992601 h 3421856"/>
              <a:gd name="connsiteX45" fmla="*/ 154845 w 5907413"/>
              <a:gd name="connsiteY45" fmla="*/ 1954894 h 3421856"/>
              <a:gd name="connsiteX46" fmla="*/ 60577 w 5907413"/>
              <a:gd name="connsiteY46" fmla="*/ 1794638 h 3421856"/>
              <a:gd name="connsiteX47" fmla="*/ 32297 w 5907413"/>
              <a:gd name="connsiteY47" fmla="*/ 1747504 h 3421856"/>
              <a:gd name="connsiteX48" fmla="*/ 154845 w 5907413"/>
              <a:gd name="connsiteY48" fmla="*/ 1568395 h 3421856"/>
              <a:gd name="connsiteX49" fmla="*/ 88858 w 5907413"/>
              <a:gd name="connsiteY49" fmla="*/ 1521261 h 3421856"/>
              <a:gd name="connsiteX50" fmla="*/ 4016 w 5907413"/>
              <a:gd name="connsiteY50" fmla="*/ 1417566 h 3421856"/>
              <a:gd name="connsiteX51" fmla="*/ 32297 w 5907413"/>
              <a:gd name="connsiteY51" fmla="*/ 1238457 h 3421856"/>
              <a:gd name="connsiteX52" fmla="*/ 192552 w 5907413"/>
              <a:gd name="connsiteY52" fmla="*/ 1163042 h 3421856"/>
              <a:gd name="connsiteX53" fmla="*/ 352808 w 5907413"/>
              <a:gd name="connsiteY53" fmla="*/ 1106481 h 3421856"/>
              <a:gd name="connsiteX54" fmla="*/ 315101 w 5907413"/>
              <a:gd name="connsiteY54" fmla="*/ 955652 h 3421856"/>
              <a:gd name="connsiteX55" fmla="*/ 399942 w 5907413"/>
              <a:gd name="connsiteY55" fmla="*/ 851958 h 3421856"/>
              <a:gd name="connsiteX56" fmla="*/ 475357 w 5907413"/>
              <a:gd name="connsiteY56" fmla="*/ 833104 h 3421856"/>
              <a:gd name="connsiteX57" fmla="*/ 371662 w 5907413"/>
              <a:gd name="connsiteY57" fmla="*/ 719982 h 3421856"/>
              <a:gd name="connsiteX58" fmla="*/ 333955 w 5907413"/>
              <a:gd name="connsiteY58" fmla="*/ 550300 h 3421856"/>
              <a:gd name="connsiteX59" fmla="*/ 428223 w 5907413"/>
              <a:gd name="connsiteY59" fmla="*/ 418325 h 3421856"/>
              <a:gd name="connsiteX60" fmla="*/ 616759 w 5907413"/>
              <a:gd name="connsiteY60" fmla="*/ 408898 h 3421856"/>
              <a:gd name="connsiteX61" fmla="*/ 588478 w 5907413"/>
              <a:gd name="connsiteY61" fmla="*/ 248642 h 3421856"/>
              <a:gd name="connsiteX62" fmla="*/ 673320 w 5907413"/>
              <a:gd name="connsiteY62" fmla="*/ 135520 h 3421856"/>
              <a:gd name="connsiteX63" fmla="*/ 824148 w 5907413"/>
              <a:gd name="connsiteY63" fmla="*/ 50679 h 3421856"/>
              <a:gd name="connsiteX64" fmla="*/ 927843 w 5907413"/>
              <a:gd name="connsiteY64" fmla="*/ 22399 h 34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07413" h="3421856">
                <a:moveTo>
                  <a:pt x="927843" y="22399"/>
                </a:moveTo>
                <a:cubicBezTo>
                  <a:pt x="1718909" y="403"/>
                  <a:pt x="2509975" y="-21593"/>
                  <a:pt x="2869765" y="41252"/>
                </a:cubicBezTo>
                <a:cubicBezTo>
                  <a:pt x="3229555" y="104097"/>
                  <a:pt x="3066156" y="324057"/>
                  <a:pt x="3086581" y="399471"/>
                </a:cubicBezTo>
                <a:cubicBezTo>
                  <a:pt x="3107006" y="474885"/>
                  <a:pt x="2973459" y="457603"/>
                  <a:pt x="2992313" y="493739"/>
                </a:cubicBezTo>
                <a:cubicBezTo>
                  <a:pt x="3011167" y="529875"/>
                  <a:pt x="3160425" y="577009"/>
                  <a:pt x="3199703" y="616287"/>
                </a:cubicBezTo>
                <a:cubicBezTo>
                  <a:pt x="3238981" y="655565"/>
                  <a:pt x="3160424" y="702700"/>
                  <a:pt x="3227983" y="729409"/>
                </a:cubicBezTo>
                <a:cubicBezTo>
                  <a:pt x="3295542" y="756118"/>
                  <a:pt x="3498219" y="737265"/>
                  <a:pt x="3605056" y="776543"/>
                </a:cubicBezTo>
                <a:cubicBezTo>
                  <a:pt x="3711893" y="815821"/>
                  <a:pt x="3826586" y="917945"/>
                  <a:pt x="3869006" y="965079"/>
                </a:cubicBezTo>
                <a:cubicBezTo>
                  <a:pt x="3911427" y="1012213"/>
                  <a:pt x="3854866" y="1024782"/>
                  <a:pt x="3859579" y="1059347"/>
                </a:cubicBezTo>
                <a:cubicBezTo>
                  <a:pt x="3864292" y="1093912"/>
                  <a:pt x="3845439" y="1153615"/>
                  <a:pt x="3897286" y="1172469"/>
                </a:cubicBezTo>
                <a:cubicBezTo>
                  <a:pt x="3949133" y="1191323"/>
                  <a:pt x="4106247" y="1153615"/>
                  <a:pt x="4170663" y="1172469"/>
                </a:cubicBezTo>
                <a:cubicBezTo>
                  <a:pt x="4235080" y="1191323"/>
                  <a:pt x="4247649" y="1243171"/>
                  <a:pt x="4283785" y="1285591"/>
                </a:cubicBezTo>
                <a:cubicBezTo>
                  <a:pt x="4319921" y="1328011"/>
                  <a:pt x="4288499" y="1400283"/>
                  <a:pt x="4387480" y="1426992"/>
                </a:cubicBezTo>
                <a:cubicBezTo>
                  <a:pt x="4486461" y="1453701"/>
                  <a:pt x="4748841" y="1411281"/>
                  <a:pt x="4877674" y="1445846"/>
                </a:cubicBezTo>
                <a:cubicBezTo>
                  <a:pt x="5006507" y="1480411"/>
                  <a:pt x="5124342" y="1566823"/>
                  <a:pt x="5160478" y="1634382"/>
                </a:cubicBezTo>
                <a:cubicBezTo>
                  <a:pt x="5196614" y="1701941"/>
                  <a:pt x="5102347" y="1804065"/>
                  <a:pt x="5094491" y="1851199"/>
                </a:cubicBezTo>
                <a:cubicBezTo>
                  <a:pt x="5086635" y="1898333"/>
                  <a:pt x="5103917" y="1860625"/>
                  <a:pt x="5113344" y="1917186"/>
                </a:cubicBezTo>
                <a:cubicBezTo>
                  <a:pt x="5122771" y="1973747"/>
                  <a:pt x="5086635" y="2141859"/>
                  <a:pt x="5151051" y="2190564"/>
                </a:cubicBezTo>
                <a:cubicBezTo>
                  <a:pt x="5215467" y="2239269"/>
                  <a:pt x="5408717" y="2203133"/>
                  <a:pt x="5499843" y="2209417"/>
                </a:cubicBezTo>
                <a:cubicBezTo>
                  <a:pt x="5590969" y="2215701"/>
                  <a:pt x="5649101" y="2212560"/>
                  <a:pt x="5697806" y="2228271"/>
                </a:cubicBezTo>
                <a:cubicBezTo>
                  <a:pt x="5746511" y="2243982"/>
                  <a:pt x="5774792" y="2265978"/>
                  <a:pt x="5792074" y="2303685"/>
                </a:cubicBezTo>
                <a:cubicBezTo>
                  <a:pt x="5809356" y="2341392"/>
                  <a:pt x="5818783" y="2402667"/>
                  <a:pt x="5801501" y="2454514"/>
                </a:cubicBezTo>
                <a:cubicBezTo>
                  <a:pt x="5784219" y="2506361"/>
                  <a:pt x="5678952" y="2580205"/>
                  <a:pt x="5688379" y="2614770"/>
                </a:cubicBezTo>
                <a:cubicBezTo>
                  <a:pt x="5697806" y="2649335"/>
                  <a:pt x="5823497" y="2617912"/>
                  <a:pt x="5858062" y="2661904"/>
                </a:cubicBezTo>
                <a:cubicBezTo>
                  <a:pt x="5892627" y="2705896"/>
                  <a:pt x="5925621" y="2811161"/>
                  <a:pt x="5895769" y="2878720"/>
                </a:cubicBezTo>
                <a:cubicBezTo>
                  <a:pt x="5865917" y="2946279"/>
                  <a:pt x="5733942" y="3035834"/>
                  <a:pt x="5678952" y="3067257"/>
                </a:cubicBezTo>
                <a:cubicBezTo>
                  <a:pt x="5623962" y="3098680"/>
                  <a:pt x="5803072" y="3065686"/>
                  <a:pt x="5565831" y="3067257"/>
                </a:cubicBezTo>
                <a:lnTo>
                  <a:pt x="4255505" y="3076683"/>
                </a:lnTo>
                <a:lnTo>
                  <a:pt x="3030021" y="3086110"/>
                </a:lnTo>
                <a:cubicBezTo>
                  <a:pt x="3000171" y="3185092"/>
                  <a:pt x="3037876" y="3169381"/>
                  <a:pt x="3011167" y="3208659"/>
                </a:cubicBezTo>
                <a:cubicBezTo>
                  <a:pt x="2984458" y="3247937"/>
                  <a:pt x="2924755" y="3291929"/>
                  <a:pt x="2869765" y="3321780"/>
                </a:cubicBezTo>
                <a:cubicBezTo>
                  <a:pt x="2814775" y="3351631"/>
                  <a:pt x="2956178" y="3373628"/>
                  <a:pt x="2681229" y="3387768"/>
                </a:cubicBezTo>
                <a:cubicBezTo>
                  <a:pt x="2406280" y="3401908"/>
                  <a:pt x="1512305" y="3444329"/>
                  <a:pt x="1220074" y="3406622"/>
                </a:cubicBezTo>
                <a:cubicBezTo>
                  <a:pt x="927843" y="3368915"/>
                  <a:pt x="976548" y="3216515"/>
                  <a:pt x="927843" y="3161525"/>
                </a:cubicBezTo>
                <a:cubicBezTo>
                  <a:pt x="879138" y="3106535"/>
                  <a:pt x="908989" y="3109677"/>
                  <a:pt x="927843" y="3076683"/>
                </a:cubicBezTo>
                <a:cubicBezTo>
                  <a:pt x="946697" y="3043689"/>
                  <a:pt x="1037823" y="2996556"/>
                  <a:pt x="1040965" y="2963562"/>
                </a:cubicBezTo>
                <a:cubicBezTo>
                  <a:pt x="1044107" y="2930568"/>
                  <a:pt x="967122" y="2916427"/>
                  <a:pt x="946697" y="2878720"/>
                </a:cubicBezTo>
                <a:cubicBezTo>
                  <a:pt x="926272" y="2841013"/>
                  <a:pt x="978119" y="2768741"/>
                  <a:pt x="918416" y="2737318"/>
                </a:cubicBezTo>
                <a:cubicBezTo>
                  <a:pt x="858713" y="2705895"/>
                  <a:pt x="681175" y="2713751"/>
                  <a:pt x="588478" y="2690184"/>
                </a:cubicBezTo>
                <a:cubicBezTo>
                  <a:pt x="495781" y="2666617"/>
                  <a:pt x="414082" y="2641479"/>
                  <a:pt x="362235" y="2595916"/>
                </a:cubicBezTo>
                <a:cubicBezTo>
                  <a:pt x="310388" y="2550353"/>
                  <a:pt x="274252" y="2468654"/>
                  <a:pt x="277394" y="2416807"/>
                </a:cubicBezTo>
                <a:cubicBezTo>
                  <a:pt x="280536" y="2364960"/>
                  <a:pt x="377947" y="2313112"/>
                  <a:pt x="381089" y="2284832"/>
                </a:cubicBezTo>
                <a:cubicBezTo>
                  <a:pt x="384231" y="2256552"/>
                  <a:pt x="322956" y="2273834"/>
                  <a:pt x="296247" y="2247125"/>
                </a:cubicBezTo>
                <a:cubicBezTo>
                  <a:pt x="269538" y="2220416"/>
                  <a:pt x="222404" y="2166997"/>
                  <a:pt x="220833" y="2124576"/>
                </a:cubicBezTo>
                <a:cubicBezTo>
                  <a:pt x="219262" y="2082155"/>
                  <a:pt x="297819" y="2020881"/>
                  <a:pt x="286821" y="1992601"/>
                </a:cubicBezTo>
                <a:cubicBezTo>
                  <a:pt x="275823" y="1964321"/>
                  <a:pt x="192552" y="1987888"/>
                  <a:pt x="154845" y="1954894"/>
                </a:cubicBezTo>
                <a:cubicBezTo>
                  <a:pt x="117138" y="1921900"/>
                  <a:pt x="81002" y="1829203"/>
                  <a:pt x="60577" y="1794638"/>
                </a:cubicBezTo>
                <a:cubicBezTo>
                  <a:pt x="40152" y="1760073"/>
                  <a:pt x="16586" y="1785211"/>
                  <a:pt x="32297" y="1747504"/>
                </a:cubicBezTo>
                <a:cubicBezTo>
                  <a:pt x="48008" y="1709797"/>
                  <a:pt x="145418" y="1606102"/>
                  <a:pt x="154845" y="1568395"/>
                </a:cubicBezTo>
                <a:cubicBezTo>
                  <a:pt x="164272" y="1530688"/>
                  <a:pt x="113996" y="1546399"/>
                  <a:pt x="88858" y="1521261"/>
                </a:cubicBezTo>
                <a:cubicBezTo>
                  <a:pt x="63720" y="1496123"/>
                  <a:pt x="13443" y="1464700"/>
                  <a:pt x="4016" y="1417566"/>
                </a:cubicBezTo>
                <a:cubicBezTo>
                  <a:pt x="-5411" y="1370432"/>
                  <a:pt x="874" y="1280878"/>
                  <a:pt x="32297" y="1238457"/>
                </a:cubicBezTo>
                <a:cubicBezTo>
                  <a:pt x="63720" y="1196036"/>
                  <a:pt x="139134" y="1185038"/>
                  <a:pt x="192552" y="1163042"/>
                </a:cubicBezTo>
                <a:cubicBezTo>
                  <a:pt x="245970" y="1141046"/>
                  <a:pt x="332383" y="1141046"/>
                  <a:pt x="352808" y="1106481"/>
                </a:cubicBezTo>
                <a:cubicBezTo>
                  <a:pt x="373233" y="1071916"/>
                  <a:pt x="307245" y="998073"/>
                  <a:pt x="315101" y="955652"/>
                </a:cubicBezTo>
                <a:cubicBezTo>
                  <a:pt x="322957" y="913232"/>
                  <a:pt x="373233" y="872383"/>
                  <a:pt x="399942" y="851958"/>
                </a:cubicBezTo>
                <a:cubicBezTo>
                  <a:pt x="426651" y="831533"/>
                  <a:pt x="480070" y="855100"/>
                  <a:pt x="475357" y="833104"/>
                </a:cubicBezTo>
                <a:cubicBezTo>
                  <a:pt x="470644" y="811108"/>
                  <a:pt x="395229" y="767116"/>
                  <a:pt x="371662" y="719982"/>
                </a:cubicBezTo>
                <a:cubicBezTo>
                  <a:pt x="348095" y="672848"/>
                  <a:pt x="324528" y="600576"/>
                  <a:pt x="333955" y="550300"/>
                </a:cubicBezTo>
                <a:cubicBezTo>
                  <a:pt x="343382" y="500024"/>
                  <a:pt x="381089" y="441892"/>
                  <a:pt x="428223" y="418325"/>
                </a:cubicBezTo>
                <a:cubicBezTo>
                  <a:pt x="475357" y="394758"/>
                  <a:pt x="590050" y="437178"/>
                  <a:pt x="616759" y="408898"/>
                </a:cubicBezTo>
                <a:cubicBezTo>
                  <a:pt x="643468" y="380618"/>
                  <a:pt x="579051" y="294205"/>
                  <a:pt x="588478" y="248642"/>
                </a:cubicBezTo>
                <a:cubicBezTo>
                  <a:pt x="597905" y="203079"/>
                  <a:pt x="634042" y="168514"/>
                  <a:pt x="673320" y="135520"/>
                </a:cubicBezTo>
                <a:cubicBezTo>
                  <a:pt x="712598" y="102526"/>
                  <a:pt x="768373" y="76602"/>
                  <a:pt x="824148" y="50679"/>
                </a:cubicBezTo>
                <a:lnTo>
                  <a:pt x="927843" y="22399"/>
                </a:lnTo>
                <a:close/>
              </a:path>
            </a:pathLst>
          </a:cu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878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rial" panose="020B0604020202020204" pitchFamily="34" charset="0"/>
                <a:cs typeface="Arial" panose="020B0604020202020204" pitchFamily="34" charset="0"/>
              </a:rPr>
              <a:t>How many images?</a:t>
            </a:r>
            <a:endParaRPr lang="en-US" sz="6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356701"/>
            <a:ext cx="8229600" cy="3769462"/>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360° / 0.1° * ( 100 µm / 1 µm )</a:t>
            </a:r>
            <a:r>
              <a:rPr lang="en-US" sz="4000" baseline="30000" dirty="0" smtClean="0">
                <a:latin typeface="Arial" panose="020B0604020202020204" pitchFamily="34" charset="0"/>
                <a:cs typeface="Arial" panose="020B0604020202020204" pitchFamily="34" charset="0"/>
              </a:rPr>
              <a:t>2</a:t>
            </a:r>
          </a:p>
          <a:p>
            <a:pPr marL="0" indent="0" algn="ctr">
              <a:buNone/>
            </a:pPr>
            <a:r>
              <a:rPr lang="en-US" sz="4000" baseline="30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36x10</a:t>
            </a:r>
            <a:r>
              <a:rPr lang="en-US" sz="4000" baseline="30000" dirty="0" smtClean="0">
                <a:latin typeface="Arial" panose="020B0604020202020204" pitchFamily="34" charset="0"/>
                <a:cs typeface="Arial" panose="020B0604020202020204" pitchFamily="34" charset="0"/>
              </a:rPr>
              <a:t>6</a:t>
            </a:r>
          </a:p>
          <a:p>
            <a:pPr marL="0" indent="0" algn="ctr">
              <a:buNone/>
            </a:pPr>
            <a:endParaRPr lang="en-US" sz="4000" dirty="0" smtClean="0">
              <a:latin typeface="Arial" panose="020B0604020202020204" pitchFamily="34" charset="0"/>
              <a:cs typeface="Arial" panose="020B0604020202020204" pitchFamily="34" charset="0"/>
            </a:endParaRPr>
          </a:p>
          <a:p>
            <a:pPr marL="0" indent="0" algn="ctr">
              <a:buNone/>
            </a:pPr>
            <a:r>
              <a:rPr lang="en-US" sz="4000" dirty="0" smtClean="0">
                <a:latin typeface="Arial" panose="020B0604020202020204" pitchFamily="34" charset="0"/>
                <a:cs typeface="Arial" panose="020B0604020202020204" pitchFamily="34" charset="0"/>
              </a:rPr>
              <a:t>28,000 </a:t>
            </a:r>
            <a:r>
              <a:rPr lang="en-US" sz="4000" dirty="0" err="1" smtClean="0">
                <a:latin typeface="Arial" panose="020B0604020202020204" pitchFamily="34" charset="0"/>
                <a:cs typeface="Arial" panose="020B0604020202020204" pitchFamily="34" charset="0"/>
              </a:rPr>
              <a:t>ph</a:t>
            </a:r>
            <a:r>
              <a:rPr lang="en-US" sz="4000" dirty="0" smtClean="0">
                <a:latin typeface="Arial" panose="020B0604020202020204" pitchFamily="34" charset="0"/>
                <a:cs typeface="Arial" panose="020B0604020202020204" pitchFamily="34" charset="0"/>
              </a:rPr>
              <a:t>/image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9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Entropy Limit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7973"/>
            <a:ext cx="8229600" cy="4476472"/>
          </a:xfrm>
        </p:spPr>
        <p:txBody>
          <a:bodyPr>
            <a:noAutofit/>
          </a:bodyPr>
          <a:lstStyle/>
          <a:p>
            <a:pPr marL="0" indent="0">
              <a:buNone/>
            </a:pP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log</a:t>
            </a:r>
            <a:r>
              <a:rPr lang="en-US" sz="2800" baseline="-25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N</a:t>
            </a:r>
            <a:r>
              <a:rPr lang="en-US" sz="2800" baseline="-25000" dirty="0" err="1" smtClean="0">
                <a:latin typeface="Arial" panose="020B0604020202020204" pitchFamily="34" charset="0"/>
                <a:cs typeface="Arial" panose="020B0604020202020204" pitchFamily="34" charset="0"/>
              </a:rPr>
              <a:t>pixels</a:t>
            </a:r>
            <a:r>
              <a:rPr lang="en-US" sz="2800" dirty="0" smtClean="0">
                <a:latin typeface="Arial" panose="020B0604020202020204" pitchFamily="34" charset="0"/>
                <a:cs typeface="Arial" panose="020B0604020202020204" pitchFamily="34" charset="0"/>
              </a:rPr>
              <a:t>) * flux * </a:t>
            </a:r>
            <a:r>
              <a:rPr lang="en-US" sz="2800" dirty="0" err="1" smtClean="0">
                <a:latin typeface="Arial" panose="020B0604020202020204" pitchFamily="34" charset="0"/>
                <a:cs typeface="Arial" panose="020B0604020202020204" pitchFamily="34" charset="0"/>
              </a:rPr>
              <a:t>t</a:t>
            </a:r>
            <a:r>
              <a:rPr lang="en-US" sz="2800" baseline="-25000" dirty="0" err="1" smtClean="0">
                <a:latin typeface="Arial" panose="020B0604020202020204" pitchFamily="34" charset="0"/>
                <a:cs typeface="Arial" panose="020B0604020202020204" pitchFamily="34" charset="0"/>
              </a:rPr>
              <a:t>sample</a:t>
            </a:r>
            <a:r>
              <a:rPr lang="en-US" sz="2800" baseline="-25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1.2x10</a:t>
            </a:r>
            <a:r>
              <a:rPr lang="en-US" sz="2800" baseline="30000" dirty="0" smtClean="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smtClean="0">
                <a:solidFill>
                  <a:srgbClr val="00B050"/>
                </a:solidFill>
                <a:latin typeface="Arial" panose="020B0604020202020204" pitchFamily="34" charset="0"/>
                <a:cs typeface="Arial" panose="020B0604020202020204" pitchFamily="34" charset="0"/>
              </a:rPr>
              <a:t>       minimum data rate with no information loss </a:t>
            </a:r>
            <a:endParaRPr lang="en-US" sz="2600" dirty="0" smtClean="0">
              <a:latin typeface="Arial" panose="020B0604020202020204" pitchFamily="34" charset="0"/>
              <a:cs typeface="Arial" panose="020B0604020202020204" pitchFamily="34" charset="0"/>
            </a:endParaRPr>
          </a:p>
          <a:p>
            <a:pPr marL="0" indent="0">
              <a:buNone/>
            </a:pPr>
            <a:r>
              <a:rPr lang="en-US" sz="2000" dirty="0" err="1" smtClean="0">
                <a:latin typeface="Arial" panose="020B0604020202020204" pitchFamily="34" charset="0"/>
                <a:cs typeface="Arial" panose="020B0604020202020204" pitchFamily="34" charset="0"/>
              </a:rPr>
              <a:t>N</a:t>
            </a:r>
            <a:r>
              <a:rPr lang="en-US" sz="2000" baseline="-25000" dirty="0" err="1" smtClean="0">
                <a:latin typeface="Arial" panose="020B0604020202020204" pitchFamily="34" charset="0"/>
                <a:cs typeface="Arial" panose="020B0604020202020204" pitchFamily="34" charset="0"/>
              </a:rPr>
              <a:t>pixels</a:t>
            </a:r>
            <a:r>
              <a:rPr lang="en-US" sz="2000" dirty="0" smtClean="0">
                <a:latin typeface="Arial" panose="020B0604020202020204" pitchFamily="34" charset="0"/>
                <a:cs typeface="Arial" panose="020B0604020202020204" pitchFamily="34" charset="0"/>
              </a:rPr>
              <a:t> 	= 4150*4371 for </a:t>
            </a:r>
            <a:r>
              <a:rPr lang="en-US" sz="2000" dirty="0" err="1" smtClean="0">
                <a:latin typeface="Arial" panose="020B0604020202020204" pitchFamily="34" charset="0"/>
                <a:cs typeface="Arial" panose="020B0604020202020204" pitchFamily="34" charset="0"/>
              </a:rPr>
              <a:t>Eiger</a:t>
            </a: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flux 	= photons/s onto the sample </a:t>
            </a:r>
          </a:p>
          <a:p>
            <a:pPr marL="0" indent="0">
              <a:buNone/>
            </a:pPr>
            <a:r>
              <a:rPr lang="en-US" sz="2000" dirty="0" err="1" smtClean="0">
                <a:latin typeface="Arial" panose="020B0604020202020204" pitchFamily="34" charset="0"/>
                <a:cs typeface="Arial" panose="020B0604020202020204" pitchFamily="34" charset="0"/>
              </a:rPr>
              <a:t>t</a:t>
            </a:r>
            <a:r>
              <a:rPr lang="en-US" sz="2000" baseline="-25000" dirty="0" err="1" smtClean="0">
                <a:latin typeface="Arial" panose="020B0604020202020204" pitchFamily="34" charset="0"/>
                <a:cs typeface="Arial" panose="020B0604020202020204" pitchFamily="34" charset="0"/>
              </a:rPr>
              <a:t>sample</a:t>
            </a:r>
            <a:r>
              <a:rPr lang="en-US" sz="2000" dirty="0" smtClean="0">
                <a:latin typeface="Arial" panose="020B0604020202020204" pitchFamily="34" charset="0"/>
                <a:cs typeface="Arial" panose="020B0604020202020204" pitchFamily="34" charset="0"/>
              </a:rPr>
              <a:t> 	= sample thickness in µm</a:t>
            </a:r>
          </a:p>
          <a:p>
            <a:pPr marL="0" indent="0">
              <a:buNone/>
            </a:pPr>
            <a:r>
              <a:rPr lang="en-US" sz="2000" dirty="0" smtClean="0">
                <a:latin typeface="Arial" panose="020B0604020202020204" pitchFamily="34" charset="0"/>
                <a:cs typeface="Arial" panose="020B0604020202020204" pitchFamily="34" charset="0"/>
              </a:rPr>
              <a:t>1.2x10</a:t>
            </a:r>
            <a:r>
              <a:rPr lang="en-US" sz="2000" baseline="30000" dirty="0" smtClean="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cm/µm * cross section of oxygen (0.2 cm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/g)</a:t>
            </a:r>
            <a:endParaRPr lang="en-US" sz="2400" dirty="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	    * density of protein crystal (1.2 g/cm</a:t>
            </a:r>
            <a:r>
              <a:rPr lang="en-US" sz="1600" baseline="30000" dirty="0" smtClean="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 ~1/2 of total scattering intersects detector</a:t>
            </a: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2400" dirty="0" smtClean="0">
                <a:solidFill>
                  <a:srgbClr val="C00000"/>
                </a:solidFill>
                <a:latin typeface="Arial" panose="020B0604020202020204" pitchFamily="34" charset="0"/>
                <a:cs typeface="Arial" panose="020B0604020202020204" pitchFamily="34" charset="0"/>
              </a:rPr>
              <a:t>E.G.  34 </a:t>
            </a:r>
            <a:r>
              <a:rPr lang="en-US" sz="2400" dirty="0" err="1" smtClean="0">
                <a:solidFill>
                  <a:srgbClr val="C00000"/>
                </a:solidFill>
                <a:latin typeface="Arial" panose="020B0604020202020204" pitchFamily="34" charset="0"/>
                <a:cs typeface="Arial" panose="020B0604020202020204" pitchFamily="34" charset="0"/>
              </a:rPr>
              <a:t>GByte</a:t>
            </a:r>
            <a:r>
              <a:rPr lang="en-US" sz="2400" dirty="0" smtClean="0">
                <a:solidFill>
                  <a:srgbClr val="C00000"/>
                </a:solidFill>
                <a:latin typeface="Arial" panose="020B0604020202020204" pitchFamily="34" charset="0"/>
                <a:cs typeface="Arial" panose="020B0604020202020204" pitchFamily="34" charset="0"/>
              </a:rPr>
              <a:t>/s   for 10</a:t>
            </a:r>
            <a:r>
              <a:rPr lang="en-US" sz="2400" baseline="30000" dirty="0" smtClean="0">
                <a:solidFill>
                  <a:srgbClr val="C00000"/>
                </a:solidFill>
                <a:latin typeface="Arial" panose="020B0604020202020204" pitchFamily="34" charset="0"/>
                <a:cs typeface="Arial" panose="020B0604020202020204" pitchFamily="34" charset="0"/>
              </a:rPr>
              <a:t>13</a:t>
            </a:r>
            <a:r>
              <a:rPr lang="en-US" sz="2400" dirty="0" smtClean="0">
                <a:solidFill>
                  <a:srgbClr val="C00000"/>
                </a:solidFill>
                <a:latin typeface="Arial" panose="020B0604020202020204" pitchFamily="34" charset="0"/>
                <a:cs typeface="Arial" panose="020B0604020202020204" pitchFamily="34" charset="0"/>
              </a:rPr>
              <a:t> photons/s and 100 µm thick</a:t>
            </a:r>
            <a:endParaRPr lang="en-US" sz="2800" dirty="0" smtClean="0">
              <a:solidFill>
                <a:srgbClr val="C00000"/>
              </a:solidFill>
              <a:latin typeface="Arial" panose="020B0604020202020204" pitchFamily="34" charset="0"/>
              <a:cs typeface="Arial" panose="020B0604020202020204" pitchFamily="34" charset="0"/>
            </a:endParaRPr>
          </a:p>
          <a:p>
            <a:pPr marL="1257300" lvl="3" indent="0">
              <a:buNone/>
            </a:pPr>
            <a:endParaRPr lang="en-US" sz="1900" dirty="0">
              <a:latin typeface="Arial" panose="020B0604020202020204" pitchFamily="34" charset="0"/>
              <a:cs typeface="Arial" panose="020B0604020202020204" pitchFamily="34" charset="0"/>
            </a:endParaRPr>
          </a:p>
        </p:txBody>
      </p:sp>
      <p:sp>
        <p:nvSpPr>
          <p:cNvPr id="4" name="Rectangle 3"/>
          <p:cNvSpPr/>
          <p:nvPr/>
        </p:nvSpPr>
        <p:spPr>
          <a:xfrm>
            <a:off x="1032235" y="1456144"/>
            <a:ext cx="862553" cy="954107"/>
          </a:xfrm>
          <a:prstGeom prst="rect">
            <a:avLst/>
          </a:prstGeom>
        </p:spPr>
        <p:txBody>
          <a:bodyPr wrap="square">
            <a:spAutoFit/>
          </a:bodyPr>
          <a:lstStyle/>
          <a:p>
            <a:r>
              <a:rPr lang="en-US" sz="2800" dirty="0" smtClean="0">
                <a:solidFill>
                  <a:prstClr val="black"/>
                </a:solidFill>
                <a:latin typeface="Arial" panose="020B0604020202020204" pitchFamily="34" charset="0"/>
                <a:cs typeface="Arial" panose="020B0604020202020204" pitchFamily="34" charset="0"/>
              </a:rPr>
              <a:t>bits</a:t>
            </a:r>
          </a:p>
          <a:p>
            <a:r>
              <a:rPr lang="en-US" sz="2800" dirty="0" smtClean="0">
                <a:solidFill>
                  <a:prstClr val="black"/>
                </a:solidFill>
                <a:latin typeface="Arial" panose="020B0604020202020204" pitchFamily="34" charset="0"/>
                <a:cs typeface="Arial" panose="020B0604020202020204" pitchFamily="34" charset="0"/>
              </a:rPr>
              <a:t>  s </a:t>
            </a:r>
          </a:p>
        </p:txBody>
      </p:sp>
      <p:cxnSp>
        <p:nvCxnSpPr>
          <p:cNvPr id="8" name="Straight Connector 7"/>
          <p:cNvCxnSpPr/>
          <p:nvPr/>
        </p:nvCxnSpPr>
        <p:spPr>
          <a:xfrm>
            <a:off x="1055802" y="1941922"/>
            <a:ext cx="6693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4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lstStyle/>
          <a:p>
            <a:r>
              <a:rPr lang="en-US" altLang="en-US" dirty="0"/>
              <a:t>“dose contrast” effects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78" y="1246694"/>
            <a:ext cx="8229915" cy="5611306"/>
          </a:xfrm>
          <a:prstGeom prst="rect">
            <a:avLst/>
          </a:prstGeom>
        </p:spPr>
      </p:pic>
    </p:spTree>
    <p:extLst>
      <p:ext uri="{BB962C8B-B14F-4D97-AF65-F5344CB8AC3E}">
        <p14:creationId xmlns:p14="http://schemas.microsoft.com/office/powerpoint/2010/main" val="8956403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dirty="0" smtClean="0"/>
              <a:t>lose </a:t>
            </a:r>
            <a:r>
              <a:rPr lang="en-US" dirty="0" smtClean="0"/>
              <a:t>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a:t>
            </a:r>
            <a:r>
              <a:rPr lang="en-US" dirty="0" smtClean="0"/>
              <a:t>slice</a:t>
            </a:r>
            <a:endParaRPr lang="en-US" dirty="0"/>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a:t>
            </a:r>
            <a:r>
              <a:rPr lang="en-US" sz="1900" dirty="0"/>
              <a:t>area</a:t>
            </a:r>
          </a:p>
          <a:p>
            <a:pPr marL="514350" indent="-514350">
              <a:buFont typeface="+mj-lt"/>
              <a:buAutoNum type="arabicPeriod"/>
            </a:pPr>
            <a:r>
              <a:rPr lang="en-US" dirty="0" smtClean="0"/>
              <a:t>Pink/divergent beam</a:t>
            </a:r>
            <a:endParaRPr lang="en-US" dirty="0"/>
          </a:p>
          <a:p>
            <a:pPr marL="400050" lvl="1" indent="0">
              <a:buNone/>
            </a:pPr>
            <a:r>
              <a:rPr lang="en-US" sz="1800" dirty="0"/>
              <a:t>	</a:t>
            </a:r>
            <a:r>
              <a:rPr lang="en-US" sz="1800" dirty="0" smtClean="0"/>
              <a:t>sum over lambda/angle </a:t>
            </a:r>
            <a:endParaRPr lang="en-US" sz="1800" dirty="0"/>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a:t>
            </a:r>
          </a:p>
        </p:txBody>
      </p:sp>
    </p:spTree>
    <p:extLst>
      <p:ext uri="{BB962C8B-B14F-4D97-AF65-F5344CB8AC3E}">
        <p14:creationId xmlns:p14="http://schemas.microsoft.com/office/powerpoint/2010/main" val="35299708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long will it take?</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a:t>
            </a:r>
            <a:r>
              <a:rPr lang="en-US" sz="5400" dirty="0" err="1" smtClean="0">
                <a:solidFill>
                  <a:schemeClr val="tx1">
                    <a:lumMod val="65000"/>
                    <a:lumOff val="35000"/>
                  </a:schemeClr>
                </a:solidFill>
              </a:rPr>
              <a:t>Gy</a:t>
            </a:r>
            <a:r>
              <a:rPr lang="en-US" sz="5400" dirty="0" smtClean="0">
                <a:solidFill>
                  <a:schemeClr val="tx1">
                    <a:lumMod val="65000"/>
                    <a:lumOff val="35000"/>
                  </a:schemeClr>
                </a:solidFill>
              </a:rPr>
              <a:t>/s = </a:t>
            </a:r>
            <a:r>
              <a:rPr lang="en-US" sz="5400" dirty="0" err="1" smtClean="0">
                <a:solidFill>
                  <a:schemeClr val="tx1">
                    <a:lumMod val="65000"/>
                    <a:lumOff val="35000"/>
                  </a:schemeClr>
                </a:solidFill>
              </a:rPr>
              <a:t>ph</a:t>
            </a:r>
            <a:r>
              <a:rPr lang="en-US" sz="5400" dirty="0" smtClean="0">
                <a:solidFill>
                  <a:schemeClr val="tx1">
                    <a:lumMod val="65000"/>
                    <a:lumOff val="35000"/>
                  </a:schemeClr>
                </a:solidFill>
              </a:rPr>
              <a:t>/s /2000 / um</a:t>
            </a:r>
            <a:r>
              <a:rPr lang="en-US" sz="5400" baseline="30000" dirty="0" smtClean="0">
                <a:solidFill>
                  <a:schemeClr val="tx1">
                    <a:lumMod val="65000"/>
                    <a:lumOff val="35000"/>
                  </a:schemeClr>
                </a:solidFill>
              </a:rPr>
              <a:t>2</a:t>
            </a:r>
          </a:p>
          <a:p>
            <a:pPr marL="0" indent="0">
              <a:buNone/>
            </a:pPr>
            <a:endParaRPr lang="en-US" sz="2000" dirty="0" smtClean="0">
              <a:solidFill>
                <a:schemeClr val="tx1">
                  <a:lumMod val="65000"/>
                  <a:lumOff val="35000"/>
                </a:schemeClr>
              </a:solidFill>
            </a:endParaRPr>
          </a:p>
          <a:p>
            <a:pPr marL="0" indent="0">
              <a:buNone/>
            </a:pPr>
            <a:r>
              <a:rPr lang="en-US" sz="2800" b="1" dirty="0" smtClean="0">
                <a:solidFill>
                  <a:schemeClr val="accent3">
                    <a:lumMod val="50000"/>
                  </a:schemeClr>
                </a:solidFill>
              </a:rPr>
              <a:t>Example: </a:t>
            </a:r>
            <a:r>
              <a:rPr lang="en-US" sz="2800" dirty="0" smtClean="0">
                <a:solidFill>
                  <a:schemeClr val="accent3">
                    <a:lumMod val="50000"/>
                  </a:schemeClr>
                </a:solidFill>
              </a:rPr>
              <a:t>30 </a:t>
            </a:r>
            <a:r>
              <a:rPr lang="en-US" sz="2800" dirty="0" err="1" smtClean="0">
                <a:solidFill>
                  <a:schemeClr val="accent3">
                    <a:lumMod val="50000"/>
                  </a:schemeClr>
                </a:solidFill>
              </a:rPr>
              <a:t>MGy</a:t>
            </a:r>
            <a:r>
              <a:rPr lang="en-US" sz="2800" dirty="0" smtClean="0">
                <a:solidFill>
                  <a:schemeClr val="accent3">
                    <a:lumMod val="50000"/>
                  </a:schemeClr>
                </a:solidFill>
              </a:rPr>
              <a:t>, </a:t>
            </a:r>
            <a:r>
              <a:rPr lang="en-US" sz="2800" dirty="0">
                <a:solidFill>
                  <a:schemeClr val="accent3">
                    <a:lumMod val="50000"/>
                  </a:schemeClr>
                </a:solidFill>
              </a:rPr>
              <a:t>1 mm</a:t>
            </a:r>
            <a:r>
              <a:rPr lang="en-US" sz="2800" baseline="30000" dirty="0">
                <a:solidFill>
                  <a:schemeClr val="accent3">
                    <a:lumMod val="50000"/>
                  </a:schemeClr>
                </a:solidFill>
              </a:rPr>
              <a:t>2</a:t>
            </a:r>
            <a:r>
              <a:rPr lang="en-US" sz="2800" dirty="0">
                <a:solidFill>
                  <a:schemeClr val="accent3">
                    <a:lumMod val="50000"/>
                  </a:schemeClr>
                </a:solidFill>
              </a:rPr>
              <a:t> </a:t>
            </a:r>
            <a:r>
              <a:rPr lang="en-US" sz="2800" dirty="0" smtClean="0">
                <a:solidFill>
                  <a:schemeClr val="accent3">
                    <a:lumMod val="50000"/>
                  </a:schemeClr>
                </a:solidFill>
              </a:rPr>
              <a:t>area, flux= 10</a:t>
            </a:r>
            <a:r>
              <a:rPr lang="en-US" sz="2800" baseline="30000" dirty="0" smtClean="0">
                <a:solidFill>
                  <a:schemeClr val="accent3">
                    <a:lumMod val="50000"/>
                  </a:schemeClr>
                </a:solidFill>
              </a:rPr>
              <a:t>12</a:t>
            </a:r>
            <a:r>
              <a:rPr lang="en-US" sz="2800" dirty="0" smtClean="0">
                <a:solidFill>
                  <a:schemeClr val="accent3">
                    <a:lumMod val="50000"/>
                  </a:schemeClr>
                </a:solidFill>
              </a:rPr>
              <a:t> </a:t>
            </a:r>
            <a:r>
              <a:rPr lang="en-US" sz="2800" dirty="0" err="1" smtClean="0">
                <a:solidFill>
                  <a:schemeClr val="accent3">
                    <a:lumMod val="50000"/>
                  </a:schemeClr>
                </a:solidFill>
              </a:rPr>
              <a:t>ph</a:t>
            </a:r>
            <a:r>
              <a:rPr lang="en-US" sz="2800" dirty="0" smtClean="0">
                <a:solidFill>
                  <a:schemeClr val="accent3">
                    <a:lumMod val="50000"/>
                  </a:schemeClr>
                </a:solidFill>
              </a:rPr>
              <a:t>/s</a:t>
            </a:r>
          </a:p>
          <a:p>
            <a:pPr marL="0" indent="0">
              <a:buNone/>
            </a:pPr>
            <a:r>
              <a:rPr lang="en-US" sz="2600" dirty="0" smtClean="0">
                <a:solidFill>
                  <a:schemeClr val="accent3">
                    <a:lumMod val="50000"/>
                  </a:schemeClr>
                </a:solidFill>
              </a:rPr>
              <a:t>1x1 </a:t>
            </a:r>
            <a:r>
              <a:rPr lang="el-GR" sz="2600" dirty="0" smtClean="0">
                <a:solidFill>
                  <a:schemeClr val="accent3">
                    <a:lumMod val="50000"/>
                  </a:schemeClr>
                </a:solidFill>
              </a:rPr>
              <a:t>μ</a:t>
            </a:r>
            <a:r>
              <a:rPr lang="en-US" sz="2600" dirty="0" smtClean="0">
                <a:solidFill>
                  <a:schemeClr val="accent3">
                    <a:lumMod val="50000"/>
                  </a:schemeClr>
                </a:solidFill>
              </a:rPr>
              <a:t>m beam: 60 </a:t>
            </a:r>
            <a:r>
              <a:rPr lang="en-US" sz="2600" dirty="0" err="1" smtClean="0">
                <a:solidFill>
                  <a:schemeClr val="accent3">
                    <a:lumMod val="50000"/>
                  </a:schemeClr>
                </a:solidFill>
              </a:rPr>
              <a:t>ms</a:t>
            </a:r>
            <a:endParaRPr lang="en-US" sz="2600" dirty="0" smtClean="0">
              <a:solidFill>
                <a:srgbClr val="C00000"/>
              </a:solidFill>
            </a:endParaRPr>
          </a:p>
          <a:p>
            <a:pPr marL="0" indent="0">
              <a:buNone/>
            </a:pPr>
            <a:r>
              <a:rPr lang="en-US" sz="2600" dirty="0" smtClean="0">
                <a:solidFill>
                  <a:schemeClr val="accent3">
                    <a:lumMod val="50000"/>
                  </a:schemeClr>
                </a:solidFill>
              </a:rPr>
              <a:t>100x100 </a:t>
            </a:r>
            <a:r>
              <a:rPr lang="el-GR" sz="2600" dirty="0">
                <a:solidFill>
                  <a:schemeClr val="accent3">
                    <a:lumMod val="50000"/>
                  </a:schemeClr>
                </a:solidFill>
              </a:rPr>
              <a:t>μ</a:t>
            </a:r>
            <a:r>
              <a:rPr lang="en-US" sz="2600" dirty="0">
                <a:solidFill>
                  <a:schemeClr val="accent3">
                    <a:lumMod val="50000"/>
                  </a:schemeClr>
                </a:solidFill>
              </a:rPr>
              <a:t>m beam: </a:t>
            </a:r>
            <a:r>
              <a:rPr lang="en-US" sz="2600" dirty="0" smtClean="0">
                <a:solidFill>
                  <a:schemeClr val="accent3">
                    <a:lumMod val="50000"/>
                  </a:schemeClr>
                </a:solidFill>
              </a:rPr>
              <a:t>600 s x 10x10 shots =</a:t>
            </a:r>
            <a:endParaRPr lang="en-US" sz="2600" dirty="0" smtClean="0">
              <a:solidFill>
                <a:srgbClr val="C00000"/>
              </a:solidFill>
            </a:endParaRPr>
          </a:p>
          <a:p>
            <a:pPr marL="0" indent="0">
              <a:buNone/>
            </a:pPr>
            <a:r>
              <a:rPr lang="en-US" sz="2600" dirty="0" smtClean="0">
                <a:solidFill>
                  <a:schemeClr val="accent3">
                    <a:lumMod val="50000"/>
                  </a:schemeClr>
                </a:solidFill>
              </a:rPr>
              <a:t>1x1 </a:t>
            </a:r>
            <a:r>
              <a:rPr lang="en-US" sz="2600" dirty="0">
                <a:solidFill>
                  <a:schemeClr val="accent3">
                    <a:lumMod val="50000"/>
                  </a:schemeClr>
                </a:solidFill>
              </a:rPr>
              <a:t>m</a:t>
            </a:r>
            <a:r>
              <a:rPr lang="en-US" sz="2600" dirty="0" smtClean="0">
                <a:solidFill>
                  <a:schemeClr val="accent3">
                    <a:lumMod val="50000"/>
                  </a:schemeClr>
                </a:solidFill>
              </a:rPr>
              <a:t>m </a:t>
            </a:r>
            <a:r>
              <a:rPr lang="en-US" sz="2600" dirty="0">
                <a:solidFill>
                  <a:schemeClr val="accent3">
                    <a:lumMod val="50000"/>
                  </a:schemeClr>
                </a:solidFill>
              </a:rPr>
              <a:t>beam: </a:t>
            </a:r>
            <a:r>
              <a:rPr lang="en-US" sz="2600" dirty="0" smtClean="0">
                <a:solidFill>
                  <a:schemeClr val="accent3">
                    <a:lumMod val="50000"/>
                  </a:schemeClr>
                </a:solidFill>
              </a:rPr>
              <a:t>  60,000 </a:t>
            </a:r>
            <a:r>
              <a:rPr lang="en-US" sz="2600" dirty="0">
                <a:solidFill>
                  <a:schemeClr val="accent3">
                    <a:lumMod val="50000"/>
                  </a:schemeClr>
                </a:solidFill>
              </a:rPr>
              <a:t>s </a:t>
            </a:r>
            <a:r>
              <a:rPr lang="en-US" sz="2600" dirty="0" smtClean="0">
                <a:solidFill>
                  <a:schemeClr val="accent3">
                    <a:lumMod val="50000"/>
                  </a:schemeClr>
                </a:solidFill>
              </a:rPr>
              <a:t>   x   1 shot      = </a:t>
            </a:r>
            <a:r>
              <a:rPr lang="en-US" sz="2600" dirty="0" smtClean="0">
                <a:solidFill>
                  <a:srgbClr val="FF0000"/>
                </a:solidFill>
              </a:rPr>
              <a:t>17 hours</a:t>
            </a:r>
            <a:r>
              <a:rPr lang="en-US" sz="2600" dirty="0" smtClean="0">
                <a:solidFill>
                  <a:schemeClr val="accent3">
                    <a:lumMod val="50000"/>
                  </a:schemeClr>
                </a:solidFill>
              </a:rPr>
              <a:t>    </a:t>
            </a:r>
            <a:endParaRPr lang="en-US" sz="2600" dirty="0">
              <a:solidFill>
                <a:srgbClr val="C00000"/>
              </a:solidFill>
            </a:endParaRPr>
          </a:p>
          <a:p>
            <a:pPr marL="0" indent="0">
              <a:buNone/>
            </a:pPr>
            <a:r>
              <a:rPr lang="en-US" sz="2800" dirty="0" smtClean="0">
                <a:solidFill>
                  <a:schemeClr val="accent3">
                    <a:lumMod val="50000"/>
                  </a:schemeClr>
                </a:solidFill>
              </a:rPr>
              <a:t> </a:t>
            </a:r>
            <a:endParaRPr lang="en-US" sz="2800" dirty="0" smtClean="0">
              <a:solidFill>
                <a:schemeClr val="accent6">
                  <a:lumMod val="50000"/>
                </a:schemeClr>
              </a:solidFill>
            </a:endParaRPr>
          </a:p>
        </p:txBody>
      </p:sp>
      <p:sp>
        <p:nvSpPr>
          <p:cNvPr id="5" name="Rectangle 4"/>
          <p:cNvSpPr/>
          <p:nvPr/>
        </p:nvSpPr>
        <p:spPr>
          <a:xfrm>
            <a:off x="19358" y="5739441"/>
            <a:ext cx="3820277" cy="523220"/>
          </a:xfrm>
          <a:prstGeom prst="rect">
            <a:avLst/>
          </a:prstGeom>
        </p:spPr>
        <p:txBody>
          <a:bodyPr wrap="none">
            <a:spAutoFit/>
          </a:bodyPr>
          <a:lstStyle/>
          <a:p>
            <a:r>
              <a:rPr lang="en-US" sz="2800" dirty="0" smtClean="0">
                <a:solidFill>
                  <a:srgbClr val="F79646">
                    <a:lumMod val="50000"/>
                  </a:srgbClr>
                </a:solidFill>
                <a:latin typeface="Arial" panose="020B0604020202020204" pitchFamily="34" charset="0"/>
              </a:rPr>
              <a:t>10</a:t>
            </a:r>
            <a:r>
              <a:rPr lang="en-US" sz="2800" baseline="30000" dirty="0" smtClean="0">
                <a:solidFill>
                  <a:srgbClr val="F79646">
                    <a:lumMod val="50000"/>
                  </a:srgbClr>
                </a:solidFill>
                <a:latin typeface="Arial" panose="020B0604020202020204" pitchFamily="34" charset="0"/>
              </a:rPr>
              <a:t>13</a:t>
            </a:r>
            <a:r>
              <a:rPr lang="en-US" sz="2800" dirty="0" smtClean="0">
                <a:solidFill>
                  <a:srgbClr val="F79646">
                    <a:lumMod val="50000"/>
                  </a:srgbClr>
                </a:solidFill>
                <a:latin typeface="Arial" panose="020B0604020202020204" pitchFamily="34" charset="0"/>
              </a:rPr>
              <a:t> </a:t>
            </a:r>
            <a:r>
              <a:rPr lang="en-US" sz="2800" dirty="0" err="1">
                <a:solidFill>
                  <a:srgbClr val="F79646">
                    <a:lumMod val="50000"/>
                  </a:srgbClr>
                </a:solidFill>
                <a:latin typeface="Arial" panose="020B0604020202020204" pitchFamily="34" charset="0"/>
              </a:rPr>
              <a:t>ph</a:t>
            </a:r>
            <a:r>
              <a:rPr lang="en-US" sz="2800" dirty="0">
                <a:solidFill>
                  <a:srgbClr val="F79646">
                    <a:lumMod val="50000"/>
                  </a:srgbClr>
                </a:solidFill>
                <a:latin typeface="Arial" panose="020B0604020202020204" pitchFamily="34" charset="0"/>
              </a:rPr>
              <a:t>/s → </a:t>
            </a:r>
            <a:r>
              <a:rPr lang="en-US" sz="2800" dirty="0" smtClean="0">
                <a:solidFill>
                  <a:srgbClr val="C00000"/>
                </a:solidFill>
                <a:latin typeface="Arial" panose="020B0604020202020204" pitchFamily="34" charset="0"/>
              </a:rPr>
              <a:t>1.7 h/mm</a:t>
            </a:r>
            <a:r>
              <a:rPr lang="en-US" sz="2800" baseline="30000" dirty="0" smtClean="0">
                <a:solidFill>
                  <a:srgbClr val="C00000"/>
                </a:solidFill>
                <a:latin typeface="Arial" panose="020B0604020202020204" pitchFamily="34" charset="0"/>
              </a:rPr>
              <a:t>2</a:t>
            </a:r>
            <a:endParaRPr lang="en-US" baseline="30000" dirty="0">
              <a:solidFill>
                <a:srgbClr val="C00000"/>
              </a:solidFill>
              <a:latin typeface="Arial" panose="020B0604020202020204" pitchFamily="34" charset="0"/>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a:solidFill>
                  <a:prstClr val="black"/>
                </a:solidFill>
                <a:latin typeface="Arial" panose="020B0604020202020204" pitchFamily="34" charset="0"/>
              </a:rPr>
              <a:t>Holton (2009)."beginner's guide rad dam", </a:t>
            </a:r>
            <a:r>
              <a:rPr lang="en-US" i="1" dirty="0">
                <a:solidFill>
                  <a:prstClr val="black"/>
                </a:solidFill>
                <a:latin typeface="Arial" panose="020B0604020202020204" pitchFamily="34" charset="0"/>
              </a:rPr>
              <a:t>J. Synch. Rad.</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
        <p:nvSpPr>
          <p:cNvPr id="9" name="Rectangle 8"/>
          <p:cNvSpPr/>
          <p:nvPr/>
        </p:nvSpPr>
        <p:spPr>
          <a:xfrm>
            <a:off x="6719149" y="4129251"/>
            <a:ext cx="1484702" cy="492443"/>
          </a:xfrm>
          <a:prstGeom prst="rect">
            <a:avLst/>
          </a:prstGeom>
        </p:spPr>
        <p:txBody>
          <a:bodyPr wrap="none">
            <a:spAutoFit/>
          </a:bodyPr>
          <a:lstStyle/>
          <a:p>
            <a:pPr>
              <a:spcBef>
                <a:spcPct val="20000"/>
              </a:spcBef>
            </a:pPr>
            <a:r>
              <a:rPr lang="en-US" sz="2600" dirty="0" smtClean="0">
                <a:solidFill>
                  <a:srgbClr val="C00000"/>
                </a:solidFill>
                <a:latin typeface="Arial" panose="020B0604020202020204" pitchFamily="34" charset="0"/>
              </a:rPr>
              <a:t>17 </a:t>
            </a:r>
            <a:r>
              <a:rPr lang="en-US" sz="2600" dirty="0">
                <a:solidFill>
                  <a:srgbClr val="C00000"/>
                </a:solidFill>
                <a:latin typeface="Arial" panose="020B0604020202020204" pitchFamily="34" charset="0"/>
              </a:rPr>
              <a:t>hours</a:t>
            </a:r>
          </a:p>
        </p:txBody>
      </p:sp>
      <p:sp>
        <p:nvSpPr>
          <p:cNvPr id="13" name="Rectangle 12"/>
          <p:cNvSpPr/>
          <p:nvPr/>
        </p:nvSpPr>
        <p:spPr>
          <a:xfrm>
            <a:off x="3620061" y="4129251"/>
            <a:ext cx="3369833" cy="492443"/>
          </a:xfrm>
          <a:prstGeom prst="rect">
            <a:avLst/>
          </a:prstGeom>
        </p:spPr>
        <p:txBody>
          <a:bodyPr wrap="none">
            <a:spAutoFit/>
          </a:bodyPr>
          <a:lstStyle/>
          <a:p>
            <a:r>
              <a:rPr lang="en-US" sz="2600" dirty="0">
                <a:solidFill>
                  <a:srgbClr val="9BBB59">
                    <a:lumMod val="50000"/>
                  </a:srgbClr>
                </a:solidFill>
                <a:latin typeface="Arial" panose="020B0604020202020204" pitchFamily="34" charset="0"/>
              </a:rPr>
              <a:t>x </a:t>
            </a:r>
            <a:r>
              <a:rPr lang="en-US" sz="2600" dirty="0" smtClean="0">
                <a:solidFill>
                  <a:srgbClr val="9BBB59">
                    <a:lumMod val="50000"/>
                  </a:srgbClr>
                </a:solidFill>
                <a:latin typeface="Arial" panose="020B0604020202020204" pitchFamily="34" charset="0"/>
              </a:rPr>
              <a:t>1000x1000 </a:t>
            </a:r>
            <a:r>
              <a:rPr lang="en-US" sz="2600" dirty="0">
                <a:solidFill>
                  <a:srgbClr val="9BBB59">
                    <a:lumMod val="50000"/>
                  </a:srgbClr>
                </a:solidFill>
                <a:latin typeface="Arial" panose="020B0604020202020204" pitchFamily="34" charset="0"/>
              </a:rPr>
              <a:t>shots = </a:t>
            </a:r>
            <a:endParaRPr lang="en-US" dirty="0">
              <a:solidFill>
                <a:prstClr val="black"/>
              </a:solidFill>
              <a:latin typeface="Arial" panose="020B0604020202020204" pitchFamily="34" charset="0"/>
            </a:endParaRPr>
          </a:p>
        </p:txBody>
      </p:sp>
      <p:sp>
        <p:nvSpPr>
          <p:cNvPr id="14" name="Rectangle 13"/>
          <p:cNvSpPr/>
          <p:nvPr/>
        </p:nvSpPr>
        <p:spPr>
          <a:xfrm>
            <a:off x="6705600" y="4614192"/>
            <a:ext cx="1484702" cy="492443"/>
          </a:xfrm>
          <a:prstGeom prst="rect">
            <a:avLst/>
          </a:prstGeom>
        </p:spPr>
        <p:txBody>
          <a:bodyPr wrap="none">
            <a:spAutoFit/>
          </a:bodyPr>
          <a:lstStyle/>
          <a:p>
            <a:pPr>
              <a:spcBef>
                <a:spcPct val="20000"/>
              </a:spcBef>
            </a:pPr>
            <a:r>
              <a:rPr lang="en-US" sz="2600" dirty="0" smtClean="0">
                <a:solidFill>
                  <a:srgbClr val="C00000"/>
                </a:solidFill>
                <a:latin typeface="Arial" panose="020B0604020202020204" pitchFamily="34" charset="0"/>
              </a:rPr>
              <a:t>17 </a:t>
            </a:r>
            <a:r>
              <a:rPr lang="en-US" sz="2600" dirty="0">
                <a:solidFill>
                  <a:srgbClr val="C00000"/>
                </a:solidFill>
                <a:latin typeface="Arial" panose="020B0604020202020204" pitchFamily="34" charset="0"/>
              </a:rPr>
              <a:t>hours</a:t>
            </a:r>
          </a:p>
        </p:txBody>
      </p:sp>
      <p:sp>
        <p:nvSpPr>
          <p:cNvPr id="10" name="Rectangle 9"/>
          <p:cNvSpPr/>
          <p:nvPr/>
        </p:nvSpPr>
        <p:spPr>
          <a:xfrm>
            <a:off x="4192172" y="5739441"/>
            <a:ext cx="4729052" cy="523220"/>
          </a:xfrm>
          <a:prstGeom prst="rect">
            <a:avLst/>
          </a:prstGeom>
        </p:spPr>
        <p:txBody>
          <a:bodyPr wrap="none">
            <a:spAutoFit/>
          </a:bodyPr>
          <a:lstStyle/>
          <a:p>
            <a:r>
              <a:rPr lang="en-US" sz="2800" dirty="0" smtClean="0">
                <a:solidFill>
                  <a:srgbClr val="F79646">
                    <a:lumMod val="50000"/>
                  </a:srgbClr>
                </a:solidFill>
                <a:latin typeface="Arial" panose="020B0604020202020204" pitchFamily="34" charset="0"/>
              </a:rPr>
              <a:t>10</a:t>
            </a:r>
            <a:r>
              <a:rPr lang="en-US" sz="2800" baseline="30000" dirty="0" smtClean="0">
                <a:solidFill>
                  <a:srgbClr val="F79646">
                    <a:lumMod val="50000"/>
                  </a:srgbClr>
                </a:solidFill>
                <a:latin typeface="Arial" panose="020B0604020202020204" pitchFamily="34" charset="0"/>
              </a:rPr>
              <a:t>13</a:t>
            </a:r>
            <a:r>
              <a:rPr lang="en-US" sz="2800" dirty="0" smtClean="0">
                <a:solidFill>
                  <a:srgbClr val="F79646">
                    <a:lumMod val="50000"/>
                  </a:srgbClr>
                </a:solidFill>
                <a:latin typeface="Arial" panose="020B0604020202020204" pitchFamily="34" charset="0"/>
              </a:rPr>
              <a:t> </a:t>
            </a:r>
            <a:r>
              <a:rPr lang="en-US" sz="2800" dirty="0" err="1" smtClean="0">
                <a:solidFill>
                  <a:srgbClr val="F79646">
                    <a:lumMod val="50000"/>
                  </a:srgbClr>
                </a:solidFill>
                <a:latin typeface="Arial" panose="020B0604020202020204" pitchFamily="34" charset="0"/>
              </a:rPr>
              <a:t>ph</a:t>
            </a:r>
            <a:r>
              <a:rPr lang="en-US" sz="2800" dirty="0" smtClean="0">
                <a:solidFill>
                  <a:srgbClr val="F79646">
                    <a:lumMod val="50000"/>
                  </a:srgbClr>
                </a:solidFill>
                <a:latin typeface="Arial" panose="020B0604020202020204" pitchFamily="34" charset="0"/>
              </a:rPr>
              <a:t>/s @ RT </a:t>
            </a:r>
            <a:r>
              <a:rPr lang="en-US" sz="2800" dirty="0">
                <a:solidFill>
                  <a:srgbClr val="F79646">
                    <a:lumMod val="50000"/>
                  </a:srgbClr>
                </a:solidFill>
                <a:latin typeface="Arial" panose="020B0604020202020204" pitchFamily="34" charset="0"/>
              </a:rPr>
              <a:t>→ </a:t>
            </a:r>
            <a:r>
              <a:rPr lang="en-US" sz="2800" dirty="0" smtClean="0">
                <a:solidFill>
                  <a:srgbClr val="C00000"/>
                </a:solidFill>
                <a:latin typeface="Arial" panose="020B0604020202020204" pitchFamily="34" charset="0"/>
              </a:rPr>
              <a:t>40 </a:t>
            </a:r>
            <a:r>
              <a:rPr lang="en-US" sz="2800" dirty="0">
                <a:solidFill>
                  <a:srgbClr val="C00000"/>
                </a:solidFill>
                <a:latin typeface="Arial" panose="020B0604020202020204" pitchFamily="34" charset="0"/>
              </a:rPr>
              <a:t>s</a:t>
            </a:r>
            <a:r>
              <a:rPr lang="en-US" sz="2800" dirty="0" smtClean="0">
                <a:solidFill>
                  <a:srgbClr val="C00000"/>
                </a:solidFill>
                <a:latin typeface="Arial" panose="020B0604020202020204" pitchFamily="34" charset="0"/>
              </a:rPr>
              <a:t>/mm</a:t>
            </a:r>
            <a:r>
              <a:rPr lang="en-US" sz="2800" baseline="30000" dirty="0" smtClean="0">
                <a:solidFill>
                  <a:srgbClr val="C00000"/>
                </a:solidFill>
                <a:latin typeface="Arial" panose="020B0604020202020204" pitchFamily="34" charset="0"/>
              </a:rPr>
              <a:t>2</a:t>
            </a:r>
            <a:endParaRPr lang="en-US" baseline="30000" dirty="0">
              <a:solidFill>
                <a:srgbClr val="C00000"/>
              </a:solidFill>
              <a:latin typeface="Arial" panose="020B0604020202020204" pitchFamily="34" charset="0"/>
            </a:endParaRPr>
          </a:p>
        </p:txBody>
      </p:sp>
    </p:spTree>
    <p:extLst>
      <p:ext uri="{BB962C8B-B14F-4D97-AF65-F5344CB8AC3E}">
        <p14:creationId xmlns:p14="http://schemas.microsoft.com/office/powerpoint/2010/main" val="39956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smtClean="0">
                <a:solidFill>
                  <a:srgbClr val="000000"/>
                </a:solidFill>
                <a:cs typeface="Arial" pitchFamily="34" charset="0"/>
              </a:rPr>
              <a:t>The 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r>
              <a:rPr lang="en-US" sz="4000" dirty="0" smtClean="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anose="020B0604020202020204" pitchFamily="34" charset="0"/>
                <a:cs typeface="Arial" charset="0"/>
              </a:rPr>
              <a:t>Henderson, 1990; Gonzalez &amp; Nave, 1994; </a:t>
            </a:r>
            <a:r>
              <a:rPr lang="en-US" dirty="0" err="1">
                <a:solidFill>
                  <a:srgbClr val="000000"/>
                </a:solidFill>
                <a:latin typeface="Arial" panose="020B0604020202020204" pitchFamily="34" charset="0"/>
                <a:cs typeface="Arial" charset="0"/>
              </a:rPr>
              <a:t>Glaeser</a:t>
            </a:r>
            <a:r>
              <a:rPr lang="en-US" i="1" dirty="0">
                <a:solidFill>
                  <a:srgbClr val="000000"/>
                </a:solidFill>
                <a:latin typeface="Arial" panose="020B0604020202020204" pitchFamily="34" charset="0"/>
                <a:cs typeface="Arial" charset="0"/>
              </a:rPr>
              <a:t> et al.</a:t>
            </a:r>
            <a:r>
              <a:rPr lang="en-US" dirty="0">
                <a:solidFill>
                  <a:srgbClr val="000000"/>
                </a:solidFill>
                <a:latin typeface="Arial" panose="020B0604020202020204" pitchFamily="34" charset="0"/>
                <a:cs typeface="Arial" charset="0"/>
              </a:rPr>
              <a:t>, 2000; </a:t>
            </a:r>
            <a:r>
              <a:rPr lang="en-US" dirty="0" err="1">
                <a:solidFill>
                  <a:srgbClr val="000000"/>
                </a:solidFill>
                <a:latin typeface="Arial" panose="020B0604020202020204" pitchFamily="34" charset="0"/>
                <a:cs typeface="Arial" charset="0"/>
              </a:rPr>
              <a:t>Sliz</a:t>
            </a:r>
            <a:r>
              <a:rPr lang="en-US" i="1" dirty="0">
                <a:solidFill>
                  <a:srgbClr val="000000"/>
                </a:solidFill>
                <a:latin typeface="Arial" panose="020B0604020202020204" pitchFamily="34" charset="0"/>
                <a:cs typeface="Arial" charset="0"/>
              </a:rPr>
              <a:t> et al.</a:t>
            </a:r>
            <a:r>
              <a:rPr lang="en-US" dirty="0">
                <a:solidFill>
                  <a:srgbClr val="000000"/>
                </a:solidFill>
                <a:latin typeface="Arial" panose="020B0604020202020204" pitchFamily="34" charset="0"/>
                <a:cs typeface="Arial" charset="0"/>
              </a:rPr>
              <a:t>, 2003; </a:t>
            </a:r>
            <a:r>
              <a:rPr lang="en-US" dirty="0" err="1">
                <a:solidFill>
                  <a:srgbClr val="000000"/>
                </a:solidFill>
                <a:latin typeface="Arial" panose="020B0604020202020204" pitchFamily="34" charset="0"/>
                <a:cs typeface="Arial" charset="0"/>
              </a:rPr>
              <a:t>Leiros</a:t>
            </a:r>
            <a:r>
              <a:rPr lang="en-US" i="1" dirty="0">
                <a:solidFill>
                  <a:srgbClr val="000000"/>
                </a:solidFill>
                <a:latin typeface="Arial" panose="020B0604020202020204" pitchFamily="34" charset="0"/>
                <a:cs typeface="Arial" charset="0"/>
              </a:rPr>
              <a:t> et al.</a:t>
            </a:r>
            <a:r>
              <a:rPr lang="en-US" dirty="0">
                <a:solidFill>
                  <a:srgbClr val="000000"/>
                </a:solidFill>
                <a:latin typeface="Arial" panose="020B0604020202020204" pitchFamily="34" charset="0"/>
                <a:cs typeface="Arial" charset="0"/>
              </a:rPr>
              <a:t>, 2006; Owen</a:t>
            </a:r>
            <a:r>
              <a:rPr lang="en-US" i="1" dirty="0">
                <a:solidFill>
                  <a:srgbClr val="000000"/>
                </a:solidFill>
                <a:latin typeface="Arial" panose="020B0604020202020204" pitchFamily="34" charset="0"/>
                <a:cs typeface="Arial" charset="0"/>
              </a:rPr>
              <a:t> et al.</a:t>
            </a:r>
            <a:r>
              <a:rPr lang="en-US" dirty="0">
                <a:solidFill>
                  <a:srgbClr val="000000"/>
                </a:solidFill>
                <a:latin typeface="Arial" panose="020B0604020202020204" pitchFamily="34" charset="0"/>
                <a:cs typeface="Arial" charset="0"/>
              </a:rPr>
              <a:t>, 2006; Garman &amp; </a:t>
            </a:r>
            <a:r>
              <a:rPr lang="en-US" dirty="0" err="1">
                <a:solidFill>
                  <a:srgbClr val="000000"/>
                </a:solidFill>
                <a:latin typeface="Arial" panose="020B0604020202020204" pitchFamily="34" charset="0"/>
                <a:cs typeface="Arial" charset="0"/>
              </a:rPr>
              <a:t>McSweeney</a:t>
            </a:r>
            <a:r>
              <a:rPr lang="en-US" dirty="0">
                <a:solidFill>
                  <a:srgbClr val="000000"/>
                </a:solidFill>
                <a:latin typeface="Arial" panose="020B0604020202020204" pitchFamily="34" charset="0"/>
                <a:cs typeface="Arial" charset="0"/>
              </a:rPr>
              <a:t>, 2006; Garman &amp; Nave, 2009; Holton, 2009</a:t>
            </a:r>
          </a:p>
        </p:txBody>
      </p:sp>
      <p:sp>
        <p:nvSpPr>
          <p:cNvPr id="3" name="Rectangle 2"/>
          <p:cNvSpPr/>
          <p:nvPr/>
        </p:nvSpPr>
        <p:spPr>
          <a:xfrm>
            <a:off x="6173244" y="4118081"/>
            <a:ext cx="2034531" cy="769441"/>
          </a:xfrm>
          <a:prstGeom prst="rect">
            <a:avLst/>
          </a:prstGeom>
        </p:spPr>
        <p:txBody>
          <a:bodyPr wrap="none">
            <a:spAutoFit/>
          </a:bodyPr>
          <a:lstStyle/>
          <a:p>
            <a:pPr algn="ctr"/>
            <a:r>
              <a:rPr lang="en-US" altLang="en-US" sz="4400" dirty="0">
                <a:solidFill>
                  <a:srgbClr val="000000"/>
                </a:solidFill>
                <a:latin typeface="Arial" panose="020B0604020202020204" pitchFamily="34" charset="0"/>
                <a:cs typeface="Arial" panose="020B0604020202020204" pitchFamily="34" charset="0"/>
              </a:rPr>
              <a:t>(synch)</a:t>
            </a:r>
          </a:p>
        </p:txBody>
      </p:sp>
    </p:spTree>
    <p:extLst>
      <p:ext uri="{BB962C8B-B14F-4D97-AF65-F5344CB8AC3E}">
        <p14:creationId xmlns:p14="http://schemas.microsoft.com/office/powerpoint/2010/main" val="2721839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smtClean="0">
                <a:solidFill>
                  <a:srgbClr val="000000"/>
                </a:solidFill>
                <a:cs typeface="Arial" charset="0"/>
              </a:rPr>
              <a:t>low</a:t>
            </a:r>
            <a:endParaRPr lang="en-US" dirty="0">
              <a:solidFill>
                <a:srgbClr val="000000"/>
              </a:solidFill>
              <a:cs typeface="Arial" charset="0"/>
            </a:endParaRPr>
          </a:p>
          <a:p>
            <a:pPr algn="ctr" fontAlgn="base">
              <a:spcBef>
                <a:spcPct val="0"/>
              </a:spcBef>
              <a:spcAft>
                <a:spcPct val="0"/>
              </a:spcAft>
              <a:defRPr/>
            </a:pPr>
            <a:r>
              <a:rPr lang="en-US" dirty="0">
                <a:solidFill>
                  <a:srgbClr val="000000"/>
                </a:solidFill>
                <a:cs typeface="Arial" charset="0"/>
              </a:rPr>
              <a:t>completeness</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a:solidFill>
                  <a:srgbClr val="000000"/>
                </a:solidFill>
                <a:cs typeface="Arial" charset="0"/>
              </a:rPr>
              <a:t>t</a:t>
            </a:r>
            <a:r>
              <a:rPr lang="en-US" dirty="0" smtClean="0">
                <a:solidFill>
                  <a:srgbClr val="000000"/>
                </a:solidFill>
                <a:cs typeface="Arial" charset="0"/>
              </a:rPr>
              <a:t>oo much</a:t>
            </a:r>
            <a:endParaRPr lang="en-US" dirty="0">
              <a:solidFill>
                <a:srgbClr val="000000"/>
              </a:solidFill>
              <a:cs typeface="Arial" charset="0"/>
            </a:endParaRPr>
          </a:p>
          <a:p>
            <a:pPr algn="ctr" fontAlgn="base">
              <a:spcBef>
                <a:spcPct val="0"/>
              </a:spcBef>
              <a:spcAft>
                <a:spcPct val="0"/>
              </a:spcAft>
              <a:defRPr/>
            </a:pPr>
            <a:r>
              <a:rPr lang="en-US" dirty="0">
                <a:solidFill>
                  <a:srgbClr val="000000"/>
                </a:solidFill>
                <a:cs typeface="Arial" charset="0"/>
              </a:rPr>
              <a:t>read noise</a:t>
            </a:r>
          </a:p>
        </p:txBody>
      </p:sp>
    </p:spTree>
    <p:extLst>
      <p:ext uri="{BB962C8B-B14F-4D97-AF65-F5344CB8AC3E}">
        <p14:creationId xmlns:p14="http://schemas.microsoft.com/office/powerpoint/2010/main" val="2007211235"/>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099461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4018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755077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74047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79204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05386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30" name="Picture 6"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pSp>
        <p:nvGrpSpPr>
          <p:cNvPr id="77831" name="Group 7"/>
          <p:cNvGrpSpPr>
            <a:grpSpLocks/>
          </p:cNvGrpSpPr>
          <p:nvPr/>
        </p:nvGrpSpPr>
        <p:grpSpPr bwMode="auto">
          <a:xfrm>
            <a:off x="187325" y="1336675"/>
            <a:ext cx="8853488" cy="5334000"/>
            <a:chOff x="118" y="842"/>
            <a:chExt cx="5577" cy="3360"/>
          </a:xfrm>
        </p:grpSpPr>
        <p:graphicFrame>
          <p:nvGraphicFramePr>
            <p:cNvPr id="12294" name="Object 3"/>
            <p:cNvGraphicFramePr>
              <a:graphicFrameLocks noChangeAspect="1"/>
            </p:cNvGraphicFramePr>
            <p:nvPr/>
          </p:nvGraphicFramePr>
          <p:xfrm>
            <a:off x="252" y="842"/>
            <a:ext cx="5443" cy="3154"/>
          </p:xfrm>
          <a:graphic>
            <a:graphicData uri="http://schemas.openxmlformats.org/presentationml/2006/ole">
              <mc:AlternateContent xmlns:mc="http://schemas.openxmlformats.org/markup-compatibility/2006">
                <mc:Choice xmlns:v="urn:schemas-microsoft-com:vml" Requires="v">
                  <p:oleObj spid="_x0000_s4163" name="Chart" r:id="rId4" imgW="8677440" imgH="5029120" progId="MSGraph.Chart.8">
                    <p:embed followColorScheme="full"/>
                  </p:oleObj>
                </mc:Choice>
                <mc:Fallback>
                  <p:oleObj name="Chart" r:id="rId4" imgW="8677440" imgH="5029120" progId="MSGraph.Chart.8">
                    <p:embed followColorScheme="full"/>
                    <p:pic>
                      <p:nvPicPr>
                        <p:cNvPr id="0" name=""/>
                        <p:cNvPicPr>
                          <a:picLocks noChangeAspect="1" noChangeArrowheads="1"/>
                        </p:cNvPicPr>
                        <p:nvPr/>
                      </p:nvPicPr>
                      <p:blipFill>
                        <a:blip r:embed="rId5"/>
                        <a:srcRect/>
                        <a:stretch>
                          <a:fillRect/>
                        </a:stretch>
                      </p:blipFill>
                      <p:spPr bwMode="auto">
                        <a:xfrm>
                          <a:off x="252" y="842"/>
                          <a:ext cx="5443" cy="3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5" name="Text Box 4"/>
            <p:cNvSpPr txBox="1">
              <a:spLocks noChangeArrowheads="1"/>
            </p:cNvSpPr>
            <p:nvPr/>
          </p:nvSpPr>
          <p:spPr bwMode="auto">
            <a:xfrm rot="-5400000">
              <a:off x="-616" y="2080"/>
              <a:ext cx="1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2296" name="Text Box 5"/>
            <p:cNvSpPr txBox="1">
              <a:spLocks noChangeArrowheads="1"/>
            </p:cNvSpPr>
            <p:nvPr/>
          </p:nvSpPr>
          <p:spPr bwMode="auto">
            <a:xfrm>
              <a:off x="1622" y="3971"/>
              <a:ext cx="245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grpSp>
      <p:sp>
        <p:nvSpPr>
          <p:cNvPr id="77832" name="Oval 8"/>
          <p:cNvSpPr>
            <a:spLocks noChangeArrowheads="1"/>
          </p:cNvSpPr>
          <p:nvPr/>
        </p:nvSpPr>
        <p:spPr bwMode="auto">
          <a:xfrm>
            <a:off x="2079625" y="2003425"/>
            <a:ext cx="3357563" cy="3354388"/>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46106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3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783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778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2" grpId="0" animBg="1"/>
      <p:bldP spid="77832"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p:txBody>
      </p:sp>
    </p:spTree>
    <p:extLst>
      <p:ext uri="{BB962C8B-B14F-4D97-AF65-F5344CB8AC3E}">
        <p14:creationId xmlns:p14="http://schemas.microsoft.com/office/powerpoint/2010/main" val="422833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3755775129"/>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r>
              <a:rPr lang="en-US" sz="4000" dirty="0">
                <a:solidFill>
                  <a:prstClr val="black"/>
                </a:solidFill>
                <a:cs typeface="Arial" charset="0"/>
              </a:rPr>
              <a:t>“true” resolution limit</a:t>
            </a:r>
          </a:p>
        </p:txBody>
      </p:sp>
    </p:spTree>
    <p:extLst>
      <p:ext uri="{BB962C8B-B14F-4D97-AF65-F5344CB8AC3E}">
        <p14:creationId xmlns:p14="http://schemas.microsoft.com/office/powerpoint/2010/main" val="284633716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51559390"/>
              </p:ext>
            </p:extLst>
          </p:nvPr>
        </p:nvGraphicFramePr>
        <p:xfrm>
          <a:off x="214960" y="1351107"/>
          <a:ext cx="8240670" cy="4135293"/>
        </p:xfrm>
        <a:graphic>
          <a:graphicData uri="http://schemas.openxmlformats.org/drawingml/2006/table">
            <a:tbl>
              <a:tblPr/>
              <a:tblGrid>
                <a:gridCol w="2746890"/>
                <a:gridCol w="2746890"/>
                <a:gridCol w="2746890"/>
              </a:tblGrid>
              <a:tr h="1378431">
                <a:tc gridSpan="3">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378431">
                <a:tc>
                  <a:txBody>
                    <a:bodyPr/>
                    <a:lstStyle/>
                    <a:p>
                      <a:r>
                        <a:rPr lang="en-US" sz="48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8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8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4400" b="1" dirty="0" smtClean="0">
                          <a:latin typeface="Courier New" panose="02070309020205020404" pitchFamily="49" charset="0"/>
                          <a:cs typeface="Courier New" panose="02070309020205020404" pitchFamily="49" charset="0"/>
                        </a:rPr>
                        <a:t>3.17700</a:t>
                      </a:r>
                      <a:endParaRPr lang="en-US" sz="4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4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4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cs typeface="Arial" charset="0"/>
              </a:rPr>
              <a:t>301,640,334 photons/</a:t>
            </a:r>
            <a:r>
              <a:rPr lang="en-US" sz="4000" dirty="0" err="1">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406151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dirty="0" smtClean="0"/>
              <a:t>lose </a:t>
            </a:r>
            <a:r>
              <a:rPr lang="en-US" dirty="0" smtClean="0"/>
              <a:t>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slice</a:t>
            </a:r>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profile area</a:t>
            </a:r>
            <a:endParaRPr lang="en-US" sz="1900" dirty="0"/>
          </a:p>
          <a:p>
            <a:pPr marL="514350" indent="-514350">
              <a:buFont typeface="+mj-lt"/>
              <a:buAutoNum type="arabicPeriod"/>
            </a:pPr>
            <a:r>
              <a:rPr lang="en-US" dirty="0"/>
              <a:t>Pink/divergent beam</a:t>
            </a:r>
          </a:p>
          <a:p>
            <a:pPr marL="400050" lvl="1" indent="0">
              <a:buNone/>
            </a:pPr>
            <a:r>
              <a:rPr lang="en-US" sz="1800" dirty="0"/>
              <a:t>	sum over lambda/angle </a:t>
            </a:r>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 drift, read-out gap</a:t>
            </a:r>
          </a:p>
        </p:txBody>
      </p:sp>
    </p:spTree>
    <p:extLst>
      <p:ext uri="{BB962C8B-B14F-4D97-AF65-F5344CB8AC3E}">
        <p14:creationId xmlns:p14="http://schemas.microsoft.com/office/powerpoint/2010/main" val="33915893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486826"/>
            <a:ext cx="8162925" cy="4044667"/>
          </a:xfrm>
        </p:spPr>
        <p:txBody>
          <a:bodyPr/>
          <a:lstStyle/>
          <a:p>
            <a:pPr algn="ctr" eaLnBrk="1" hangingPunct="1">
              <a:lnSpc>
                <a:spcPct val="130000"/>
              </a:lnSpc>
              <a:buFontTx/>
              <a:buNone/>
            </a:pPr>
            <a:r>
              <a:rPr lang="en-US" altLang="en-US" sz="2800" b="1" dirty="0" smtClean="0">
                <a:solidFill>
                  <a:srgbClr val="008000"/>
                </a:solidFill>
              </a:rPr>
              <a:t>“dose contrast” avoided with </a:t>
            </a:r>
            <a:r>
              <a:rPr lang="en-US" altLang="en-US" sz="2800" b="1" dirty="0" smtClean="0">
                <a:solidFill>
                  <a:srgbClr val="008000"/>
                </a:solidFill>
              </a:rPr>
              <a:t>dose flattening</a:t>
            </a:r>
            <a:endParaRPr lang="en-US" altLang="en-US" sz="2800" b="1" dirty="0" smtClean="0">
              <a:solidFill>
                <a:srgbClr val="008000"/>
              </a:solidFill>
            </a:endParaRPr>
          </a:p>
          <a:p>
            <a:pPr algn="ctr" eaLnBrk="1" hangingPunct="1">
              <a:lnSpc>
                <a:spcPct val="130000"/>
              </a:lnSpc>
              <a:buFontTx/>
              <a:buNone/>
            </a:pPr>
            <a:r>
              <a:rPr lang="en-US" altLang="en-US" sz="2800" b="1" dirty="0" smtClean="0">
                <a:solidFill>
                  <a:srgbClr val="008000"/>
                </a:solidFill>
              </a:rPr>
              <a:t>0.8 FWHM = very flat</a:t>
            </a:r>
          </a:p>
          <a:p>
            <a:pPr algn="ctr" eaLnBrk="1" hangingPunct="1">
              <a:lnSpc>
                <a:spcPct val="130000"/>
              </a:lnSpc>
              <a:buFontTx/>
              <a:buNone/>
            </a:pPr>
            <a:r>
              <a:rPr lang="en-US" altLang="en-US" sz="2800" b="1" dirty="0">
                <a:solidFill>
                  <a:srgbClr val="008000"/>
                </a:solidFill>
              </a:rPr>
              <a:t>d</a:t>
            </a:r>
            <a:r>
              <a:rPr lang="en-US" altLang="en-US" sz="2800" b="1" dirty="0" smtClean="0">
                <a:solidFill>
                  <a:srgbClr val="008000"/>
                </a:solidFill>
              </a:rPr>
              <a:t>ata beam can be virtual</a:t>
            </a:r>
          </a:p>
          <a:p>
            <a:pPr algn="ctr" eaLnBrk="1" hangingPunct="1">
              <a:lnSpc>
                <a:spcPct val="130000"/>
              </a:lnSpc>
              <a:buFontTx/>
              <a:buNone/>
            </a:pPr>
            <a:r>
              <a:rPr lang="en-US" altLang="en-US" sz="2800" b="1" dirty="0" smtClean="0">
                <a:solidFill>
                  <a:srgbClr val="008000"/>
                </a:solidFill>
              </a:rPr>
              <a:t>Don’t fall into “the drift”!</a:t>
            </a:r>
          </a:p>
          <a:p>
            <a:pPr algn="ctr" eaLnBrk="1" hangingPunct="1">
              <a:lnSpc>
                <a:spcPct val="130000"/>
              </a:lnSpc>
              <a:buFontTx/>
              <a:buNone/>
            </a:pPr>
            <a:r>
              <a:rPr lang="en-US" altLang="en-US" sz="2800" b="1" dirty="0" smtClean="0">
                <a:solidFill>
                  <a:srgbClr val="008000"/>
                </a:solidFill>
                <a:cs typeface="Arial" pitchFamily="34" charset="0"/>
              </a:rPr>
              <a:t>Long exposures = </a:t>
            </a:r>
            <a:r>
              <a:rPr lang="en-US" altLang="en-US" sz="2800" b="1" dirty="0" err="1" smtClean="0">
                <a:solidFill>
                  <a:srgbClr val="008000"/>
                </a:solidFill>
                <a:cs typeface="Arial" pitchFamily="34" charset="0"/>
              </a:rPr>
              <a:t>lossy</a:t>
            </a:r>
            <a:r>
              <a:rPr lang="en-US" altLang="en-US" sz="2800" b="1" dirty="0" smtClean="0">
                <a:solidFill>
                  <a:srgbClr val="008000"/>
                </a:solidFill>
                <a:cs typeface="Arial" pitchFamily="34" charset="0"/>
              </a:rPr>
              <a:t> compression</a:t>
            </a:r>
          </a:p>
          <a:p>
            <a:pPr algn="ctr" eaLnBrk="1" hangingPunct="1">
              <a:lnSpc>
                <a:spcPct val="130000"/>
              </a:lnSpc>
              <a:buFontTx/>
              <a:buNone/>
            </a:pPr>
            <a:r>
              <a:rPr lang="en-US" altLang="en-US" sz="2800" b="1" dirty="0" err="1" smtClean="0">
                <a:solidFill>
                  <a:srgbClr val="008000"/>
                </a:solidFill>
                <a:cs typeface="Arial" pitchFamily="34" charset="0"/>
              </a:rPr>
              <a:t>Rastering</a:t>
            </a:r>
            <a:r>
              <a:rPr lang="en-US" altLang="en-US" sz="2800" b="1" dirty="0" smtClean="0">
                <a:solidFill>
                  <a:srgbClr val="008000"/>
                </a:solidFill>
                <a:cs typeface="Arial" pitchFamily="34" charset="0"/>
              </a:rPr>
              <a:t> as data collection?</a:t>
            </a:r>
            <a:endParaRPr lang="en-US" altLang="en-US" sz="28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Summary</a:t>
            </a:r>
          </a:p>
        </p:txBody>
      </p:sp>
      <p:sp>
        <p:nvSpPr>
          <p:cNvPr id="273412" name="Rectangle 4"/>
          <p:cNvSpPr>
            <a:spLocks noChangeArrowheads="1"/>
          </p:cNvSpPr>
          <p:nvPr/>
        </p:nvSpPr>
        <p:spPr bwMode="auto">
          <a:xfrm>
            <a:off x="498475" y="1185863"/>
            <a:ext cx="8645525"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Courier New" pitchFamily="49" charset="0"/>
              </a:rPr>
              <a:t>http://bl831.als.lbl.gov/~jamesh/powerpoint/</a:t>
            </a:r>
          </a:p>
          <a:p>
            <a:pPr eaLnBrk="1" hangingPunct="1">
              <a:lnSpc>
                <a:spcPct val="130000"/>
              </a:lnSpc>
              <a:spcBef>
                <a:spcPct val="0"/>
              </a:spcBef>
              <a:buFontTx/>
              <a:buNone/>
            </a:pPr>
            <a:r>
              <a:rPr lang="en-US" altLang="en-US" sz="2400" b="1" dirty="0" smtClean="0">
                <a:solidFill>
                  <a:srgbClr val="000000"/>
                </a:solidFill>
                <a:latin typeface="Courier New" pitchFamily="49" charset="0"/>
              </a:rPr>
              <a:t>ACA</a:t>
            </a:r>
            <a:r>
              <a:rPr lang="en-US" altLang="en-US" sz="2400" b="1" dirty="0" smtClean="0">
                <a:solidFill>
                  <a:srgbClr val="000000"/>
                </a:solidFill>
                <a:latin typeface="Courier New" pitchFamily="49" charset="0"/>
              </a:rPr>
              <a:t>_painting_2019.pptx</a:t>
            </a:r>
            <a:endParaRPr lang="en-US" altLang="en-US" sz="2400" b="1" dirty="0" smtClean="0">
              <a:solidFill>
                <a:srgbClr val="000000"/>
              </a:solidFill>
              <a:latin typeface="Courier New" pitchFamily="49" charset="0"/>
            </a:endParaRPr>
          </a:p>
        </p:txBody>
      </p:sp>
    </p:spTree>
    <p:extLst>
      <p:ext uri="{BB962C8B-B14F-4D97-AF65-F5344CB8AC3E}">
        <p14:creationId xmlns:p14="http://schemas.microsoft.com/office/powerpoint/2010/main" val="25877051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smtClean="0"/>
          </a:p>
        </p:txBody>
      </p:sp>
      <p:sp>
        <p:nvSpPr>
          <p:cNvPr id="31747" name="Rectangle 3"/>
          <p:cNvSpPr>
            <a:spLocks noGrp="1" noChangeArrowheads="1"/>
          </p:cNvSpPr>
          <p:nvPr>
            <p:ph type="body" idx="1"/>
          </p:nvPr>
        </p:nvSpPr>
        <p:spPr/>
        <p:txBody>
          <a:bodyPr/>
          <a:lstStyle/>
          <a:p>
            <a:pPr eaLnBrk="1" hangingPunct="1"/>
            <a:endParaRPr lang="en-US" altLang="en-US" smtClean="0"/>
          </a:p>
        </p:txBody>
      </p:sp>
      <p:pic>
        <p:nvPicPr>
          <p:cNvPr id="31748" name="Picture 4" descr="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4.2x</a:t>
            </a:r>
          </a:p>
        </p:txBody>
      </p:sp>
      <p:pic>
        <p:nvPicPr>
          <p:cNvPr id="31750" name="Picture 6" descr="orig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
            <a:ext cx="2386013" cy="238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1" name="Line 7"/>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52" name="Line 8"/>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598474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tLang="en-US" smtClean="0"/>
          </a:p>
        </p:txBody>
      </p:sp>
      <p:sp>
        <p:nvSpPr>
          <p:cNvPr id="32771" name="Rectangle 3"/>
          <p:cNvSpPr>
            <a:spLocks noGrp="1" noChangeArrowheads="1"/>
          </p:cNvSpPr>
          <p:nvPr>
            <p:ph type="body" idx="1"/>
          </p:nvPr>
        </p:nvSpPr>
        <p:spPr/>
        <p:txBody>
          <a:bodyPr/>
          <a:lstStyle/>
          <a:p>
            <a:pPr eaLnBrk="1" hangingPunct="1"/>
            <a:endParaRPr lang="en-US" altLang="en-US" smtClean="0"/>
          </a:p>
        </p:txBody>
      </p:sp>
      <p:pic>
        <p:nvPicPr>
          <p:cNvPr id="32772" name="Picture 4" descr="pri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288925" y="5322888"/>
            <a:ext cx="2976563"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337x</a:t>
            </a:r>
          </a:p>
        </p:txBody>
      </p:sp>
      <p:sp>
        <p:nvSpPr>
          <p:cNvPr id="32774"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2775"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2776" name="Picture 8" descr="pristine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498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6" descr="me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288925" y="5322888"/>
            <a:ext cx="6697663"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5x, but only one per dataset!</a:t>
            </a:r>
          </a:p>
        </p:txBody>
      </p:sp>
      <p:sp>
        <p:nvSpPr>
          <p:cNvPr id="33796" name="Line 8"/>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3797" name="Line 9"/>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3798" name="Picture 17" descr="median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1250" cy="238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6839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smtClean="0"/>
          </a:p>
        </p:txBody>
      </p:sp>
      <p:sp>
        <p:nvSpPr>
          <p:cNvPr id="34819" name="Rectangle 3"/>
          <p:cNvSpPr>
            <a:spLocks noGrp="1" noChangeArrowheads="1"/>
          </p:cNvSpPr>
          <p:nvPr>
            <p:ph type="body" idx="1"/>
          </p:nvPr>
        </p:nvSpPr>
        <p:spPr/>
        <p:txBody>
          <a:bodyPr/>
          <a:lstStyle/>
          <a:p>
            <a:pPr eaLnBrk="1" hangingPunct="1"/>
            <a:endParaRPr lang="en-US" altLang="en-US" smtClean="0"/>
          </a:p>
        </p:txBody>
      </p:sp>
      <p:pic>
        <p:nvPicPr>
          <p:cNvPr id="34820" name="Picture 4" descr="z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3.5x</a:t>
            </a:r>
          </a:p>
        </p:txBody>
      </p:sp>
      <p:sp>
        <p:nvSpPr>
          <p:cNvPr id="34822"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4823"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4824" name="Picture 8" descr="zlevel_zoom"/>
          <p:cNvPicPr>
            <a:picLocks noChangeAspect="1" noChangeArrowheads="1"/>
          </p:cNvPicPr>
          <p:nvPr/>
        </p:nvPicPr>
        <p:blipFill>
          <a:blip r:embed="rId4">
            <a:lum bright="60000" contrast="-40000"/>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5689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cas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288925" y="5322888"/>
            <a:ext cx="3006725"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compressed ~50x</a:t>
            </a:r>
          </a:p>
        </p:txBody>
      </p:sp>
      <p:sp>
        <p:nvSpPr>
          <p:cNvPr id="35846"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5847"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5848" name="Picture 8" descr="caseB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90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3315" name="Object 3"/>
          <p:cNvGraphicFramePr>
            <a:graphicFrameLocks noChangeAspect="1"/>
          </p:cNvGraphicFramePr>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5187" name="Chart" r:id="rId3" imgW="8677440" imgH="5029120" progId="MSGraph.Chart.8">
                  <p:embed followColorScheme="full"/>
                </p:oleObj>
              </mc:Choice>
              <mc:Fallback>
                <p:oleObj name="Chart" r:id="rId3" imgW="8677440" imgH="5029120"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Text Box 4"/>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3317" name="Text Box 5"/>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3167072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tLang="en-US" smtClean="0"/>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d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5.2x</a:t>
            </a:r>
          </a:p>
        </p:txBody>
      </p:sp>
      <p:sp>
        <p:nvSpPr>
          <p:cNvPr id="36870"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6871"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6872" name="Picture 8" descr="diff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8104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t>Lossy compression vs R/R</a:t>
            </a:r>
            <a:r>
              <a:rPr lang="en-US" altLang="en-US" baseline="-25000" smtClean="0"/>
              <a:t>free</a:t>
            </a:r>
          </a:p>
        </p:txBody>
      </p:sp>
      <p:graphicFrame>
        <p:nvGraphicFramePr>
          <p:cNvPr id="37891" name="Object 3"/>
          <p:cNvGraphicFramePr>
            <a:graphicFrameLocks noGrp="1" noChangeAspect="1"/>
          </p:cNvGraphicFramePr>
          <p:nvPr>
            <p:ph type="chart" idx="1"/>
            <p:extLst>
              <p:ext uri="{D42A27DB-BD31-4B8C-83A1-F6EECF244321}">
                <p14:modId xmlns:p14="http://schemas.microsoft.com/office/powerpoint/2010/main" val="4267627969"/>
              </p:ext>
            </p:extLst>
          </p:nvPr>
        </p:nvGraphicFramePr>
        <p:xfrm>
          <a:off x="609600" y="1131888"/>
          <a:ext cx="9296400" cy="5746750"/>
        </p:xfrm>
        <a:graphic>
          <a:graphicData uri="http://schemas.openxmlformats.org/presentationml/2006/ole">
            <mc:AlternateContent xmlns:mc="http://schemas.openxmlformats.org/markup-compatibility/2006">
              <mc:Choice xmlns:v="urn:schemas-microsoft-com:vml" Requires="v">
                <p:oleObj spid="_x0000_s49160" name="Chart" r:id="rId4" imgW="14739915" imgH="14739725" progId="MSGraph.Chart.8">
                  <p:embed followColorScheme="full"/>
                </p:oleObj>
              </mc:Choice>
              <mc:Fallback>
                <p:oleObj name="Chart" r:id="rId4" imgW="14739915" imgH="14739725" progId="MSGraph.Chart.8">
                  <p:embed followColorScheme="full"/>
                  <p:pic>
                    <p:nvPicPr>
                      <p:cNvPr id="0" name=""/>
                      <p:cNvPicPr>
                        <a:picLocks noChangeAspect="1" noChangeArrowheads="1"/>
                      </p:cNvPicPr>
                      <p:nvPr/>
                    </p:nvPicPr>
                    <p:blipFill>
                      <a:blip r:embed="rId5"/>
                      <a:srcRect/>
                      <a:stretch>
                        <a:fillRect/>
                      </a:stretch>
                    </p:blipFill>
                    <p:spPr bwMode="auto">
                      <a:xfrm>
                        <a:off x="609600" y="1131888"/>
                        <a:ext cx="9296400" cy="5746750"/>
                      </a:xfrm>
                      <a:prstGeom prst="rect">
                        <a:avLst/>
                      </a:prstGeom>
                      <a:noFill/>
                      <a:ln>
                        <a:noFill/>
                      </a:ln>
                    </p:spPr>
                  </p:pic>
                </p:oleObj>
              </mc:Fallback>
            </mc:AlternateContent>
          </a:graphicData>
        </a:graphic>
      </p:graphicFrame>
      <p:sp>
        <p:nvSpPr>
          <p:cNvPr id="37892" name="Text Box 4"/>
          <p:cNvSpPr txBox="1">
            <a:spLocks noChangeArrowheads="1"/>
          </p:cNvSpPr>
          <p:nvPr/>
        </p:nvSpPr>
        <p:spPr bwMode="auto">
          <a:xfrm rot="-5400000">
            <a:off x="-154781" y="3223419"/>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R factor</a:t>
            </a:r>
            <a:endParaRPr lang="en-US" altLang="en-US" baseline="30000" smtClean="0">
              <a:solidFill>
                <a:srgbClr val="000000"/>
              </a:solidFill>
            </a:endParaRPr>
          </a:p>
        </p:txBody>
      </p:sp>
      <p:sp>
        <p:nvSpPr>
          <p:cNvPr id="37893" name="Text Box 5"/>
          <p:cNvSpPr txBox="1">
            <a:spLocks noChangeArrowheads="1"/>
          </p:cNvSpPr>
          <p:nvPr/>
        </p:nvSpPr>
        <p:spPr bwMode="auto">
          <a:xfrm>
            <a:off x="3916363" y="6281738"/>
            <a:ext cx="198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compression ratio</a:t>
            </a:r>
          </a:p>
        </p:txBody>
      </p:sp>
    </p:spTree>
    <p:extLst>
      <p:ext uri="{BB962C8B-B14F-4D97-AF65-F5344CB8AC3E}">
        <p14:creationId xmlns:p14="http://schemas.microsoft.com/office/powerpoint/2010/main" val="5940641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8x8 Max-pool &amp; </a:t>
            </a:r>
            <a:r>
              <a:rPr lang="en-US" dirty="0" err="1" smtClean="0"/>
              <a:t>sqrt</a:t>
            </a:r>
            <a:r>
              <a:rPr lang="en-US" dirty="0" smtClean="0"/>
              <a:t>  filter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704"/>
          <a:stretch/>
        </p:blipFill>
        <p:spPr>
          <a:xfrm>
            <a:off x="-762000" y="1731818"/>
            <a:ext cx="5302827" cy="50779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327"/>
          <a:stretch/>
        </p:blipFill>
        <p:spPr>
          <a:xfrm>
            <a:off x="4623954" y="1756229"/>
            <a:ext cx="5282045" cy="5101771"/>
          </a:xfrm>
          <a:prstGeom prst="rect">
            <a:avLst/>
          </a:prstGeom>
        </p:spPr>
      </p:pic>
    </p:spTree>
    <p:extLst>
      <p:ext uri="{BB962C8B-B14F-4D97-AF65-F5344CB8AC3E}">
        <p14:creationId xmlns:p14="http://schemas.microsoft.com/office/powerpoint/2010/main" val="42174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Ultimate data rate</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0" y="4272677"/>
            <a:ext cx="9144000" cy="2585323"/>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The 1.2e-5 scattered photons per incident photon can be derived form the cross section of oxygen (0.2 cm^2/g) and the rough density of protein crystals (1.2 g/cm^3), and the fact that about half of all scattered photons hit a flat detector: 0.2*1.2*1e-4/2 = 1.155e-5</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That is, flux*thickness*1.2e-5 is the rate of photon arrivals and log2(pixels) is the number of bits required to store the location of one photon in the entropy-limited regime.  Lossless compression cannot be better than this because individual photon arrivals are genuinely random.  </a:t>
            </a:r>
          </a:p>
        </p:txBody>
      </p:sp>
      <p:grpSp>
        <p:nvGrpSpPr>
          <p:cNvPr id="11" name="Group 10"/>
          <p:cNvGrpSpPr/>
          <p:nvPr/>
        </p:nvGrpSpPr>
        <p:grpSpPr>
          <a:xfrm>
            <a:off x="609600" y="1371600"/>
            <a:ext cx="7727230" cy="1077218"/>
            <a:chOff x="625139" y="1524000"/>
            <a:chExt cx="7727230" cy="1077218"/>
          </a:xfrm>
        </p:grpSpPr>
        <p:sp>
          <p:nvSpPr>
            <p:cNvPr id="5" name="TextBox 4"/>
            <p:cNvSpPr txBox="1"/>
            <p:nvPr/>
          </p:nvSpPr>
          <p:spPr>
            <a:xfrm>
              <a:off x="625139" y="1524000"/>
              <a:ext cx="822661" cy="1077218"/>
            </a:xfrm>
            <a:prstGeom prst="rect">
              <a:avLst/>
            </a:prstGeom>
            <a:noFill/>
          </p:spPr>
          <p:txBody>
            <a:bodyPr wrap="none" rtlCol="0">
              <a:spAutoFit/>
            </a:bodyPr>
            <a:lstStyle/>
            <a:p>
              <a:pPr algn="ctr"/>
              <a:r>
                <a:rPr lang="en-US" sz="3200" dirty="0">
                  <a:solidFill>
                    <a:prstClr val="black"/>
                  </a:solidFill>
                  <a:latin typeface="Arial" panose="020B0604020202020204" pitchFamily="34" charset="0"/>
                  <a:cs typeface="Arial" panose="020B0604020202020204" pitchFamily="34" charset="0"/>
                </a:rPr>
                <a:t>b</a:t>
              </a:r>
              <a:r>
                <a:rPr lang="en-US" sz="3200" dirty="0" smtClean="0">
                  <a:solidFill>
                    <a:prstClr val="black"/>
                  </a:solidFill>
                  <a:latin typeface="Arial" panose="020B0604020202020204" pitchFamily="34" charset="0"/>
                  <a:cs typeface="Arial" panose="020B0604020202020204" pitchFamily="34" charset="0"/>
                </a:rPr>
                <a:t>its</a:t>
              </a:r>
            </a:p>
            <a:p>
              <a:pPr algn="ctr"/>
              <a:r>
                <a:rPr lang="en-US" sz="3200" dirty="0">
                  <a:solidFill>
                    <a:prstClr val="black"/>
                  </a:solidFill>
                  <a:latin typeface="Arial" panose="020B0604020202020204" pitchFamily="34" charset="0"/>
                  <a:cs typeface="Arial" panose="020B0604020202020204" pitchFamily="34" charset="0"/>
                </a:rPr>
                <a:t>s</a:t>
              </a:r>
            </a:p>
          </p:txBody>
        </p:sp>
        <p:sp>
          <p:nvSpPr>
            <p:cNvPr id="6" name="TextBox 5"/>
            <p:cNvSpPr txBox="1"/>
            <p:nvPr/>
          </p:nvSpPr>
          <p:spPr>
            <a:xfrm>
              <a:off x="1600200" y="1828800"/>
              <a:ext cx="6752169" cy="584775"/>
            </a:xfrm>
            <a:prstGeom prst="rect">
              <a:avLst/>
            </a:prstGeom>
            <a:noFill/>
          </p:spPr>
          <p:txBody>
            <a:bodyPr wrap="none" rtlCol="0">
              <a:spAutoFit/>
            </a:bodyPr>
            <a:lstStyle/>
            <a:p>
              <a:r>
                <a:rPr lang="en-US" sz="3200" dirty="0" smtClean="0">
                  <a:solidFill>
                    <a:prstClr val="black"/>
                  </a:solidFill>
                  <a:latin typeface="Arial" panose="020B0604020202020204" pitchFamily="34" charset="0"/>
                  <a:cs typeface="Arial" panose="020B0604020202020204" pitchFamily="34" charset="0"/>
                </a:rPr>
                <a:t>= log</a:t>
              </a:r>
              <a:r>
                <a:rPr lang="en-US" sz="3200" baseline="-25000" dirty="0" smtClean="0">
                  <a:solidFill>
                    <a:prstClr val="black"/>
                  </a:solidFill>
                  <a:latin typeface="Arial" panose="020B0604020202020204" pitchFamily="34" charset="0"/>
                  <a:cs typeface="Arial" panose="020B0604020202020204" pitchFamily="34" charset="0"/>
                </a:rPr>
                <a:t>2</a:t>
              </a:r>
              <a:r>
                <a:rPr lang="en-US" sz="3200" dirty="0" smtClean="0">
                  <a:solidFill>
                    <a:prstClr val="black"/>
                  </a:solidFill>
                  <a:latin typeface="Arial" panose="020B0604020202020204" pitchFamily="34" charset="0"/>
                  <a:cs typeface="Arial" panose="020B0604020202020204" pitchFamily="34" charset="0"/>
                </a:rPr>
                <a:t>(pixels) * flux * thick * 1.2x10</a:t>
              </a:r>
              <a:r>
                <a:rPr lang="en-US" sz="3200" baseline="30000" dirty="0" smtClean="0">
                  <a:solidFill>
                    <a:prstClr val="black"/>
                  </a:solidFill>
                  <a:latin typeface="Arial" panose="020B0604020202020204" pitchFamily="34" charset="0"/>
                  <a:cs typeface="Arial" panose="020B0604020202020204" pitchFamily="34" charset="0"/>
                </a:rPr>
                <a:t>-5</a:t>
              </a:r>
              <a:endParaRPr lang="en-US" sz="3200" baseline="30000" dirty="0">
                <a:solidFill>
                  <a:prstClr val="black"/>
                </a:solidFill>
                <a:latin typeface="Arial" panose="020B0604020202020204" pitchFamily="34" charset="0"/>
                <a:cs typeface="Arial" panose="020B0604020202020204" pitchFamily="34" charset="0"/>
              </a:endParaRPr>
            </a:p>
          </p:txBody>
        </p:sp>
        <p:cxnSp>
          <p:nvCxnSpPr>
            <p:cNvPr id="8" name="Straight Connector 7"/>
            <p:cNvCxnSpPr/>
            <p:nvPr/>
          </p:nvCxnSpPr>
          <p:spPr>
            <a:xfrm>
              <a:off x="625139" y="2133600"/>
              <a:ext cx="82266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600200" y="2362200"/>
            <a:ext cx="4953000" cy="1477328"/>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where:</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bits/s = 	entropy-limited compressed data rate</a:t>
            </a:r>
          </a:p>
          <a:p>
            <a:r>
              <a:rPr lang="en-US" dirty="0" smtClean="0">
                <a:solidFill>
                  <a:prstClr val="black"/>
                </a:solidFill>
                <a:latin typeface="Arial" panose="020B0604020202020204" pitchFamily="34" charset="0"/>
                <a:cs typeface="Arial" panose="020B0604020202020204" pitchFamily="34" charset="0"/>
              </a:rPr>
              <a:t>pixels =	number of pixels in the detector </a:t>
            </a:r>
          </a:p>
          <a:p>
            <a:r>
              <a:rPr lang="en-US" dirty="0" smtClean="0">
                <a:solidFill>
                  <a:prstClr val="black"/>
                </a:solidFill>
                <a:latin typeface="Arial" panose="020B0604020202020204" pitchFamily="34" charset="0"/>
                <a:cs typeface="Arial" panose="020B0604020202020204" pitchFamily="34" charset="0"/>
              </a:rPr>
              <a:t>flux = 	photons/s onto the sample</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thick = 	sample thickness in microns</a:t>
            </a:r>
            <a:endParaRPr lang="en-US" dirty="0">
              <a:solidFill>
                <a:prstClr val="black"/>
              </a:solidFill>
            </a:endParaRPr>
          </a:p>
        </p:txBody>
      </p:sp>
      <p:sp>
        <p:nvSpPr>
          <p:cNvPr id="10" name="Rectangle 9"/>
          <p:cNvSpPr/>
          <p:nvPr/>
        </p:nvSpPr>
        <p:spPr>
          <a:xfrm>
            <a:off x="1676400" y="3810000"/>
            <a:ext cx="5715000" cy="369332"/>
          </a:xfrm>
          <a:prstGeom prst="rect">
            <a:avLst/>
          </a:prstGeom>
        </p:spPr>
        <p:txBody>
          <a:bodyPr wrap="square">
            <a:spAutoFit/>
          </a:bodyPr>
          <a:lstStyle/>
          <a:p>
            <a:r>
              <a:rPr lang="en-US" dirty="0" smtClean="0">
                <a:solidFill>
                  <a:srgbClr val="FF0000"/>
                </a:solidFill>
                <a:latin typeface="Arial" panose="020B0604020202020204" pitchFamily="34" charset="0"/>
                <a:cs typeface="Arial" panose="020B0604020202020204" pitchFamily="34" charset="0"/>
              </a:rPr>
              <a:t>EG: 1e12 </a:t>
            </a:r>
            <a:r>
              <a:rPr lang="en-US" dirty="0" err="1" smtClean="0">
                <a:solidFill>
                  <a:srgbClr val="FF0000"/>
                </a:solidFill>
                <a:latin typeface="Arial" panose="020B0604020202020204" pitchFamily="34" charset="0"/>
                <a:cs typeface="Arial" panose="020B0604020202020204" pitchFamily="34" charset="0"/>
              </a:rPr>
              <a:t>ph</a:t>
            </a:r>
            <a:r>
              <a:rPr lang="en-US" dirty="0" smtClean="0">
                <a:solidFill>
                  <a:srgbClr val="FF0000"/>
                </a:solidFill>
                <a:latin typeface="Arial" panose="020B0604020202020204" pitchFamily="34" charset="0"/>
                <a:cs typeface="Arial" panose="020B0604020202020204" pitchFamily="34" charset="0"/>
              </a:rPr>
              <a:t>/s * 100um thick = 3.4 </a:t>
            </a:r>
            <a:r>
              <a:rPr lang="en-US" dirty="0" err="1" smtClean="0">
                <a:solidFill>
                  <a:srgbClr val="FF0000"/>
                </a:solidFill>
                <a:latin typeface="Arial" panose="020B0604020202020204" pitchFamily="34" charset="0"/>
                <a:cs typeface="Arial" panose="020B0604020202020204" pitchFamily="34" charset="0"/>
              </a:rPr>
              <a:t>GBytes</a:t>
            </a:r>
            <a:r>
              <a:rPr lang="en-US" dirty="0" smtClean="0">
                <a:solidFill>
                  <a:srgbClr val="FF0000"/>
                </a:solidFill>
                <a:latin typeface="Arial" panose="020B0604020202020204" pitchFamily="34" charset="0"/>
                <a:cs typeface="Arial" panose="020B0604020202020204" pitchFamily="34" charset="0"/>
              </a:rPr>
              <a:t>/s</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795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lose 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a:t>
            </a:r>
            <a:r>
              <a:rPr lang="en-US" dirty="0" smtClean="0"/>
              <a:t>slice</a:t>
            </a:r>
            <a:endParaRPr lang="en-US" dirty="0"/>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a:t>
            </a:r>
            <a:r>
              <a:rPr lang="en-US" sz="1900" dirty="0"/>
              <a:t>area</a:t>
            </a:r>
          </a:p>
          <a:p>
            <a:pPr marL="514350" indent="-514350">
              <a:buFont typeface="+mj-lt"/>
              <a:buAutoNum type="arabicPeriod"/>
            </a:pPr>
            <a:r>
              <a:rPr lang="en-US" dirty="0" smtClean="0"/>
              <a:t>Pink/divergent beam</a:t>
            </a:r>
            <a:endParaRPr lang="en-US" dirty="0"/>
          </a:p>
          <a:p>
            <a:pPr marL="400050" lvl="1" indent="0">
              <a:buNone/>
            </a:pPr>
            <a:r>
              <a:rPr lang="en-US" sz="1800" dirty="0"/>
              <a:t>	</a:t>
            </a:r>
            <a:r>
              <a:rPr lang="en-US" sz="1800" dirty="0" smtClean="0"/>
              <a:t>sum over lambda/angle </a:t>
            </a:r>
            <a:endParaRPr lang="en-US" sz="1800" dirty="0"/>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a:t>
            </a:r>
          </a:p>
        </p:txBody>
      </p:sp>
    </p:spTree>
    <p:extLst>
      <p:ext uri="{BB962C8B-B14F-4D97-AF65-F5344CB8AC3E}">
        <p14:creationId xmlns:p14="http://schemas.microsoft.com/office/powerpoint/2010/main" val="1035809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13194</TotalTime>
  <Words>1801</Words>
  <Application>Microsoft Office PowerPoint</Application>
  <PresentationFormat>On-screen Show (4:3)</PresentationFormat>
  <Paragraphs>410</Paragraphs>
  <Slides>94</Slides>
  <Notes>7</Notes>
  <HiddenSlides>10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94</vt:i4>
      </vt:variant>
    </vt:vector>
  </HeadingPairs>
  <TitlesOfParts>
    <vt:vector size="108" baseType="lpstr">
      <vt:lpstr>Office Theme</vt:lpstr>
      <vt:lpstr>6_Office Theme</vt:lpstr>
      <vt:lpstr>Default Design</vt:lpstr>
      <vt:lpstr>1_Default Design</vt:lpstr>
      <vt:lpstr>3_Default Design</vt:lpstr>
      <vt:lpstr>4_Default Design</vt:lpstr>
      <vt:lpstr>13_Default Design</vt:lpstr>
      <vt:lpstr>20_Default Design</vt:lpstr>
      <vt:lpstr>12_Default Design</vt:lpstr>
      <vt:lpstr>1_Office Theme</vt:lpstr>
      <vt:lpstr>4_Office Theme</vt:lpstr>
      <vt:lpstr>6_Default Design</vt:lpstr>
      <vt:lpstr>2_Office Theme</vt:lpstr>
      <vt:lpstr>Chart</vt:lpstr>
      <vt:lpstr>Acknowledgements</vt:lpstr>
      <vt:lpstr>Painting with X-rays</vt:lpstr>
      <vt:lpstr>Beam size?</vt:lpstr>
      <vt:lpstr>“dose contrast” effects</vt:lpstr>
      <vt:lpstr>“dose contrast” effects</vt:lpstr>
      <vt:lpstr>“dose contrast” effects</vt:lpstr>
      <vt:lpstr>“dose contrast” effects</vt:lpstr>
      <vt:lpstr>“Cleanup beam” method for  flat dose profile</vt:lpstr>
      <vt:lpstr>“Cleanup beam” method for  flat dose profile</vt:lpstr>
      <vt:lpstr>“Cleanup beam” method for  flat dose profile</vt:lpstr>
      <vt:lpstr>“Cleanup beam” method for  flat dose profile</vt:lpstr>
      <vt:lpstr>“Cleanup beam” method for  flat dose profile</vt:lpstr>
      <vt:lpstr>Exponential spot fading: flat dose</vt:lpstr>
      <vt:lpstr>No dose flattening: damage repair?</vt:lpstr>
      <vt:lpstr>False “Damage reversal”: from drift</vt:lpstr>
      <vt:lpstr>False “Damage reversal”: from beam profile</vt:lpstr>
      <vt:lpstr>False “Damage reversal”: from beam profile</vt:lpstr>
      <vt:lpstr>False “Damage reversal”: from beam profile</vt:lpstr>
      <vt:lpstr>False “Damage reversal”: from beam profile</vt:lpstr>
      <vt:lpstr>False “Damage reversal”: from beam profile</vt:lpstr>
      <vt:lpstr>Gaussian beam</vt:lpstr>
      <vt:lpstr>Gaussian beam</vt:lpstr>
      <vt:lpstr>Collimated beam</vt:lpstr>
      <vt:lpstr>What is the dose?</vt:lpstr>
      <vt:lpstr>What is the dose?</vt:lpstr>
      <vt:lpstr>What is the dose?</vt:lpstr>
      <vt:lpstr>Falling into “the drift”</vt:lpstr>
      <vt:lpstr>Falling into “the drift”</vt:lpstr>
      <vt:lpstr>Beam Shape Dichotomy</vt:lpstr>
      <vt:lpstr>Dose contrast: differential expansion</vt:lpstr>
      <vt:lpstr>Dose contrast: differential expansion</vt:lpstr>
      <vt:lpstr>Dose contrast: differential expansion</vt:lpstr>
      <vt:lpstr>Dose contrast: differential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“rastering” to find the crystal</vt:lpstr>
      <vt:lpstr>“rastering” for flat dose</vt:lpstr>
      <vt:lpstr>“rastering” for virtual beam</vt:lpstr>
      <vt:lpstr>Background for DS</vt:lpstr>
      <vt:lpstr>Sample is 3D</vt:lpstr>
      <vt:lpstr>3D mapping of sample</vt:lpstr>
      <vt:lpstr>Sample is 3D</vt:lpstr>
      <vt:lpstr>2-motor scans offset data</vt:lpstr>
      <vt:lpstr>2-motor scans offset data</vt:lpstr>
      <vt:lpstr>“rastering” for flat dose</vt:lpstr>
      <vt:lpstr>How many images?</vt:lpstr>
      <vt:lpstr>The Entropy Limit</vt:lpstr>
      <vt:lpstr>How to lose information</vt:lpstr>
      <vt:lpstr>How long will it take?</vt:lpstr>
      <vt:lpstr>PowerPoint Presentation</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How to lose information</vt:lpstr>
      <vt:lpstr>Summary</vt:lpstr>
      <vt:lpstr>PowerPoint Presentation</vt:lpstr>
      <vt:lpstr>PowerPoint Presentation</vt:lpstr>
      <vt:lpstr>PowerPoint Presentation</vt:lpstr>
      <vt:lpstr>PowerPoint Presentation</vt:lpstr>
      <vt:lpstr>PowerPoint Presentation</vt:lpstr>
      <vt:lpstr>PowerPoint Presentation</vt:lpstr>
      <vt:lpstr>Lossy compression vs R/Rfree</vt:lpstr>
      <vt:lpstr>8x8 Max-pool &amp; sqrt  filter</vt:lpstr>
      <vt:lpstr>Ultimate data rate</vt:lpstr>
      <vt:lpstr>How to lose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121</cp:revision>
  <dcterms:created xsi:type="dcterms:W3CDTF">2018-08-16T18:22:34Z</dcterms:created>
  <dcterms:modified xsi:type="dcterms:W3CDTF">2019-07-24T14:56:45Z</dcterms:modified>
</cp:coreProperties>
</file>