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7" r:id="rId4"/>
    <p:sldMasterId id="2147483712" r:id="rId5"/>
    <p:sldMasterId id="2147483727" r:id="rId6"/>
    <p:sldMasterId id="2147483741" r:id="rId7"/>
    <p:sldMasterId id="2147483756" r:id="rId8"/>
    <p:sldMasterId id="2147483769" r:id="rId9"/>
  </p:sldMasterIdLst>
  <p:notesMasterIdLst>
    <p:notesMasterId r:id="rId74"/>
  </p:notesMasterIdLst>
  <p:sldIdLst>
    <p:sldId id="672" r:id="rId10"/>
    <p:sldId id="673" r:id="rId11"/>
    <p:sldId id="682" r:id="rId12"/>
    <p:sldId id="677" r:id="rId13"/>
    <p:sldId id="680" r:id="rId14"/>
    <p:sldId id="679" r:id="rId15"/>
    <p:sldId id="681" r:id="rId16"/>
    <p:sldId id="674" r:id="rId17"/>
    <p:sldId id="634" r:id="rId18"/>
    <p:sldId id="635" r:id="rId19"/>
    <p:sldId id="654" r:id="rId20"/>
    <p:sldId id="655" r:id="rId21"/>
    <p:sldId id="636" r:id="rId22"/>
    <p:sldId id="637" r:id="rId23"/>
    <p:sldId id="641" r:id="rId24"/>
    <p:sldId id="640" r:id="rId25"/>
    <p:sldId id="642" r:id="rId26"/>
    <p:sldId id="644" r:id="rId27"/>
    <p:sldId id="638" r:id="rId28"/>
    <p:sldId id="556" r:id="rId29"/>
    <p:sldId id="550" r:id="rId30"/>
    <p:sldId id="551" r:id="rId31"/>
    <p:sldId id="552" r:id="rId32"/>
    <p:sldId id="553" r:id="rId33"/>
    <p:sldId id="562" r:id="rId34"/>
    <p:sldId id="660" r:id="rId35"/>
    <p:sldId id="563" r:id="rId36"/>
    <p:sldId id="564" r:id="rId37"/>
    <p:sldId id="565" r:id="rId38"/>
    <p:sldId id="566" r:id="rId39"/>
    <p:sldId id="568" r:id="rId40"/>
    <p:sldId id="569" r:id="rId41"/>
    <p:sldId id="683" r:id="rId42"/>
    <p:sldId id="662" r:id="rId43"/>
    <p:sldId id="663" r:id="rId44"/>
    <p:sldId id="664" r:id="rId45"/>
    <p:sldId id="665" r:id="rId46"/>
    <p:sldId id="666" r:id="rId47"/>
    <p:sldId id="667" r:id="rId48"/>
    <p:sldId id="668" r:id="rId49"/>
    <p:sldId id="669" r:id="rId50"/>
    <p:sldId id="670" r:id="rId51"/>
    <p:sldId id="671" r:id="rId52"/>
    <p:sldId id="557" r:id="rId53"/>
    <p:sldId id="558" r:id="rId54"/>
    <p:sldId id="559" r:id="rId55"/>
    <p:sldId id="560" r:id="rId56"/>
    <p:sldId id="656" r:id="rId57"/>
    <p:sldId id="657" r:id="rId58"/>
    <p:sldId id="536" r:id="rId59"/>
    <p:sldId id="645" r:id="rId60"/>
    <p:sldId id="533" r:id="rId61"/>
    <p:sldId id="646" r:id="rId62"/>
    <p:sldId id="647" r:id="rId63"/>
    <p:sldId id="648" r:id="rId64"/>
    <p:sldId id="653" r:id="rId65"/>
    <p:sldId id="658" r:id="rId66"/>
    <p:sldId id="659" r:id="rId67"/>
    <p:sldId id="632" r:id="rId68"/>
    <p:sldId id="591" r:id="rId69"/>
    <p:sldId id="592" r:id="rId70"/>
    <p:sldId id="593" r:id="rId71"/>
    <p:sldId id="603" r:id="rId72"/>
    <p:sldId id="678"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006600"/>
    <a:srgbClr val="509850"/>
    <a:srgbClr val="FF0000"/>
    <a:srgbClr val="FF9393"/>
    <a:srgbClr val="C89800"/>
    <a:srgbClr val="E6E6E6"/>
    <a:srgbClr val="00FF00"/>
    <a:srgbClr val="FF5050"/>
    <a:srgbClr val="FFD8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156" autoAdjust="0"/>
    <p:restoredTop sz="94660"/>
  </p:normalViewPr>
  <p:slideViewPr>
    <p:cSldViewPr snapToGrid="0">
      <p:cViewPr varScale="1">
        <p:scale>
          <a:sx n="74" d="100"/>
          <a:sy n="74" d="100"/>
        </p:scale>
        <p:origin x="-312" y="-9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defRPr>
            </a:lvl1pPr>
          </a:lstStyle>
          <a:p>
            <a:fld id="{0E253761-495D-408E-873E-F4DDC17BB62C}" type="datetimeFigureOut">
              <a:rPr lang="en-US" smtClean="0"/>
              <a:pPr/>
              <a:t>7/24/2016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anose="020B0604020202020204" pitchFamily="34" charset="0"/>
              </a:defRPr>
            </a:lvl1pPr>
          </a:lstStyle>
          <a:p>
            <a:fld id="{EA33ECF7-4F5A-4DEE-980E-7B8F3657E8D5}" type="slidenum">
              <a:rPr lang="en-US" smtClean="0"/>
              <a:pPr/>
              <a:t>‹#›</a:t>
            </a:fld>
            <a:endParaRPr lang="en-US" dirty="0"/>
          </a:p>
        </p:txBody>
      </p:sp>
    </p:spTree>
    <p:extLst>
      <p:ext uri="{BB962C8B-B14F-4D97-AF65-F5344CB8AC3E}">
        <p14:creationId xmlns:p14="http://schemas.microsoft.com/office/powerpoint/2010/main" val="2068080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3F70BCC-4BF4-4809-94E1-5159FC9D822B}" type="slidenum">
              <a:rPr lang="en-US" altLang="en-US">
                <a:latin typeface="Arial" panose="020B0604020202020204" pitchFamily="34" charset="0"/>
              </a:rPr>
              <a:pPr eaLnBrk="1" hangingPunct="1"/>
              <a:t>60</a:t>
            </a:fld>
            <a:endParaRPr lang="en-US" altLang="en-US" dirty="0">
              <a:latin typeface="Arial" panose="020B0604020202020204" pitchFamily="34"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D707AD8-881A-477E-9F15-A006E3B104E7}" type="slidenum">
              <a:rPr lang="en-US" altLang="en-US">
                <a:latin typeface="Arial" panose="020B0604020202020204" pitchFamily="34" charset="0"/>
              </a:rPr>
              <a:pPr eaLnBrk="1" hangingPunct="1"/>
              <a:t>61</a:t>
            </a:fld>
            <a:endParaRPr lang="en-US" altLang="en-US" dirty="0">
              <a:latin typeface="Arial" panose="020B0604020202020204" pitchFamily="34"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1F1B3D3-2C7E-4C58-868F-3FF9D2B75EBF}" type="slidenum">
              <a:rPr lang="en-US" altLang="en-US">
                <a:latin typeface="Arial" panose="020B0604020202020204" pitchFamily="34" charset="0"/>
              </a:rPr>
              <a:pPr eaLnBrk="1" hangingPunct="1"/>
              <a:t>62</a:t>
            </a:fld>
            <a:endParaRPr lang="en-US" altLang="en-US" dirty="0">
              <a:latin typeface="Arial" panose="020B0604020202020204"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B00104B-30B0-4320-95E9-57429B18EE6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22968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A0B3A7D4-D89D-42D9-9665-24BFF3A19F2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47282106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7/23/2016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92759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cs typeface="Arial" panose="020B0604020202020204" pitchFamily="34" charset="0"/>
              </a:defRPr>
            </a:lvl1pPr>
          </a:lstStyle>
          <a:p>
            <a:fld id="{ED621217-AC46-4DE0-8B07-F145BC4AD1F0}"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34057779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60785D-0D72-4238-BF4F-6486AA9908B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52139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F5BDF1-7198-43E5-87E1-5E7D5C04B1C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16281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30BABC-217A-4F25-8E0F-765D050A7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27255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4CEB688-8BD1-4323-ADC7-A229FB7E87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25912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E7FD0B1-56B9-4875-88E7-D397617F83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76030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CECD11D-6332-4D77-BD27-2DF0ACFD7C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955862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2A16BF4-E139-4A1A-914B-C01216E3DAB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69077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8BD0A67-E155-4A05-AC01-FF8E7F18CD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1527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0EA60F97-C064-46F2-8736-CDB0BF876CDF}"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11728984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DEA3D6B-8762-4150-8409-BB120C4BA65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77178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DECAB6-F51A-42D5-997C-EFC36BBA829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76554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4C6ECD-54FA-4BE1-AAB1-10BE7653EA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34827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C678AAC8-9D5A-484D-ABA9-A08ADA39D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824390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1798A85-6CFD-4E9F-A8F4-CE91951BC0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64586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defRPr/>
            </a:pPr>
            <a:fld id="{05977512-3F26-4011-94EF-964901E595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9734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F0048F30-5905-4AA3-A9E1-BFFC0501843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201267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7/24/2016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2783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7/24/2016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80743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7/24/2016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882876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7/24/2016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54317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7/24/2016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419732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7/24/2016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86211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7/24/2016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9682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045ED921-0B92-4FF8-A9E6-BF3FB8EAA68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554999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7/24/2016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02867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7/24/2016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700817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7/24/2016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51903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7/24/2016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4667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59A17A0-05CC-4E84-A717-F79038D8F1AE}" type="datetimeFigureOut">
              <a:rPr lang="en-US" smtClean="0">
                <a:solidFill>
                  <a:prstClr val="black">
                    <a:tint val="75000"/>
                  </a:prstClr>
                </a:solidFill>
              </a:rPr>
              <a:pPr/>
              <a:t>7/24/2016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E2C1153-4E2E-475B-B406-746E409072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459822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59A17A0-05CC-4E84-A717-F79038D8F1AE}" type="datetimeFigureOut">
              <a:rPr lang="en-US" smtClean="0">
                <a:solidFill>
                  <a:prstClr val="black">
                    <a:tint val="75000"/>
                  </a:prstClr>
                </a:solidFill>
              </a:rPr>
              <a:pPr/>
              <a:t>7/24/2016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E2C1153-4E2E-475B-B406-746E409072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655802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59A17A0-05CC-4E84-A717-F79038D8F1AE}" type="datetimeFigureOut">
              <a:rPr lang="en-US" smtClean="0">
                <a:solidFill>
                  <a:prstClr val="black">
                    <a:tint val="75000"/>
                  </a:prstClr>
                </a:solidFill>
              </a:rPr>
              <a:pPr/>
              <a:t>7/24/2016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E2C1153-4E2E-475B-B406-746E409072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557899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59A17A0-05CC-4E84-A717-F79038D8F1AE}" type="datetimeFigureOut">
              <a:rPr lang="en-US" smtClean="0">
                <a:solidFill>
                  <a:prstClr val="black">
                    <a:tint val="75000"/>
                  </a:prstClr>
                </a:solidFill>
              </a:rPr>
              <a:pPr/>
              <a:t>7/24/2016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E2C1153-4E2E-475B-B406-746E409072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142133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C59A17A0-05CC-4E84-A717-F79038D8F1AE}" type="datetimeFigureOut">
              <a:rPr lang="en-US" smtClean="0">
                <a:solidFill>
                  <a:prstClr val="black">
                    <a:tint val="75000"/>
                  </a:prstClr>
                </a:solidFill>
              </a:rPr>
              <a:pPr/>
              <a:t>7/24/2016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BE2C1153-4E2E-475B-B406-746E409072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24051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C59A17A0-05CC-4E84-A717-F79038D8F1AE}" type="datetimeFigureOut">
              <a:rPr lang="en-US" smtClean="0">
                <a:solidFill>
                  <a:prstClr val="black">
                    <a:tint val="75000"/>
                  </a:prstClr>
                </a:solidFill>
              </a:rPr>
              <a:pPr/>
              <a:t>7/24/2016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BE2C1153-4E2E-475B-B406-746E409072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2965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7803FE40-28D6-4935-8EE2-3D28C478BC9B}"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9192418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C59A17A0-05CC-4E84-A717-F79038D8F1AE}" type="datetimeFigureOut">
              <a:rPr lang="en-US" smtClean="0">
                <a:solidFill>
                  <a:prstClr val="black">
                    <a:tint val="75000"/>
                  </a:prstClr>
                </a:solidFill>
              </a:rPr>
              <a:pPr/>
              <a:t>7/24/2016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BE2C1153-4E2E-475B-B406-746E409072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660171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59A17A0-05CC-4E84-A717-F79038D8F1AE}" type="datetimeFigureOut">
              <a:rPr lang="en-US" smtClean="0">
                <a:solidFill>
                  <a:prstClr val="black">
                    <a:tint val="75000"/>
                  </a:prstClr>
                </a:solidFill>
              </a:rPr>
              <a:pPr/>
              <a:t>7/24/2016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E2C1153-4E2E-475B-B406-746E409072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10047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59A17A0-05CC-4E84-A717-F79038D8F1AE}" type="datetimeFigureOut">
              <a:rPr lang="en-US" smtClean="0">
                <a:solidFill>
                  <a:prstClr val="black">
                    <a:tint val="75000"/>
                  </a:prstClr>
                </a:solidFill>
              </a:rPr>
              <a:pPr/>
              <a:t>7/24/2016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E2C1153-4E2E-475B-B406-746E409072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826917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59A17A0-05CC-4E84-A717-F79038D8F1AE}" type="datetimeFigureOut">
              <a:rPr lang="en-US" smtClean="0">
                <a:solidFill>
                  <a:prstClr val="black">
                    <a:tint val="75000"/>
                  </a:prstClr>
                </a:solidFill>
              </a:rPr>
              <a:pPr/>
              <a:t>7/24/2016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E2C1153-4E2E-475B-B406-746E409072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406479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59A17A0-05CC-4E84-A717-F79038D8F1AE}" type="datetimeFigureOut">
              <a:rPr lang="en-US" smtClean="0">
                <a:solidFill>
                  <a:prstClr val="black">
                    <a:tint val="75000"/>
                  </a:prstClr>
                </a:solidFill>
              </a:rPr>
              <a:pPr/>
              <a:t>7/24/2016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E2C1153-4E2E-475B-B406-746E409072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486384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CD728B3F-2A5E-4CEC-9170-A04634840C83}"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1085749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E8277ED7-9549-4DD5-9A0A-629A753860F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9219169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1E17BA7E-529B-411E-BD30-7933DCF4611B}"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5777321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9FAABFDA-C3A3-4645-9DAD-B0EEF50FF92D}"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2224043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755B7099-D08F-4C12-B1D1-B0254418F29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48532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FC16D42C-ADA4-4CC2-B8AB-85927378A34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7478863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7C031B59-A4DA-4715-945A-6C2B434321D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9395465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39F907F4-4EFB-4019-9808-0BAFC8F7D14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2537940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57445732-0EFC-4E57-84EB-8F009C085099}"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8933363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7DED9F14-D48A-4C06-AC96-F17040FB151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9298545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9D6C2AA-3663-42BF-BDA7-36F0BBE3BF8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4454759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211B848F-EBCB-43BC-A04F-F210387FD83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0167483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E10F5A26-E009-4AEF-9B04-2B770AC7356F}"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7540994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7BD4A8BA-F916-410E-8B17-4FAE96AD2ED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6967556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457200" y="1600200"/>
            <a:ext cx="4038600" cy="4525963"/>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A4CE25BF-22F6-48B7-B391-0A984E013F3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989421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CD728B3F-2A5E-4CEC-9170-A04634840C83}"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454996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9107D924-AE2E-43D0-9368-F54C7367554B}"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0292907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E8277ED7-9549-4DD5-9A0A-629A753860F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0755877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1E17BA7E-529B-411E-BD30-7933DCF4611B}"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0555091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9FAABFDA-C3A3-4645-9DAD-B0EEF50FF92D}"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0186353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755B7099-D08F-4C12-B1D1-B0254418F29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2605462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7C031B59-A4DA-4715-945A-6C2B434321D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2734872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39F907F4-4EFB-4019-9808-0BAFC8F7D14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2592700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57445732-0EFC-4E57-84EB-8F009C085099}"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983916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7DED9F14-D48A-4C06-AC96-F17040FB151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7030990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9D6C2AA-3663-42BF-BDA7-36F0BBE3BF8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3541698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211B848F-EBCB-43BC-A04F-F210387FD83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337182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6E48A119-7DB9-4E61-8539-CCC26CD24E14}"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2639274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E10F5A26-E009-4AEF-9B04-2B770AC7356F}"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903655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7BD4A8BA-F916-410E-8B17-4FAE96AD2ED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5902985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457200" y="1600200"/>
            <a:ext cx="4038600" cy="4525963"/>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A4CE25BF-22F6-48B7-B391-0A984E013F3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369450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90BFE2-3229-4D78-88C0-191DFA17591D}" type="slidenum">
              <a:rPr lang="en-US"/>
              <a:pPr>
                <a:defRPr/>
              </a:pPr>
              <a:t>‹#›</a:t>
            </a:fld>
            <a:endParaRPr lang="en-US"/>
          </a:p>
        </p:txBody>
      </p:sp>
    </p:spTree>
    <p:extLst>
      <p:ext uri="{BB962C8B-B14F-4D97-AF65-F5344CB8AC3E}">
        <p14:creationId xmlns:p14="http://schemas.microsoft.com/office/powerpoint/2010/main" val="4538808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0B6DCF-ABC5-42A8-8481-8C7DD9A33DEC}" type="slidenum">
              <a:rPr lang="en-US"/>
              <a:pPr>
                <a:defRPr/>
              </a:pPr>
              <a:t>‹#›</a:t>
            </a:fld>
            <a:endParaRPr lang="en-US"/>
          </a:p>
        </p:txBody>
      </p:sp>
    </p:spTree>
    <p:extLst>
      <p:ext uri="{BB962C8B-B14F-4D97-AF65-F5344CB8AC3E}">
        <p14:creationId xmlns:p14="http://schemas.microsoft.com/office/powerpoint/2010/main" val="10448882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05B6D2-2E8B-4DEC-A348-CB56978009C6}" type="slidenum">
              <a:rPr lang="en-US"/>
              <a:pPr>
                <a:defRPr/>
              </a:pPr>
              <a:t>‹#›</a:t>
            </a:fld>
            <a:endParaRPr lang="en-US"/>
          </a:p>
        </p:txBody>
      </p:sp>
    </p:spTree>
    <p:extLst>
      <p:ext uri="{BB962C8B-B14F-4D97-AF65-F5344CB8AC3E}">
        <p14:creationId xmlns:p14="http://schemas.microsoft.com/office/powerpoint/2010/main" val="16728995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5C0515-827F-4313-97F3-1A624F28AFBE}" type="slidenum">
              <a:rPr lang="en-US"/>
              <a:pPr>
                <a:defRPr/>
              </a:pPr>
              <a:t>‹#›</a:t>
            </a:fld>
            <a:endParaRPr lang="en-US"/>
          </a:p>
        </p:txBody>
      </p:sp>
    </p:spTree>
    <p:extLst>
      <p:ext uri="{BB962C8B-B14F-4D97-AF65-F5344CB8AC3E}">
        <p14:creationId xmlns:p14="http://schemas.microsoft.com/office/powerpoint/2010/main" val="22406904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06E0FAE-F2EE-404F-88EA-384A79957688}" type="slidenum">
              <a:rPr lang="en-US"/>
              <a:pPr>
                <a:defRPr/>
              </a:pPr>
              <a:t>‹#›</a:t>
            </a:fld>
            <a:endParaRPr lang="en-US"/>
          </a:p>
        </p:txBody>
      </p:sp>
    </p:spTree>
    <p:extLst>
      <p:ext uri="{BB962C8B-B14F-4D97-AF65-F5344CB8AC3E}">
        <p14:creationId xmlns:p14="http://schemas.microsoft.com/office/powerpoint/2010/main" val="20447842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D47AFB0-285E-452E-A285-23FCA2719043}" type="slidenum">
              <a:rPr lang="en-US"/>
              <a:pPr>
                <a:defRPr/>
              </a:pPr>
              <a:t>‹#›</a:t>
            </a:fld>
            <a:endParaRPr lang="en-US"/>
          </a:p>
        </p:txBody>
      </p:sp>
    </p:spTree>
    <p:extLst>
      <p:ext uri="{BB962C8B-B14F-4D97-AF65-F5344CB8AC3E}">
        <p14:creationId xmlns:p14="http://schemas.microsoft.com/office/powerpoint/2010/main" val="40382958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8A9AECB-36DD-46F2-A4C6-6FD98AD00567}" type="slidenum">
              <a:rPr lang="en-US"/>
              <a:pPr>
                <a:defRPr/>
              </a:pPr>
              <a:t>‹#›</a:t>
            </a:fld>
            <a:endParaRPr lang="en-US"/>
          </a:p>
        </p:txBody>
      </p:sp>
    </p:spTree>
    <p:extLst>
      <p:ext uri="{BB962C8B-B14F-4D97-AF65-F5344CB8AC3E}">
        <p14:creationId xmlns:p14="http://schemas.microsoft.com/office/powerpoint/2010/main" val="1537861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F66BB7EF-8B9E-41F9-999A-10906D2CCBA0}"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2333821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181FA51-DA2E-4A5E-8CF4-34FDB59BCD75}" type="slidenum">
              <a:rPr lang="en-US"/>
              <a:pPr>
                <a:defRPr/>
              </a:pPr>
              <a:t>‹#›</a:t>
            </a:fld>
            <a:endParaRPr lang="en-US"/>
          </a:p>
        </p:txBody>
      </p:sp>
    </p:spTree>
    <p:extLst>
      <p:ext uri="{BB962C8B-B14F-4D97-AF65-F5344CB8AC3E}">
        <p14:creationId xmlns:p14="http://schemas.microsoft.com/office/powerpoint/2010/main" val="8656767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D50574-97D8-46F9-91FA-79C7657B21F0}" type="slidenum">
              <a:rPr lang="en-US"/>
              <a:pPr>
                <a:defRPr/>
              </a:pPr>
              <a:t>‹#›</a:t>
            </a:fld>
            <a:endParaRPr lang="en-US"/>
          </a:p>
        </p:txBody>
      </p:sp>
    </p:spTree>
    <p:extLst>
      <p:ext uri="{BB962C8B-B14F-4D97-AF65-F5344CB8AC3E}">
        <p14:creationId xmlns:p14="http://schemas.microsoft.com/office/powerpoint/2010/main" val="4420504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C82D81-63C2-40A6-BCC9-A981808B5EB7}" type="slidenum">
              <a:rPr lang="en-US"/>
              <a:pPr>
                <a:defRPr/>
              </a:pPr>
              <a:t>‹#›</a:t>
            </a:fld>
            <a:endParaRPr lang="en-US"/>
          </a:p>
        </p:txBody>
      </p:sp>
    </p:spTree>
    <p:extLst>
      <p:ext uri="{BB962C8B-B14F-4D97-AF65-F5344CB8AC3E}">
        <p14:creationId xmlns:p14="http://schemas.microsoft.com/office/powerpoint/2010/main" val="38350761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BECC29-9C6D-40FB-BA78-018EC8C3DBE1}" type="slidenum">
              <a:rPr lang="en-US"/>
              <a:pPr>
                <a:defRPr/>
              </a:pPr>
              <a:t>‹#›</a:t>
            </a:fld>
            <a:endParaRPr lang="en-US"/>
          </a:p>
        </p:txBody>
      </p:sp>
    </p:spTree>
    <p:extLst>
      <p:ext uri="{BB962C8B-B14F-4D97-AF65-F5344CB8AC3E}">
        <p14:creationId xmlns:p14="http://schemas.microsoft.com/office/powerpoint/2010/main" val="42544164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32B97B-86DE-4E95-9C4C-25CF280E6423}" type="slidenum">
              <a:rPr lang="en-US"/>
              <a:pPr>
                <a:defRPr/>
              </a:pPr>
              <a:t>‹#›</a:t>
            </a:fld>
            <a:endParaRPr lang="en-US"/>
          </a:p>
        </p:txBody>
      </p:sp>
    </p:spTree>
    <p:extLst>
      <p:ext uri="{BB962C8B-B14F-4D97-AF65-F5344CB8AC3E}">
        <p14:creationId xmlns:p14="http://schemas.microsoft.com/office/powerpoint/2010/main" val="29603316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592275C-F117-449A-92AE-EE99BB384EE2}" type="slidenum">
              <a:rPr lang="en-US"/>
              <a:pPr>
                <a:defRPr/>
              </a:pPr>
              <a:t>‹#›</a:t>
            </a:fld>
            <a:endParaRPr lang="en-US"/>
          </a:p>
        </p:txBody>
      </p:sp>
    </p:spTree>
    <p:extLst>
      <p:ext uri="{BB962C8B-B14F-4D97-AF65-F5344CB8AC3E}">
        <p14:creationId xmlns:p14="http://schemas.microsoft.com/office/powerpoint/2010/main" val="17336696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728B3F-2A5E-4CEC-9170-A04634840C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97666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277ED7-9549-4DD5-9A0A-629A753860F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21824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17BA7E-529B-411E-BD30-7933DCF461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68854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AABFDA-C3A3-4645-9DAD-B0EEF50FF9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1186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771948E1-4523-489A-B247-D487159315FF}"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3176926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55B7099-D08F-4C12-B1D1-B0254418F2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133842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C031B59-A4DA-4715-945A-6C2B434321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6985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9F907F4-4EFB-4019-9808-0BAFC8F7D14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00547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445732-0EFC-4E57-84EB-8F009C0850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16312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DED9F14-D48A-4C06-AC96-F17040FB15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687450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D6C2AA-3663-42BF-BDA7-36F0BBE3BF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49684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1B848F-EBCB-43BC-A04F-F210387FD8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696342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10F5A26-E009-4AEF-9B04-2B770AC735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07551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7BD4A8BA-F916-410E-8B17-4FAE96AD2E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80097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4CE25BF-22F6-48B7-B391-0A984E013F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78975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64E10F4-274F-4DD9-8936-1067FDED2F2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2759094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7/23/2016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16641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7/23/2016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87944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7/23/2016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18840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969426-3E7D-4F12-B5D0-EE6198BDBD3F}" type="datetimeFigureOut">
              <a:rPr lang="en-US" smtClean="0">
                <a:solidFill>
                  <a:prstClr val="black">
                    <a:tint val="75000"/>
                  </a:prstClr>
                </a:solidFill>
              </a:rPr>
              <a:pPr/>
              <a:t>7/23/2016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08515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969426-3E7D-4F12-B5D0-EE6198BDBD3F}" type="datetimeFigureOut">
              <a:rPr lang="en-US" smtClean="0">
                <a:solidFill>
                  <a:prstClr val="black">
                    <a:tint val="75000"/>
                  </a:prstClr>
                </a:solidFill>
              </a:rPr>
              <a:pPr/>
              <a:t>7/23/2016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39006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969426-3E7D-4F12-B5D0-EE6198BDBD3F}" type="datetimeFigureOut">
              <a:rPr lang="en-US" smtClean="0">
                <a:solidFill>
                  <a:prstClr val="black">
                    <a:tint val="75000"/>
                  </a:prstClr>
                </a:solidFill>
              </a:rPr>
              <a:pPr/>
              <a:t>7/23/2016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64031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969426-3E7D-4F12-B5D0-EE6198BDBD3F}" type="datetimeFigureOut">
              <a:rPr lang="en-US" smtClean="0">
                <a:solidFill>
                  <a:prstClr val="black">
                    <a:tint val="75000"/>
                  </a:prstClr>
                </a:solidFill>
              </a:rPr>
              <a:pPr/>
              <a:t>7/23/2016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817692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969426-3E7D-4F12-B5D0-EE6198BDBD3F}" type="datetimeFigureOut">
              <a:rPr lang="en-US" smtClean="0">
                <a:solidFill>
                  <a:prstClr val="black">
                    <a:tint val="75000"/>
                  </a:prstClr>
                </a:solidFill>
              </a:rPr>
              <a:pPr/>
              <a:t>7/23/2016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08451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969426-3E7D-4F12-B5D0-EE6198BDBD3F}" type="datetimeFigureOut">
              <a:rPr lang="en-US" smtClean="0">
                <a:solidFill>
                  <a:prstClr val="black">
                    <a:tint val="75000"/>
                  </a:prstClr>
                </a:solidFill>
              </a:rPr>
              <a:pPr/>
              <a:t>7/23/2016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52731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7/23/2016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1181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4.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5.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theme" Target="../theme/theme7.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8.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theme" Target="../theme/theme9.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defRPr>
            </a:lvl1pPr>
          </a:lstStyle>
          <a:p>
            <a:pPr fontAlgn="base">
              <a:spcBef>
                <a:spcPct val="0"/>
              </a:spcBef>
              <a:spcAft>
                <a:spcPct val="0"/>
              </a:spcAft>
            </a:pPr>
            <a:endParaRPr lang="en-US" alt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pPr fontAlgn="base">
              <a:spcBef>
                <a:spcPct val="0"/>
              </a:spcBef>
              <a:spcAft>
                <a:spcPct val="0"/>
              </a:spcAft>
            </a:pPr>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66DC9701-1574-4F47-AF5B-F70E12859D90}" type="slidenum">
              <a:rPr lang="en-US" altLang="en-US" smtClean="0">
                <a:solidFill>
                  <a:srgbClr val="000000"/>
                </a:solidFill>
              </a:rPr>
              <a:pPr fontAlgn="base">
                <a:spcBef>
                  <a:spcPct val="0"/>
                </a:spcBef>
                <a:spcAft>
                  <a:spcPct val="0"/>
                </a:spcAft>
              </a:pPr>
              <a:t>‹#›</a:t>
            </a:fld>
            <a:endParaRPr lang="en-US" altLang="en-US" dirty="0">
              <a:solidFill>
                <a:srgbClr val="000000"/>
              </a:solidFill>
            </a:endParaRPr>
          </a:p>
        </p:txBody>
      </p:sp>
    </p:spTree>
    <p:extLst>
      <p:ext uri="{BB962C8B-B14F-4D97-AF65-F5344CB8AC3E}">
        <p14:creationId xmlns:p14="http://schemas.microsoft.com/office/powerpoint/2010/main" val="10801517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anose="020B0604020202020204" pitchFamily="34" charset="0"/>
        </a:defRPr>
      </a:lvl2pPr>
      <a:lvl3pPr marL="1143000" indent="-228600" algn="l" rtl="0" fontAlgn="base">
        <a:spcBef>
          <a:spcPct val="20000"/>
        </a:spcBef>
        <a:spcAft>
          <a:spcPct val="0"/>
        </a:spcAft>
        <a:buChar char="•"/>
        <a:defRPr sz="2400">
          <a:solidFill>
            <a:schemeClr val="tx1"/>
          </a:solidFill>
          <a:latin typeface="Arial" panose="020B0604020202020204" pitchFamily="34" charset="0"/>
        </a:defRPr>
      </a:lvl3pPr>
      <a:lvl4pPr marL="1600200" indent="-228600" algn="l" rtl="0" fontAlgn="base">
        <a:spcBef>
          <a:spcPct val="20000"/>
        </a:spcBef>
        <a:spcAft>
          <a:spcPct val="0"/>
        </a:spcAft>
        <a:buChar char="–"/>
        <a:defRPr sz="2000">
          <a:solidFill>
            <a:schemeClr val="tx1"/>
          </a:solidFill>
          <a:latin typeface="Arial" panose="020B0604020202020204" pitchFamily="34" charset="0"/>
        </a:defRPr>
      </a:lvl4pPr>
      <a:lvl5pPr marL="2057400" indent="-228600" algn="l" rtl="0" fontAlgn="base">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CBC7FBD0-D551-43EA-B76E-10004F78D3FA}" type="datetimeFigureOut">
              <a:rPr lang="en-US" smtClean="0">
                <a:solidFill>
                  <a:prstClr val="black">
                    <a:tint val="75000"/>
                  </a:prstClr>
                </a:solidFill>
              </a:rPr>
              <a:pPr/>
              <a:t>7/24/2016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0423700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C59A17A0-05CC-4E84-A717-F79038D8F1AE}" type="datetimeFigureOut">
              <a:rPr lang="en-US" smtClean="0">
                <a:solidFill>
                  <a:prstClr val="black">
                    <a:tint val="75000"/>
                  </a:prstClr>
                </a:solidFill>
              </a:rPr>
              <a:pPr/>
              <a:t>7/24/2016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BE2C1153-4E2E-475B-B406-746E409072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765340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defRPr>
            </a:lvl1pPr>
          </a:lstStyle>
          <a:p>
            <a:pPr fontAlgn="base">
              <a:spcBef>
                <a:spcPct val="0"/>
              </a:spcBef>
              <a:spcAft>
                <a:spcPct val="0"/>
              </a:spcAft>
            </a:pPr>
            <a:endParaRPr lang="en-US" alt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pPr fontAlgn="base">
              <a:spcBef>
                <a:spcPct val="0"/>
              </a:spcBef>
              <a:spcAft>
                <a:spcPct val="0"/>
              </a:spcAft>
            </a:pPr>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DDB8CB44-EA5B-46DA-A15B-9729A54D5F31}" type="slidenum">
              <a:rPr lang="en-US" altLang="en-US" smtClean="0">
                <a:solidFill>
                  <a:srgbClr val="000000"/>
                </a:solidFill>
              </a:rPr>
              <a:pPr fontAlgn="base">
                <a:spcBef>
                  <a:spcPct val="0"/>
                </a:spcBef>
                <a:spcAft>
                  <a:spcPct val="0"/>
                </a:spcAft>
              </a:pPr>
              <a:t>‹#›</a:t>
            </a:fld>
            <a:endParaRPr lang="en-US" altLang="en-US" dirty="0">
              <a:solidFill>
                <a:srgbClr val="000000"/>
              </a:solidFill>
            </a:endParaRPr>
          </a:p>
        </p:txBody>
      </p:sp>
    </p:spTree>
    <p:extLst>
      <p:ext uri="{BB962C8B-B14F-4D97-AF65-F5344CB8AC3E}">
        <p14:creationId xmlns:p14="http://schemas.microsoft.com/office/powerpoint/2010/main" val="336497419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Lst>
  <p:txStyles>
    <p:title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anose="020B0604020202020204" pitchFamily="34" charset="0"/>
        </a:defRPr>
      </a:lvl2pPr>
      <a:lvl3pPr marL="1143000" indent="-228600" algn="l" rtl="0" fontAlgn="base">
        <a:spcBef>
          <a:spcPct val="20000"/>
        </a:spcBef>
        <a:spcAft>
          <a:spcPct val="0"/>
        </a:spcAft>
        <a:buChar char="•"/>
        <a:defRPr sz="2400">
          <a:solidFill>
            <a:schemeClr val="tx1"/>
          </a:solidFill>
          <a:latin typeface="Arial" panose="020B0604020202020204" pitchFamily="34" charset="0"/>
        </a:defRPr>
      </a:lvl3pPr>
      <a:lvl4pPr marL="1600200" indent="-228600" algn="l" rtl="0" fontAlgn="base">
        <a:spcBef>
          <a:spcPct val="20000"/>
        </a:spcBef>
        <a:spcAft>
          <a:spcPct val="0"/>
        </a:spcAft>
        <a:buChar char="–"/>
        <a:defRPr sz="2000">
          <a:solidFill>
            <a:schemeClr val="tx1"/>
          </a:solidFill>
          <a:latin typeface="Arial" panose="020B0604020202020204" pitchFamily="34" charset="0"/>
        </a:defRPr>
      </a:lvl4pPr>
      <a:lvl5pPr marL="2057400" indent="-228600" algn="l" rtl="0" fontAlgn="base">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defRPr>
            </a:lvl1pPr>
          </a:lstStyle>
          <a:p>
            <a:pPr fontAlgn="base">
              <a:spcBef>
                <a:spcPct val="0"/>
              </a:spcBef>
              <a:spcAft>
                <a:spcPct val="0"/>
              </a:spcAft>
            </a:pPr>
            <a:endParaRPr lang="en-US" alt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pPr fontAlgn="base">
              <a:spcBef>
                <a:spcPct val="0"/>
              </a:spcBef>
              <a:spcAft>
                <a:spcPct val="0"/>
              </a:spcAft>
            </a:pPr>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DDB8CB44-EA5B-46DA-A15B-9729A54D5F31}" type="slidenum">
              <a:rPr lang="en-US" altLang="en-US" smtClean="0">
                <a:solidFill>
                  <a:srgbClr val="000000"/>
                </a:solidFill>
              </a:rPr>
              <a:pPr fontAlgn="base">
                <a:spcBef>
                  <a:spcPct val="0"/>
                </a:spcBef>
                <a:spcAft>
                  <a:spcPct val="0"/>
                </a:spcAft>
              </a:pPr>
              <a:t>‹#›</a:t>
            </a:fld>
            <a:endParaRPr lang="en-US" altLang="en-US" dirty="0">
              <a:solidFill>
                <a:srgbClr val="000000"/>
              </a:solidFill>
            </a:endParaRPr>
          </a:p>
        </p:txBody>
      </p:sp>
    </p:spTree>
    <p:extLst>
      <p:ext uri="{BB962C8B-B14F-4D97-AF65-F5344CB8AC3E}">
        <p14:creationId xmlns:p14="http://schemas.microsoft.com/office/powerpoint/2010/main" val="156662287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Lst>
  <p:txStyles>
    <p:title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anose="020B0604020202020204" pitchFamily="34" charset="0"/>
        </a:defRPr>
      </a:lvl2pPr>
      <a:lvl3pPr marL="1143000" indent="-228600" algn="l" rtl="0" fontAlgn="base">
        <a:spcBef>
          <a:spcPct val="20000"/>
        </a:spcBef>
        <a:spcAft>
          <a:spcPct val="0"/>
        </a:spcAft>
        <a:buChar char="•"/>
        <a:defRPr sz="2400">
          <a:solidFill>
            <a:schemeClr val="tx1"/>
          </a:solidFill>
          <a:latin typeface="Arial" panose="020B0604020202020204" pitchFamily="34" charset="0"/>
        </a:defRPr>
      </a:lvl3pPr>
      <a:lvl4pPr marL="1600200" indent="-228600" algn="l" rtl="0" fontAlgn="base">
        <a:spcBef>
          <a:spcPct val="20000"/>
        </a:spcBef>
        <a:spcAft>
          <a:spcPct val="0"/>
        </a:spcAft>
        <a:buChar char="–"/>
        <a:defRPr sz="2000">
          <a:solidFill>
            <a:schemeClr val="tx1"/>
          </a:solidFill>
          <a:latin typeface="Arial" panose="020B0604020202020204" pitchFamily="34" charset="0"/>
        </a:defRPr>
      </a:lvl4pPr>
      <a:lvl5pPr marL="2057400" indent="-228600" algn="l" rtl="0" fontAlgn="base">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fontAlgn="base">
              <a:spcBef>
                <a:spcPct val="0"/>
              </a:spcBef>
              <a:spcAft>
                <a:spcPct val="0"/>
              </a:spcAft>
              <a:defRPr/>
            </a:pPr>
            <a:fld id="{962AFD2E-5495-4ADE-B619-3EBB2E99E4D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644992308"/>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DB8CB44-EA5B-46DA-A15B-9729A54D5F31}"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641562945"/>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4969426-3E7D-4F12-B5D0-EE6198BDBD3F}" type="datetimeFigureOut">
              <a:rPr lang="en-US" smtClean="0">
                <a:solidFill>
                  <a:prstClr val="black">
                    <a:tint val="75000"/>
                  </a:prstClr>
                </a:solidFill>
              </a:rPr>
              <a:pPr/>
              <a:t>7/23/2016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EE47DCF0-F3AD-4EC9-82B4-E52CC58ED3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0639766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3E5DA0C5-A6CD-4677-99BF-A14A93AED537}"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824719470"/>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5.xml"/><Relationship Id="rId1" Type="http://schemas.openxmlformats.org/officeDocument/2006/relationships/vmlDrawing" Target="../drawings/vmlDrawing1.vml"/><Relationship Id="rId4" Type="http://schemas.openxmlformats.org/officeDocument/2006/relationships/image" Target="../media/image10.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5.xml"/><Relationship Id="rId1" Type="http://schemas.openxmlformats.org/officeDocument/2006/relationships/vmlDrawing" Target="../drawings/vmlDrawing2.vml"/><Relationship Id="rId4" Type="http://schemas.openxmlformats.org/officeDocument/2006/relationships/image" Target="../media/image11.emf"/></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7.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7.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7.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7.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7.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7.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7.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64.xml"/><Relationship Id="rId1" Type="http://schemas.openxmlformats.org/officeDocument/2006/relationships/video" Target="file:///C:\Users\JMHolton\Desktop\James_Holton\ESG_talk\chomp.avi"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5.emf"/></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26.emf"/></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27.emf"/></Relationships>
</file>

<file path=ppt/slides/_rels/slide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55002"/>
            <a:ext cx="7772400" cy="1143000"/>
          </a:xfrm>
        </p:spPr>
        <p:txBody>
          <a:bodyPr/>
          <a:lstStyle/>
          <a:p>
            <a:pPr eaLnBrk="1" hangingPunct="1"/>
            <a:r>
              <a:rPr lang="en-US" altLang="en-US" sz="5400" dirty="0" smtClean="0">
                <a:latin typeface="Arial" panose="020B0604020202020204" pitchFamily="34" charset="0"/>
                <a:cs typeface="Arial" panose="020B0604020202020204" pitchFamily="34" charset="0"/>
              </a:rPr>
              <a:t>Acknowledgements</a:t>
            </a:r>
          </a:p>
        </p:txBody>
      </p:sp>
      <p:sp>
        <p:nvSpPr>
          <p:cNvPr id="70659" name="Rectangle 8"/>
          <p:cNvSpPr>
            <a:spLocks noGrp="1" noChangeArrowheads="1"/>
          </p:cNvSpPr>
          <p:nvPr>
            <p:ph type="body" idx="1"/>
          </p:nvPr>
        </p:nvSpPr>
        <p:spPr>
          <a:xfrm>
            <a:off x="671285" y="2258291"/>
            <a:ext cx="7772400" cy="4599708"/>
          </a:xfrm>
          <a:extLst>
            <a:ext uri="{909E8E84-426E-40DD-AFC4-6F175D3DCCD1}">
              <a14:hiddenFill xmlns:a14="http://schemas.microsoft.com/office/drawing/2010/main">
                <a:solidFill>
                  <a:srgbClr val="BBE0E3"/>
                </a:solidFill>
              </a14:hiddenFill>
            </a:ext>
          </a:extLst>
        </p:spPr>
        <p:txBody>
          <a:bodyPr>
            <a:normAutofit/>
          </a:bodyPr>
          <a:lstStyle/>
          <a:p>
            <a:pPr algn="ctr">
              <a:buNone/>
            </a:pPr>
            <a:r>
              <a:rPr lang="en-US" altLang="en-US" b="1" dirty="0" smtClean="0">
                <a:solidFill>
                  <a:schemeClr val="tx2">
                    <a:lumMod val="75000"/>
                  </a:schemeClr>
                </a:solidFill>
                <a:latin typeface="Arial" panose="020B0604020202020204" pitchFamily="34" charset="0"/>
                <a:cs typeface="Arial" panose="020B0604020202020204" pitchFamily="34" charset="0"/>
              </a:rPr>
              <a:t>UCSF</a:t>
            </a:r>
            <a:r>
              <a:rPr lang="en-US" altLang="en-US" b="1" dirty="0" smtClean="0">
                <a:solidFill>
                  <a:srgbClr val="000066"/>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a:solidFill>
                  <a:srgbClr val="663300"/>
                </a:solidFill>
                <a:latin typeface="Arial" panose="020B0604020202020204" pitchFamily="34" charset="0"/>
                <a:cs typeface="Arial" panose="020B0604020202020204" pitchFamily="34" charset="0"/>
              </a:rPr>
              <a:t>LBNL</a:t>
            </a:r>
            <a:r>
              <a:rPr lang="en-US" altLang="en-US" b="1" dirty="0">
                <a:solidFill>
                  <a:srgbClr val="000000"/>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smtClean="0">
                <a:solidFill>
                  <a:srgbClr val="C00000"/>
                </a:solidFill>
                <a:latin typeface="Arial" panose="020B0604020202020204" pitchFamily="34" charset="0"/>
                <a:cs typeface="Arial" panose="020B0604020202020204" pitchFamily="34" charset="0"/>
              </a:rPr>
              <a:t>SLAC</a:t>
            </a:r>
          </a:p>
          <a:p>
            <a:pPr algn="ctr" eaLnBrk="1" hangingPunct="1">
              <a:buFontTx/>
              <a:buNone/>
            </a:pPr>
            <a:endParaRPr lang="en-US" altLang="en-US" sz="1800" b="1" dirty="0" smtClean="0">
              <a:solidFill>
                <a:srgbClr val="000000"/>
              </a:solidFill>
              <a:latin typeface="Arial" panose="020B0604020202020204" pitchFamily="34" charset="0"/>
              <a:cs typeface="Arial" panose="020B0604020202020204" pitchFamily="34" charset="0"/>
            </a:endParaRPr>
          </a:p>
          <a:p>
            <a:pPr algn="ctr" eaLnBrk="1" hangingPunct="1">
              <a:buFontTx/>
              <a:buNone/>
            </a:pPr>
            <a:r>
              <a:rPr lang="en-US" altLang="en-US" b="1" dirty="0" smtClean="0">
                <a:solidFill>
                  <a:srgbClr val="000000"/>
                </a:solidFill>
                <a:latin typeface="Arial" panose="020B0604020202020204" pitchFamily="34" charset="0"/>
                <a:cs typeface="Arial" panose="020B0604020202020204" pitchFamily="34" charset="0"/>
              </a:rPr>
              <a:t>ALS 8.3.1 creator: Tom </a:t>
            </a:r>
            <a:r>
              <a:rPr lang="en-US" altLang="en-US" b="1" dirty="0" err="1" smtClean="0">
                <a:solidFill>
                  <a:srgbClr val="000000"/>
                </a:solidFill>
                <a:latin typeface="Arial" panose="020B0604020202020204" pitchFamily="34" charset="0"/>
                <a:cs typeface="Arial" panose="020B0604020202020204" pitchFamily="34" charset="0"/>
              </a:rPr>
              <a:t>Alber</a:t>
            </a:r>
            <a:r>
              <a:rPr lang="en-US" altLang="en-US" b="1" dirty="0" smtClean="0">
                <a:solidFill>
                  <a:srgbClr val="000000"/>
                </a:solidFill>
                <a:latin typeface="Arial" panose="020B0604020202020204" pitchFamily="34" charset="0"/>
                <a:cs typeface="Arial" panose="020B0604020202020204" pitchFamily="34" charset="0"/>
              </a:rPr>
              <a:t> </a:t>
            </a:r>
            <a:endParaRPr lang="en-US" altLang="en-US" sz="1800" b="1" dirty="0" smtClean="0">
              <a:solidFill>
                <a:srgbClr val="006600"/>
              </a:solidFill>
              <a:latin typeface="Arial" panose="020B0604020202020204" pitchFamily="34" charset="0"/>
              <a:cs typeface="Arial" panose="020B0604020202020204" pitchFamily="34" charset="0"/>
            </a:endParaRPr>
          </a:p>
          <a:p>
            <a:pPr algn="ctr" eaLnBrk="1" hangingPunct="1">
              <a:buFontTx/>
              <a:buNone/>
            </a:pPr>
            <a:endParaRPr lang="en-US" altLang="en-US" sz="1800" b="1" dirty="0" smtClean="0">
              <a:solidFill>
                <a:schemeClr val="tx2">
                  <a:lumMod val="75000"/>
                </a:schemeClr>
              </a:solidFill>
              <a:latin typeface="Arial" panose="020B0604020202020204" pitchFamily="34" charset="0"/>
              <a:cs typeface="Arial" panose="020B0604020202020204" pitchFamily="34" charset="0"/>
            </a:endParaRPr>
          </a:p>
          <a:p>
            <a:pPr algn="ctr" eaLnBrk="1" hangingPunct="1">
              <a:spcBef>
                <a:spcPts val="0"/>
              </a:spcBef>
              <a:buFontTx/>
              <a:buNone/>
            </a:pPr>
            <a:r>
              <a:rPr lang="en-US" altLang="en-US" sz="1800" b="1" dirty="0" smtClean="0">
                <a:solidFill>
                  <a:schemeClr val="tx2">
                    <a:lumMod val="75000"/>
                  </a:schemeClr>
                </a:solidFill>
                <a:latin typeface="Arial" panose="020B0604020202020204" pitchFamily="34" charset="0"/>
                <a:cs typeface="Arial" panose="020B0604020202020204" pitchFamily="34" charset="0"/>
              </a:rPr>
              <a:t>UC </a:t>
            </a:r>
            <a:r>
              <a:rPr lang="en-US" altLang="en-US" sz="1800" b="1" dirty="0" err="1" smtClean="0">
                <a:solidFill>
                  <a:schemeClr val="tx2">
                    <a:lumMod val="75000"/>
                  </a:schemeClr>
                </a:solidFill>
                <a:latin typeface="Arial" panose="020B0604020202020204" pitchFamily="34" charset="0"/>
                <a:cs typeface="Arial" panose="020B0604020202020204" pitchFamily="34" charset="0"/>
              </a:rPr>
              <a:t>Multicampus</a:t>
            </a:r>
            <a:r>
              <a:rPr lang="en-US" altLang="en-US" sz="1800" b="1" dirty="0" smtClean="0">
                <a:solidFill>
                  <a:schemeClr val="tx2">
                    <a:lumMod val="75000"/>
                  </a:schemeClr>
                </a:solidFill>
                <a:latin typeface="Arial" panose="020B0604020202020204" pitchFamily="34" charset="0"/>
                <a:cs typeface="Arial" panose="020B0604020202020204" pitchFamily="34" charset="0"/>
              </a:rPr>
              <a:t> Research Programs and Initiatives (MRPI)</a:t>
            </a:r>
          </a:p>
          <a:p>
            <a:pPr algn="ctr" eaLnBrk="1" hangingPunct="1">
              <a:spcBef>
                <a:spcPts val="0"/>
              </a:spcBef>
              <a:buNone/>
            </a:pPr>
            <a:r>
              <a:rPr lang="en-US" altLang="en-US" sz="1800" b="1" dirty="0">
                <a:solidFill>
                  <a:schemeClr val="tx2">
                    <a:lumMod val="75000"/>
                  </a:schemeClr>
                </a:solidFill>
                <a:latin typeface="Arial" panose="020B0604020202020204" pitchFamily="34" charset="0"/>
                <a:cs typeface="Arial" panose="020B0604020202020204" pitchFamily="34" charset="0"/>
              </a:rPr>
              <a:t>UCSF Program for Breakthrough Biomedical Research (PBBR) </a:t>
            </a:r>
            <a:endParaRPr lang="en-US" altLang="en-US" sz="1800" b="1" dirty="0" smtClean="0">
              <a:solidFill>
                <a:schemeClr val="tx2">
                  <a:lumMod val="75000"/>
                </a:schemeClr>
              </a:solidFill>
              <a:latin typeface="Arial" panose="020B0604020202020204" pitchFamily="34" charset="0"/>
              <a:cs typeface="Arial" panose="020B0604020202020204" pitchFamily="34" charset="0"/>
            </a:endParaRPr>
          </a:p>
          <a:p>
            <a:pPr algn="ctr">
              <a:spcBef>
                <a:spcPts val="0"/>
              </a:spcBef>
              <a:buNone/>
            </a:pPr>
            <a:r>
              <a:rPr lang="en-US" altLang="en-US" sz="1800" b="1" dirty="0">
                <a:solidFill>
                  <a:schemeClr val="tx2">
                    <a:lumMod val="75000"/>
                  </a:schemeClr>
                </a:solidFill>
                <a:cs typeface="Arial" panose="020B0604020202020204" pitchFamily="34" charset="0"/>
              </a:rPr>
              <a:t>o</a:t>
            </a:r>
            <a:r>
              <a:rPr lang="en-US" altLang="en-US" sz="1800" b="1" dirty="0" smtClean="0">
                <a:solidFill>
                  <a:schemeClr val="tx2">
                    <a:lumMod val="75000"/>
                  </a:schemeClr>
                </a:solidFill>
                <a:cs typeface="Arial" panose="020B0604020202020204" pitchFamily="34" charset="0"/>
              </a:rPr>
              <a:t>ne-time NIH-DOE </a:t>
            </a:r>
            <a:r>
              <a:rPr lang="en-US" altLang="en-US" sz="1800" b="1" dirty="0">
                <a:solidFill>
                  <a:schemeClr val="tx2">
                    <a:lumMod val="75000"/>
                  </a:schemeClr>
                </a:solidFill>
                <a:cs typeface="Arial" panose="020B0604020202020204" pitchFamily="34" charset="0"/>
              </a:rPr>
              <a:t>Inter-agency agreement (IAA)</a:t>
            </a:r>
          </a:p>
          <a:p>
            <a:pPr algn="ctr" eaLnBrk="1" hangingPunct="1">
              <a:spcBef>
                <a:spcPts val="0"/>
              </a:spcBef>
              <a:buNone/>
            </a:pPr>
            <a:r>
              <a:rPr lang="en-US" altLang="en-US" sz="1800" b="1" dirty="0" smtClean="0">
                <a:solidFill>
                  <a:srgbClr val="663300"/>
                </a:solidFill>
                <a:latin typeface="Arial" panose="020B0604020202020204" pitchFamily="34" charset="0"/>
                <a:cs typeface="Arial" panose="020B0604020202020204" pitchFamily="34" charset="0"/>
              </a:rPr>
              <a:t>Integrated </a:t>
            </a:r>
            <a:r>
              <a:rPr lang="en-US" altLang="en-US" sz="1800" b="1" dirty="0">
                <a:solidFill>
                  <a:srgbClr val="663300"/>
                </a:solidFill>
                <a:latin typeface="Arial" panose="020B0604020202020204" pitchFamily="34" charset="0"/>
                <a:cs typeface="Arial" panose="020B0604020202020204" pitchFamily="34" charset="0"/>
              </a:rPr>
              <a:t>Diffraction Analysis Technologies (IDAT)</a:t>
            </a:r>
          </a:p>
          <a:p>
            <a:pPr algn="ctr" eaLnBrk="1" hangingPunct="1">
              <a:spcBef>
                <a:spcPts val="0"/>
              </a:spcBef>
              <a:buFontTx/>
              <a:buNone/>
            </a:pPr>
            <a:r>
              <a:rPr lang="en-US" altLang="en-US" sz="1800" b="1" dirty="0" err="1" smtClean="0">
                <a:solidFill>
                  <a:srgbClr val="663300"/>
                </a:solidFill>
                <a:latin typeface="Arial" panose="020B0604020202020204" pitchFamily="34" charset="0"/>
                <a:cs typeface="Arial" panose="020B0604020202020204" pitchFamily="34" charset="0"/>
              </a:rPr>
              <a:t>Plexxikon</a:t>
            </a:r>
            <a:r>
              <a:rPr lang="en-US" altLang="en-US" sz="1800" b="1" dirty="0">
                <a:solidFill>
                  <a:srgbClr val="663300"/>
                </a:solidFill>
                <a:latin typeface="Arial" panose="020B0604020202020204" pitchFamily="34" charset="0"/>
                <a:cs typeface="Arial" panose="020B0604020202020204" pitchFamily="34" charset="0"/>
              </a:rPr>
              <a:t>, Inc.</a:t>
            </a:r>
          </a:p>
          <a:p>
            <a:pPr algn="ctr" eaLnBrk="1" hangingPunct="1">
              <a:spcBef>
                <a:spcPts val="0"/>
              </a:spcBef>
              <a:buFontTx/>
              <a:buNone/>
            </a:pPr>
            <a:r>
              <a:rPr lang="en-US" altLang="en-US" sz="1800" b="1" dirty="0">
                <a:solidFill>
                  <a:srgbClr val="663300"/>
                </a:solidFill>
                <a:latin typeface="Arial" panose="020B0604020202020204" pitchFamily="34" charset="0"/>
                <a:cs typeface="Arial" panose="020B0604020202020204" pitchFamily="34" charset="0"/>
              </a:rPr>
              <a:t>M D Anderson </a:t>
            </a:r>
            <a:r>
              <a:rPr lang="en-US" altLang="en-US" sz="1800" b="1" dirty="0" smtClean="0">
                <a:solidFill>
                  <a:srgbClr val="663300"/>
                </a:solidFill>
                <a:latin typeface="Arial" panose="020B0604020202020204" pitchFamily="34" charset="0"/>
                <a:cs typeface="Arial" panose="020B0604020202020204" pitchFamily="34" charset="0"/>
              </a:rPr>
              <a:t>CRC</a:t>
            </a:r>
          </a:p>
          <a:p>
            <a:pPr algn="ctr" eaLnBrk="1" hangingPunct="1">
              <a:spcBef>
                <a:spcPts val="0"/>
              </a:spcBef>
              <a:buFontTx/>
              <a:buNone/>
            </a:pPr>
            <a:r>
              <a:rPr lang="en-US" altLang="en-US" sz="1800" b="1" dirty="0">
                <a:solidFill>
                  <a:srgbClr val="C00000"/>
                </a:solidFill>
                <a:latin typeface="Arial" panose="020B0604020202020204" pitchFamily="34" charset="0"/>
                <a:cs typeface="Arial" panose="020B0604020202020204" pitchFamily="34" charset="0"/>
              </a:rPr>
              <a:t>Synchrotron Radiation </a:t>
            </a:r>
            <a:r>
              <a:rPr lang="en-US" altLang="en-US" sz="1800" b="1" dirty="0" smtClean="0">
                <a:solidFill>
                  <a:srgbClr val="C00000"/>
                </a:solidFill>
                <a:latin typeface="Arial" panose="020B0604020202020204" pitchFamily="34" charset="0"/>
                <a:cs typeface="Arial" panose="020B0604020202020204" pitchFamily="34" charset="0"/>
              </a:rPr>
              <a:t>Structural </a:t>
            </a:r>
            <a:r>
              <a:rPr lang="en-US" altLang="en-US" sz="1800" b="1" dirty="0">
                <a:solidFill>
                  <a:srgbClr val="C00000"/>
                </a:solidFill>
                <a:latin typeface="Arial" panose="020B0604020202020204" pitchFamily="34" charset="0"/>
                <a:cs typeface="Arial" panose="020B0604020202020204" pitchFamily="34" charset="0"/>
              </a:rPr>
              <a:t>Biology Resource (SLAC)</a:t>
            </a:r>
          </a:p>
          <a:p>
            <a:pPr algn="ctr" eaLnBrk="1" hangingPunct="1">
              <a:buFontTx/>
              <a:buNone/>
            </a:pPr>
            <a:endParaRPr lang="en-US" altLang="en-US" sz="900" dirty="0" smtClean="0">
              <a:solidFill>
                <a:srgbClr val="000000"/>
              </a:solidFill>
              <a:latin typeface="Arial" panose="020B0604020202020204" pitchFamily="34" charset="0"/>
              <a:cs typeface="Arial" panose="020B0604020202020204" pitchFamily="34" charset="0"/>
            </a:endParaRPr>
          </a:p>
          <a:p>
            <a:pPr algn="ctr" eaLnBrk="1" hangingPunct="1">
              <a:buFontTx/>
              <a:buNone/>
            </a:pPr>
            <a:endParaRPr lang="en-US" altLang="en-US" sz="900" dirty="0" smtClean="0">
              <a:solidFill>
                <a:srgbClr val="000000"/>
              </a:solidFill>
              <a:latin typeface="Arial" panose="020B0604020202020204" pitchFamily="34" charset="0"/>
              <a:cs typeface="Arial" panose="020B0604020202020204" pitchFamily="34" charset="0"/>
            </a:endParaRPr>
          </a:p>
          <a:p>
            <a:pPr algn="ctr" eaLnBrk="1" hangingPunct="1">
              <a:buFontTx/>
              <a:buNone/>
            </a:pPr>
            <a:r>
              <a:rPr lang="en-US" altLang="en-US" sz="900" dirty="0" smtClean="0">
                <a:solidFill>
                  <a:srgbClr val="000000"/>
                </a:solidFill>
                <a:latin typeface="Arial" panose="020B0604020202020204" pitchFamily="34" charset="0"/>
                <a:cs typeface="Arial" panose="020B0604020202020204" pitchFamily="34" charset="0"/>
              </a:rPr>
              <a:t>The Advanced Light Source is supported by the Director, Office of Science, Office of Basic Energy Sciences, Materials Sciences Division, of the US Department of Energy under contract No. DE-AC02-05CH11231 at Lawrence Berkeley National Laboratory. </a:t>
            </a:r>
          </a:p>
        </p:txBody>
      </p:sp>
      <p:sp>
        <p:nvSpPr>
          <p:cNvPr id="2" name="TextBox 1"/>
          <p:cNvSpPr txBox="1"/>
          <p:nvPr/>
        </p:nvSpPr>
        <p:spPr>
          <a:xfrm>
            <a:off x="436418" y="1074057"/>
            <a:ext cx="8271165" cy="830997"/>
          </a:xfrm>
          <a:prstGeom prst="rect">
            <a:avLst/>
          </a:prstGeom>
          <a:noFill/>
        </p:spPr>
        <p:txBody>
          <a:bodyPr wrap="square" rtlCol="0">
            <a:spAutoFit/>
          </a:bodyPr>
          <a:lstStyle/>
          <a:p>
            <a:pPr algn="ctr"/>
            <a:r>
              <a:rPr lang="en-US" sz="2400" dirty="0">
                <a:solidFill>
                  <a:schemeClr val="tx2">
                    <a:lumMod val="75000"/>
                  </a:schemeClr>
                </a:solidFill>
                <a:latin typeface="Arial" pitchFamily="34" charset="0"/>
                <a:cs typeface="Arial" panose="020B0604020202020204" pitchFamily="34" charset="0"/>
              </a:rPr>
              <a:t>Robert </a:t>
            </a:r>
            <a:r>
              <a:rPr lang="en-US" sz="2400" dirty="0" smtClean="0">
                <a:solidFill>
                  <a:schemeClr val="tx2">
                    <a:lumMod val="75000"/>
                  </a:schemeClr>
                </a:solidFill>
                <a:latin typeface="Arial" pitchFamily="34" charset="0"/>
                <a:cs typeface="Arial" panose="020B0604020202020204" pitchFamily="34" charset="0"/>
              </a:rPr>
              <a:t>Stroud    </a:t>
            </a:r>
            <a:r>
              <a:rPr lang="en-US" sz="2400" dirty="0" smtClean="0">
                <a:solidFill>
                  <a:schemeClr val="tx2">
                    <a:lumMod val="75000"/>
                  </a:schemeClr>
                </a:solidFill>
                <a:latin typeface="Arial" pitchFamily="34" charset="0"/>
                <a:cs typeface="Arial" panose="020B0604020202020204" pitchFamily="34" charset="0"/>
              </a:rPr>
              <a:t>James </a:t>
            </a:r>
            <a:r>
              <a:rPr lang="en-US" sz="2400" dirty="0" smtClean="0">
                <a:solidFill>
                  <a:schemeClr val="tx2">
                    <a:lumMod val="75000"/>
                  </a:schemeClr>
                </a:solidFill>
                <a:latin typeface="Arial" pitchFamily="34" charset="0"/>
                <a:cs typeface="Arial" panose="020B0604020202020204" pitchFamily="34" charset="0"/>
              </a:rPr>
              <a:t>Fraser            </a:t>
            </a:r>
            <a:r>
              <a:rPr lang="en-US" sz="2400" dirty="0" err="1">
                <a:solidFill>
                  <a:srgbClr val="C00000"/>
                </a:solidFill>
                <a:latin typeface="Arial" pitchFamily="34" charset="0"/>
                <a:cs typeface="Arial" panose="020B0604020202020204" pitchFamily="34" charset="0"/>
              </a:rPr>
              <a:t>Aina</a:t>
            </a:r>
            <a:r>
              <a:rPr lang="en-US" sz="2400" dirty="0">
                <a:solidFill>
                  <a:srgbClr val="C00000"/>
                </a:solidFill>
                <a:latin typeface="Arial" pitchFamily="34" charset="0"/>
                <a:cs typeface="Arial" panose="020B0604020202020204" pitchFamily="34" charset="0"/>
              </a:rPr>
              <a:t> Cohen  </a:t>
            </a:r>
            <a:endParaRPr lang="en-US" sz="2400" dirty="0" smtClean="0">
              <a:solidFill>
                <a:srgbClr val="C00000"/>
              </a:solidFill>
              <a:latin typeface="Arial" pitchFamily="34" charset="0"/>
              <a:cs typeface="Arial" panose="020B0604020202020204" pitchFamily="34" charset="0"/>
            </a:endParaRPr>
          </a:p>
          <a:p>
            <a:pPr algn="ctr"/>
            <a:r>
              <a:rPr lang="en-US" sz="2400" dirty="0" smtClean="0">
                <a:solidFill>
                  <a:srgbClr val="663300"/>
                </a:solidFill>
                <a:latin typeface="Arial" pitchFamily="34" charset="0"/>
                <a:cs typeface="Arial" panose="020B0604020202020204" pitchFamily="34" charset="0"/>
              </a:rPr>
              <a:t>Ken Frankel   John </a:t>
            </a:r>
            <a:r>
              <a:rPr lang="en-US" sz="2400" dirty="0" err="1" smtClean="0">
                <a:solidFill>
                  <a:srgbClr val="663300"/>
                </a:solidFill>
                <a:latin typeface="Arial" pitchFamily="34" charset="0"/>
                <a:cs typeface="Arial" panose="020B0604020202020204" pitchFamily="34" charset="0"/>
              </a:rPr>
              <a:t>Tainer</a:t>
            </a:r>
            <a:r>
              <a:rPr lang="en-US" sz="2400" dirty="0" smtClean="0">
                <a:solidFill>
                  <a:srgbClr val="663300"/>
                </a:solidFill>
                <a:latin typeface="Arial" pitchFamily="34" charset="0"/>
                <a:cs typeface="Arial" panose="020B0604020202020204" pitchFamily="34" charset="0"/>
              </a:rPr>
              <a:t>    </a:t>
            </a:r>
            <a:endParaRPr lang="en-US" sz="2400" dirty="0" smtClean="0">
              <a:solidFill>
                <a:srgbClr val="C00000"/>
              </a:solidFill>
              <a:latin typeface="Arial" pitchFamily="34" charset="0"/>
              <a:cs typeface="Arial" panose="020B0604020202020204" pitchFamily="34" charset="0"/>
            </a:endParaRPr>
          </a:p>
        </p:txBody>
      </p:sp>
    </p:spTree>
    <p:extLst>
      <p:ext uri="{BB962C8B-B14F-4D97-AF65-F5344CB8AC3E}">
        <p14:creationId xmlns:p14="http://schemas.microsoft.com/office/powerpoint/2010/main" val="1348275742"/>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9" name="Straight Connector 218"/>
          <p:cNvCxnSpPr/>
          <p:nvPr/>
        </p:nvCxnSpPr>
        <p:spPr>
          <a:xfrm flipV="1">
            <a:off x="2278837" y="957943"/>
            <a:ext cx="1461896" cy="1035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V="1">
            <a:off x="6392690" y="957943"/>
            <a:ext cx="1461896" cy="1035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V="1">
            <a:off x="6419361" y="4455877"/>
            <a:ext cx="1461896" cy="1035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V="1">
            <a:off x="2278837" y="4455877"/>
            <a:ext cx="1461896" cy="103566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3740733" y="4455877"/>
            <a:ext cx="4140524" cy="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V="1">
            <a:off x="3740733" y="957943"/>
            <a:ext cx="4140524" cy="3"/>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3740733" y="957943"/>
            <a:ext cx="0" cy="349793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7881257" y="957946"/>
            <a:ext cx="0" cy="3497937"/>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0" y="0"/>
            <a:ext cx="9144000" cy="830997"/>
          </a:xfrm>
          <a:prstGeom prst="rect">
            <a:avLst/>
          </a:prstGeom>
          <a:noFill/>
        </p:spPr>
        <p:txBody>
          <a:bodyPr wrap="square" rtlCol="0">
            <a:spAutoFit/>
          </a:bodyPr>
          <a:lstStyle/>
          <a:p>
            <a:pPr algn="ctr"/>
            <a:r>
              <a:rPr lang="en-US" sz="4800" dirty="0" smtClean="0"/>
              <a:t>Same structure, different cell</a:t>
            </a:r>
            <a:endParaRPr lang="en-US" sz="4800" dirty="0"/>
          </a:p>
        </p:txBody>
      </p:sp>
      <p:sp>
        <p:nvSpPr>
          <p:cNvPr id="56" name="TextBox 55"/>
          <p:cNvSpPr txBox="1"/>
          <p:nvPr/>
        </p:nvSpPr>
        <p:spPr>
          <a:xfrm>
            <a:off x="1395494" y="5560526"/>
            <a:ext cx="5918608" cy="707886"/>
          </a:xfrm>
          <a:prstGeom prst="rect">
            <a:avLst/>
          </a:prstGeom>
          <a:noFill/>
        </p:spPr>
        <p:txBody>
          <a:bodyPr wrap="none" rtlCol="0">
            <a:spAutoFit/>
          </a:bodyPr>
          <a:lstStyle/>
          <a:p>
            <a:r>
              <a:rPr lang="en-US" sz="4000" dirty="0" smtClean="0">
                <a:latin typeface="Arial" panose="020B0604020202020204" pitchFamily="34" charset="0"/>
                <a:cs typeface="Arial" panose="020B0604020202020204" pitchFamily="34" charset="0"/>
              </a:rPr>
              <a:t>0.5% cell change</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 15%</a:t>
            </a:r>
            <a:endParaRPr lang="en-US" sz="4000" dirty="0">
              <a:latin typeface="Arial" panose="020B0604020202020204" pitchFamily="34" charset="0"/>
              <a:cs typeface="Arial" panose="020B0604020202020204" pitchFamily="34" charset="0"/>
            </a:endParaRPr>
          </a:p>
        </p:txBody>
      </p:sp>
      <p:sp>
        <p:nvSpPr>
          <p:cNvPr id="57" name="Rectangle 56"/>
          <p:cNvSpPr/>
          <p:nvPr/>
        </p:nvSpPr>
        <p:spPr>
          <a:xfrm>
            <a:off x="0" y="6488668"/>
            <a:ext cx="9144000" cy="369332"/>
          </a:xfrm>
          <a:prstGeom prst="rect">
            <a:avLst/>
          </a:prstGeom>
        </p:spPr>
        <p:txBody>
          <a:bodyPr wrap="square">
            <a:spAutoFit/>
          </a:bodyPr>
          <a:lstStyle/>
          <a:p>
            <a:r>
              <a:rPr lang="en-US" dirty="0">
                <a:solidFill>
                  <a:prstClr val="black"/>
                </a:solidFill>
                <a:latin typeface="Arial" panose="020B0604020202020204" pitchFamily="34" charset="0"/>
              </a:rPr>
              <a:t>Crick &amp; </a:t>
            </a:r>
            <a:r>
              <a:rPr lang="en-US" dirty="0" err="1">
                <a:solidFill>
                  <a:prstClr val="black"/>
                </a:solidFill>
                <a:latin typeface="Arial" panose="020B0604020202020204" pitchFamily="34" charset="0"/>
              </a:rPr>
              <a:t>Magdoff</a:t>
            </a:r>
            <a:r>
              <a:rPr lang="en-US" dirty="0">
                <a:solidFill>
                  <a:prstClr val="black"/>
                </a:solidFill>
                <a:latin typeface="Arial" panose="020B0604020202020204" pitchFamily="34" charset="0"/>
              </a:rPr>
              <a:t> (1956) </a:t>
            </a:r>
            <a:r>
              <a:rPr lang="en-US" dirty="0" smtClean="0">
                <a:solidFill>
                  <a:prstClr val="black"/>
                </a:solidFill>
                <a:latin typeface="Arial" panose="020B0604020202020204" pitchFamily="34" charset="0"/>
              </a:rPr>
              <a:t>“theory method </a:t>
            </a:r>
            <a:r>
              <a:rPr lang="en-US" dirty="0">
                <a:solidFill>
                  <a:prstClr val="black"/>
                </a:solidFill>
                <a:latin typeface="Arial" panose="020B0604020202020204" pitchFamily="34" charset="0"/>
              </a:rPr>
              <a:t>isomorphous </a:t>
            </a:r>
            <a:r>
              <a:rPr lang="en-US" dirty="0" smtClean="0">
                <a:solidFill>
                  <a:prstClr val="black"/>
                </a:solidFill>
                <a:latin typeface="Arial" panose="020B0604020202020204" pitchFamily="34" charset="0"/>
              </a:rPr>
              <a:t>replacement”, </a:t>
            </a:r>
            <a:r>
              <a:rPr lang="en-US" i="1" dirty="0" err="1">
                <a:solidFill>
                  <a:prstClr val="black"/>
                </a:solidFill>
                <a:latin typeface="Arial" panose="020B0604020202020204" pitchFamily="34" charset="0"/>
              </a:rPr>
              <a:t>Acta</a:t>
            </a:r>
            <a:r>
              <a:rPr lang="en-US" i="1" dirty="0">
                <a:solidFill>
                  <a:prstClr val="black"/>
                </a:solidFill>
                <a:latin typeface="Arial" panose="020B0604020202020204" pitchFamily="34" charset="0"/>
              </a:rPr>
              <a:t> </a:t>
            </a:r>
            <a:r>
              <a:rPr lang="en-US" i="1" dirty="0" err="1">
                <a:solidFill>
                  <a:prstClr val="black"/>
                </a:solidFill>
                <a:latin typeface="Arial" panose="020B0604020202020204" pitchFamily="34" charset="0"/>
              </a:rPr>
              <a:t>Cryst</a:t>
            </a:r>
            <a:r>
              <a:rPr lang="en-US" i="1" dirty="0">
                <a:solidFill>
                  <a:prstClr val="black"/>
                </a:solidFill>
                <a:latin typeface="Arial" panose="020B0604020202020204" pitchFamily="34" charset="0"/>
              </a:rPr>
              <a:t>. </a:t>
            </a:r>
            <a:r>
              <a:rPr lang="en-US" b="1" dirty="0">
                <a:solidFill>
                  <a:prstClr val="black"/>
                </a:solidFill>
                <a:latin typeface="Arial" panose="020B0604020202020204" pitchFamily="34" charset="0"/>
              </a:rPr>
              <a:t>9</a:t>
            </a:r>
            <a:r>
              <a:rPr lang="en-US" dirty="0">
                <a:solidFill>
                  <a:prstClr val="black"/>
                </a:solidFill>
                <a:latin typeface="Arial" panose="020B0604020202020204" pitchFamily="34" charset="0"/>
              </a:rPr>
              <a:t>, 901-8.</a:t>
            </a:r>
          </a:p>
        </p:txBody>
      </p:sp>
      <p:pic>
        <p:nvPicPr>
          <p:cNvPr id="18"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18" name="Rectangle 217"/>
          <p:cNvSpPr/>
          <p:nvPr/>
        </p:nvSpPr>
        <p:spPr>
          <a:xfrm>
            <a:off x="2278837" y="1993607"/>
            <a:ext cx="4140524" cy="349793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28375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830997"/>
          </a:xfrm>
          <a:prstGeom prst="rect">
            <a:avLst/>
          </a:prstGeom>
          <a:noFill/>
        </p:spPr>
        <p:txBody>
          <a:bodyPr wrap="square" rtlCol="0">
            <a:spAutoFit/>
          </a:bodyPr>
          <a:lstStyle/>
          <a:p>
            <a:pPr algn="ctr"/>
            <a:r>
              <a:rPr lang="en-US" sz="4800" dirty="0" smtClean="0"/>
              <a:t>Uniform stretch</a:t>
            </a:r>
            <a:endParaRPr lang="en-US" sz="4800" dirty="0"/>
          </a:p>
        </p:txBody>
      </p:sp>
      <p:sp>
        <p:nvSpPr>
          <p:cNvPr id="17" name="TextBox 16"/>
          <p:cNvSpPr txBox="1"/>
          <p:nvPr/>
        </p:nvSpPr>
        <p:spPr>
          <a:xfrm>
            <a:off x="2425419" y="5560526"/>
            <a:ext cx="4293163" cy="707886"/>
          </a:xfrm>
          <a:prstGeom prst="rect">
            <a:avLst/>
          </a:prstGeom>
          <a:noFill/>
        </p:spPr>
        <p:txBody>
          <a:bodyPr wrap="none" rtlCol="0">
            <a:spAutoFit/>
          </a:bodyPr>
          <a:lstStyle/>
          <a:p>
            <a:r>
              <a:rPr lang="en-US" sz="4000" dirty="0">
                <a:latin typeface="Arial" panose="020B0604020202020204" pitchFamily="34" charset="0"/>
                <a:cs typeface="Arial" panose="020B0604020202020204" pitchFamily="34" charset="0"/>
              </a:rPr>
              <a:t>5</a:t>
            </a:r>
            <a:r>
              <a:rPr lang="en-US" sz="4000" dirty="0" smtClean="0">
                <a:latin typeface="Arial" panose="020B0604020202020204" pitchFamily="34" charset="0"/>
                <a:cs typeface="Arial" panose="020B0604020202020204" pitchFamily="34" charset="0"/>
              </a:rPr>
              <a:t>% change </a:t>
            </a:r>
            <a:r>
              <a:rPr lang="en-US" sz="4000" dirty="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0%</a:t>
            </a:r>
            <a:endParaRPr lang="en-US" sz="4000" dirty="0">
              <a:latin typeface="Arial" panose="020B0604020202020204" pitchFamily="34" charset="0"/>
              <a:cs typeface="Arial" panose="020B0604020202020204" pitchFamily="34" charset="0"/>
            </a:endParaRPr>
          </a:p>
        </p:txBody>
      </p:sp>
      <p:grpSp>
        <p:nvGrpSpPr>
          <p:cNvPr id="18" name="Group 17"/>
          <p:cNvGrpSpPr/>
          <p:nvPr/>
        </p:nvGrpSpPr>
        <p:grpSpPr>
          <a:xfrm>
            <a:off x="2283133" y="1951514"/>
            <a:ext cx="4586426" cy="3531444"/>
            <a:chOff x="2283133" y="1951514"/>
            <a:chExt cx="4586426" cy="3531444"/>
          </a:xfrm>
        </p:grpSpPr>
        <p:cxnSp>
          <p:nvCxnSpPr>
            <p:cNvPr id="20" name="Straight Connector 19"/>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27"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8"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9" name="Rectangle 28"/>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006508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425419" y="5560526"/>
            <a:ext cx="4293163" cy="707886"/>
          </a:xfrm>
          <a:prstGeom prst="rect">
            <a:avLst/>
          </a:prstGeom>
          <a:noFill/>
        </p:spPr>
        <p:txBody>
          <a:bodyPr wrap="none" rtlCol="0">
            <a:spAutoFit/>
          </a:bodyPr>
          <a:lstStyle/>
          <a:p>
            <a:r>
              <a:rPr lang="en-US" sz="4000" dirty="0">
                <a:latin typeface="Arial" panose="020B0604020202020204" pitchFamily="34" charset="0"/>
                <a:cs typeface="Arial" panose="020B0604020202020204" pitchFamily="34" charset="0"/>
              </a:rPr>
              <a:t>5</a:t>
            </a:r>
            <a:r>
              <a:rPr lang="en-US" sz="4000" dirty="0" smtClean="0">
                <a:latin typeface="Arial" panose="020B0604020202020204" pitchFamily="34" charset="0"/>
                <a:cs typeface="Arial" panose="020B0604020202020204" pitchFamily="34" charset="0"/>
              </a:rPr>
              <a:t>% change </a:t>
            </a:r>
            <a:r>
              <a:rPr lang="en-US" sz="4000" dirty="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0%</a:t>
            </a:r>
            <a:endParaRPr lang="en-US" sz="4000" dirty="0">
              <a:latin typeface="Arial" panose="020B0604020202020204" pitchFamily="34" charset="0"/>
              <a:cs typeface="Arial" panose="020B0604020202020204" pitchFamily="34" charset="0"/>
            </a:endParaRPr>
          </a:p>
        </p:txBody>
      </p:sp>
      <p:cxnSp>
        <p:nvCxnSpPr>
          <p:cNvPr id="78" name="Straight Connector 77"/>
          <p:cNvCxnSpPr/>
          <p:nvPr/>
        </p:nvCxnSpPr>
        <p:spPr>
          <a:xfrm flipV="1">
            <a:off x="2283132" y="1524000"/>
            <a:ext cx="1341664" cy="9043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6083123" y="4578566"/>
            <a:ext cx="1341664" cy="9043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2283132" y="4578566"/>
            <a:ext cx="1341664" cy="90439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3624796" y="4578566"/>
            <a:ext cx="3799991" cy="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3624796" y="1524000"/>
            <a:ext cx="3799991" cy="3"/>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624796" y="1524000"/>
            <a:ext cx="0" cy="305456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7424787" y="1524003"/>
            <a:ext cx="0" cy="3054568"/>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75"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629941" y="2549000"/>
            <a:ext cx="2761254" cy="292499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6"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639056" y="1691132"/>
            <a:ext cx="2761254" cy="292499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0"/>
            <a:ext cx="9144000" cy="830997"/>
          </a:xfrm>
          <a:prstGeom prst="rect">
            <a:avLst/>
          </a:prstGeom>
          <a:noFill/>
        </p:spPr>
        <p:txBody>
          <a:bodyPr wrap="square" rtlCol="0">
            <a:spAutoFit/>
          </a:bodyPr>
          <a:lstStyle/>
          <a:p>
            <a:pPr algn="ctr"/>
            <a:r>
              <a:rPr lang="en-US" sz="4800" dirty="0" smtClean="0"/>
              <a:t>Uniform stretch</a:t>
            </a:r>
            <a:endParaRPr lang="en-US" sz="4800" dirty="0"/>
          </a:p>
        </p:txBody>
      </p:sp>
      <p:sp>
        <p:nvSpPr>
          <p:cNvPr id="77" name="Rectangle 76"/>
          <p:cNvSpPr/>
          <p:nvPr/>
        </p:nvSpPr>
        <p:spPr>
          <a:xfrm>
            <a:off x="2283132" y="2428392"/>
            <a:ext cx="3799991" cy="305456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p:txBody>
      </p:sp>
      <p:cxnSp>
        <p:nvCxnSpPr>
          <p:cNvPr id="79" name="Straight Connector 78"/>
          <p:cNvCxnSpPr/>
          <p:nvPr/>
        </p:nvCxnSpPr>
        <p:spPr>
          <a:xfrm flipV="1">
            <a:off x="6058645" y="1524000"/>
            <a:ext cx="1341664" cy="9043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83511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830997"/>
          </a:xfrm>
          <a:prstGeom prst="rect">
            <a:avLst/>
          </a:prstGeom>
          <a:noFill/>
        </p:spPr>
        <p:txBody>
          <a:bodyPr wrap="square" rtlCol="0">
            <a:spAutoFit/>
          </a:bodyPr>
          <a:lstStyle/>
          <a:p>
            <a:pPr algn="ctr"/>
            <a:r>
              <a:rPr lang="en-US" sz="4800" dirty="0" smtClean="0"/>
              <a:t>Same cell, rotated protein</a:t>
            </a:r>
            <a:endParaRPr lang="en-US" sz="4800" dirty="0"/>
          </a:p>
        </p:txBody>
      </p:sp>
      <p:sp>
        <p:nvSpPr>
          <p:cNvPr id="34" name="TextBox 33"/>
          <p:cNvSpPr txBox="1"/>
          <p:nvPr/>
        </p:nvSpPr>
        <p:spPr>
          <a:xfrm>
            <a:off x="2026565" y="5560526"/>
            <a:ext cx="5069016" cy="707886"/>
          </a:xfrm>
          <a:prstGeom prst="rect">
            <a:avLst/>
          </a:prstGeom>
          <a:noFill/>
        </p:spPr>
        <p:txBody>
          <a:bodyPr wrap="none" rtlCol="0">
            <a:spAutoFit/>
          </a:bodyPr>
          <a:lstStyle/>
          <a:p>
            <a:r>
              <a:rPr lang="en-US" sz="4000" dirty="0">
                <a:latin typeface="Arial" panose="020B0604020202020204" pitchFamily="34" charset="0"/>
                <a:cs typeface="Arial" panose="020B0604020202020204" pitchFamily="34" charset="0"/>
              </a:rPr>
              <a:t>0.5° rotation  →  16%</a:t>
            </a:r>
          </a:p>
        </p:txBody>
      </p:sp>
      <p:sp>
        <p:nvSpPr>
          <p:cNvPr id="35" name="Rectangle 34"/>
          <p:cNvSpPr/>
          <p:nvPr/>
        </p:nvSpPr>
        <p:spPr>
          <a:xfrm>
            <a:off x="0" y="6488668"/>
            <a:ext cx="9144000" cy="369332"/>
          </a:xfrm>
          <a:prstGeom prst="rect">
            <a:avLst/>
          </a:prstGeom>
        </p:spPr>
        <p:txBody>
          <a:bodyPr wrap="square">
            <a:spAutoFit/>
          </a:bodyPr>
          <a:lstStyle/>
          <a:p>
            <a:r>
              <a:rPr lang="en-US" dirty="0">
                <a:solidFill>
                  <a:prstClr val="black"/>
                </a:solidFill>
                <a:latin typeface="Arial" panose="020B0604020202020204" pitchFamily="34" charset="0"/>
              </a:rPr>
              <a:t>Crick &amp; </a:t>
            </a:r>
            <a:r>
              <a:rPr lang="en-US" dirty="0" err="1">
                <a:solidFill>
                  <a:prstClr val="black"/>
                </a:solidFill>
                <a:latin typeface="Arial" panose="020B0604020202020204" pitchFamily="34" charset="0"/>
              </a:rPr>
              <a:t>Magdoff</a:t>
            </a:r>
            <a:r>
              <a:rPr lang="en-US" dirty="0">
                <a:solidFill>
                  <a:prstClr val="black"/>
                </a:solidFill>
                <a:latin typeface="Arial" panose="020B0604020202020204" pitchFamily="34" charset="0"/>
              </a:rPr>
              <a:t> (1956) </a:t>
            </a:r>
            <a:r>
              <a:rPr lang="en-US" dirty="0" smtClean="0">
                <a:solidFill>
                  <a:prstClr val="black"/>
                </a:solidFill>
                <a:latin typeface="Arial" panose="020B0604020202020204" pitchFamily="34" charset="0"/>
              </a:rPr>
              <a:t>“theory method </a:t>
            </a:r>
            <a:r>
              <a:rPr lang="en-US" dirty="0">
                <a:solidFill>
                  <a:prstClr val="black"/>
                </a:solidFill>
                <a:latin typeface="Arial" panose="020B0604020202020204" pitchFamily="34" charset="0"/>
              </a:rPr>
              <a:t>isomorphous </a:t>
            </a:r>
            <a:r>
              <a:rPr lang="en-US" dirty="0" smtClean="0">
                <a:solidFill>
                  <a:prstClr val="black"/>
                </a:solidFill>
                <a:latin typeface="Arial" panose="020B0604020202020204" pitchFamily="34" charset="0"/>
              </a:rPr>
              <a:t>replacement”, </a:t>
            </a:r>
            <a:r>
              <a:rPr lang="en-US" i="1" dirty="0" err="1">
                <a:solidFill>
                  <a:prstClr val="black"/>
                </a:solidFill>
                <a:latin typeface="Arial" panose="020B0604020202020204" pitchFamily="34" charset="0"/>
              </a:rPr>
              <a:t>Acta</a:t>
            </a:r>
            <a:r>
              <a:rPr lang="en-US" i="1" dirty="0">
                <a:solidFill>
                  <a:prstClr val="black"/>
                </a:solidFill>
                <a:latin typeface="Arial" panose="020B0604020202020204" pitchFamily="34" charset="0"/>
              </a:rPr>
              <a:t> </a:t>
            </a:r>
            <a:r>
              <a:rPr lang="en-US" i="1" dirty="0" err="1">
                <a:solidFill>
                  <a:prstClr val="black"/>
                </a:solidFill>
                <a:latin typeface="Arial" panose="020B0604020202020204" pitchFamily="34" charset="0"/>
              </a:rPr>
              <a:t>Cryst</a:t>
            </a:r>
            <a:r>
              <a:rPr lang="en-US" i="1" dirty="0">
                <a:solidFill>
                  <a:prstClr val="black"/>
                </a:solidFill>
                <a:latin typeface="Arial" panose="020B0604020202020204" pitchFamily="34" charset="0"/>
              </a:rPr>
              <a:t>. </a:t>
            </a:r>
            <a:r>
              <a:rPr lang="en-US" b="1" dirty="0">
                <a:solidFill>
                  <a:prstClr val="black"/>
                </a:solidFill>
                <a:latin typeface="Arial" panose="020B0604020202020204" pitchFamily="34" charset="0"/>
              </a:rPr>
              <a:t>9</a:t>
            </a:r>
            <a:r>
              <a:rPr lang="en-US" dirty="0">
                <a:solidFill>
                  <a:prstClr val="black"/>
                </a:solidFill>
                <a:latin typeface="Arial" panose="020B0604020202020204" pitchFamily="34" charset="0"/>
              </a:rPr>
              <a:t>, 901-8.</a:t>
            </a:r>
          </a:p>
        </p:txBody>
      </p:sp>
      <p:grpSp>
        <p:nvGrpSpPr>
          <p:cNvPr id="18" name="Group 17"/>
          <p:cNvGrpSpPr/>
          <p:nvPr/>
        </p:nvGrpSpPr>
        <p:grpSpPr>
          <a:xfrm>
            <a:off x="2283133" y="1951514"/>
            <a:ext cx="4586426" cy="3531444"/>
            <a:chOff x="2283133" y="1951514"/>
            <a:chExt cx="4586426" cy="3531444"/>
          </a:xfrm>
        </p:grpSpPr>
        <p:cxnSp>
          <p:nvCxnSpPr>
            <p:cNvPr id="19" name="Straight Connector 18"/>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2"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3" name="Rectangle 42"/>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p:txBody>
        </p:sp>
        <p:cxnSp>
          <p:nvCxnSpPr>
            <p:cNvPr id="44" name="Straight Connector 43"/>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448825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a:grpSpLocks noChangeAspect="1"/>
          </p:cNvGrpSpPr>
          <p:nvPr/>
        </p:nvGrpSpPr>
        <p:grpSpPr>
          <a:xfrm>
            <a:off x="2607475" y="2042973"/>
            <a:ext cx="4255234" cy="3374364"/>
            <a:chOff x="5575963" y="837025"/>
            <a:chExt cx="2127617" cy="1687182"/>
          </a:xfrm>
        </p:grpSpPr>
        <p:pic>
          <p:nvPicPr>
            <p:cNvPr id="20"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rot="20775330">
              <a:off x="5575963" y="1219640"/>
              <a:ext cx="1231538" cy="130456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rot="927590">
              <a:off x="6472042" y="837025"/>
              <a:ext cx="1231538" cy="1304567"/>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0" y="0"/>
            <a:ext cx="9144000" cy="830997"/>
          </a:xfrm>
          <a:prstGeom prst="rect">
            <a:avLst/>
          </a:prstGeom>
          <a:noFill/>
        </p:spPr>
        <p:txBody>
          <a:bodyPr wrap="square" rtlCol="0">
            <a:spAutoFit/>
          </a:bodyPr>
          <a:lstStyle/>
          <a:p>
            <a:pPr algn="ctr"/>
            <a:r>
              <a:rPr lang="en-US" sz="4800" dirty="0" smtClean="0"/>
              <a:t>Same cell, rotated protein</a:t>
            </a:r>
            <a:endParaRPr lang="en-US" sz="4800" dirty="0"/>
          </a:p>
        </p:txBody>
      </p:sp>
      <p:grpSp>
        <p:nvGrpSpPr>
          <p:cNvPr id="22" name="Group 21"/>
          <p:cNvGrpSpPr/>
          <p:nvPr/>
        </p:nvGrpSpPr>
        <p:grpSpPr>
          <a:xfrm>
            <a:off x="2283133" y="1951514"/>
            <a:ext cx="4586426" cy="3531444"/>
            <a:chOff x="3696237" y="2927796"/>
            <a:chExt cx="1324377" cy="1418824"/>
          </a:xfrm>
        </p:grpSpPr>
        <p:sp>
          <p:nvSpPr>
            <p:cNvPr id="25" name="Rectangle 24"/>
            <p:cNvSpPr/>
            <p:nvPr/>
          </p:nvSpPr>
          <p:spPr>
            <a:xfrm>
              <a:off x="3696237" y="3251915"/>
              <a:ext cx="978794" cy="10947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p:txBody>
        </p:sp>
        <p:cxnSp>
          <p:nvCxnSpPr>
            <p:cNvPr id="26" name="Straight Connector 25"/>
            <p:cNvCxnSpPr/>
            <p:nvPr/>
          </p:nvCxnSpPr>
          <p:spPr>
            <a:xfrm flipV="1">
              <a:off x="3696237"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4668726"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675031" y="4022501"/>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3696237" y="4022501"/>
              <a:ext cx="345583" cy="3241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041820" y="4022501"/>
              <a:ext cx="978794"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4041820" y="2927796"/>
              <a:ext cx="978794"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041820" y="2927796"/>
              <a:ext cx="0" cy="10947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020614" y="2927797"/>
              <a:ext cx="0" cy="109470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2026565" y="5560526"/>
            <a:ext cx="5069016" cy="707886"/>
          </a:xfrm>
          <a:prstGeom prst="rect">
            <a:avLst/>
          </a:prstGeom>
          <a:noFill/>
        </p:spPr>
        <p:txBody>
          <a:bodyPr wrap="none" rtlCol="0">
            <a:spAutoFit/>
          </a:bodyPr>
          <a:lstStyle/>
          <a:p>
            <a:r>
              <a:rPr lang="en-US" sz="4000" dirty="0">
                <a:latin typeface="Arial" panose="020B0604020202020204" pitchFamily="34" charset="0"/>
                <a:cs typeface="Arial" panose="020B0604020202020204" pitchFamily="34" charset="0"/>
              </a:rPr>
              <a:t>0.5° rotation  →  16%</a:t>
            </a:r>
          </a:p>
        </p:txBody>
      </p:sp>
      <p:sp>
        <p:nvSpPr>
          <p:cNvPr id="36" name="Rectangle 35"/>
          <p:cNvSpPr/>
          <p:nvPr/>
        </p:nvSpPr>
        <p:spPr>
          <a:xfrm>
            <a:off x="0" y="6488668"/>
            <a:ext cx="9144000" cy="369332"/>
          </a:xfrm>
          <a:prstGeom prst="rect">
            <a:avLst/>
          </a:prstGeom>
        </p:spPr>
        <p:txBody>
          <a:bodyPr wrap="square">
            <a:spAutoFit/>
          </a:bodyPr>
          <a:lstStyle/>
          <a:p>
            <a:r>
              <a:rPr lang="en-US" dirty="0">
                <a:solidFill>
                  <a:prstClr val="black"/>
                </a:solidFill>
                <a:latin typeface="Arial" panose="020B0604020202020204" pitchFamily="34" charset="0"/>
              </a:rPr>
              <a:t>Crick &amp; </a:t>
            </a:r>
            <a:r>
              <a:rPr lang="en-US" dirty="0" err="1">
                <a:solidFill>
                  <a:prstClr val="black"/>
                </a:solidFill>
                <a:latin typeface="Arial" panose="020B0604020202020204" pitchFamily="34" charset="0"/>
              </a:rPr>
              <a:t>Magdoff</a:t>
            </a:r>
            <a:r>
              <a:rPr lang="en-US" dirty="0">
                <a:solidFill>
                  <a:prstClr val="black"/>
                </a:solidFill>
                <a:latin typeface="Arial" panose="020B0604020202020204" pitchFamily="34" charset="0"/>
              </a:rPr>
              <a:t> (1956) </a:t>
            </a:r>
            <a:r>
              <a:rPr lang="en-US" dirty="0" smtClean="0">
                <a:solidFill>
                  <a:prstClr val="black"/>
                </a:solidFill>
                <a:latin typeface="Arial" panose="020B0604020202020204" pitchFamily="34" charset="0"/>
              </a:rPr>
              <a:t>“theory method </a:t>
            </a:r>
            <a:r>
              <a:rPr lang="en-US" dirty="0">
                <a:solidFill>
                  <a:prstClr val="black"/>
                </a:solidFill>
                <a:latin typeface="Arial" panose="020B0604020202020204" pitchFamily="34" charset="0"/>
              </a:rPr>
              <a:t>isomorphous </a:t>
            </a:r>
            <a:r>
              <a:rPr lang="en-US" dirty="0" smtClean="0">
                <a:solidFill>
                  <a:prstClr val="black"/>
                </a:solidFill>
                <a:latin typeface="Arial" panose="020B0604020202020204" pitchFamily="34" charset="0"/>
              </a:rPr>
              <a:t>replacement”, </a:t>
            </a:r>
            <a:r>
              <a:rPr lang="en-US" i="1" dirty="0" err="1">
                <a:solidFill>
                  <a:prstClr val="black"/>
                </a:solidFill>
                <a:latin typeface="Arial" panose="020B0604020202020204" pitchFamily="34" charset="0"/>
              </a:rPr>
              <a:t>Acta</a:t>
            </a:r>
            <a:r>
              <a:rPr lang="en-US" i="1" dirty="0">
                <a:solidFill>
                  <a:prstClr val="black"/>
                </a:solidFill>
                <a:latin typeface="Arial" panose="020B0604020202020204" pitchFamily="34" charset="0"/>
              </a:rPr>
              <a:t> </a:t>
            </a:r>
            <a:r>
              <a:rPr lang="en-US" i="1" dirty="0" err="1">
                <a:solidFill>
                  <a:prstClr val="black"/>
                </a:solidFill>
                <a:latin typeface="Arial" panose="020B0604020202020204" pitchFamily="34" charset="0"/>
              </a:rPr>
              <a:t>Cryst</a:t>
            </a:r>
            <a:r>
              <a:rPr lang="en-US" i="1" dirty="0">
                <a:solidFill>
                  <a:prstClr val="black"/>
                </a:solidFill>
                <a:latin typeface="Arial" panose="020B0604020202020204" pitchFamily="34" charset="0"/>
              </a:rPr>
              <a:t>. </a:t>
            </a:r>
            <a:r>
              <a:rPr lang="en-US" b="1" dirty="0">
                <a:solidFill>
                  <a:prstClr val="black"/>
                </a:solidFill>
                <a:latin typeface="Arial" panose="020B0604020202020204" pitchFamily="34" charset="0"/>
              </a:rPr>
              <a:t>9</a:t>
            </a:r>
            <a:r>
              <a:rPr lang="en-US" dirty="0">
                <a:solidFill>
                  <a:prstClr val="black"/>
                </a:solidFill>
                <a:latin typeface="Arial" panose="020B0604020202020204" pitchFamily="34" charset="0"/>
              </a:rPr>
              <a:t>, 901-8.</a:t>
            </a:r>
          </a:p>
        </p:txBody>
      </p:sp>
    </p:spTree>
    <p:extLst>
      <p:ext uri="{BB962C8B-B14F-4D97-AF65-F5344CB8AC3E}">
        <p14:creationId xmlns:p14="http://schemas.microsoft.com/office/powerpoint/2010/main" val="41865700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830997"/>
          </a:xfrm>
          <a:prstGeom prst="rect">
            <a:avLst/>
          </a:prstGeom>
          <a:noFill/>
        </p:spPr>
        <p:txBody>
          <a:bodyPr wrap="square" rtlCol="0">
            <a:spAutoFit/>
          </a:bodyPr>
          <a:lstStyle/>
          <a:p>
            <a:pPr algn="ctr"/>
            <a:r>
              <a:rPr lang="en-US" sz="4800" dirty="0" smtClean="0"/>
              <a:t>Same cell, shifted protein</a:t>
            </a:r>
            <a:endParaRPr lang="en-US" sz="4800" dirty="0"/>
          </a:p>
        </p:txBody>
      </p:sp>
      <p:sp>
        <p:nvSpPr>
          <p:cNvPr id="18" name="TextBox 17"/>
          <p:cNvSpPr txBox="1"/>
          <p:nvPr/>
        </p:nvSpPr>
        <p:spPr>
          <a:xfrm>
            <a:off x="2212219" y="5560526"/>
            <a:ext cx="4719562" cy="707886"/>
          </a:xfrm>
          <a:prstGeom prst="rect">
            <a:avLst/>
          </a:prstGeom>
          <a:noFill/>
        </p:spPr>
        <p:txBody>
          <a:bodyPr wrap="none" rtlCol="0">
            <a:spAutoFit/>
          </a:bodyPr>
          <a:lstStyle/>
          <a:p>
            <a:r>
              <a:rPr lang="en-US" sz="4000" dirty="0">
                <a:cs typeface="Arial" panose="020B0604020202020204" pitchFamily="34" charset="0"/>
              </a:rPr>
              <a:t>0.1 Å shift   →  17%</a:t>
            </a:r>
          </a:p>
        </p:txBody>
      </p:sp>
      <p:sp>
        <p:nvSpPr>
          <p:cNvPr id="20" name="Rectangle 19"/>
          <p:cNvSpPr/>
          <p:nvPr/>
        </p:nvSpPr>
        <p:spPr>
          <a:xfrm>
            <a:off x="0" y="6488668"/>
            <a:ext cx="9144000" cy="369332"/>
          </a:xfrm>
          <a:prstGeom prst="rect">
            <a:avLst/>
          </a:prstGeom>
        </p:spPr>
        <p:txBody>
          <a:bodyPr wrap="square">
            <a:spAutoFit/>
          </a:bodyPr>
          <a:lstStyle/>
          <a:p>
            <a:r>
              <a:rPr lang="en-US" dirty="0">
                <a:solidFill>
                  <a:prstClr val="black"/>
                </a:solidFill>
                <a:latin typeface="Arial" panose="020B0604020202020204" pitchFamily="34" charset="0"/>
              </a:rPr>
              <a:t>Crick &amp; </a:t>
            </a:r>
            <a:r>
              <a:rPr lang="en-US" dirty="0" err="1">
                <a:solidFill>
                  <a:prstClr val="black"/>
                </a:solidFill>
                <a:latin typeface="Arial" panose="020B0604020202020204" pitchFamily="34" charset="0"/>
              </a:rPr>
              <a:t>Magdoff</a:t>
            </a:r>
            <a:r>
              <a:rPr lang="en-US" dirty="0">
                <a:solidFill>
                  <a:prstClr val="black"/>
                </a:solidFill>
                <a:latin typeface="Arial" panose="020B0604020202020204" pitchFamily="34" charset="0"/>
              </a:rPr>
              <a:t> (1956) </a:t>
            </a:r>
            <a:r>
              <a:rPr lang="en-US" dirty="0" smtClean="0">
                <a:solidFill>
                  <a:prstClr val="black"/>
                </a:solidFill>
                <a:latin typeface="Arial" panose="020B0604020202020204" pitchFamily="34" charset="0"/>
              </a:rPr>
              <a:t>“theory method </a:t>
            </a:r>
            <a:r>
              <a:rPr lang="en-US" dirty="0">
                <a:solidFill>
                  <a:prstClr val="black"/>
                </a:solidFill>
                <a:latin typeface="Arial" panose="020B0604020202020204" pitchFamily="34" charset="0"/>
              </a:rPr>
              <a:t>isomorphous </a:t>
            </a:r>
            <a:r>
              <a:rPr lang="en-US" dirty="0" smtClean="0">
                <a:solidFill>
                  <a:prstClr val="black"/>
                </a:solidFill>
                <a:latin typeface="Arial" panose="020B0604020202020204" pitchFamily="34" charset="0"/>
              </a:rPr>
              <a:t>replacement”, </a:t>
            </a:r>
            <a:r>
              <a:rPr lang="en-US" i="1" dirty="0" err="1">
                <a:solidFill>
                  <a:prstClr val="black"/>
                </a:solidFill>
                <a:latin typeface="Arial" panose="020B0604020202020204" pitchFamily="34" charset="0"/>
              </a:rPr>
              <a:t>Acta</a:t>
            </a:r>
            <a:r>
              <a:rPr lang="en-US" i="1" dirty="0">
                <a:solidFill>
                  <a:prstClr val="black"/>
                </a:solidFill>
                <a:latin typeface="Arial" panose="020B0604020202020204" pitchFamily="34" charset="0"/>
              </a:rPr>
              <a:t> </a:t>
            </a:r>
            <a:r>
              <a:rPr lang="en-US" i="1" dirty="0" err="1">
                <a:solidFill>
                  <a:prstClr val="black"/>
                </a:solidFill>
                <a:latin typeface="Arial" panose="020B0604020202020204" pitchFamily="34" charset="0"/>
              </a:rPr>
              <a:t>Cryst</a:t>
            </a:r>
            <a:r>
              <a:rPr lang="en-US" i="1" dirty="0">
                <a:solidFill>
                  <a:prstClr val="black"/>
                </a:solidFill>
                <a:latin typeface="Arial" panose="020B0604020202020204" pitchFamily="34" charset="0"/>
              </a:rPr>
              <a:t>. </a:t>
            </a:r>
            <a:r>
              <a:rPr lang="en-US" b="1" dirty="0">
                <a:solidFill>
                  <a:prstClr val="black"/>
                </a:solidFill>
                <a:latin typeface="Arial" panose="020B0604020202020204" pitchFamily="34" charset="0"/>
              </a:rPr>
              <a:t>9</a:t>
            </a:r>
            <a:r>
              <a:rPr lang="en-US" dirty="0">
                <a:solidFill>
                  <a:prstClr val="black"/>
                </a:solidFill>
                <a:latin typeface="Arial" panose="020B0604020202020204" pitchFamily="34" charset="0"/>
              </a:rPr>
              <a:t>, 901-8.</a:t>
            </a:r>
          </a:p>
        </p:txBody>
      </p:sp>
      <p:grpSp>
        <p:nvGrpSpPr>
          <p:cNvPr id="19" name="Group 18"/>
          <p:cNvGrpSpPr/>
          <p:nvPr/>
        </p:nvGrpSpPr>
        <p:grpSpPr>
          <a:xfrm>
            <a:off x="2283133" y="1951514"/>
            <a:ext cx="4586426" cy="3531444"/>
            <a:chOff x="2283133" y="1951514"/>
            <a:chExt cx="4586426" cy="3531444"/>
          </a:xfrm>
        </p:grpSpPr>
        <p:cxnSp>
          <p:nvCxnSpPr>
            <p:cNvPr id="34" name="Straight Connector 33"/>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2"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3" name="Rectangle 42"/>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p:txBody>
        </p:sp>
        <p:cxnSp>
          <p:nvCxnSpPr>
            <p:cNvPr id="44" name="Straight Connector 43"/>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694217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34"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332631" y="2857650"/>
            <a:ext cx="2463076" cy="260913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639949" y="2092420"/>
            <a:ext cx="2463076" cy="26091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0"/>
            <a:ext cx="9144000" cy="830997"/>
          </a:xfrm>
          <a:prstGeom prst="rect">
            <a:avLst/>
          </a:prstGeom>
          <a:noFill/>
        </p:spPr>
        <p:txBody>
          <a:bodyPr wrap="square" rtlCol="0">
            <a:spAutoFit/>
          </a:bodyPr>
          <a:lstStyle/>
          <a:p>
            <a:pPr algn="ctr"/>
            <a:r>
              <a:rPr lang="en-US" sz="4800" dirty="0" smtClean="0"/>
              <a:t>Same cell, shifted protein</a:t>
            </a:r>
            <a:endParaRPr lang="en-US" sz="4800" dirty="0"/>
          </a:p>
        </p:txBody>
      </p:sp>
      <p:sp>
        <p:nvSpPr>
          <p:cNvPr id="25" name="Rectangle 24"/>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p:txBody>
      </p:sp>
      <p:cxnSp>
        <p:nvCxnSpPr>
          <p:cNvPr id="26" name="Straight Connector 25"/>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2212219" y="5560526"/>
            <a:ext cx="4719562" cy="707886"/>
          </a:xfrm>
          <a:prstGeom prst="rect">
            <a:avLst/>
          </a:prstGeom>
          <a:noFill/>
        </p:spPr>
        <p:txBody>
          <a:bodyPr wrap="none" rtlCol="0">
            <a:spAutoFit/>
          </a:bodyPr>
          <a:lstStyle/>
          <a:p>
            <a:r>
              <a:rPr lang="en-US" sz="4000" dirty="0">
                <a:cs typeface="Arial" panose="020B0604020202020204" pitchFamily="34" charset="0"/>
              </a:rPr>
              <a:t>0.1 Å shift   →  17%</a:t>
            </a:r>
          </a:p>
        </p:txBody>
      </p:sp>
      <p:sp>
        <p:nvSpPr>
          <p:cNvPr id="37" name="Rectangle 36"/>
          <p:cNvSpPr/>
          <p:nvPr/>
        </p:nvSpPr>
        <p:spPr>
          <a:xfrm>
            <a:off x="0" y="6488668"/>
            <a:ext cx="9144000" cy="369332"/>
          </a:xfrm>
          <a:prstGeom prst="rect">
            <a:avLst/>
          </a:prstGeom>
        </p:spPr>
        <p:txBody>
          <a:bodyPr wrap="square">
            <a:spAutoFit/>
          </a:bodyPr>
          <a:lstStyle/>
          <a:p>
            <a:r>
              <a:rPr lang="en-US" dirty="0">
                <a:solidFill>
                  <a:prstClr val="black"/>
                </a:solidFill>
                <a:latin typeface="Arial" panose="020B0604020202020204" pitchFamily="34" charset="0"/>
              </a:rPr>
              <a:t>Crick &amp; </a:t>
            </a:r>
            <a:r>
              <a:rPr lang="en-US" dirty="0" err="1">
                <a:solidFill>
                  <a:prstClr val="black"/>
                </a:solidFill>
                <a:latin typeface="Arial" panose="020B0604020202020204" pitchFamily="34" charset="0"/>
              </a:rPr>
              <a:t>Magdoff</a:t>
            </a:r>
            <a:r>
              <a:rPr lang="en-US" dirty="0">
                <a:solidFill>
                  <a:prstClr val="black"/>
                </a:solidFill>
                <a:latin typeface="Arial" panose="020B0604020202020204" pitchFamily="34" charset="0"/>
              </a:rPr>
              <a:t> (1956) </a:t>
            </a:r>
            <a:r>
              <a:rPr lang="en-US" dirty="0" smtClean="0">
                <a:solidFill>
                  <a:prstClr val="black"/>
                </a:solidFill>
                <a:latin typeface="Arial" panose="020B0604020202020204" pitchFamily="34" charset="0"/>
              </a:rPr>
              <a:t>“theory method </a:t>
            </a:r>
            <a:r>
              <a:rPr lang="en-US" dirty="0">
                <a:solidFill>
                  <a:prstClr val="black"/>
                </a:solidFill>
                <a:latin typeface="Arial" panose="020B0604020202020204" pitchFamily="34" charset="0"/>
              </a:rPr>
              <a:t>isomorphous </a:t>
            </a:r>
            <a:r>
              <a:rPr lang="en-US" dirty="0" smtClean="0">
                <a:solidFill>
                  <a:prstClr val="black"/>
                </a:solidFill>
                <a:latin typeface="Arial" panose="020B0604020202020204" pitchFamily="34" charset="0"/>
              </a:rPr>
              <a:t>replacement”, </a:t>
            </a:r>
            <a:r>
              <a:rPr lang="en-US" i="1" dirty="0" err="1">
                <a:solidFill>
                  <a:prstClr val="black"/>
                </a:solidFill>
                <a:latin typeface="Arial" panose="020B0604020202020204" pitchFamily="34" charset="0"/>
              </a:rPr>
              <a:t>Acta</a:t>
            </a:r>
            <a:r>
              <a:rPr lang="en-US" i="1" dirty="0">
                <a:solidFill>
                  <a:prstClr val="black"/>
                </a:solidFill>
                <a:latin typeface="Arial" panose="020B0604020202020204" pitchFamily="34" charset="0"/>
              </a:rPr>
              <a:t> </a:t>
            </a:r>
            <a:r>
              <a:rPr lang="en-US" i="1" dirty="0" err="1">
                <a:solidFill>
                  <a:prstClr val="black"/>
                </a:solidFill>
                <a:latin typeface="Arial" panose="020B0604020202020204" pitchFamily="34" charset="0"/>
              </a:rPr>
              <a:t>Cryst</a:t>
            </a:r>
            <a:r>
              <a:rPr lang="en-US" i="1" dirty="0">
                <a:solidFill>
                  <a:prstClr val="black"/>
                </a:solidFill>
                <a:latin typeface="Arial" panose="020B0604020202020204" pitchFamily="34" charset="0"/>
              </a:rPr>
              <a:t>. </a:t>
            </a:r>
            <a:r>
              <a:rPr lang="en-US" b="1" dirty="0">
                <a:solidFill>
                  <a:prstClr val="black"/>
                </a:solidFill>
                <a:latin typeface="Arial" panose="020B0604020202020204" pitchFamily="34" charset="0"/>
              </a:rPr>
              <a:t>9</a:t>
            </a:r>
            <a:r>
              <a:rPr lang="en-US" dirty="0">
                <a:solidFill>
                  <a:prstClr val="black"/>
                </a:solidFill>
                <a:latin typeface="Arial" panose="020B0604020202020204" pitchFamily="34" charset="0"/>
              </a:rPr>
              <a:t>, 901-8.</a:t>
            </a:r>
          </a:p>
        </p:txBody>
      </p:sp>
    </p:spTree>
    <p:extLst>
      <p:ext uri="{BB962C8B-B14F-4D97-AF65-F5344CB8AC3E}">
        <p14:creationId xmlns:p14="http://schemas.microsoft.com/office/powerpoint/2010/main" val="41323764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830997"/>
          </a:xfrm>
          <a:prstGeom prst="rect">
            <a:avLst/>
          </a:prstGeom>
          <a:noFill/>
        </p:spPr>
        <p:txBody>
          <a:bodyPr wrap="square" rtlCol="0">
            <a:spAutoFit/>
          </a:bodyPr>
          <a:lstStyle/>
          <a:p>
            <a:pPr algn="ctr"/>
            <a:r>
              <a:rPr lang="en-US" sz="4800" dirty="0"/>
              <a:t>c</a:t>
            </a:r>
            <a:r>
              <a:rPr lang="en-US" sz="4800" dirty="0" smtClean="0"/>
              <a:t>ell angle</a:t>
            </a:r>
            <a:endParaRPr lang="en-US" sz="4800" dirty="0"/>
          </a:p>
        </p:txBody>
      </p:sp>
      <p:sp>
        <p:nvSpPr>
          <p:cNvPr id="18" name="TextBox 17"/>
          <p:cNvSpPr txBox="1"/>
          <p:nvPr/>
        </p:nvSpPr>
        <p:spPr>
          <a:xfrm>
            <a:off x="1881200" y="5560526"/>
            <a:ext cx="5381601" cy="707886"/>
          </a:xfrm>
          <a:prstGeom prst="rect">
            <a:avLst/>
          </a:prstGeom>
          <a:noFill/>
        </p:spPr>
        <p:txBody>
          <a:bodyPr wrap="none" rtlCol="0">
            <a:spAutoFit/>
          </a:bodyPr>
          <a:lstStyle/>
          <a:p>
            <a:r>
              <a:rPr lang="en-US" sz="4000" dirty="0">
                <a:cs typeface="Arial" panose="020B0604020202020204" pitchFamily="34" charset="0"/>
              </a:rPr>
              <a:t>0.5° cell angle  → 16%</a:t>
            </a:r>
          </a:p>
        </p:txBody>
      </p:sp>
      <p:sp>
        <p:nvSpPr>
          <p:cNvPr id="20" name="Rectangle 19"/>
          <p:cNvSpPr/>
          <p:nvPr/>
        </p:nvSpPr>
        <p:spPr>
          <a:xfrm>
            <a:off x="0" y="6488668"/>
            <a:ext cx="9144000" cy="369332"/>
          </a:xfrm>
          <a:prstGeom prst="rect">
            <a:avLst/>
          </a:prstGeom>
        </p:spPr>
        <p:txBody>
          <a:bodyPr wrap="square">
            <a:spAutoFit/>
          </a:bodyPr>
          <a:lstStyle/>
          <a:p>
            <a:r>
              <a:rPr lang="en-US" dirty="0">
                <a:solidFill>
                  <a:prstClr val="black"/>
                </a:solidFill>
                <a:latin typeface="Arial" panose="020B0604020202020204" pitchFamily="34" charset="0"/>
              </a:rPr>
              <a:t>Crick &amp; </a:t>
            </a:r>
            <a:r>
              <a:rPr lang="en-US" dirty="0" err="1">
                <a:solidFill>
                  <a:prstClr val="black"/>
                </a:solidFill>
                <a:latin typeface="Arial" panose="020B0604020202020204" pitchFamily="34" charset="0"/>
              </a:rPr>
              <a:t>Magdoff</a:t>
            </a:r>
            <a:r>
              <a:rPr lang="en-US" dirty="0">
                <a:solidFill>
                  <a:prstClr val="black"/>
                </a:solidFill>
                <a:latin typeface="Arial" panose="020B0604020202020204" pitchFamily="34" charset="0"/>
              </a:rPr>
              <a:t> (1956) </a:t>
            </a:r>
            <a:r>
              <a:rPr lang="en-US" dirty="0" smtClean="0">
                <a:solidFill>
                  <a:prstClr val="black"/>
                </a:solidFill>
                <a:latin typeface="Arial" panose="020B0604020202020204" pitchFamily="34" charset="0"/>
              </a:rPr>
              <a:t>“theory method </a:t>
            </a:r>
            <a:r>
              <a:rPr lang="en-US" dirty="0">
                <a:solidFill>
                  <a:prstClr val="black"/>
                </a:solidFill>
                <a:latin typeface="Arial" panose="020B0604020202020204" pitchFamily="34" charset="0"/>
              </a:rPr>
              <a:t>isomorphous </a:t>
            </a:r>
            <a:r>
              <a:rPr lang="en-US" dirty="0" smtClean="0">
                <a:solidFill>
                  <a:prstClr val="black"/>
                </a:solidFill>
                <a:latin typeface="Arial" panose="020B0604020202020204" pitchFamily="34" charset="0"/>
              </a:rPr>
              <a:t>replacement”, </a:t>
            </a:r>
            <a:r>
              <a:rPr lang="en-US" i="1" dirty="0" err="1">
                <a:solidFill>
                  <a:prstClr val="black"/>
                </a:solidFill>
                <a:latin typeface="Arial" panose="020B0604020202020204" pitchFamily="34" charset="0"/>
              </a:rPr>
              <a:t>Acta</a:t>
            </a:r>
            <a:r>
              <a:rPr lang="en-US" i="1" dirty="0">
                <a:solidFill>
                  <a:prstClr val="black"/>
                </a:solidFill>
                <a:latin typeface="Arial" panose="020B0604020202020204" pitchFamily="34" charset="0"/>
              </a:rPr>
              <a:t> </a:t>
            </a:r>
            <a:r>
              <a:rPr lang="en-US" i="1" dirty="0" err="1">
                <a:solidFill>
                  <a:prstClr val="black"/>
                </a:solidFill>
                <a:latin typeface="Arial" panose="020B0604020202020204" pitchFamily="34" charset="0"/>
              </a:rPr>
              <a:t>Cryst</a:t>
            </a:r>
            <a:r>
              <a:rPr lang="en-US" i="1" dirty="0">
                <a:solidFill>
                  <a:prstClr val="black"/>
                </a:solidFill>
                <a:latin typeface="Arial" panose="020B0604020202020204" pitchFamily="34" charset="0"/>
              </a:rPr>
              <a:t>. </a:t>
            </a:r>
            <a:r>
              <a:rPr lang="en-US" b="1" dirty="0">
                <a:solidFill>
                  <a:prstClr val="black"/>
                </a:solidFill>
                <a:latin typeface="Arial" panose="020B0604020202020204" pitchFamily="34" charset="0"/>
              </a:rPr>
              <a:t>9</a:t>
            </a:r>
            <a:r>
              <a:rPr lang="en-US" dirty="0">
                <a:solidFill>
                  <a:prstClr val="black"/>
                </a:solidFill>
                <a:latin typeface="Arial" panose="020B0604020202020204" pitchFamily="34" charset="0"/>
              </a:rPr>
              <a:t>, 901-8.</a:t>
            </a:r>
          </a:p>
        </p:txBody>
      </p:sp>
      <p:grpSp>
        <p:nvGrpSpPr>
          <p:cNvPr id="19" name="Group 18"/>
          <p:cNvGrpSpPr/>
          <p:nvPr/>
        </p:nvGrpSpPr>
        <p:grpSpPr>
          <a:xfrm>
            <a:off x="2283133" y="1951514"/>
            <a:ext cx="4586426" cy="3531444"/>
            <a:chOff x="2283133" y="1951514"/>
            <a:chExt cx="4586426" cy="3531444"/>
          </a:xfrm>
        </p:grpSpPr>
        <p:cxnSp>
          <p:nvCxnSpPr>
            <p:cNvPr id="34" name="Straight Connector 33"/>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2"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3" name="Rectangle 42"/>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p:txBody>
        </p:sp>
        <p:cxnSp>
          <p:nvCxnSpPr>
            <p:cNvPr id="44" name="Straight Connector 43"/>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30350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Straight Connector 36"/>
          <p:cNvCxnSpPr/>
          <p:nvPr/>
        </p:nvCxnSpPr>
        <p:spPr>
          <a:xfrm flipV="1">
            <a:off x="2285718" y="4802981"/>
            <a:ext cx="1707638" cy="689475"/>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997660" y="4810790"/>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997660" y="2073500"/>
            <a:ext cx="0" cy="273729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0" y="0"/>
            <a:ext cx="9144000" cy="830997"/>
          </a:xfrm>
          <a:prstGeom prst="rect">
            <a:avLst/>
          </a:prstGeom>
          <a:noFill/>
        </p:spPr>
        <p:txBody>
          <a:bodyPr wrap="square" rtlCol="0">
            <a:spAutoFit/>
          </a:bodyPr>
          <a:lstStyle/>
          <a:p>
            <a:pPr algn="ctr"/>
            <a:r>
              <a:rPr lang="en-US" sz="4800" dirty="0"/>
              <a:t>c</a:t>
            </a:r>
            <a:r>
              <a:rPr lang="en-US" sz="4800" dirty="0" smtClean="0"/>
              <a:t>ell angle</a:t>
            </a:r>
            <a:endParaRPr lang="en-US" sz="4800" dirty="0"/>
          </a:p>
        </p:txBody>
      </p:sp>
      <p:pic>
        <p:nvPicPr>
          <p:cNvPr id="23"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4"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881200" y="5560526"/>
            <a:ext cx="5381601" cy="707886"/>
          </a:xfrm>
          <a:prstGeom prst="rect">
            <a:avLst/>
          </a:prstGeom>
          <a:noFill/>
        </p:spPr>
        <p:txBody>
          <a:bodyPr wrap="none" rtlCol="0">
            <a:spAutoFit/>
          </a:bodyPr>
          <a:lstStyle/>
          <a:p>
            <a:r>
              <a:rPr lang="en-US" sz="4000" dirty="0">
                <a:cs typeface="Arial" panose="020B0604020202020204" pitchFamily="34" charset="0"/>
              </a:rPr>
              <a:t>0.5° cell angle  → 16%</a:t>
            </a:r>
          </a:p>
        </p:txBody>
      </p:sp>
      <p:sp>
        <p:nvSpPr>
          <p:cNvPr id="20" name="Rectangle 19"/>
          <p:cNvSpPr/>
          <p:nvPr/>
        </p:nvSpPr>
        <p:spPr>
          <a:xfrm>
            <a:off x="2285718" y="2755163"/>
            <a:ext cx="3389644" cy="273729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cs typeface="Arial" panose="020B0604020202020204" pitchFamily="34" charset="0"/>
            </a:endParaRPr>
          </a:p>
        </p:txBody>
      </p:sp>
      <p:cxnSp>
        <p:nvCxnSpPr>
          <p:cNvPr id="34" name="Straight Connector 33"/>
          <p:cNvCxnSpPr/>
          <p:nvPr/>
        </p:nvCxnSpPr>
        <p:spPr>
          <a:xfrm flipV="1">
            <a:off x="2285718" y="2073499"/>
            <a:ext cx="1706733" cy="6816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5653528" y="2076450"/>
            <a:ext cx="1733110" cy="6787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5675362" y="4810125"/>
            <a:ext cx="1711276" cy="6823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3997660" y="2073500"/>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387304" y="2073502"/>
            <a:ext cx="0" cy="273729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0" y="6488668"/>
            <a:ext cx="9144000" cy="369332"/>
          </a:xfrm>
          <a:prstGeom prst="rect">
            <a:avLst/>
          </a:prstGeom>
        </p:spPr>
        <p:txBody>
          <a:bodyPr wrap="square">
            <a:spAutoFit/>
          </a:bodyPr>
          <a:lstStyle/>
          <a:p>
            <a:r>
              <a:rPr lang="en-US" dirty="0">
                <a:solidFill>
                  <a:prstClr val="black"/>
                </a:solidFill>
                <a:latin typeface="Arial" panose="020B0604020202020204" pitchFamily="34" charset="0"/>
              </a:rPr>
              <a:t>Crick &amp; </a:t>
            </a:r>
            <a:r>
              <a:rPr lang="en-US" dirty="0" err="1">
                <a:solidFill>
                  <a:prstClr val="black"/>
                </a:solidFill>
                <a:latin typeface="Arial" panose="020B0604020202020204" pitchFamily="34" charset="0"/>
              </a:rPr>
              <a:t>Magdoff</a:t>
            </a:r>
            <a:r>
              <a:rPr lang="en-US" dirty="0">
                <a:solidFill>
                  <a:prstClr val="black"/>
                </a:solidFill>
                <a:latin typeface="Arial" panose="020B0604020202020204" pitchFamily="34" charset="0"/>
              </a:rPr>
              <a:t> (1956) </a:t>
            </a:r>
            <a:r>
              <a:rPr lang="en-US" dirty="0" smtClean="0">
                <a:solidFill>
                  <a:prstClr val="black"/>
                </a:solidFill>
                <a:latin typeface="Arial" panose="020B0604020202020204" pitchFamily="34" charset="0"/>
              </a:rPr>
              <a:t>“theory method </a:t>
            </a:r>
            <a:r>
              <a:rPr lang="en-US" dirty="0">
                <a:solidFill>
                  <a:prstClr val="black"/>
                </a:solidFill>
                <a:latin typeface="Arial" panose="020B0604020202020204" pitchFamily="34" charset="0"/>
              </a:rPr>
              <a:t>isomorphous </a:t>
            </a:r>
            <a:r>
              <a:rPr lang="en-US" dirty="0" smtClean="0">
                <a:solidFill>
                  <a:prstClr val="black"/>
                </a:solidFill>
                <a:latin typeface="Arial" panose="020B0604020202020204" pitchFamily="34" charset="0"/>
              </a:rPr>
              <a:t>replacement”, </a:t>
            </a:r>
            <a:r>
              <a:rPr lang="en-US" i="1" dirty="0" err="1">
                <a:solidFill>
                  <a:prstClr val="black"/>
                </a:solidFill>
                <a:latin typeface="Arial" panose="020B0604020202020204" pitchFamily="34" charset="0"/>
              </a:rPr>
              <a:t>Acta</a:t>
            </a:r>
            <a:r>
              <a:rPr lang="en-US" i="1" dirty="0">
                <a:solidFill>
                  <a:prstClr val="black"/>
                </a:solidFill>
                <a:latin typeface="Arial" panose="020B0604020202020204" pitchFamily="34" charset="0"/>
              </a:rPr>
              <a:t> </a:t>
            </a:r>
            <a:r>
              <a:rPr lang="en-US" i="1" dirty="0" err="1">
                <a:solidFill>
                  <a:prstClr val="black"/>
                </a:solidFill>
                <a:latin typeface="Arial" panose="020B0604020202020204" pitchFamily="34" charset="0"/>
              </a:rPr>
              <a:t>Cryst</a:t>
            </a:r>
            <a:r>
              <a:rPr lang="en-US" i="1" dirty="0">
                <a:solidFill>
                  <a:prstClr val="black"/>
                </a:solidFill>
                <a:latin typeface="Arial" panose="020B0604020202020204" pitchFamily="34" charset="0"/>
              </a:rPr>
              <a:t>. </a:t>
            </a:r>
            <a:r>
              <a:rPr lang="en-US" b="1" dirty="0">
                <a:solidFill>
                  <a:prstClr val="black"/>
                </a:solidFill>
                <a:latin typeface="Arial" panose="020B0604020202020204" pitchFamily="34" charset="0"/>
              </a:rPr>
              <a:t>9</a:t>
            </a:r>
            <a:r>
              <a:rPr lang="en-US" dirty="0">
                <a:solidFill>
                  <a:prstClr val="black"/>
                </a:solidFill>
                <a:latin typeface="Arial" panose="020B0604020202020204" pitchFamily="34" charset="0"/>
              </a:rPr>
              <a:t>, 901-8.</a:t>
            </a:r>
          </a:p>
        </p:txBody>
      </p:sp>
    </p:spTree>
    <p:extLst>
      <p:ext uri="{BB962C8B-B14F-4D97-AF65-F5344CB8AC3E}">
        <p14:creationId xmlns:p14="http://schemas.microsoft.com/office/powerpoint/2010/main" val="25418899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9" name="Straight Connector 258"/>
          <p:cNvCxnSpPr/>
          <p:nvPr/>
        </p:nvCxnSpPr>
        <p:spPr>
          <a:xfrm flipV="1">
            <a:off x="5412859" y="5233988"/>
            <a:ext cx="854591" cy="38329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flipV="1">
            <a:off x="6268830" y="5242873"/>
            <a:ext cx="1694822"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6268830" y="3889854"/>
            <a:ext cx="0" cy="135302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70" name="TextBox 269"/>
          <p:cNvSpPr txBox="1"/>
          <p:nvPr/>
        </p:nvSpPr>
        <p:spPr>
          <a:xfrm>
            <a:off x="469007" y="484301"/>
            <a:ext cx="869323" cy="646331"/>
          </a:xfrm>
          <a:prstGeom prst="rect">
            <a:avLst/>
          </a:prstGeom>
          <a:solidFill>
            <a:schemeClr val="bg1"/>
          </a:solidFill>
        </p:spPr>
        <p:txBody>
          <a:bodyPr wrap="square" rtlCol="0">
            <a:spAutoFit/>
          </a:bodyPr>
          <a:lstStyle/>
          <a:p>
            <a:r>
              <a:rPr lang="el-GR" sz="3600" b="1" dirty="0" smtClean="0">
                <a:latin typeface="+mj-lt"/>
              </a:rPr>
              <a:t>Δ</a:t>
            </a:r>
            <a:r>
              <a:rPr lang="en-US" sz="3600" b="1" dirty="0" smtClean="0">
                <a:latin typeface="+mj-lt"/>
              </a:rPr>
              <a:t>a</a:t>
            </a:r>
            <a:endParaRPr lang="en-US" sz="3600" b="1" dirty="0">
              <a:latin typeface="+mj-lt"/>
            </a:endParaRPr>
          </a:p>
        </p:txBody>
      </p:sp>
      <p:sp>
        <p:nvSpPr>
          <p:cNvPr id="93" name="TextBox 92"/>
          <p:cNvSpPr txBox="1"/>
          <p:nvPr/>
        </p:nvSpPr>
        <p:spPr>
          <a:xfrm>
            <a:off x="469007" y="3830662"/>
            <a:ext cx="869323" cy="646331"/>
          </a:xfrm>
          <a:prstGeom prst="rect">
            <a:avLst/>
          </a:prstGeom>
          <a:solidFill>
            <a:schemeClr val="bg1"/>
          </a:solidFill>
        </p:spPr>
        <p:txBody>
          <a:bodyPr wrap="square" rtlCol="0">
            <a:spAutoFit/>
          </a:bodyPr>
          <a:lstStyle/>
          <a:p>
            <a:r>
              <a:rPr lang="el-GR" sz="3600" b="1" dirty="0" smtClean="0">
                <a:latin typeface="+mj-lt"/>
              </a:rPr>
              <a:t>Δ</a:t>
            </a:r>
            <a:r>
              <a:rPr lang="en-US" sz="3600" b="1" dirty="0" smtClean="0">
                <a:latin typeface="+mj-lt"/>
              </a:rPr>
              <a:t>x</a:t>
            </a:r>
            <a:endParaRPr lang="en-US" sz="3600" b="1" dirty="0">
              <a:latin typeface="+mj-lt"/>
            </a:endParaRPr>
          </a:p>
        </p:txBody>
      </p:sp>
      <p:sp>
        <p:nvSpPr>
          <p:cNvPr id="92" name="TextBox 91"/>
          <p:cNvSpPr txBox="1"/>
          <p:nvPr/>
        </p:nvSpPr>
        <p:spPr>
          <a:xfrm>
            <a:off x="4590246" y="3830662"/>
            <a:ext cx="927278" cy="646331"/>
          </a:xfrm>
          <a:prstGeom prst="rect">
            <a:avLst/>
          </a:prstGeom>
          <a:solidFill>
            <a:schemeClr val="bg1"/>
          </a:solidFill>
        </p:spPr>
        <p:txBody>
          <a:bodyPr wrap="square" rtlCol="0">
            <a:spAutoFit/>
          </a:bodyPr>
          <a:lstStyle/>
          <a:p>
            <a:r>
              <a:rPr lang="el-GR" sz="3600" b="1" dirty="0" smtClean="0">
                <a:latin typeface="+mj-lt"/>
              </a:rPr>
              <a:t>Δβ</a:t>
            </a:r>
            <a:endParaRPr lang="en-US" sz="3600" b="1" dirty="0">
              <a:latin typeface="+mj-lt"/>
            </a:endParaRPr>
          </a:p>
        </p:txBody>
      </p:sp>
      <p:sp>
        <p:nvSpPr>
          <p:cNvPr id="91" name="TextBox 90"/>
          <p:cNvSpPr txBox="1"/>
          <p:nvPr/>
        </p:nvSpPr>
        <p:spPr>
          <a:xfrm>
            <a:off x="4590246" y="484301"/>
            <a:ext cx="927278" cy="646331"/>
          </a:xfrm>
          <a:prstGeom prst="rect">
            <a:avLst/>
          </a:prstGeom>
          <a:solidFill>
            <a:schemeClr val="bg1"/>
          </a:solidFill>
        </p:spPr>
        <p:txBody>
          <a:bodyPr wrap="square" rtlCol="0">
            <a:spAutoFit/>
          </a:bodyPr>
          <a:lstStyle/>
          <a:p>
            <a:r>
              <a:rPr lang="el-GR" sz="3600" b="1" dirty="0" smtClean="0">
                <a:latin typeface="+mj-lt"/>
              </a:rPr>
              <a:t>ΔΦ</a:t>
            </a:r>
            <a:endParaRPr lang="en-US" sz="3600" b="1" dirty="0">
              <a:latin typeface="+mj-lt"/>
            </a:endParaRPr>
          </a:p>
        </p:txBody>
      </p:sp>
      <p:sp>
        <p:nvSpPr>
          <p:cNvPr id="19" name="TextBox 18"/>
          <p:cNvSpPr txBox="1"/>
          <p:nvPr/>
        </p:nvSpPr>
        <p:spPr>
          <a:xfrm>
            <a:off x="609882" y="2868842"/>
            <a:ext cx="3626314" cy="461665"/>
          </a:xfrm>
          <a:prstGeom prst="rect">
            <a:avLst/>
          </a:prstGeom>
          <a:noFill/>
        </p:spPr>
        <p:txBody>
          <a:bodyPr wrap="none" rtlCol="0">
            <a:spAutoFit/>
          </a:bodyPr>
          <a:lstStyle/>
          <a:p>
            <a:r>
              <a:rPr lang="en-US" sz="2400" dirty="0" smtClean="0">
                <a:latin typeface="+mj-lt"/>
                <a:cs typeface="Arial" panose="020B0604020202020204" pitchFamily="34" charset="0"/>
              </a:rPr>
              <a:t>0.5% cell change</a:t>
            </a:r>
            <a:r>
              <a:rPr lang="en-US" sz="2400" dirty="0">
                <a:latin typeface="+mj-lt"/>
                <a:cs typeface="Arial" panose="020B0604020202020204" pitchFamily="34" charset="0"/>
              </a:rPr>
              <a:t> →</a:t>
            </a:r>
            <a:r>
              <a:rPr lang="en-US" sz="2400" dirty="0" smtClean="0">
                <a:latin typeface="+mj-lt"/>
                <a:cs typeface="Arial" panose="020B0604020202020204" pitchFamily="34" charset="0"/>
              </a:rPr>
              <a:t> 15%</a:t>
            </a:r>
            <a:endParaRPr lang="en-US" sz="2400" dirty="0">
              <a:latin typeface="+mj-lt"/>
              <a:cs typeface="Arial" panose="020B0604020202020204" pitchFamily="34" charset="0"/>
            </a:endParaRPr>
          </a:p>
        </p:txBody>
      </p:sp>
      <p:sp>
        <p:nvSpPr>
          <p:cNvPr id="56" name="TextBox 55"/>
          <p:cNvSpPr txBox="1"/>
          <p:nvPr/>
        </p:nvSpPr>
        <p:spPr>
          <a:xfrm>
            <a:off x="1057120" y="5749114"/>
            <a:ext cx="2901756" cy="461665"/>
          </a:xfrm>
          <a:prstGeom prst="rect">
            <a:avLst/>
          </a:prstGeom>
          <a:noFill/>
        </p:spPr>
        <p:txBody>
          <a:bodyPr wrap="none" rtlCol="0">
            <a:spAutoFit/>
          </a:bodyPr>
          <a:lstStyle/>
          <a:p>
            <a:r>
              <a:rPr lang="en-US" sz="2400" dirty="0" smtClean="0">
                <a:latin typeface="+mj-lt"/>
                <a:cs typeface="Arial" panose="020B0604020202020204" pitchFamily="34" charset="0"/>
              </a:rPr>
              <a:t>0.1 Å shift   →  17%</a:t>
            </a:r>
          </a:p>
        </p:txBody>
      </p:sp>
      <p:sp>
        <p:nvSpPr>
          <p:cNvPr id="69" name="TextBox 68"/>
          <p:cNvSpPr txBox="1"/>
          <p:nvPr/>
        </p:nvSpPr>
        <p:spPr>
          <a:xfrm>
            <a:off x="5088101" y="2872839"/>
            <a:ext cx="3113353" cy="461665"/>
          </a:xfrm>
          <a:prstGeom prst="rect">
            <a:avLst/>
          </a:prstGeom>
          <a:noFill/>
        </p:spPr>
        <p:txBody>
          <a:bodyPr wrap="none" rtlCol="0">
            <a:spAutoFit/>
          </a:bodyPr>
          <a:lstStyle/>
          <a:p>
            <a:r>
              <a:rPr lang="en-US" sz="2400" dirty="0" smtClean="0">
                <a:latin typeface="+mj-lt"/>
                <a:cs typeface="Arial" panose="020B0604020202020204" pitchFamily="34" charset="0"/>
              </a:rPr>
              <a:t>0.5° rotation</a:t>
            </a:r>
            <a:r>
              <a:rPr lang="en-US" sz="2400" dirty="0">
                <a:latin typeface="+mj-lt"/>
                <a:cs typeface="Arial" panose="020B0604020202020204" pitchFamily="34" charset="0"/>
              </a:rPr>
              <a:t> </a:t>
            </a:r>
            <a:r>
              <a:rPr lang="en-US" sz="2400" dirty="0" smtClean="0">
                <a:latin typeface="+mj-lt"/>
                <a:cs typeface="Arial" panose="020B0604020202020204" pitchFamily="34" charset="0"/>
              </a:rPr>
              <a:t> →  16%</a:t>
            </a:r>
            <a:endParaRPr lang="en-US" sz="2400" dirty="0">
              <a:latin typeface="+mj-lt"/>
              <a:cs typeface="Arial" panose="020B0604020202020204" pitchFamily="34" charset="0"/>
            </a:endParaRPr>
          </a:p>
        </p:txBody>
      </p:sp>
      <p:sp>
        <p:nvSpPr>
          <p:cNvPr id="70" name="TextBox 69"/>
          <p:cNvSpPr txBox="1"/>
          <p:nvPr/>
        </p:nvSpPr>
        <p:spPr>
          <a:xfrm>
            <a:off x="4822003" y="5753111"/>
            <a:ext cx="3304110" cy="461665"/>
          </a:xfrm>
          <a:prstGeom prst="rect">
            <a:avLst/>
          </a:prstGeom>
          <a:noFill/>
        </p:spPr>
        <p:txBody>
          <a:bodyPr wrap="none" rtlCol="0">
            <a:spAutoFit/>
          </a:bodyPr>
          <a:lstStyle/>
          <a:p>
            <a:r>
              <a:rPr lang="en-US" sz="2400" dirty="0" smtClean="0">
                <a:latin typeface="+mj-lt"/>
                <a:cs typeface="Arial" panose="020B0604020202020204" pitchFamily="34" charset="0"/>
              </a:rPr>
              <a:t>0.5° cell angle  → 16%</a:t>
            </a:r>
            <a:endParaRPr lang="en-US" sz="2400" dirty="0">
              <a:latin typeface="+mj-lt"/>
              <a:cs typeface="Arial" panose="020B0604020202020204" pitchFamily="34" charset="0"/>
            </a:endParaRPr>
          </a:p>
        </p:txBody>
      </p:sp>
      <p:grpSp>
        <p:nvGrpSpPr>
          <p:cNvPr id="74" name="Group 73"/>
          <p:cNvGrpSpPr/>
          <p:nvPr/>
        </p:nvGrpSpPr>
        <p:grpSpPr>
          <a:xfrm>
            <a:off x="1276433" y="969318"/>
            <a:ext cx="2293213" cy="1765722"/>
            <a:chOff x="3696237" y="2927796"/>
            <a:chExt cx="1324377" cy="1418824"/>
          </a:xfrm>
        </p:grpSpPr>
        <p:sp>
          <p:nvSpPr>
            <p:cNvPr id="77" name="Rectangle 76"/>
            <p:cNvSpPr/>
            <p:nvPr/>
          </p:nvSpPr>
          <p:spPr>
            <a:xfrm>
              <a:off x="3696237" y="3251915"/>
              <a:ext cx="978794" cy="1094705"/>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cs typeface="Arial" panose="020B0604020202020204" pitchFamily="34" charset="0"/>
              </a:endParaRPr>
            </a:p>
          </p:txBody>
        </p:sp>
        <p:cxnSp>
          <p:nvCxnSpPr>
            <p:cNvPr id="78" name="Straight Connector 77"/>
            <p:cNvCxnSpPr/>
            <p:nvPr/>
          </p:nvCxnSpPr>
          <p:spPr>
            <a:xfrm flipV="1">
              <a:off x="3696237" y="2927796"/>
              <a:ext cx="345583" cy="32411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4668726" y="2927796"/>
              <a:ext cx="345583" cy="32411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4675031" y="4022501"/>
              <a:ext cx="345583" cy="32411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3696237" y="4022501"/>
              <a:ext cx="345583" cy="324119"/>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4041820" y="4022501"/>
              <a:ext cx="978794" cy="1"/>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4041820" y="2927796"/>
              <a:ext cx="978794" cy="1"/>
            </a:xfrm>
            <a:prstGeom prst="line">
              <a:avLst/>
            </a:prstGeom>
            <a:ln w="190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041820" y="2927796"/>
              <a:ext cx="0" cy="1094706"/>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5020614" y="2927797"/>
              <a:ext cx="0" cy="1094706"/>
            </a:xfrm>
            <a:prstGeom prst="line">
              <a:avLst/>
            </a:prstGeom>
            <a:ln w="190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75"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1431112" y="1426475"/>
            <a:ext cx="1231538" cy="130456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6"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327191" y="1043860"/>
            <a:ext cx="1231538" cy="1304567"/>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79" name="Group 178"/>
          <p:cNvGrpSpPr/>
          <p:nvPr/>
        </p:nvGrpSpPr>
        <p:grpSpPr>
          <a:xfrm>
            <a:off x="5413212" y="3855559"/>
            <a:ext cx="2293213" cy="1765722"/>
            <a:chOff x="3696237" y="2927796"/>
            <a:chExt cx="1324377" cy="1418824"/>
          </a:xfrm>
        </p:grpSpPr>
        <p:sp>
          <p:nvSpPr>
            <p:cNvPr id="182" name="Rectangle 181"/>
            <p:cNvSpPr/>
            <p:nvPr/>
          </p:nvSpPr>
          <p:spPr>
            <a:xfrm>
              <a:off x="3696237" y="3251915"/>
              <a:ext cx="978794" cy="1094705"/>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cs typeface="Arial" panose="020B0604020202020204" pitchFamily="34" charset="0"/>
              </a:endParaRPr>
            </a:p>
          </p:txBody>
        </p:sp>
        <p:cxnSp>
          <p:nvCxnSpPr>
            <p:cNvPr id="183" name="Straight Connector 182"/>
            <p:cNvCxnSpPr/>
            <p:nvPr/>
          </p:nvCxnSpPr>
          <p:spPr>
            <a:xfrm flipV="1">
              <a:off x="3696237" y="2927796"/>
              <a:ext cx="345583" cy="32411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V="1">
              <a:off x="4668726" y="2927796"/>
              <a:ext cx="345583" cy="32411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4675031" y="4022501"/>
              <a:ext cx="345583" cy="32411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3696237" y="4022501"/>
              <a:ext cx="345583" cy="324119"/>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4041820" y="4022501"/>
              <a:ext cx="978794" cy="1"/>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V="1">
              <a:off x="4041820" y="2927796"/>
              <a:ext cx="978794" cy="1"/>
            </a:xfrm>
            <a:prstGeom prst="line">
              <a:avLst/>
            </a:prstGeom>
            <a:ln w="190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4041820" y="2927796"/>
              <a:ext cx="0" cy="1094706"/>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5020614" y="2927797"/>
              <a:ext cx="0" cy="1094706"/>
            </a:xfrm>
            <a:prstGeom prst="line">
              <a:avLst/>
            </a:prstGeom>
            <a:ln w="190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180"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5567891" y="4312716"/>
            <a:ext cx="1231538" cy="1304567"/>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6463970" y="3930101"/>
            <a:ext cx="1231538" cy="1304567"/>
          </a:xfrm>
          <a:prstGeom prst="rect">
            <a:avLst/>
          </a:prstGeom>
          <a:noFill/>
          <a:extLst>
            <a:ext uri="{909E8E84-426E-40DD-AFC4-6F175D3DCCD1}">
              <a14:hiddenFill xmlns:a14="http://schemas.microsoft.com/office/drawing/2010/main">
                <a:solidFill>
                  <a:srgbClr val="FFFFFF"/>
                </a:solidFill>
              </a14:hiddenFill>
            </a:ext>
          </a:extLst>
        </p:spPr>
      </p:pic>
      <p:grpSp>
        <p:nvGrpSpPr>
          <p:cNvPr id="192" name="Group 191"/>
          <p:cNvGrpSpPr/>
          <p:nvPr/>
        </p:nvGrpSpPr>
        <p:grpSpPr>
          <a:xfrm>
            <a:off x="1276433" y="3855559"/>
            <a:ext cx="2293213" cy="1765722"/>
            <a:chOff x="3696237" y="2927796"/>
            <a:chExt cx="1324377" cy="1418824"/>
          </a:xfrm>
        </p:grpSpPr>
        <p:sp>
          <p:nvSpPr>
            <p:cNvPr id="195" name="Rectangle 194"/>
            <p:cNvSpPr/>
            <p:nvPr/>
          </p:nvSpPr>
          <p:spPr>
            <a:xfrm>
              <a:off x="3696237" y="3251915"/>
              <a:ext cx="978794" cy="10947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cs typeface="Arial" panose="020B0604020202020204" pitchFamily="34" charset="0"/>
              </a:endParaRPr>
            </a:p>
          </p:txBody>
        </p:sp>
        <p:cxnSp>
          <p:nvCxnSpPr>
            <p:cNvPr id="196" name="Straight Connector 195"/>
            <p:cNvCxnSpPr/>
            <p:nvPr/>
          </p:nvCxnSpPr>
          <p:spPr>
            <a:xfrm flipV="1">
              <a:off x="3696237"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flipV="1">
              <a:off x="4668726"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flipV="1">
              <a:off x="4675031" y="4022501"/>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V="1">
              <a:off x="3696237" y="4022501"/>
              <a:ext cx="345583" cy="3241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V="1">
              <a:off x="4041820" y="4022501"/>
              <a:ext cx="978794"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flipV="1">
              <a:off x="4041820" y="2927796"/>
              <a:ext cx="978794"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a:off x="4041820" y="2927796"/>
              <a:ext cx="0" cy="10947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5020614" y="2927797"/>
              <a:ext cx="0" cy="109470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pic>
        <p:nvPicPr>
          <p:cNvPr id="193"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t="-64" b="-64"/>
          <a:stretch/>
        </p:blipFill>
        <p:spPr bwMode="auto">
          <a:xfrm>
            <a:off x="1431112" y="4312716"/>
            <a:ext cx="1231538" cy="1304567"/>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t="-64" b="-64"/>
          <a:stretch/>
        </p:blipFill>
        <p:spPr bwMode="auto">
          <a:xfrm>
            <a:off x="2327191" y="3930101"/>
            <a:ext cx="1231538" cy="1304567"/>
          </a:xfrm>
          <a:prstGeom prst="rect">
            <a:avLst/>
          </a:prstGeom>
          <a:noFill/>
          <a:extLst>
            <a:ext uri="{909E8E84-426E-40DD-AFC4-6F175D3DCCD1}">
              <a14:hiddenFill xmlns:a14="http://schemas.microsoft.com/office/drawing/2010/main">
                <a:solidFill>
                  <a:srgbClr val="FFFFFF"/>
                </a:solidFill>
              </a14:hiddenFill>
            </a:ext>
          </a:extLst>
        </p:spPr>
      </p:pic>
      <p:grpSp>
        <p:nvGrpSpPr>
          <p:cNvPr id="217" name="Group 216"/>
          <p:cNvGrpSpPr/>
          <p:nvPr/>
        </p:nvGrpSpPr>
        <p:grpSpPr>
          <a:xfrm>
            <a:off x="1274285" y="425003"/>
            <a:ext cx="2692408" cy="2307889"/>
            <a:chOff x="3696237" y="2927796"/>
            <a:chExt cx="1324377" cy="1418824"/>
          </a:xfrm>
        </p:grpSpPr>
        <p:sp>
          <p:nvSpPr>
            <p:cNvPr id="218" name="Rectangle 217"/>
            <p:cNvSpPr/>
            <p:nvPr/>
          </p:nvSpPr>
          <p:spPr>
            <a:xfrm>
              <a:off x="3696237" y="3251915"/>
              <a:ext cx="978794" cy="10947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cs typeface="Arial" panose="020B0604020202020204" pitchFamily="34" charset="0"/>
              </a:endParaRPr>
            </a:p>
          </p:txBody>
        </p:sp>
        <p:cxnSp>
          <p:nvCxnSpPr>
            <p:cNvPr id="219" name="Straight Connector 218"/>
            <p:cNvCxnSpPr/>
            <p:nvPr/>
          </p:nvCxnSpPr>
          <p:spPr>
            <a:xfrm flipV="1">
              <a:off x="3696237"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V="1">
              <a:off x="4668726"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V="1">
              <a:off x="4675031" y="4022501"/>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V="1">
              <a:off x="3696237" y="4022501"/>
              <a:ext cx="345583" cy="3241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4041820" y="4022501"/>
              <a:ext cx="978794"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V="1">
              <a:off x="4041820" y="2927796"/>
              <a:ext cx="978794"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4041820" y="2927796"/>
              <a:ext cx="0" cy="10947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5020614" y="2927797"/>
              <a:ext cx="0" cy="109470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228" name="Straight Arrow Connector 227"/>
          <p:cNvCxnSpPr/>
          <p:nvPr/>
        </p:nvCxnSpPr>
        <p:spPr>
          <a:xfrm flipV="1">
            <a:off x="3571875" y="509590"/>
            <a:ext cx="332024" cy="449899"/>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05" name="Group 204"/>
          <p:cNvGrpSpPr/>
          <p:nvPr/>
        </p:nvGrpSpPr>
        <p:grpSpPr>
          <a:xfrm>
            <a:off x="5413212" y="750377"/>
            <a:ext cx="2293213" cy="1765722"/>
            <a:chOff x="3696237" y="2927796"/>
            <a:chExt cx="1324377" cy="1418824"/>
          </a:xfrm>
        </p:grpSpPr>
        <p:sp>
          <p:nvSpPr>
            <p:cNvPr id="208" name="Rectangle 207"/>
            <p:cNvSpPr/>
            <p:nvPr/>
          </p:nvSpPr>
          <p:spPr>
            <a:xfrm>
              <a:off x="3696237" y="3251915"/>
              <a:ext cx="978794" cy="10947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cs typeface="Arial" panose="020B0604020202020204" pitchFamily="34" charset="0"/>
              </a:endParaRPr>
            </a:p>
          </p:txBody>
        </p:sp>
        <p:cxnSp>
          <p:nvCxnSpPr>
            <p:cNvPr id="209" name="Straight Connector 208"/>
            <p:cNvCxnSpPr/>
            <p:nvPr/>
          </p:nvCxnSpPr>
          <p:spPr>
            <a:xfrm flipV="1">
              <a:off x="3696237"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V="1">
              <a:off x="4668726"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flipV="1">
              <a:off x="4675031" y="4022501"/>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flipV="1">
              <a:off x="3696237" y="4022501"/>
              <a:ext cx="345583" cy="3241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flipV="1">
              <a:off x="4041820" y="4022501"/>
              <a:ext cx="978794"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flipV="1">
              <a:off x="4041820" y="2927796"/>
              <a:ext cx="978794"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a:off x="4041820" y="2927796"/>
              <a:ext cx="0" cy="10947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5020614" y="2927797"/>
              <a:ext cx="0" cy="109470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pic>
        <p:nvPicPr>
          <p:cNvPr id="206"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t="-64" b="-64"/>
          <a:stretch/>
        </p:blipFill>
        <p:spPr bwMode="auto">
          <a:xfrm>
            <a:off x="5567891" y="1207534"/>
            <a:ext cx="1231538" cy="1304567"/>
          </a:xfrm>
          <a:prstGeom prst="rect">
            <a:avLst/>
          </a:prstGeom>
          <a:noFill/>
          <a:extLst>
            <a:ext uri="{909E8E84-426E-40DD-AFC4-6F175D3DCCD1}">
              <a14:hiddenFill xmlns:a14="http://schemas.microsoft.com/office/drawing/2010/main">
                <a:solidFill>
                  <a:srgbClr val="FFFFFF"/>
                </a:solidFill>
              </a14:hiddenFill>
            </a:ext>
          </a:extLst>
        </p:spPr>
      </p:pic>
      <p:pic>
        <p:nvPicPr>
          <p:cNvPr id="207"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t="-64" b="-64"/>
          <a:stretch/>
        </p:blipFill>
        <p:spPr bwMode="auto">
          <a:xfrm>
            <a:off x="6463970" y="824919"/>
            <a:ext cx="1231538" cy="130456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5575963" y="837025"/>
            <a:ext cx="2127617" cy="1687182"/>
            <a:chOff x="5575963" y="837025"/>
            <a:chExt cx="2127617" cy="1687182"/>
          </a:xfrm>
        </p:grpSpPr>
        <p:pic>
          <p:nvPicPr>
            <p:cNvPr id="237"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rot="20775330">
              <a:off x="5575963" y="1219640"/>
              <a:ext cx="1231538" cy="1304567"/>
            </a:xfrm>
            <a:prstGeom prst="rect">
              <a:avLst/>
            </a:prstGeom>
            <a:noFill/>
            <a:extLst>
              <a:ext uri="{909E8E84-426E-40DD-AFC4-6F175D3DCCD1}">
                <a14:hiddenFill xmlns:a14="http://schemas.microsoft.com/office/drawing/2010/main">
                  <a:solidFill>
                    <a:srgbClr val="FFFFFF"/>
                  </a:solidFill>
                </a14:hiddenFill>
              </a:ext>
            </a:extLst>
          </p:spPr>
        </p:pic>
        <p:pic>
          <p:nvPicPr>
            <p:cNvPr id="238"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rot="927590">
              <a:off x="6472042" y="837025"/>
              <a:ext cx="1231538" cy="1304567"/>
            </a:xfrm>
            <a:prstGeom prst="rect">
              <a:avLst/>
            </a:prstGeom>
            <a:noFill/>
            <a:extLst>
              <a:ext uri="{909E8E84-426E-40DD-AFC4-6F175D3DCCD1}">
                <a14:hiddenFill xmlns:a14="http://schemas.microsoft.com/office/drawing/2010/main">
                  <a:solidFill>
                    <a:srgbClr val="FFFFFF"/>
                  </a:solidFill>
                </a14:hiddenFill>
              </a:ext>
            </a:extLst>
          </p:spPr>
        </p:pic>
      </p:grpSp>
      <p:sp>
        <p:nvSpPr>
          <p:cNvPr id="239" name="Arc 238"/>
          <p:cNvSpPr/>
          <p:nvPr/>
        </p:nvSpPr>
        <p:spPr>
          <a:xfrm>
            <a:off x="6143221" y="528034"/>
            <a:ext cx="1828800" cy="1828800"/>
          </a:xfrm>
          <a:prstGeom prst="arc">
            <a:avLst>
              <a:gd name="adj1" fmla="val 14723672"/>
              <a:gd name="adj2" fmla="val 17788736"/>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j-lt"/>
            </a:endParaRPr>
          </a:p>
        </p:txBody>
      </p:sp>
      <p:sp>
        <p:nvSpPr>
          <p:cNvPr id="240" name="Arc 239"/>
          <p:cNvSpPr/>
          <p:nvPr/>
        </p:nvSpPr>
        <p:spPr>
          <a:xfrm>
            <a:off x="5252432" y="950891"/>
            <a:ext cx="1828800" cy="1828800"/>
          </a:xfrm>
          <a:prstGeom prst="arc">
            <a:avLst>
              <a:gd name="adj1" fmla="val 14723672"/>
              <a:gd name="adj2" fmla="val 17788736"/>
            </a:avLst>
          </a:prstGeom>
          <a:ln w="5715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j-lt"/>
            </a:endParaRPr>
          </a:p>
        </p:txBody>
      </p:sp>
      <p:sp>
        <p:nvSpPr>
          <p:cNvPr id="241" name="Arc 240"/>
          <p:cNvSpPr/>
          <p:nvPr/>
        </p:nvSpPr>
        <p:spPr>
          <a:xfrm flipV="1">
            <a:off x="5366196" y="832835"/>
            <a:ext cx="1828800" cy="1828800"/>
          </a:xfrm>
          <a:prstGeom prst="arc">
            <a:avLst>
              <a:gd name="adj1" fmla="val 14723672"/>
              <a:gd name="adj2" fmla="val 17788736"/>
            </a:avLst>
          </a:prstGeom>
          <a:ln w="5715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j-lt"/>
            </a:endParaRPr>
          </a:p>
        </p:txBody>
      </p:sp>
      <p:sp>
        <p:nvSpPr>
          <p:cNvPr id="242" name="Arc 241"/>
          <p:cNvSpPr/>
          <p:nvPr/>
        </p:nvSpPr>
        <p:spPr>
          <a:xfrm flipV="1">
            <a:off x="6265570" y="598868"/>
            <a:ext cx="1828800" cy="1828800"/>
          </a:xfrm>
          <a:prstGeom prst="arc">
            <a:avLst>
              <a:gd name="adj1" fmla="val 14723672"/>
              <a:gd name="adj2" fmla="val 17788736"/>
            </a:avLst>
          </a:prstGeom>
          <a:ln w="5715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j-lt"/>
            </a:endParaRPr>
          </a:p>
        </p:txBody>
      </p:sp>
      <p:sp>
        <p:nvSpPr>
          <p:cNvPr id="255" name="Rectangle 254"/>
          <p:cNvSpPr/>
          <p:nvPr/>
        </p:nvSpPr>
        <p:spPr>
          <a:xfrm>
            <a:off x="5412859" y="4264263"/>
            <a:ext cx="1694822" cy="135301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cs typeface="Arial" panose="020B0604020202020204" pitchFamily="34" charset="0"/>
            </a:endParaRPr>
          </a:p>
        </p:txBody>
      </p:sp>
      <p:cxnSp>
        <p:nvCxnSpPr>
          <p:cNvPr id="256" name="Straight Connector 255"/>
          <p:cNvCxnSpPr/>
          <p:nvPr/>
        </p:nvCxnSpPr>
        <p:spPr>
          <a:xfrm flipV="1">
            <a:off x="5412859" y="3883819"/>
            <a:ext cx="854591" cy="3804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flipV="1">
            <a:off x="7096764" y="3893344"/>
            <a:ext cx="868517" cy="3709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flipV="1">
            <a:off x="7107681" y="5241131"/>
            <a:ext cx="848075" cy="376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flipV="1">
            <a:off x="6268830" y="3889854"/>
            <a:ext cx="1694822"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7963652" y="3889855"/>
            <a:ext cx="0" cy="135302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64" name="Straight Arrow Connector 263"/>
          <p:cNvCxnSpPr/>
          <p:nvPr/>
        </p:nvCxnSpPr>
        <p:spPr>
          <a:xfrm flipV="1">
            <a:off x="2781508" y="3684134"/>
            <a:ext cx="469810" cy="1"/>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6" name="Straight Arrow Connector 265"/>
          <p:cNvCxnSpPr/>
          <p:nvPr/>
        </p:nvCxnSpPr>
        <p:spPr>
          <a:xfrm flipV="1">
            <a:off x="1741937" y="4068354"/>
            <a:ext cx="469810" cy="1"/>
          </a:xfrm>
          <a:prstGeom prst="straightConnector1">
            <a:avLst/>
          </a:prstGeom>
          <a:ln w="5715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267"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1302322" y="4316714"/>
            <a:ext cx="1231538" cy="1304567"/>
          </a:xfrm>
          <a:prstGeom prst="rect">
            <a:avLst/>
          </a:prstGeom>
          <a:noFill/>
          <a:extLst>
            <a:ext uri="{909E8E84-426E-40DD-AFC4-6F175D3DCCD1}">
              <a14:hiddenFill xmlns:a14="http://schemas.microsoft.com/office/drawing/2010/main">
                <a:solidFill>
                  <a:srgbClr val="FFFFFF"/>
                </a:solidFill>
              </a14:hiddenFill>
            </a:ext>
          </a:extLst>
        </p:spPr>
      </p:pic>
      <p:pic>
        <p:nvPicPr>
          <p:cNvPr id="268"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455981" y="3934099"/>
            <a:ext cx="1231538" cy="1304567"/>
          </a:xfrm>
          <a:prstGeom prst="rect">
            <a:avLst/>
          </a:prstGeom>
          <a:noFill/>
          <a:extLst>
            <a:ext uri="{909E8E84-426E-40DD-AFC4-6F175D3DCCD1}">
              <a14:hiddenFill xmlns:a14="http://schemas.microsoft.com/office/drawing/2010/main">
                <a:solidFill>
                  <a:srgbClr val="FFFFFF"/>
                </a:solidFill>
              </a14:hiddenFill>
            </a:ext>
          </a:extLst>
        </p:spPr>
      </p:pic>
      <p:sp>
        <p:nvSpPr>
          <p:cNvPr id="269" name="Arc 268"/>
          <p:cNvSpPr/>
          <p:nvPr/>
        </p:nvSpPr>
        <p:spPr>
          <a:xfrm>
            <a:off x="6717305" y="3681753"/>
            <a:ext cx="1828800" cy="1828800"/>
          </a:xfrm>
          <a:prstGeom prst="arc">
            <a:avLst>
              <a:gd name="adj1" fmla="val 17326383"/>
              <a:gd name="adj2" fmla="val 18988873"/>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j-lt"/>
            </a:endParaRPr>
          </a:p>
        </p:txBody>
      </p:sp>
      <p:sp>
        <p:nvSpPr>
          <p:cNvPr id="94" name="Rectangle 93"/>
          <p:cNvSpPr/>
          <p:nvPr/>
        </p:nvSpPr>
        <p:spPr>
          <a:xfrm>
            <a:off x="0" y="6488668"/>
            <a:ext cx="9144000" cy="369332"/>
          </a:xfrm>
          <a:prstGeom prst="rect">
            <a:avLst/>
          </a:prstGeom>
        </p:spPr>
        <p:txBody>
          <a:bodyPr wrap="square">
            <a:spAutoFit/>
          </a:bodyPr>
          <a:lstStyle/>
          <a:p>
            <a:r>
              <a:rPr lang="en-US" dirty="0">
                <a:solidFill>
                  <a:prstClr val="black"/>
                </a:solidFill>
                <a:latin typeface="Arial" panose="020B0604020202020204" pitchFamily="34" charset="0"/>
              </a:rPr>
              <a:t>Crick &amp; </a:t>
            </a:r>
            <a:r>
              <a:rPr lang="en-US" dirty="0" err="1">
                <a:solidFill>
                  <a:prstClr val="black"/>
                </a:solidFill>
                <a:latin typeface="Arial" panose="020B0604020202020204" pitchFamily="34" charset="0"/>
              </a:rPr>
              <a:t>Magdoff</a:t>
            </a:r>
            <a:r>
              <a:rPr lang="en-US" dirty="0">
                <a:solidFill>
                  <a:prstClr val="black"/>
                </a:solidFill>
                <a:latin typeface="Arial" panose="020B0604020202020204" pitchFamily="34" charset="0"/>
              </a:rPr>
              <a:t> (1956) </a:t>
            </a:r>
            <a:r>
              <a:rPr lang="en-US" dirty="0" smtClean="0">
                <a:solidFill>
                  <a:prstClr val="black"/>
                </a:solidFill>
                <a:latin typeface="Arial" panose="020B0604020202020204" pitchFamily="34" charset="0"/>
              </a:rPr>
              <a:t>“theory method </a:t>
            </a:r>
            <a:r>
              <a:rPr lang="en-US" dirty="0">
                <a:solidFill>
                  <a:prstClr val="black"/>
                </a:solidFill>
                <a:latin typeface="Arial" panose="020B0604020202020204" pitchFamily="34" charset="0"/>
              </a:rPr>
              <a:t>isomorphous </a:t>
            </a:r>
            <a:r>
              <a:rPr lang="en-US" dirty="0" smtClean="0">
                <a:solidFill>
                  <a:prstClr val="black"/>
                </a:solidFill>
                <a:latin typeface="Arial" panose="020B0604020202020204" pitchFamily="34" charset="0"/>
              </a:rPr>
              <a:t>replacement”, </a:t>
            </a:r>
            <a:r>
              <a:rPr lang="en-US" i="1" dirty="0" err="1">
                <a:solidFill>
                  <a:prstClr val="black"/>
                </a:solidFill>
                <a:latin typeface="Arial" panose="020B0604020202020204" pitchFamily="34" charset="0"/>
              </a:rPr>
              <a:t>Acta</a:t>
            </a:r>
            <a:r>
              <a:rPr lang="en-US" i="1" dirty="0">
                <a:solidFill>
                  <a:prstClr val="black"/>
                </a:solidFill>
                <a:latin typeface="Arial" panose="020B0604020202020204" pitchFamily="34" charset="0"/>
              </a:rPr>
              <a:t> </a:t>
            </a:r>
            <a:r>
              <a:rPr lang="en-US" i="1" dirty="0" err="1">
                <a:solidFill>
                  <a:prstClr val="black"/>
                </a:solidFill>
                <a:latin typeface="Arial" panose="020B0604020202020204" pitchFamily="34" charset="0"/>
              </a:rPr>
              <a:t>Cryst</a:t>
            </a:r>
            <a:r>
              <a:rPr lang="en-US" i="1" dirty="0">
                <a:solidFill>
                  <a:prstClr val="black"/>
                </a:solidFill>
                <a:latin typeface="Arial" panose="020B0604020202020204" pitchFamily="34" charset="0"/>
              </a:rPr>
              <a:t>. </a:t>
            </a:r>
            <a:r>
              <a:rPr lang="en-US" b="1" dirty="0">
                <a:solidFill>
                  <a:prstClr val="black"/>
                </a:solidFill>
                <a:latin typeface="Arial" panose="020B0604020202020204" pitchFamily="34" charset="0"/>
              </a:rPr>
              <a:t>9</a:t>
            </a:r>
            <a:r>
              <a:rPr lang="en-US" dirty="0">
                <a:solidFill>
                  <a:prstClr val="black"/>
                </a:solidFill>
                <a:latin typeface="Arial" panose="020B0604020202020204" pitchFamily="34" charset="0"/>
              </a:rPr>
              <a:t>, 901-8.</a:t>
            </a:r>
          </a:p>
        </p:txBody>
      </p:sp>
    </p:spTree>
    <p:extLst>
      <p:ext uri="{BB962C8B-B14F-4D97-AF65-F5344CB8AC3E}">
        <p14:creationId xmlns:p14="http://schemas.microsoft.com/office/powerpoint/2010/main" val="34559644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55002"/>
            <a:ext cx="7772400" cy="1143000"/>
          </a:xfrm>
        </p:spPr>
        <p:txBody>
          <a:bodyPr/>
          <a:lstStyle/>
          <a:p>
            <a:pPr eaLnBrk="1" hangingPunct="1"/>
            <a:r>
              <a:rPr lang="en-US" altLang="en-US" sz="5400" dirty="0" smtClean="0">
                <a:latin typeface="Arial" panose="020B0604020202020204" pitchFamily="34" charset="0"/>
                <a:cs typeface="Arial" panose="020B0604020202020204" pitchFamily="34" charset="0"/>
              </a:rPr>
              <a:t>Acknowledgements</a:t>
            </a:r>
          </a:p>
        </p:txBody>
      </p:sp>
      <p:sp>
        <p:nvSpPr>
          <p:cNvPr id="70659" name="Rectangle 8"/>
          <p:cNvSpPr>
            <a:spLocks noGrp="1" noChangeArrowheads="1"/>
          </p:cNvSpPr>
          <p:nvPr>
            <p:ph type="body" idx="1"/>
          </p:nvPr>
        </p:nvSpPr>
        <p:spPr>
          <a:xfrm>
            <a:off x="671285" y="2258291"/>
            <a:ext cx="7772400" cy="4599708"/>
          </a:xfrm>
          <a:extLst>
            <a:ext uri="{909E8E84-426E-40DD-AFC4-6F175D3DCCD1}">
              <a14:hiddenFill xmlns:a14="http://schemas.microsoft.com/office/drawing/2010/main">
                <a:solidFill>
                  <a:srgbClr val="BBE0E3"/>
                </a:solidFill>
              </a14:hiddenFill>
            </a:ext>
          </a:extLst>
        </p:spPr>
        <p:txBody>
          <a:bodyPr>
            <a:normAutofit/>
          </a:bodyPr>
          <a:lstStyle/>
          <a:p>
            <a:pPr algn="ctr">
              <a:buNone/>
            </a:pPr>
            <a:r>
              <a:rPr lang="en-US" altLang="en-US" b="1" dirty="0" smtClean="0">
                <a:solidFill>
                  <a:schemeClr val="bg1">
                    <a:lumMod val="50000"/>
                  </a:schemeClr>
                </a:solidFill>
                <a:latin typeface="Arial" panose="020B0604020202020204" pitchFamily="34" charset="0"/>
                <a:cs typeface="Arial" panose="020B0604020202020204" pitchFamily="34" charset="0"/>
              </a:rPr>
              <a:t>UCSF   </a:t>
            </a:r>
            <a:r>
              <a:rPr lang="en-US" altLang="en-US" b="1" dirty="0">
                <a:solidFill>
                  <a:schemeClr val="bg1">
                    <a:lumMod val="50000"/>
                  </a:schemeClr>
                </a:solidFill>
                <a:latin typeface="Arial" panose="020B0604020202020204" pitchFamily="34" charset="0"/>
                <a:cs typeface="Arial" panose="020B0604020202020204" pitchFamily="34" charset="0"/>
              </a:rPr>
              <a:t>LBNL </a:t>
            </a:r>
            <a:r>
              <a:rPr lang="en-US" altLang="en-US" b="1" dirty="0" smtClean="0">
                <a:solidFill>
                  <a:schemeClr val="bg1">
                    <a:lumMod val="50000"/>
                  </a:schemeClr>
                </a:solidFill>
                <a:latin typeface="Arial" panose="020B0604020202020204" pitchFamily="34" charset="0"/>
                <a:cs typeface="Arial" panose="020B0604020202020204" pitchFamily="34" charset="0"/>
              </a:rPr>
              <a:t>  </a:t>
            </a:r>
            <a:r>
              <a:rPr lang="en-US" altLang="en-US" b="1" dirty="0" smtClean="0">
                <a:solidFill>
                  <a:srgbClr val="C00000"/>
                </a:solidFill>
                <a:latin typeface="Arial" panose="020B0604020202020204" pitchFamily="34" charset="0"/>
                <a:cs typeface="Arial" panose="020B0604020202020204" pitchFamily="34" charset="0"/>
              </a:rPr>
              <a:t>SLAC</a:t>
            </a:r>
          </a:p>
          <a:p>
            <a:pPr algn="ctr" eaLnBrk="1" hangingPunct="1">
              <a:buFontTx/>
              <a:buNone/>
            </a:pPr>
            <a:endParaRPr lang="en-US" altLang="en-US" sz="1800" b="1" dirty="0" smtClean="0">
              <a:solidFill>
                <a:schemeClr val="bg1">
                  <a:lumMod val="50000"/>
                </a:schemeClr>
              </a:solidFill>
              <a:latin typeface="Arial" panose="020B0604020202020204" pitchFamily="34" charset="0"/>
              <a:cs typeface="Arial" panose="020B0604020202020204" pitchFamily="34" charset="0"/>
            </a:endParaRPr>
          </a:p>
          <a:p>
            <a:pPr algn="ctr" eaLnBrk="1" hangingPunct="1">
              <a:buFontTx/>
              <a:buNone/>
            </a:pPr>
            <a:r>
              <a:rPr lang="en-US" altLang="en-US" b="1" dirty="0" smtClean="0">
                <a:solidFill>
                  <a:schemeClr val="bg1">
                    <a:lumMod val="50000"/>
                  </a:schemeClr>
                </a:solidFill>
                <a:latin typeface="Arial" panose="020B0604020202020204" pitchFamily="34" charset="0"/>
                <a:cs typeface="Arial" panose="020B0604020202020204" pitchFamily="34" charset="0"/>
              </a:rPr>
              <a:t>ALS 8.3.1 creator: Tom </a:t>
            </a:r>
            <a:r>
              <a:rPr lang="en-US" altLang="en-US" b="1" dirty="0" err="1" smtClean="0">
                <a:solidFill>
                  <a:schemeClr val="bg1">
                    <a:lumMod val="50000"/>
                  </a:schemeClr>
                </a:solidFill>
                <a:latin typeface="Arial" panose="020B0604020202020204" pitchFamily="34" charset="0"/>
                <a:cs typeface="Arial" panose="020B0604020202020204" pitchFamily="34" charset="0"/>
              </a:rPr>
              <a:t>Alber</a:t>
            </a:r>
            <a:r>
              <a:rPr lang="en-US" altLang="en-US" b="1" dirty="0" smtClean="0">
                <a:solidFill>
                  <a:schemeClr val="bg1">
                    <a:lumMod val="50000"/>
                  </a:schemeClr>
                </a:solidFill>
                <a:latin typeface="Arial" panose="020B0604020202020204" pitchFamily="34" charset="0"/>
                <a:cs typeface="Arial" panose="020B0604020202020204" pitchFamily="34" charset="0"/>
              </a:rPr>
              <a:t> </a:t>
            </a:r>
            <a:endParaRPr lang="en-US" altLang="en-US" sz="1800" b="1" dirty="0" smtClean="0">
              <a:solidFill>
                <a:schemeClr val="bg1">
                  <a:lumMod val="50000"/>
                </a:schemeClr>
              </a:solidFill>
              <a:latin typeface="Arial" panose="020B0604020202020204" pitchFamily="34" charset="0"/>
              <a:cs typeface="Arial" panose="020B0604020202020204" pitchFamily="34" charset="0"/>
            </a:endParaRPr>
          </a:p>
          <a:p>
            <a:pPr algn="ctr" eaLnBrk="1" hangingPunct="1">
              <a:buFontTx/>
              <a:buNone/>
            </a:pPr>
            <a:endParaRPr lang="en-US" altLang="en-US" sz="1800" b="1" dirty="0" smtClean="0">
              <a:solidFill>
                <a:schemeClr val="bg1">
                  <a:lumMod val="50000"/>
                </a:schemeClr>
              </a:solidFill>
              <a:latin typeface="Arial" panose="020B0604020202020204" pitchFamily="34" charset="0"/>
              <a:cs typeface="Arial" panose="020B0604020202020204" pitchFamily="34" charset="0"/>
            </a:endParaRPr>
          </a:p>
          <a:p>
            <a:pPr algn="ctr" eaLnBrk="1" hangingPunct="1">
              <a:spcBef>
                <a:spcPts val="0"/>
              </a:spcBef>
              <a:buFontTx/>
              <a:buNone/>
            </a:pPr>
            <a:r>
              <a:rPr lang="en-US" altLang="en-US" sz="1800" b="1" dirty="0" smtClean="0">
                <a:solidFill>
                  <a:schemeClr val="bg1">
                    <a:lumMod val="50000"/>
                  </a:schemeClr>
                </a:solidFill>
                <a:latin typeface="Arial" panose="020B0604020202020204" pitchFamily="34" charset="0"/>
                <a:cs typeface="Arial" panose="020B0604020202020204" pitchFamily="34" charset="0"/>
              </a:rPr>
              <a:t>UC </a:t>
            </a:r>
            <a:r>
              <a:rPr lang="en-US" altLang="en-US" sz="1800" b="1" dirty="0" err="1" smtClean="0">
                <a:solidFill>
                  <a:schemeClr val="bg1">
                    <a:lumMod val="50000"/>
                  </a:schemeClr>
                </a:solidFill>
                <a:latin typeface="Arial" panose="020B0604020202020204" pitchFamily="34" charset="0"/>
                <a:cs typeface="Arial" panose="020B0604020202020204" pitchFamily="34" charset="0"/>
              </a:rPr>
              <a:t>Multicampus</a:t>
            </a:r>
            <a:r>
              <a:rPr lang="en-US" altLang="en-US" sz="1800" b="1" dirty="0" smtClean="0">
                <a:solidFill>
                  <a:schemeClr val="bg1">
                    <a:lumMod val="50000"/>
                  </a:schemeClr>
                </a:solidFill>
                <a:latin typeface="Arial" panose="020B0604020202020204" pitchFamily="34" charset="0"/>
                <a:cs typeface="Arial" panose="020B0604020202020204" pitchFamily="34" charset="0"/>
              </a:rPr>
              <a:t> Research Programs and Initiatives (MRPI)</a:t>
            </a:r>
          </a:p>
          <a:p>
            <a:pPr algn="ctr" eaLnBrk="1" hangingPunct="1">
              <a:spcBef>
                <a:spcPts val="0"/>
              </a:spcBef>
              <a:buNone/>
            </a:pPr>
            <a:r>
              <a:rPr lang="en-US" altLang="en-US" sz="1800" b="1" dirty="0">
                <a:solidFill>
                  <a:schemeClr val="bg1">
                    <a:lumMod val="50000"/>
                  </a:schemeClr>
                </a:solidFill>
                <a:latin typeface="Arial" panose="020B0604020202020204" pitchFamily="34" charset="0"/>
                <a:cs typeface="Arial" panose="020B0604020202020204" pitchFamily="34" charset="0"/>
              </a:rPr>
              <a:t>UCSF Program for Breakthrough Biomedical Research (PBBR) </a:t>
            </a:r>
            <a:endParaRPr lang="en-US" altLang="en-US" sz="1800" b="1" dirty="0" smtClean="0">
              <a:solidFill>
                <a:schemeClr val="bg1">
                  <a:lumMod val="50000"/>
                </a:schemeClr>
              </a:solidFill>
              <a:latin typeface="Arial" panose="020B0604020202020204" pitchFamily="34" charset="0"/>
              <a:cs typeface="Arial" panose="020B0604020202020204" pitchFamily="34" charset="0"/>
            </a:endParaRPr>
          </a:p>
          <a:p>
            <a:pPr algn="ctr">
              <a:spcBef>
                <a:spcPts val="0"/>
              </a:spcBef>
              <a:buNone/>
            </a:pPr>
            <a:r>
              <a:rPr lang="en-US" altLang="en-US" sz="1800" b="1" dirty="0">
                <a:solidFill>
                  <a:schemeClr val="bg1">
                    <a:lumMod val="50000"/>
                  </a:schemeClr>
                </a:solidFill>
                <a:cs typeface="Arial" panose="020B0604020202020204" pitchFamily="34" charset="0"/>
              </a:rPr>
              <a:t>o</a:t>
            </a:r>
            <a:r>
              <a:rPr lang="en-US" altLang="en-US" sz="1800" b="1" dirty="0" smtClean="0">
                <a:solidFill>
                  <a:schemeClr val="bg1">
                    <a:lumMod val="50000"/>
                  </a:schemeClr>
                </a:solidFill>
                <a:cs typeface="Arial" panose="020B0604020202020204" pitchFamily="34" charset="0"/>
              </a:rPr>
              <a:t>ne-time NIH-DOE </a:t>
            </a:r>
            <a:r>
              <a:rPr lang="en-US" altLang="en-US" sz="1800" b="1" dirty="0">
                <a:solidFill>
                  <a:schemeClr val="bg1">
                    <a:lumMod val="50000"/>
                  </a:schemeClr>
                </a:solidFill>
                <a:cs typeface="Arial" panose="020B0604020202020204" pitchFamily="34" charset="0"/>
              </a:rPr>
              <a:t>Inter-agency agreement (IAA)</a:t>
            </a:r>
          </a:p>
          <a:p>
            <a:pPr algn="ctr" eaLnBrk="1" hangingPunct="1">
              <a:spcBef>
                <a:spcPts val="0"/>
              </a:spcBef>
              <a:buNone/>
            </a:pPr>
            <a:r>
              <a:rPr lang="en-US" altLang="en-US" sz="1800" b="1" dirty="0" smtClean="0">
                <a:solidFill>
                  <a:schemeClr val="bg1">
                    <a:lumMod val="50000"/>
                  </a:schemeClr>
                </a:solidFill>
                <a:latin typeface="Arial" panose="020B0604020202020204" pitchFamily="34" charset="0"/>
                <a:cs typeface="Arial" panose="020B0604020202020204" pitchFamily="34" charset="0"/>
              </a:rPr>
              <a:t>Integrated </a:t>
            </a:r>
            <a:r>
              <a:rPr lang="en-US" altLang="en-US" sz="1800" b="1" dirty="0">
                <a:solidFill>
                  <a:schemeClr val="bg1">
                    <a:lumMod val="50000"/>
                  </a:schemeClr>
                </a:solidFill>
                <a:latin typeface="Arial" panose="020B0604020202020204" pitchFamily="34" charset="0"/>
                <a:cs typeface="Arial" panose="020B0604020202020204" pitchFamily="34" charset="0"/>
              </a:rPr>
              <a:t>Diffraction Analysis Technologies (IDAT)</a:t>
            </a:r>
          </a:p>
          <a:p>
            <a:pPr algn="ctr" eaLnBrk="1" hangingPunct="1">
              <a:spcBef>
                <a:spcPts val="0"/>
              </a:spcBef>
              <a:buFontTx/>
              <a:buNone/>
            </a:pPr>
            <a:r>
              <a:rPr lang="en-US" altLang="en-US" sz="1800" b="1" dirty="0" err="1" smtClean="0">
                <a:solidFill>
                  <a:schemeClr val="bg1">
                    <a:lumMod val="50000"/>
                  </a:schemeClr>
                </a:solidFill>
                <a:latin typeface="Arial" panose="020B0604020202020204" pitchFamily="34" charset="0"/>
                <a:cs typeface="Arial" panose="020B0604020202020204" pitchFamily="34" charset="0"/>
              </a:rPr>
              <a:t>Plexxikon</a:t>
            </a:r>
            <a:r>
              <a:rPr lang="en-US" altLang="en-US" sz="1800" b="1" dirty="0">
                <a:solidFill>
                  <a:schemeClr val="bg1">
                    <a:lumMod val="50000"/>
                  </a:schemeClr>
                </a:solidFill>
                <a:latin typeface="Arial" panose="020B0604020202020204" pitchFamily="34" charset="0"/>
                <a:cs typeface="Arial" panose="020B0604020202020204" pitchFamily="34" charset="0"/>
              </a:rPr>
              <a:t>, Inc.</a:t>
            </a:r>
          </a:p>
          <a:p>
            <a:pPr algn="ctr" eaLnBrk="1" hangingPunct="1">
              <a:spcBef>
                <a:spcPts val="0"/>
              </a:spcBef>
              <a:buFontTx/>
              <a:buNone/>
            </a:pPr>
            <a:r>
              <a:rPr lang="en-US" altLang="en-US" sz="1800" b="1" dirty="0">
                <a:solidFill>
                  <a:schemeClr val="bg1">
                    <a:lumMod val="50000"/>
                  </a:schemeClr>
                </a:solidFill>
                <a:latin typeface="Arial" panose="020B0604020202020204" pitchFamily="34" charset="0"/>
                <a:cs typeface="Arial" panose="020B0604020202020204" pitchFamily="34" charset="0"/>
              </a:rPr>
              <a:t>M D Anderson </a:t>
            </a:r>
            <a:r>
              <a:rPr lang="en-US" altLang="en-US" sz="1800" b="1" dirty="0" smtClean="0">
                <a:solidFill>
                  <a:schemeClr val="bg1">
                    <a:lumMod val="50000"/>
                  </a:schemeClr>
                </a:solidFill>
                <a:latin typeface="Arial" panose="020B0604020202020204" pitchFamily="34" charset="0"/>
                <a:cs typeface="Arial" panose="020B0604020202020204" pitchFamily="34" charset="0"/>
              </a:rPr>
              <a:t>CRC</a:t>
            </a:r>
          </a:p>
          <a:p>
            <a:pPr algn="ctr" eaLnBrk="1" hangingPunct="1">
              <a:spcBef>
                <a:spcPts val="0"/>
              </a:spcBef>
              <a:buFontTx/>
              <a:buNone/>
            </a:pPr>
            <a:r>
              <a:rPr lang="en-US" altLang="en-US" sz="1800" b="1" dirty="0">
                <a:solidFill>
                  <a:srgbClr val="C00000"/>
                </a:solidFill>
                <a:latin typeface="Arial" panose="020B0604020202020204" pitchFamily="34" charset="0"/>
                <a:cs typeface="Arial" panose="020B0604020202020204" pitchFamily="34" charset="0"/>
              </a:rPr>
              <a:t>Synchrotron Radiation </a:t>
            </a:r>
            <a:r>
              <a:rPr lang="en-US" altLang="en-US" sz="1800" b="1" dirty="0" smtClean="0">
                <a:solidFill>
                  <a:srgbClr val="C00000"/>
                </a:solidFill>
                <a:latin typeface="Arial" panose="020B0604020202020204" pitchFamily="34" charset="0"/>
                <a:cs typeface="Arial" panose="020B0604020202020204" pitchFamily="34" charset="0"/>
              </a:rPr>
              <a:t>Structural </a:t>
            </a:r>
            <a:r>
              <a:rPr lang="en-US" altLang="en-US" sz="1800" b="1" dirty="0">
                <a:solidFill>
                  <a:srgbClr val="C00000"/>
                </a:solidFill>
                <a:latin typeface="Arial" panose="020B0604020202020204" pitchFamily="34" charset="0"/>
                <a:cs typeface="Arial" panose="020B0604020202020204" pitchFamily="34" charset="0"/>
              </a:rPr>
              <a:t>Biology Resource (SLAC)</a:t>
            </a:r>
          </a:p>
          <a:p>
            <a:pPr algn="ctr" eaLnBrk="1" hangingPunct="1">
              <a:buFontTx/>
              <a:buNone/>
            </a:pPr>
            <a:endParaRPr lang="en-US" altLang="en-US" sz="900" dirty="0" smtClean="0">
              <a:solidFill>
                <a:srgbClr val="000000"/>
              </a:solidFill>
              <a:latin typeface="Arial" panose="020B0604020202020204" pitchFamily="34" charset="0"/>
              <a:cs typeface="Arial" panose="020B0604020202020204" pitchFamily="34" charset="0"/>
            </a:endParaRPr>
          </a:p>
          <a:p>
            <a:pPr algn="ctr" eaLnBrk="1" hangingPunct="1">
              <a:buFontTx/>
              <a:buNone/>
            </a:pPr>
            <a:endParaRPr lang="en-US" altLang="en-US" sz="900" dirty="0" smtClean="0">
              <a:solidFill>
                <a:srgbClr val="000000"/>
              </a:solidFill>
              <a:latin typeface="Arial" panose="020B0604020202020204" pitchFamily="34" charset="0"/>
              <a:cs typeface="Arial" panose="020B0604020202020204" pitchFamily="34" charset="0"/>
            </a:endParaRPr>
          </a:p>
          <a:p>
            <a:pPr algn="ctr" eaLnBrk="1" hangingPunct="1">
              <a:buFontTx/>
              <a:buNone/>
            </a:pPr>
            <a:r>
              <a:rPr lang="en-US" altLang="en-US" sz="900" dirty="0" smtClean="0">
                <a:solidFill>
                  <a:srgbClr val="000000"/>
                </a:solidFill>
                <a:latin typeface="Arial" panose="020B0604020202020204" pitchFamily="34" charset="0"/>
                <a:cs typeface="Arial" panose="020B0604020202020204" pitchFamily="34" charset="0"/>
              </a:rPr>
              <a:t>The Advanced Light Source is supported by the Director, Office of Science, Office of Basic Energy Sciences, Materials Sciences Division, of the US Department of Energy under contract No. DE-AC02-05CH11231 at Lawrence Berkeley National Laboratory. </a:t>
            </a:r>
          </a:p>
        </p:txBody>
      </p:sp>
      <p:sp>
        <p:nvSpPr>
          <p:cNvPr id="2" name="TextBox 1"/>
          <p:cNvSpPr txBox="1"/>
          <p:nvPr/>
        </p:nvSpPr>
        <p:spPr>
          <a:xfrm>
            <a:off x="436418" y="1074057"/>
            <a:ext cx="8271165" cy="830997"/>
          </a:xfrm>
          <a:prstGeom prst="rect">
            <a:avLst/>
          </a:prstGeom>
          <a:noFill/>
        </p:spPr>
        <p:txBody>
          <a:bodyPr wrap="square" rtlCol="0">
            <a:spAutoFit/>
          </a:bodyPr>
          <a:lstStyle/>
          <a:p>
            <a:pPr algn="ctr"/>
            <a:r>
              <a:rPr lang="en-US" sz="2400" dirty="0">
                <a:solidFill>
                  <a:schemeClr val="bg1">
                    <a:lumMod val="50000"/>
                  </a:schemeClr>
                </a:solidFill>
                <a:latin typeface="Arial" pitchFamily="34" charset="0"/>
                <a:cs typeface="Arial" panose="020B0604020202020204" pitchFamily="34" charset="0"/>
              </a:rPr>
              <a:t>Robert </a:t>
            </a:r>
            <a:r>
              <a:rPr lang="en-US" sz="2400" dirty="0" smtClean="0">
                <a:solidFill>
                  <a:schemeClr val="bg1">
                    <a:lumMod val="50000"/>
                  </a:schemeClr>
                </a:solidFill>
                <a:latin typeface="Arial" pitchFamily="34" charset="0"/>
                <a:cs typeface="Arial" panose="020B0604020202020204" pitchFamily="34" charset="0"/>
              </a:rPr>
              <a:t>Stroud    </a:t>
            </a:r>
            <a:r>
              <a:rPr lang="en-US" sz="2400" dirty="0" smtClean="0">
                <a:solidFill>
                  <a:schemeClr val="bg1">
                    <a:lumMod val="50000"/>
                  </a:schemeClr>
                </a:solidFill>
                <a:latin typeface="Arial" pitchFamily="34" charset="0"/>
                <a:cs typeface="Arial" panose="020B0604020202020204" pitchFamily="34" charset="0"/>
              </a:rPr>
              <a:t>James </a:t>
            </a:r>
            <a:r>
              <a:rPr lang="en-US" sz="2400" dirty="0" smtClean="0">
                <a:solidFill>
                  <a:schemeClr val="bg1">
                    <a:lumMod val="50000"/>
                  </a:schemeClr>
                </a:solidFill>
                <a:latin typeface="Arial" pitchFamily="34" charset="0"/>
                <a:cs typeface="Arial" panose="020B0604020202020204" pitchFamily="34" charset="0"/>
              </a:rPr>
              <a:t>Fraser            </a:t>
            </a:r>
            <a:r>
              <a:rPr lang="en-US" sz="2400" dirty="0" err="1">
                <a:solidFill>
                  <a:srgbClr val="C00000"/>
                </a:solidFill>
                <a:latin typeface="Arial" pitchFamily="34" charset="0"/>
                <a:cs typeface="Arial" panose="020B0604020202020204" pitchFamily="34" charset="0"/>
              </a:rPr>
              <a:t>Aina</a:t>
            </a:r>
            <a:r>
              <a:rPr lang="en-US" sz="2400" dirty="0">
                <a:solidFill>
                  <a:srgbClr val="C00000"/>
                </a:solidFill>
                <a:latin typeface="Arial" pitchFamily="34" charset="0"/>
                <a:cs typeface="Arial" panose="020B0604020202020204" pitchFamily="34" charset="0"/>
              </a:rPr>
              <a:t> Cohen  </a:t>
            </a:r>
            <a:endParaRPr lang="en-US" sz="2400" dirty="0" smtClean="0">
              <a:solidFill>
                <a:srgbClr val="C00000"/>
              </a:solidFill>
              <a:latin typeface="Arial" pitchFamily="34" charset="0"/>
              <a:cs typeface="Arial" panose="020B0604020202020204" pitchFamily="34" charset="0"/>
            </a:endParaRPr>
          </a:p>
          <a:p>
            <a:pPr algn="ctr"/>
            <a:r>
              <a:rPr lang="en-US" sz="2400" dirty="0" smtClean="0">
                <a:solidFill>
                  <a:schemeClr val="bg1">
                    <a:lumMod val="50000"/>
                  </a:schemeClr>
                </a:solidFill>
                <a:latin typeface="Arial" pitchFamily="34" charset="0"/>
                <a:cs typeface="Arial" panose="020B0604020202020204" pitchFamily="34" charset="0"/>
              </a:rPr>
              <a:t>Ken Frankel   John </a:t>
            </a:r>
            <a:r>
              <a:rPr lang="en-US" sz="2400" dirty="0" err="1" smtClean="0">
                <a:solidFill>
                  <a:schemeClr val="bg1">
                    <a:lumMod val="50000"/>
                  </a:schemeClr>
                </a:solidFill>
                <a:latin typeface="Arial" pitchFamily="34" charset="0"/>
                <a:cs typeface="Arial" panose="020B0604020202020204" pitchFamily="34" charset="0"/>
              </a:rPr>
              <a:t>Tainer</a:t>
            </a:r>
            <a:r>
              <a:rPr lang="en-US" sz="2400" dirty="0" smtClean="0">
                <a:solidFill>
                  <a:schemeClr val="bg1">
                    <a:lumMod val="50000"/>
                  </a:schemeClr>
                </a:solidFill>
                <a:latin typeface="Arial" pitchFamily="34" charset="0"/>
                <a:cs typeface="Arial" panose="020B0604020202020204" pitchFamily="34" charset="0"/>
              </a:rPr>
              <a:t>    </a:t>
            </a:r>
          </a:p>
        </p:txBody>
      </p:sp>
    </p:spTree>
    <p:extLst>
      <p:ext uri="{BB962C8B-B14F-4D97-AF65-F5344CB8AC3E}">
        <p14:creationId xmlns:p14="http://schemas.microsoft.com/office/powerpoint/2010/main" val="1801221915"/>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5946502"/>
            <a:ext cx="4804229" cy="923330"/>
          </a:xfrm>
          <a:prstGeom prst="rect">
            <a:avLst/>
          </a:prstGeom>
        </p:spPr>
        <p:txBody>
          <a:bodyPr wrap="square">
            <a:spAutoFit/>
          </a:bodyPr>
          <a:lstStyle/>
          <a:p>
            <a:r>
              <a:rPr lang="en-US" dirty="0" err="1" smtClean="0">
                <a:solidFill>
                  <a:prstClr val="black"/>
                </a:solidFill>
                <a:latin typeface="Arial" panose="020B0604020202020204" pitchFamily="34" charset="0"/>
              </a:rPr>
              <a:t>Magdoff</a:t>
            </a:r>
            <a:r>
              <a:rPr lang="en-US" dirty="0" smtClean="0">
                <a:solidFill>
                  <a:prstClr val="black"/>
                </a:solidFill>
                <a:latin typeface="Arial" panose="020B0604020202020204" pitchFamily="34" charset="0"/>
              </a:rPr>
              <a:t> &amp; Crick </a:t>
            </a:r>
            <a:r>
              <a:rPr lang="en-US" dirty="0">
                <a:solidFill>
                  <a:prstClr val="black"/>
                </a:solidFill>
                <a:latin typeface="Arial" panose="020B0604020202020204" pitchFamily="34" charset="0"/>
              </a:rPr>
              <a:t>(1955) </a:t>
            </a:r>
            <a:r>
              <a:rPr lang="en-US" dirty="0" smtClean="0">
                <a:solidFill>
                  <a:prstClr val="black"/>
                </a:solidFill>
                <a:latin typeface="Arial" panose="020B0604020202020204" pitchFamily="34" charset="0"/>
              </a:rPr>
              <a:t>“</a:t>
            </a:r>
            <a:r>
              <a:rPr lang="en-US" dirty="0" err="1" smtClean="0">
                <a:solidFill>
                  <a:prstClr val="black"/>
                </a:solidFill>
                <a:latin typeface="Arial" panose="020B0604020202020204" pitchFamily="34" charset="0"/>
              </a:rPr>
              <a:t>Ribonuclease</a:t>
            </a:r>
            <a:r>
              <a:rPr lang="en-US" dirty="0" smtClean="0">
                <a:solidFill>
                  <a:prstClr val="black"/>
                </a:solidFill>
                <a:latin typeface="Arial" panose="020B0604020202020204" pitchFamily="34" charset="0"/>
              </a:rPr>
              <a:t> </a:t>
            </a:r>
            <a:r>
              <a:rPr lang="en-US" dirty="0">
                <a:solidFill>
                  <a:prstClr val="black"/>
                </a:solidFill>
                <a:latin typeface="Arial" panose="020B0604020202020204" pitchFamily="34" charset="0"/>
              </a:rPr>
              <a:t>II. Accuracy of measurement and </a:t>
            </a:r>
            <a:r>
              <a:rPr lang="en-US" dirty="0" smtClean="0">
                <a:solidFill>
                  <a:prstClr val="black"/>
                </a:solidFill>
                <a:latin typeface="Arial" panose="020B0604020202020204" pitchFamily="34" charset="0"/>
              </a:rPr>
              <a:t>shrinkage”, </a:t>
            </a:r>
            <a:r>
              <a:rPr lang="en-US" i="1" dirty="0" err="1">
                <a:solidFill>
                  <a:prstClr val="black"/>
                </a:solidFill>
                <a:latin typeface="Arial" panose="020B0604020202020204" pitchFamily="34" charset="0"/>
              </a:rPr>
              <a:t>Acta</a:t>
            </a:r>
            <a:r>
              <a:rPr lang="en-US" i="1" dirty="0">
                <a:solidFill>
                  <a:prstClr val="black"/>
                </a:solidFill>
                <a:latin typeface="Arial" panose="020B0604020202020204" pitchFamily="34" charset="0"/>
              </a:rPr>
              <a:t> </a:t>
            </a:r>
            <a:r>
              <a:rPr lang="en-US" i="1" dirty="0" err="1" smtClean="0">
                <a:solidFill>
                  <a:prstClr val="black"/>
                </a:solidFill>
                <a:latin typeface="Arial" panose="020B0604020202020204" pitchFamily="34" charset="0"/>
              </a:rPr>
              <a:t>Cryst</a:t>
            </a:r>
            <a:r>
              <a:rPr lang="en-US" i="1" dirty="0" smtClean="0">
                <a:solidFill>
                  <a:prstClr val="black"/>
                </a:solidFill>
                <a:latin typeface="Arial" panose="020B0604020202020204" pitchFamily="34" charset="0"/>
              </a:rPr>
              <a:t>. </a:t>
            </a:r>
            <a:r>
              <a:rPr lang="en-US" b="1" dirty="0">
                <a:solidFill>
                  <a:prstClr val="black"/>
                </a:solidFill>
                <a:latin typeface="Arial" panose="020B0604020202020204" pitchFamily="34" charset="0"/>
              </a:rPr>
              <a:t>8</a:t>
            </a:r>
            <a:r>
              <a:rPr lang="en-US" dirty="0">
                <a:solidFill>
                  <a:prstClr val="black"/>
                </a:solidFill>
                <a:latin typeface="Arial" panose="020B0604020202020204" pitchFamily="34" charset="0"/>
              </a:rPr>
              <a:t>, </a:t>
            </a:r>
            <a:r>
              <a:rPr lang="en-US" dirty="0" smtClean="0">
                <a:solidFill>
                  <a:prstClr val="black"/>
                </a:solidFill>
                <a:latin typeface="Arial" panose="020B0604020202020204" pitchFamily="34" charset="0"/>
              </a:rPr>
              <a:t>461-8</a:t>
            </a:r>
            <a:r>
              <a:rPr lang="en-US" dirty="0">
                <a:solidFill>
                  <a:prstClr val="black"/>
                </a:solidFill>
                <a:latin typeface="Arial" panose="020B0604020202020204" pitchFamily="34" charset="0"/>
              </a:rPr>
              <a:t>.</a:t>
            </a:r>
          </a:p>
        </p:txBody>
      </p:sp>
      <p:sp>
        <p:nvSpPr>
          <p:cNvPr id="3" name="Rectangle 2"/>
          <p:cNvSpPr/>
          <p:nvPr/>
        </p:nvSpPr>
        <p:spPr>
          <a:xfrm>
            <a:off x="4688114" y="5962465"/>
            <a:ext cx="4557484" cy="923330"/>
          </a:xfrm>
          <a:prstGeom prst="rect">
            <a:avLst/>
          </a:prstGeom>
        </p:spPr>
        <p:txBody>
          <a:bodyPr wrap="square">
            <a:spAutoFit/>
          </a:bodyPr>
          <a:lstStyle/>
          <a:p>
            <a:r>
              <a:rPr lang="en-US" dirty="0" smtClean="0">
                <a:solidFill>
                  <a:prstClr val="black"/>
                </a:solidFill>
                <a:latin typeface="Arial" panose="020B0604020202020204" pitchFamily="34" charset="0"/>
              </a:rPr>
              <a:t>Crick </a:t>
            </a:r>
            <a:r>
              <a:rPr lang="en-US" dirty="0">
                <a:solidFill>
                  <a:prstClr val="black"/>
                </a:solidFill>
                <a:latin typeface="Arial" panose="020B0604020202020204" pitchFamily="34" charset="0"/>
              </a:rPr>
              <a:t>&amp; </a:t>
            </a:r>
            <a:r>
              <a:rPr lang="en-US" dirty="0" err="1" smtClean="0">
                <a:solidFill>
                  <a:prstClr val="black"/>
                </a:solidFill>
                <a:latin typeface="Arial" panose="020B0604020202020204" pitchFamily="34" charset="0"/>
              </a:rPr>
              <a:t>Magdoff</a:t>
            </a:r>
            <a:r>
              <a:rPr lang="en-US" dirty="0">
                <a:solidFill>
                  <a:prstClr val="black"/>
                </a:solidFill>
                <a:latin typeface="Arial" panose="020B0604020202020204" pitchFamily="34" charset="0"/>
              </a:rPr>
              <a:t> </a:t>
            </a:r>
            <a:r>
              <a:rPr lang="en-US" dirty="0" smtClean="0">
                <a:solidFill>
                  <a:prstClr val="black"/>
                </a:solidFill>
                <a:latin typeface="Arial" panose="020B0604020202020204" pitchFamily="34" charset="0"/>
              </a:rPr>
              <a:t>(1956</a:t>
            </a:r>
            <a:r>
              <a:rPr lang="en-US" dirty="0">
                <a:solidFill>
                  <a:prstClr val="black"/>
                </a:solidFill>
                <a:latin typeface="Arial" panose="020B0604020202020204" pitchFamily="34" charset="0"/>
              </a:rPr>
              <a:t>) </a:t>
            </a:r>
            <a:r>
              <a:rPr lang="en-US" dirty="0" smtClean="0">
                <a:solidFill>
                  <a:prstClr val="black"/>
                </a:solidFill>
                <a:latin typeface="Arial" panose="020B0604020202020204" pitchFamily="34" charset="0"/>
              </a:rPr>
              <a:t>“The </a:t>
            </a:r>
            <a:r>
              <a:rPr lang="en-US" dirty="0">
                <a:solidFill>
                  <a:prstClr val="black"/>
                </a:solidFill>
                <a:latin typeface="Arial" panose="020B0604020202020204" pitchFamily="34" charset="0"/>
              </a:rPr>
              <a:t>theory of the method of </a:t>
            </a:r>
            <a:r>
              <a:rPr lang="en-US" dirty="0" err="1">
                <a:solidFill>
                  <a:prstClr val="black"/>
                </a:solidFill>
                <a:latin typeface="Arial" panose="020B0604020202020204" pitchFamily="34" charset="0"/>
              </a:rPr>
              <a:t>isomorphous</a:t>
            </a:r>
            <a:r>
              <a:rPr lang="en-US" dirty="0">
                <a:solidFill>
                  <a:prstClr val="black"/>
                </a:solidFill>
                <a:latin typeface="Arial" panose="020B0604020202020204" pitchFamily="34" charset="0"/>
              </a:rPr>
              <a:t> replacement for protein </a:t>
            </a:r>
            <a:r>
              <a:rPr lang="en-US" dirty="0" smtClean="0">
                <a:solidFill>
                  <a:prstClr val="black"/>
                </a:solidFill>
                <a:latin typeface="Arial" panose="020B0604020202020204" pitchFamily="34" charset="0"/>
              </a:rPr>
              <a:t>crystals”, </a:t>
            </a:r>
            <a:r>
              <a:rPr lang="en-US" i="1" dirty="0" err="1">
                <a:solidFill>
                  <a:prstClr val="black"/>
                </a:solidFill>
                <a:latin typeface="Arial" panose="020B0604020202020204" pitchFamily="34" charset="0"/>
              </a:rPr>
              <a:t>Acta</a:t>
            </a:r>
            <a:r>
              <a:rPr lang="en-US" i="1" dirty="0">
                <a:solidFill>
                  <a:prstClr val="black"/>
                </a:solidFill>
                <a:latin typeface="Arial" panose="020B0604020202020204" pitchFamily="34" charset="0"/>
              </a:rPr>
              <a:t> </a:t>
            </a:r>
            <a:r>
              <a:rPr lang="en-US" i="1" dirty="0" err="1" smtClean="0">
                <a:solidFill>
                  <a:prstClr val="black"/>
                </a:solidFill>
                <a:latin typeface="Arial" panose="020B0604020202020204" pitchFamily="34" charset="0"/>
              </a:rPr>
              <a:t>Cryst</a:t>
            </a:r>
            <a:r>
              <a:rPr lang="en-US" i="1" dirty="0" smtClean="0">
                <a:solidFill>
                  <a:prstClr val="black"/>
                </a:solidFill>
                <a:latin typeface="Arial" panose="020B0604020202020204" pitchFamily="34" charset="0"/>
              </a:rPr>
              <a:t>. </a:t>
            </a:r>
            <a:r>
              <a:rPr lang="en-US" b="1" dirty="0">
                <a:solidFill>
                  <a:prstClr val="black"/>
                </a:solidFill>
                <a:latin typeface="Arial" panose="020B0604020202020204" pitchFamily="34" charset="0"/>
              </a:rPr>
              <a:t>9</a:t>
            </a:r>
            <a:r>
              <a:rPr lang="en-US" dirty="0">
                <a:solidFill>
                  <a:prstClr val="black"/>
                </a:solidFill>
                <a:latin typeface="Arial" panose="020B0604020202020204" pitchFamily="34" charset="0"/>
              </a:rPr>
              <a:t>, </a:t>
            </a:r>
            <a:r>
              <a:rPr lang="en-US" dirty="0" smtClean="0">
                <a:solidFill>
                  <a:prstClr val="black"/>
                </a:solidFill>
                <a:latin typeface="Arial" panose="020B0604020202020204" pitchFamily="34" charset="0"/>
              </a:rPr>
              <a:t>901-8</a:t>
            </a:r>
            <a:r>
              <a:rPr lang="en-US" dirty="0">
                <a:solidFill>
                  <a:prstClr val="black"/>
                </a:solidFill>
                <a:latin typeface="Arial" panose="020B0604020202020204" pitchFamily="34" charset="0"/>
              </a:rPr>
              <a:t>.</a:t>
            </a:r>
          </a:p>
        </p:txBody>
      </p:sp>
      <p:grpSp>
        <p:nvGrpSpPr>
          <p:cNvPr id="6" name="Group 5"/>
          <p:cNvGrpSpPr/>
          <p:nvPr/>
        </p:nvGrpSpPr>
        <p:grpSpPr>
          <a:xfrm>
            <a:off x="1444529" y="236400"/>
            <a:ext cx="6026752" cy="5653495"/>
            <a:chOff x="1444529" y="236400"/>
            <a:chExt cx="6026752" cy="5653495"/>
          </a:xfrm>
        </p:grpSpPr>
        <p:pic>
          <p:nvPicPr>
            <p:cNvPr id="35164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558" t="15778" r="32948" b="10246"/>
            <a:stretch/>
          </p:blipFill>
          <p:spPr bwMode="auto">
            <a:xfrm>
              <a:off x="1444529" y="236400"/>
              <a:ext cx="6026752" cy="4599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164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008" t="39038" r="23112" b="43105"/>
            <a:stretch/>
          </p:blipFill>
          <p:spPr bwMode="auto">
            <a:xfrm>
              <a:off x="1560641" y="4779561"/>
              <a:ext cx="5848252" cy="1110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p:nvGrpSpPr>
        <p:grpSpPr>
          <a:xfrm>
            <a:off x="3474543" y="885569"/>
            <a:ext cx="2658458" cy="4223097"/>
            <a:chOff x="3474543" y="885569"/>
            <a:chExt cx="2658458" cy="4223097"/>
          </a:xfrm>
        </p:grpSpPr>
        <p:sp>
          <p:nvSpPr>
            <p:cNvPr id="4" name="Freeform 3"/>
            <p:cNvSpPr/>
            <p:nvPr/>
          </p:nvSpPr>
          <p:spPr>
            <a:xfrm>
              <a:off x="3474543" y="885569"/>
              <a:ext cx="2658458"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7" name="Freeform 6"/>
            <p:cNvSpPr/>
            <p:nvPr/>
          </p:nvSpPr>
          <p:spPr>
            <a:xfrm>
              <a:off x="3614057" y="4737837"/>
              <a:ext cx="1379574"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grpSp>
      <p:grpSp>
        <p:nvGrpSpPr>
          <p:cNvPr id="12" name="Group 11"/>
          <p:cNvGrpSpPr/>
          <p:nvPr/>
        </p:nvGrpSpPr>
        <p:grpSpPr>
          <a:xfrm>
            <a:off x="2336800" y="1923340"/>
            <a:ext cx="4674315" cy="3457824"/>
            <a:chOff x="2336800" y="1923340"/>
            <a:chExt cx="4674315" cy="3457824"/>
          </a:xfrm>
        </p:grpSpPr>
        <p:sp>
          <p:nvSpPr>
            <p:cNvPr id="9" name="Freeform 8"/>
            <p:cNvSpPr/>
            <p:nvPr/>
          </p:nvSpPr>
          <p:spPr>
            <a:xfrm>
              <a:off x="3846286" y="1923340"/>
              <a:ext cx="3164829"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10" name="Freeform 9"/>
            <p:cNvSpPr/>
            <p:nvPr/>
          </p:nvSpPr>
          <p:spPr>
            <a:xfrm>
              <a:off x="2336800" y="5010335"/>
              <a:ext cx="1981914"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grpSp>
      <p:grpSp>
        <p:nvGrpSpPr>
          <p:cNvPr id="8" name="Group 7"/>
          <p:cNvGrpSpPr/>
          <p:nvPr/>
        </p:nvGrpSpPr>
        <p:grpSpPr>
          <a:xfrm>
            <a:off x="1517097" y="2757714"/>
            <a:ext cx="6039696" cy="2095875"/>
            <a:chOff x="1517097" y="2757714"/>
            <a:chExt cx="6039696" cy="2095875"/>
          </a:xfrm>
        </p:grpSpPr>
        <p:sp>
          <p:nvSpPr>
            <p:cNvPr id="11" name="Freeform 10"/>
            <p:cNvSpPr/>
            <p:nvPr/>
          </p:nvSpPr>
          <p:spPr>
            <a:xfrm>
              <a:off x="2104393" y="2757714"/>
              <a:ext cx="5452400" cy="617770"/>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 name="connsiteX0" fmla="*/ 2447286 w 3987321"/>
                <a:gd name="connsiteY0" fmla="*/ 44092 h 371576"/>
                <a:gd name="connsiteX1" fmla="*/ 3968499 w 3987321"/>
                <a:gd name="connsiteY1" fmla="*/ 58606 h 371576"/>
                <a:gd name="connsiteX2" fmla="*/ 1242600 w 3987321"/>
                <a:gd name="connsiteY2" fmla="*/ 15064 h 371576"/>
                <a:gd name="connsiteX3" fmla="*/ 168543 w 3987321"/>
                <a:gd name="connsiteY3" fmla="*/ 29578 h 371576"/>
                <a:gd name="connsiteX4" fmla="*/ 241114 w 3987321"/>
                <a:gd name="connsiteY4" fmla="*/ 334378 h 371576"/>
                <a:gd name="connsiteX5" fmla="*/ 2432771 w 3987321"/>
                <a:gd name="connsiteY5" fmla="*/ 334378 h 371576"/>
                <a:gd name="connsiteX6" fmla="*/ 2447286 w 3987321"/>
                <a:gd name="connsiteY6" fmla="*/ 44092 h 371576"/>
                <a:gd name="connsiteX0" fmla="*/ 2447286 w 3987321"/>
                <a:gd name="connsiteY0" fmla="*/ 290286 h 617770"/>
                <a:gd name="connsiteX1" fmla="*/ 3968499 w 3987321"/>
                <a:gd name="connsiteY1" fmla="*/ 304800 h 617770"/>
                <a:gd name="connsiteX2" fmla="*/ 1639825 w 3987321"/>
                <a:gd name="connsiteY2" fmla="*/ 0 h 617770"/>
                <a:gd name="connsiteX3" fmla="*/ 1242600 w 3987321"/>
                <a:gd name="connsiteY3" fmla="*/ 261258 h 617770"/>
                <a:gd name="connsiteX4" fmla="*/ 168543 w 3987321"/>
                <a:gd name="connsiteY4" fmla="*/ 275772 h 617770"/>
                <a:gd name="connsiteX5" fmla="*/ 241114 w 3987321"/>
                <a:gd name="connsiteY5" fmla="*/ 580572 h 617770"/>
                <a:gd name="connsiteX6" fmla="*/ 2432771 w 3987321"/>
                <a:gd name="connsiteY6" fmla="*/ 580572 h 617770"/>
                <a:gd name="connsiteX7" fmla="*/ 2447286 w 3987321"/>
                <a:gd name="connsiteY7" fmla="*/ 290286 h 617770"/>
                <a:gd name="connsiteX0" fmla="*/ 2431303 w 3971338"/>
                <a:gd name="connsiteY0" fmla="*/ 290286 h 617770"/>
                <a:gd name="connsiteX1" fmla="*/ 3952516 w 3971338"/>
                <a:gd name="connsiteY1" fmla="*/ 304800 h 617770"/>
                <a:gd name="connsiteX2" fmla="*/ 1623842 w 3971338"/>
                <a:gd name="connsiteY2" fmla="*/ 0 h 617770"/>
                <a:gd name="connsiteX3" fmla="*/ 946201 w 3971338"/>
                <a:gd name="connsiteY3" fmla="*/ 14516 h 617770"/>
                <a:gd name="connsiteX4" fmla="*/ 152560 w 3971338"/>
                <a:gd name="connsiteY4" fmla="*/ 275772 h 617770"/>
                <a:gd name="connsiteX5" fmla="*/ 225131 w 3971338"/>
                <a:gd name="connsiteY5" fmla="*/ 580572 h 617770"/>
                <a:gd name="connsiteX6" fmla="*/ 2416788 w 3971338"/>
                <a:gd name="connsiteY6" fmla="*/ 580572 h 617770"/>
                <a:gd name="connsiteX7" fmla="*/ 2431303 w 3971338"/>
                <a:gd name="connsiteY7" fmla="*/ 290286 h 617770"/>
                <a:gd name="connsiteX0" fmla="*/ 2429678 w 3969713"/>
                <a:gd name="connsiteY0" fmla="*/ 290286 h 617770"/>
                <a:gd name="connsiteX1" fmla="*/ 3950891 w 3969713"/>
                <a:gd name="connsiteY1" fmla="*/ 304800 h 617770"/>
                <a:gd name="connsiteX2" fmla="*/ 1622217 w 3969713"/>
                <a:gd name="connsiteY2" fmla="*/ 0 h 617770"/>
                <a:gd name="connsiteX3" fmla="*/ 944576 w 3969713"/>
                <a:gd name="connsiteY3" fmla="*/ 14516 h 617770"/>
                <a:gd name="connsiteX4" fmla="*/ 915080 w 3969713"/>
                <a:gd name="connsiteY4" fmla="*/ 304800 h 617770"/>
                <a:gd name="connsiteX5" fmla="*/ 150935 w 3969713"/>
                <a:gd name="connsiteY5" fmla="*/ 275772 h 617770"/>
                <a:gd name="connsiteX6" fmla="*/ 223506 w 3969713"/>
                <a:gd name="connsiteY6" fmla="*/ 580572 h 617770"/>
                <a:gd name="connsiteX7" fmla="*/ 2415163 w 3969713"/>
                <a:gd name="connsiteY7" fmla="*/ 580572 h 617770"/>
                <a:gd name="connsiteX8" fmla="*/ 2429678 w 3969713"/>
                <a:gd name="connsiteY8" fmla="*/ 290286 h 617770"/>
                <a:gd name="connsiteX0" fmla="*/ 2701332 w 4241367"/>
                <a:gd name="connsiteY0" fmla="*/ 290286 h 617770"/>
                <a:gd name="connsiteX1" fmla="*/ 4222545 w 4241367"/>
                <a:gd name="connsiteY1" fmla="*/ 304800 h 617770"/>
                <a:gd name="connsiteX2" fmla="*/ 1893871 w 4241367"/>
                <a:gd name="connsiteY2" fmla="*/ 0 h 617770"/>
                <a:gd name="connsiteX3" fmla="*/ 1216230 w 4241367"/>
                <a:gd name="connsiteY3" fmla="*/ 14516 h 617770"/>
                <a:gd name="connsiteX4" fmla="*/ 1186734 w 4241367"/>
                <a:gd name="connsiteY4" fmla="*/ 304800 h 617770"/>
                <a:gd name="connsiteX5" fmla="*/ 32445 w 4241367"/>
                <a:gd name="connsiteY5" fmla="*/ 319315 h 617770"/>
                <a:gd name="connsiteX6" fmla="*/ 495160 w 4241367"/>
                <a:gd name="connsiteY6" fmla="*/ 580572 h 617770"/>
                <a:gd name="connsiteX7" fmla="*/ 2686817 w 4241367"/>
                <a:gd name="connsiteY7" fmla="*/ 580572 h 617770"/>
                <a:gd name="connsiteX8" fmla="*/ 2701332 w 4241367"/>
                <a:gd name="connsiteY8" fmla="*/ 290286 h 617770"/>
                <a:gd name="connsiteX0" fmla="*/ 2880254 w 4420289"/>
                <a:gd name="connsiteY0" fmla="*/ 290286 h 617770"/>
                <a:gd name="connsiteX1" fmla="*/ 4401467 w 4420289"/>
                <a:gd name="connsiteY1" fmla="*/ 304800 h 617770"/>
                <a:gd name="connsiteX2" fmla="*/ 2072793 w 4420289"/>
                <a:gd name="connsiteY2" fmla="*/ 0 h 617770"/>
                <a:gd name="connsiteX3" fmla="*/ 1395152 w 4420289"/>
                <a:gd name="connsiteY3" fmla="*/ 14516 h 617770"/>
                <a:gd name="connsiteX4" fmla="*/ 1365656 w 4420289"/>
                <a:gd name="connsiteY4" fmla="*/ 304800 h 617770"/>
                <a:gd name="connsiteX5" fmla="*/ 211367 w 4420289"/>
                <a:gd name="connsiteY5" fmla="*/ 319315 h 617770"/>
                <a:gd name="connsiteX6" fmla="*/ 222978 w 4420289"/>
                <a:gd name="connsiteY6" fmla="*/ 580572 h 617770"/>
                <a:gd name="connsiteX7" fmla="*/ 2865739 w 4420289"/>
                <a:gd name="connsiteY7" fmla="*/ 580572 h 617770"/>
                <a:gd name="connsiteX8" fmla="*/ 2880254 w 4420289"/>
                <a:gd name="connsiteY8" fmla="*/ 290286 h 617770"/>
                <a:gd name="connsiteX0" fmla="*/ 2880254 w 4580019"/>
                <a:gd name="connsiteY0" fmla="*/ 290286 h 617770"/>
                <a:gd name="connsiteX1" fmla="*/ 4401467 w 4580019"/>
                <a:gd name="connsiteY1" fmla="*/ 304800 h 617770"/>
                <a:gd name="connsiteX2" fmla="*/ 4364890 w 4580019"/>
                <a:gd name="connsiteY2" fmla="*/ 43543 h 617770"/>
                <a:gd name="connsiteX3" fmla="*/ 2072793 w 4580019"/>
                <a:gd name="connsiteY3" fmla="*/ 0 h 617770"/>
                <a:gd name="connsiteX4" fmla="*/ 1395152 w 4580019"/>
                <a:gd name="connsiteY4" fmla="*/ 14516 h 617770"/>
                <a:gd name="connsiteX5" fmla="*/ 1365656 w 4580019"/>
                <a:gd name="connsiteY5" fmla="*/ 304800 h 617770"/>
                <a:gd name="connsiteX6" fmla="*/ 211367 w 4580019"/>
                <a:gd name="connsiteY6" fmla="*/ 319315 h 617770"/>
                <a:gd name="connsiteX7" fmla="*/ 222978 w 4580019"/>
                <a:gd name="connsiteY7" fmla="*/ 580572 h 617770"/>
                <a:gd name="connsiteX8" fmla="*/ 2865739 w 4580019"/>
                <a:gd name="connsiteY8" fmla="*/ 580572 h 617770"/>
                <a:gd name="connsiteX9" fmla="*/ 2880254 w 4580019"/>
                <a:gd name="connsiteY9" fmla="*/ 290286 h 61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019" h="617770">
                  <a:moveTo>
                    <a:pt x="2880254" y="290286"/>
                  </a:moveTo>
                  <a:cubicBezTo>
                    <a:pt x="3136209" y="244324"/>
                    <a:pt x="4602248" y="309638"/>
                    <a:pt x="4401467" y="304800"/>
                  </a:cubicBezTo>
                  <a:cubicBezTo>
                    <a:pt x="4520890" y="285448"/>
                    <a:pt x="4753002" y="94343"/>
                    <a:pt x="4364890" y="43543"/>
                  </a:cubicBezTo>
                  <a:cubicBezTo>
                    <a:pt x="3976778" y="-7257"/>
                    <a:pt x="2439733" y="26609"/>
                    <a:pt x="2072793" y="0"/>
                  </a:cubicBezTo>
                  <a:cubicBezTo>
                    <a:pt x="1940385" y="87086"/>
                    <a:pt x="1513008" y="-36284"/>
                    <a:pt x="1395152" y="14516"/>
                  </a:cubicBezTo>
                  <a:cubicBezTo>
                    <a:pt x="1277296" y="65316"/>
                    <a:pt x="1497929" y="261257"/>
                    <a:pt x="1365656" y="304800"/>
                  </a:cubicBezTo>
                  <a:cubicBezTo>
                    <a:pt x="1233383" y="348343"/>
                    <a:pt x="401813" y="273353"/>
                    <a:pt x="211367" y="319315"/>
                  </a:cubicBezTo>
                  <a:cubicBezTo>
                    <a:pt x="20921" y="365277"/>
                    <a:pt x="-154393" y="529772"/>
                    <a:pt x="222978" y="580572"/>
                  </a:cubicBezTo>
                  <a:cubicBezTo>
                    <a:pt x="600349" y="631372"/>
                    <a:pt x="2422860" y="628953"/>
                    <a:pt x="2865739" y="580572"/>
                  </a:cubicBezTo>
                  <a:cubicBezTo>
                    <a:pt x="3308618" y="532191"/>
                    <a:pt x="2624299" y="336248"/>
                    <a:pt x="2880254" y="290286"/>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13" name="Freeform 12"/>
            <p:cNvSpPr/>
            <p:nvPr/>
          </p:nvSpPr>
          <p:spPr>
            <a:xfrm>
              <a:off x="1517097" y="4482760"/>
              <a:ext cx="4201531"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grpSp>
      <p:sp>
        <p:nvSpPr>
          <p:cNvPr id="14" name="Freeform 13"/>
          <p:cNvSpPr/>
          <p:nvPr/>
        </p:nvSpPr>
        <p:spPr>
          <a:xfrm>
            <a:off x="3178629" y="6222278"/>
            <a:ext cx="1263456"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Tree>
    <p:extLst>
      <p:ext uri="{BB962C8B-B14F-4D97-AF65-F5344CB8AC3E}">
        <p14:creationId xmlns:p14="http://schemas.microsoft.com/office/powerpoint/2010/main" val="79860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9382" y="990600"/>
            <a:ext cx="8381999" cy="5909310"/>
          </a:xfrm>
          <a:prstGeom prst="rect">
            <a:avLst/>
          </a:prstGeom>
          <a:noFill/>
        </p:spPr>
        <p:txBody>
          <a:bodyPr wrap="square" rtlCol="0">
            <a:spAutoFit/>
          </a:bodyPr>
          <a:lstStyle/>
          <a:p>
            <a:r>
              <a:rPr lang="en-US" sz="1400" dirty="0" smtClean="0">
                <a:solidFill>
                  <a:prstClr val="black"/>
                </a:solidFill>
                <a:latin typeface="Arial" panose="020B0604020202020204" pitchFamily="34" charset="0"/>
              </a:rPr>
              <a:t>Dear James</a:t>
            </a:r>
          </a:p>
          <a:p>
            <a:endParaRPr lang="en-US" sz="1400" dirty="0">
              <a:solidFill>
                <a:prstClr val="black"/>
              </a:solidFill>
              <a:latin typeface="Arial" panose="020B0604020202020204" pitchFamily="34" charset="0"/>
            </a:endParaRPr>
          </a:p>
          <a:p>
            <a:r>
              <a:rPr lang="en-US" sz="1400" dirty="0" smtClean="0">
                <a:solidFill>
                  <a:prstClr val="black"/>
                </a:solidFill>
                <a:latin typeface="Arial" panose="020B0604020202020204" pitchFamily="34" charset="0"/>
              </a:rPr>
              <a:t>The story of the two forms of lysozyme crystals goes back to about 1964 when it was found that the diffraction patterns from different crystals could be placed in one of two classes depending on their intensities. This discovery was a big set back at the time and I can remember a lecture title being changed from the 'The structure of lysozyme' to 'The structure of lysozyme two steps forward and one step back'. Thereafter the crystals were screened based on intensities of the (11,11,l) rows to distinguish them (e.g. 11,11,4 &gt; 11,11,5 in one form and vice versa in another). Data were collected only for those that fulfilled the Type II criteria. (These reflections were easy to measure on the linear </a:t>
            </a:r>
            <a:r>
              <a:rPr lang="en-US" sz="1400" dirty="0" err="1" smtClean="0">
                <a:solidFill>
                  <a:prstClr val="black"/>
                </a:solidFill>
                <a:latin typeface="Arial" panose="020B0604020202020204" pitchFamily="34" charset="0"/>
              </a:rPr>
              <a:t>diffractometer</a:t>
            </a:r>
            <a:r>
              <a:rPr lang="en-US" sz="1400" dirty="0" smtClean="0">
                <a:solidFill>
                  <a:prstClr val="black"/>
                </a:solidFill>
                <a:latin typeface="Arial" panose="020B0604020202020204" pitchFamily="34" charset="0"/>
              </a:rPr>
              <a:t> because crystals were mounted to rotate about the diagonal axis). As I recall both Type I and Type II could be found in the same </a:t>
            </a:r>
            <a:r>
              <a:rPr lang="en-US" sz="1400" dirty="0" err="1" smtClean="0">
                <a:solidFill>
                  <a:prstClr val="black"/>
                </a:solidFill>
                <a:latin typeface="Arial" panose="020B0604020202020204" pitchFamily="34" charset="0"/>
              </a:rPr>
              <a:t>crystallisation</a:t>
            </a:r>
            <a:r>
              <a:rPr lang="en-US" sz="1400" dirty="0" smtClean="0">
                <a:solidFill>
                  <a:prstClr val="black"/>
                </a:solidFill>
                <a:latin typeface="Arial" panose="020B0604020202020204" pitchFamily="34" charset="0"/>
              </a:rPr>
              <a:t> batch . Although sometimes the external morphology allowed recognition this was not infallible. </a:t>
            </a:r>
          </a:p>
          <a:p>
            <a:endParaRPr lang="en-US" sz="1400" dirty="0" smtClean="0">
              <a:solidFill>
                <a:prstClr val="black"/>
              </a:solidFill>
              <a:latin typeface="Arial" panose="020B0604020202020204" pitchFamily="34" charset="0"/>
            </a:endParaRPr>
          </a:p>
          <a:p>
            <a:r>
              <a:rPr lang="en-US" sz="1400" dirty="0" smtClean="0">
                <a:solidFill>
                  <a:prstClr val="black"/>
                </a:solidFill>
                <a:latin typeface="Arial" panose="020B0604020202020204" pitchFamily="34" charset="0"/>
              </a:rPr>
              <a:t>The structure was based on Type II crystals. Later a graduate student Helen </a:t>
            </a:r>
            <a:r>
              <a:rPr lang="en-US" sz="1400" dirty="0" err="1" smtClean="0">
                <a:solidFill>
                  <a:prstClr val="black"/>
                </a:solidFill>
                <a:latin typeface="Arial" panose="020B0604020202020204" pitchFamily="34" charset="0"/>
              </a:rPr>
              <a:t>Handoll</a:t>
            </a:r>
            <a:r>
              <a:rPr lang="en-US" sz="1400" dirty="0" smtClean="0">
                <a:solidFill>
                  <a:prstClr val="black"/>
                </a:solidFill>
                <a:latin typeface="Arial" panose="020B0604020202020204" pitchFamily="34" charset="0"/>
              </a:rPr>
              <a:t> examined Type I. The work, which was in the early days and before refinement </a:t>
            </a:r>
            <a:r>
              <a:rPr lang="en-US" sz="1400" dirty="0" err="1" smtClean="0">
                <a:solidFill>
                  <a:prstClr val="black"/>
                </a:solidFill>
                <a:latin typeface="Arial" panose="020B0604020202020204" pitchFamily="34" charset="0"/>
              </a:rPr>
              <a:t>programmes</a:t>
            </a:r>
            <a:r>
              <a:rPr lang="en-US" sz="1400" dirty="0" smtClean="0">
                <a:solidFill>
                  <a:prstClr val="black"/>
                </a:solidFill>
                <a:latin typeface="Arial" panose="020B0604020202020204" pitchFamily="34" charset="0"/>
              </a:rPr>
              <a:t>, seemed to suggest that the differences lay in the arrangement of water or chloride molecules (Lysozyme was </a:t>
            </a:r>
            <a:r>
              <a:rPr lang="en-US" sz="1400" dirty="0" err="1" smtClean="0">
                <a:solidFill>
                  <a:prstClr val="black"/>
                </a:solidFill>
                <a:latin typeface="Arial" panose="020B0604020202020204" pitchFamily="34" charset="0"/>
              </a:rPr>
              <a:t>crystallised</a:t>
            </a:r>
            <a:r>
              <a:rPr lang="en-US" sz="1400" dirty="0" smtClean="0">
                <a:solidFill>
                  <a:prstClr val="black"/>
                </a:solidFill>
                <a:latin typeface="Arial" panose="020B0604020202020204" pitchFamily="34" charset="0"/>
              </a:rPr>
              <a:t> from </a:t>
            </a:r>
            <a:r>
              <a:rPr lang="en-US" sz="1400" dirty="0" err="1" smtClean="0">
                <a:solidFill>
                  <a:prstClr val="black"/>
                </a:solidFill>
                <a:latin typeface="Arial" panose="020B0604020202020204" pitchFamily="34" charset="0"/>
              </a:rPr>
              <a:t>NaCl</a:t>
            </a:r>
            <a:r>
              <a:rPr lang="en-US" sz="1400" dirty="0" smtClean="0">
                <a:solidFill>
                  <a:prstClr val="black"/>
                </a:solidFill>
                <a:latin typeface="Arial" panose="020B0604020202020204" pitchFamily="34" charset="0"/>
              </a:rPr>
              <a:t>). But the work was never written up. Keith Wilson at one stage was following this up as lysozyme was being used to test data collection strategies but I do not know the outcome. </a:t>
            </a:r>
          </a:p>
          <a:p>
            <a:endParaRPr lang="en-US" sz="1400" dirty="0">
              <a:solidFill>
                <a:prstClr val="black"/>
              </a:solidFill>
              <a:latin typeface="Arial" panose="020B0604020202020204" pitchFamily="34" charset="0"/>
            </a:endParaRPr>
          </a:p>
          <a:p>
            <a:r>
              <a:rPr lang="en-US" sz="1400" dirty="0" smtClean="0">
                <a:solidFill>
                  <a:prstClr val="black"/>
                </a:solidFill>
                <a:latin typeface="Arial" panose="020B0604020202020204" pitchFamily="34" charset="0"/>
              </a:rPr>
              <a:t>An account of this is given in International Table Volume F (</a:t>
            </a:r>
            <a:r>
              <a:rPr lang="en-US" sz="1400" dirty="0" err="1" smtClean="0">
                <a:solidFill>
                  <a:prstClr val="black"/>
                </a:solidFill>
                <a:latin typeface="Arial" panose="020B0604020202020204" pitchFamily="34" charset="0"/>
              </a:rPr>
              <a:t>Rossmann</a:t>
            </a:r>
            <a:r>
              <a:rPr lang="en-US" sz="1400" dirty="0" smtClean="0">
                <a:solidFill>
                  <a:prstClr val="black"/>
                </a:solidFill>
                <a:latin typeface="Arial" panose="020B0604020202020204" pitchFamily="34" charset="0"/>
              </a:rPr>
              <a:t> and Arnold edited 2001) p760. </a:t>
            </a:r>
          </a:p>
          <a:p>
            <a:endParaRPr lang="en-US" sz="1400" dirty="0">
              <a:solidFill>
                <a:prstClr val="black"/>
              </a:solidFill>
              <a:latin typeface="Arial" panose="020B0604020202020204" pitchFamily="34" charset="0"/>
            </a:endParaRPr>
          </a:p>
          <a:p>
            <a:r>
              <a:rPr lang="en-US" sz="1400" dirty="0" smtClean="0">
                <a:solidFill>
                  <a:prstClr val="black"/>
                </a:solidFill>
                <a:latin typeface="Arial" panose="020B0604020202020204" pitchFamily="34" charset="0"/>
              </a:rPr>
              <a:t>Tony North was much involved in sorting this out and if you wanted more info he would be the person to contact. I hope this is helpful. Do let me know if you need more. </a:t>
            </a:r>
          </a:p>
          <a:p>
            <a:endParaRPr lang="en-US" sz="1400" dirty="0">
              <a:solidFill>
                <a:prstClr val="black"/>
              </a:solidFill>
              <a:latin typeface="Arial" panose="020B0604020202020204" pitchFamily="34" charset="0"/>
            </a:endParaRPr>
          </a:p>
          <a:p>
            <a:r>
              <a:rPr lang="en-US" sz="1400" dirty="0" smtClean="0">
                <a:solidFill>
                  <a:prstClr val="black"/>
                </a:solidFill>
                <a:latin typeface="Arial" panose="020B0604020202020204" pitchFamily="34" charset="0"/>
              </a:rPr>
              <a:t>Best wishes </a:t>
            </a:r>
          </a:p>
          <a:p>
            <a:endParaRPr lang="en-US" sz="1400" dirty="0">
              <a:solidFill>
                <a:prstClr val="black"/>
              </a:solidFill>
              <a:latin typeface="Arial" panose="020B0604020202020204" pitchFamily="34" charset="0"/>
            </a:endParaRPr>
          </a:p>
          <a:p>
            <a:r>
              <a:rPr lang="en-US" sz="1400" dirty="0" smtClean="0">
                <a:solidFill>
                  <a:prstClr val="black"/>
                </a:solidFill>
                <a:latin typeface="Arial" panose="020B0604020202020204" pitchFamily="34" charset="0"/>
              </a:rPr>
              <a:t>Louise </a:t>
            </a:r>
            <a:endParaRPr lang="en-US" sz="1400" dirty="0">
              <a:solidFill>
                <a:prstClr val="black"/>
              </a:solidFill>
              <a:latin typeface="Arial" panose="020B0604020202020204" pitchFamily="34" charset="0"/>
            </a:endParaRPr>
          </a:p>
        </p:txBody>
      </p:sp>
      <p:sp>
        <p:nvSpPr>
          <p:cNvPr id="5"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black"/>
                </a:solidFill>
                <a:latin typeface="Arial" panose="020B0604020202020204" pitchFamily="34" charset="0"/>
              </a:rPr>
              <a:t>Non-isomorphism in lysozyme</a:t>
            </a:r>
            <a:endParaRPr lang="en-US" dirty="0">
              <a:solidFill>
                <a:prstClr val="black"/>
              </a:solidFill>
              <a:latin typeface="Arial" panose="020B0604020202020204" pitchFamily="34" charset="0"/>
            </a:endParaRPr>
          </a:p>
        </p:txBody>
      </p:sp>
      <p:sp>
        <p:nvSpPr>
          <p:cNvPr id="2" name="Freeform 1"/>
          <p:cNvSpPr/>
          <p:nvPr/>
        </p:nvSpPr>
        <p:spPr>
          <a:xfrm>
            <a:off x="171897" y="1867437"/>
            <a:ext cx="8351526" cy="717381"/>
          </a:xfrm>
          <a:custGeom>
            <a:avLst/>
            <a:gdLst>
              <a:gd name="connsiteX0" fmla="*/ 3564530 w 8301564"/>
              <a:gd name="connsiteY0" fmla="*/ 0 h 703430"/>
              <a:gd name="connsiteX1" fmla="*/ 1014513 w 8301564"/>
              <a:gd name="connsiteY1" fmla="*/ 12878 h 703430"/>
              <a:gd name="connsiteX2" fmla="*/ 1027392 w 8301564"/>
              <a:gd name="connsiteY2" fmla="*/ 193183 h 703430"/>
              <a:gd name="connsiteX3" fmla="*/ 87234 w 8301564"/>
              <a:gd name="connsiteY3" fmla="*/ 231819 h 703430"/>
              <a:gd name="connsiteX4" fmla="*/ 125871 w 8301564"/>
              <a:gd name="connsiteY4" fmla="*/ 463639 h 703430"/>
              <a:gd name="connsiteX5" fmla="*/ 48597 w 8301564"/>
              <a:gd name="connsiteY5" fmla="*/ 669701 h 703430"/>
              <a:gd name="connsiteX6" fmla="*/ 975876 w 8301564"/>
              <a:gd name="connsiteY6" fmla="*/ 682580 h 703430"/>
              <a:gd name="connsiteX7" fmla="*/ 1014513 w 8301564"/>
              <a:gd name="connsiteY7" fmla="*/ 463639 h 703430"/>
              <a:gd name="connsiteX8" fmla="*/ 2070580 w 8301564"/>
              <a:gd name="connsiteY8" fmla="*/ 463639 h 703430"/>
              <a:gd name="connsiteX9" fmla="*/ 7724406 w 8301564"/>
              <a:gd name="connsiteY9" fmla="*/ 463639 h 703430"/>
              <a:gd name="connsiteX10" fmla="*/ 8162287 w 8301564"/>
              <a:gd name="connsiteY10" fmla="*/ 450760 h 703430"/>
              <a:gd name="connsiteX11" fmla="*/ 8149409 w 8301564"/>
              <a:gd name="connsiteY11" fmla="*/ 193183 h 703430"/>
              <a:gd name="connsiteX12" fmla="*/ 7685769 w 8301564"/>
              <a:gd name="connsiteY12" fmla="*/ 38636 h 703430"/>
              <a:gd name="connsiteX13" fmla="*/ 5908485 w 8301564"/>
              <a:gd name="connsiteY13" fmla="*/ 25757 h 703430"/>
              <a:gd name="connsiteX0" fmla="*/ 3614492 w 8351526"/>
              <a:gd name="connsiteY0" fmla="*/ 0 h 717381"/>
              <a:gd name="connsiteX1" fmla="*/ 1064475 w 8351526"/>
              <a:gd name="connsiteY1" fmla="*/ 12878 h 717381"/>
              <a:gd name="connsiteX2" fmla="*/ 1077354 w 8351526"/>
              <a:gd name="connsiteY2" fmla="*/ 193183 h 717381"/>
              <a:gd name="connsiteX3" fmla="*/ 137196 w 8351526"/>
              <a:gd name="connsiteY3" fmla="*/ 231819 h 717381"/>
              <a:gd name="connsiteX4" fmla="*/ 98559 w 8351526"/>
              <a:gd name="connsiteY4" fmla="*/ 669701 h 717381"/>
              <a:gd name="connsiteX5" fmla="*/ 1025838 w 8351526"/>
              <a:gd name="connsiteY5" fmla="*/ 682580 h 717381"/>
              <a:gd name="connsiteX6" fmla="*/ 1064475 w 8351526"/>
              <a:gd name="connsiteY6" fmla="*/ 463639 h 717381"/>
              <a:gd name="connsiteX7" fmla="*/ 2120542 w 8351526"/>
              <a:gd name="connsiteY7" fmla="*/ 463639 h 717381"/>
              <a:gd name="connsiteX8" fmla="*/ 7774368 w 8351526"/>
              <a:gd name="connsiteY8" fmla="*/ 463639 h 717381"/>
              <a:gd name="connsiteX9" fmla="*/ 8212249 w 8351526"/>
              <a:gd name="connsiteY9" fmla="*/ 450760 h 717381"/>
              <a:gd name="connsiteX10" fmla="*/ 8199371 w 8351526"/>
              <a:gd name="connsiteY10" fmla="*/ 193183 h 717381"/>
              <a:gd name="connsiteX11" fmla="*/ 7735731 w 8351526"/>
              <a:gd name="connsiteY11" fmla="*/ 38636 h 717381"/>
              <a:gd name="connsiteX12" fmla="*/ 5958447 w 8351526"/>
              <a:gd name="connsiteY12" fmla="*/ 25757 h 717381"/>
              <a:gd name="connsiteX0" fmla="*/ 3614492 w 8351526"/>
              <a:gd name="connsiteY0" fmla="*/ 0 h 717381"/>
              <a:gd name="connsiteX1" fmla="*/ 1064475 w 8351526"/>
              <a:gd name="connsiteY1" fmla="*/ 12878 h 717381"/>
              <a:gd name="connsiteX2" fmla="*/ 1077354 w 8351526"/>
              <a:gd name="connsiteY2" fmla="*/ 193183 h 717381"/>
              <a:gd name="connsiteX3" fmla="*/ 137196 w 8351526"/>
              <a:gd name="connsiteY3" fmla="*/ 231819 h 717381"/>
              <a:gd name="connsiteX4" fmla="*/ 98559 w 8351526"/>
              <a:gd name="connsiteY4" fmla="*/ 669701 h 717381"/>
              <a:gd name="connsiteX5" fmla="*/ 1025838 w 8351526"/>
              <a:gd name="connsiteY5" fmla="*/ 682580 h 717381"/>
              <a:gd name="connsiteX6" fmla="*/ 1064475 w 8351526"/>
              <a:gd name="connsiteY6" fmla="*/ 463639 h 717381"/>
              <a:gd name="connsiteX7" fmla="*/ 2120542 w 8351526"/>
              <a:gd name="connsiteY7" fmla="*/ 463639 h 717381"/>
              <a:gd name="connsiteX8" fmla="*/ 7774368 w 8351526"/>
              <a:gd name="connsiteY8" fmla="*/ 463639 h 717381"/>
              <a:gd name="connsiteX9" fmla="*/ 8212249 w 8351526"/>
              <a:gd name="connsiteY9" fmla="*/ 450760 h 717381"/>
              <a:gd name="connsiteX10" fmla="*/ 8199371 w 8351526"/>
              <a:gd name="connsiteY10" fmla="*/ 193183 h 717381"/>
              <a:gd name="connsiteX11" fmla="*/ 7735731 w 8351526"/>
              <a:gd name="connsiteY11" fmla="*/ 38636 h 717381"/>
              <a:gd name="connsiteX12" fmla="*/ 5958447 w 8351526"/>
              <a:gd name="connsiteY12" fmla="*/ 25757 h 717381"/>
              <a:gd name="connsiteX13" fmla="*/ 3614492 w 8351526"/>
              <a:gd name="connsiteY13" fmla="*/ 0 h 717381"/>
              <a:gd name="connsiteX0" fmla="*/ 3614492 w 8351526"/>
              <a:gd name="connsiteY0" fmla="*/ 0 h 717381"/>
              <a:gd name="connsiteX1" fmla="*/ 1064475 w 8351526"/>
              <a:gd name="connsiteY1" fmla="*/ 12878 h 717381"/>
              <a:gd name="connsiteX2" fmla="*/ 1077354 w 8351526"/>
              <a:gd name="connsiteY2" fmla="*/ 231819 h 717381"/>
              <a:gd name="connsiteX3" fmla="*/ 137196 w 8351526"/>
              <a:gd name="connsiteY3" fmla="*/ 231819 h 717381"/>
              <a:gd name="connsiteX4" fmla="*/ 98559 w 8351526"/>
              <a:gd name="connsiteY4" fmla="*/ 669701 h 717381"/>
              <a:gd name="connsiteX5" fmla="*/ 1025838 w 8351526"/>
              <a:gd name="connsiteY5" fmla="*/ 682580 h 717381"/>
              <a:gd name="connsiteX6" fmla="*/ 1064475 w 8351526"/>
              <a:gd name="connsiteY6" fmla="*/ 463639 h 717381"/>
              <a:gd name="connsiteX7" fmla="*/ 2120542 w 8351526"/>
              <a:gd name="connsiteY7" fmla="*/ 463639 h 717381"/>
              <a:gd name="connsiteX8" fmla="*/ 7774368 w 8351526"/>
              <a:gd name="connsiteY8" fmla="*/ 463639 h 717381"/>
              <a:gd name="connsiteX9" fmla="*/ 8212249 w 8351526"/>
              <a:gd name="connsiteY9" fmla="*/ 450760 h 717381"/>
              <a:gd name="connsiteX10" fmla="*/ 8199371 w 8351526"/>
              <a:gd name="connsiteY10" fmla="*/ 193183 h 717381"/>
              <a:gd name="connsiteX11" fmla="*/ 7735731 w 8351526"/>
              <a:gd name="connsiteY11" fmla="*/ 38636 h 717381"/>
              <a:gd name="connsiteX12" fmla="*/ 5958447 w 8351526"/>
              <a:gd name="connsiteY12" fmla="*/ 25757 h 717381"/>
              <a:gd name="connsiteX13" fmla="*/ 3614492 w 8351526"/>
              <a:gd name="connsiteY13" fmla="*/ 0 h 717381"/>
              <a:gd name="connsiteX0" fmla="*/ 3614492 w 8351526"/>
              <a:gd name="connsiteY0" fmla="*/ 0 h 717381"/>
              <a:gd name="connsiteX1" fmla="*/ 1180385 w 8351526"/>
              <a:gd name="connsiteY1" fmla="*/ 12878 h 717381"/>
              <a:gd name="connsiteX2" fmla="*/ 1077354 w 8351526"/>
              <a:gd name="connsiteY2" fmla="*/ 231819 h 717381"/>
              <a:gd name="connsiteX3" fmla="*/ 137196 w 8351526"/>
              <a:gd name="connsiteY3" fmla="*/ 231819 h 717381"/>
              <a:gd name="connsiteX4" fmla="*/ 98559 w 8351526"/>
              <a:gd name="connsiteY4" fmla="*/ 669701 h 717381"/>
              <a:gd name="connsiteX5" fmla="*/ 1025838 w 8351526"/>
              <a:gd name="connsiteY5" fmla="*/ 682580 h 717381"/>
              <a:gd name="connsiteX6" fmla="*/ 1064475 w 8351526"/>
              <a:gd name="connsiteY6" fmla="*/ 463639 h 717381"/>
              <a:gd name="connsiteX7" fmla="*/ 2120542 w 8351526"/>
              <a:gd name="connsiteY7" fmla="*/ 463639 h 717381"/>
              <a:gd name="connsiteX8" fmla="*/ 7774368 w 8351526"/>
              <a:gd name="connsiteY8" fmla="*/ 463639 h 717381"/>
              <a:gd name="connsiteX9" fmla="*/ 8212249 w 8351526"/>
              <a:gd name="connsiteY9" fmla="*/ 450760 h 717381"/>
              <a:gd name="connsiteX10" fmla="*/ 8199371 w 8351526"/>
              <a:gd name="connsiteY10" fmla="*/ 193183 h 717381"/>
              <a:gd name="connsiteX11" fmla="*/ 7735731 w 8351526"/>
              <a:gd name="connsiteY11" fmla="*/ 38636 h 717381"/>
              <a:gd name="connsiteX12" fmla="*/ 5958447 w 8351526"/>
              <a:gd name="connsiteY12" fmla="*/ 25757 h 717381"/>
              <a:gd name="connsiteX13" fmla="*/ 3614492 w 8351526"/>
              <a:gd name="connsiteY13" fmla="*/ 0 h 71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351526" h="717381">
                <a:moveTo>
                  <a:pt x="3614492" y="0"/>
                </a:moveTo>
                <a:lnTo>
                  <a:pt x="1180385" y="12878"/>
                </a:lnTo>
                <a:cubicBezTo>
                  <a:pt x="757529" y="51515"/>
                  <a:pt x="1251219" y="195329"/>
                  <a:pt x="1077354" y="231819"/>
                </a:cubicBezTo>
                <a:cubicBezTo>
                  <a:pt x="903489" y="268309"/>
                  <a:pt x="300328" y="158839"/>
                  <a:pt x="137196" y="231819"/>
                </a:cubicBezTo>
                <a:cubicBezTo>
                  <a:pt x="-25936" y="304799"/>
                  <a:pt x="-49548" y="594574"/>
                  <a:pt x="98559" y="669701"/>
                </a:cubicBezTo>
                <a:cubicBezTo>
                  <a:pt x="246666" y="744828"/>
                  <a:pt x="864852" y="716924"/>
                  <a:pt x="1025838" y="682580"/>
                </a:cubicBezTo>
                <a:cubicBezTo>
                  <a:pt x="1186824" y="648236"/>
                  <a:pt x="882024" y="500129"/>
                  <a:pt x="1064475" y="463639"/>
                </a:cubicBezTo>
                <a:cubicBezTo>
                  <a:pt x="1246926" y="427149"/>
                  <a:pt x="2120542" y="463639"/>
                  <a:pt x="2120542" y="463639"/>
                </a:cubicBezTo>
                <a:lnTo>
                  <a:pt x="7774368" y="463639"/>
                </a:lnTo>
                <a:cubicBezTo>
                  <a:pt x="8789652" y="461493"/>
                  <a:pt x="8141415" y="495836"/>
                  <a:pt x="8212249" y="450760"/>
                </a:cubicBezTo>
                <a:cubicBezTo>
                  <a:pt x="8283083" y="405684"/>
                  <a:pt x="8278791" y="261870"/>
                  <a:pt x="8199371" y="193183"/>
                </a:cubicBezTo>
                <a:cubicBezTo>
                  <a:pt x="8119951" y="124496"/>
                  <a:pt x="8109218" y="66540"/>
                  <a:pt x="7735731" y="38636"/>
                </a:cubicBezTo>
                <a:cubicBezTo>
                  <a:pt x="7362244" y="10732"/>
                  <a:pt x="6660345" y="18244"/>
                  <a:pt x="5958447" y="25757"/>
                </a:cubicBezTo>
                <a:lnTo>
                  <a:pt x="3614492"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1120462" y="2290294"/>
            <a:ext cx="3140299" cy="465785"/>
            <a:chOff x="1146220" y="2290294"/>
            <a:chExt cx="3140299" cy="465785"/>
          </a:xfrm>
        </p:grpSpPr>
        <p:sp>
          <p:nvSpPr>
            <p:cNvPr id="3" name="Rounded Rectangle 2"/>
            <p:cNvSpPr/>
            <p:nvPr/>
          </p:nvSpPr>
          <p:spPr>
            <a:xfrm>
              <a:off x="1146220" y="2485623"/>
              <a:ext cx="1481070" cy="27045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464417" y="2290294"/>
              <a:ext cx="822102" cy="27260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ounded Rectangle 8"/>
          <p:cNvSpPr/>
          <p:nvPr/>
        </p:nvSpPr>
        <p:spPr>
          <a:xfrm>
            <a:off x="5529943" y="1422400"/>
            <a:ext cx="639446" cy="27689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458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9" grpId="0" animBg="1"/>
      <p:bldP spid="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1" name="Object 3"/>
          <p:cNvGraphicFramePr>
            <a:graphicFrameLocks noChangeAspect="1"/>
          </p:cNvGraphicFramePr>
          <p:nvPr>
            <p:extLst>
              <p:ext uri="{D42A27DB-BD31-4B8C-83A1-F6EECF244321}">
                <p14:modId xmlns:p14="http://schemas.microsoft.com/office/powerpoint/2010/main" val="4068928505"/>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211999"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12" name="Text Box 4"/>
          <p:cNvSpPr txBox="1">
            <a:spLocks noChangeArrowheads="1"/>
          </p:cNvSpPr>
          <p:nvPr/>
        </p:nvSpPr>
        <p:spPr bwMode="auto">
          <a:xfrm>
            <a:off x="3519306" y="6057900"/>
            <a:ext cx="28483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solidFill>
                  <a:prstClr val="black"/>
                </a:solidFill>
                <a:latin typeface="Arial" panose="020B0604020202020204" pitchFamily="34" charset="0"/>
              </a:rPr>
              <a:t>Johnson’s ratio</a:t>
            </a:r>
            <a:endParaRPr lang="en-US" sz="2800" b="1" dirty="0">
              <a:solidFill>
                <a:prstClr val="black"/>
              </a:solidFill>
              <a:latin typeface="Arial" panose="020B0604020202020204" pitchFamily="34" charset="0"/>
            </a:endParaRPr>
          </a:p>
        </p:txBody>
      </p:sp>
      <p:sp>
        <p:nvSpPr>
          <p:cNvPr id="43013" name="Text Box 5"/>
          <p:cNvSpPr txBox="1">
            <a:spLocks noChangeArrowheads="1"/>
          </p:cNvSpPr>
          <p:nvPr/>
        </p:nvSpPr>
        <p:spPr bwMode="auto">
          <a:xfrm rot="-5400000">
            <a:off x="-1372218" y="3056265"/>
            <a:ext cx="35429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solidFill>
                  <a:prstClr val="black"/>
                </a:solidFill>
                <a:latin typeface="Arial" panose="020B0604020202020204" pitchFamily="34" charset="0"/>
              </a:rPr>
              <a:t>Structure factor (e</a:t>
            </a:r>
            <a:r>
              <a:rPr lang="en-US" sz="2800" b="1" baseline="30000" dirty="0" smtClean="0">
                <a:solidFill>
                  <a:prstClr val="black"/>
                </a:solidFill>
                <a:latin typeface="Arial" panose="020B0604020202020204" pitchFamily="34" charset="0"/>
              </a:rPr>
              <a:t>-</a:t>
            </a:r>
            <a:r>
              <a:rPr lang="en-US" sz="2800" b="1" dirty="0" smtClean="0">
                <a:solidFill>
                  <a:prstClr val="black"/>
                </a:solidFill>
                <a:latin typeface="Arial" panose="020B0604020202020204" pitchFamily="34" charset="0"/>
              </a:rPr>
              <a:t>)</a:t>
            </a:r>
            <a:endParaRPr lang="en-US" sz="2800" b="1" dirty="0">
              <a:solidFill>
                <a:prstClr val="black"/>
              </a:solidFill>
              <a:latin typeface="Arial" panose="020B0604020202020204" pitchFamily="34" charset="0"/>
            </a:endParaRPr>
          </a:p>
        </p:txBody>
      </p:sp>
      <p:sp>
        <p:nvSpPr>
          <p:cNvPr id="7"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black"/>
                </a:solidFill>
                <a:latin typeface="Arial" panose="020B0604020202020204" pitchFamily="34" charset="0"/>
              </a:rPr>
              <a:t>Non-isomorphism in lysozyme</a:t>
            </a:r>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302880195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1" name="Object 3"/>
          <p:cNvGraphicFramePr>
            <a:graphicFrameLocks noChangeAspect="1"/>
          </p:cNvGraphicFramePr>
          <p:nvPr>
            <p:extLst>
              <p:ext uri="{D42A27DB-BD31-4B8C-83A1-F6EECF244321}">
                <p14:modId xmlns:p14="http://schemas.microsoft.com/office/powerpoint/2010/main" val="3384832968"/>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213023"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12" name="Text Box 4"/>
          <p:cNvSpPr txBox="1">
            <a:spLocks noChangeArrowheads="1"/>
          </p:cNvSpPr>
          <p:nvPr/>
        </p:nvSpPr>
        <p:spPr bwMode="auto">
          <a:xfrm>
            <a:off x="3519306" y="6057900"/>
            <a:ext cx="28483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solidFill>
                  <a:prstClr val="black"/>
                </a:solidFill>
                <a:latin typeface="Arial" panose="020B0604020202020204" pitchFamily="34" charset="0"/>
              </a:rPr>
              <a:t>Johnson’s ratio</a:t>
            </a:r>
            <a:endParaRPr lang="en-US" sz="2800" b="1" dirty="0">
              <a:solidFill>
                <a:prstClr val="black"/>
              </a:solidFill>
              <a:latin typeface="Arial" panose="020B0604020202020204" pitchFamily="34" charset="0"/>
            </a:endParaRPr>
          </a:p>
        </p:txBody>
      </p:sp>
      <p:sp>
        <p:nvSpPr>
          <p:cNvPr id="43013" name="Text Box 5"/>
          <p:cNvSpPr txBox="1">
            <a:spLocks noChangeArrowheads="1"/>
          </p:cNvSpPr>
          <p:nvPr/>
        </p:nvSpPr>
        <p:spPr bwMode="auto">
          <a:xfrm rot="-5400000">
            <a:off x="-1372218" y="3056265"/>
            <a:ext cx="35429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solidFill>
                  <a:prstClr val="black"/>
                </a:solidFill>
                <a:latin typeface="Arial" panose="020B0604020202020204" pitchFamily="34" charset="0"/>
              </a:rPr>
              <a:t>Structure factor (e</a:t>
            </a:r>
            <a:r>
              <a:rPr lang="en-US" sz="2800" b="1" baseline="30000" dirty="0" smtClean="0">
                <a:solidFill>
                  <a:prstClr val="black"/>
                </a:solidFill>
                <a:latin typeface="Arial" panose="020B0604020202020204" pitchFamily="34" charset="0"/>
              </a:rPr>
              <a:t>-</a:t>
            </a:r>
            <a:r>
              <a:rPr lang="en-US" sz="2800" b="1" dirty="0" smtClean="0">
                <a:solidFill>
                  <a:prstClr val="black"/>
                </a:solidFill>
                <a:latin typeface="Arial" panose="020B0604020202020204" pitchFamily="34" charset="0"/>
              </a:rPr>
              <a:t>)</a:t>
            </a:r>
            <a:endParaRPr lang="en-US" sz="2800" b="1" dirty="0">
              <a:solidFill>
                <a:prstClr val="black"/>
              </a:solidFill>
              <a:latin typeface="Arial" panose="020B0604020202020204" pitchFamily="34" charset="0"/>
            </a:endParaRPr>
          </a:p>
        </p:txBody>
      </p:sp>
      <p:sp>
        <p:nvSpPr>
          <p:cNvPr id="7"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black"/>
                </a:solidFill>
                <a:latin typeface="Arial" panose="020B0604020202020204" pitchFamily="34" charset="0"/>
              </a:rPr>
              <a:t>Non-isomorphism in lysozyme</a:t>
            </a:r>
            <a:endParaRPr lang="en-US" dirty="0">
              <a:solidFill>
                <a:prstClr val="black"/>
              </a:solidFill>
              <a:latin typeface="Arial" panose="020B0604020202020204" pitchFamily="34" charset="0"/>
            </a:endParaRPr>
          </a:p>
        </p:txBody>
      </p:sp>
      <p:sp>
        <p:nvSpPr>
          <p:cNvPr id="2" name="Oval 1"/>
          <p:cNvSpPr/>
          <p:nvPr/>
        </p:nvSpPr>
        <p:spPr>
          <a:xfrm>
            <a:off x="1981200" y="1981200"/>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8" name="Oval 7"/>
          <p:cNvSpPr/>
          <p:nvPr/>
        </p:nvSpPr>
        <p:spPr>
          <a:xfrm>
            <a:off x="7010400" y="1546396"/>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Tree>
    <p:extLst>
      <p:ext uri="{BB962C8B-B14F-4D97-AF65-F5344CB8AC3E}">
        <p14:creationId xmlns:p14="http://schemas.microsoft.com/office/powerpoint/2010/main" val="4474130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 y="172627"/>
            <a:ext cx="9144000" cy="6685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55010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225" y="352029"/>
            <a:ext cx="8709660" cy="7543800"/>
          </a:xfrm>
        </p:spPr>
      </p:pic>
      <p:sp>
        <p:nvSpPr>
          <p:cNvPr id="6" name="TextBox 5"/>
          <p:cNvSpPr txBox="1"/>
          <p:nvPr/>
        </p:nvSpPr>
        <p:spPr>
          <a:xfrm>
            <a:off x="6726775" y="1710050"/>
            <a:ext cx="2721651" cy="1077218"/>
          </a:xfrm>
          <a:prstGeom prst="rect">
            <a:avLst/>
          </a:prstGeom>
          <a:noFill/>
        </p:spPr>
        <p:txBody>
          <a:bodyPr wrap="square" rtlCol="0">
            <a:spAutoFit/>
          </a:bodyPr>
          <a:lstStyle/>
          <a:p>
            <a:r>
              <a:rPr lang="en-US" sz="3200" dirty="0" smtClean="0">
                <a:solidFill>
                  <a:prstClr val="black"/>
                </a:solidFill>
                <a:latin typeface="Arial" panose="020B0604020202020204" pitchFamily="34" charset="0"/>
              </a:rPr>
              <a:t>RH: 84.2%</a:t>
            </a:r>
          </a:p>
          <a:p>
            <a:r>
              <a:rPr lang="en-US" sz="3200" dirty="0" smtClean="0">
                <a:solidFill>
                  <a:prstClr val="black"/>
                </a:solidFill>
                <a:latin typeface="Arial" panose="020B0604020202020204" pitchFamily="34" charset="0"/>
              </a:rPr>
              <a:t>  </a:t>
            </a:r>
            <a:r>
              <a:rPr lang="en-US" sz="2800" dirty="0" smtClean="0">
                <a:solidFill>
                  <a:prstClr val="black"/>
                </a:solidFill>
                <a:latin typeface="Arial" panose="020B0604020202020204" pitchFamily="34" charset="0"/>
              </a:rPr>
              <a:t> </a:t>
            </a:r>
            <a:r>
              <a:rPr lang="en-US" sz="3200" dirty="0" smtClean="0">
                <a:solidFill>
                  <a:prstClr val="black"/>
                </a:solidFill>
                <a:latin typeface="Arial" panose="020B0604020202020204" pitchFamily="34" charset="0"/>
              </a:rPr>
              <a:t>vs </a:t>
            </a:r>
            <a:r>
              <a:rPr lang="en-US" sz="3200" dirty="0">
                <a:solidFill>
                  <a:prstClr val="black"/>
                </a:solidFill>
                <a:latin typeface="Arial" panose="020B0604020202020204" pitchFamily="34" charset="0"/>
              </a:rPr>
              <a:t>71.9%</a:t>
            </a:r>
          </a:p>
        </p:txBody>
      </p:sp>
      <p:sp>
        <p:nvSpPr>
          <p:cNvPr id="8" name="Rectangle 7"/>
          <p:cNvSpPr/>
          <p:nvPr/>
        </p:nvSpPr>
        <p:spPr>
          <a:xfrm>
            <a:off x="6423764" y="1052500"/>
            <a:ext cx="2460930" cy="584775"/>
          </a:xfrm>
          <a:prstGeom prst="rect">
            <a:avLst/>
          </a:prstGeom>
        </p:spPr>
        <p:txBody>
          <a:bodyPr wrap="none">
            <a:spAutoFit/>
          </a:bodyPr>
          <a:lstStyle/>
          <a:p>
            <a:r>
              <a:rPr lang="en-US" sz="3200" dirty="0" err="1">
                <a:solidFill>
                  <a:prstClr val="black"/>
                </a:solidFill>
                <a:latin typeface="Arial" panose="020B0604020202020204" pitchFamily="34" charset="0"/>
              </a:rPr>
              <a:t>R</a:t>
            </a:r>
            <a:r>
              <a:rPr lang="en-US" sz="3200" baseline="-25000" dirty="0" err="1">
                <a:solidFill>
                  <a:prstClr val="black"/>
                </a:solidFill>
                <a:latin typeface="Arial" panose="020B0604020202020204" pitchFamily="34" charset="0"/>
              </a:rPr>
              <a:t>iso</a:t>
            </a:r>
            <a:r>
              <a:rPr lang="en-US" sz="3200" dirty="0">
                <a:solidFill>
                  <a:prstClr val="black"/>
                </a:solidFill>
                <a:latin typeface="Arial" panose="020B0604020202020204" pitchFamily="34" charset="0"/>
              </a:rPr>
              <a:t> = 44.5%</a:t>
            </a:r>
          </a:p>
        </p:txBody>
      </p:sp>
      <p:sp>
        <p:nvSpPr>
          <p:cNvPr id="11" name="Rectangle 10"/>
          <p:cNvSpPr/>
          <p:nvPr/>
        </p:nvSpPr>
        <p:spPr>
          <a:xfrm>
            <a:off x="-299247" y="440774"/>
            <a:ext cx="152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3" name="TextBox 2"/>
          <p:cNvSpPr txBox="1"/>
          <p:nvPr/>
        </p:nvSpPr>
        <p:spPr>
          <a:xfrm>
            <a:off x="5610403" y="1716494"/>
            <a:ext cx="922047" cy="830997"/>
          </a:xfrm>
          <a:prstGeom prst="rect">
            <a:avLst/>
          </a:prstGeom>
          <a:noFill/>
        </p:spPr>
        <p:txBody>
          <a:bodyPr wrap="none" rtlCol="0">
            <a:spAutoFit/>
          </a:bodyPr>
          <a:lstStyle/>
          <a:p>
            <a:r>
              <a:rPr lang="en-US" sz="2400" dirty="0" smtClean="0">
                <a:solidFill>
                  <a:prstClr val="black"/>
                </a:solidFill>
                <a:latin typeface="Arial" panose="020B0604020202020204" pitchFamily="34" charset="0"/>
                <a:cs typeface="Arial" panose="020B0604020202020204" pitchFamily="34" charset="0"/>
              </a:rPr>
              <a:t>3aw6</a:t>
            </a:r>
          </a:p>
          <a:p>
            <a:r>
              <a:rPr lang="en-US" sz="2400" dirty="0" smtClean="0">
                <a:solidFill>
                  <a:prstClr val="black"/>
                </a:solidFill>
                <a:latin typeface="Arial" panose="020B0604020202020204" pitchFamily="34" charset="0"/>
                <a:cs typeface="Arial" panose="020B0604020202020204" pitchFamily="34" charset="0"/>
              </a:rPr>
              <a:t>3aw7</a:t>
            </a:r>
            <a:endParaRPr lang="en-US" sz="2400" dirty="0">
              <a:solidFill>
                <a:prstClr val="black"/>
              </a:solidFill>
              <a:latin typeface="Arial" panose="020B0604020202020204" pitchFamily="34" charset="0"/>
              <a:cs typeface="Arial" panose="020B0604020202020204" pitchFamily="34" charset="0"/>
            </a:endParaRPr>
          </a:p>
        </p:txBody>
      </p:sp>
      <p:sp>
        <p:nvSpPr>
          <p:cNvPr id="12" name="Rectangle 11"/>
          <p:cNvSpPr/>
          <p:nvPr/>
        </p:nvSpPr>
        <p:spPr>
          <a:xfrm>
            <a:off x="3436513" y="1052500"/>
            <a:ext cx="2590774" cy="584775"/>
          </a:xfrm>
          <a:prstGeom prst="rect">
            <a:avLst/>
          </a:prstGeom>
        </p:spPr>
        <p:txBody>
          <a:bodyPr wrap="none">
            <a:spAutoFit/>
          </a:bodyPr>
          <a:lstStyle/>
          <a:p>
            <a:r>
              <a:rPr lang="el-GR" sz="3200" dirty="0" smtClean="0">
                <a:solidFill>
                  <a:prstClr val="black"/>
                </a:solidFill>
                <a:latin typeface="Arial" panose="020B0604020202020204" pitchFamily="34" charset="0"/>
              </a:rPr>
              <a:t>Δ</a:t>
            </a:r>
            <a:r>
              <a:rPr lang="en-US" sz="3200" dirty="0" smtClean="0">
                <a:solidFill>
                  <a:prstClr val="black"/>
                </a:solidFill>
                <a:latin typeface="Arial" panose="020B0604020202020204" pitchFamily="34" charset="0"/>
              </a:rPr>
              <a:t>cell </a:t>
            </a:r>
            <a:r>
              <a:rPr lang="en-US" sz="3200" dirty="0">
                <a:solidFill>
                  <a:prstClr val="black"/>
                </a:solidFill>
                <a:latin typeface="Arial" panose="020B0604020202020204" pitchFamily="34" charset="0"/>
              </a:rPr>
              <a:t>= </a:t>
            </a:r>
            <a:r>
              <a:rPr lang="en-US" sz="3200" dirty="0" smtClean="0">
                <a:solidFill>
                  <a:prstClr val="black"/>
                </a:solidFill>
                <a:latin typeface="Arial" panose="020B0604020202020204" pitchFamily="34" charset="0"/>
              </a:rPr>
              <a:t>0.7 %</a:t>
            </a:r>
            <a:endParaRPr lang="en-US" sz="3200" dirty="0">
              <a:solidFill>
                <a:prstClr val="black"/>
              </a:solidFill>
              <a:latin typeface="Arial" panose="020B0604020202020204" pitchFamily="34" charset="0"/>
            </a:endParaRPr>
          </a:p>
        </p:txBody>
      </p:sp>
      <p:sp>
        <p:nvSpPr>
          <p:cNvPr id="2" name="Title 1"/>
          <p:cNvSpPr>
            <a:spLocks noGrp="1"/>
          </p:cNvSpPr>
          <p:nvPr>
            <p:ph type="title"/>
          </p:nvPr>
        </p:nvSpPr>
        <p:spPr>
          <a:xfrm>
            <a:off x="457200" y="0"/>
            <a:ext cx="8229600" cy="1143000"/>
          </a:xfrm>
        </p:spPr>
        <p:txBody>
          <a:bodyPr/>
          <a:lstStyle/>
          <a:p>
            <a:r>
              <a:rPr lang="en-US" dirty="0" smtClean="0"/>
              <a:t>Non-isomorphism in lysozyme</a:t>
            </a:r>
            <a:endParaRPr lang="en-US" dirty="0"/>
          </a:p>
        </p:txBody>
      </p:sp>
      <p:sp>
        <p:nvSpPr>
          <p:cNvPr id="10" name="Rectangle 9"/>
          <p:cNvSpPr/>
          <p:nvPr/>
        </p:nvSpPr>
        <p:spPr>
          <a:xfrm>
            <a:off x="0" y="1052500"/>
            <a:ext cx="3046027" cy="584775"/>
          </a:xfrm>
          <a:prstGeom prst="rect">
            <a:avLst/>
          </a:prstGeom>
        </p:spPr>
        <p:txBody>
          <a:bodyPr wrap="none">
            <a:spAutoFit/>
          </a:bodyPr>
          <a:lstStyle/>
          <a:p>
            <a:r>
              <a:rPr lang="en-US" sz="3200" dirty="0">
                <a:solidFill>
                  <a:prstClr val="black"/>
                </a:solidFill>
                <a:latin typeface="Arial" panose="020B0604020202020204" pitchFamily="34" charset="0"/>
              </a:rPr>
              <a:t>RMSD = 0.18 Å</a:t>
            </a:r>
          </a:p>
        </p:txBody>
      </p:sp>
    </p:spTree>
    <p:extLst>
      <p:ext uri="{BB962C8B-B14F-4D97-AF65-F5344CB8AC3E}">
        <p14:creationId xmlns:p14="http://schemas.microsoft.com/office/powerpoint/2010/main" val="182829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225" y="352029"/>
            <a:ext cx="8709660" cy="7543800"/>
          </a:xfrm>
        </p:spPr>
      </p:pic>
      <p:sp>
        <p:nvSpPr>
          <p:cNvPr id="6" name="TextBox 5"/>
          <p:cNvSpPr txBox="1"/>
          <p:nvPr/>
        </p:nvSpPr>
        <p:spPr>
          <a:xfrm>
            <a:off x="6726775" y="1710050"/>
            <a:ext cx="2721651" cy="1077218"/>
          </a:xfrm>
          <a:prstGeom prst="rect">
            <a:avLst/>
          </a:prstGeom>
          <a:noFill/>
        </p:spPr>
        <p:txBody>
          <a:bodyPr wrap="square" rtlCol="0">
            <a:spAutoFit/>
          </a:bodyPr>
          <a:lstStyle/>
          <a:p>
            <a:r>
              <a:rPr lang="en-US" sz="3200" dirty="0" smtClean="0">
                <a:solidFill>
                  <a:prstClr val="black"/>
                </a:solidFill>
                <a:latin typeface="Arial" panose="020B0604020202020204" pitchFamily="34" charset="0"/>
              </a:rPr>
              <a:t>RH: 84.2%</a:t>
            </a:r>
          </a:p>
          <a:p>
            <a:r>
              <a:rPr lang="en-US" sz="3200" dirty="0" smtClean="0">
                <a:solidFill>
                  <a:prstClr val="black"/>
                </a:solidFill>
                <a:latin typeface="Arial" panose="020B0604020202020204" pitchFamily="34" charset="0"/>
              </a:rPr>
              <a:t>  </a:t>
            </a:r>
            <a:r>
              <a:rPr lang="en-US" sz="2800" dirty="0" smtClean="0">
                <a:solidFill>
                  <a:prstClr val="black"/>
                </a:solidFill>
                <a:latin typeface="Arial" panose="020B0604020202020204" pitchFamily="34" charset="0"/>
              </a:rPr>
              <a:t> </a:t>
            </a:r>
            <a:r>
              <a:rPr lang="en-US" sz="3200" dirty="0" smtClean="0">
                <a:solidFill>
                  <a:prstClr val="black"/>
                </a:solidFill>
                <a:latin typeface="Arial" panose="020B0604020202020204" pitchFamily="34" charset="0"/>
              </a:rPr>
              <a:t>vs </a:t>
            </a:r>
            <a:r>
              <a:rPr lang="en-US" sz="3200" dirty="0">
                <a:solidFill>
                  <a:prstClr val="black"/>
                </a:solidFill>
                <a:latin typeface="Arial" panose="020B0604020202020204" pitchFamily="34" charset="0"/>
              </a:rPr>
              <a:t>71.9%</a:t>
            </a:r>
          </a:p>
        </p:txBody>
      </p:sp>
      <p:sp>
        <p:nvSpPr>
          <p:cNvPr id="8" name="Rectangle 7"/>
          <p:cNvSpPr/>
          <p:nvPr/>
        </p:nvSpPr>
        <p:spPr>
          <a:xfrm>
            <a:off x="6423764" y="1052500"/>
            <a:ext cx="2460930" cy="584775"/>
          </a:xfrm>
          <a:prstGeom prst="rect">
            <a:avLst/>
          </a:prstGeom>
        </p:spPr>
        <p:txBody>
          <a:bodyPr wrap="none">
            <a:spAutoFit/>
          </a:bodyPr>
          <a:lstStyle/>
          <a:p>
            <a:r>
              <a:rPr lang="en-US" sz="3200" dirty="0" err="1">
                <a:solidFill>
                  <a:prstClr val="black"/>
                </a:solidFill>
                <a:latin typeface="Arial" panose="020B0604020202020204" pitchFamily="34" charset="0"/>
              </a:rPr>
              <a:t>R</a:t>
            </a:r>
            <a:r>
              <a:rPr lang="en-US" sz="3200" baseline="-25000" dirty="0" err="1">
                <a:solidFill>
                  <a:prstClr val="black"/>
                </a:solidFill>
                <a:latin typeface="Arial" panose="020B0604020202020204" pitchFamily="34" charset="0"/>
              </a:rPr>
              <a:t>iso</a:t>
            </a:r>
            <a:r>
              <a:rPr lang="en-US" sz="3200" dirty="0">
                <a:solidFill>
                  <a:prstClr val="black"/>
                </a:solidFill>
                <a:latin typeface="Arial" panose="020B0604020202020204" pitchFamily="34" charset="0"/>
              </a:rPr>
              <a:t> = 44.5%</a:t>
            </a:r>
          </a:p>
        </p:txBody>
      </p:sp>
      <p:sp>
        <p:nvSpPr>
          <p:cNvPr id="11" name="Rectangle 10"/>
          <p:cNvSpPr/>
          <p:nvPr/>
        </p:nvSpPr>
        <p:spPr>
          <a:xfrm>
            <a:off x="-299247" y="440774"/>
            <a:ext cx="152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3" name="TextBox 2"/>
          <p:cNvSpPr txBox="1"/>
          <p:nvPr/>
        </p:nvSpPr>
        <p:spPr>
          <a:xfrm>
            <a:off x="5610403" y="1716494"/>
            <a:ext cx="922047" cy="830997"/>
          </a:xfrm>
          <a:prstGeom prst="rect">
            <a:avLst/>
          </a:prstGeom>
          <a:noFill/>
        </p:spPr>
        <p:txBody>
          <a:bodyPr wrap="none" rtlCol="0">
            <a:spAutoFit/>
          </a:bodyPr>
          <a:lstStyle/>
          <a:p>
            <a:r>
              <a:rPr lang="en-US" sz="2400" dirty="0" smtClean="0">
                <a:solidFill>
                  <a:prstClr val="black"/>
                </a:solidFill>
                <a:latin typeface="Arial" panose="020B0604020202020204" pitchFamily="34" charset="0"/>
                <a:cs typeface="Arial" panose="020B0604020202020204" pitchFamily="34" charset="0"/>
              </a:rPr>
              <a:t>3aw6</a:t>
            </a:r>
          </a:p>
          <a:p>
            <a:r>
              <a:rPr lang="en-US" sz="2400" dirty="0" smtClean="0">
                <a:solidFill>
                  <a:prstClr val="black"/>
                </a:solidFill>
                <a:latin typeface="Arial" panose="020B0604020202020204" pitchFamily="34" charset="0"/>
                <a:cs typeface="Arial" panose="020B0604020202020204" pitchFamily="34" charset="0"/>
              </a:rPr>
              <a:t>3aw7</a:t>
            </a:r>
            <a:endParaRPr lang="en-US" sz="2400" dirty="0">
              <a:solidFill>
                <a:prstClr val="black"/>
              </a:solidFill>
              <a:latin typeface="Arial" panose="020B0604020202020204" pitchFamily="34" charset="0"/>
              <a:cs typeface="Arial" panose="020B0604020202020204" pitchFamily="34" charset="0"/>
            </a:endParaRPr>
          </a:p>
        </p:txBody>
      </p:sp>
      <p:sp>
        <p:nvSpPr>
          <p:cNvPr id="12" name="Rectangle 11"/>
          <p:cNvSpPr/>
          <p:nvPr/>
        </p:nvSpPr>
        <p:spPr>
          <a:xfrm>
            <a:off x="3436513" y="1052500"/>
            <a:ext cx="2590774" cy="584775"/>
          </a:xfrm>
          <a:prstGeom prst="rect">
            <a:avLst/>
          </a:prstGeom>
        </p:spPr>
        <p:txBody>
          <a:bodyPr wrap="none">
            <a:spAutoFit/>
          </a:bodyPr>
          <a:lstStyle/>
          <a:p>
            <a:r>
              <a:rPr lang="el-GR" sz="3200" dirty="0" smtClean="0">
                <a:solidFill>
                  <a:srgbClr val="FF0000"/>
                </a:solidFill>
                <a:latin typeface="Arial" panose="020B0604020202020204" pitchFamily="34" charset="0"/>
              </a:rPr>
              <a:t>Δ</a:t>
            </a:r>
            <a:r>
              <a:rPr lang="en-US" sz="3200" dirty="0" smtClean="0">
                <a:solidFill>
                  <a:srgbClr val="FF0000"/>
                </a:solidFill>
                <a:latin typeface="Arial" panose="020B0604020202020204" pitchFamily="34" charset="0"/>
              </a:rPr>
              <a:t>cell </a:t>
            </a:r>
            <a:r>
              <a:rPr lang="en-US" sz="3200" dirty="0">
                <a:solidFill>
                  <a:srgbClr val="FF0000"/>
                </a:solidFill>
                <a:latin typeface="Arial" panose="020B0604020202020204" pitchFamily="34" charset="0"/>
              </a:rPr>
              <a:t>= </a:t>
            </a:r>
            <a:r>
              <a:rPr lang="en-US" sz="3200" dirty="0" smtClean="0">
                <a:solidFill>
                  <a:srgbClr val="FF0000"/>
                </a:solidFill>
                <a:latin typeface="Arial" panose="020B0604020202020204" pitchFamily="34" charset="0"/>
              </a:rPr>
              <a:t>0.7 %</a:t>
            </a:r>
            <a:endParaRPr lang="en-US" sz="3200" dirty="0">
              <a:solidFill>
                <a:srgbClr val="FF0000"/>
              </a:solidFill>
              <a:latin typeface="Arial" panose="020B0604020202020204" pitchFamily="34" charset="0"/>
            </a:endParaRPr>
          </a:p>
        </p:txBody>
      </p:sp>
      <p:sp>
        <p:nvSpPr>
          <p:cNvPr id="2" name="Title 1"/>
          <p:cNvSpPr>
            <a:spLocks noGrp="1"/>
          </p:cNvSpPr>
          <p:nvPr>
            <p:ph type="title"/>
          </p:nvPr>
        </p:nvSpPr>
        <p:spPr>
          <a:xfrm>
            <a:off x="457200" y="0"/>
            <a:ext cx="8229600" cy="1143000"/>
          </a:xfrm>
        </p:spPr>
        <p:txBody>
          <a:bodyPr/>
          <a:lstStyle/>
          <a:p>
            <a:r>
              <a:rPr lang="en-US" dirty="0" smtClean="0"/>
              <a:t>Non-isomorphism in lysozyme</a:t>
            </a:r>
            <a:endParaRPr lang="en-US" dirty="0"/>
          </a:p>
        </p:txBody>
      </p:sp>
      <p:sp>
        <p:nvSpPr>
          <p:cNvPr id="10" name="Rectangle 9"/>
          <p:cNvSpPr/>
          <p:nvPr/>
        </p:nvSpPr>
        <p:spPr>
          <a:xfrm>
            <a:off x="0" y="1052500"/>
            <a:ext cx="3046027" cy="584775"/>
          </a:xfrm>
          <a:prstGeom prst="rect">
            <a:avLst/>
          </a:prstGeom>
        </p:spPr>
        <p:txBody>
          <a:bodyPr wrap="none">
            <a:spAutoFit/>
          </a:bodyPr>
          <a:lstStyle/>
          <a:p>
            <a:r>
              <a:rPr lang="en-US" sz="3200" dirty="0">
                <a:solidFill>
                  <a:prstClr val="black"/>
                </a:solidFill>
                <a:latin typeface="Arial" panose="020B0604020202020204" pitchFamily="34" charset="0"/>
              </a:rPr>
              <a:t>RMSD = 0.18 Å</a:t>
            </a:r>
          </a:p>
        </p:txBody>
      </p:sp>
    </p:spTree>
    <p:extLst>
      <p:ext uri="{BB962C8B-B14F-4D97-AF65-F5344CB8AC3E}">
        <p14:creationId xmlns:p14="http://schemas.microsoft.com/office/powerpoint/2010/main" val="2388854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9382" y="990600"/>
            <a:ext cx="8381999" cy="5909310"/>
          </a:xfrm>
          <a:prstGeom prst="rect">
            <a:avLst/>
          </a:prstGeom>
          <a:noFill/>
        </p:spPr>
        <p:txBody>
          <a:bodyPr wrap="square" rtlCol="0">
            <a:spAutoFit/>
          </a:bodyPr>
          <a:lstStyle/>
          <a:p>
            <a:r>
              <a:rPr lang="en-US" sz="1400" dirty="0" smtClean="0">
                <a:solidFill>
                  <a:prstClr val="black"/>
                </a:solidFill>
                <a:latin typeface="Arial" panose="020B0604020202020204" pitchFamily="34" charset="0"/>
              </a:rPr>
              <a:t>Dear James</a:t>
            </a:r>
          </a:p>
          <a:p>
            <a:endParaRPr lang="en-US" sz="1400" dirty="0">
              <a:solidFill>
                <a:prstClr val="black"/>
              </a:solidFill>
              <a:latin typeface="Arial" panose="020B0604020202020204" pitchFamily="34" charset="0"/>
            </a:endParaRPr>
          </a:p>
          <a:p>
            <a:r>
              <a:rPr lang="en-US" sz="1400" dirty="0" smtClean="0">
                <a:solidFill>
                  <a:prstClr val="black"/>
                </a:solidFill>
                <a:latin typeface="Arial" panose="020B0604020202020204" pitchFamily="34" charset="0"/>
              </a:rPr>
              <a:t>The story of the two forms of lysozyme crystals goes back to about 1964 when it was found that the diffraction patterns from different crystals could be placed in one of two classes depending on their intensities. This discovery was a big set back at the time and I can remember a lecture title being changed from the 'The structure of lysozyme' to 'The structure of lysozyme two steps forward and one step back'. Thereafter the crystals were screened based on intensities of the (11,11,l) rows to distinguish them (e.g. 11,11,4 &gt; 11,11,5 in one form and vice versa in another). Data were collected only for those that fulfilled the Type II criteria. (These reflections were easy to measure on the linear </a:t>
            </a:r>
            <a:r>
              <a:rPr lang="en-US" sz="1400" dirty="0" err="1" smtClean="0">
                <a:solidFill>
                  <a:prstClr val="black"/>
                </a:solidFill>
                <a:latin typeface="Arial" panose="020B0604020202020204" pitchFamily="34" charset="0"/>
              </a:rPr>
              <a:t>diffractometer</a:t>
            </a:r>
            <a:r>
              <a:rPr lang="en-US" sz="1400" dirty="0" smtClean="0">
                <a:solidFill>
                  <a:prstClr val="black"/>
                </a:solidFill>
                <a:latin typeface="Arial" panose="020B0604020202020204" pitchFamily="34" charset="0"/>
              </a:rPr>
              <a:t> because crystals were mounted to rotate about the diagonal axis). As I recall both Type I and Type II could be found in the same </a:t>
            </a:r>
            <a:r>
              <a:rPr lang="en-US" sz="1400" dirty="0" err="1" smtClean="0">
                <a:solidFill>
                  <a:prstClr val="black"/>
                </a:solidFill>
                <a:latin typeface="Arial" panose="020B0604020202020204" pitchFamily="34" charset="0"/>
              </a:rPr>
              <a:t>crystallisation</a:t>
            </a:r>
            <a:r>
              <a:rPr lang="en-US" sz="1400" dirty="0" smtClean="0">
                <a:solidFill>
                  <a:prstClr val="black"/>
                </a:solidFill>
                <a:latin typeface="Arial" panose="020B0604020202020204" pitchFamily="34" charset="0"/>
              </a:rPr>
              <a:t> batch . Although sometimes the external morphology allowed recognition this was not infallible. </a:t>
            </a:r>
          </a:p>
          <a:p>
            <a:endParaRPr lang="en-US" sz="1400" dirty="0" smtClean="0">
              <a:solidFill>
                <a:prstClr val="black"/>
              </a:solidFill>
              <a:latin typeface="Arial" panose="020B0604020202020204" pitchFamily="34" charset="0"/>
            </a:endParaRPr>
          </a:p>
          <a:p>
            <a:r>
              <a:rPr lang="en-US" sz="1400" dirty="0" smtClean="0">
                <a:solidFill>
                  <a:prstClr val="black"/>
                </a:solidFill>
                <a:latin typeface="Arial" panose="020B0604020202020204" pitchFamily="34" charset="0"/>
              </a:rPr>
              <a:t>The structure was based on Type II crystals. Later a graduate student Helen </a:t>
            </a:r>
            <a:r>
              <a:rPr lang="en-US" sz="1400" dirty="0" err="1" smtClean="0">
                <a:solidFill>
                  <a:prstClr val="black"/>
                </a:solidFill>
                <a:latin typeface="Arial" panose="020B0604020202020204" pitchFamily="34" charset="0"/>
              </a:rPr>
              <a:t>Handoll</a:t>
            </a:r>
            <a:r>
              <a:rPr lang="en-US" sz="1400" dirty="0" smtClean="0">
                <a:solidFill>
                  <a:prstClr val="black"/>
                </a:solidFill>
                <a:latin typeface="Arial" panose="020B0604020202020204" pitchFamily="34" charset="0"/>
              </a:rPr>
              <a:t> examined Type I. The work, which was in the early days and before refinement </a:t>
            </a:r>
            <a:r>
              <a:rPr lang="en-US" sz="1400" dirty="0" err="1" smtClean="0">
                <a:solidFill>
                  <a:prstClr val="black"/>
                </a:solidFill>
                <a:latin typeface="Arial" panose="020B0604020202020204" pitchFamily="34" charset="0"/>
              </a:rPr>
              <a:t>programmes</a:t>
            </a:r>
            <a:r>
              <a:rPr lang="en-US" sz="1400" dirty="0" smtClean="0">
                <a:solidFill>
                  <a:prstClr val="black"/>
                </a:solidFill>
                <a:latin typeface="Arial" panose="020B0604020202020204" pitchFamily="34" charset="0"/>
              </a:rPr>
              <a:t>, seemed to suggest that the differences lay in the arrangement of water or chloride molecules (Lysozyme was </a:t>
            </a:r>
            <a:r>
              <a:rPr lang="en-US" sz="1400" dirty="0" err="1" smtClean="0">
                <a:solidFill>
                  <a:prstClr val="black"/>
                </a:solidFill>
                <a:latin typeface="Arial" panose="020B0604020202020204" pitchFamily="34" charset="0"/>
              </a:rPr>
              <a:t>crystallised</a:t>
            </a:r>
            <a:r>
              <a:rPr lang="en-US" sz="1400" dirty="0" smtClean="0">
                <a:solidFill>
                  <a:prstClr val="black"/>
                </a:solidFill>
                <a:latin typeface="Arial" panose="020B0604020202020204" pitchFamily="34" charset="0"/>
              </a:rPr>
              <a:t> from </a:t>
            </a:r>
            <a:r>
              <a:rPr lang="en-US" sz="1400" dirty="0" err="1" smtClean="0">
                <a:solidFill>
                  <a:prstClr val="black"/>
                </a:solidFill>
                <a:latin typeface="Arial" panose="020B0604020202020204" pitchFamily="34" charset="0"/>
              </a:rPr>
              <a:t>NaCl</a:t>
            </a:r>
            <a:r>
              <a:rPr lang="en-US" sz="1400" dirty="0" smtClean="0">
                <a:solidFill>
                  <a:prstClr val="black"/>
                </a:solidFill>
                <a:latin typeface="Arial" panose="020B0604020202020204" pitchFamily="34" charset="0"/>
              </a:rPr>
              <a:t>). But the work was never written up. Keith Wilson at one stage was following this up as lysozyme was being used to test data collection strategies but I do not know the outcome. </a:t>
            </a:r>
          </a:p>
          <a:p>
            <a:endParaRPr lang="en-US" sz="1400" dirty="0">
              <a:solidFill>
                <a:prstClr val="black"/>
              </a:solidFill>
              <a:latin typeface="Arial" panose="020B0604020202020204" pitchFamily="34" charset="0"/>
            </a:endParaRPr>
          </a:p>
          <a:p>
            <a:r>
              <a:rPr lang="en-US" sz="1400" dirty="0" smtClean="0">
                <a:solidFill>
                  <a:prstClr val="black"/>
                </a:solidFill>
                <a:latin typeface="Arial" panose="020B0604020202020204" pitchFamily="34" charset="0"/>
              </a:rPr>
              <a:t>An account of this is given in International Table Volume F (</a:t>
            </a:r>
            <a:r>
              <a:rPr lang="en-US" sz="1400" dirty="0" err="1" smtClean="0">
                <a:solidFill>
                  <a:prstClr val="black"/>
                </a:solidFill>
                <a:latin typeface="Arial" panose="020B0604020202020204" pitchFamily="34" charset="0"/>
              </a:rPr>
              <a:t>Rossmann</a:t>
            </a:r>
            <a:r>
              <a:rPr lang="en-US" sz="1400" dirty="0" smtClean="0">
                <a:solidFill>
                  <a:prstClr val="black"/>
                </a:solidFill>
                <a:latin typeface="Arial" panose="020B0604020202020204" pitchFamily="34" charset="0"/>
              </a:rPr>
              <a:t> and Arnold edited 2001) p760. </a:t>
            </a:r>
          </a:p>
          <a:p>
            <a:endParaRPr lang="en-US" sz="1400" dirty="0">
              <a:solidFill>
                <a:prstClr val="black"/>
              </a:solidFill>
              <a:latin typeface="Arial" panose="020B0604020202020204" pitchFamily="34" charset="0"/>
            </a:endParaRPr>
          </a:p>
          <a:p>
            <a:r>
              <a:rPr lang="en-US" sz="1400" dirty="0" smtClean="0">
                <a:solidFill>
                  <a:prstClr val="black"/>
                </a:solidFill>
                <a:latin typeface="Arial" panose="020B0604020202020204" pitchFamily="34" charset="0"/>
              </a:rPr>
              <a:t>Tony North was much involved in sorting this out and if you wanted more info he would be the person to contact. I hope this is helpful. Do let me know if you need more. </a:t>
            </a:r>
          </a:p>
          <a:p>
            <a:endParaRPr lang="en-US" sz="1400" dirty="0">
              <a:solidFill>
                <a:prstClr val="black"/>
              </a:solidFill>
              <a:latin typeface="Arial" panose="020B0604020202020204" pitchFamily="34" charset="0"/>
            </a:endParaRPr>
          </a:p>
          <a:p>
            <a:r>
              <a:rPr lang="en-US" sz="1400" dirty="0" smtClean="0">
                <a:solidFill>
                  <a:prstClr val="black"/>
                </a:solidFill>
                <a:latin typeface="Arial" panose="020B0604020202020204" pitchFamily="34" charset="0"/>
              </a:rPr>
              <a:t>Best wishes </a:t>
            </a:r>
          </a:p>
          <a:p>
            <a:endParaRPr lang="en-US" sz="1400" dirty="0">
              <a:solidFill>
                <a:prstClr val="black"/>
              </a:solidFill>
              <a:latin typeface="Arial" panose="020B0604020202020204" pitchFamily="34" charset="0"/>
            </a:endParaRPr>
          </a:p>
          <a:p>
            <a:r>
              <a:rPr lang="en-US" sz="1400" dirty="0" smtClean="0">
                <a:solidFill>
                  <a:prstClr val="black"/>
                </a:solidFill>
                <a:latin typeface="Arial" panose="020B0604020202020204" pitchFamily="34" charset="0"/>
              </a:rPr>
              <a:t>Louise </a:t>
            </a:r>
            <a:endParaRPr lang="en-US" sz="1400" dirty="0">
              <a:solidFill>
                <a:prstClr val="black"/>
              </a:solidFill>
              <a:latin typeface="Arial" panose="020B0604020202020204" pitchFamily="34" charset="0"/>
            </a:endParaRPr>
          </a:p>
        </p:txBody>
      </p:sp>
      <p:sp>
        <p:nvSpPr>
          <p:cNvPr id="5"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black"/>
                </a:solidFill>
                <a:latin typeface="Arial" panose="020B0604020202020204" pitchFamily="34" charset="0"/>
              </a:rPr>
              <a:t>Non-isomorphism in lysozyme</a:t>
            </a:r>
            <a:endParaRPr lang="en-US" dirty="0">
              <a:solidFill>
                <a:prstClr val="black"/>
              </a:solidFill>
              <a:latin typeface="Arial" panose="020B0604020202020204" pitchFamily="34" charset="0"/>
            </a:endParaRPr>
          </a:p>
        </p:txBody>
      </p:sp>
      <p:sp>
        <p:nvSpPr>
          <p:cNvPr id="2" name="Oval 1"/>
          <p:cNvSpPr/>
          <p:nvPr/>
        </p:nvSpPr>
        <p:spPr>
          <a:xfrm>
            <a:off x="1886755" y="3088783"/>
            <a:ext cx="2286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Tree>
    <p:extLst>
      <p:ext uri="{BB962C8B-B14F-4D97-AF65-F5344CB8AC3E}">
        <p14:creationId xmlns:p14="http://schemas.microsoft.com/office/powerpoint/2010/main" val="374965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88" name="Freeform 44"/>
          <p:cNvSpPr>
            <a:spLocks/>
          </p:cNvSpPr>
          <p:nvPr/>
        </p:nvSpPr>
        <p:spPr bwMode="auto">
          <a:xfrm>
            <a:off x="2843213" y="5305425"/>
            <a:ext cx="2905125" cy="706438"/>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59746" name="Freeform 2"/>
          <p:cNvSpPr>
            <a:spLocks/>
          </p:cNvSpPr>
          <p:nvPr/>
        </p:nvSpPr>
        <p:spPr bwMode="auto">
          <a:xfrm>
            <a:off x="2841625" y="5167313"/>
            <a:ext cx="2905125" cy="857250"/>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59749" name="Freeform 5"/>
          <p:cNvSpPr>
            <a:spLocks/>
          </p:cNvSpPr>
          <p:nvPr/>
        </p:nvSpPr>
        <p:spPr bwMode="auto">
          <a:xfrm>
            <a:off x="-1703388" y="2362200"/>
            <a:ext cx="11834813" cy="5210175"/>
          </a:xfrm>
          <a:custGeom>
            <a:avLst/>
            <a:gdLst>
              <a:gd name="T0" fmla="*/ 3723 w 7455"/>
              <a:gd name="T1" fmla="*/ 2238 h 3282"/>
              <a:gd name="T2" fmla="*/ 3768 w 7455"/>
              <a:gd name="T3" fmla="*/ 2238 h 3282"/>
              <a:gd name="T4" fmla="*/ 3827 w 7455"/>
              <a:gd name="T5" fmla="*/ 2238 h 3282"/>
              <a:gd name="T6" fmla="*/ 3905 w 7455"/>
              <a:gd name="T7" fmla="*/ 2233 h 3282"/>
              <a:gd name="T8" fmla="*/ 3987 w 7455"/>
              <a:gd name="T9" fmla="*/ 2226 h 3282"/>
              <a:gd name="T10" fmla="*/ 4123 w 7455"/>
              <a:gd name="T11" fmla="*/ 2209 h 3282"/>
              <a:gd name="T12" fmla="*/ 4250 w 7455"/>
              <a:gd name="T13" fmla="*/ 2184 h 3282"/>
              <a:gd name="T14" fmla="*/ 4406 w 7455"/>
              <a:gd name="T15" fmla="*/ 2140 h 3282"/>
              <a:gd name="T16" fmla="*/ 4536 w 7455"/>
              <a:gd name="T17" fmla="*/ 2091 h 3282"/>
              <a:gd name="T18" fmla="*/ 4637 w 7455"/>
              <a:gd name="T19" fmla="*/ 2042 h 3282"/>
              <a:gd name="T20" fmla="*/ 4731 w 7455"/>
              <a:gd name="T21" fmla="*/ 1983 h 3282"/>
              <a:gd name="T22" fmla="*/ 4804 w 7455"/>
              <a:gd name="T23" fmla="*/ 1921 h 3282"/>
              <a:gd name="T24" fmla="*/ 4845 w 7455"/>
              <a:gd name="T25" fmla="*/ 1878 h 3282"/>
              <a:gd name="T26" fmla="*/ 4892 w 7455"/>
              <a:gd name="T27" fmla="*/ 1842 h 3282"/>
              <a:gd name="T28" fmla="*/ 5163 w 7455"/>
              <a:gd name="T29" fmla="*/ 1836 h 3282"/>
              <a:gd name="T30" fmla="*/ 5330 w 7455"/>
              <a:gd name="T31" fmla="*/ 1836 h 3282"/>
              <a:gd name="T32" fmla="*/ 5408 w 7455"/>
              <a:gd name="T33" fmla="*/ 1794 h 3282"/>
              <a:gd name="T34" fmla="*/ 5414 w 7455"/>
              <a:gd name="T35" fmla="*/ 1674 h 3282"/>
              <a:gd name="T36" fmla="*/ 5418 w 7455"/>
              <a:gd name="T37" fmla="*/ 1540 h 3282"/>
              <a:gd name="T38" fmla="*/ 5417 w 7455"/>
              <a:gd name="T39" fmla="*/ 849 h 3282"/>
              <a:gd name="T40" fmla="*/ 5414 w 7455"/>
              <a:gd name="T41" fmla="*/ 534 h 3282"/>
              <a:gd name="T42" fmla="*/ 5435 w 7455"/>
              <a:gd name="T43" fmla="*/ 411 h 3282"/>
              <a:gd name="T44" fmla="*/ 5492 w 7455"/>
              <a:gd name="T45" fmla="*/ 291 h 3282"/>
              <a:gd name="T46" fmla="*/ 5639 w 7455"/>
              <a:gd name="T47" fmla="*/ 195 h 3282"/>
              <a:gd name="T48" fmla="*/ 5927 w 7455"/>
              <a:gd name="T49" fmla="*/ 183 h 3282"/>
              <a:gd name="T50" fmla="*/ 6308 w 7455"/>
              <a:gd name="T51" fmla="*/ 180 h 3282"/>
              <a:gd name="T52" fmla="*/ 6743 w 7455"/>
              <a:gd name="T53" fmla="*/ 177 h 3282"/>
              <a:gd name="T54" fmla="*/ 7127 w 7455"/>
              <a:gd name="T55" fmla="*/ 183 h 3282"/>
              <a:gd name="T56" fmla="*/ 7289 w 7455"/>
              <a:gd name="T57" fmla="*/ 180 h 3282"/>
              <a:gd name="T58" fmla="*/ 7310 w 7455"/>
              <a:gd name="T59" fmla="*/ 446 h 3282"/>
              <a:gd name="T60" fmla="*/ 7063 w 7455"/>
              <a:gd name="T61" fmla="*/ 2857 h 3282"/>
              <a:gd name="T62" fmla="*/ 4957 w 7455"/>
              <a:gd name="T63" fmla="*/ 2947 h 3282"/>
              <a:gd name="T64" fmla="*/ 736 w 7455"/>
              <a:gd name="T65" fmla="*/ 2873 h 3282"/>
              <a:gd name="T66" fmla="*/ 538 w 7455"/>
              <a:gd name="T67" fmla="*/ 495 h 3282"/>
              <a:gd name="T68" fmla="*/ 563 w 7455"/>
              <a:gd name="T69" fmla="*/ 198 h 3282"/>
              <a:gd name="T70" fmla="*/ 1583 w 7455"/>
              <a:gd name="T71" fmla="*/ 165 h 3282"/>
              <a:gd name="T72" fmla="*/ 2060 w 7455"/>
              <a:gd name="T73" fmla="*/ 171 h 3282"/>
              <a:gd name="T74" fmla="*/ 2240 w 7455"/>
              <a:gd name="T75" fmla="*/ 255 h 3282"/>
              <a:gd name="T76" fmla="*/ 2342 w 7455"/>
              <a:gd name="T77" fmla="*/ 474 h 3282"/>
              <a:gd name="T78" fmla="*/ 2336 w 7455"/>
              <a:gd name="T79" fmla="*/ 1146 h 3282"/>
              <a:gd name="T80" fmla="*/ 2339 w 7455"/>
              <a:gd name="T81" fmla="*/ 1719 h 3282"/>
              <a:gd name="T82" fmla="*/ 2351 w 7455"/>
              <a:gd name="T83" fmla="*/ 1842 h 3282"/>
              <a:gd name="T84" fmla="*/ 2456 w 7455"/>
              <a:gd name="T85" fmla="*/ 1881 h 3282"/>
              <a:gd name="T86" fmla="*/ 2793 w 7455"/>
              <a:gd name="T87" fmla="*/ 1886 h 3282"/>
              <a:gd name="T88" fmla="*/ 2990 w 7455"/>
              <a:gd name="T89" fmla="*/ 2034 h 3282"/>
              <a:gd name="T90" fmla="*/ 3155 w 7455"/>
              <a:gd name="T91" fmla="*/ 2165 h 3282"/>
              <a:gd name="T92" fmla="*/ 3426 w 7455"/>
              <a:gd name="T93" fmla="*/ 2223 h 3282"/>
              <a:gd name="T94" fmla="*/ 3723 w 7455"/>
              <a:gd name="T95" fmla="*/ 2238 h 3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55" h="3282">
                <a:moveTo>
                  <a:pt x="3723" y="2238"/>
                </a:moveTo>
                <a:cubicBezTo>
                  <a:pt x="3763" y="2232"/>
                  <a:pt x="3751" y="2238"/>
                  <a:pt x="3768" y="2238"/>
                </a:cubicBezTo>
                <a:cubicBezTo>
                  <a:pt x="3786" y="2238"/>
                  <a:pt x="3804" y="2238"/>
                  <a:pt x="3827" y="2238"/>
                </a:cubicBezTo>
                <a:cubicBezTo>
                  <a:pt x="3850" y="2237"/>
                  <a:pt x="3878" y="2234"/>
                  <a:pt x="3905" y="2233"/>
                </a:cubicBezTo>
                <a:cubicBezTo>
                  <a:pt x="3931" y="2231"/>
                  <a:pt x="3950" y="2230"/>
                  <a:pt x="3987" y="2226"/>
                </a:cubicBezTo>
                <a:cubicBezTo>
                  <a:pt x="4023" y="2222"/>
                  <a:pt x="4079" y="2216"/>
                  <a:pt x="4123" y="2209"/>
                </a:cubicBezTo>
                <a:cubicBezTo>
                  <a:pt x="4167" y="2202"/>
                  <a:pt x="4203" y="2195"/>
                  <a:pt x="4250" y="2184"/>
                </a:cubicBezTo>
                <a:cubicBezTo>
                  <a:pt x="4298" y="2172"/>
                  <a:pt x="4358" y="2155"/>
                  <a:pt x="4406" y="2140"/>
                </a:cubicBezTo>
                <a:cubicBezTo>
                  <a:pt x="4454" y="2124"/>
                  <a:pt x="4498" y="2107"/>
                  <a:pt x="4536" y="2091"/>
                </a:cubicBezTo>
                <a:cubicBezTo>
                  <a:pt x="4575" y="2074"/>
                  <a:pt x="4604" y="2060"/>
                  <a:pt x="4637" y="2042"/>
                </a:cubicBezTo>
                <a:cubicBezTo>
                  <a:pt x="4669" y="2024"/>
                  <a:pt x="4703" y="2003"/>
                  <a:pt x="4731" y="1983"/>
                </a:cubicBezTo>
                <a:cubicBezTo>
                  <a:pt x="4759" y="1962"/>
                  <a:pt x="4785" y="1938"/>
                  <a:pt x="4804" y="1921"/>
                </a:cubicBezTo>
                <a:cubicBezTo>
                  <a:pt x="4823" y="1904"/>
                  <a:pt x="4830" y="1891"/>
                  <a:pt x="4845" y="1878"/>
                </a:cubicBezTo>
                <a:cubicBezTo>
                  <a:pt x="4860" y="1865"/>
                  <a:pt x="4839" y="1849"/>
                  <a:pt x="4892" y="1842"/>
                </a:cubicBezTo>
                <a:cubicBezTo>
                  <a:pt x="4945" y="1835"/>
                  <a:pt x="5090" y="1837"/>
                  <a:pt x="5163" y="1836"/>
                </a:cubicBezTo>
                <a:cubicBezTo>
                  <a:pt x="5236" y="1835"/>
                  <a:pt x="5289" y="1843"/>
                  <a:pt x="5330" y="1836"/>
                </a:cubicBezTo>
                <a:cubicBezTo>
                  <a:pt x="5371" y="1829"/>
                  <a:pt x="5394" y="1821"/>
                  <a:pt x="5408" y="1794"/>
                </a:cubicBezTo>
                <a:cubicBezTo>
                  <a:pt x="5422" y="1767"/>
                  <a:pt x="5412" y="1716"/>
                  <a:pt x="5414" y="1674"/>
                </a:cubicBezTo>
                <a:cubicBezTo>
                  <a:pt x="5416" y="1632"/>
                  <a:pt x="5418" y="1677"/>
                  <a:pt x="5418" y="1540"/>
                </a:cubicBezTo>
                <a:cubicBezTo>
                  <a:pt x="5418" y="1403"/>
                  <a:pt x="5418" y="1017"/>
                  <a:pt x="5417" y="849"/>
                </a:cubicBezTo>
                <a:cubicBezTo>
                  <a:pt x="5416" y="681"/>
                  <a:pt x="5411" y="607"/>
                  <a:pt x="5414" y="534"/>
                </a:cubicBezTo>
                <a:cubicBezTo>
                  <a:pt x="5417" y="461"/>
                  <a:pt x="5422" y="452"/>
                  <a:pt x="5435" y="411"/>
                </a:cubicBezTo>
                <a:cubicBezTo>
                  <a:pt x="5448" y="370"/>
                  <a:pt x="5458" y="327"/>
                  <a:pt x="5492" y="291"/>
                </a:cubicBezTo>
                <a:cubicBezTo>
                  <a:pt x="5526" y="255"/>
                  <a:pt x="5567" y="213"/>
                  <a:pt x="5639" y="195"/>
                </a:cubicBezTo>
                <a:cubicBezTo>
                  <a:pt x="5711" y="177"/>
                  <a:pt x="5816" y="185"/>
                  <a:pt x="5927" y="183"/>
                </a:cubicBezTo>
                <a:cubicBezTo>
                  <a:pt x="6038" y="181"/>
                  <a:pt x="6172" y="181"/>
                  <a:pt x="6308" y="180"/>
                </a:cubicBezTo>
                <a:cubicBezTo>
                  <a:pt x="6444" y="179"/>
                  <a:pt x="6607" y="177"/>
                  <a:pt x="6743" y="177"/>
                </a:cubicBezTo>
                <a:cubicBezTo>
                  <a:pt x="6879" y="177"/>
                  <a:pt x="7036" y="182"/>
                  <a:pt x="7127" y="183"/>
                </a:cubicBezTo>
                <a:cubicBezTo>
                  <a:pt x="7218" y="184"/>
                  <a:pt x="7259" y="136"/>
                  <a:pt x="7289" y="180"/>
                </a:cubicBezTo>
                <a:cubicBezTo>
                  <a:pt x="7319" y="224"/>
                  <a:pt x="7348" y="0"/>
                  <a:pt x="7310" y="446"/>
                </a:cubicBezTo>
                <a:cubicBezTo>
                  <a:pt x="7272" y="892"/>
                  <a:pt x="7455" y="2440"/>
                  <a:pt x="7063" y="2857"/>
                </a:cubicBezTo>
                <a:cubicBezTo>
                  <a:pt x="6671" y="3274"/>
                  <a:pt x="6011" y="2944"/>
                  <a:pt x="4957" y="2947"/>
                </a:cubicBezTo>
                <a:cubicBezTo>
                  <a:pt x="3903" y="2950"/>
                  <a:pt x="1472" y="3282"/>
                  <a:pt x="736" y="2873"/>
                </a:cubicBezTo>
                <a:cubicBezTo>
                  <a:pt x="0" y="2464"/>
                  <a:pt x="567" y="941"/>
                  <a:pt x="538" y="495"/>
                </a:cubicBezTo>
                <a:cubicBezTo>
                  <a:pt x="509" y="49"/>
                  <a:pt x="389" y="253"/>
                  <a:pt x="563" y="198"/>
                </a:cubicBezTo>
                <a:cubicBezTo>
                  <a:pt x="737" y="143"/>
                  <a:pt x="1334" y="169"/>
                  <a:pt x="1583" y="165"/>
                </a:cubicBezTo>
                <a:cubicBezTo>
                  <a:pt x="1832" y="161"/>
                  <a:pt x="1951" y="156"/>
                  <a:pt x="2060" y="171"/>
                </a:cubicBezTo>
                <a:cubicBezTo>
                  <a:pt x="2169" y="186"/>
                  <a:pt x="2193" y="204"/>
                  <a:pt x="2240" y="255"/>
                </a:cubicBezTo>
                <a:cubicBezTo>
                  <a:pt x="2287" y="306"/>
                  <a:pt x="2326" y="326"/>
                  <a:pt x="2342" y="474"/>
                </a:cubicBezTo>
                <a:cubicBezTo>
                  <a:pt x="2358" y="622"/>
                  <a:pt x="2336" y="939"/>
                  <a:pt x="2336" y="1146"/>
                </a:cubicBezTo>
                <a:cubicBezTo>
                  <a:pt x="2336" y="1353"/>
                  <a:pt x="2337" y="1603"/>
                  <a:pt x="2339" y="1719"/>
                </a:cubicBezTo>
                <a:cubicBezTo>
                  <a:pt x="2341" y="1835"/>
                  <a:pt x="2332" y="1815"/>
                  <a:pt x="2351" y="1842"/>
                </a:cubicBezTo>
                <a:cubicBezTo>
                  <a:pt x="2370" y="1869"/>
                  <a:pt x="2382" y="1874"/>
                  <a:pt x="2456" y="1881"/>
                </a:cubicBezTo>
                <a:cubicBezTo>
                  <a:pt x="2530" y="1888"/>
                  <a:pt x="2704" y="1861"/>
                  <a:pt x="2793" y="1886"/>
                </a:cubicBezTo>
                <a:cubicBezTo>
                  <a:pt x="2882" y="1911"/>
                  <a:pt x="2930" y="1988"/>
                  <a:pt x="2990" y="2034"/>
                </a:cubicBezTo>
                <a:cubicBezTo>
                  <a:pt x="3050" y="2080"/>
                  <a:pt x="3082" y="2134"/>
                  <a:pt x="3155" y="2165"/>
                </a:cubicBezTo>
                <a:cubicBezTo>
                  <a:pt x="3228" y="2196"/>
                  <a:pt x="3331" y="2211"/>
                  <a:pt x="3426" y="2223"/>
                </a:cubicBezTo>
                <a:cubicBezTo>
                  <a:pt x="3521" y="2235"/>
                  <a:pt x="3661" y="2235"/>
                  <a:pt x="3723" y="2238"/>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grpSp>
        <p:nvGrpSpPr>
          <p:cNvPr id="159763" name="Group 19"/>
          <p:cNvGrpSpPr>
            <a:grpSpLocks/>
          </p:cNvGrpSpPr>
          <p:nvPr/>
        </p:nvGrpSpPr>
        <p:grpSpPr bwMode="auto">
          <a:xfrm>
            <a:off x="5197475" y="5548313"/>
            <a:ext cx="277813" cy="238125"/>
            <a:chOff x="3192" y="2215"/>
            <a:chExt cx="920" cy="943"/>
          </a:xfrm>
        </p:grpSpPr>
        <p:sp>
          <p:nvSpPr>
            <p:cNvPr id="159747" name="Freeform 3"/>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59750" name="Line 6"/>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59751" name="Line 7"/>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59752" name="Line 8"/>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59753" name="Line 9"/>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59754" name="Freeform 10"/>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59755" name="Freeform 11"/>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59756" name="Freeform 12"/>
            <p:cNvSpPr>
              <a:spLocks/>
            </p:cNvSpPr>
            <p:nvPr/>
          </p:nvSpPr>
          <p:spPr bwMode="auto">
            <a:xfrm>
              <a:off x="3930" y="2338"/>
              <a:ext cx="182" cy="70"/>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59757" name="Freeform 13"/>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grpSp>
      <p:sp>
        <p:nvSpPr>
          <p:cNvPr id="159765" name="Freeform 21"/>
          <p:cNvSpPr>
            <a:spLocks/>
          </p:cNvSpPr>
          <p:nvPr/>
        </p:nvSpPr>
        <p:spPr bwMode="auto">
          <a:xfrm>
            <a:off x="-692150" y="2141538"/>
            <a:ext cx="6705600" cy="487362"/>
          </a:xfrm>
          <a:custGeom>
            <a:avLst/>
            <a:gdLst>
              <a:gd name="T0" fmla="*/ 0 w 4224"/>
              <a:gd name="T1" fmla="*/ 272 h 307"/>
              <a:gd name="T2" fmla="*/ 1242 w 4224"/>
              <a:gd name="T3" fmla="*/ 264 h 307"/>
              <a:gd name="T4" fmla="*/ 2987 w 4224"/>
              <a:gd name="T5" fmla="*/ 256 h 307"/>
              <a:gd name="T6" fmla="*/ 4024 w 4224"/>
              <a:gd name="T7" fmla="*/ 264 h 307"/>
              <a:gd name="T8" fmla="*/ 4188 w 4224"/>
              <a:gd name="T9" fmla="*/ 0 h 307"/>
            </a:gdLst>
            <a:ahLst/>
            <a:cxnLst>
              <a:cxn ang="0">
                <a:pos x="T0" y="T1"/>
              </a:cxn>
              <a:cxn ang="0">
                <a:pos x="T2" y="T3"/>
              </a:cxn>
              <a:cxn ang="0">
                <a:pos x="T4" y="T5"/>
              </a:cxn>
              <a:cxn ang="0">
                <a:pos x="T6" y="T7"/>
              </a:cxn>
              <a:cxn ang="0">
                <a:pos x="T8" y="T9"/>
              </a:cxn>
            </a:cxnLst>
            <a:rect l="0" t="0" r="r" b="b"/>
            <a:pathLst>
              <a:path w="4224" h="307">
                <a:moveTo>
                  <a:pt x="0" y="272"/>
                </a:moveTo>
                <a:cubicBezTo>
                  <a:pt x="207" y="271"/>
                  <a:pt x="744" y="267"/>
                  <a:pt x="1242" y="264"/>
                </a:cubicBezTo>
                <a:cubicBezTo>
                  <a:pt x="1740" y="261"/>
                  <a:pt x="2523" y="256"/>
                  <a:pt x="2987" y="256"/>
                </a:cubicBezTo>
                <a:cubicBezTo>
                  <a:pt x="3451" y="256"/>
                  <a:pt x="3824" y="307"/>
                  <a:pt x="4024" y="264"/>
                </a:cubicBezTo>
                <a:cubicBezTo>
                  <a:pt x="4224" y="221"/>
                  <a:pt x="4161" y="44"/>
                  <a:pt x="4188" y="0"/>
                </a:cubicBezTo>
              </a:path>
            </a:pathLst>
          </a:custGeom>
          <a:noFill/>
          <a:ln w="101600">
            <a:solidFill>
              <a:srgbClr val="BEBEB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59766" name="Freeform 22"/>
          <p:cNvSpPr>
            <a:spLocks/>
          </p:cNvSpPr>
          <p:nvPr/>
        </p:nvSpPr>
        <p:spPr bwMode="auto">
          <a:xfrm>
            <a:off x="6570663" y="2573338"/>
            <a:ext cx="2795587" cy="469900"/>
          </a:xfrm>
          <a:custGeom>
            <a:avLst/>
            <a:gdLst>
              <a:gd name="T0" fmla="*/ 0 w 1761"/>
              <a:gd name="T1" fmla="*/ 296 h 296"/>
              <a:gd name="T2" fmla="*/ 214 w 1761"/>
              <a:gd name="T3" fmla="*/ 58 h 296"/>
              <a:gd name="T4" fmla="*/ 453 w 1761"/>
              <a:gd name="T5" fmla="*/ 16 h 296"/>
              <a:gd name="T6" fmla="*/ 1761 w 1761"/>
              <a:gd name="T7" fmla="*/ 0 h 296"/>
            </a:gdLst>
            <a:ahLst/>
            <a:cxnLst>
              <a:cxn ang="0">
                <a:pos x="T0" y="T1"/>
              </a:cxn>
              <a:cxn ang="0">
                <a:pos x="T2" y="T3"/>
              </a:cxn>
              <a:cxn ang="0">
                <a:pos x="T4" y="T5"/>
              </a:cxn>
              <a:cxn ang="0">
                <a:pos x="T6" y="T7"/>
              </a:cxn>
            </a:cxnLst>
            <a:rect l="0" t="0" r="r" b="b"/>
            <a:pathLst>
              <a:path w="1761" h="296">
                <a:moveTo>
                  <a:pt x="0" y="296"/>
                </a:moveTo>
                <a:cubicBezTo>
                  <a:pt x="69" y="200"/>
                  <a:pt x="139" y="105"/>
                  <a:pt x="214" y="58"/>
                </a:cubicBezTo>
                <a:cubicBezTo>
                  <a:pt x="289" y="11"/>
                  <a:pt x="195" y="26"/>
                  <a:pt x="453" y="16"/>
                </a:cubicBezTo>
                <a:cubicBezTo>
                  <a:pt x="711" y="6"/>
                  <a:pt x="1489" y="3"/>
                  <a:pt x="1761" y="0"/>
                </a:cubicBezTo>
              </a:path>
            </a:pathLst>
          </a:custGeom>
          <a:noFill/>
          <a:ln w="88900">
            <a:solidFill>
              <a:srgbClr val="BEBEBE"/>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2" name="Title 1"/>
          <p:cNvSpPr>
            <a:spLocks noGrp="1"/>
          </p:cNvSpPr>
          <p:nvPr>
            <p:ph type="title"/>
          </p:nvPr>
        </p:nvSpPr>
        <p:spPr/>
        <p:txBody>
          <a:bodyPr/>
          <a:lstStyle/>
          <a:p>
            <a:r>
              <a:rPr lang="en-US" b="1" dirty="0" smtClean="0"/>
              <a:t>“same drop” ?</a:t>
            </a:r>
            <a:endParaRPr lang="en-US" b="1" dirty="0"/>
          </a:p>
        </p:txBody>
      </p:sp>
    </p:spTree>
    <p:extLst>
      <p:ext uri="{BB962C8B-B14F-4D97-AF65-F5344CB8AC3E}">
        <p14:creationId xmlns:p14="http://schemas.microsoft.com/office/powerpoint/2010/main" val="5164288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97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976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597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6" grpId="0" animBg="1"/>
      <p:bldP spid="159765" grpId="0" animBg="1"/>
      <p:bldP spid="15976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7933" y="120650"/>
            <a:ext cx="9151933" cy="1143000"/>
          </a:xfrm>
        </p:spPr>
        <p:txBody>
          <a:bodyPr/>
          <a:lstStyle/>
          <a:p>
            <a:r>
              <a:rPr lang="en-US" altLang="en-US" dirty="0" smtClean="0"/>
              <a:t>Dehydration: 1964 vs </a:t>
            </a:r>
            <a:r>
              <a:rPr lang="en-US" altLang="en-US" dirty="0" smtClean="0"/>
              <a:t>2016?</a:t>
            </a:r>
            <a:endParaRPr lang="en-US" altLang="en-US" dirty="0" smtClean="0"/>
          </a:p>
        </p:txBody>
      </p:sp>
      <p:sp>
        <p:nvSpPr>
          <p:cNvPr id="4" name="Cube 3"/>
          <p:cNvSpPr/>
          <p:nvPr/>
        </p:nvSpPr>
        <p:spPr>
          <a:xfrm>
            <a:off x="5924550" y="3590925"/>
            <a:ext cx="242888" cy="250825"/>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latin typeface="Arial" panose="020B0604020202020204" pitchFamily="34" charset="0"/>
            </a:endParaRPr>
          </a:p>
        </p:txBody>
      </p:sp>
      <p:cxnSp>
        <p:nvCxnSpPr>
          <p:cNvPr id="7" name="Straight Arrow Connector 6"/>
          <p:cNvCxnSpPr/>
          <p:nvPr/>
        </p:nvCxnSpPr>
        <p:spPr>
          <a:xfrm flipV="1">
            <a:off x="835025" y="1987550"/>
            <a:ext cx="0" cy="422751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702" name="TextBox 7"/>
          <p:cNvSpPr txBox="1">
            <a:spLocks noChangeArrowheads="1"/>
          </p:cNvSpPr>
          <p:nvPr/>
        </p:nvSpPr>
        <p:spPr bwMode="auto">
          <a:xfrm>
            <a:off x="4460875" y="3457575"/>
            <a:ext cx="121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dirty="0">
                <a:solidFill>
                  <a:srgbClr val="000000"/>
                </a:solidFill>
                <a:latin typeface="Arial" panose="020B0604020202020204" pitchFamily="34" charset="0"/>
              </a:rPr>
              <a:t>100 </a:t>
            </a:r>
            <a:r>
              <a:rPr lang="el-GR" altLang="en-US" sz="2400" dirty="0">
                <a:solidFill>
                  <a:srgbClr val="000000"/>
                </a:solidFill>
                <a:latin typeface="Arial" panose="020B0604020202020204" pitchFamily="34" charset="0"/>
              </a:rPr>
              <a:t>μ</a:t>
            </a:r>
            <a:r>
              <a:rPr lang="en-US" altLang="en-US" sz="2400" dirty="0">
                <a:solidFill>
                  <a:srgbClr val="000000"/>
                </a:solidFill>
                <a:latin typeface="Arial" panose="020B0604020202020204" pitchFamily="34" charset="0"/>
              </a:rPr>
              <a:t>m</a:t>
            </a:r>
          </a:p>
        </p:txBody>
      </p:sp>
      <p:sp>
        <p:nvSpPr>
          <p:cNvPr id="8" name="Cube 7"/>
          <p:cNvSpPr/>
          <p:nvPr/>
        </p:nvSpPr>
        <p:spPr>
          <a:xfrm>
            <a:off x="1057275" y="1536700"/>
            <a:ext cx="1778000" cy="4678363"/>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latin typeface="Arial" panose="020B0604020202020204" pitchFamily="34" charset="0"/>
            </a:endParaRPr>
          </a:p>
        </p:txBody>
      </p:sp>
      <p:sp>
        <p:nvSpPr>
          <p:cNvPr id="65543" name="TextBox 7"/>
          <p:cNvSpPr txBox="1">
            <a:spLocks noChangeArrowheads="1"/>
          </p:cNvSpPr>
          <p:nvPr/>
        </p:nvSpPr>
        <p:spPr bwMode="auto">
          <a:xfrm rot="-5400000">
            <a:off x="7938" y="3938587"/>
            <a:ext cx="954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dirty="0">
                <a:solidFill>
                  <a:srgbClr val="000000"/>
                </a:solidFill>
                <a:latin typeface="Arial" panose="020B0604020202020204" pitchFamily="34" charset="0"/>
              </a:rPr>
              <a:t>2 mm</a:t>
            </a:r>
          </a:p>
        </p:txBody>
      </p:sp>
      <p:sp>
        <p:nvSpPr>
          <p:cNvPr id="15" name="TextBox 14"/>
          <p:cNvSpPr txBox="1">
            <a:spLocks noChangeArrowheads="1"/>
          </p:cNvSpPr>
          <p:nvPr/>
        </p:nvSpPr>
        <p:spPr bwMode="auto">
          <a:xfrm>
            <a:off x="2949575" y="1736725"/>
            <a:ext cx="24114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4400" dirty="0">
                <a:solidFill>
                  <a:srgbClr val="000000"/>
                </a:solidFill>
                <a:latin typeface="Arial" panose="020B0604020202020204" pitchFamily="34" charset="0"/>
              </a:rPr>
              <a:t> = 1.5 </a:t>
            </a:r>
            <a:r>
              <a:rPr lang="en-US" altLang="en-US" sz="4400" dirty="0" err="1">
                <a:solidFill>
                  <a:srgbClr val="000000"/>
                </a:solidFill>
                <a:latin typeface="Arial" panose="020B0604020202020204" pitchFamily="34" charset="0"/>
              </a:rPr>
              <a:t>μL</a:t>
            </a:r>
            <a:endParaRPr lang="en-US" altLang="en-US" sz="4400" dirty="0">
              <a:solidFill>
                <a:srgbClr val="000000"/>
              </a:solidFill>
              <a:latin typeface="Arial" panose="020B0604020202020204" pitchFamily="34" charset="0"/>
            </a:endParaRPr>
          </a:p>
        </p:txBody>
      </p:sp>
      <p:cxnSp>
        <p:nvCxnSpPr>
          <p:cNvPr id="16" name="Straight Arrow Connector 15"/>
          <p:cNvCxnSpPr/>
          <p:nvPr/>
        </p:nvCxnSpPr>
        <p:spPr>
          <a:xfrm flipV="1">
            <a:off x="5773738" y="3600450"/>
            <a:ext cx="0" cy="21113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a:spLocks noChangeArrowheads="1"/>
          </p:cNvSpPr>
          <p:nvPr/>
        </p:nvSpPr>
        <p:spPr bwMode="auto">
          <a:xfrm>
            <a:off x="6102350" y="3344863"/>
            <a:ext cx="2400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4400" dirty="0">
                <a:solidFill>
                  <a:srgbClr val="000000"/>
                </a:solidFill>
                <a:latin typeface="Arial" panose="020B0604020202020204" pitchFamily="34" charset="0"/>
              </a:rPr>
              <a:t> = 1.0 </a:t>
            </a:r>
            <a:r>
              <a:rPr lang="en-US" altLang="en-US" sz="4400" dirty="0" err="1">
                <a:solidFill>
                  <a:srgbClr val="000000"/>
                </a:solidFill>
                <a:latin typeface="Arial" panose="020B0604020202020204" pitchFamily="34" charset="0"/>
              </a:rPr>
              <a:t>nL</a:t>
            </a:r>
            <a:endParaRPr lang="en-US" altLang="en-US" sz="4400" dirty="0">
              <a:solidFill>
                <a:srgbClr val="000000"/>
              </a:solidFill>
              <a:latin typeface="Arial" panose="020B0604020202020204" pitchFamily="34" charset="0"/>
            </a:endParaRPr>
          </a:p>
        </p:txBody>
      </p:sp>
      <p:sp>
        <p:nvSpPr>
          <p:cNvPr id="18" name="Cube 17"/>
          <p:cNvSpPr/>
          <p:nvPr/>
        </p:nvSpPr>
        <p:spPr>
          <a:xfrm>
            <a:off x="6026150" y="5146675"/>
            <a:ext cx="26988" cy="28575"/>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latin typeface="Arial" panose="020B0604020202020204" pitchFamily="34" charset="0"/>
            </a:endParaRPr>
          </a:p>
        </p:txBody>
      </p:sp>
      <p:sp>
        <p:nvSpPr>
          <p:cNvPr id="19" name="TextBox 7"/>
          <p:cNvSpPr txBox="1">
            <a:spLocks noChangeArrowheads="1"/>
          </p:cNvSpPr>
          <p:nvPr/>
        </p:nvSpPr>
        <p:spPr bwMode="auto">
          <a:xfrm>
            <a:off x="4638675" y="4924425"/>
            <a:ext cx="1047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dirty="0">
                <a:solidFill>
                  <a:srgbClr val="000000"/>
                </a:solidFill>
                <a:latin typeface="Arial" panose="020B0604020202020204" pitchFamily="34" charset="0"/>
              </a:rPr>
              <a:t>10 </a:t>
            </a:r>
            <a:r>
              <a:rPr lang="el-GR" altLang="en-US" sz="2400" dirty="0">
                <a:solidFill>
                  <a:srgbClr val="000000"/>
                </a:solidFill>
                <a:latin typeface="Arial" panose="020B0604020202020204" pitchFamily="34" charset="0"/>
              </a:rPr>
              <a:t>μ</a:t>
            </a:r>
            <a:r>
              <a:rPr lang="en-US" altLang="en-US" sz="2400" dirty="0">
                <a:solidFill>
                  <a:srgbClr val="000000"/>
                </a:solidFill>
                <a:latin typeface="Arial" panose="020B0604020202020204" pitchFamily="34" charset="0"/>
              </a:rPr>
              <a:t>m</a:t>
            </a:r>
          </a:p>
        </p:txBody>
      </p:sp>
      <p:cxnSp>
        <p:nvCxnSpPr>
          <p:cNvPr id="20" name="Straight Arrow Connector 19"/>
          <p:cNvCxnSpPr/>
          <p:nvPr/>
        </p:nvCxnSpPr>
        <p:spPr>
          <a:xfrm flipV="1">
            <a:off x="5875338" y="5156200"/>
            <a:ext cx="0" cy="1905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a:spLocks noChangeArrowheads="1"/>
          </p:cNvSpPr>
          <p:nvPr/>
        </p:nvSpPr>
        <p:spPr bwMode="auto">
          <a:xfrm>
            <a:off x="6165850" y="4784725"/>
            <a:ext cx="23987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4400" dirty="0">
                <a:solidFill>
                  <a:srgbClr val="000000"/>
                </a:solidFill>
                <a:latin typeface="Arial" panose="020B0604020202020204" pitchFamily="34" charset="0"/>
              </a:rPr>
              <a:t> = 1.0 </a:t>
            </a:r>
            <a:r>
              <a:rPr lang="en-US" altLang="en-US" sz="4400" dirty="0" err="1">
                <a:solidFill>
                  <a:srgbClr val="000000"/>
                </a:solidFill>
                <a:latin typeface="Arial" panose="020B0604020202020204" pitchFamily="34" charset="0"/>
              </a:rPr>
              <a:t>pL</a:t>
            </a:r>
            <a:endParaRPr lang="en-US" altLang="en-US" sz="4400" dirty="0">
              <a:solidFill>
                <a:srgbClr val="000000"/>
              </a:solidFill>
              <a:latin typeface="Arial" panose="020B0604020202020204" pitchFamily="34" charset="0"/>
            </a:endParaRPr>
          </a:p>
        </p:txBody>
      </p:sp>
      <p:sp>
        <p:nvSpPr>
          <p:cNvPr id="22" name="Cube 21"/>
          <p:cNvSpPr/>
          <p:nvPr/>
        </p:nvSpPr>
        <p:spPr>
          <a:xfrm>
            <a:off x="6022296" y="6046561"/>
            <a:ext cx="9144" cy="9144"/>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latin typeface="Arial" panose="020B0604020202020204" pitchFamily="34" charset="0"/>
            </a:endParaRPr>
          </a:p>
        </p:txBody>
      </p:sp>
      <p:sp>
        <p:nvSpPr>
          <p:cNvPr id="23" name="TextBox 7"/>
          <p:cNvSpPr txBox="1">
            <a:spLocks noChangeArrowheads="1"/>
          </p:cNvSpPr>
          <p:nvPr/>
        </p:nvSpPr>
        <p:spPr bwMode="auto">
          <a:xfrm>
            <a:off x="4634821" y="5824311"/>
            <a:ext cx="8755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dirty="0" smtClean="0">
                <a:solidFill>
                  <a:srgbClr val="000000"/>
                </a:solidFill>
                <a:latin typeface="Arial" panose="020B0604020202020204" pitchFamily="34" charset="0"/>
              </a:rPr>
              <a:t>1 </a:t>
            </a:r>
            <a:r>
              <a:rPr lang="el-GR" altLang="en-US" sz="2400" dirty="0">
                <a:solidFill>
                  <a:srgbClr val="000000"/>
                </a:solidFill>
                <a:latin typeface="Arial" panose="020B0604020202020204" pitchFamily="34" charset="0"/>
              </a:rPr>
              <a:t>μ</a:t>
            </a:r>
            <a:r>
              <a:rPr lang="en-US" altLang="en-US" sz="2400" dirty="0">
                <a:solidFill>
                  <a:srgbClr val="000000"/>
                </a:solidFill>
                <a:latin typeface="Arial" panose="020B0604020202020204" pitchFamily="34" charset="0"/>
              </a:rPr>
              <a:t>m</a:t>
            </a:r>
          </a:p>
        </p:txBody>
      </p:sp>
      <p:sp>
        <p:nvSpPr>
          <p:cNvPr id="25" name="TextBox 24"/>
          <p:cNvSpPr txBox="1">
            <a:spLocks noChangeArrowheads="1"/>
          </p:cNvSpPr>
          <p:nvPr/>
        </p:nvSpPr>
        <p:spPr bwMode="auto">
          <a:xfrm>
            <a:off x="6161996" y="5684611"/>
            <a:ext cx="224292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4400" dirty="0">
                <a:solidFill>
                  <a:srgbClr val="000000"/>
                </a:solidFill>
                <a:latin typeface="Arial" panose="020B0604020202020204" pitchFamily="34" charset="0"/>
              </a:rPr>
              <a:t> = 1.0 </a:t>
            </a:r>
            <a:r>
              <a:rPr lang="en-US" altLang="en-US" sz="4400" dirty="0" err="1" smtClean="0">
                <a:solidFill>
                  <a:srgbClr val="000000"/>
                </a:solidFill>
                <a:latin typeface="Arial" panose="020B0604020202020204" pitchFamily="34" charset="0"/>
              </a:rPr>
              <a:t>fL</a:t>
            </a:r>
            <a:endParaRPr lang="en-US" altLang="en-US" sz="4400" dirty="0">
              <a:solidFill>
                <a:srgbClr val="000000"/>
              </a:solidFill>
              <a:latin typeface="Arial" panose="020B0604020202020204" pitchFamily="34" charset="0"/>
            </a:endParaRPr>
          </a:p>
        </p:txBody>
      </p:sp>
    </p:spTree>
    <p:extLst>
      <p:ext uri="{BB962C8B-B14F-4D97-AF65-F5344CB8AC3E}">
        <p14:creationId xmlns:p14="http://schemas.microsoft.com/office/powerpoint/2010/main" val="157819294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70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702" grpId="0"/>
      <p:bldP spid="15" grpId="0"/>
      <p:bldP spid="17" grpId="0"/>
      <p:bldP spid="18" grpId="0" animBg="1"/>
      <p:bldP spid="19" grpId="0"/>
      <p:bldP spid="21" grpId="0"/>
      <p:bldP spid="22" grpId="0" animBg="1"/>
      <p:bldP spid="23"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txBox="1">
            <a:spLocks/>
          </p:cNvSpPr>
          <p:nvPr/>
        </p:nvSpPr>
        <p:spPr bwMode="auto">
          <a:xfrm>
            <a:off x="457200" y="235526"/>
            <a:ext cx="8229600" cy="561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en-US" sz="3600" dirty="0">
                <a:solidFill>
                  <a:srgbClr val="000000"/>
                </a:solidFill>
                <a:cs typeface="Arial" pitchFamily="34" charset="0"/>
              </a:rPr>
              <a:t>The </a:t>
            </a:r>
            <a:r>
              <a:rPr lang="en-US" sz="3600" dirty="0" smtClean="0">
                <a:solidFill>
                  <a:srgbClr val="000000"/>
                </a:solidFill>
                <a:cs typeface="Arial" pitchFamily="34" charset="0"/>
              </a:rPr>
              <a:t>number of </a:t>
            </a:r>
            <a:r>
              <a:rPr lang="en-US" sz="3600" dirty="0" smtClean="0">
                <a:solidFill>
                  <a:srgbClr val="00B050"/>
                </a:solidFill>
                <a:cs typeface="Arial" pitchFamily="34" charset="0"/>
              </a:rPr>
              <a:t>photons </a:t>
            </a:r>
            <a:r>
              <a:rPr lang="en-US" sz="3600" dirty="0" smtClean="0">
                <a:solidFill>
                  <a:srgbClr val="000000"/>
                </a:solidFill>
                <a:cs typeface="Arial" pitchFamily="34" charset="0"/>
              </a:rPr>
              <a:t>scattered</a:t>
            </a:r>
            <a:endParaRPr lang="en-US" sz="3600" dirty="0">
              <a:solidFill>
                <a:srgbClr val="000000"/>
              </a:solidFill>
              <a:cs typeface="Arial" pitchFamily="34" charset="0"/>
            </a:endParaRPr>
          </a:p>
          <a:p>
            <a:pPr algn="ctr" eaLnBrk="1" hangingPunct="1"/>
            <a:r>
              <a:rPr lang="en-US" sz="3600" dirty="0">
                <a:solidFill>
                  <a:srgbClr val="000000"/>
                </a:solidFill>
                <a:cs typeface="Arial" pitchFamily="34" charset="0"/>
              </a:rPr>
              <a:t>b</a:t>
            </a:r>
            <a:r>
              <a:rPr lang="en-US" sz="3600" dirty="0" smtClean="0">
                <a:solidFill>
                  <a:srgbClr val="000000"/>
                </a:solidFill>
                <a:cs typeface="Arial" pitchFamily="34" charset="0"/>
              </a:rPr>
              <a:t>efore crystal is dead</a:t>
            </a:r>
            <a:endParaRPr lang="en-US" sz="3600" dirty="0">
              <a:solidFill>
                <a:srgbClr val="000000"/>
              </a:solidFill>
              <a:cs typeface="Arial" pitchFamily="34" charset="0"/>
            </a:endParaRPr>
          </a:p>
          <a:p>
            <a:pPr algn="ctr" eaLnBrk="1" hangingPunct="1"/>
            <a:endParaRPr lang="en-US" sz="4000" dirty="0">
              <a:solidFill>
                <a:srgbClr val="000000"/>
              </a:solidFill>
              <a:cs typeface="Arial" pitchFamily="34" charset="0"/>
            </a:endParaRPr>
          </a:p>
          <a:p>
            <a:pPr algn="ctr" eaLnBrk="1" hangingPunct="1"/>
            <a:r>
              <a:rPr lang="en-US" sz="4000" dirty="0">
                <a:solidFill>
                  <a:srgbClr val="000000"/>
                </a:solidFill>
                <a:cs typeface="Arial" pitchFamily="34" charset="0"/>
              </a:rPr>
              <a:t>is </a:t>
            </a:r>
            <a:r>
              <a:rPr lang="en-US" sz="4000" b="1" dirty="0">
                <a:solidFill>
                  <a:srgbClr val="FF0000"/>
                </a:solidFill>
                <a:cs typeface="Arial" pitchFamily="34" charset="0"/>
              </a:rPr>
              <a:t>independent</a:t>
            </a:r>
          </a:p>
          <a:p>
            <a:pPr algn="ctr" eaLnBrk="1" hangingPunct="1"/>
            <a:r>
              <a:rPr lang="en-US" sz="4000" dirty="0">
                <a:solidFill>
                  <a:srgbClr val="000000"/>
                </a:solidFill>
                <a:cs typeface="Arial" pitchFamily="34" charset="0"/>
              </a:rPr>
              <a:t>of data collection </a:t>
            </a:r>
            <a:r>
              <a:rPr lang="en-US" sz="4000" dirty="0" smtClean="0">
                <a:solidFill>
                  <a:srgbClr val="000000"/>
                </a:solidFill>
                <a:cs typeface="Arial" pitchFamily="34" charset="0"/>
              </a:rPr>
              <a:t>time</a:t>
            </a:r>
          </a:p>
          <a:p>
            <a:pPr algn="ctr" eaLnBrk="1" hangingPunct="1"/>
            <a:endParaRPr lang="en-US" sz="4400" dirty="0" smtClean="0">
              <a:solidFill>
                <a:srgbClr val="000000"/>
              </a:solidFill>
              <a:cs typeface="Arial" pitchFamily="34" charset="0"/>
            </a:endParaRPr>
          </a:p>
          <a:p>
            <a:pPr algn="ctr" eaLnBrk="1" hangingPunct="1"/>
            <a:r>
              <a:rPr lang="en-US" altLang="en-US" sz="4400" dirty="0" smtClean="0">
                <a:solidFill>
                  <a:srgbClr val="000000"/>
                </a:solidFill>
                <a:cs typeface="Arial" charset="0"/>
              </a:rPr>
              <a:t> 1 </a:t>
            </a:r>
            <a:r>
              <a:rPr lang="en-US" altLang="en-US" sz="4400" dirty="0">
                <a:solidFill>
                  <a:srgbClr val="000000"/>
                </a:solidFill>
                <a:cs typeface="Arial" charset="0"/>
              </a:rPr>
              <a:t>um</a:t>
            </a:r>
            <a:r>
              <a:rPr lang="en-US" altLang="en-US" sz="4400" baseline="30000" dirty="0">
                <a:solidFill>
                  <a:srgbClr val="000000"/>
                </a:solidFill>
                <a:cs typeface="Arial" charset="0"/>
              </a:rPr>
              <a:t>3</a:t>
            </a:r>
            <a:r>
              <a:rPr lang="en-US" altLang="en-US" sz="4400" dirty="0">
                <a:solidFill>
                  <a:srgbClr val="000000"/>
                </a:solidFill>
                <a:cs typeface="Arial" charset="0"/>
              </a:rPr>
              <a:t> = </a:t>
            </a:r>
            <a:r>
              <a:rPr lang="en-US" altLang="en-US" sz="4400" dirty="0" smtClean="0">
                <a:solidFill>
                  <a:srgbClr val="000000"/>
                </a:solidFill>
                <a:cs typeface="Arial" charset="0"/>
              </a:rPr>
              <a:t>10</a:t>
            </a:r>
            <a:r>
              <a:rPr lang="en-US" altLang="en-US" sz="4400" baseline="30000" dirty="0" smtClean="0">
                <a:solidFill>
                  <a:srgbClr val="000000"/>
                </a:solidFill>
                <a:cs typeface="Arial" charset="0"/>
              </a:rPr>
              <a:t>5</a:t>
            </a:r>
            <a:r>
              <a:rPr lang="en-US" altLang="en-US" sz="4400" dirty="0" smtClean="0">
                <a:solidFill>
                  <a:srgbClr val="000000"/>
                </a:solidFill>
                <a:cs typeface="Arial" charset="0"/>
              </a:rPr>
              <a:t> </a:t>
            </a:r>
            <a:r>
              <a:rPr lang="en-US" altLang="en-US" sz="4400" dirty="0">
                <a:solidFill>
                  <a:srgbClr val="000000"/>
                </a:solidFill>
                <a:cs typeface="Arial" charset="0"/>
              </a:rPr>
              <a:t>photons </a:t>
            </a:r>
            <a:r>
              <a:rPr lang="en-US" altLang="en-US" sz="4400" dirty="0" smtClean="0">
                <a:solidFill>
                  <a:srgbClr val="000000"/>
                </a:solidFill>
                <a:cs typeface="Arial" charset="0"/>
              </a:rPr>
              <a:t>(</a:t>
            </a:r>
            <a:r>
              <a:rPr lang="en-US" altLang="en-US" sz="4400" dirty="0" err="1" smtClean="0">
                <a:solidFill>
                  <a:srgbClr val="000000"/>
                </a:solidFill>
                <a:cs typeface="Arial" charset="0"/>
              </a:rPr>
              <a:t>roomT</a:t>
            </a:r>
            <a:r>
              <a:rPr lang="en-US" altLang="en-US" sz="4400" dirty="0" smtClean="0">
                <a:solidFill>
                  <a:srgbClr val="000000"/>
                </a:solidFill>
                <a:cs typeface="Arial" charset="0"/>
              </a:rPr>
              <a:t>)</a:t>
            </a:r>
            <a:endParaRPr lang="en-US" sz="4400" dirty="0">
              <a:solidFill>
                <a:srgbClr val="000000"/>
              </a:solidFill>
              <a:cs typeface="Arial" pitchFamily="34" charset="0"/>
            </a:endParaRPr>
          </a:p>
          <a:p>
            <a:pPr algn="ctr" eaLnBrk="1" hangingPunct="1"/>
            <a:r>
              <a:rPr lang="en-US" altLang="en-US" sz="4400" dirty="0">
                <a:solidFill>
                  <a:srgbClr val="000000"/>
                </a:solidFill>
                <a:cs typeface="Arial" charset="0"/>
              </a:rPr>
              <a:t>1 um</a:t>
            </a:r>
            <a:r>
              <a:rPr lang="en-US" altLang="en-US" sz="4400" baseline="30000" dirty="0">
                <a:solidFill>
                  <a:srgbClr val="000000"/>
                </a:solidFill>
                <a:cs typeface="Arial" charset="0"/>
              </a:rPr>
              <a:t>3</a:t>
            </a:r>
            <a:r>
              <a:rPr lang="en-US" altLang="en-US" sz="4400" dirty="0">
                <a:solidFill>
                  <a:srgbClr val="000000"/>
                </a:solidFill>
                <a:cs typeface="Arial" charset="0"/>
              </a:rPr>
              <a:t> = 10</a:t>
            </a:r>
            <a:r>
              <a:rPr lang="en-US" altLang="en-US" sz="4400" baseline="30000" dirty="0">
                <a:solidFill>
                  <a:srgbClr val="000000"/>
                </a:solidFill>
                <a:cs typeface="Arial" charset="0"/>
              </a:rPr>
              <a:t>6</a:t>
            </a:r>
            <a:r>
              <a:rPr lang="en-US" altLang="en-US" sz="4400" dirty="0">
                <a:solidFill>
                  <a:srgbClr val="000000"/>
                </a:solidFill>
                <a:cs typeface="Arial" charset="0"/>
              </a:rPr>
              <a:t> </a:t>
            </a:r>
            <a:r>
              <a:rPr lang="en-US" altLang="en-US" sz="4400" dirty="0" smtClean="0">
                <a:cs typeface="Arial" charset="0"/>
              </a:rPr>
              <a:t>photons </a:t>
            </a:r>
            <a:r>
              <a:rPr lang="en-US" altLang="en-US" sz="4400" dirty="0" smtClean="0">
                <a:solidFill>
                  <a:schemeClr val="bg1"/>
                </a:solidFill>
                <a:cs typeface="Arial" charset="0"/>
              </a:rPr>
              <a:t>(synch)</a:t>
            </a:r>
          </a:p>
          <a:p>
            <a:pPr algn="ctr" eaLnBrk="1" hangingPunct="1"/>
            <a:r>
              <a:rPr lang="en-US" altLang="en-US" sz="4400" dirty="0">
                <a:solidFill>
                  <a:srgbClr val="000000"/>
                </a:solidFill>
                <a:cs typeface="Arial" charset="0"/>
              </a:rPr>
              <a:t>1 um</a:t>
            </a:r>
            <a:r>
              <a:rPr lang="en-US" altLang="en-US" sz="4400" baseline="30000" dirty="0">
                <a:solidFill>
                  <a:srgbClr val="000000"/>
                </a:solidFill>
                <a:cs typeface="Arial" charset="0"/>
              </a:rPr>
              <a:t>3</a:t>
            </a:r>
            <a:r>
              <a:rPr lang="en-US" altLang="en-US" sz="4400" dirty="0">
                <a:solidFill>
                  <a:srgbClr val="000000"/>
                </a:solidFill>
                <a:cs typeface="Arial" charset="0"/>
              </a:rPr>
              <a:t> = </a:t>
            </a:r>
            <a:r>
              <a:rPr lang="en-US" altLang="en-US" sz="4400" dirty="0" smtClean="0">
                <a:solidFill>
                  <a:srgbClr val="000000"/>
                </a:solidFill>
                <a:cs typeface="Arial" charset="0"/>
              </a:rPr>
              <a:t>10</a:t>
            </a:r>
            <a:r>
              <a:rPr lang="en-US" altLang="en-US" sz="4400" baseline="30000" dirty="0" smtClean="0">
                <a:solidFill>
                  <a:srgbClr val="000000"/>
                </a:solidFill>
                <a:cs typeface="Arial" charset="0"/>
              </a:rPr>
              <a:t>8</a:t>
            </a:r>
            <a:r>
              <a:rPr lang="en-US" altLang="en-US" sz="4400" dirty="0" smtClean="0">
                <a:solidFill>
                  <a:srgbClr val="000000"/>
                </a:solidFill>
                <a:cs typeface="Arial" charset="0"/>
              </a:rPr>
              <a:t> photons (XFEL)</a:t>
            </a:r>
            <a:endParaRPr lang="en-US" altLang="en-US" sz="4400" dirty="0">
              <a:solidFill>
                <a:srgbClr val="000000"/>
              </a:solidFill>
              <a:cs typeface="Arial" charset="0"/>
            </a:endParaRPr>
          </a:p>
        </p:txBody>
      </p:sp>
      <p:sp>
        <p:nvSpPr>
          <p:cNvPr id="48131" name="Rectangle 1"/>
          <p:cNvSpPr>
            <a:spLocks noChangeArrowheads="1"/>
          </p:cNvSpPr>
          <p:nvPr/>
        </p:nvSpPr>
        <p:spPr bwMode="auto">
          <a:xfrm>
            <a:off x="0" y="5934075"/>
            <a:ext cx="9144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solidFill>
                  <a:srgbClr val="000000"/>
                </a:solidFill>
                <a:latin typeface="Arial" panose="020B0604020202020204" pitchFamily="34" charset="0"/>
              </a:rPr>
              <a:t>Henderson, 1990; Gonzalez &amp; Nave, 1994; </a:t>
            </a:r>
            <a:r>
              <a:rPr lang="en-US" dirty="0" err="1">
                <a:solidFill>
                  <a:srgbClr val="000000"/>
                </a:solidFill>
                <a:latin typeface="Arial" panose="020B0604020202020204" pitchFamily="34" charset="0"/>
              </a:rPr>
              <a:t>Glaeser</a:t>
            </a:r>
            <a:r>
              <a:rPr lang="en-US" i="1" dirty="0">
                <a:solidFill>
                  <a:srgbClr val="000000"/>
                </a:solidFill>
                <a:latin typeface="Arial" panose="020B0604020202020204" pitchFamily="34" charset="0"/>
              </a:rPr>
              <a:t> et al.</a:t>
            </a:r>
            <a:r>
              <a:rPr lang="en-US" dirty="0">
                <a:solidFill>
                  <a:srgbClr val="000000"/>
                </a:solidFill>
                <a:latin typeface="Arial" panose="020B0604020202020204" pitchFamily="34" charset="0"/>
              </a:rPr>
              <a:t>, 2000; </a:t>
            </a:r>
            <a:r>
              <a:rPr lang="en-US" dirty="0" err="1">
                <a:solidFill>
                  <a:srgbClr val="000000"/>
                </a:solidFill>
                <a:latin typeface="Arial" panose="020B0604020202020204" pitchFamily="34" charset="0"/>
              </a:rPr>
              <a:t>Sliz</a:t>
            </a:r>
            <a:r>
              <a:rPr lang="en-US" i="1" dirty="0">
                <a:solidFill>
                  <a:srgbClr val="000000"/>
                </a:solidFill>
                <a:latin typeface="Arial" panose="020B0604020202020204" pitchFamily="34" charset="0"/>
              </a:rPr>
              <a:t> et al.</a:t>
            </a:r>
            <a:r>
              <a:rPr lang="en-US" dirty="0">
                <a:solidFill>
                  <a:srgbClr val="000000"/>
                </a:solidFill>
                <a:latin typeface="Arial" panose="020B0604020202020204" pitchFamily="34" charset="0"/>
              </a:rPr>
              <a:t>, 2003; </a:t>
            </a:r>
            <a:r>
              <a:rPr lang="en-US" dirty="0" err="1">
                <a:solidFill>
                  <a:srgbClr val="000000"/>
                </a:solidFill>
                <a:latin typeface="Arial" panose="020B0604020202020204" pitchFamily="34" charset="0"/>
              </a:rPr>
              <a:t>Leiros</a:t>
            </a:r>
            <a:r>
              <a:rPr lang="en-US" i="1" dirty="0">
                <a:solidFill>
                  <a:srgbClr val="000000"/>
                </a:solidFill>
                <a:latin typeface="Arial" panose="020B0604020202020204" pitchFamily="34" charset="0"/>
              </a:rPr>
              <a:t> et al.</a:t>
            </a:r>
            <a:r>
              <a:rPr lang="en-US" dirty="0">
                <a:solidFill>
                  <a:srgbClr val="000000"/>
                </a:solidFill>
                <a:latin typeface="Arial" panose="020B0604020202020204" pitchFamily="34" charset="0"/>
              </a:rPr>
              <a:t>, 2006; Owen</a:t>
            </a:r>
            <a:r>
              <a:rPr lang="en-US" i="1" dirty="0">
                <a:solidFill>
                  <a:srgbClr val="000000"/>
                </a:solidFill>
                <a:latin typeface="Arial" panose="020B0604020202020204" pitchFamily="34" charset="0"/>
              </a:rPr>
              <a:t> et al.</a:t>
            </a:r>
            <a:r>
              <a:rPr lang="en-US" dirty="0">
                <a:solidFill>
                  <a:srgbClr val="000000"/>
                </a:solidFill>
                <a:latin typeface="Arial" panose="020B0604020202020204" pitchFamily="34" charset="0"/>
              </a:rPr>
              <a:t>, 2006; Garman &amp; </a:t>
            </a:r>
            <a:r>
              <a:rPr lang="en-US" dirty="0" err="1">
                <a:solidFill>
                  <a:srgbClr val="000000"/>
                </a:solidFill>
                <a:latin typeface="Arial" panose="020B0604020202020204" pitchFamily="34" charset="0"/>
              </a:rPr>
              <a:t>McSweeney</a:t>
            </a:r>
            <a:r>
              <a:rPr lang="en-US" dirty="0">
                <a:solidFill>
                  <a:srgbClr val="000000"/>
                </a:solidFill>
                <a:latin typeface="Arial" panose="020B0604020202020204" pitchFamily="34" charset="0"/>
              </a:rPr>
              <a:t>, 2006; Garman &amp; Nave, 2009; Holton, 2009</a:t>
            </a:r>
          </a:p>
        </p:txBody>
      </p:sp>
      <p:sp>
        <p:nvSpPr>
          <p:cNvPr id="3" name="Rectangle 2"/>
          <p:cNvSpPr/>
          <p:nvPr/>
        </p:nvSpPr>
        <p:spPr>
          <a:xfrm>
            <a:off x="6173244" y="4457453"/>
            <a:ext cx="2034531" cy="769441"/>
          </a:xfrm>
          <a:prstGeom prst="rect">
            <a:avLst/>
          </a:prstGeom>
        </p:spPr>
        <p:txBody>
          <a:bodyPr wrap="none">
            <a:spAutoFit/>
          </a:bodyPr>
          <a:lstStyle/>
          <a:p>
            <a:pPr lvl="0" algn="ctr"/>
            <a:r>
              <a:rPr lang="en-US" altLang="en-US" sz="4400" dirty="0">
                <a:solidFill>
                  <a:srgbClr val="000000"/>
                </a:solidFill>
                <a:latin typeface="Arial" panose="020B0604020202020204" pitchFamily="34" charset="0"/>
                <a:cs typeface="Arial" panose="020B0604020202020204" pitchFamily="34" charset="0"/>
              </a:rPr>
              <a:t>(synch)</a:t>
            </a:r>
          </a:p>
        </p:txBody>
      </p:sp>
    </p:spTree>
    <p:extLst>
      <p:ext uri="{BB962C8B-B14F-4D97-AF65-F5344CB8AC3E}">
        <p14:creationId xmlns:p14="http://schemas.microsoft.com/office/powerpoint/2010/main" val="3496295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0">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130">
                                            <p:txEl>
                                              <p:pRg st="8" end="8"/>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813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306" name="Freeform 2"/>
          <p:cNvSpPr>
            <a:spLocks/>
          </p:cNvSpPr>
          <p:nvPr/>
        </p:nvSpPr>
        <p:spPr bwMode="auto">
          <a:xfrm>
            <a:off x="1244600" y="2125663"/>
            <a:ext cx="6616700" cy="2351087"/>
          </a:xfrm>
          <a:custGeom>
            <a:avLst/>
            <a:gdLst>
              <a:gd name="T0" fmla="*/ 202 w 4168"/>
              <a:gd name="T1" fmla="*/ 452 h 1481"/>
              <a:gd name="T2" fmla="*/ 297 w 4168"/>
              <a:gd name="T3" fmla="*/ 121 h 1481"/>
              <a:gd name="T4" fmla="*/ 922 w 4168"/>
              <a:gd name="T5" fmla="*/ 91 h 1481"/>
              <a:gd name="T6" fmla="*/ 1159 w 4168"/>
              <a:gd name="T7" fmla="*/ 106 h 1481"/>
              <a:gd name="T8" fmla="*/ 1404 w 4168"/>
              <a:gd name="T9" fmla="*/ 106 h 1481"/>
              <a:gd name="T10" fmla="*/ 1836 w 4168"/>
              <a:gd name="T11" fmla="*/ 89 h 1481"/>
              <a:gd name="T12" fmla="*/ 2128 w 4168"/>
              <a:gd name="T13" fmla="*/ 89 h 1481"/>
              <a:gd name="T14" fmla="*/ 2285 w 4168"/>
              <a:gd name="T15" fmla="*/ 81 h 1481"/>
              <a:gd name="T16" fmla="*/ 2427 w 4168"/>
              <a:gd name="T17" fmla="*/ 81 h 1481"/>
              <a:gd name="T18" fmla="*/ 2577 w 4168"/>
              <a:gd name="T19" fmla="*/ 65 h 1481"/>
              <a:gd name="T20" fmla="*/ 2901 w 4168"/>
              <a:gd name="T21" fmla="*/ 58 h 1481"/>
              <a:gd name="T22" fmla="*/ 3264 w 4168"/>
              <a:gd name="T23" fmla="*/ 65 h 1481"/>
              <a:gd name="T24" fmla="*/ 3942 w 4168"/>
              <a:gd name="T25" fmla="*/ 97 h 1481"/>
              <a:gd name="T26" fmla="*/ 4005 w 4168"/>
              <a:gd name="T27" fmla="*/ 649 h 1481"/>
              <a:gd name="T28" fmla="*/ 4053 w 4168"/>
              <a:gd name="T29" fmla="*/ 1312 h 1481"/>
              <a:gd name="T30" fmla="*/ 3313 w 4168"/>
              <a:gd name="T31" fmla="*/ 1227 h 1481"/>
              <a:gd name="T32" fmla="*/ 851 w 4168"/>
              <a:gd name="T33" fmla="*/ 1274 h 1481"/>
              <a:gd name="T34" fmla="*/ 108 w 4168"/>
              <a:gd name="T35" fmla="*/ 1344 h 1481"/>
              <a:gd name="T36" fmla="*/ 202 w 4168"/>
              <a:gd name="T37" fmla="*/ 452 h 1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68" h="1481">
                <a:moveTo>
                  <a:pt x="202" y="452"/>
                </a:moveTo>
                <a:cubicBezTo>
                  <a:pt x="233" y="248"/>
                  <a:pt x="177" y="181"/>
                  <a:pt x="297" y="121"/>
                </a:cubicBezTo>
                <a:cubicBezTo>
                  <a:pt x="417" y="61"/>
                  <a:pt x="778" y="93"/>
                  <a:pt x="922" y="91"/>
                </a:cubicBezTo>
                <a:cubicBezTo>
                  <a:pt x="1066" y="89"/>
                  <a:pt x="1079" y="103"/>
                  <a:pt x="1159" y="106"/>
                </a:cubicBezTo>
                <a:cubicBezTo>
                  <a:pt x="1239" y="109"/>
                  <a:pt x="1291" y="109"/>
                  <a:pt x="1404" y="106"/>
                </a:cubicBezTo>
                <a:cubicBezTo>
                  <a:pt x="1517" y="103"/>
                  <a:pt x="1715" y="92"/>
                  <a:pt x="1836" y="89"/>
                </a:cubicBezTo>
                <a:cubicBezTo>
                  <a:pt x="1957" y="86"/>
                  <a:pt x="2053" y="90"/>
                  <a:pt x="2128" y="89"/>
                </a:cubicBezTo>
                <a:cubicBezTo>
                  <a:pt x="2203" y="88"/>
                  <a:pt x="2235" y="82"/>
                  <a:pt x="2285" y="81"/>
                </a:cubicBezTo>
                <a:cubicBezTo>
                  <a:pt x="2335" y="80"/>
                  <a:pt x="2378" y="84"/>
                  <a:pt x="2427" y="81"/>
                </a:cubicBezTo>
                <a:cubicBezTo>
                  <a:pt x="2476" y="78"/>
                  <a:pt x="2498" y="69"/>
                  <a:pt x="2577" y="65"/>
                </a:cubicBezTo>
                <a:cubicBezTo>
                  <a:pt x="2656" y="61"/>
                  <a:pt x="2787" y="58"/>
                  <a:pt x="2901" y="58"/>
                </a:cubicBezTo>
                <a:cubicBezTo>
                  <a:pt x="3015" y="58"/>
                  <a:pt x="3091" y="59"/>
                  <a:pt x="3264" y="65"/>
                </a:cubicBezTo>
                <a:cubicBezTo>
                  <a:pt x="3437" y="71"/>
                  <a:pt x="3818" y="0"/>
                  <a:pt x="3942" y="97"/>
                </a:cubicBezTo>
                <a:cubicBezTo>
                  <a:pt x="4066" y="194"/>
                  <a:pt x="3987" y="447"/>
                  <a:pt x="4005" y="649"/>
                </a:cubicBezTo>
                <a:cubicBezTo>
                  <a:pt x="4023" y="851"/>
                  <a:pt x="4168" y="1216"/>
                  <a:pt x="4053" y="1312"/>
                </a:cubicBezTo>
                <a:cubicBezTo>
                  <a:pt x="3938" y="1408"/>
                  <a:pt x="3847" y="1233"/>
                  <a:pt x="3313" y="1227"/>
                </a:cubicBezTo>
                <a:cubicBezTo>
                  <a:pt x="2779" y="1221"/>
                  <a:pt x="1385" y="1255"/>
                  <a:pt x="851" y="1274"/>
                </a:cubicBezTo>
                <a:cubicBezTo>
                  <a:pt x="317" y="1293"/>
                  <a:pt x="216" y="1481"/>
                  <a:pt x="108" y="1344"/>
                </a:cubicBezTo>
                <a:cubicBezTo>
                  <a:pt x="0" y="1207"/>
                  <a:pt x="72" y="669"/>
                  <a:pt x="202" y="452"/>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07" name="Freeform 3"/>
          <p:cNvSpPr>
            <a:spLocks/>
          </p:cNvSpPr>
          <p:nvPr/>
        </p:nvSpPr>
        <p:spPr bwMode="auto">
          <a:xfrm>
            <a:off x="1935163" y="2562225"/>
            <a:ext cx="5219700" cy="2727325"/>
          </a:xfrm>
          <a:custGeom>
            <a:avLst/>
            <a:gdLst>
              <a:gd name="T0" fmla="*/ 399 w 3288"/>
              <a:gd name="T1" fmla="*/ 359 h 1718"/>
              <a:gd name="T2" fmla="*/ 462 w 3288"/>
              <a:gd name="T3" fmla="*/ 303 h 1718"/>
              <a:gd name="T4" fmla="*/ 493 w 3288"/>
              <a:gd name="T5" fmla="*/ 351 h 1718"/>
              <a:gd name="T6" fmla="*/ 572 w 3288"/>
              <a:gd name="T7" fmla="*/ 366 h 1718"/>
              <a:gd name="T8" fmla="*/ 604 w 3288"/>
              <a:gd name="T9" fmla="*/ 319 h 1718"/>
              <a:gd name="T10" fmla="*/ 667 w 3288"/>
              <a:gd name="T11" fmla="*/ 366 h 1718"/>
              <a:gd name="T12" fmla="*/ 730 w 3288"/>
              <a:gd name="T13" fmla="*/ 366 h 1718"/>
              <a:gd name="T14" fmla="*/ 801 w 3288"/>
              <a:gd name="T15" fmla="*/ 390 h 1718"/>
              <a:gd name="T16" fmla="*/ 840 w 3288"/>
              <a:gd name="T17" fmla="*/ 382 h 1718"/>
              <a:gd name="T18" fmla="*/ 880 w 3288"/>
              <a:gd name="T19" fmla="*/ 366 h 1718"/>
              <a:gd name="T20" fmla="*/ 975 w 3288"/>
              <a:gd name="T21" fmla="*/ 366 h 1718"/>
              <a:gd name="T22" fmla="*/ 1022 w 3288"/>
              <a:gd name="T23" fmla="*/ 382 h 1718"/>
              <a:gd name="T24" fmla="*/ 1077 w 3288"/>
              <a:gd name="T25" fmla="*/ 359 h 1718"/>
              <a:gd name="T26" fmla="*/ 1132 w 3288"/>
              <a:gd name="T27" fmla="*/ 335 h 1718"/>
              <a:gd name="T28" fmla="*/ 1243 w 3288"/>
              <a:gd name="T29" fmla="*/ 335 h 1718"/>
              <a:gd name="T30" fmla="*/ 1282 w 3288"/>
              <a:gd name="T31" fmla="*/ 390 h 1718"/>
              <a:gd name="T32" fmla="*/ 1330 w 3288"/>
              <a:gd name="T33" fmla="*/ 366 h 1718"/>
              <a:gd name="T34" fmla="*/ 1416 w 3288"/>
              <a:gd name="T35" fmla="*/ 398 h 1718"/>
              <a:gd name="T36" fmla="*/ 1503 w 3288"/>
              <a:gd name="T37" fmla="*/ 374 h 1718"/>
              <a:gd name="T38" fmla="*/ 1551 w 3288"/>
              <a:gd name="T39" fmla="*/ 398 h 1718"/>
              <a:gd name="T40" fmla="*/ 1637 w 3288"/>
              <a:gd name="T41" fmla="*/ 366 h 1718"/>
              <a:gd name="T42" fmla="*/ 1700 w 3288"/>
              <a:gd name="T43" fmla="*/ 382 h 1718"/>
              <a:gd name="T44" fmla="*/ 1811 w 3288"/>
              <a:gd name="T45" fmla="*/ 351 h 1718"/>
              <a:gd name="T46" fmla="*/ 1866 w 3288"/>
              <a:gd name="T47" fmla="*/ 382 h 1718"/>
              <a:gd name="T48" fmla="*/ 1937 w 3288"/>
              <a:gd name="T49" fmla="*/ 351 h 1718"/>
              <a:gd name="T50" fmla="*/ 2000 w 3288"/>
              <a:gd name="T51" fmla="*/ 366 h 1718"/>
              <a:gd name="T52" fmla="*/ 2071 w 3288"/>
              <a:gd name="T53" fmla="*/ 343 h 1718"/>
              <a:gd name="T54" fmla="*/ 2150 w 3288"/>
              <a:gd name="T55" fmla="*/ 366 h 1718"/>
              <a:gd name="T56" fmla="*/ 2237 w 3288"/>
              <a:gd name="T57" fmla="*/ 343 h 1718"/>
              <a:gd name="T58" fmla="*/ 2292 w 3288"/>
              <a:gd name="T59" fmla="*/ 359 h 1718"/>
              <a:gd name="T60" fmla="*/ 2371 w 3288"/>
              <a:gd name="T61" fmla="*/ 335 h 1718"/>
              <a:gd name="T62" fmla="*/ 2482 w 3288"/>
              <a:gd name="T63" fmla="*/ 351 h 1718"/>
              <a:gd name="T64" fmla="*/ 2576 w 3288"/>
              <a:gd name="T65" fmla="*/ 351 h 1718"/>
              <a:gd name="T66" fmla="*/ 2718 w 3288"/>
              <a:gd name="T67" fmla="*/ 343 h 1718"/>
              <a:gd name="T68" fmla="*/ 2789 w 3288"/>
              <a:gd name="T69" fmla="*/ 327 h 1718"/>
              <a:gd name="T70" fmla="*/ 2845 w 3288"/>
              <a:gd name="T71" fmla="*/ 193 h 1718"/>
              <a:gd name="T72" fmla="*/ 2884 w 3288"/>
              <a:gd name="T73" fmla="*/ 1487 h 1718"/>
              <a:gd name="T74" fmla="*/ 422 w 3288"/>
              <a:gd name="T75" fmla="*/ 1534 h 1718"/>
              <a:gd name="T76" fmla="*/ 351 w 3288"/>
              <a:gd name="T77" fmla="*/ 382 h 1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88" h="1718">
                <a:moveTo>
                  <a:pt x="399" y="359"/>
                </a:moveTo>
                <a:cubicBezTo>
                  <a:pt x="422" y="331"/>
                  <a:pt x="446" y="304"/>
                  <a:pt x="462" y="303"/>
                </a:cubicBezTo>
                <a:cubicBezTo>
                  <a:pt x="478" y="302"/>
                  <a:pt x="475" y="341"/>
                  <a:pt x="493" y="351"/>
                </a:cubicBezTo>
                <a:cubicBezTo>
                  <a:pt x="511" y="361"/>
                  <a:pt x="554" y="371"/>
                  <a:pt x="572" y="366"/>
                </a:cubicBezTo>
                <a:cubicBezTo>
                  <a:pt x="590" y="361"/>
                  <a:pt x="588" y="319"/>
                  <a:pt x="604" y="319"/>
                </a:cubicBezTo>
                <a:cubicBezTo>
                  <a:pt x="620" y="319"/>
                  <a:pt x="646" y="358"/>
                  <a:pt x="667" y="366"/>
                </a:cubicBezTo>
                <a:cubicBezTo>
                  <a:pt x="688" y="374"/>
                  <a:pt x="708" y="362"/>
                  <a:pt x="730" y="366"/>
                </a:cubicBezTo>
                <a:cubicBezTo>
                  <a:pt x="752" y="370"/>
                  <a:pt x="783" y="387"/>
                  <a:pt x="801" y="390"/>
                </a:cubicBezTo>
                <a:cubicBezTo>
                  <a:pt x="819" y="393"/>
                  <a:pt x="827" y="386"/>
                  <a:pt x="840" y="382"/>
                </a:cubicBezTo>
                <a:cubicBezTo>
                  <a:pt x="853" y="378"/>
                  <a:pt x="858" y="369"/>
                  <a:pt x="880" y="366"/>
                </a:cubicBezTo>
                <a:cubicBezTo>
                  <a:pt x="902" y="363"/>
                  <a:pt x="951" y="363"/>
                  <a:pt x="975" y="366"/>
                </a:cubicBezTo>
                <a:cubicBezTo>
                  <a:pt x="999" y="369"/>
                  <a:pt x="1005" y="383"/>
                  <a:pt x="1022" y="382"/>
                </a:cubicBezTo>
                <a:cubicBezTo>
                  <a:pt x="1039" y="381"/>
                  <a:pt x="1059" y="367"/>
                  <a:pt x="1077" y="359"/>
                </a:cubicBezTo>
                <a:cubicBezTo>
                  <a:pt x="1095" y="351"/>
                  <a:pt x="1104" y="339"/>
                  <a:pt x="1132" y="335"/>
                </a:cubicBezTo>
                <a:cubicBezTo>
                  <a:pt x="1160" y="331"/>
                  <a:pt x="1218" y="326"/>
                  <a:pt x="1243" y="335"/>
                </a:cubicBezTo>
                <a:cubicBezTo>
                  <a:pt x="1268" y="344"/>
                  <a:pt x="1268" y="385"/>
                  <a:pt x="1282" y="390"/>
                </a:cubicBezTo>
                <a:cubicBezTo>
                  <a:pt x="1296" y="395"/>
                  <a:pt x="1308" y="365"/>
                  <a:pt x="1330" y="366"/>
                </a:cubicBezTo>
                <a:cubicBezTo>
                  <a:pt x="1352" y="367"/>
                  <a:pt x="1387" y="397"/>
                  <a:pt x="1416" y="398"/>
                </a:cubicBezTo>
                <a:cubicBezTo>
                  <a:pt x="1445" y="399"/>
                  <a:pt x="1481" y="374"/>
                  <a:pt x="1503" y="374"/>
                </a:cubicBezTo>
                <a:cubicBezTo>
                  <a:pt x="1525" y="374"/>
                  <a:pt x="1529" y="399"/>
                  <a:pt x="1551" y="398"/>
                </a:cubicBezTo>
                <a:cubicBezTo>
                  <a:pt x="1573" y="397"/>
                  <a:pt x="1612" y="369"/>
                  <a:pt x="1637" y="366"/>
                </a:cubicBezTo>
                <a:cubicBezTo>
                  <a:pt x="1662" y="363"/>
                  <a:pt x="1671" y="384"/>
                  <a:pt x="1700" y="382"/>
                </a:cubicBezTo>
                <a:cubicBezTo>
                  <a:pt x="1729" y="380"/>
                  <a:pt x="1783" y="351"/>
                  <a:pt x="1811" y="351"/>
                </a:cubicBezTo>
                <a:cubicBezTo>
                  <a:pt x="1839" y="351"/>
                  <a:pt x="1845" y="382"/>
                  <a:pt x="1866" y="382"/>
                </a:cubicBezTo>
                <a:cubicBezTo>
                  <a:pt x="1887" y="382"/>
                  <a:pt x="1915" y="354"/>
                  <a:pt x="1937" y="351"/>
                </a:cubicBezTo>
                <a:cubicBezTo>
                  <a:pt x="1959" y="348"/>
                  <a:pt x="1978" y="367"/>
                  <a:pt x="2000" y="366"/>
                </a:cubicBezTo>
                <a:cubicBezTo>
                  <a:pt x="2022" y="365"/>
                  <a:pt x="2046" y="343"/>
                  <a:pt x="2071" y="343"/>
                </a:cubicBezTo>
                <a:cubicBezTo>
                  <a:pt x="2096" y="343"/>
                  <a:pt x="2122" y="366"/>
                  <a:pt x="2150" y="366"/>
                </a:cubicBezTo>
                <a:cubicBezTo>
                  <a:pt x="2178" y="366"/>
                  <a:pt x="2213" y="344"/>
                  <a:pt x="2237" y="343"/>
                </a:cubicBezTo>
                <a:cubicBezTo>
                  <a:pt x="2261" y="342"/>
                  <a:pt x="2270" y="360"/>
                  <a:pt x="2292" y="359"/>
                </a:cubicBezTo>
                <a:cubicBezTo>
                  <a:pt x="2314" y="358"/>
                  <a:pt x="2339" y="336"/>
                  <a:pt x="2371" y="335"/>
                </a:cubicBezTo>
                <a:cubicBezTo>
                  <a:pt x="2403" y="334"/>
                  <a:pt x="2448" y="348"/>
                  <a:pt x="2482" y="351"/>
                </a:cubicBezTo>
                <a:cubicBezTo>
                  <a:pt x="2516" y="354"/>
                  <a:pt x="2537" y="352"/>
                  <a:pt x="2576" y="351"/>
                </a:cubicBezTo>
                <a:cubicBezTo>
                  <a:pt x="2615" y="350"/>
                  <a:pt x="2683" y="347"/>
                  <a:pt x="2718" y="343"/>
                </a:cubicBezTo>
                <a:cubicBezTo>
                  <a:pt x="2753" y="339"/>
                  <a:pt x="2768" y="352"/>
                  <a:pt x="2789" y="327"/>
                </a:cubicBezTo>
                <a:cubicBezTo>
                  <a:pt x="2810" y="302"/>
                  <a:pt x="2829" y="0"/>
                  <a:pt x="2845" y="193"/>
                </a:cubicBezTo>
                <a:cubicBezTo>
                  <a:pt x="2861" y="386"/>
                  <a:pt x="3288" y="1264"/>
                  <a:pt x="2884" y="1487"/>
                </a:cubicBezTo>
                <a:cubicBezTo>
                  <a:pt x="2480" y="1710"/>
                  <a:pt x="844" y="1718"/>
                  <a:pt x="422" y="1534"/>
                </a:cubicBezTo>
                <a:cubicBezTo>
                  <a:pt x="0" y="1350"/>
                  <a:pt x="175" y="866"/>
                  <a:pt x="351" y="382"/>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08" name="Rectangle 4"/>
          <p:cNvSpPr>
            <a:spLocks noGrp="1" noChangeArrowheads="1"/>
          </p:cNvSpPr>
          <p:nvPr>
            <p:ph type="title"/>
          </p:nvPr>
        </p:nvSpPr>
        <p:spPr>
          <a:xfrm>
            <a:off x="457200" y="33338"/>
            <a:ext cx="8229600" cy="1143000"/>
          </a:xfrm>
        </p:spPr>
        <p:txBody>
          <a:bodyPr/>
          <a:lstStyle/>
          <a:p>
            <a:r>
              <a:rPr lang="en-US" altLang="en-US" dirty="0"/>
              <a:t>plunge cooling</a:t>
            </a:r>
          </a:p>
        </p:txBody>
      </p:sp>
      <p:sp>
        <p:nvSpPr>
          <p:cNvPr id="98309" name="Freeform 5"/>
          <p:cNvSpPr>
            <a:spLocks/>
          </p:cNvSpPr>
          <p:nvPr/>
        </p:nvSpPr>
        <p:spPr bwMode="auto">
          <a:xfrm>
            <a:off x="1771650" y="2427288"/>
            <a:ext cx="5600700" cy="3371850"/>
          </a:xfrm>
          <a:custGeom>
            <a:avLst/>
            <a:gdLst>
              <a:gd name="T0" fmla="*/ 1 w 3528"/>
              <a:gd name="T1" fmla="*/ 2124 h 2124"/>
              <a:gd name="T2" fmla="*/ 0 w 3528"/>
              <a:gd name="T3" fmla="*/ 1 h 2124"/>
              <a:gd name="T4" fmla="*/ 703 w 3528"/>
              <a:gd name="T5" fmla="*/ 0 h 2124"/>
              <a:gd name="T6" fmla="*/ 704 w 3528"/>
              <a:gd name="T7" fmla="*/ 1422 h 2124"/>
              <a:gd name="T8" fmla="*/ 2824 w 3528"/>
              <a:gd name="T9" fmla="*/ 1422 h 2124"/>
              <a:gd name="T10" fmla="*/ 2826 w 3528"/>
              <a:gd name="T11" fmla="*/ 1 h 2124"/>
              <a:gd name="T12" fmla="*/ 3528 w 3528"/>
              <a:gd name="T13" fmla="*/ 2 h 2124"/>
              <a:gd name="T14" fmla="*/ 3528 w 3528"/>
              <a:gd name="T15" fmla="*/ 2124 h 2124"/>
              <a:gd name="T16" fmla="*/ 1 w 3528"/>
              <a:gd name="T17" fmla="*/ 2124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8" h="2124">
                <a:moveTo>
                  <a:pt x="1" y="2124"/>
                </a:moveTo>
                <a:lnTo>
                  <a:pt x="0" y="1"/>
                </a:lnTo>
                <a:lnTo>
                  <a:pt x="703" y="0"/>
                </a:lnTo>
                <a:lnTo>
                  <a:pt x="704" y="1422"/>
                </a:lnTo>
                <a:lnTo>
                  <a:pt x="2824" y="1422"/>
                </a:lnTo>
                <a:lnTo>
                  <a:pt x="2826" y="1"/>
                </a:lnTo>
                <a:lnTo>
                  <a:pt x="3528" y="2"/>
                </a:lnTo>
                <a:lnTo>
                  <a:pt x="3528" y="2124"/>
                </a:lnTo>
                <a:lnTo>
                  <a:pt x="1" y="2124"/>
                </a:lnTo>
                <a:close/>
              </a:path>
            </a:pathLst>
          </a:custGeom>
          <a:solidFill>
            <a:srgbClr val="A589A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10" name="Text Box 6"/>
          <p:cNvSpPr txBox="1">
            <a:spLocks noChangeArrowheads="1"/>
          </p:cNvSpPr>
          <p:nvPr/>
        </p:nvSpPr>
        <p:spPr bwMode="auto">
          <a:xfrm>
            <a:off x="3711575" y="5043488"/>
            <a:ext cx="172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dirty="0">
                <a:solidFill>
                  <a:srgbClr val="000000"/>
                </a:solidFill>
                <a:latin typeface="Arial" panose="020B0604020202020204" pitchFamily="34" charset="0"/>
              </a:rPr>
              <a:t>foam insulation</a:t>
            </a:r>
          </a:p>
        </p:txBody>
      </p:sp>
      <p:sp>
        <p:nvSpPr>
          <p:cNvPr id="98311" name="AutoShape 7"/>
          <p:cNvSpPr>
            <a:spLocks noChangeArrowheads="1"/>
          </p:cNvSpPr>
          <p:nvPr/>
        </p:nvSpPr>
        <p:spPr bwMode="auto">
          <a:xfrm>
            <a:off x="7372350" y="25622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12" name="AutoShape 8"/>
          <p:cNvSpPr>
            <a:spLocks noChangeArrowheads="1"/>
          </p:cNvSpPr>
          <p:nvPr/>
        </p:nvSpPr>
        <p:spPr bwMode="auto">
          <a:xfrm>
            <a:off x="7418388" y="33909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13" name="AutoShape 9"/>
          <p:cNvSpPr>
            <a:spLocks noChangeArrowheads="1"/>
          </p:cNvSpPr>
          <p:nvPr/>
        </p:nvSpPr>
        <p:spPr bwMode="auto">
          <a:xfrm>
            <a:off x="767556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14" name="AutoShape 10"/>
          <p:cNvSpPr>
            <a:spLocks noChangeArrowheads="1"/>
          </p:cNvSpPr>
          <p:nvPr/>
        </p:nvSpPr>
        <p:spPr bwMode="auto">
          <a:xfrm>
            <a:off x="746601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15" name="AutoShape 11"/>
          <p:cNvSpPr>
            <a:spLocks noChangeArrowheads="1"/>
          </p:cNvSpPr>
          <p:nvPr/>
        </p:nvSpPr>
        <p:spPr bwMode="auto">
          <a:xfrm>
            <a:off x="7673975" y="33464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16" name="AutoShape 12"/>
          <p:cNvSpPr>
            <a:spLocks noChangeArrowheads="1"/>
          </p:cNvSpPr>
          <p:nvPr/>
        </p:nvSpPr>
        <p:spPr bwMode="auto">
          <a:xfrm>
            <a:off x="7558088" y="31686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17" name="AutoShape 13"/>
          <p:cNvSpPr>
            <a:spLocks noChangeArrowheads="1"/>
          </p:cNvSpPr>
          <p:nvPr/>
        </p:nvSpPr>
        <p:spPr bwMode="auto">
          <a:xfrm>
            <a:off x="7675563" y="40020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18" name="AutoShape 14"/>
          <p:cNvSpPr>
            <a:spLocks noChangeArrowheads="1"/>
          </p:cNvSpPr>
          <p:nvPr/>
        </p:nvSpPr>
        <p:spPr bwMode="auto">
          <a:xfrm>
            <a:off x="7372350" y="353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19" name="AutoShape 15"/>
          <p:cNvSpPr>
            <a:spLocks noChangeArrowheads="1"/>
          </p:cNvSpPr>
          <p:nvPr/>
        </p:nvSpPr>
        <p:spPr bwMode="auto">
          <a:xfrm>
            <a:off x="7418388" y="2905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20" name="AutoShape 16"/>
          <p:cNvSpPr>
            <a:spLocks noChangeArrowheads="1"/>
          </p:cNvSpPr>
          <p:nvPr/>
        </p:nvSpPr>
        <p:spPr bwMode="auto">
          <a:xfrm>
            <a:off x="7558088" y="2651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21" name="AutoShape 17"/>
          <p:cNvSpPr>
            <a:spLocks noChangeArrowheads="1"/>
          </p:cNvSpPr>
          <p:nvPr/>
        </p:nvSpPr>
        <p:spPr bwMode="auto">
          <a:xfrm>
            <a:off x="2889250" y="20780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22" name="AutoShape 18"/>
          <p:cNvSpPr>
            <a:spLocks noChangeArrowheads="1"/>
          </p:cNvSpPr>
          <p:nvPr/>
        </p:nvSpPr>
        <p:spPr bwMode="auto">
          <a:xfrm>
            <a:off x="3041650"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23" name="AutoShape 19"/>
          <p:cNvSpPr>
            <a:spLocks noChangeArrowheads="1"/>
          </p:cNvSpPr>
          <p:nvPr/>
        </p:nvSpPr>
        <p:spPr bwMode="auto">
          <a:xfrm>
            <a:off x="3194050" y="2382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24" name="AutoShape 20"/>
          <p:cNvSpPr>
            <a:spLocks noChangeArrowheads="1"/>
          </p:cNvSpPr>
          <p:nvPr/>
        </p:nvSpPr>
        <p:spPr bwMode="auto">
          <a:xfrm>
            <a:off x="3333750" y="2319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25" name="AutoShape 21"/>
          <p:cNvSpPr>
            <a:spLocks noChangeArrowheads="1"/>
          </p:cNvSpPr>
          <p:nvPr/>
        </p:nvSpPr>
        <p:spPr bwMode="auto">
          <a:xfrm>
            <a:off x="2795588"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26" name="AutoShape 22"/>
          <p:cNvSpPr>
            <a:spLocks noChangeArrowheads="1"/>
          </p:cNvSpPr>
          <p:nvPr/>
        </p:nvSpPr>
        <p:spPr bwMode="auto">
          <a:xfrm>
            <a:off x="3427413"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27" name="AutoShape 23"/>
          <p:cNvSpPr>
            <a:spLocks noChangeArrowheads="1"/>
          </p:cNvSpPr>
          <p:nvPr/>
        </p:nvSpPr>
        <p:spPr bwMode="auto">
          <a:xfrm>
            <a:off x="3684588"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28" name="AutoShape 24"/>
          <p:cNvSpPr>
            <a:spLocks noChangeArrowheads="1"/>
          </p:cNvSpPr>
          <p:nvPr/>
        </p:nvSpPr>
        <p:spPr bwMode="auto">
          <a:xfrm>
            <a:off x="3825875" y="2154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29" name="AutoShape 25"/>
          <p:cNvSpPr>
            <a:spLocks noChangeArrowheads="1"/>
          </p:cNvSpPr>
          <p:nvPr/>
        </p:nvSpPr>
        <p:spPr bwMode="auto">
          <a:xfrm>
            <a:off x="3240088"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30" name="AutoShape 26"/>
          <p:cNvSpPr>
            <a:spLocks noChangeArrowheads="1"/>
          </p:cNvSpPr>
          <p:nvPr/>
        </p:nvSpPr>
        <p:spPr bwMode="auto">
          <a:xfrm>
            <a:off x="3087688" y="1989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31" name="AutoShape 27"/>
          <p:cNvSpPr>
            <a:spLocks noChangeArrowheads="1"/>
          </p:cNvSpPr>
          <p:nvPr/>
        </p:nvSpPr>
        <p:spPr bwMode="auto">
          <a:xfrm>
            <a:off x="3638550" y="2058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32" name="AutoShape 28"/>
          <p:cNvSpPr>
            <a:spLocks noChangeArrowheads="1"/>
          </p:cNvSpPr>
          <p:nvPr/>
        </p:nvSpPr>
        <p:spPr bwMode="auto">
          <a:xfrm>
            <a:off x="3943350" y="23637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33" name="AutoShape 29"/>
          <p:cNvSpPr>
            <a:spLocks noChangeArrowheads="1"/>
          </p:cNvSpPr>
          <p:nvPr/>
        </p:nvSpPr>
        <p:spPr bwMode="auto">
          <a:xfrm>
            <a:off x="4083050" y="23002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34" name="AutoShape 30"/>
          <p:cNvSpPr>
            <a:spLocks noChangeArrowheads="1"/>
          </p:cNvSpPr>
          <p:nvPr/>
        </p:nvSpPr>
        <p:spPr bwMode="auto">
          <a:xfrm>
            <a:off x="3333750" y="20335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35" name="AutoShape 31"/>
          <p:cNvSpPr>
            <a:spLocks noChangeArrowheads="1"/>
          </p:cNvSpPr>
          <p:nvPr/>
        </p:nvSpPr>
        <p:spPr bwMode="auto">
          <a:xfrm>
            <a:off x="4176713" y="21478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36" name="AutoShape 32"/>
          <p:cNvSpPr>
            <a:spLocks noChangeArrowheads="1"/>
          </p:cNvSpPr>
          <p:nvPr/>
        </p:nvSpPr>
        <p:spPr bwMode="auto">
          <a:xfrm>
            <a:off x="4270375" y="2403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37" name="AutoShape 33"/>
          <p:cNvSpPr>
            <a:spLocks noChangeArrowheads="1"/>
          </p:cNvSpPr>
          <p:nvPr/>
        </p:nvSpPr>
        <p:spPr bwMode="auto">
          <a:xfrm>
            <a:off x="3943350" y="21082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38" name="AutoShape 34"/>
          <p:cNvSpPr>
            <a:spLocks noChangeArrowheads="1"/>
          </p:cNvSpPr>
          <p:nvPr/>
        </p:nvSpPr>
        <p:spPr bwMode="auto">
          <a:xfrm>
            <a:off x="4364038" y="1976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39" name="AutoShape 35"/>
          <p:cNvSpPr>
            <a:spLocks noChangeArrowheads="1"/>
          </p:cNvSpPr>
          <p:nvPr/>
        </p:nvSpPr>
        <p:spPr bwMode="auto">
          <a:xfrm>
            <a:off x="4516438" y="2128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40" name="AutoShape 36"/>
          <p:cNvSpPr>
            <a:spLocks noChangeArrowheads="1"/>
          </p:cNvSpPr>
          <p:nvPr/>
        </p:nvSpPr>
        <p:spPr bwMode="auto">
          <a:xfrm>
            <a:off x="4668838" y="22812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41" name="AutoShape 37"/>
          <p:cNvSpPr>
            <a:spLocks noChangeArrowheads="1"/>
          </p:cNvSpPr>
          <p:nvPr/>
        </p:nvSpPr>
        <p:spPr bwMode="auto">
          <a:xfrm>
            <a:off x="4808538"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42" name="AutoShape 38"/>
          <p:cNvSpPr>
            <a:spLocks noChangeArrowheads="1"/>
          </p:cNvSpPr>
          <p:nvPr/>
        </p:nvSpPr>
        <p:spPr bwMode="auto">
          <a:xfrm>
            <a:off x="5065713" y="2141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43" name="AutoShape 39"/>
          <p:cNvSpPr>
            <a:spLocks noChangeArrowheads="1"/>
          </p:cNvSpPr>
          <p:nvPr/>
        </p:nvSpPr>
        <p:spPr bwMode="auto">
          <a:xfrm>
            <a:off x="4995863"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44" name="AutoShape 40"/>
          <p:cNvSpPr>
            <a:spLocks noChangeArrowheads="1"/>
          </p:cNvSpPr>
          <p:nvPr/>
        </p:nvSpPr>
        <p:spPr bwMode="auto">
          <a:xfrm>
            <a:off x="4714875" y="2065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45" name="AutoShape 41"/>
          <p:cNvSpPr>
            <a:spLocks noChangeArrowheads="1"/>
          </p:cNvSpPr>
          <p:nvPr/>
        </p:nvSpPr>
        <p:spPr bwMode="auto">
          <a:xfrm>
            <a:off x="4562475" y="1887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46" name="AutoShape 42"/>
          <p:cNvSpPr>
            <a:spLocks noChangeArrowheads="1"/>
          </p:cNvSpPr>
          <p:nvPr/>
        </p:nvSpPr>
        <p:spPr bwMode="auto">
          <a:xfrm>
            <a:off x="5006975" y="1976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47" name="AutoShape 43"/>
          <p:cNvSpPr>
            <a:spLocks noChangeArrowheads="1"/>
          </p:cNvSpPr>
          <p:nvPr/>
        </p:nvSpPr>
        <p:spPr bwMode="auto">
          <a:xfrm>
            <a:off x="5159375"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48" name="AutoShape 44"/>
          <p:cNvSpPr>
            <a:spLocks noChangeArrowheads="1"/>
          </p:cNvSpPr>
          <p:nvPr/>
        </p:nvSpPr>
        <p:spPr bwMode="auto">
          <a:xfrm>
            <a:off x="5311775" y="2281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49" name="AutoShape 45"/>
          <p:cNvSpPr>
            <a:spLocks noChangeArrowheads="1"/>
          </p:cNvSpPr>
          <p:nvPr/>
        </p:nvSpPr>
        <p:spPr bwMode="auto">
          <a:xfrm>
            <a:off x="5451475" y="2217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50" name="AutoShape 46"/>
          <p:cNvSpPr>
            <a:spLocks noChangeArrowheads="1"/>
          </p:cNvSpPr>
          <p:nvPr/>
        </p:nvSpPr>
        <p:spPr bwMode="auto">
          <a:xfrm>
            <a:off x="5218113" y="2039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51" name="AutoShape 47"/>
          <p:cNvSpPr>
            <a:spLocks noChangeArrowheads="1"/>
          </p:cNvSpPr>
          <p:nvPr/>
        </p:nvSpPr>
        <p:spPr bwMode="auto">
          <a:xfrm>
            <a:off x="5545138"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52" name="AutoShape 48"/>
          <p:cNvSpPr>
            <a:spLocks noChangeArrowheads="1"/>
          </p:cNvSpPr>
          <p:nvPr/>
        </p:nvSpPr>
        <p:spPr bwMode="auto">
          <a:xfrm>
            <a:off x="563880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53" name="AutoShape 49"/>
          <p:cNvSpPr>
            <a:spLocks noChangeArrowheads="1"/>
          </p:cNvSpPr>
          <p:nvPr/>
        </p:nvSpPr>
        <p:spPr bwMode="auto">
          <a:xfrm>
            <a:off x="53578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54" name="AutoShape 50"/>
          <p:cNvSpPr>
            <a:spLocks noChangeArrowheads="1"/>
          </p:cNvSpPr>
          <p:nvPr/>
        </p:nvSpPr>
        <p:spPr bwMode="auto">
          <a:xfrm>
            <a:off x="5205413" y="1887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55" name="AutoShape 51"/>
          <p:cNvSpPr>
            <a:spLocks noChangeArrowheads="1"/>
          </p:cNvSpPr>
          <p:nvPr/>
        </p:nvSpPr>
        <p:spPr bwMode="auto">
          <a:xfrm>
            <a:off x="4422775" y="2276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56" name="AutoShape 52"/>
          <p:cNvSpPr>
            <a:spLocks noChangeArrowheads="1"/>
          </p:cNvSpPr>
          <p:nvPr/>
        </p:nvSpPr>
        <p:spPr bwMode="auto">
          <a:xfrm>
            <a:off x="58150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57" name="AutoShape 53"/>
          <p:cNvSpPr>
            <a:spLocks noChangeArrowheads="1"/>
          </p:cNvSpPr>
          <p:nvPr/>
        </p:nvSpPr>
        <p:spPr bwMode="auto">
          <a:xfrm>
            <a:off x="5967413"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58" name="AutoShape 54"/>
          <p:cNvSpPr>
            <a:spLocks noChangeArrowheads="1"/>
          </p:cNvSpPr>
          <p:nvPr/>
        </p:nvSpPr>
        <p:spPr bwMode="auto">
          <a:xfrm>
            <a:off x="6200775"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59" name="AutoShape 55"/>
          <p:cNvSpPr>
            <a:spLocks noChangeArrowheads="1"/>
          </p:cNvSpPr>
          <p:nvPr/>
        </p:nvSpPr>
        <p:spPr bwMode="auto">
          <a:xfrm>
            <a:off x="6294438" y="22574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60" name="AutoShape 56"/>
          <p:cNvSpPr>
            <a:spLocks noChangeArrowheads="1"/>
          </p:cNvSpPr>
          <p:nvPr/>
        </p:nvSpPr>
        <p:spPr bwMode="auto">
          <a:xfrm>
            <a:off x="6318250" y="2090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61" name="AutoShape 57"/>
          <p:cNvSpPr>
            <a:spLocks noChangeArrowheads="1"/>
          </p:cNvSpPr>
          <p:nvPr/>
        </p:nvSpPr>
        <p:spPr bwMode="auto">
          <a:xfrm>
            <a:off x="6013450"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62" name="AutoShape 58"/>
          <p:cNvSpPr>
            <a:spLocks noChangeArrowheads="1"/>
          </p:cNvSpPr>
          <p:nvPr/>
        </p:nvSpPr>
        <p:spPr bwMode="auto">
          <a:xfrm>
            <a:off x="4083050" y="1989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63" name="AutoShape 59"/>
          <p:cNvSpPr>
            <a:spLocks noChangeArrowheads="1"/>
          </p:cNvSpPr>
          <p:nvPr/>
        </p:nvSpPr>
        <p:spPr bwMode="auto">
          <a:xfrm>
            <a:off x="1935163"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64" name="AutoShape 60"/>
          <p:cNvSpPr>
            <a:spLocks noChangeArrowheads="1"/>
          </p:cNvSpPr>
          <p:nvPr/>
        </p:nvSpPr>
        <p:spPr bwMode="auto">
          <a:xfrm>
            <a:off x="2087563" y="2090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65" name="AutoShape 61"/>
          <p:cNvSpPr>
            <a:spLocks noChangeArrowheads="1"/>
          </p:cNvSpPr>
          <p:nvPr/>
        </p:nvSpPr>
        <p:spPr bwMode="auto">
          <a:xfrm>
            <a:off x="2239963" y="2243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66" name="AutoShape 62"/>
          <p:cNvSpPr>
            <a:spLocks noChangeArrowheads="1"/>
          </p:cNvSpPr>
          <p:nvPr/>
        </p:nvSpPr>
        <p:spPr bwMode="auto">
          <a:xfrm>
            <a:off x="2379663" y="21796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67" name="AutoShape 63"/>
          <p:cNvSpPr>
            <a:spLocks noChangeArrowheads="1"/>
          </p:cNvSpPr>
          <p:nvPr/>
        </p:nvSpPr>
        <p:spPr bwMode="auto">
          <a:xfrm>
            <a:off x="2098675" y="2316163"/>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68" name="AutoShape 64"/>
          <p:cNvSpPr>
            <a:spLocks noChangeArrowheads="1"/>
          </p:cNvSpPr>
          <p:nvPr/>
        </p:nvSpPr>
        <p:spPr bwMode="auto">
          <a:xfrm>
            <a:off x="2473325"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69" name="AutoShape 65"/>
          <p:cNvSpPr>
            <a:spLocks noChangeArrowheads="1"/>
          </p:cNvSpPr>
          <p:nvPr/>
        </p:nvSpPr>
        <p:spPr bwMode="auto">
          <a:xfrm>
            <a:off x="2566988" y="22828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70" name="AutoShape 66"/>
          <p:cNvSpPr>
            <a:spLocks noChangeArrowheads="1"/>
          </p:cNvSpPr>
          <p:nvPr/>
        </p:nvSpPr>
        <p:spPr bwMode="auto">
          <a:xfrm>
            <a:off x="2590800" y="2116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71" name="AutoShape 67"/>
          <p:cNvSpPr>
            <a:spLocks noChangeArrowheads="1"/>
          </p:cNvSpPr>
          <p:nvPr/>
        </p:nvSpPr>
        <p:spPr bwMode="auto">
          <a:xfrm>
            <a:off x="2286000"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72" name="AutoShape 68"/>
          <p:cNvSpPr>
            <a:spLocks noChangeArrowheads="1"/>
          </p:cNvSpPr>
          <p:nvPr/>
        </p:nvSpPr>
        <p:spPr bwMode="auto">
          <a:xfrm>
            <a:off x="7067550" y="226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73" name="AutoShape 69"/>
          <p:cNvSpPr>
            <a:spLocks noChangeArrowheads="1"/>
          </p:cNvSpPr>
          <p:nvPr/>
        </p:nvSpPr>
        <p:spPr bwMode="auto">
          <a:xfrm>
            <a:off x="7219950" y="21685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74" name="AutoShape 70"/>
          <p:cNvSpPr>
            <a:spLocks noChangeArrowheads="1"/>
          </p:cNvSpPr>
          <p:nvPr/>
        </p:nvSpPr>
        <p:spPr bwMode="auto">
          <a:xfrm>
            <a:off x="737235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75" name="AutoShape 71"/>
          <p:cNvSpPr>
            <a:spLocks noChangeArrowheads="1"/>
          </p:cNvSpPr>
          <p:nvPr/>
        </p:nvSpPr>
        <p:spPr bwMode="auto">
          <a:xfrm>
            <a:off x="7512050" y="22574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76" name="AutoShape 72"/>
          <p:cNvSpPr>
            <a:spLocks noChangeArrowheads="1"/>
          </p:cNvSpPr>
          <p:nvPr/>
        </p:nvSpPr>
        <p:spPr bwMode="auto">
          <a:xfrm>
            <a:off x="7605713"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77" name="AutoShape 73"/>
          <p:cNvSpPr>
            <a:spLocks noChangeArrowheads="1"/>
          </p:cNvSpPr>
          <p:nvPr/>
        </p:nvSpPr>
        <p:spPr bwMode="auto">
          <a:xfrm>
            <a:off x="7558088" y="24733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78" name="AutoShape 74"/>
          <p:cNvSpPr>
            <a:spLocks noChangeArrowheads="1"/>
          </p:cNvSpPr>
          <p:nvPr/>
        </p:nvSpPr>
        <p:spPr bwMode="auto">
          <a:xfrm>
            <a:off x="1579563" y="24526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79" name="AutoShape 75"/>
          <p:cNvSpPr>
            <a:spLocks noChangeArrowheads="1"/>
          </p:cNvSpPr>
          <p:nvPr/>
        </p:nvSpPr>
        <p:spPr bwMode="auto">
          <a:xfrm>
            <a:off x="7418388"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80" name="AutoShape 76"/>
          <p:cNvSpPr>
            <a:spLocks noChangeArrowheads="1"/>
          </p:cNvSpPr>
          <p:nvPr/>
        </p:nvSpPr>
        <p:spPr bwMode="auto">
          <a:xfrm>
            <a:off x="6470650" y="23050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81" name="AutoShape 77"/>
          <p:cNvSpPr>
            <a:spLocks noChangeArrowheads="1"/>
          </p:cNvSpPr>
          <p:nvPr/>
        </p:nvSpPr>
        <p:spPr bwMode="auto">
          <a:xfrm>
            <a:off x="6318250" y="19113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82" name="AutoShape 78"/>
          <p:cNvSpPr>
            <a:spLocks noChangeArrowheads="1"/>
          </p:cNvSpPr>
          <p:nvPr/>
        </p:nvSpPr>
        <p:spPr bwMode="auto">
          <a:xfrm>
            <a:off x="6470650" y="20637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83" name="AutoShape 79"/>
          <p:cNvSpPr>
            <a:spLocks noChangeArrowheads="1"/>
          </p:cNvSpPr>
          <p:nvPr/>
        </p:nvSpPr>
        <p:spPr bwMode="auto">
          <a:xfrm>
            <a:off x="6623050" y="22161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84" name="AutoShape 80"/>
          <p:cNvSpPr>
            <a:spLocks noChangeArrowheads="1"/>
          </p:cNvSpPr>
          <p:nvPr/>
        </p:nvSpPr>
        <p:spPr bwMode="auto">
          <a:xfrm>
            <a:off x="6762750" y="21526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85" name="AutoShape 81"/>
          <p:cNvSpPr>
            <a:spLocks noChangeArrowheads="1"/>
          </p:cNvSpPr>
          <p:nvPr/>
        </p:nvSpPr>
        <p:spPr bwMode="auto">
          <a:xfrm>
            <a:off x="6856413"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86" name="AutoShape 82"/>
          <p:cNvSpPr>
            <a:spLocks noChangeArrowheads="1"/>
          </p:cNvSpPr>
          <p:nvPr/>
        </p:nvSpPr>
        <p:spPr bwMode="auto">
          <a:xfrm>
            <a:off x="6950075"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87" name="AutoShape 83"/>
          <p:cNvSpPr>
            <a:spLocks noChangeArrowheads="1"/>
          </p:cNvSpPr>
          <p:nvPr/>
        </p:nvSpPr>
        <p:spPr bwMode="auto">
          <a:xfrm>
            <a:off x="6669088"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88" name="AutoShape 84"/>
          <p:cNvSpPr>
            <a:spLocks noChangeArrowheads="1"/>
          </p:cNvSpPr>
          <p:nvPr/>
        </p:nvSpPr>
        <p:spPr bwMode="auto">
          <a:xfrm>
            <a:off x="1381125" y="3627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89" name="AutoShape 85"/>
          <p:cNvSpPr>
            <a:spLocks noChangeArrowheads="1"/>
          </p:cNvSpPr>
          <p:nvPr/>
        </p:nvSpPr>
        <p:spPr bwMode="auto">
          <a:xfrm>
            <a:off x="1579563" y="32575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90" name="AutoShape 86"/>
          <p:cNvSpPr>
            <a:spLocks noChangeArrowheads="1"/>
          </p:cNvSpPr>
          <p:nvPr/>
        </p:nvSpPr>
        <p:spPr bwMode="auto">
          <a:xfrm>
            <a:off x="1381125" y="4090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91" name="AutoShape 87"/>
          <p:cNvSpPr>
            <a:spLocks noChangeArrowheads="1"/>
          </p:cNvSpPr>
          <p:nvPr/>
        </p:nvSpPr>
        <p:spPr bwMode="auto">
          <a:xfrm>
            <a:off x="1520825" y="26955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92" name="AutoShape 88"/>
          <p:cNvSpPr>
            <a:spLocks noChangeArrowheads="1"/>
          </p:cNvSpPr>
          <p:nvPr/>
        </p:nvSpPr>
        <p:spPr bwMode="auto">
          <a:xfrm>
            <a:off x="1381125" y="33020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93" name="AutoShape 89"/>
          <p:cNvSpPr>
            <a:spLocks noChangeArrowheads="1"/>
          </p:cNvSpPr>
          <p:nvPr/>
        </p:nvSpPr>
        <p:spPr bwMode="auto">
          <a:xfrm>
            <a:off x="1244600" y="39131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94" name="AutoShape 90"/>
          <p:cNvSpPr>
            <a:spLocks noChangeArrowheads="1"/>
          </p:cNvSpPr>
          <p:nvPr/>
        </p:nvSpPr>
        <p:spPr bwMode="auto">
          <a:xfrm>
            <a:off x="1720850"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95" name="AutoShape 91"/>
          <p:cNvSpPr>
            <a:spLocks noChangeArrowheads="1"/>
          </p:cNvSpPr>
          <p:nvPr/>
        </p:nvSpPr>
        <p:spPr bwMode="auto">
          <a:xfrm>
            <a:off x="1744663" y="20891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96" name="AutoShape 92"/>
          <p:cNvSpPr>
            <a:spLocks noChangeArrowheads="1"/>
          </p:cNvSpPr>
          <p:nvPr/>
        </p:nvSpPr>
        <p:spPr bwMode="auto">
          <a:xfrm>
            <a:off x="1427163" y="31242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97" name="AutoShape 93"/>
          <p:cNvSpPr>
            <a:spLocks noChangeArrowheads="1"/>
          </p:cNvSpPr>
          <p:nvPr/>
        </p:nvSpPr>
        <p:spPr bwMode="auto">
          <a:xfrm>
            <a:off x="1533525" y="29051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98" name="Text Box 94"/>
          <p:cNvSpPr txBox="1">
            <a:spLocks noChangeArrowheads="1"/>
          </p:cNvSpPr>
          <p:nvPr/>
        </p:nvSpPr>
        <p:spPr bwMode="auto">
          <a:xfrm>
            <a:off x="3705225" y="1235075"/>
            <a:ext cx="173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dirty="0">
                <a:solidFill>
                  <a:srgbClr val="000000"/>
                </a:solidFill>
                <a:latin typeface="Arial" panose="020B0604020202020204" pitchFamily="34" charset="0"/>
              </a:rPr>
              <a:t>warm, moist air</a:t>
            </a:r>
          </a:p>
        </p:txBody>
      </p:sp>
      <p:sp>
        <p:nvSpPr>
          <p:cNvPr id="98399" name="Text Box 95"/>
          <p:cNvSpPr txBox="1">
            <a:spLocks noChangeArrowheads="1"/>
          </p:cNvSpPr>
          <p:nvPr/>
        </p:nvSpPr>
        <p:spPr bwMode="auto">
          <a:xfrm>
            <a:off x="4113213" y="2636838"/>
            <a:ext cx="137249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dirty="0">
                <a:solidFill>
                  <a:srgbClr val="000000"/>
                </a:solidFill>
                <a:latin typeface="Arial" panose="020B0604020202020204" pitchFamily="34" charset="0"/>
              </a:rPr>
              <a:t>c</a:t>
            </a:r>
            <a:r>
              <a:rPr lang="en-US" altLang="en-US" dirty="0" smtClean="0">
                <a:solidFill>
                  <a:srgbClr val="000000"/>
                </a:solidFill>
                <a:latin typeface="Arial" panose="020B0604020202020204" pitchFamily="34" charset="0"/>
              </a:rPr>
              <a:t>old, dry </a:t>
            </a:r>
            <a:r>
              <a:rPr lang="en-US" altLang="en-US" dirty="0">
                <a:solidFill>
                  <a:srgbClr val="000000"/>
                </a:solidFill>
                <a:latin typeface="Arial" panose="020B0604020202020204" pitchFamily="34" charset="0"/>
              </a:rPr>
              <a:t>N</a:t>
            </a:r>
            <a:r>
              <a:rPr lang="en-US" altLang="en-US" baseline="-25000" dirty="0">
                <a:solidFill>
                  <a:srgbClr val="000000"/>
                </a:solidFill>
                <a:latin typeface="Arial" panose="020B0604020202020204" pitchFamily="34" charset="0"/>
              </a:rPr>
              <a:t>2</a:t>
            </a:r>
          </a:p>
        </p:txBody>
      </p:sp>
      <p:sp>
        <p:nvSpPr>
          <p:cNvPr id="98400" name="Text Box 96"/>
          <p:cNvSpPr txBox="1">
            <a:spLocks noChangeArrowheads="1"/>
          </p:cNvSpPr>
          <p:nvPr/>
        </p:nvSpPr>
        <p:spPr bwMode="auto">
          <a:xfrm>
            <a:off x="4056063" y="3729038"/>
            <a:ext cx="10302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dirty="0">
                <a:solidFill>
                  <a:srgbClr val="000000"/>
                </a:solidFill>
                <a:latin typeface="Arial" panose="020B0604020202020204" pitchFamily="34" charset="0"/>
              </a:rPr>
              <a:t>liquid N</a:t>
            </a:r>
            <a:r>
              <a:rPr lang="en-US" altLang="en-US" baseline="-25000" dirty="0">
                <a:solidFill>
                  <a:srgbClr val="000000"/>
                </a:solidFill>
                <a:latin typeface="Arial" panose="020B0604020202020204" pitchFamily="34" charset="0"/>
              </a:rPr>
              <a:t>2</a:t>
            </a:r>
          </a:p>
        </p:txBody>
      </p:sp>
      <p:sp>
        <p:nvSpPr>
          <p:cNvPr id="98401" name="Text Box 97"/>
          <p:cNvSpPr txBox="1">
            <a:spLocks noChangeArrowheads="1"/>
          </p:cNvSpPr>
          <p:nvPr/>
        </p:nvSpPr>
        <p:spPr bwMode="auto">
          <a:xfrm>
            <a:off x="6550025" y="1417638"/>
            <a:ext cx="476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dirty="0">
                <a:solidFill>
                  <a:srgbClr val="993300"/>
                </a:solidFill>
                <a:latin typeface="Arial" panose="020B0604020202020204" pitchFamily="34" charset="0"/>
              </a:rPr>
              <a:t>ice</a:t>
            </a:r>
            <a:endParaRPr lang="en-US" altLang="en-US" baseline="-25000" dirty="0">
              <a:solidFill>
                <a:srgbClr val="993300"/>
              </a:solidFill>
              <a:latin typeface="Arial" panose="020B0604020202020204" pitchFamily="34" charset="0"/>
            </a:endParaRPr>
          </a:p>
        </p:txBody>
      </p:sp>
      <p:grpSp>
        <p:nvGrpSpPr>
          <p:cNvPr id="98402" name="Group 98"/>
          <p:cNvGrpSpPr>
            <a:grpSpLocks/>
          </p:cNvGrpSpPr>
          <p:nvPr/>
        </p:nvGrpSpPr>
        <p:grpSpPr bwMode="auto">
          <a:xfrm>
            <a:off x="-1071563" y="4995863"/>
            <a:ext cx="820738" cy="427037"/>
            <a:chOff x="445" y="1175"/>
            <a:chExt cx="517" cy="269"/>
          </a:xfrm>
        </p:grpSpPr>
        <p:sp>
          <p:nvSpPr>
            <p:cNvPr id="98403" name="Freeform 99"/>
            <p:cNvSpPr>
              <a:spLocks noChangeAspect="1"/>
            </p:cNvSpPr>
            <p:nvPr/>
          </p:nvSpPr>
          <p:spPr bwMode="auto">
            <a:xfrm rot="2166978" flipH="1">
              <a:off x="647" y="1293"/>
              <a:ext cx="315" cy="151"/>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508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404" name="Rectangle 100"/>
            <p:cNvSpPr>
              <a:spLocks noChangeArrowheads="1"/>
            </p:cNvSpPr>
            <p:nvPr/>
          </p:nvSpPr>
          <p:spPr bwMode="auto">
            <a:xfrm rot="2166978" flipH="1">
              <a:off x="833" y="1393"/>
              <a:ext cx="23" cy="27"/>
            </a:xfrm>
            <a:prstGeom prst="rect">
              <a:avLst/>
            </a:prstGeom>
            <a:solidFill>
              <a:srgbClr val="FF0000"/>
            </a:solidFill>
            <a:ln w="9525">
              <a:miter lim="800000"/>
              <a:headEnd/>
              <a:tailEnd/>
            </a:ln>
            <a:effectLst/>
            <a:scene3d>
              <a:camera prst="legacyObliqueTopRight">
                <a:rot lat="20399999" lon="20999999" rev="0"/>
              </a:camera>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405" name="Freeform 101"/>
            <p:cNvSpPr>
              <a:spLocks/>
            </p:cNvSpPr>
            <p:nvPr/>
          </p:nvSpPr>
          <p:spPr bwMode="auto">
            <a:xfrm rot="2166978" flipH="1">
              <a:off x="445" y="1175"/>
              <a:ext cx="293" cy="32"/>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406" name="Freeform 102"/>
            <p:cNvSpPr>
              <a:spLocks/>
            </p:cNvSpPr>
            <p:nvPr/>
          </p:nvSpPr>
          <p:spPr bwMode="auto">
            <a:xfrm rot="12966978">
              <a:off x="454" y="1179"/>
              <a:ext cx="293" cy="32"/>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grpSp>
    </p:spTree>
    <p:extLst>
      <p:ext uri="{BB962C8B-B14F-4D97-AF65-F5344CB8AC3E}">
        <p14:creationId xmlns:p14="http://schemas.microsoft.com/office/powerpoint/2010/main" val="21679352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path" presetSubtype="0" decel="50000" fill="hold" nodeType="clickEffect">
                                  <p:stCondLst>
                                    <p:cond delay="0"/>
                                  </p:stCondLst>
                                  <p:childTnLst>
                                    <p:animMotion origin="layout" path="M 0.16423 -0.72942 L 0.69305 -0.14663 " pathEditMode="relative" rAng="0" ptsTypes="AA">
                                      <p:cBhvr>
                                        <p:cTn id="6" dur="5000" fill="hold"/>
                                        <p:tgtEl>
                                          <p:spTgt spid="98402"/>
                                        </p:tgtEl>
                                        <p:attrNameLst>
                                          <p:attrName>ppt_x</p:attrName>
                                          <p:attrName>ppt_y</p:attrName>
                                        </p:attrNameLst>
                                      </p:cBhvr>
                                      <p:rCtr x="26441" y="291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330" name="Freeform 2"/>
          <p:cNvSpPr>
            <a:spLocks/>
          </p:cNvSpPr>
          <p:nvPr/>
        </p:nvSpPr>
        <p:spPr bwMode="auto">
          <a:xfrm>
            <a:off x="1244600" y="2125663"/>
            <a:ext cx="6616700" cy="2351087"/>
          </a:xfrm>
          <a:custGeom>
            <a:avLst/>
            <a:gdLst>
              <a:gd name="T0" fmla="*/ 202 w 4168"/>
              <a:gd name="T1" fmla="*/ 452 h 1481"/>
              <a:gd name="T2" fmla="*/ 297 w 4168"/>
              <a:gd name="T3" fmla="*/ 121 h 1481"/>
              <a:gd name="T4" fmla="*/ 922 w 4168"/>
              <a:gd name="T5" fmla="*/ 91 h 1481"/>
              <a:gd name="T6" fmla="*/ 1159 w 4168"/>
              <a:gd name="T7" fmla="*/ 106 h 1481"/>
              <a:gd name="T8" fmla="*/ 1404 w 4168"/>
              <a:gd name="T9" fmla="*/ 106 h 1481"/>
              <a:gd name="T10" fmla="*/ 1836 w 4168"/>
              <a:gd name="T11" fmla="*/ 89 h 1481"/>
              <a:gd name="T12" fmla="*/ 2128 w 4168"/>
              <a:gd name="T13" fmla="*/ 89 h 1481"/>
              <a:gd name="T14" fmla="*/ 2285 w 4168"/>
              <a:gd name="T15" fmla="*/ 81 h 1481"/>
              <a:gd name="T16" fmla="*/ 2427 w 4168"/>
              <a:gd name="T17" fmla="*/ 81 h 1481"/>
              <a:gd name="T18" fmla="*/ 2577 w 4168"/>
              <a:gd name="T19" fmla="*/ 65 h 1481"/>
              <a:gd name="T20" fmla="*/ 2901 w 4168"/>
              <a:gd name="T21" fmla="*/ 58 h 1481"/>
              <a:gd name="T22" fmla="*/ 3264 w 4168"/>
              <a:gd name="T23" fmla="*/ 65 h 1481"/>
              <a:gd name="T24" fmla="*/ 3942 w 4168"/>
              <a:gd name="T25" fmla="*/ 97 h 1481"/>
              <a:gd name="T26" fmla="*/ 4005 w 4168"/>
              <a:gd name="T27" fmla="*/ 649 h 1481"/>
              <a:gd name="T28" fmla="*/ 4053 w 4168"/>
              <a:gd name="T29" fmla="*/ 1312 h 1481"/>
              <a:gd name="T30" fmla="*/ 3313 w 4168"/>
              <a:gd name="T31" fmla="*/ 1227 h 1481"/>
              <a:gd name="T32" fmla="*/ 851 w 4168"/>
              <a:gd name="T33" fmla="*/ 1274 h 1481"/>
              <a:gd name="T34" fmla="*/ 108 w 4168"/>
              <a:gd name="T35" fmla="*/ 1344 h 1481"/>
              <a:gd name="T36" fmla="*/ 202 w 4168"/>
              <a:gd name="T37" fmla="*/ 452 h 1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68" h="1481">
                <a:moveTo>
                  <a:pt x="202" y="452"/>
                </a:moveTo>
                <a:cubicBezTo>
                  <a:pt x="233" y="248"/>
                  <a:pt x="177" y="181"/>
                  <a:pt x="297" y="121"/>
                </a:cubicBezTo>
                <a:cubicBezTo>
                  <a:pt x="417" y="61"/>
                  <a:pt x="778" y="93"/>
                  <a:pt x="922" y="91"/>
                </a:cubicBezTo>
                <a:cubicBezTo>
                  <a:pt x="1066" y="89"/>
                  <a:pt x="1079" y="103"/>
                  <a:pt x="1159" y="106"/>
                </a:cubicBezTo>
                <a:cubicBezTo>
                  <a:pt x="1239" y="109"/>
                  <a:pt x="1291" y="109"/>
                  <a:pt x="1404" y="106"/>
                </a:cubicBezTo>
                <a:cubicBezTo>
                  <a:pt x="1517" y="103"/>
                  <a:pt x="1715" y="92"/>
                  <a:pt x="1836" y="89"/>
                </a:cubicBezTo>
                <a:cubicBezTo>
                  <a:pt x="1957" y="86"/>
                  <a:pt x="2053" y="90"/>
                  <a:pt x="2128" y="89"/>
                </a:cubicBezTo>
                <a:cubicBezTo>
                  <a:pt x="2203" y="88"/>
                  <a:pt x="2235" y="82"/>
                  <a:pt x="2285" y="81"/>
                </a:cubicBezTo>
                <a:cubicBezTo>
                  <a:pt x="2335" y="80"/>
                  <a:pt x="2378" y="84"/>
                  <a:pt x="2427" y="81"/>
                </a:cubicBezTo>
                <a:cubicBezTo>
                  <a:pt x="2476" y="78"/>
                  <a:pt x="2498" y="69"/>
                  <a:pt x="2577" y="65"/>
                </a:cubicBezTo>
                <a:cubicBezTo>
                  <a:pt x="2656" y="61"/>
                  <a:pt x="2787" y="58"/>
                  <a:pt x="2901" y="58"/>
                </a:cubicBezTo>
                <a:cubicBezTo>
                  <a:pt x="3015" y="58"/>
                  <a:pt x="3091" y="59"/>
                  <a:pt x="3264" y="65"/>
                </a:cubicBezTo>
                <a:cubicBezTo>
                  <a:pt x="3437" y="71"/>
                  <a:pt x="3818" y="0"/>
                  <a:pt x="3942" y="97"/>
                </a:cubicBezTo>
                <a:cubicBezTo>
                  <a:pt x="4066" y="194"/>
                  <a:pt x="3987" y="447"/>
                  <a:pt x="4005" y="649"/>
                </a:cubicBezTo>
                <a:cubicBezTo>
                  <a:pt x="4023" y="851"/>
                  <a:pt x="4168" y="1216"/>
                  <a:pt x="4053" y="1312"/>
                </a:cubicBezTo>
                <a:cubicBezTo>
                  <a:pt x="3938" y="1408"/>
                  <a:pt x="3847" y="1233"/>
                  <a:pt x="3313" y="1227"/>
                </a:cubicBezTo>
                <a:cubicBezTo>
                  <a:pt x="2779" y="1221"/>
                  <a:pt x="1385" y="1255"/>
                  <a:pt x="851" y="1274"/>
                </a:cubicBezTo>
                <a:cubicBezTo>
                  <a:pt x="317" y="1293"/>
                  <a:pt x="216" y="1481"/>
                  <a:pt x="108" y="1344"/>
                </a:cubicBezTo>
                <a:cubicBezTo>
                  <a:pt x="0" y="1207"/>
                  <a:pt x="72" y="669"/>
                  <a:pt x="202" y="452"/>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31" name="Text Box 3"/>
          <p:cNvSpPr txBox="1">
            <a:spLocks noChangeArrowheads="1"/>
          </p:cNvSpPr>
          <p:nvPr/>
        </p:nvSpPr>
        <p:spPr bwMode="auto">
          <a:xfrm>
            <a:off x="4113213" y="2636838"/>
            <a:ext cx="915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dirty="0">
                <a:solidFill>
                  <a:srgbClr val="000000"/>
                </a:solidFill>
                <a:latin typeface="Arial" panose="020B0604020202020204" pitchFamily="34" charset="0"/>
              </a:rPr>
              <a:t>cold N</a:t>
            </a:r>
            <a:r>
              <a:rPr lang="en-US" altLang="en-US" baseline="-25000" dirty="0">
                <a:solidFill>
                  <a:srgbClr val="000000"/>
                </a:solidFill>
                <a:latin typeface="Arial" panose="020B0604020202020204" pitchFamily="34" charset="0"/>
              </a:rPr>
              <a:t>2</a:t>
            </a:r>
          </a:p>
        </p:txBody>
      </p:sp>
      <p:sp>
        <p:nvSpPr>
          <p:cNvPr id="99332" name="Freeform 4"/>
          <p:cNvSpPr>
            <a:spLocks/>
          </p:cNvSpPr>
          <p:nvPr/>
        </p:nvSpPr>
        <p:spPr bwMode="auto">
          <a:xfrm>
            <a:off x="1935163" y="2562225"/>
            <a:ext cx="5219700" cy="2727325"/>
          </a:xfrm>
          <a:custGeom>
            <a:avLst/>
            <a:gdLst>
              <a:gd name="T0" fmla="*/ 399 w 3288"/>
              <a:gd name="T1" fmla="*/ 359 h 1718"/>
              <a:gd name="T2" fmla="*/ 462 w 3288"/>
              <a:gd name="T3" fmla="*/ 303 h 1718"/>
              <a:gd name="T4" fmla="*/ 493 w 3288"/>
              <a:gd name="T5" fmla="*/ 351 h 1718"/>
              <a:gd name="T6" fmla="*/ 572 w 3288"/>
              <a:gd name="T7" fmla="*/ 366 h 1718"/>
              <a:gd name="T8" fmla="*/ 604 w 3288"/>
              <a:gd name="T9" fmla="*/ 319 h 1718"/>
              <a:gd name="T10" fmla="*/ 667 w 3288"/>
              <a:gd name="T11" fmla="*/ 366 h 1718"/>
              <a:gd name="T12" fmla="*/ 730 w 3288"/>
              <a:gd name="T13" fmla="*/ 366 h 1718"/>
              <a:gd name="T14" fmla="*/ 801 w 3288"/>
              <a:gd name="T15" fmla="*/ 390 h 1718"/>
              <a:gd name="T16" fmla="*/ 840 w 3288"/>
              <a:gd name="T17" fmla="*/ 382 h 1718"/>
              <a:gd name="T18" fmla="*/ 880 w 3288"/>
              <a:gd name="T19" fmla="*/ 366 h 1718"/>
              <a:gd name="T20" fmla="*/ 975 w 3288"/>
              <a:gd name="T21" fmla="*/ 366 h 1718"/>
              <a:gd name="T22" fmla="*/ 1022 w 3288"/>
              <a:gd name="T23" fmla="*/ 382 h 1718"/>
              <a:gd name="T24" fmla="*/ 1077 w 3288"/>
              <a:gd name="T25" fmla="*/ 359 h 1718"/>
              <a:gd name="T26" fmla="*/ 1132 w 3288"/>
              <a:gd name="T27" fmla="*/ 335 h 1718"/>
              <a:gd name="T28" fmla="*/ 1243 w 3288"/>
              <a:gd name="T29" fmla="*/ 335 h 1718"/>
              <a:gd name="T30" fmla="*/ 1282 w 3288"/>
              <a:gd name="T31" fmla="*/ 390 h 1718"/>
              <a:gd name="T32" fmla="*/ 1330 w 3288"/>
              <a:gd name="T33" fmla="*/ 366 h 1718"/>
              <a:gd name="T34" fmla="*/ 1416 w 3288"/>
              <a:gd name="T35" fmla="*/ 398 h 1718"/>
              <a:gd name="T36" fmla="*/ 1503 w 3288"/>
              <a:gd name="T37" fmla="*/ 374 h 1718"/>
              <a:gd name="T38" fmla="*/ 1551 w 3288"/>
              <a:gd name="T39" fmla="*/ 398 h 1718"/>
              <a:gd name="T40" fmla="*/ 1637 w 3288"/>
              <a:gd name="T41" fmla="*/ 366 h 1718"/>
              <a:gd name="T42" fmla="*/ 1700 w 3288"/>
              <a:gd name="T43" fmla="*/ 382 h 1718"/>
              <a:gd name="T44" fmla="*/ 1811 w 3288"/>
              <a:gd name="T45" fmla="*/ 351 h 1718"/>
              <a:gd name="T46" fmla="*/ 1866 w 3288"/>
              <a:gd name="T47" fmla="*/ 382 h 1718"/>
              <a:gd name="T48" fmla="*/ 1937 w 3288"/>
              <a:gd name="T49" fmla="*/ 351 h 1718"/>
              <a:gd name="T50" fmla="*/ 2000 w 3288"/>
              <a:gd name="T51" fmla="*/ 366 h 1718"/>
              <a:gd name="T52" fmla="*/ 2071 w 3288"/>
              <a:gd name="T53" fmla="*/ 343 h 1718"/>
              <a:gd name="T54" fmla="*/ 2150 w 3288"/>
              <a:gd name="T55" fmla="*/ 366 h 1718"/>
              <a:gd name="T56" fmla="*/ 2237 w 3288"/>
              <a:gd name="T57" fmla="*/ 343 h 1718"/>
              <a:gd name="T58" fmla="*/ 2292 w 3288"/>
              <a:gd name="T59" fmla="*/ 359 h 1718"/>
              <a:gd name="T60" fmla="*/ 2371 w 3288"/>
              <a:gd name="T61" fmla="*/ 335 h 1718"/>
              <a:gd name="T62" fmla="*/ 2482 w 3288"/>
              <a:gd name="T63" fmla="*/ 351 h 1718"/>
              <a:gd name="T64" fmla="*/ 2576 w 3288"/>
              <a:gd name="T65" fmla="*/ 351 h 1718"/>
              <a:gd name="T66" fmla="*/ 2718 w 3288"/>
              <a:gd name="T67" fmla="*/ 343 h 1718"/>
              <a:gd name="T68" fmla="*/ 2789 w 3288"/>
              <a:gd name="T69" fmla="*/ 327 h 1718"/>
              <a:gd name="T70" fmla="*/ 2845 w 3288"/>
              <a:gd name="T71" fmla="*/ 193 h 1718"/>
              <a:gd name="T72" fmla="*/ 2884 w 3288"/>
              <a:gd name="T73" fmla="*/ 1487 h 1718"/>
              <a:gd name="T74" fmla="*/ 422 w 3288"/>
              <a:gd name="T75" fmla="*/ 1534 h 1718"/>
              <a:gd name="T76" fmla="*/ 351 w 3288"/>
              <a:gd name="T77" fmla="*/ 382 h 1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88" h="1718">
                <a:moveTo>
                  <a:pt x="399" y="359"/>
                </a:moveTo>
                <a:cubicBezTo>
                  <a:pt x="422" y="331"/>
                  <a:pt x="446" y="304"/>
                  <a:pt x="462" y="303"/>
                </a:cubicBezTo>
                <a:cubicBezTo>
                  <a:pt x="478" y="302"/>
                  <a:pt x="475" y="341"/>
                  <a:pt x="493" y="351"/>
                </a:cubicBezTo>
                <a:cubicBezTo>
                  <a:pt x="511" y="361"/>
                  <a:pt x="554" y="371"/>
                  <a:pt x="572" y="366"/>
                </a:cubicBezTo>
                <a:cubicBezTo>
                  <a:pt x="590" y="361"/>
                  <a:pt x="588" y="319"/>
                  <a:pt x="604" y="319"/>
                </a:cubicBezTo>
                <a:cubicBezTo>
                  <a:pt x="620" y="319"/>
                  <a:pt x="646" y="358"/>
                  <a:pt x="667" y="366"/>
                </a:cubicBezTo>
                <a:cubicBezTo>
                  <a:pt x="688" y="374"/>
                  <a:pt x="708" y="362"/>
                  <a:pt x="730" y="366"/>
                </a:cubicBezTo>
                <a:cubicBezTo>
                  <a:pt x="752" y="370"/>
                  <a:pt x="783" y="387"/>
                  <a:pt x="801" y="390"/>
                </a:cubicBezTo>
                <a:cubicBezTo>
                  <a:pt x="819" y="393"/>
                  <a:pt x="827" y="386"/>
                  <a:pt x="840" y="382"/>
                </a:cubicBezTo>
                <a:cubicBezTo>
                  <a:pt x="853" y="378"/>
                  <a:pt x="858" y="369"/>
                  <a:pt x="880" y="366"/>
                </a:cubicBezTo>
                <a:cubicBezTo>
                  <a:pt x="902" y="363"/>
                  <a:pt x="951" y="363"/>
                  <a:pt x="975" y="366"/>
                </a:cubicBezTo>
                <a:cubicBezTo>
                  <a:pt x="999" y="369"/>
                  <a:pt x="1005" y="383"/>
                  <a:pt x="1022" y="382"/>
                </a:cubicBezTo>
                <a:cubicBezTo>
                  <a:pt x="1039" y="381"/>
                  <a:pt x="1059" y="367"/>
                  <a:pt x="1077" y="359"/>
                </a:cubicBezTo>
                <a:cubicBezTo>
                  <a:pt x="1095" y="351"/>
                  <a:pt x="1104" y="339"/>
                  <a:pt x="1132" y="335"/>
                </a:cubicBezTo>
                <a:cubicBezTo>
                  <a:pt x="1160" y="331"/>
                  <a:pt x="1218" y="326"/>
                  <a:pt x="1243" y="335"/>
                </a:cubicBezTo>
                <a:cubicBezTo>
                  <a:pt x="1268" y="344"/>
                  <a:pt x="1268" y="385"/>
                  <a:pt x="1282" y="390"/>
                </a:cubicBezTo>
                <a:cubicBezTo>
                  <a:pt x="1296" y="395"/>
                  <a:pt x="1308" y="365"/>
                  <a:pt x="1330" y="366"/>
                </a:cubicBezTo>
                <a:cubicBezTo>
                  <a:pt x="1352" y="367"/>
                  <a:pt x="1387" y="397"/>
                  <a:pt x="1416" y="398"/>
                </a:cubicBezTo>
                <a:cubicBezTo>
                  <a:pt x="1445" y="399"/>
                  <a:pt x="1481" y="374"/>
                  <a:pt x="1503" y="374"/>
                </a:cubicBezTo>
                <a:cubicBezTo>
                  <a:pt x="1525" y="374"/>
                  <a:pt x="1529" y="399"/>
                  <a:pt x="1551" y="398"/>
                </a:cubicBezTo>
                <a:cubicBezTo>
                  <a:pt x="1573" y="397"/>
                  <a:pt x="1612" y="369"/>
                  <a:pt x="1637" y="366"/>
                </a:cubicBezTo>
                <a:cubicBezTo>
                  <a:pt x="1662" y="363"/>
                  <a:pt x="1671" y="384"/>
                  <a:pt x="1700" y="382"/>
                </a:cubicBezTo>
                <a:cubicBezTo>
                  <a:pt x="1729" y="380"/>
                  <a:pt x="1783" y="351"/>
                  <a:pt x="1811" y="351"/>
                </a:cubicBezTo>
                <a:cubicBezTo>
                  <a:pt x="1839" y="351"/>
                  <a:pt x="1845" y="382"/>
                  <a:pt x="1866" y="382"/>
                </a:cubicBezTo>
                <a:cubicBezTo>
                  <a:pt x="1887" y="382"/>
                  <a:pt x="1915" y="354"/>
                  <a:pt x="1937" y="351"/>
                </a:cubicBezTo>
                <a:cubicBezTo>
                  <a:pt x="1959" y="348"/>
                  <a:pt x="1978" y="367"/>
                  <a:pt x="2000" y="366"/>
                </a:cubicBezTo>
                <a:cubicBezTo>
                  <a:pt x="2022" y="365"/>
                  <a:pt x="2046" y="343"/>
                  <a:pt x="2071" y="343"/>
                </a:cubicBezTo>
                <a:cubicBezTo>
                  <a:pt x="2096" y="343"/>
                  <a:pt x="2122" y="366"/>
                  <a:pt x="2150" y="366"/>
                </a:cubicBezTo>
                <a:cubicBezTo>
                  <a:pt x="2178" y="366"/>
                  <a:pt x="2213" y="344"/>
                  <a:pt x="2237" y="343"/>
                </a:cubicBezTo>
                <a:cubicBezTo>
                  <a:pt x="2261" y="342"/>
                  <a:pt x="2270" y="360"/>
                  <a:pt x="2292" y="359"/>
                </a:cubicBezTo>
                <a:cubicBezTo>
                  <a:pt x="2314" y="358"/>
                  <a:pt x="2339" y="336"/>
                  <a:pt x="2371" y="335"/>
                </a:cubicBezTo>
                <a:cubicBezTo>
                  <a:pt x="2403" y="334"/>
                  <a:pt x="2448" y="348"/>
                  <a:pt x="2482" y="351"/>
                </a:cubicBezTo>
                <a:cubicBezTo>
                  <a:pt x="2516" y="354"/>
                  <a:pt x="2537" y="352"/>
                  <a:pt x="2576" y="351"/>
                </a:cubicBezTo>
                <a:cubicBezTo>
                  <a:pt x="2615" y="350"/>
                  <a:pt x="2683" y="347"/>
                  <a:pt x="2718" y="343"/>
                </a:cubicBezTo>
                <a:cubicBezTo>
                  <a:pt x="2753" y="339"/>
                  <a:pt x="2768" y="352"/>
                  <a:pt x="2789" y="327"/>
                </a:cubicBezTo>
                <a:cubicBezTo>
                  <a:pt x="2810" y="302"/>
                  <a:pt x="2829" y="0"/>
                  <a:pt x="2845" y="193"/>
                </a:cubicBezTo>
                <a:cubicBezTo>
                  <a:pt x="2861" y="386"/>
                  <a:pt x="3288" y="1264"/>
                  <a:pt x="2884" y="1487"/>
                </a:cubicBezTo>
                <a:cubicBezTo>
                  <a:pt x="2480" y="1710"/>
                  <a:pt x="844" y="1718"/>
                  <a:pt x="422" y="1534"/>
                </a:cubicBezTo>
                <a:cubicBezTo>
                  <a:pt x="0" y="1350"/>
                  <a:pt x="175" y="866"/>
                  <a:pt x="351" y="382"/>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33" name="Freeform 5"/>
          <p:cNvSpPr>
            <a:spLocks/>
          </p:cNvSpPr>
          <p:nvPr/>
        </p:nvSpPr>
        <p:spPr bwMode="auto">
          <a:xfrm>
            <a:off x="1935163" y="2035175"/>
            <a:ext cx="5205412" cy="3005138"/>
          </a:xfrm>
          <a:custGeom>
            <a:avLst/>
            <a:gdLst>
              <a:gd name="T0" fmla="*/ 399 w 3279"/>
              <a:gd name="T1" fmla="*/ 266 h 1893"/>
              <a:gd name="T2" fmla="*/ 462 w 3279"/>
              <a:gd name="T3" fmla="*/ 199 h 1893"/>
              <a:gd name="T4" fmla="*/ 493 w 3279"/>
              <a:gd name="T5" fmla="*/ 256 h 1893"/>
              <a:gd name="T6" fmla="*/ 572 w 3279"/>
              <a:gd name="T7" fmla="*/ 274 h 1893"/>
              <a:gd name="T8" fmla="*/ 604 w 3279"/>
              <a:gd name="T9" fmla="*/ 218 h 1893"/>
              <a:gd name="T10" fmla="*/ 667 w 3279"/>
              <a:gd name="T11" fmla="*/ 274 h 1893"/>
              <a:gd name="T12" fmla="*/ 730 w 3279"/>
              <a:gd name="T13" fmla="*/ 274 h 1893"/>
              <a:gd name="T14" fmla="*/ 801 w 3279"/>
              <a:gd name="T15" fmla="*/ 303 h 1893"/>
              <a:gd name="T16" fmla="*/ 840 w 3279"/>
              <a:gd name="T17" fmla="*/ 293 h 1893"/>
              <a:gd name="T18" fmla="*/ 880 w 3279"/>
              <a:gd name="T19" fmla="*/ 274 h 1893"/>
              <a:gd name="T20" fmla="*/ 975 w 3279"/>
              <a:gd name="T21" fmla="*/ 274 h 1893"/>
              <a:gd name="T22" fmla="*/ 1022 w 3279"/>
              <a:gd name="T23" fmla="*/ 293 h 1893"/>
              <a:gd name="T24" fmla="*/ 1077 w 3279"/>
              <a:gd name="T25" fmla="*/ 266 h 1893"/>
              <a:gd name="T26" fmla="*/ 1132 w 3279"/>
              <a:gd name="T27" fmla="*/ 237 h 1893"/>
              <a:gd name="T28" fmla="*/ 1243 w 3279"/>
              <a:gd name="T29" fmla="*/ 237 h 1893"/>
              <a:gd name="T30" fmla="*/ 1282 w 3279"/>
              <a:gd name="T31" fmla="*/ 303 h 1893"/>
              <a:gd name="T32" fmla="*/ 1330 w 3279"/>
              <a:gd name="T33" fmla="*/ 274 h 1893"/>
              <a:gd name="T34" fmla="*/ 1416 w 3279"/>
              <a:gd name="T35" fmla="*/ 313 h 1893"/>
              <a:gd name="T36" fmla="*/ 1503 w 3279"/>
              <a:gd name="T37" fmla="*/ 284 h 1893"/>
              <a:gd name="T38" fmla="*/ 1551 w 3279"/>
              <a:gd name="T39" fmla="*/ 313 h 1893"/>
              <a:gd name="T40" fmla="*/ 1637 w 3279"/>
              <a:gd name="T41" fmla="*/ 274 h 1893"/>
              <a:gd name="T42" fmla="*/ 1700 w 3279"/>
              <a:gd name="T43" fmla="*/ 293 h 1893"/>
              <a:gd name="T44" fmla="*/ 1811 w 3279"/>
              <a:gd name="T45" fmla="*/ 256 h 1893"/>
              <a:gd name="T46" fmla="*/ 1866 w 3279"/>
              <a:gd name="T47" fmla="*/ 293 h 1893"/>
              <a:gd name="T48" fmla="*/ 1937 w 3279"/>
              <a:gd name="T49" fmla="*/ 256 h 1893"/>
              <a:gd name="T50" fmla="*/ 2000 w 3279"/>
              <a:gd name="T51" fmla="*/ 274 h 1893"/>
              <a:gd name="T52" fmla="*/ 2071 w 3279"/>
              <a:gd name="T53" fmla="*/ 247 h 1893"/>
              <a:gd name="T54" fmla="*/ 2150 w 3279"/>
              <a:gd name="T55" fmla="*/ 274 h 1893"/>
              <a:gd name="T56" fmla="*/ 2237 w 3279"/>
              <a:gd name="T57" fmla="*/ 247 h 1893"/>
              <a:gd name="T58" fmla="*/ 2292 w 3279"/>
              <a:gd name="T59" fmla="*/ 266 h 1893"/>
              <a:gd name="T60" fmla="*/ 2371 w 3279"/>
              <a:gd name="T61" fmla="*/ 237 h 1893"/>
              <a:gd name="T62" fmla="*/ 2482 w 3279"/>
              <a:gd name="T63" fmla="*/ 256 h 1893"/>
              <a:gd name="T64" fmla="*/ 2576 w 3279"/>
              <a:gd name="T65" fmla="*/ 256 h 1893"/>
              <a:gd name="T66" fmla="*/ 2718 w 3279"/>
              <a:gd name="T67" fmla="*/ 247 h 1893"/>
              <a:gd name="T68" fmla="*/ 2789 w 3279"/>
              <a:gd name="T69" fmla="*/ 228 h 1893"/>
              <a:gd name="T70" fmla="*/ 2884 w 3279"/>
              <a:gd name="T71" fmla="*/ 1616 h 1893"/>
              <a:gd name="T72" fmla="*/ 422 w 3279"/>
              <a:gd name="T73" fmla="*/ 1673 h 1893"/>
              <a:gd name="T74" fmla="*/ 351 w 3279"/>
              <a:gd name="T75" fmla="*/ 293 h 1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79" h="1893">
                <a:moveTo>
                  <a:pt x="399" y="266"/>
                </a:moveTo>
                <a:cubicBezTo>
                  <a:pt x="422" y="232"/>
                  <a:pt x="446" y="200"/>
                  <a:pt x="462" y="199"/>
                </a:cubicBezTo>
                <a:cubicBezTo>
                  <a:pt x="478" y="198"/>
                  <a:pt x="475" y="244"/>
                  <a:pt x="493" y="256"/>
                </a:cubicBezTo>
                <a:cubicBezTo>
                  <a:pt x="511" y="268"/>
                  <a:pt x="554" y="280"/>
                  <a:pt x="572" y="274"/>
                </a:cubicBezTo>
                <a:cubicBezTo>
                  <a:pt x="590" y="268"/>
                  <a:pt x="588" y="218"/>
                  <a:pt x="604" y="218"/>
                </a:cubicBezTo>
                <a:cubicBezTo>
                  <a:pt x="620" y="218"/>
                  <a:pt x="646" y="265"/>
                  <a:pt x="667" y="274"/>
                </a:cubicBezTo>
                <a:cubicBezTo>
                  <a:pt x="688" y="284"/>
                  <a:pt x="708" y="269"/>
                  <a:pt x="730" y="274"/>
                </a:cubicBezTo>
                <a:cubicBezTo>
                  <a:pt x="752" y="279"/>
                  <a:pt x="783" y="299"/>
                  <a:pt x="801" y="303"/>
                </a:cubicBezTo>
                <a:cubicBezTo>
                  <a:pt x="819" y="307"/>
                  <a:pt x="827" y="298"/>
                  <a:pt x="840" y="293"/>
                </a:cubicBezTo>
                <a:cubicBezTo>
                  <a:pt x="853" y="289"/>
                  <a:pt x="858" y="278"/>
                  <a:pt x="880" y="274"/>
                </a:cubicBezTo>
                <a:cubicBezTo>
                  <a:pt x="902" y="271"/>
                  <a:pt x="951" y="271"/>
                  <a:pt x="975" y="274"/>
                </a:cubicBezTo>
                <a:cubicBezTo>
                  <a:pt x="999" y="278"/>
                  <a:pt x="1005" y="295"/>
                  <a:pt x="1022" y="293"/>
                </a:cubicBezTo>
                <a:cubicBezTo>
                  <a:pt x="1039" y="292"/>
                  <a:pt x="1059" y="275"/>
                  <a:pt x="1077" y="266"/>
                </a:cubicBezTo>
                <a:cubicBezTo>
                  <a:pt x="1095" y="256"/>
                  <a:pt x="1104" y="242"/>
                  <a:pt x="1132" y="237"/>
                </a:cubicBezTo>
                <a:cubicBezTo>
                  <a:pt x="1160" y="232"/>
                  <a:pt x="1218" y="226"/>
                  <a:pt x="1243" y="237"/>
                </a:cubicBezTo>
                <a:cubicBezTo>
                  <a:pt x="1268" y="248"/>
                  <a:pt x="1268" y="297"/>
                  <a:pt x="1282" y="303"/>
                </a:cubicBezTo>
                <a:cubicBezTo>
                  <a:pt x="1296" y="309"/>
                  <a:pt x="1308" y="273"/>
                  <a:pt x="1330" y="274"/>
                </a:cubicBezTo>
                <a:cubicBezTo>
                  <a:pt x="1352" y="275"/>
                  <a:pt x="1387" y="311"/>
                  <a:pt x="1416" y="313"/>
                </a:cubicBezTo>
                <a:cubicBezTo>
                  <a:pt x="1445" y="314"/>
                  <a:pt x="1481" y="284"/>
                  <a:pt x="1503" y="284"/>
                </a:cubicBezTo>
                <a:cubicBezTo>
                  <a:pt x="1525" y="284"/>
                  <a:pt x="1529" y="314"/>
                  <a:pt x="1551" y="313"/>
                </a:cubicBezTo>
                <a:cubicBezTo>
                  <a:pt x="1573" y="311"/>
                  <a:pt x="1612" y="278"/>
                  <a:pt x="1637" y="274"/>
                </a:cubicBezTo>
                <a:cubicBezTo>
                  <a:pt x="1662" y="271"/>
                  <a:pt x="1671" y="296"/>
                  <a:pt x="1700" y="293"/>
                </a:cubicBezTo>
                <a:cubicBezTo>
                  <a:pt x="1729" y="291"/>
                  <a:pt x="1783" y="256"/>
                  <a:pt x="1811" y="256"/>
                </a:cubicBezTo>
                <a:cubicBezTo>
                  <a:pt x="1839" y="256"/>
                  <a:pt x="1845" y="293"/>
                  <a:pt x="1866" y="293"/>
                </a:cubicBezTo>
                <a:cubicBezTo>
                  <a:pt x="1887" y="293"/>
                  <a:pt x="1915" y="260"/>
                  <a:pt x="1937" y="256"/>
                </a:cubicBezTo>
                <a:cubicBezTo>
                  <a:pt x="1959" y="253"/>
                  <a:pt x="1978" y="275"/>
                  <a:pt x="2000" y="274"/>
                </a:cubicBezTo>
                <a:cubicBezTo>
                  <a:pt x="2022" y="273"/>
                  <a:pt x="2046" y="247"/>
                  <a:pt x="2071" y="247"/>
                </a:cubicBezTo>
                <a:cubicBezTo>
                  <a:pt x="2096" y="247"/>
                  <a:pt x="2122" y="274"/>
                  <a:pt x="2150" y="274"/>
                </a:cubicBezTo>
                <a:cubicBezTo>
                  <a:pt x="2178" y="274"/>
                  <a:pt x="2213" y="248"/>
                  <a:pt x="2237" y="247"/>
                </a:cubicBezTo>
                <a:cubicBezTo>
                  <a:pt x="2261" y="245"/>
                  <a:pt x="2270" y="267"/>
                  <a:pt x="2292" y="266"/>
                </a:cubicBezTo>
                <a:cubicBezTo>
                  <a:pt x="2314" y="265"/>
                  <a:pt x="2339" y="238"/>
                  <a:pt x="2371" y="237"/>
                </a:cubicBezTo>
                <a:cubicBezTo>
                  <a:pt x="2403" y="236"/>
                  <a:pt x="2448" y="253"/>
                  <a:pt x="2482" y="256"/>
                </a:cubicBezTo>
                <a:cubicBezTo>
                  <a:pt x="2516" y="260"/>
                  <a:pt x="2537" y="257"/>
                  <a:pt x="2576" y="256"/>
                </a:cubicBezTo>
                <a:cubicBezTo>
                  <a:pt x="2615" y="255"/>
                  <a:pt x="2683" y="251"/>
                  <a:pt x="2718" y="247"/>
                </a:cubicBezTo>
                <a:cubicBezTo>
                  <a:pt x="2753" y="242"/>
                  <a:pt x="2761" y="0"/>
                  <a:pt x="2789" y="228"/>
                </a:cubicBezTo>
                <a:cubicBezTo>
                  <a:pt x="2817" y="456"/>
                  <a:pt x="3279" y="1375"/>
                  <a:pt x="2884" y="1616"/>
                </a:cubicBezTo>
                <a:cubicBezTo>
                  <a:pt x="2489" y="1857"/>
                  <a:pt x="844" y="1893"/>
                  <a:pt x="422" y="1673"/>
                </a:cubicBezTo>
                <a:cubicBezTo>
                  <a:pt x="0" y="1452"/>
                  <a:pt x="175" y="873"/>
                  <a:pt x="351" y="293"/>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34" name="Rectangle 6"/>
          <p:cNvSpPr>
            <a:spLocks noGrp="1" noChangeArrowheads="1"/>
          </p:cNvSpPr>
          <p:nvPr>
            <p:ph type="title"/>
          </p:nvPr>
        </p:nvSpPr>
        <p:spPr>
          <a:xfrm>
            <a:off x="457200" y="33338"/>
            <a:ext cx="8229600" cy="1143000"/>
          </a:xfrm>
        </p:spPr>
        <p:txBody>
          <a:bodyPr/>
          <a:lstStyle/>
          <a:p>
            <a:r>
              <a:rPr lang="en-US" altLang="en-US" dirty="0"/>
              <a:t>plunge cooling</a:t>
            </a:r>
          </a:p>
        </p:txBody>
      </p:sp>
      <p:sp>
        <p:nvSpPr>
          <p:cNvPr id="99335" name="Freeform 7"/>
          <p:cNvSpPr>
            <a:spLocks/>
          </p:cNvSpPr>
          <p:nvPr/>
        </p:nvSpPr>
        <p:spPr bwMode="auto">
          <a:xfrm>
            <a:off x="1771650" y="2427288"/>
            <a:ext cx="5600700" cy="3371850"/>
          </a:xfrm>
          <a:custGeom>
            <a:avLst/>
            <a:gdLst>
              <a:gd name="T0" fmla="*/ 1 w 3528"/>
              <a:gd name="T1" fmla="*/ 2124 h 2124"/>
              <a:gd name="T2" fmla="*/ 0 w 3528"/>
              <a:gd name="T3" fmla="*/ 1 h 2124"/>
              <a:gd name="T4" fmla="*/ 703 w 3528"/>
              <a:gd name="T5" fmla="*/ 0 h 2124"/>
              <a:gd name="T6" fmla="*/ 704 w 3528"/>
              <a:gd name="T7" fmla="*/ 1422 h 2124"/>
              <a:gd name="T8" fmla="*/ 2824 w 3528"/>
              <a:gd name="T9" fmla="*/ 1422 h 2124"/>
              <a:gd name="T10" fmla="*/ 2826 w 3528"/>
              <a:gd name="T11" fmla="*/ 1 h 2124"/>
              <a:gd name="T12" fmla="*/ 3528 w 3528"/>
              <a:gd name="T13" fmla="*/ 2 h 2124"/>
              <a:gd name="T14" fmla="*/ 3528 w 3528"/>
              <a:gd name="T15" fmla="*/ 2124 h 2124"/>
              <a:gd name="T16" fmla="*/ 1 w 3528"/>
              <a:gd name="T17" fmla="*/ 2124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8" h="2124">
                <a:moveTo>
                  <a:pt x="1" y="2124"/>
                </a:moveTo>
                <a:lnTo>
                  <a:pt x="0" y="1"/>
                </a:lnTo>
                <a:lnTo>
                  <a:pt x="703" y="0"/>
                </a:lnTo>
                <a:lnTo>
                  <a:pt x="704" y="1422"/>
                </a:lnTo>
                <a:lnTo>
                  <a:pt x="2824" y="1422"/>
                </a:lnTo>
                <a:lnTo>
                  <a:pt x="2826" y="1"/>
                </a:lnTo>
                <a:lnTo>
                  <a:pt x="3528" y="2"/>
                </a:lnTo>
                <a:lnTo>
                  <a:pt x="3528" y="2124"/>
                </a:lnTo>
                <a:lnTo>
                  <a:pt x="1" y="2124"/>
                </a:lnTo>
                <a:close/>
              </a:path>
            </a:pathLst>
          </a:custGeom>
          <a:solidFill>
            <a:srgbClr val="A589A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36" name="Text Box 8"/>
          <p:cNvSpPr txBox="1">
            <a:spLocks noChangeArrowheads="1"/>
          </p:cNvSpPr>
          <p:nvPr/>
        </p:nvSpPr>
        <p:spPr bwMode="auto">
          <a:xfrm>
            <a:off x="3711575" y="5043488"/>
            <a:ext cx="172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dirty="0">
                <a:solidFill>
                  <a:srgbClr val="000000"/>
                </a:solidFill>
                <a:latin typeface="Arial" panose="020B0604020202020204" pitchFamily="34" charset="0"/>
              </a:rPr>
              <a:t>foam insulation</a:t>
            </a:r>
          </a:p>
        </p:txBody>
      </p:sp>
      <p:sp>
        <p:nvSpPr>
          <p:cNvPr id="99337" name="AutoShape 9"/>
          <p:cNvSpPr>
            <a:spLocks noChangeArrowheads="1"/>
          </p:cNvSpPr>
          <p:nvPr/>
        </p:nvSpPr>
        <p:spPr bwMode="auto">
          <a:xfrm>
            <a:off x="7372350" y="25622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38" name="AutoShape 10"/>
          <p:cNvSpPr>
            <a:spLocks noChangeArrowheads="1"/>
          </p:cNvSpPr>
          <p:nvPr/>
        </p:nvSpPr>
        <p:spPr bwMode="auto">
          <a:xfrm>
            <a:off x="7418388" y="33909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39" name="AutoShape 11"/>
          <p:cNvSpPr>
            <a:spLocks noChangeArrowheads="1"/>
          </p:cNvSpPr>
          <p:nvPr/>
        </p:nvSpPr>
        <p:spPr bwMode="auto">
          <a:xfrm>
            <a:off x="767556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40" name="AutoShape 12"/>
          <p:cNvSpPr>
            <a:spLocks noChangeArrowheads="1"/>
          </p:cNvSpPr>
          <p:nvPr/>
        </p:nvSpPr>
        <p:spPr bwMode="auto">
          <a:xfrm>
            <a:off x="746601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41" name="AutoShape 13"/>
          <p:cNvSpPr>
            <a:spLocks noChangeArrowheads="1"/>
          </p:cNvSpPr>
          <p:nvPr/>
        </p:nvSpPr>
        <p:spPr bwMode="auto">
          <a:xfrm>
            <a:off x="7673975" y="33464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42" name="AutoShape 14"/>
          <p:cNvSpPr>
            <a:spLocks noChangeArrowheads="1"/>
          </p:cNvSpPr>
          <p:nvPr/>
        </p:nvSpPr>
        <p:spPr bwMode="auto">
          <a:xfrm>
            <a:off x="7558088" y="31686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43" name="AutoShape 15"/>
          <p:cNvSpPr>
            <a:spLocks noChangeArrowheads="1"/>
          </p:cNvSpPr>
          <p:nvPr/>
        </p:nvSpPr>
        <p:spPr bwMode="auto">
          <a:xfrm>
            <a:off x="7675563" y="40020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44" name="AutoShape 16"/>
          <p:cNvSpPr>
            <a:spLocks noChangeArrowheads="1"/>
          </p:cNvSpPr>
          <p:nvPr/>
        </p:nvSpPr>
        <p:spPr bwMode="auto">
          <a:xfrm>
            <a:off x="7372350" y="353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45" name="AutoShape 17"/>
          <p:cNvSpPr>
            <a:spLocks noChangeArrowheads="1"/>
          </p:cNvSpPr>
          <p:nvPr/>
        </p:nvSpPr>
        <p:spPr bwMode="auto">
          <a:xfrm>
            <a:off x="7418388" y="2905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46" name="AutoShape 18"/>
          <p:cNvSpPr>
            <a:spLocks noChangeArrowheads="1"/>
          </p:cNvSpPr>
          <p:nvPr/>
        </p:nvSpPr>
        <p:spPr bwMode="auto">
          <a:xfrm>
            <a:off x="7558088" y="2651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47" name="AutoShape 19"/>
          <p:cNvSpPr>
            <a:spLocks noChangeArrowheads="1"/>
          </p:cNvSpPr>
          <p:nvPr/>
        </p:nvSpPr>
        <p:spPr bwMode="auto">
          <a:xfrm>
            <a:off x="2889250" y="20780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48" name="AutoShape 20"/>
          <p:cNvSpPr>
            <a:spLocks noChangeArrowheads="1"/>
          </p:cNvSpPr>
          <p:nvPr/>
        </p:nvSpPr>
        <p:spPr bwMode="auto">
          <a:xfrm>
            <a:off x="3041650"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49" name="AutoShape 21"/>
          <p:cNvSpPr>
            <a:spLocks noChangeArrowheads="1"/>
          </p:cNvSpPr>
          <p:nvPr/>
        </p:nvSpPr>
        <p:spPr bwMode="auto">
          <a:xfrm>
            <a:off x="3194050" y="2382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50" name="AutoShape 22"/>
          <p:cNvSpPr>
            <a:spLocks noChangeArrowheads="1"/>
          </p:cNvSpPr>
          <p:nvPr/>
        </p:nvSpPr>
        <p:spPr bwMode="auto">
          <a:xfrm>
            <a:off x="3333750" y="2319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51" name="AutoShape 23"/>
          <p:cNvSpPr>
            <a:spLocks noChangeArrowheads="1"/>
          </p:cNvSpPr>
          <p:nvPr/>
        </p:nvSpPr>
        <p:spPr bwMode="auto">
          <a:xfrm>
            <a:off x="2795588"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52" name="AutoShape 24"/>
          <p:cNvSpPr>
            <a:spLocks noChangeArrowheads="1"/>
          </p:cNvSpPr>
          <p:nvPr/>
        </p:nvSpPr>
        <p:spPr bwMode="auto">
          <a:xfrm>
            <a:off x="3427413"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53" name="AutoShape 25"/>
          <p:cNvSpPr>
            <a:spLocks noChangeArrowheads="1"/>
          </p:cNvSpPr>
          <p:nvPr/>
        </p:nvSpPr>
        <p:spPr bwMode="auto">
          <a:xfrm>
            <a:off x="3684588"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54" name="AutoShape 26"/>
          <p:cNvSpPr>
            <a:spLocks noChangeArrowheads="1"/>
          </p:cNvSpPr>
          <p:nvPr/>
        </p:nvSpPr>
        <p:spPr bwMode="auto">
          <a:xfrm>
            <a:off x="3825875" y="2154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55" name="AutoShape 27"/>
          <p:cNvSpPr>
            <a:spLocks noChangeArrowheads="1"/>
          </p:cNvSpPr>
          <p:nvPr/>
        </p:nvSpPr>
        <p:spPr bwMode="auto">
          <a:xfrm>
            <a:off x="3240088"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56" name="AutoShape 28"/>
          <p:cNvSpPr>
            <a:spLocks noChangeArrowheads="1"/>
          </p:cNvSpPr>
          <p:nvPr/>
        </p:nvSpPr>
        <p:spPr bwMode="auto">
          <a:xfrm>
            <a:off x="3087688" y="1989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57" name="AutoShape 29"/>
          <p:cNvSpPr>
            <a:spLocks noChangeArrowheads="1"/>
          </p:cNvSpPr>
          <p:nvPr/>
        </p:nvSpPr>
        <p:spPr bwMode="auto">
          <a:xfrm>
            <a:off x="3638550" y="2058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58" name="AutoShape 30"/>
          <p:cNvSpPr>
            <a:spLocks noChangeArrowheads="1"/>
          </p:cNvSpPr>
          <p:nvPr/>
        </p:nvSpPr>
        <p:spPr bwMode="auto">
          <a:xfrm>
            <a:off x="3943350" y="23637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59" name="AutoShape 31"/>
          <p:cNvSpPr>
            <a:spLocks noChangeArrowheads="1"/>
          </p:cNvSpPr>
          <p:nvPr/>
        </p:nvSpPr>
        <p:spPr bwMode="auto">
          <a:xfrm>
            <a:off x="4083050" y="23002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60" name="AutoShape 32"/>
          <p:cNvSpPr>
            <a:spLocks noChangeArrowheads="1"/>
          </p:cNvSpPr>
          <p:nvPr/>
        </p:nvSpPr>
        <p:spPr bwMode="auto">
          <a:xfrm>
            <a:off x="3333750" y="20335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61" name="AutoShape 33"/>
          <p:cNvSpPr>
            <a:spLocks noChangeArrowheads="1"/>
          </p:cNvSpPr>
          <p:nvPr/>
        </p:nvSpPr>
        <p:spPr bwMode="auto">
          <a:xfrm>
            <a:off x="4176713" y="21478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62" name="AutoShape 34"/>
          <p:cNvSpPr>
            <a:spLocks noChangeArrowheads="1"/>
          </p:cNvSpPr>
          <p:nvPr/>
        </p:nvSpPr>
        <p:spPr bwMode="auto">
          <a:xfrm>
            <a:off x="4270375" y="2403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63" name="AutoShape 35"/>
          <p:cNvSpPr>
            <a:spLocks noChangeArrowheads="1"/>
          </p:cNvSpPr>
          <p:nvPr/>
        </p:nvSpPr>
        <p:spPr bwMode="auto">
          <a:xfrm>
            <a:off x="3943350" y="21082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64" name="AutoShape 36"/>
          <p:cNvSpPr>
            <a:spLocks noChangeArrowheads="1"/>
          </p:cNvSpPr>
          <p:nvPr/>
        </p:nvSpPr>
        <p:spPr bwMode="auto">
          <a:xfrm>
            <a:off x="4364038" y="1976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65" name="AutoShape 37"/>
          <p:cNvSpPr>
            <a:spLocks noChangeArrowheads="1"/>
          </p:cNvSpPr>
          <p:nvPr/>
        </p:nvSpPr>
        <p:spPr bwMode="auto">
          <a:xfrm>
            <a:off x="4516438" y="2128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66" name="AutoShape 38"/>
          <p:cNvSpPr>
            <a:spLocks noChangeArrowheads="1"/>
          </p:cNvSpPr>
          <p:nvPr/>
        </p:nvSpPr>
        <p:spPr bwMode="auto">
          <a:xfrm>
            <a:off x="4668838" y="22812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67" name="AutoShape 39"/>
          <p:cNvSpPr>
            <a:spLocks noChangeArrowheads="1"/>
          </p:cNvSpPr>
          <p:nvPr/>
        </p:nvSpPr>
        <p:spPr bwMode="auto">
          <a:xfrm>
            <a:off x="4808538"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68" name="AutoShape 40"/>
          <p:cNvSpPr>
            <a:spLocks noChangeArrowheads="1"/>
          </p:cNvSpPr>
          <p:nvPr/>
        </p:nvSpPr>
        <p:spPr bwMode="auto">
          <a:xfrm>
            <a:off x="5065713" y="2141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69" name="AutoShape 41"/>
          <p:cNvSpPr>
            <a:spLocks noChangeArrowheads="1"/>
          </p:cNvSpPr>
          <p:nvPr/>
        </p:nvSpPr>
        <p:spPr bwMode="auto">
          <a:xfrm>
            <a:off x="4995863"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70" name="AutoShape 42"/>
          <p:cNvSpPr>
            <a:spLocks noChangeArrowheads="1"/>
          </p:cNvSpPr>
          <p:nvPr/>
        </p:nvSpPr>
        <p:spPr bwMode="auto">
          <a:xfrm>
            <a:off x="4714875" y="2065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71" name="AutoShape 43"/>
          <p:cNvSpPr>
            <a:spLocks noChangeArrowheads="1"/>
          </p:cNvSpPr>
          <p:nvPr/>
        </p:nvSpPr>
        <p:spPr bwMode="auto">
          <a:xfrm>
            <a:off x="4562475" y="1887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72" name="AutoShape 44"/>
          <p:cNvSpPr>
            <a:spLocks noChangeArrowheads="1"/>
          </p:cNvSpPr>
          <p:nvPr/>
        </p:nvSpPr>
        <p:spPr bwMode="auto">
          <a:xfrm>
            <a:off x="5006975" y="1976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73" name="AutoShape 45"/>
          <p:cNvSpPr>
            <a:spLocks noChangeArrowheads="1"/>
          </p:cNvSpPr>
          <p:nvPr/>
        </p:nvSpPr>
        <p:spPr bwMode="auto">
          <a:xfrm>
            <a:off x="5159375"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74" name="AutoShape 46"/>
          <p:cNvSpPr>
            <a:spLocks noChangeArrowheads="1"/>
          </p:cNvSpPr>
          <p:nvPr/>
        </p:nvSpPr>
        <p:spPr bwMode="auto">
          <a:xfrm>
            <a:off x="5311775" y="2281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75" name="AutoShape 47"/>
          <p:cNvSpPr>
            <a:spLocks noChangeArrowheads="1"/>
          </p:cNvSpPr>
          <p:nvPr/>
        </p:nvSpPr>
        <p:spPr bwMode="auto">
          <a:xfrm>
            <a:off x="5451475" y="2217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76" name="AutoShape 48"/>
          <p:cNvSpPr>
            <a:spLocks noChangeArrowheads="1"/>
          </p:cNvSpPr>
          <p:nvPr/>
        </p:nvSpPr>
        <p:spPr bwMode="auto">
          <a:xfrm>
            <a:off x="5218113" y="2039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77" name="AutoShape 49"/>
          <p:cNvSpPr>
            <a:spLocks noChangeArrowheads="1"/>
          </p:cNvSpPr>
          <p:nvPr/>
        </p:nvSpPr>
        <p:spPr bwMode="auto">
          <a:xfrm>
            <a:off x="5545138"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78" name="AutoShape 50"/>
          <p:cNvSpPr>
            <a:spLocks noChangeArrowheads="1"/>
          </p:cNvSpPr>
          <p:nvPr/>
        </p:nvSpPr>
        <p:spPr bwMode="auto">
          <a:xfrm>
            <a:off x="563880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79" name="AutoShape 51"/>
          <p:cNvSpPr>
            <a:spLocks noChangeArrowheads="1"/>
          </p:cNvSpPr>
          <p:nvPr/>
        </p:nvSpPr>
        <p:spPr bwMode="auto">
          <a:xfrm>
            <a:off x="53578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80" name="AutoShape 52"/>
          <p:cNvSpPr>
            <a:spLocks noChangeArrowheads="1"/>
          </p:cNvSpPr>
          <p:nvPr/>
        </p:nvSpPr>
        <p:spPr bwMode="auto">
          <a:xfrm>
            <a:off x="5205413" y="1887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81" name="AutoShape 53"/>
          <p:cNvSpPr>
            <a:spLocks noChangeArrowheads="1"/>
          </p:cNvSpPr>
          <p:nvPr/>
        </p:nvSpPr>
        <p:spPr bwMode="auto">
          <a:xfrm>
            <a:off x="4422775" y="2276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82" name="AutoShape 54"/>
          <p:cNvSpPr>
            <a:spLocks noChangeArrowheads="1"/>
          </p:cNvSpPr>
          <p:nvPr/>
        </p:nvSpPr>
        <p:spPr bwMode="auto">
          <a:xfrm>
            <a:off x="58150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83" name="AutoShape 55"/>
          <p:cNvSpPr>
            <a:spLocks noChangeArrowheads="1"/>
          </p:cNvSpPr>
          <p:nvPr/>
        </p:nvSpPr>
        <p:spPr bwMode="auto">
          <a:xfrm>
            <a:off x="5967413"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84" name="AutoShape 56"/>
          <p:cNvSpPr>
            <a:spLocks noChangeArrowheads="1"/>
          </p:cNvSpPr>
          <p:nvPr/>
        </p:nvSpPr>
        <p:spPr bwMode="auto">
          <a:xfrm>
            <a:off x="6200775"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85" name="AutoShape 57"/>
          <p:cNvSpPr>
            <a:spLocks noChangeArrowheads="1"/>
          </p:cNvSpPr>
          <p:nvPr/>
        </p:nvSpPr>
        <p:spPr bwMode="auto">
          <a:xfrm>
            <a:off x="6294438" y="22574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86" name="AutoShape 58"/>
          <p:cNvSpPr>
            <a:spLocks noChangeArrowheads="1"/>
          </p:cNvSpPr>
          <p:nvPr/>
        </p:nvSpPr>
        <p:spPr bwMode="auto">
          <a:xfrm>
            <a:off x="6318250" y="2090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87" name="AutoShape 59"/>
          <p:cNvSpPr>
            <a:spLocks noChangeArrowheads="1"/>
          </p:cNvSpPr>
          <p:nvPr/>
        </p:nvSpPr>
        <p:spPr bwMode="auto">
          <a:xfrm>
            <a:off x="6013450"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88" name="AutoShape 60"/>
          <p:cNvSpPr>
            <a:spLocks noChangeArrowheads="1"/>
          </p:cNvSpPr>
          <p:nvPr/>
        </p:nvSpPr>
        <p:spPr bwMode="auto">
          <a:xfrm>
            <a:off x="4083050" y="1989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89" name="AutoShape 61"/>
          <p:cNvSpPr>
            <a:spLocks noChangeArrowheads="1"/>
          </p:cNvSpPr>
          <p:nvPr/>
        </p:nvSpPr>
        <p:spPr bwMode="auto">
          <a:xfrm>
            <a:off x="1935163"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90" name="AutoShape 62"/>
          <p:cNvSpPr>
            <a:spLocks noChangeArrowheads="1"/>
          </p:cNvSpPr>
          <p:nvPr/>
        </p:nvSpPr>
        <p:spPr bwMode="auto">
          <a:xfrm>
            <a:off x="2087563" y="2090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91" name="AutoShape 63"/>
          <p:cNvSpPr>
            <a:spLocks noChangeArrowheads="1"/>
          </p:cNvSpPr>
          <p:nvPr/>
        </p:nvSpPr>
        <p:spPr bwMode="auto">
          <a:xfrm>
            <a:off x="2239963" y="2243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92" name="AutoShape 64"/>
          <p:cNvSpPr>
            <a:spLocks noChangeArrowheads="1"/>
          </p:cNvSpPr>
          <p:nvPr/>
        </p:nvSpPr>
        <p:spPr bwMode="auto">
          <a:xfrm>
            <a:off x="2379663" y="21796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93" name="AutoShape 65"/>
          <p:cNvSpPr>
            <a:spLocks noChangeArrowheads="1"/>
          </p:cNvSpPr>
          <p:nvPr/>
        </p:nvSpPr>
        <p:spPr bwMode="auto">
          <a:xfrm>
            <a:off x="2098675" y="2316163"/>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94" name="AutoShape 66"/>
          <p:cNvSpPr>
            <a:spLocks noChangeArrowheads="1"/>
          </p:cNvSpPr>
          <p:nvPr/>
        </p:nvSpPr>
        <p:spPr bwMode="auto">
          <a:xfrm>
            <a:off x="2473325"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95" name="AutoShape 67"/>
          <p:cNvSpPr>
            <a:spLocks noChangeArrowheads="1"/>
          </p:cNvSpPr>
          <p:nvPr/>
        </p:nvSpPr>
        <p:spPr bwMode="auto">
          <a:xfrm>
            <a:off x="2566988" y="22828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96" name="AutoShape 68"/>
          <p:cNvSpPr>
            <a:spLocks noChangeArrowheads="1"/>
          </p:cNvSpPr>
          <p:nvPr/>
        </p:nvSpPr>
        <p:spPr bwMode="auto">
          <a:xfrm>
            <a:off x="2590800" y="2116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97" name="AutoShape 69"/>
          <p:cNvSpPr>
            <a:spLocks noChangeArrowheads="1"/>
          </p:cNvSpPr>
          <p:nvPr/>
        </p:nvSpPr>
        <p:spPr bwMode="auto">
          <a:xfrm>
            <a:off x="2286000"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98" name="AutoShape 70"/>
          <p:cNvSpPr>
            <a:spLocks noChangeArrowheads="1"/>
          </p:cNvSpPr>
          <p:nvPr/>
        </p:nvSpPr>
        <p:spPr bwMode="auto">
          <a:xfrm>
            <a:off x="7067550" y="226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99" name="AutoShape 71"/>
          <p:cNvSpPr>
            <a:spLocks noChangeArrowheads="1"/>
          </p:cNvSpPr>
          <p:nvPr/>
        </p:nvSpPr>
        <p:spPr bwMode="auto">
          <a:xfrm>
            <a:off x="7219950" y="21685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00" name="AutoShape 72"/>
          <p:cNvSpPr>
            <a:spLocks noChangeArrowheads="1"/>
          </p:cNvSpPr>
          <p:nvPr/>
        </p:nvSpPr>
        <p:spPr bwMode="auto">
          <a:xfrm>
            <a:off x="737235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01" name="AutoShape 73"/>
          <p:cNvSpPr>
            <a:spLocks noChangeArrowheads="1"/>
          </p:cNvSpPr>
          <p:nvPr/>
        </p:nvSpPr>
        <p:spPr bwMode="auto">
          <a:xfrm>
            <a:off x="7512050" y="22574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02" name="AutoShape 74"/>
          <p:cNvSpPr>
            <a:spLocks noChangeArrowheads="1"/>
          </p:cNvSpPr>
          <p:nvPr/>
        </p:nvSpPr>
        <p:spPr bwMode="auto">
          <a:xfrm>
            <a:off x="7605713"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03" name="AutoShape 75"/>
          <p:cNvSpPr>
            <a:spLocks noChangeArrowheads="1"/>
          </p:cNvSpPr>
          <p:nvPr/>
        </p:nvSpPr>
        <p:spPr bwMode="auto">
          <a:xfrm>
            <a:off x="7558088" y="24733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04" name="AutoShape 76"/>
          <p:cNvSpPr>
            <a:spLocks noChangeArrowheads="1"/>
          </p:cNvSpPr>
          <p:nvPr/>
        </p:nvSpPr>
        <p:spPr bwMode="auto">
          <a:xfrm>
            <a:off x="1579563" y="24526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05" name="AutoShape 77"/>
          <p:cNvSpPr>
            <a:spLocks noChangeArrowheads="1"/>
          </p:cNvSpPr>
          <p:nvPr/>
        </p:nvSpPr>
        <p:spPr bwMode="auto">
          <a:xfrm>
            <a:off x="7418388"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06" name="AutoShape 78"/>
          <p:cNvSpPr>
            <a:spLocks noChangeArrowheads="1"/>
          </p:cNvSpPr>
          <p:nvPr/>
        </p:nvSpPr>
        <p:spPr bwMode="auto">
          <a:xfrm>
            <a:off x="6470650" y="23050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07" name="AutoShape 79"/>
          <p:cNvSpPr>
            <a:spLocks noChangeArrowheads="1"/>
          </p:cNvSpPr>
          <p:nvPr/>
        </p:nvSpPr>
        <p:spPr bwMode="auto">
          <a:xfrm>
            <a:off x="6318250" y="19113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08" name="AutoShape 80"/>
          <p:cNvSpPr>
            <a:spLocks noChangeArrowheads="1"/>
          </p:cNvSpPr>
          <p:nvPr/>
        </p:nvSpPr>
        <p:spPr bwMode="auto">
          <a:xfrm>
            <a:off x="6470650" y="20637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09" name="AutoShape 81"/>
          <p:cNvSpPr>
            <a:spLocks noChangeArrowheads="1"/>
          </p:cNvSpPr>
          <p:nvPr/>
        </p:nvSpPr>
        <p:spPr bwMode="auto">
          <a:xfrm>
            <a:off x="6623050" y="22161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10" name="AutoShape 82"/>
          <p:cNvSpPr>
            <a:spLocks noChangeArrowheads="1"/>
          </p:cNvSpPr>
          <p:nvPr/>
        </p:nvSpPr>
        <p:spPr bwMode="auto">
          <a:xfrm>
            <a:off x="6762750" y="21526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11" name="AutoShape 83"/>
          <p:cNvSpPr>
            <a:spLocks noChangeArrowheads="1"/>
          </p:cNvSpPr>
          <p:nvPr/>
        </p:nvSpPr>
        <p:spPr bwMode="auto">
          <a:xfrm>
            <a:off x="6856413"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12" name="AutoShape 84"/>
          <p:cNvSpPr>
            <a:spLocks noChangeArrowheads="1"/>
          </p:cNvSpPr>
          <p:nvPr/>
        </p:nvSpPr>
        <p:spPr bwMode="auto">
          <a:xfrm>
            <a:off x="6950075"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13" name="AutoShape 85"/>
          <p:cNvSpPr>
            <a:spLocks noChangeArrowheads="1"/>
          </p:cNvSpPr>
          <p:nvPr/>
        </p:nvSpPr>
        <p:spPr bwMode="auto">
          <a:xfrm>
            <a:off x="6669088"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14" name="AutoShape 86"/>
          <p:cNvSpPr>
            <a:spLocks noChangeArrowheads="1"/>
          </p:cNvSpPr>
          <p:nvPr/>
        </p:nvSpPr>
        <p:spPr bwMode="auto">
          <a:xfrm>
            <a:off x="1381125" y="3627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15" name="AutoShape 87"/>
          <p:cNvSpPr>
            <a:spLocks noChangeArrowheads="1"/>
          </p:cNvSpPr>
          <p:nvPr/>
        </p:nvSpPr>
        <p:spPr bwMode="auto">
          <a:xfrm>
            <a:off x="1579563" y="32575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16" name="AutoShape 88"/>
          <p:cNvSpPr>
            <a:spLocks noChangeArrowheads="1"/>
          </p:cNvSpPr>
          <p:nvPr/>
        </p:nvSpPr>
        <p:spPr bwMode="auto">
          <a:xfrm>
            <a:off x="1381125" y="4090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17" name="AutoShape 89"/>
          <p:cNvSpPr>
            <a:spLocks noChangeArrowheads="1"/>
          </p:cNvSpPr>
          <p:nvPr/>
        </p:nvSpPr>
        <p:spPr bwMode="auto">
          <a:xfrm>
            <a:off x="1520825" y="26955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18" name="AutoShape 90"/>
          <p:cNvSpPr>
            <a:spLocks noChangeArrowheads="1"/>
          </p:cNvSpPr>
          <p:nvPr/>
        </p:nvSpPr>
        <p:spPr bwMode="auto">
          <a:xfrm>
            <a:off x="1381125" y="33020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19" name="AutoShape 91"/>
          <p:cNvSpPr>
            <a:spLocks noChangeArrowheads="1"/>
          </p:cNvSpPr>
          <p:nvPr/>
        </p:nvSpPr>
        <p:spPr bwMode="auto">
          <a:xfrm>
            <a:off x="1244600" y="39131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20" name="AutoShape 92"/>
          <p:cNvSpPr>
            <a:spLocks noChangeArrowheads="1"/>
          </p:cNvSpPr>
          <p:nvPr/>
        </p:nvSpPr>
        <p:spPr bwMode="auto">
          <a:xfrm>
            <a:off x="1720850"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21" name="AutoShape 93"/>
          <p:cNvSpPr>
            <a:spLocks noChangeArrowheads="1"/>
          </p:cNvSpPr>
          <p:nvPr/>
        </p:nvSpPr>
        <p:spPr bwMode="auto">
          <a:xfrm>
            <a:off x="1744663" y="20891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22" name="AutoShape 94"/>
          <p:cNvSpPr>
            <a:spLocks noChangeArrowheads="1"/>
          </p:cNvSpPr>
          <p:nvPr/>
        </p:nvSpPr>
        <p:spPr bwMode="auto">
          <a:xfrm>
            <a:off x="1427163" y="31242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23" name="AutoShape 95"/>
          <p:cNvSpPr>
            <a:spLocks noChangeArrowheads="1"/>
          </p:cNvSpPr>
          <p:nvPr/>
        </p:nvSpPr>
        <p:spPr bwMode="auto">
          <a:xfrm>
            <a:off x="1533525" y="29051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24" name="Text Box 96"/>
          <p:cNvSpPr txBox="1">
            <a:spLocks noChangeArrowheads="1"/>
          </p:cNvSpPr>
          <p:nvPr/>
        </p:nvSpPr>
        <p:spPr bwMode="auto">
          <a:xfrm>
            <a:off x="3705225" y="1235075"/>
            <a:ext cx="173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dirty="0">
                <a:solidFill>
                  <a:srgbClr val="000000"/>
                </a:solidFill>
                <a:latin typeface="Arial" panose="020B0604020202020204" pitchFamily="34" charset="0"/>
              </a:rPr>
              <a:t>warm, moist air</a:t>
            </a:r>
          </a:p>
        </p:txBody>
      </p:sp>
      <p:sp>
        <p:nvSpPr>
          <p:cNvPr id="99425" name="Text Box 97"/>
          <p:cNvSpPr txBox="1">
            <a:spLocks noChangeArrowheads="1"/>
          </p:cNvSpPr>
          <p:nvPr/>
        </p:nvSpPr>
        <p:spPr bwMode="auto">
          <a:xfrm>
            <a:off x="4056063" y="3729038"/>
            <a:ext cx="10302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dirty="0">
                <a:solidFill>
                  <a:srgbClr val="000000"/>
                </a:solidFill>
                <a:latin typeface="Arial" panose="020B0604020202020204" pitchFamily="34" charset="0"/>
              </a:rPr>
              <a:t>liquid N</a:t>
            </a:r>
            <a:r>
              <a:rPr lang="en-US" altLang="en-US" baseline="-25000" dirty="0">
                <a:solidFill>
                  <a:srgbClr val="000000"/>
                </a:solidFill>
                <a:latin typeface="Arial" panose="020B0604020202020204" pitchFamily="34" charset="0"/>
              </a:rPr>
              <a:t>2</a:t>
            </a:r>
          </a:p>
        </p:txBody>
      </p:sp>
      <p:sp>
        <p:nvSpPr>
          <p:cNvPr id="99426" name="Text Box 98"/>
          <p:cNvSpPr txBox="1">
            <a:spLocks noChangeArrowheads="1"/>
          </p:cNvSpPr>
          <p:nvPr/>
        </p:nvSpPr>
        <p:spPr bwMode="auto">
          <a:xfrm>
            <a:off x="6550025" y="1417638"/>
            <a:ext cx="476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dirty="0">
                <a:solidFill>
                  <a:srgbClr val="993300"/>
                </a:solidFill>
                <a:latin typeface="Arial" panose="020B0604020202020204" pitchFamily="34" charset="0"/>
              </a:rPr>
              <a:t>ice</a:t>
            </a:r>
            <a:endParaRPr lang="en-US" altLang="en-US" baseline="-25000" dirty="0">
              <a:solidFill>
                <a:srgbClr val="993300"/>
              </a:solidFill>
              <a:latin typeface="Arial" panose="020B0604020202020204" pitchFamily="34" charset="0"/>
            </a:endParaRPr>
          </a:p>
        </p:txBody>
      </p:sp>
    </p:spTree>
    <p:extLst>
      <p:ext uri="{BB962C8B-B14F-4D97-AF65-F5344CB8AC3E}">
        <p14:creationId xmlns:p14="http://schemas.microsoft.com/office/powerpoint/2010/main" val="34062233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Freeform 2"/>
          <p:cNvSpPr>
            <a:spLocks/>
          </p:cNvSpPr>
          <p:nvPr/>
        </p:nvSpPr>
        <p:spPr bwMode="auto">
          <a:xfrm>
            <a:off x="1244600" y="1701800"/>
            <a:ext cx="6616700" cy="2774950"/>
          </a:xfrm>
          <a:custGeom>
            <a:avLst/>
            <a:gdLst>
              <a:gd name="T0" fmla="*/ 202 w 4168"/>
              <a:gd name="T1" fmla="*/ 719 h 1748"/>
              <a:gd name="T2" fmla="*/ 297 w 4168"/>
              <a:gd name="T3" fmla="*/ 388 h 1748"/>
              <a:gd name="T4" fmla="*/ 620 w 4168"/>
              <a:gd name="T5" fmla="*/ 175 h 1748"/>
              <a:gd name="T6" fmla="*/ 1102 w 4168"/>
              <a:gd name="T7" fmla="*/ 411 h 1748"/>
              <a:gd name="T8" fmla="*/ 1417 w 4168"/>
              <a:gd name="T9" fmla="*/ 506 h 1748"/>
              <a:gd name="T10" fmla="*/ 1804 w 4168"/>
              <a:gd name="T11" fmla="*/ 356 h 1748"/>
              <a:gd name="T12" fmla="*/ 1836 w 4168"/>
              <a:gd name="T13" fmla="*/ 356 h 1748"/>
              <a:gd name="T14" fmla="*/ 2199 w 4168"/>
              <a:gd name="T15" fmla="*/ 41 h 1748"/>
              <a:gd name="T16" fmla="*/ 2443 w 4168"/>
              <a:gd name="T17" fmla="*/ 112 h 1748"/>
              <a:gd name="T18" fmla="*/ 2427 w 4168"/>
              <a:gd name="T19" fmla="*/ 348 h 1748"/>
              <a:gd name="T20" fmla="*/ 2869 w 4168"/>
              <a:gd name="T21" fmla="*/ 104 h 1748"/>
              <a:gd name="T22" fmla="*/ 2901 w 4168"/>
              <a:gd name="T23" fmla="*/ 325 h 1748"/>
              <a:gd name="T24" fmla="*/ 3264 w 4168"/>
              <a:gd name="T25" fmla="*/ 332 h 1748"/>
              <a:gd name="T26" fmla="*/ 3942 w 4168"/>
              <a:gd name="T27" fmla="*/ 364 h 1748"/>
              <a:gd name="T28" fmla="*/ 4005 w 4168"/>
              <a:gd name="T29" fmla="*/ 916 h 1748"/>
              <a:gd name="T30" fmla="*/ 4053 w 4168"/>
              <a:gd name="T31" fmla="*/ 1579 h 1748"/>
              <a:gd name="T32" fmla="*/ 3313 w 4168"/>
              <a:gd name="T33" fmla="*/ 1494 h 1748"/>
              <a:gd name="T34" fmla="*/ 851 w 4168"/>
              <a:gd name="T35" fmla="*/ 1541 h 1748"/>
              <a:gd name="T36" fmla="*/ 108 w 4168"/>
              <a:gd name="T37" fmla="*/ 1611 h 1748"/>
              <a:gd name="T38" fmla="*/ 202 w 4168"/>
              <a:gd name="T39" fmla="*/ 719 h 1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68" h="1748">
                <a:moveTo>
                  <a:pt x="202" y="719"/>
                </a:moveTo>
                <a:cubicBezTo>
                  <a:pt x="233" y="515"/>
                  <a:pt x="227" y="479"/>
                  <a:pt x="297" y="388"/>
                </a:cubicBezTo>
                <a:cubicBezTo>
                  <a:pt x="367" y="297"/>
                  <a:pt x="486" y="171"/>
                  <a:pt x="620" y="175"/>
                </a:cubicBezTo>
                <a:cubicBezTo>
                  <a:pt x="754" y="179"/>
                  <a:pt x="969" y="356"/>
                  <a:pt x="1102" y="411"/>
                </a:cubicBezTo>
                <a:cubicBezTo>
                  <a:pt x="1235" y="466"/>
                  <a:pt x="1300" y="515"/>
                  <a:pt x="1417" y="506"/>
                </a:cubicBezTo>
                <a:cubicBezTo>
                  <a:pt x="1534" y="497"/>
                  <a:pt x="1734" y="381"/>
                  <a:pt x="1804" y="356"/>
                </a:cubicBezTo>
                <a:cubicBezTo>
                  <a:pt x="1874" y="331"/>
                  <a:pt x="1770" y="408"/>
                  <a:pt x="1836" y="356"/>
                </a:cubicBezTo>
                <a:cubicBezTo>
                  <a:pt x="1902" y="304"/>
                  <a:pt x="2098" y="82"/>
                  <a:pt x="2199" y="41"/>
                </a:cubicBezTo>
                <a:cubicBezTo>
                  <a:pt x="2300" y="0"/>
                  <a:pt x="2405" y="61"/>
                  <a:pt x="2443" y="112"/>
                </a:cubicBezTo>
                <a:cubicBezTo>
                  <a:pt x="2481" y="163"/>
                  <a:pt x="2356" y="349"/>
                  <a:pt x="2427" y="348"/>
                </a:cubicBezTo>
                <a:cubicBezTo>
                  <a:pt x="2498" y="347"/>
                  <a:pt x="2790" y="108"/>
                  <a:pt x="2869" y="104"/>
                </a:cubicBezTo>
                <a:cubicBezTo>
                  <a:pt x="2948" y="100"/>
                  <a:pt x="2835" y="287"/>
                  <a:pt x="2901" y="325"/>
                </a:cubicBezTo>
                <a:cubicBezTo>
                  <a:pt x="2967" y="363"/>
                  <a:pt x="3091" y="326"/>
                  <a:pt x="3264" y="332"/>
                </a:cubicBezTo>
                <a:cubicBezTo>
                  <a:pt x="3437" y="338"/>
                  <a:pt x="3818" y="267"/>
                  <a:pt x="3942" y="364"/>
                </a:cubicBezTo>
                <a:cubicBezTo>
                  <a:pt x="4066" y="461"/>
                  <a:pt x="3987" y="714"/>
                  <a:pt x="4005" y="916"/>
                </a:cubicBezTo>
                <a:cubicBezTo>
                  <a:pt x="4023" y="1118"/>
                  <a:pt x="4168" y="1483"/>
                  <a:pt x="4053" y="1579"/>
                </a:cubicBezTo>
                <a:cubicBezTo>
                  <a:pt x="3938" y="1675"/>
                  <a:pt x="3847" y="1500"/>
                  <a:pt x="3313" y="1494"/>
                </a:cubicBezTo>
                <a:cubicBezTo>
                  <a:pt x="2779" y="1488"/>
                  <a:pt x="1385" y="1522"/>
                  <a:pt x="851" y="1541"/>
                </a:cubicBezTo>
                <a:cubicBezTo>
                  <a:pt x="317" y="1560"/>
                  <a:pt x="216" y="1748"/>
                  <a:pt x="108" y="1611"/>
                </a:cubicBezTo>
                <a:cubicBezTo>
                  <a:pt x="0" y="1474"/>
                  <a:pt x="72" y="936"/>
                  <a:pt x="202" y="719"/>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55" name="Freeform 3"/>
          <p:cNvSpPr>
            <a:spLocks/>
          </p:cNvSpPr>
          <p:nvPr/>
        </p:nvSpPr>
        <p:spPr bwMode="auto">
          <a:xfrm>
            <a:off x="1935163" y="2024063"/>
            <a:ext cx="5203825" cy="3041650"/>
          </a:xfrm>
          <a:custGeom>
            <a:avLst/>
            <a:gdLst>
              <a:gd name="T0" fmla="*/ 399 w 3278"/>
              <a:gd name="T1" fmla="*/ 270 h 1916"/>
              <a:gd name="T2" fmla="*/ 462 w 3278"/>
              <a:gd name="T3" fmla="*/ 202 h 1916"/>
              <a:gd name="T4" fmla="*/ 493 w 3278"/>
              <a:gd name="T5" fmla="*/ 260 h 1916"/>
              <a:gd name="T6" fmla="*/ 572 w 3278"/>
              <a:gd name="T7" fmla="*/ 278 h 1916"/>
              <a:gd name="T8" fmla="*/ 604 w 3278"/>
              <a:gd name="T9" fmla="*/ 221 h 1916"/>
              <a:gd name="T10" fmla="*/ 667 w 3278"/>
              <a:gd name="T11" fmla="*/ 278 h 1916"/>
              <a:gd name="T12" fmla="*/ 730 w 3278"/>
              <a:gd name="T13" fmla="*/ 278 h 1916"/>
              <a:gd name="T14" fmla="*/ 801 w 3278"/>
              <a:gd name="T15" fmla="*/ 307 h 1916"/>
              <a:gd name="T16" fmla="*/ 998 w 3278"/>
              <a:gd name="T17" fmla="*/ 335 h 1916"/>
              <a:gd name="T18" fmla="*/ 1243 w 3278"/>
              <a:gd name="T19" fmla="*/ 241 h 1916"/>
              <a:gd name="T20" fmla="*/ 1330 w 3278"/>
              <a:gd name="T21" fmla="*/ 208 h 1916"/>
              <a:gd name="T22" fmla="*/ 1330 w 3278"/>
              <a:gd name="T23" fmla="*/ 278 h 1916"/>
              <a:gd name="T24" fmla="*/ 1432 w 3278"/>
              <a:gd name="T25" fmla="*/ 240 h 1916"/>
              <a:gd name="T26" fmla="*/ 1503 w 3278"/>
              <a:gd name="T27" fmla="*/ 288 h 1916"/>
              <a:gd name="T28" fmla="*/ 1551 w 3278"/>
              <a:gd name="T29" fmla="*/ 317 h 1916"/>
              <a:gd name="T30" fmla="*/ 1637 w 3278"/>
              <a:gd name="T31" fmla="*/ 278 h 1916"/>
              <a:gd name="T32" fmla="*/ 1700 w 3278"/>
              <a:gd name="T33" fmla="*/ 298 h 1916"/>
              <a:gd name="T34" fmla="*/ 1811 w 3278"/>
              <a:gd name="T35" fmla="*/ 260 h 1916"/>
              <a:gd name="T36" fmla="*/ 1866 w 3278"/>
              <a:gd name="T37" fmla="*/ 298 h 1916"/>
              <a:gd name="T38" fmla="*/ 1937 w 3278"/>
              <a:gd name="T39" fmla="*/ 260 h 1916"/>
              <a:gd name="T40" fmla="*/ 2000 w 3278"/>
              <a:gd name="T41" fmla="*/ 278 h 1916"/>
              <a:gd name="T42" fmla="*/ 2071 w 3278"/>
              <a:gd name="T43" fmla="*/ 250 h 1916"/>
              <a:gd name="T44" fmla="*/ 2150 w 3278"/>
              <a:gd name="T45" fmla="*/ 278 h 1916"/>
              <a:gd name="T46" fmla="*/ 2237 w 3278"/>
              <a:gd name="T47" fmla="*/ 250 h 1916"/>
              <a:gd name="T48" fmla="*/ 2292 w 3278"/>
              <a:gd name="T49" fmla="*/ 270 h 1916"/>
              <a:gd name="T50" fmla="*/ 2371 w 3278"/>
              <a:gd name="T51" fmla="*/ 241 h 1916"/>
              <a:gd name="T52" fmla="*/ 2482 w 3278"/>
              <a:gd name="T53" fmla="*/ 260 h 1916"/>
              <a:gd name="T54" fmla="*/ 2576 w 3278"/>
              <a:gd name="T55" fmla="*/ 260 h 1916"/>
              <a:gd name="T56" fmla="*/ 2718 w 3278"/>
              <a:gd name="T57" fmla="*/ 250 h 1916"/>
              <a:gd name="T58" fmla="*/ 2789 w 3278"/>
              <a:gd name="T59" fmla="*/ 231 h 1916"/>
              <a:gd name="T60" fmla="*/ 2884 w 3278"/>
              <a:gd name="T61" fmla="*/ 1636 h 1916"/>
              <a:gd name="T62" fmla="*/ 422 w 3278"/>
              <a:gd name="T63" fmla="*/ 1693 h 1916"/>
              <a:gd name="T64" fmla="*/ 351 w 3278"/>
              <a:gd name="T65" fmla="*/ 298 h 1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78" h="1916">
                <a:moveTo>
                  <a:pt x="399" y="270"/>
                </a:moveTo>
                <a:cubicBezTo>
                  <a:pt x="422" y="236"/>
                  <a:pt x="446" y="203"/>
                  <a:pt x="462" y="202"/>
                </a:cubicBezTo>
                <a:cubicBezTo>
                  <a:pt x="478" y="201"/>
                  <a:pt x="475" y="248"/>
                  <a:pt x="493" y="260"/>
                </a:cubicBezTo>
                <a:cubicBezTo>
                  <a:pt x="511" y="272"/>
                  <a:pt x="554" y="284"/>
                  <a:pt x="572" y="278"/>
                </a:cubicBezTo>
                <a:cubicBezTo>
                  <a:pt x="590" y="272"/>
                  <a:pt x="588" y="221"/>
                  <a:pt x="604" y="221"/>
                </a:cubicBezTo>
                <a:cubicBezTo>
                  <a:pt x="620" y="221"/>
                  <a:pt x="646" y="269"/>
                  <a:pt x="667" y="278"/>
                </a:cubicBezTo>
                <a:cubicBezTo>
                  <a:pt x="688" y="288"/>
                  <a:pt x="708" y="273"/>
                  <a:pt x="730" y="278"/>
                </a:cubicBezTo>
                <a:cubicBezTo>
                  <a:pt x="752" y="283"/>
                  <a:pt x="756" y="297"/>
                  <a:pt x="801" y="307"/>
                </a:cubicBezTo>
                <a:cubicBezTo>
                  <a:pt x="846" y="317"/>
                  <a:pt x="924" y="346"/>
                  <a:pt x="998" y="335"/>
                </a:cubicBezTo>
                <a:cubicBezTo>
                  <a:pt x="1072" y="324"/>
                  <a:pt x="1188" y="262"/>
                  <a:pt x="1243" y="241"/>
                </a:cubicBezTo>
                <a:cubicBezTo>
                  <a:pt x="1298" y="220"/>
                  <a:pt x="1315" y="202"/>
                  <a:pt x="1330" y="208"/>
                </a:cubicBezTo>
                <a:cubicBezTo>
                  <a:pt x="1345" y="214"/>
                  <a:pt x="1313" y="273"/>
                  <a:pt x="1330" y="278"/>
                </a:cubicBezTo>
                <a:cubicBezTo>
                  <a:pt x="1347" y="283"/>
                  <a:pt x="1403" y="238"/>
                  <a:pt x="1432" y="240"/>
                </a:cubicBezTo>
                <a:cubicBezTo>
                  <a:pt x="1461" y="242"/>
                  <a:pt x="1483" y="275"/>
                  <a:pt x="1503" y="288"/>
                </a:cubicBezTo>
                <a:cubicBezTo>
                  <a:pt x="1523" y="301"/>
                  <a:pt x="1529" y="318"/>
                  <a:pt x="1551" y="317"/>
                </a:cubicBezTo>
                <a:cubicBezTo>
                  <a:pt x="1573" y="316"/>
                  <a:pt x="1612" y="282"/>
                  <a:pt x="1637" y="278"/>
                </a:cubicBezTo>
                <a:cubicBezTo>
                  <a:pt x="1662" y="275"/>
                  <a:pt x="1671" y="300"/>
                  <a:pt x="1700" y="298"/>
                </a:cubicBezTo>
                <a:cubicBezTo>
                  <a:pt x="1729" y="295"/>
                  <a:pt x="1783" y="260"/>
                  <a:pt x="1811" y="260"/>
                </a:cubicBezTo>
                <a:cubicBezTo>
                  <a:pt x="1839" y="260"/>
                  <a:pt x="1845" y="298"/>
                  <a:pt x="1866" y="298"/>
                </a:cubicBezTo>
                <a:cubicBezTo>
                  <a:pt x="1887" y="298"/>
                  <a:pt x="1915" y="264"/>
                  <a:pt x="1937" y="260"/>
                </a:cubicBezTo>
                <a:cubicBezTo>
                  <a:pt x="1959" y="257"/>
                  <a:pt x="1978" y="280"/>
                  <a:pt x="2000" y="278"/>
                </a:cubicBezTo>
                <a:cubicBezTo>
                  <a:pt x="2022" y="277"/>
                  <a:pt x="2046" y="250"/>
                  <a:pt x="2071" y="250"/>
                </a:cubicBezTo>
                <a:cubicBezTo>
                  <a:pt x="2096" y="250"/>
                  <a:pt x="2122" y="278"/>
                  <a:pt x="2150" y="278"/>
                </a:cubicBezTo>
                <a:cubicBezTo>
                  <a:pt x="2178" y="278"/>
                  <a:pt x="2213" y="252"/>
                  <a:pt x="2237" y="250"/>
                </a:cubicBezTo>
                <a:cubicBezTo>
                  <a:pt x="2261" y="249"/>
                  <a:pt x="2270" y="271"/>
                  <a:pt x="2292" y="270"/>
                </a:cubicBezTo>
                <a:cubicBezTo>
                  <a:pt x="2314" y="269"/>
                  <a:pt x="2339" y="242"/>
                  <a:pt x="2371" y="241"/>
                </a:cubicBezTo>
                <a:cubicBezTo>
                  <a:pt x="2403" y="240"/>
                  <a:pt x="2448" y="257"/>
                  <a:pt x="2482" y="260"/>
                </a:cubicBezTo>
                <a:cubicBezTo>
                  <a:pt x="2516" y="264"/>
                  <a:pt x="2537" y="261"/>
                  <a:pt x="2576" y="260"/>
                </a:cubicBezTo>
                <a:cubicBezTo>
                  <a:pt x="2615" y="259"/>
                  <a:pt x="2683" y="255"/>
                  <a:pt x="2718" y="250"/>
                </a:cubicBezTo>
                <a:cubicBezTo>
                  <a:pt x="2753" y="246"/>
                  <a:pt x="2761" y="0"/>
                  <a:pt x="2789" y="231"/>
                </a:cubicBezTo>
                <a:cubicBezTo>
                  <a:pt x="2817" y="462"/>
                  <a:pt x="3278" y="1392"/>
                  <a:pt x="2884" y="1636"/>
                </a:cubicBezTo>
                <a:cubicBezTo>
                  <a:pt x="2490" y="1880"/>
                  <a:pt x="844" y="1916"/>
                  <a:pt x="422" y="1693"/>
                </a:cubicBezTo>
                <a:cubicBezTo>
                  <a:pt x="0" y="1470"/>
                  <a:pt x="175" y="884"/>
                  <a:pt x="351" y="298"/>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56" name="Rectangle 4"/>
          <p:cNvSpPr>
            <a:spLocks noGrp="1" noChangeArrowheads="1"/>
          </p:cNvSpPr>
          <p:nvPr>
            <p:ph type="title"/>
          </p:nvPr>
        </p:nvSpPr>
        <p:spPr>
          <a:xfrm>
            <a:off x="457200" y="33338"/>
            <a:ext cx="8229600" cy="1143000"/>
          </a:xfrm>
        </p:spPr>
        <p:txBody>
          <a:bodyPr/>
          <a:lstStyle/>
          <a:p>
            <a:r>
              <a:rPr lang="en-US" altLang="en-US" dirty="0" err="1"/>
              <a:t>Warkentin</a:t>
            </a:r>
            <a:r>
              <a:rPr lang="en-US" altLang="en-US" dirty="0"/>
              <a:t> method</a:t>
            </a:r>
          </a:p>
        </p:txBody>
      </p:sp>
      <p:sp>
        <p:nvSpPr>
          <p:cNvPr id="100357" name="Freeform 5"/>
          <p:cNvSpPr>
            <a:spLocks/>
          </p:cNvSpPr>
          <p:nvPr/>
        </p:nvSpPr>
        <p:spPr bwMode="auto">
          <a:xfrm>
            <a:off x="1771650" y="2427288"/>
            <a:ext cx="5600700" cy="3371850"/>
          </a:xfrm>
          <a:custGeom>
            <a:avLst/>
            <a:gdLst>
              <a:gd name="T0" fmla="*/ 1 w 3528"/>
              <a:gd name="T1" fmla="*/ 2124 h 2124"/>
              <a:gd name="T2" fmla="*/ 0 w 3528"/>
              <a:gd name="T3" fmla="*/ 1 h 2124"/>
              <a:gd name="T4" fmla="*/ 703 w 3528"/>
              <a:gd name="T5" fmla="*/ 0 h 2124"/>
              <a:gd name="T6" fmla="*/ 704 w 3528"/>
              <a:gd name="T7" fmla="*/ 1422 h 2124"/>
              <a:gd name="T8" fmla="*/ 2824 w 3528"/>
              <a:gd name="T9" fmla="*/ 1422 h 2124"/>
              <a:gd name="T10" fmla="*/ 2826 w 3528"/>
              <a:gd name="T11" fmla="*/ 1 h 2124"/>
              <a:gd name="T12" fmla="*/ 3528 w 3528"/>
              <a:gd name="T13" fmla="*/ 2 h 2124"/>
              <a:gd name="T14" fmla="*/ 3528 w 3528"/>
              <a:gd name="T15" fmla="*/ 2124 h 2124"/>
              <a:gd name="T16" fmla="*/ 1 w 3528"/>
              <a:gd name="T17" fmla="*/ 2124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8" h="2124">
                <a:moveTo>
                  <a:pt x="1" y="2124"/>
                </a:moveTo>
                <a:lnTo>
                  <a:pt x="0" y="1"/>
                </a:lnTo>
                <a:lnTo>
                  <a:pt x="703" y="0"/>
                </a:lnTo>
                <a:lnTo>
                  <a:pt x="704" y="1422"/>
                </a:lnTo>
                <a:lnTo>
                  <a:pt x="2824" y="1422"/>
                </a:lnTo>
                <a:lnTo>
                  <a:pt x="2826" y="1"/>
                </a:lnTo>
                <a:lnTo>
                  <a:pt x="3528" y="2"/>
                </a:lnTo>
                <a:lnTo>
                  <a:pt x="3528" y="2124"/>
                </a:lnTo>
                <a:lnTo>
                  <a:pt x="1" y="2124"/>
                </a:lnTo>
                <a:close/>
              </a:path>
            </a:pathLst>
          </a:custGeom>
          <a:solidFill>
            <a:srgbClr val="A589A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58" name="Text Box 6"/>
          <p:cNvSpPr txBox="1">
            <a:spLocks noChangeArrowheads="1"/>
          </p:cNvSpPr>
          <p:nvPr/>
        </p:nvSpPr>
        <p:spPr bwMode="auto">
          <a:xfrm>
            <a:off x="3711575" y="5043488"/>
            <a:ext cx="172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dirty="0">
                <a:solidFill>
                  <a:srgbClr val="000000"/>
                </a:solidFill>
                <a:latin typeface="Arial" panose="020B0604020202020204" pitchFamily="34" charset="0"/>
              </a:rPr>
              <a:t>foam insulation</a:t>
            </a:r>
          </a:p>
        </p:txBody>
      </p:sp>
      <p:sp>
        <p:nvSpPr>
          <p:cNvPr id="100359" name="AutoShape 7"/>
          <p:cNvSpPr>
            <a:spLocks noChangeArrowheads="1"/>
          </p:cNvSpPr>
          <p:nvPr/>
        </p:nvSpPr>
        <p:spPr bwMode="auto">
          <a:xfrm>
            <a:off x="7372350" y="25622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60" name="AutoShape 8"/>
          <p:cNvSpPr>
            <a:spLocks noChangeArrowheads="1"/>
          </p:cNvSpPr>
          <p:nvPr/>
        </p:nvSpPr>
        <p:spPr bwMode="auto">
          <a:xfrm>
            <a:off x="7418388" y="33909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61" name="AutoShape 9"/>
          <p:cNvSpPr>
            <a:spLocks noChangeArrowheads="1"/>
          </p:cNvSpPr>
          <p:nvPr/>
        </p:nvSpPr>
        <p:spPr bwMode="auto">
          <a:xfrm>
            <a:off x="767556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62" name="AutoShape 10"/>
          <p:cNvSpPr>
            <a:spLocks noChangeArrowheads="1"/>
          </p:cNvSpPr>
          <p:nvPr/>
        </p:nvSpPr>
        <p:spPr bwMode="auto">
          <a:xfrm>
            <a:off x="746601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63" name="AutoShape 11"/>
          <p:cNvSpPr>
            <a:spLocks noChangeArrowheads="1"/>
          </p:cNvSpPr>
          <p:nvPr/>
        </p:nvSpPr>
        <p:spPr bwMode="auto">
          <a:xfrm>
            <a:off x="7673975" y="33464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64" name="AutoShape 12"/>
          <p:cNvSpPr>
            <a:spLocks noChangeArrowheads="1"/>
          </p:cNvSpPr>
          <p:nvPr/>
        </p:nvSpPr>
        <p:spPr bwMode="auto">
          <a:xfrm>
            <a:off x="7558088" y="31686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65" name="AutoShape 13"/>
          <p:cNvSpPr>
            <a:spLocks noChangeArrowheads="1"/>
          </p:cNvSpPr>
          <p:nvPr/>
        </p:nvSpPr>
        <p:spPr bwMode="auto">
          <a:xfrm>
            <a:off x="7675563" y="40020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66" name="AutoShape 14"/>
          <p:cNvSpPr>
            <a:spLocks noChangeArrowheads="1"/>
          </p:cNvSpPr>
          <p:nvPr/>
        </p:nvSpPr>
        <p:spPr bwMode="auto">
          <a:xfrm>
            <a:off x="7372350" y="353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67" name="AutoShape 15"/>
          <p:cNvSpPr>
            <a:spLocks noChangeArrowheads="1"/>
          </p:cNvSpPr>
          <p:nvPr/>
        </p:nvSpPr>
        <p:spPr bwMode="auto">
          <a:xfrm>
            <a:off x="7418388" y="2905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68" name="AutoShape 16"/>
          <p:cNvSpPr>
            <a:spLocks noChangeArrowheads="1"/>
          </p:cNvSpPr>
          <p:nvPr/>
        </p:nvSpPr>
        <p:spPr bwMode="auto">
          <a:xfrm>
            <a:off x="7558088" y="2651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69" name="AutoShape 17"/>
          <p:cNvSpPr>
            <a:spLocks noChangeArrowheads="1"/>
          </p:cNvSpPr>
          <p:nvPr/>
        </p:nvSpPr>
        <p:spPr bwMode="auto">
          <a:xfrm>
            <a:off x="4840288" y="18415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70" name="AutoShape 18"/>
          <p:cNvSpPr>
            <a:spLocks noChangeArrowheads="1"/>
          </p:cNvSpPr>
          <p:nvPr/>
        </p:nvSpPr>
        <p:spPr bwMode="auto">
          <a:xfrm>
            <a:off x="3943350" y="23637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71" name="AutoShape 19"/>
          <p:cNvSpPr>
            <a:spLocks noChangeArrowheads="1"/>
          </p:cNvSpPr>
          <p:nvPr/>
        </p:nvSpPr>
        <p:spPr bwMode="auto">
          <a:xfrm>
            <a:off x="4083050" y="23002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72" name="AutoShape 20"/>
          <p:cNvSpPr>
            <a:spLocks noChangeArrowheads="1"/>
          </p:cNvSpPr>
          <p:nvPr/>
        </p:nvSpPr>
        <p:spPr bwMode="auto">
          <a:xfrm>
            <a:off x="4176713" y="21478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73" name="AutoShape 21"/>
          <p:cNvSpPr>
            <a:spLocks noChangeArrowheads="1"/>
          </p:cNvSpPr>
          <p:nvPr/>
        </p:nvSpPr>
        <p:spPr bwMode="auto">
          <a:xfrm>
            <a:off x="4270375" y="2403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74" name="AutoShape 22"/>
          <p:cNvSpPr>
            <a:spLocks noChangeArrowheads="1"/>
          </p:cNvSpPr>
          <p:nvPr/>
        </p:nvSpPr>
        <p:spPr bwMode="auto">
          <a:xfrm>
            <a:off x="5510213" y="190817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75" name="AutoShape 23"/>
          <p:cNvSpPr>
            <a:spLocks noChangeArrowheads="1"/>
          </p:cNvSpPr>
          <p:nvPr/>
        </p:nvSpPr>
        <p:spPr bwMode="auto">
          <a:xfrm>
            <a:off x="4364038" y="1976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76" name="AutoShape 24"/>
          <p:cNvSpPr>
            <a:spLocks noChangeArrowheads="1"/>
          </p:cNvSpPr>
          <p:nvPr/>
        </p:nvSpPr>
        <p:spPr bwMode="auto">
          <a:xfrm>
            <a:off x="4516438" y="2128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77" name="AutoShape 25"/>
          <p:cNvSpPr>
            <a:spLocks noChangeArrowheads="1"/>
          </p:cNvSpPr>
          <p:nvPr/>
        </p:nvSpPr>
        <p:spPr bwMode="auto">
          <a:xfrm>
            <a:off x="4668838" y="22812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78" name="AutoShape 26"/>
          <p:cNvSpPr>
            <a:spLocks noChangeArrowheads="1"/>
          </p:cNvSpPr>
          <p:nvPr/>
        </p:nvSpPr>
        <p:spPr bwMode="auto">
          <a:xfrm>
            <a:off x="4808538"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79" name="AutoShape 27"/>
          <p:cNvSpPr>
            <a:spLocks noChangeArrowheads="1"/>
          </p:cNvSpPr>
          <p:nvPr/>
        </p:nvSpPr>
        <p:spPr bwMode="auto">
          <a:xfrm>
            <a:off x="5065713" y="2141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80" name="AutoShape 28"/>
          <p:cNvSpPr>
            <a:spLocks noChangeArrowheads="1"/>
          </p:cNvSpPr>
          <p:nvPr/>
        </p:nvSpPr>
        <p:spPr bwMode="auto">
          <a:xfrm>
            <a:off x="4995863"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81" name="AutoShape 29"/>
          <p:cNvSpPr>
            <a:spLocks noChangeArrowheads="1"/>
          </p:cNvSpPr>
          <p:nvPr/>
        </p:nvSpPr>
        <p:spPr bwMode="auto">
          <a:xfrm>
            <a:off x="4714875" y="2065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82" name="AutoShape 30"/>
          <p:cNvSpPr>
            <a:spLocks noChangeArrowheads="1"/>
          </p:cNvSpPr>
          <p:nvPr/>
        </p:nvSpPr>
        <p:spPr bwMode="auto">
          <a:xfrm>
            <a:off x="4562475" y="1887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83" name="AutoShape 31"/>
          <p:cNvSpPr>
            <a:spLocks noChangeArrowheads="1"/>
          </p:cNvSpPr>
          <p:nvPr/>
        </p:nvSpPr>
        <p:spPr bwMode="auto">
          <a:xfrm>
            <a:off x="5006975" y="1976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84" name="AutoShape 32"/>
          <p:cNvSpPr>
            <a:spLocks noChangeArrowheads="1"/>
          </p:cNvSpPr>
          <p:nvPr/>
        </p:nvSpPr>
        <p:spPr bwMode="auto">
          <a:xfrm>
            <a:off x="5159375"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85" name="AutoShape 33"/>
          <p:cNvSpPr>
            <a:spLocks noChangeArrowheads="1"/>
          </p:cNvSpPr>
          <p:nvPr/>
        </p:nvSpPr>
        <p:spPr bwMode="auto">
          <a:xfrm>
            <a:off x="5311775" y="2281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86" name="AutoShape 34"/>
          <p:cNvSpPr>
            <a:spLocks noChangeArrowheads="1"/>
          </p:cNvSpPr>
          <p:nvPr/>
        </p:nvSpPr>
        <p:spPr bwMode="auto">
          <a:xfrm>
            <a:off x="5451475" y="2217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87" name="AutoShape 35"/>
          <p:cNvSpPr>
            <a:spLocks noChangeArrowheads="1"/>
          </p:cNvSpPr>
          <p:nvPr/>
        </p:nvSpPr>
        <p:spPr bwMode="auto">
          <a:xfrm>
            <a:off x="5218113" y="2039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88" name="AutoShape 36"/>
          <p:cNvSpPr>
            <a:spLocks noChangeArrowheads="1"/>
          </p:cNvSpPr>
          <p:nvPr/>
        </p:nvSpPr>
        <p:spPr bwMode="auto">
          <a:xfrm>
            <a:off x="5545138"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89" name="AutoShape 37"/>
          <p:cNvSpPr>
            <a:spLocks noChangeArrowheads="1"/>
          </p:cNvSpPr>
          <p:nvPr/>
        </p:nvSpPr>
        <p:spPr bwMode="auto">
          <a:xfrm>
            <a:off x="563880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90" name="AutoShape 38"/>
          <p:cNvSpPr>
            <a:spLocks noChangeArrowheads="1"/>
          </p:cNvSpPr>
          <p:nvPr/>
        </p:nvSpPr>
        <p:spPr bwMode="auto">
          <a:xfrm>
            <a:off x="53578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91" name="AutoShape 39"/>
          <p:cNvSpPr>
            <a:spLocks noChangeArrowheads="1"/>
          </p:cNvSpPr>
          <p:nvPr/>
        </p:nvSpPr>
        <p:spPr bwMode="auto">
          <a:xfrm>
            <a:off x="5205413" y="1887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92" name="AutoShape 40"/>
          <p:cNvSpPr>
            <a:spLocks noChangeArrowheads="1"/>
          </p:cNvSpPr>
          <p:nvPr/>
        </p:nvSpPr>
        <p:spPr bwMode="auto">
          <a:xfrm>
            <a:off x="4422775" y="2276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93" name="AutoShape 41"/>
          <p:cNvSpPr>
            <a:spLocks noChangeArrowheads="1"/>
          </p:cNvSpPr>
          <p:nvPr/>
        </p:nvSpPr>
        <p:spPr bwMode="auto">
          <a:xfrm>
            <a:off x="58150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94" name="AutoShape 42"/>
          <p:cNvSpPr>
            <a:spLocks noChangeArrowheads="1"/>
          </p:cNvSpPr>
          <p:nvPr/>
        </p:nvSpPr>
        <p:spPr bwMode="auto">
          <a:xfrm>
            <a:off x="5967413"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95" name="AutoShape 43"/>
          <p:cNvSpPr>
            <a:spLocks noChangeArrowheads="1"/>
          </p:cNvSpPr>
          <p:nvPr/>
        </p:nvSpPr>
        <p:spPr bwMode="auto">
          <a:xfrm>
            <a:off x="6200775"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96" name="AutoShape 44"/>
          <p:cNvSpPr>
            <a:spLocks noChangeArrowheads="1"/>
          </p:cNvSpPr>
          <p:nvPr/>
        </p:nvSpPr>
        <p:spPr bwMode="auto">
          <a:xfrm>
            <a:off x="6294438" y="22574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97" name="AutoShape 45"/>
          <p:cNvSpPr>
            <a:spLocks noChangeArrowheads="1"/>
          </p:cNvSpPr>
          <p:nvPr/>
        </p:nvSpPr>
        <p:spPr bwMode="auto">
          <a:xfrm>
            <a:off x="6318250" y="2090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98" name="AutoShape 46"/>
          <p:cNvSpPr>
            <a:spLocks noChangeArrowheads="1"/>
          </p:cNvSpPr>
          <p:nvPr/>
        </p:nvSpPr>
        <p:spPr bwMode="auto">
          <a:xfrm>
            <a:off x="6013450"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99" name="AutoShape 47"/>
          <p:cNvSpPr>
            <a:spLocks noChangeArrowheads="1"/>
          </p:cNvSpPr>
          <p:nvPr/>
        </p:nvSpPr>
        <p:spPr bwMode="auto">
          <a:xfrm>
            <a:off x="4822825"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00" name="AutoShape 48"/>
          <p:cNvSpPr>
            <a:spLocks noChangeArrowheads="1"/>
          </p:cNvSpPr>
          <p:nvPr/>
        </p:nvSpPr>
        <p:spPr bwMode="auto">
          <a:xfrm>
            <a:off x="1935163"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01" name="AutoShape 49"/>
          <p:cNvSpPr>
            <a:spLocks noChangeArrowheads="1"/>
          </p:cNvSpPr>
          <p:nvPr/>
        </p:nvSpPr>
        <p:spPr bwMode="auto">
          <a:xfrm>
            <a:off x="2087563" y="2090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02" name="AutoShape 50"/>
          <p:cNvSpPr>
            <a:spLocks noChangeArrowheads="1"/>
          </p:cNvSpPr>
          <p:nvPr/>
        </p:nvSpPr>
        <p:spPr bwMode="auto">
          <a:xfrm>
            <a:off x="2239963" y="2243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03" name="AutoShape 51"/>
          <p:cNvSpPr>
            <a:spLocks noChangeArrowheads="1"/>
          </p:cNvSpPr>
          <p:nvPr/>
        </p:nvSpPr>
        <p:spPr bwMode="auto">
          <a:xfrm>
            <a:off x="2379663" y="21796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04" name="AutoShape 52"/>
          <p:cNvSpPr>
            <a:spLocks noChangeArrowheads="1"/>
          </p:cNvSpPr>
          <p:nvPr/>
        </p:nvSpPr>
        <p:spPr bwMode="auto">
          <a:xfrm>
            <a:off x="2098675" y="2316163"/>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05" name="AutoShape 53"/>
          <p:cNvSpPr>
            <a:spLocks noChangeArrowheads="1"/>
          </p:cNvSpPr>
          <p:nvPr/>
        </p:nvSpPr>
        <p:spPr bwMode="auto">
          <a:xfrm>
            <a:off x="2473325"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06" name="AutoShape 54"/>
          <p:cNvSpPr>
            <a:spLocks noChangeArrowheads="1"/>
          </p:cNvSpPr>
          <p:nvPr/>
        </p:nvSpPr>
        <p:spPr bwMode="auto">
          <a:xfrm>
            <a:off x="2566988" y="22828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07" name="AutoShape 55"/>
          <p:cNvSpPr>
            <a:spLocks noChangeArrowheads="1"/>
          </p:cNvSpPr>
          <p:nvPr/>
        </p:nvSpPr>
        <p:spPr bwMode="auto">
          <a:xfrm>
            <a:off x="5734050" y="22161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08" name="AutoShape 56"/>
          <p:cNvSpPr>
            <a:spLocks noChangeArrowheads="1"/>
          </p:cNvSpPr>
          <p:nvPr/>
        </p:nvSpPr>
        <p:spPr bwMode="auto">
          <a:xfrm>
            <a:off x="2286000"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09" name="AutoShape 57"/>
          <p:cNvSpPr>
            <a:spLocks noChangeArrowheads="1"/>
          </p:cNvSpPr>
          <p:nvPr/>
        </p:nvSpPr>
        <p:spPr bwMode="auto">
          <a:xfrm>
            <a:off x="7067550" y="226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10" name="AutoShape 58"/>
          <p:cNvSpPr>
            <a:spLocks noChangeArrowheads="1"/>
          </p:cNvSpPr>
          <p:nvPr/>
        </p:nvSpPr>
        <p:spPr bwMode="auto">
          <a:xfrm>
            <a:off x="7219950" y="21685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11" name="AutoShape 59"/>
          <p:cNvSpPr>
            <a:spLocks noChangeArrowheads="1"/>
          </p:cNvSpPr>
          <p:nvPr/>
        </p:nvSpPr>
        <p:spPr bwMode="auto">
          <a:xfrm>
            <a:off x="737235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12" name="AutoShape 60"/>
          <p:cNvSpPr>
            <a:spLocks noChangeArrowheads="1"/>
          </p:cNvSpPr>
          <p:nvPr/>
        </p:nvSpPr>
        <p:spPr bwMode="auto">
          <a:xfrm>
            <a:off x="7512050" y="22574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13" name="AutoShape 61"/>
          <p:cNvSpPr>
            <a:spLocks noChangeArrowheads="1"/>
          </p:cNvSpPr>
          <p:nvPr/>
        </p:nvSpPr>
        <p:spPr bwMode="auto">
          <a:xfrm>
            <a:off x="7605713"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14" name="AutoShape 62"/>
          <p:cNvSpPr>
            <a:spLocks noChangeArrowheads="1"/>
          </p:cNvSpPr>
          <p:nvPr/>
        </p:nvSpPr>
        <p:spPr bwMode="auto">
          <a:xfrm>
            <a:off x="7558088" y="24733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15" name="AutoShape 63"/>
          <p:cNvSpPr>
            <a:spLocks noChangeArrowheads="1"/>
          </p:cNvSpPr>
          <p:nvPr/>
        </p:nvSpPr>
        <p:spPr bwMode="auto">
          <a:xfrm>
            <a:off x="1579563" y="24526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16" name="AutoShape 64"/>
          <p:cNvSpPr>
            <a:spLocks noChangeArrowheads="1"/>
          </p:cNvSpPr>
          <p:nvPr/>
        </p:nvSpPr>
        <p:spPr bwMode="auto">
          <a:xfrm>
            <a:off x="7418388"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17" name="AutoShape 65"/>
          <p:cNvSpPr>
            <a:spLocks noChangeArrowheads="1"/>
          </p:cNvSpPr>
          <p:nvPr/>
        </p:nvSpPr>
        <p:spPr bwMode="auto">
          <a:xfrm>
            <a:off x="6470650" y="23050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18" name="AutoShape 66"/>
          <p:cNvSpPr>
            <a:spLocks noChangeArrowheads="1"/>
          </p:cNvSpPr>
          <p:nvPr/>
        </p:nvSpPr>
        <p:spPr bwMode="auto">
          <a:xfrm>
            <a:off x="6318250" y="19113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19" name="AutoShape 67"/>
          <p:cNvSpPr>
            <a:spLocks noChangeArrowheads="1"/>
          </p:cNvSpPr>
          <p:nvPr/>
        </p:nvSpPr>
        <p:spPr bwMode="auto">
          <a:xfrm>
            <a:off x="6470650" y="20637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20" name="AutoShape 68"/>
          <p:cNvSpPr>
            <a:spLocks noChangeArrowheads="1"/>
          </p:cNvSpPr>
          <p:nvPr/>
        </p:nvSpPr>
        <p:spPr bwMode="auto">
          <a:xfrm>
            <a:off x="6623050" y="22161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21" name="AutoShape 69"/>
          <p:cNvSpPr>
            <a:spLocks noChangeArrowheads="1"/>
          </p:cNvSpPr>
          <p:nvPr/>
        </p:nvSpPr>
        <p:spPr bwMode="auto">
          <a:xfrm>
            <a:off x="6762750" y="21526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22" name="AutoShape 70"/>
          <p:cNvSpPr>
            <a:spLocks noChangeArrowheads="1"/>
          </p:cNvSpPr>
          <p:nvPr/>
        </p:nvSpPr>
        <p:spPr bwMode="auto">
          <a:xfrm>
            <a:off x="6856413"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23" name="AutoShape 71"/>
          <p:cNvSpPr>
            <a:spLocks noChangeArrowheads="1"/>
          </p:cNvSpPr>
          <p:nvPr/>
        </p:nvSpPr>
        <p:spPr bwMode="auto">
          <a:xfrm>
            <a:off x="6950075"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24" name="AutoShape 72"/>
          <p:cNvSpPr>
            <a:spLocks noChangeArrowheads="1"/>
          </p:cNvSpPr>
          <p:nvPr/>
        </p:nvSpPr>
        <p:spPr bwMode="auto">
          <a:xfrm>
            <a:off x="6669088"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25" name="AutoShape 73"/>
          <p:cNvSpPr>
            <a:spLocks noChangeArrowheads="1"/>
          </p:cNvSpPr>
          <p:nvPr/>
        </p:nvSpPr>
        <p:spPr bwMode="auto">
          <a:xfrm>
            <a:off x="1381125" y="3627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26" name="AutoShape 74"/>
          <p:cNvSpPr>
            <a:spLocks noChangeArrowheads="1"/>
          </p:cNvSpPr>
          <p:nvPr/>
        </p:nvSpPr>
        <p:spPr bwMode="auto">
          <a:xfrm>
            <a:off x="1579563" y="32575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27" name="AutoShape 75"/>
          <p:cNvSpPr>
            <a:spLocks noChangeArrowheads="1"/>
          </p:cNvSpPr>
          <p:nvPr/>
        </p:nvSpPr>
        <p:spPr bwMode="auto">
          <a:xfrm>
            <a:off x="1381125" y="4090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28" name="AutoShape 76"/>
          <p:cNvSpPr>
            <a:spLocks noChangeArrowheads="1"/>
          </p:cNvSpPr>
          <p:nvPr/>
        </p:nvSpPr>
        <p:spPr bwMode="auto">
          <a:xfrm>
            <a:off x="1520825" y="26955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29" name="AutoShape 77"/>
          <p:cNvSpPr>
            <a:spLocks noChangeArrowheads="1"/>
          </p:cNvSpPr>
          <p:nvPr/>
        </p:nvSpPr>
        <p:spPr bwMode="auto">
          <a:xfrm>
            <a:off x="1381125" y="33020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30" name="AutoShape 78"/>
          <p:cNvSpPr>
            <a:spLocks noChangeArrowheads="1"/>
          </p:cNvSpPr>
          <p:nvPr/>
        </p:nvSpPr>
        <p:spPr bwMode="auto">
          <a:xfrm>
            <a:off x="1244600" y="39131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31" name="AutoShape 79"/>
          <p:cNvSpPr>
            <a:spLocks noChangeArrowheads="1"/>
          </p:cNvSpPr>
          <p:nvPr/>
        </p:nvSpPr>
        <p:spPr bwMode="auto">
          <a:xfrm>
            <a:off x="1720850"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32" name="AutoShape 80"/>
          <p:cNvSpPr>
            <a:spLocks noChangeArrowheads="1"/>
          </p:cNvSpPr>
          <p:nvPr/>
        </p:nvSpPr>
        <p:spPr bwMode="auto">
          <a:xfrm>
            <a:off x="1744663" y="20891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33" name="AutoShape 81"/>
          <p:cNvSpPr>
            <a:spLocks noChangeArrowheads="1"/>
          </p:cNvSpPr>
          <p:nvPr/>
        </p:nvSpPr>
        <p:spPr bwMode="auto">
          <a:xfrm>
            <a:off x="1427163" y="31242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34" name="AutoShape 82"/>
          <p:cNvSpPr>
            <a:spLocks noChangeArrowheads="1"/>
          </p:cNvSpPr>
          <p:nvPr/>
        </p:nvSpPr>
        <p:spPr bwMode="auto">
          <a:xfrm>
            <a:off x="1533525" y="29051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35" name="Text Box 83"/>
          <p:cNvSpPr txBox="1">
            <a:spLocks noChangeArrowheads="1"/>
          </p:cNvSpPr>
          <p:nvPr/>
        </p:nvSpPr>
        <p:spPr bwMode="auto">
          <a:xfrm>
            <a:off x="4056063" y="3729038"/>
            <a:ext cx="10302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dirty="0">
                <a:solidFill>
                  <a:srgbClr val="000000"/>
                </a:solidFill>
                <a:latin typeface="Arial" panose="020B0604020202020204" pitchFamily="34" charset="0"/>
              </a:rPr>
              <a:t>liquid N</a:t>
            </a:r>
            <a:r>
              <a:rPr lang="en-US" altLang="en-US" baseline="-25000" dirty="0">
                <a:solidFill>
                  <a:srgbClr val="000000"/>
                </a:solidFill>
                <a:latin typeface="Arial" panose="020B0604020202020204" pitchFamily="34" charset="0"/>
              </a:rPr>
              <a:t>2</a:t>
            </a:r>
          </a:p>
        </p:txBody>
      </p:sp>
      <p:grpSp>
        <p:nvGrpSpPr>
          <p:cNvPr id="100436" name="Group 84"/>
          <p:cNvGrpSpPr>
            <a:grpSpLocks/>
          </p:cNvGrpSpPr>
          <p:nvPr/>
        </p:nvGrpSpPr>
        <p:grpSpPr bwMode="auto">
          <a:xfrm>
            <a:off x="-1071563" y="4995863"/>
            <a:ext cx="820738" cy="427037"/>
            <a:chOff x="445" y="1175"/>
            <a:chExt cx="517" cy="269"/>
          </a:xfrm>
        </p:grpSpPr>
        <p:sp>
          <p:nvSpPr>
            <p:cNvPr id="100437" name="Freeform 85"/>
            <p:cNvSpPr>
              <a:spLocks noChangeAspect="1"/>
            </p:cNvSpPr>
            <p:nvPr/>
          </p:nvSpPr>
          <p:spPr bwMode="auto">
            <a:xfrm rot="2166978" flipH="1">
              <a:off x="647" y="1293"/>
              <a:ext cx="315" cy="151"/>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508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38" name="Rectangle 86"/>
            <p:cNvSpPr>
              <a:spLocks noChangeArrowheads="1"/>
            </p:cNvSpPr>
            <p:nvPr/>
          </p:nvSpPr>
          <p:spPr bwMode="auto">
            <a:xfrm rot="2166978" flipH="1">
              <a:off x="833" y="1393"/>
              <a:ext cx="23" cy="27"/>
            </a:xfrm>
            <a:prstGeom prst="rect">
              <a:avLst/>
            </a:prstGeom>
            <a:solidFill>
              <a:srgbClr val="FF0000"/>
            </a:solidFill>
            <a:ln w="9525">
              <a:miter lim="800000"/>
              <a:headEnd/>
              <a:tailEnd/>
            </a:ln>
            <a:effectLst/>
            <a:scene3d>
              <a:camera prst="legacyObliqueTopRight">
                <a:rot lat="20399999" lon="20999999" rev="0"/>
              </a:camera>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39" name="Freeform 87"/>
            <p:cNvSpPr>
              <a:spLocks/>
            </p:cNvSpPr>
            <p:nvPr/>
          </p:nvSpPr>
          <p:spPr bwMode="auto">
            <a:xfrm rot="2166978" flipH="1">
              <a:off x="445" y="1175"/>
              <a:ext cx="293" cy="32"/>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40" name="Freeform 88"/>
            <p:cNvSpPr>
              <a:spLocks/>
            </p:cNvSpPr>
            <p:nvPr/>
          </p:nvSpPr>
          <p:spPr bwMode="auto">
            <a:xfrm rot="12966978">
              <a:off x="454" y="1179"/>
              <a:ext cx="293" cy="32"/>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grpSp>
      <p:sp>
        <p:nvSpPr>
          <p:cNvPr id="100441" name="Text Box 89"/>
          <p:cNvSpPr txBox="1">
            <a:spLocks noChangeArrowheads="1"/>
          </p:cNvSpPr>
          <p:nvPr/>
        </p:nvSpPr>
        <p:spPr bwMode="auto">
          <a:xfrm>
            <a:off x="1849438" y="6178550"/>
            <a:ext cx="5391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dirty="0" err="1">
                <a:solidFill>
                  <a:srgbClr val="000000"/>
                </a:solidFill>
                <a:latin typeface="Arial" panose="020B0604020202020204" pitchFamily="34" charset="0"/>
              </a:rPr>
              <a:t>Warkentin</a:t>
            </a:r>
            <a:r>
              <a:rPr lang="en-US" altLang="en-US" dirty="0">
                <a:solidFill>
                  <a:srgbClr val="000000"/>
                </a:solidFill>
                <a:latin typeface="Arial" panose="020B0604020202020204" pitchFamily="34" charset="0"/>
              </a:rPr>
              <a:t> (2006) </a:t>
            </a:r>
            <a:r>
              <a:rPr lang="en-US" altLang="en-US" i="1" dirty="0">
                <a:solidFill>
                  <a:srgbClr val="000000"/>
                </a:solidFill>
                <a:latin typeface="Arial" panose="020B0604020202020204" pitchFamily="34" charset="0"/>
              </a:rPr>
              <a:t>J. Appl. </a:t>
            </a:r>
            <a:r>
              <a:rPr lang="en-US" altLang="en-US" i="1" dirty="0" err="1">
                <a:solidFill>
                  <a:srgbClr val="000000"/>
                </a:solidFill>
                <a:latin typeface="Arial" panose="020B0604020202020204" pitchFamily="34" charset="0"/>
              </a:rPr>
              <a:t>Crystallogr</a:t>
            </a:r>
            <a:r>
              <a:rPr lang="en-US" altLang="en-US" i="1" dirty="0">
                <a:solidFill>
                  <a:srgbClr val="000000"/>
                </a:solidFill>
                <a:latin typeface="Arial" panose="020B0604020202020204" pitchFamily="34" charset="0"/>
              </a:rPr>
              <a:t>.</a:t>
            </a:r>
            <a:r>
              <a:rPr lang="en-US" altLang="en-US" dirty="0">
                <a:solidFill>
                  <a:srgbClr val="000000"/>
                </a:solidFill>
                <a:latin typeface="Arial" panose="020B0604020202020204" pitchFamily="34" charset="0"/>
              </a:rPr>
              <a:t> </a:t>
            </a:r>
            <a:r>
              <a:rPr lang="en-US" altLang="en-US" b="1" dirty="0">
                <a:solidFill>
                  <a:srgbClr val="000000"/>
                </a:solidFill>
                <a:latin typeface="Arial" panose="020B0604020202020204" pitchFamily="34" charset="0"/>
              </a:rPr>
              <a:t>39</a:t>
            </a:r>
            <a:r>
              <a:rPr lang="en-US" altLang="en-US" dirty="0">
                <a:solidFill>
                  <a:srgbClr val="000000"/>
                </a:solidFill>
                <a:latin typeface="Arial" panose="020B0604020202020204" pitchFamily="34" charset="0"/>
              </a:rPr>
              <a:t>, 805-811. </a:t>
            </a:r>
          </a:p>
          <a:p>
            <a:pPr fontAlgn="base">
              <a:spcBef>
                <a:spcPct val="0"/>
              </a:spcBef>
              <a:spcAft>
                <a:spcPct val="0"/>
              </a:spcAft>
            </a:pPr>
            <a:endParaRPr lang="en-US" altLang="en-US" dirty="0">
              <a:solidFill>
                <a:srgbClr val="000000"/>
              </a:solidFill>
              <a:latin typeface="Arial" panose="020B0604020202020204" pitchFamily="34" charset="0"/>
            </a:endParaRPr>
          </a:p>
        </p:txBody>
      </p:sp>
      <p:sp>
        <p:nvSpPr>
          <p:cNvPr id="100442" name="Freeform 90"/>
          <p:cNvSpPr>
            <a:spLocks/>
          </p:cNvSpPr>
          <p:nvPr/>
        </p:nvSpPr>
        <p:spPr bwMode="auto">
          <a:xfrm>
            <a:off x="2617788" y="1114425"/>
            <a:ext cx="498475" cy="1084263"/>
          </a:xfrm>
          <a:custGeom>
            <a:avLst/>
            <a:gdLst>
              <a:gd name="T0" fmla="*/ 150 w 314"/>
              <a:gd name="T1" fmla="*/ 0 h 683"/>
              <a:gd name="T2" fmla="*/ 276 w 314"/>
              <a:gd name="T3" fmla="*/ 371 h 683"/>
              <a:gd name="T4" fmla="*/ 268 w 314"/>
              <a:gd name="T5" fmla="*/ 655 h 683"/>
              <a:gd name="T6" fmla="*/ 0 w 314"/>
              <a:gd name="T7" fmla="*/ 537 h 683"/>
            </a:gdLst>
            <a:ahLst/>
            <a:cxnLst>
              <a:cxn ang="0">
                <a:pos x="T0" y="T1"/>
              </a:cxn>
              <a:cxn ang="0">
                <a:pos x="T2" y="T3"/>
              </a:cxn>
              <a:cxn ang="0">
                <a:pos x="T4" y="T5"/>
              </a:cxn>
              <a:cxn ang="0">
                <a:pos x="T6" y="T7"/>
              </a:cxn>
            </a:cxnLst>
            <a:rect l="0" t="0" r="r" b="b"/>
            <a:pathLst>
              <a:path w="314" h="683">
                <a:moveTo>
                  <a:pt x="150" y="0"/>
                </a:moveTo>
                <a:cubicBezTo>
                  <a:pt x="203" y="131"/>
                  <a:pt x="256" y="262"/>
                  <a:pt x="276" y="371"/>
                </a:cubicBezTo>
                <a:cubicBezTo>
                  <a:pt x="296" y="480"/>
                  <a:pt x="314" y="627"/>
                  <a:pt x="268" y="655"/>
                </a:cubicBezTo>
                <a:cubicBezTo>
                  <a:pt x="222" y="683"/>
                  <a:pt x="111" y="610"/>
                  <a:pt x="0" y="537"/>
                </a:cubicBezTo>
              </a:path>
            </a:pathLst>
          </a:custGeom>
          <a:noFill/>
          <a:ln w="635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43" name="Freeform 91"/>
          <p:cNvSpPr>
            <a:spLocks/>
          </p:cNvSpPr>
          <p:nvPr/>
        </p:nvSpPr>
        <p:spPr bwMode="auto">
          <a:xfrm>
            <a:off x="3319463" y="1039813"/>
            <a:ext cx="939800" cy="773112"/>
          </a:xfrm>
          <a:custGeom>
            <a:avLst/>
            <a:gdLst>
              <a:gd name="T0" fmla="*/ 0 w 592"/>
              <a:gd name="T1" fmla="*/ 0 h 487"/>
              <a:gd name="T2" fmla="*/ 134 w 592"/>
              <a:gd name="T3" fmla="*/ 387 h 487"/>
              <a:gd name="T4" fmla="*/ 371 w 592"/>
              <a:gd name="T5" fmla="*/ 458 h 487"/>
              <a:gd name="T6" fmla="*/ 592 w 592"/>
              <a:gd name="T7" fmla="*/ 213 h 487"/>
            </a:gdLst>
            <a:ahLst/>
            <a:cxnLst>
              <a:cxn ang="0">
                <a:pos x="T0" y="T1"/>
              </a:cxn>
              <a:cxn ang="0">
                <a:pos x="T2" y="T3"/>
              </a:cxn>
              <a:cxn ang="0">
                <a:pos x="T4" y="T5"/>
              </a:cxn>
              <a:cxn ang="0">
                <a:pos x="T6" y="T7"/>
              </a:cxn>
            </a:cxnLst>
            <a:rect l="0" t="0" r="r" b="b"/>
            <a:pathLst>
              <a:path w="592" h="487">
                <a:moveTo>
                  <a:pt x="0" y="0"/>
                </a:moveTo>
                <a:cubicBezTo>
                  <a:pt x="36" y="155"/>
                  <a:pt x="72" y="311"/>
                  <a:pt x="134" y="387"/>
                </a:cubicBezTo>
                <a:cubicBezTo>
                  <a:pt x="196" y="463"/>
                  <a:pt x="295" y="487"/>
                  <a:pt x="371" y="458"/>
                </a:cubicBezTo>
                <a:cubicBezTo>
                  <a:pt x="447" y="429"/>
                  <a:pt x="519" y="321"/>
                  <a:pt x="592" y="213"/>
                </a:cubicBezTo>
              </a:path>
            </a:pathLst>
          </a:custGeom>
          <a:noFill/>
          <a:ln w="635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44" name="Freeform 92"/>
          <p:cNvSpPr>
            <a:spLocks/>
          </p:cNvSpPr>
          <p:nvPr/>
        </p:nvSpPr>
        <p:spPr bwMode="auto">
          <a:xfrm>
            <a:off x="3043238" y="1165225"/>
            <a:ext cx="333375" cy="1139825"/>
          </a:xfrm>
          <a:custGeom>
            <a:avLst/>
            <a:gdLst>
              <a:gd name="T0" fmla="*/ 0 w 210"/>
              <a:gd name="T1" fmla="*/ 0 h 718"/>
              <a:gd name="T2" fmla="*/ 182 w 210"/>
              <a:gd name="T3" fmla="*/ 513 h 718"/>
              <a:gd name="T4" fmla="*/ 166 w 210"/>
              <a:gd name="T5" fmla="*/ 718 h 718"/>
            </a:gdLst>
            <a:ahLst/>
            <a:cxnLst>
              <a:cxn ang="0">
                <a:pos x="T0" y="T1"/>
              </a:cxn>
              <a:cxn ang="0">
                <a:pos x="T2" y="T3"/>
              </a:cxn>
              <a:cxn ang="0">
                <a:pos x="T4" y="T5"/>
              </a:cxn>
            </a:cxnLst>
            <a:rect l="0" t="0" r="r" b="b"/>
            <a:pathLst>
              <a:path w="210" h="718">
                <a:moveTo>
                  <a:pt x="0" y="0"/>
                </a:moveTo>
                <a:cubicBezTo>
                  <a:pt x="77" y="197"/>
                  <a:pt x="154" y="394"/>
                  <a:pt x="182" y="513"/>
                </a:cubicBezTo>
                <a:cubicBezTo>
                  <a:pt x="210" y="632"/>
                  <a:pt x="188" y="675"/>
                  <a:pt x="166" y="718"/>
                </a:cubicBezTo>
              </a:path>
            </a:pathLst>
          </a:custGeom>
          <a:noFill/>
          <a:ln w="635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45" name="Freeform 93"/>
          <p:cNvSpPr>
            <a:spLocks/>
          </p:cNvSpPr>
          <p:nvPr/>
        </p:nvSpPr>
        <p:spPr bwMode="auto">
          <a:xfrm>
            <a:off x="3170238" y="1076325"/>
            <a:ext cx="1050925" cy="969963"/>
          </a:xfrm>
          <a:custGeom>
            <a:avLst/>
            <a:gdLst>
              <a:gd name="T0" fmla="*/ 0 w 449"/>
              <a:gd name="T1" fmla="*/ 0 h 555"/>
              <a:gd name="T2" fmla="*/ 110 w 449"/>
              <a:gd name="T3" fmla="*/ 395 h 555"/>
              <a:gd name="T4" fmla="*/ 276 w 449"/>
              <a:gd name="T5" fmla="*/ 537 h 555"/>
              <a:gd name="T6" fmla="*/ 449 w 449"/>
              <a:gd name="T7" fmla="*/ 505 h 555"/>
            </a:gdLst>
            <a:ahLst/>
            <a:cxnLst>
              <a:cxn ang="0">
                <a:pos x="T0" y="T1"/>
              </a:cxn>
              <a:cxn ang="0">
                <a:pos x="T2" y="T3"/>
              </a:cxn>
              <a:cxn ang="0">
                <a:pos x="T4" y="T5"/>
              </a:cxn>
              <a:cxn ang="0">
                <a:pos x="T6" y="T7"/>
              </a:cxn>
            </a:cxnLst>
            <a:rect l="0" t="0" r="r" b="b"/>
            <a:pathLst>
              <a:path w="449" h="555">
                <a:moveTo>
                  <a:pt x="0" y="0"/>
                </a:moveTo>
                <a:cubicBezTo>
                  <a:pt x="32" y="153"/>
                  <a:pt x="64" y="306"/>
                  <a:pt x="110" y="395"/>
                </a:cubicBezTo>
                <a:cubicBezTo>
                  <a:pt x="156" y="484"/>
                  <a:pt x="220" y="519"/>
                  <a:pt x="276" y="537"/>
                </a:cubicBezTo>
                <a:cubicBezTo>
                  <a:pt x="332" y="555"/>
                  <a:pt x="390" y="530"/>
                  <a:pt x="449" y="505"/>
                </a:cubicBezTo>
              </a:path>
            </a:pathLst>
          </a:custGeom>
          <a:noFill/>
          <a:ln w="635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15001829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path" presetSubtype="0" decel="50000" fill="hold" nodeType="clickEffect">
                                  <p:stCondLst>
                                    <p:cond delay="0"/>
                                  </p:stCondLst>
                                  <p:childTnLst>
                                    <p:animMotion origin="layout" path="M 0.16041 -0.72988 L 0.67899 -0.16513 " pathEditMode="relative" rAng="0" ptsTypes="AA">
                                      <p:cBhvr>
                                        <p:cTn id="6" dur="5000" fill="hold"/>
                                        <p:tgtEl>
                                          <p:spTgt spid="100436"/>
                                        </p:tgtEl>
                                        <p:attrNameLst>
                                          <p:attrName>ppt_x</p:attrName>
                                          <p:attrName>ppt_y</p:attrName>
                                        </p:attrNameLst>
                                      </p:cBhvr>
                                      <p:rCtr x="25920" y="282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6" name="Rectangle 6"/>
          <p:cNvSpPr>
            <a:spLocks noGrp="1" noChangeArrowheads="1"/>
          </p:cNvSpPr>
          <p:nvPr>
            <p:ph type="title"/>
          </p:nvPr>
        </p:nvSpPr>
        <p:spPr>
          <a:xfrm>
            <a:off x="0" y="33338"/>
            <a:ext cx="8036417" cy="713637"/>
          </a:xfrm>
        </p:spPr>
        <p:txBody>
          <a:bodyPr/>
          <a:lstStyle/>
          <a:p>
            <a:r>
              <a:rPr lang="en-US" altLang="en-US" sz="3600" dirty="0" smtClean="0"/>
              <a:t>What are we going to do about this, </a:t>
            </a:r>
            <a:endParaRPr lang="en-US" altLang="en-US" sz="3600" dirty="0"/>
          </a:p>
        </p:txBody>
      </p:sp>
      <p:sp>
        <p:nvSpPr>
          <p:cNvPr id="102402" name="Oval 2"/>
          <p:cNvSpPr>
            <a:spLocks noChangeArrowheads="1"/>
          </p:cNvSpPr>
          <p:nvPr/>
        </p:nvSpPr>
        <p:spPr bwMode="auto">
          <a:xfrm>
            <a:off x="5567092" y="2813964"/>
            <a:ext cx="898097" cy="185890"/>
          </a:xfrm>
          <a:prstGeom prst="ellipse">
            <a:avLst/>
          </a:prstGeom>
          <a:solidFill>
            <a:srgbClr val="0033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03" name="AutoShape 3"/>
          <p:cNvSpPr>
            <a:spLocks noChangeArrowheads="1"/>
          </p:cNvSpPr>
          <p:nvPr/>
        </p:nvSpPr>
        <p:spPr bwMode="auto">
          <a:xfrm>
            <a:off x="5496543" y="2164467"/>
            <a:ext cx="1049273" cy="739082"/>
          </a:xfrm>
          <a:prstGeom prst="roundRect">
            <a:avLst>
              <a:gd name="adj" fmla="val 16667"/>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04" name="Rectangle 4"/>
          <p:cNvSpPr>
            <a:spLocks noChangeArrowheads="1"/>
          </p:cNvSpPr>
          <p:nvPr/>
        </p:nvSpPr>
        <p:spPr bwMode="auto">
          <a:xfrm>
            <a:off x="8344250" y="1555284"/>
            <a:ext cx="343785" cy="3746924"/>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05" name="Freeform 5"/>
          <p:cNvSpPr>
            <a:spLocks/>
          </p:cNvSpPr>
          <p:nvPr/>
        </p:nvSpPr>
        <p:spPr bwMode="auto">
          <a:xfrm>
            <a:off x="4914236" y="1603437"/>
            <a:ext cx="4058235" cy="1171334"/>
          </a:xfrm>
          <a:custGeom>
            <a:avLst/>
            <a:gdLst>
              <a:gd name="T0" fmla="*/ 151 w 3624"/>
              <a:gd name="T1" fmla="*/ 139 h 1046"/>
              <a:gd name="T2" fmla="*/ 151 w 3624"/>
              <a:gd name="T3" fmla="*/ 438 h 1046"/>
              <a:gd name="T4" fmla="*/ 254 w 3624"/>
              <a:gd name="T5" fmla="*/ 533 h 1046"/>
              <a:gd name="T6" fmla="*/ 1674 w 3624"/>
              <a:gd name="T7" fmla="*/ 541 h 1046"/>
              <a:gd name="T8" fmla="*/ 2029 w 3624"/>
              <a:gd name="T9" fmla="*/ 715 h 1046"/>
              <a:gd name="T10" fmla="*/ 2581 w 3624"/>
              <a:gd name="T11" fmla="*/ 943 h 1046"/>
              <a:gd name="T12" fmla="*/ 3457 w 3624"/>
              <a:gd name="T13" fmla="*/ 983 h 1046"/>
              <a:gd name="T14" fmla="*/ 3583 w 3624"/>
              <a:gd name="T15" fmla="*/ 565 h 1046"/>
              <a:gd name="T16" fmla="*/ 3481 w 3624"/>
              <a:gd name="T17" fmla="*/ 289 h 1046"/>
              <a:gd name="T18" fmla="*/ 2810 w 3624"/>
              <a:gd name="T19" fmla="*/ 91 h 1046"/>
              <a:gd name="T20" fmla="*/ 1769 w 3624"/>
              <a:gd name="T21" fmla="*/ 12 h 1046"/>
              <a:gd name="T22" fmla="*/ 301 w 3624"/>
              <a:gd name="T23" fmla="*/ 20 h 1046"/>
              <a:gd name="T24" fmla="*/ 151 w 3624"/>
              <a:gd name="T25" fmla="*/ 139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24" h="1046">
                <a:moveTo>
                  <a:pt x="151" y="139"/>
                </a:moveTo>
                <a:cubicBezTo>
                  <a:pt x="126" y="209"/>
                  <a:pt x="134" y="372"/>
                  <a:pt x="151" y="438"/>
                </a:cubicBezTo>
                <a:cubicBezTo>
                  <a:pt x="168" y="504"/>
                  <a:pt x="0" y="516"/>
                  <a:pt x="254" y="533"/>
                </a:cubicBezTo>
                <a:cubicBezTo>
                  <a:pt x="508" y="550"/>
                  <a:pt x="1378" y="511"/>
                  <a:pt x="1674" y="541"/>
                </a:cubicBezTo>
                <a:cubicBezTo>
                  <a:pt x="1970" y="571"/>
                  <a:pt x="1878" y="648"/>
                  <a:pt x="2029" y="715"/>
                </a:cubicBezTo>
                <a:cubicBezTo>
                  <a:pt x="2180" y="782"/>
                  <a:pt x="2343" y="898"/>
                  <a:pt x="2581" y="943"/>
                </a:cubicBezTo>
                <a:cubicBezTo>
                  <a:pt x="2819" y="988"/>
                  <a:pt x="3290" y="1046"/>
                  <a:pt x="3457" y="983"/>
                </a:cubicBezTo>
                <a:cubicBezTo>
                  <a:pt x="3624" y="920"/>
                  <a:pt x="3579" y="681"/>
                  <a:pt x="3583" y="565"/>
                </a:cubicBezTo>
                <a:cubicBezTo>
                  <a:pt x="3587" y="449"/>
                  <a:pt x="3610" y="368"/>
                  <a:pt x="3481" y="289"/>
                </a:cubicBezTo>
                <a:cubicBezTo>
                  <a:pt x="3352" y="210"/>
                  <a:pt x="3095" y="137"/>
                  <a:pt x="2810" y="91"/>
                </a:cubicBezTo>
                <a:cubicBezTo>
                  <a:pt x="2525" y="45"/>
                  <a:pt x="2187" y="24"/>
                  <a:pt x="1769" y="12"/>
                </a:cubicBezTo>
                <a:cubicBezTo>
                  <a:pt x="1351" y="0"/>
                  <a:pt x="575" y="3"/>
                  <a:pt x="301" y="20"/>
                </a:cubicBezTo>
                <a:cubicBezTo>
                  <a:pt x="27" y="37"/>
                  <a:pt x="176" y="69"/>
                  <a:pt x="151" y="139"/>
                </a:cubicBezTo>
                <a:close/>
              </a:path>
            </a:pathLst>
          </a:cu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nvGrpSpPr>
          <p:cNvPr id="102407" name="Group 7"/>
          <p:cNvGrpSpPr>
            <a:grpSpLocks/>
          </p:cNvGrpSpPr>
          <p:nvPr/>
        </p:nvGrpSpPr>
        <p:grpSpPr bwMode="auto">
          <a:xfrm>
            <a:off x="285458" y="3867879"/>
            <a:ext cx="2714448" cy="1589027"/>
            <a:chOff x="1543" y="2247"/>
            <a:chExt cx="2424" cy="1419"/>
          </a:xfrm>
        </p:grpSpPr>
        <p:sp>
          <p:nvSpPr>
            <p:cNvPr id="102408" name="Freeform 8"/>
            <p:cNvSpPr>
              <a:spLocks/>
            </p:cNvSpPr>
            <p:nvPr/>
          </p:nvSpPr>
          <p:spPr bwMode="auto">
            <a:xfrm>
              <a:off x="1543" y="2334"/>
              <a:ext cx="2424" cy="852"/>
            </a:xfrm>
            <a:custGeom>
              <a:avLst/>
              <a:gdLst>
                <a:gd name="T0" fmla="*/ 202 w 4168"/>
                <a:gd name="T1" fmla="*/ 452 h 1481"/>
                <a:gd name="T2" fmla="*/ 297 w 4168"/>
                <a:gd name="T3" fmla="*/ 121 h 1481"/>
                <a:gd name="T4" fmla="*/ 922 w 4168"/>
                <a:gd name="T5" fmla="*/ 91 h 1481"/>
                <a:gd name="T6" fmla="*/ 1159 w 4168"/>
                <a:gd name="T7" fmla="*/ 106 h 1481"/>
                <a:gd name="T8" fmla="*/ 1404 w 4168"/>
                <a:gd name="T9" fmla="*/ 106 h 1481"/>
                <a:gd name="T10" fmla="*/ 1836 w 4168"/>
                <a:gd name="T11" fmla="*/ 89 h 1481"/>
                <a:gd name="T12" fmla="*/ 2128 w 4168"/>
                <a:gd name="T13" fmla="*/ 89 h 1481"/>
                <a:gd name="T14" fmla="*/ 2285 w 4168"/>
                <a:gd name="T15" fmla="*/ 81 h 1481"/>
                <a:gd name="T16" fmla="*/ 2427 w 4168"/>
                <a:gd name="T17" fmla="*/ 81 h 1481"/>
                <a:gd name="T18" fmla="*/ 2577 w 4168"/>
                <a:gd name="T19" fmla="*/ 65 h 1481"/>
                <a:gd name="T20" fmla="*/ 2901 w 4168"/>
                <a:gd name="T21" fmla="*/ 58 h 1481"/>
                <a:gd name="T22" fmla="*/ 3264 w 4168"/>
                <a:gd name="T23" fmla="*/ 65 h 1481"/>
                <a:gd name="T24" fmla="*/ 3942 w 4168"/>
                <a:gd name="T25" fmla="*/ 97 h 1481"/>
                <a:gd name="T26" fmla="*/ 4005 w 4168"/>
                <a:gd name="T27" fmla="*/ 649 h 1481"/>
                <a:gd name="T28" fmla="*/ 4053 w 4168"/>
                <a:gd name="T29" fmla="*/ 1312 h 1481"/>
                <a:gd name="T30" fmla="*/ 3313 w 4168"/>
                <a:gd name="T31" fmla="*/ 1227 h 1481"/>
                <a:gd name="T32" fmla="*/ 851 w 4168"/>
                <a:gd name="T33" fmla="*/ 1274 h 1481"/>
                <a:gd name="T34" fmla="*/ 108 w 4168"/>
                <a:gd name="T35" fmla="*/ 1344 h 1481"/>
                <a:gd name="T36" fmla="*/ 202 w 4168"/>
                <a:gd name="T37" fmla="*/ 452 h 1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68" h="1481">
                  <a:moveTo>
                    <a:pt x="202" y="452"/>
                  </a:moveTo>
                  <a:cubicBezTo>
                    <a:pt x="233" y="248"/>
                    <a:pt x="177" y="181"/>
                    <a:pt x="297" y="121"/>
                  </a:cubicBezTo>
                  <a:cubicBezTo>
                    <a:pt x="417" y="61"/>
                    <a:pt x="778" y="93"/>
                    <a:pt x="922" y="91"/>
                  </a:cubicBezTo>
                  <a:cubicBezTo>
                    <a:pt x="1066" y="89"/>
                    <a:pt x="1079" y="103"/>
                    <a:pt x="1159" y="106"/>
                  </a:cubicBezTo>
                  <a:cubicBezTo>
                    <a:pt x="1239" y="109"/>
                    <a:pt x="1291" y="109"/>
                    <a:pt x="1404" y="106"/>
                  </a:cubicBezTo>
                  <a:cubicBezTo>
                    <a:pt x="1517" y="103"/>
                    <a:pt x="1715" y="92"/>
                    <a:pt x="1836" y="89"/>
                  </a:cubicBezTo>
                  <a:cubicBezTo>
                    <a:pt x="1957" y="86"/>
                    <a:pt x="2053" y="90"/>
                    <a:pt x="2128" y="89"/>
                  </a:cubicBezTo>
                  <a:cubicBezTo>
                    <a:pt x="2203" y="88"/>
                    <a:pt x="2235" y="82"/>
                    <a:pt x="2285" y="81"/>
                  </a:cubicBezTo>
                  <a:cubicBezTo>
                    <a:pt x="2335" y="80"/>
                    <a:pt x="2378" y="84"/>
                    <a:pt x="2427" y="81"/>
                  </a:cubicBezTo>
                  <a:cubicBezTo>
                    <a:pt x="2476" y="78"/>
                    <a:pt x="2498" y="69"/>
                    <a:pt x="2577" y="65"/>
                  </a:cubicBezTo>
                  <a:cubicBezTo>
                    <a:pt x="2656" y="61"/>
                    <a:pt x="2787" y="58"/>
                    <a:pt x="2901" y="58"/>
                  </a:cubicBezTo>
                  <a:cubicBezTo>
                    <a:pt x="3015" y="58"/>
                    <a:pt x="3091" y="59"/>
                    <a:pt x="3264" y="65"/>
                  </a:cubicBezTo>
                  <a:cubicBezTo>
                    <a:pt x="3437" y="71"/>
                    <a:pt x="3818" y="0"/>
                    <a:pt x="3942" y="97"/>
                  </a:cubicBezTo>
                  <a:cubicBezTo>
                    <a:pt x="4066" y="194"/>
                    <a:pt x="3987" y="447"/>
                    <a:pt x="4005" y="649"/>
                  </a:cubicBezTo>
                  <a:cubicBezTo>
                    <a:pt x="4023" y="851"/>
                    <a:pt x="4168" y="1216"/>
                    <a:pt x="4053" y="1312"/>
                  </a:cubicBezTo>
                  <a:cubicBezTo>
                    <a:pt x="3938" y="1408"/>
                    <a:pt x="3847" y="1233"/>
                    <a:pt x="3313" y="1227"/>
                  </a:cubicBezTo>
                  <a:cubicBezTo>
                    <a:pt x="2779" y="1221"/>
                    <a:pt x="1385" y="1255"/>
                    <a:pt x="851" y="1274"/>
                  </a:cubicBezTo>
                  <a:cubicBezTo>
                    <a:pt x="317" y="1293"/>
                    <a:pt x="216" y="1481"/>
                    <a:pt x="108" y="1344"/>
                  </a:cubicBezTo>
                  <a:cubicBezTo>
                    <a:pt x="0" y="1207"/>
                    <a:pt x="72" y="669"/>
                    <a:pt x="202" y="452"/>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2409" name="Freeform 9"/>
            <p:cNvSpPr>
              <a:spLocks/>
            </p:cNvSpPr>
            <p:nvPr/>
          </p:nvSpPr>
          <p:spPr bwMode="auto">
            <a:xfrm>
              <a:off x="1797" y="2492"/>
              <a:ext cx="1911" cy="989"/>
            </a:xfrm>
            <a:custGeom>
              <a:avLst/>
              <a:gdLst>
                <a:gd name="T0" fmla="*/ 399 w 3288"/>
                <a:gd name="T1" fmla="*/ 359 h 1718"/>
                <a:gd name="T2" fmla="*/ 462 w 3288"/>
                <a:gd name="T3" fmla="*/ 303 h 1718"/>
                <a:gd name="T4" fmla="*/ 493 w 3288"/>
                <a:gd name="T5" fmla="*/ 351 h 1718"/>
                <a:gd name="T6" fmla="*/ 572 w 3288"/>
                <a:gd name="T7" fmla="*/ 366 h 1718"/>
                <a:gd name="T8" fmla="*/ 604 w 3288"/>
                <a:gd name="T9" fmla="*/ 319 h 1718"/>
                <a:gd name="T10" fmla="*/ 667 w 3288"/>
                <a:gd name="T11" fmla="*/ 366 h 1718"/>
                <a:gd name="T12" fmla="*/ 730 w 3288"/>
                <a:gd name="T13" fmla="*/ 366 h 1718"/>
                <a:gd name="T14" fmla="*/ 801 w 3288"/>
                <a:gd name="T15" fmla="*/ 390 h 1718"/>
                <a:gd name="T16" fmla="*/ 840 w 3288"/>
                <a:gd name="T17" fmla="*/ 382 h 1718"/>
                <a:gd name="T18" fmla="*/ 880 w 3288"/>
                <a:gd name="T19" fmla="*/ 366 h 1718"/>
                <a:gd name="T20" fmla="*/ 975 w 3288"/>
                <a:gd name="T21" fmla="*/ 366 h 1718"/>
                <a:gd name="T22" fmla="*/ 1022 w 3288"/>
                <a:gd name="T23" fmla="*/ 382 h 1718"/>
                <a:gd name="T24" fmla="*/ 1077 w 3288"/>
                <a:gd name="T25" fmla="*/ 359 h 1718"/>
                <a:gd name="T26" fmla="*/ 1132 w 3288"/>
                <a:gd name="T27" fmla="*/ 335 h 1718"/>
                <a:gd name="T28" fmla="*/ 1243 w 3288"/>
                <a:gd name="T29" fmla="*/ 335 h 1718"/>
                <a:gd name="T30" fmla="*/ 1282 w 3288"/>
                <a:gd name="T31" fmla="*/ 390 h 1718"/>
                <a:gd name="T32" fmla="*/ 1330 w 3288"/>
                <a:gd name="T33" fmla="*/ 366 h 1718"/>
                <a:gd name="T34" fmla="*/ 1416 w 3288"/>
                <a:gd name="T35" fmla="*/ 398 h 1718"/>
                <a:gd name="T36" fmla="*/ 1503 w 3288"/>
                <a:gd name="T37" fmla="*/ 374 h 1718"/>
                <a:gd name="T38" fmla="*/ 1551 w 3288"/>
                <a:gd name="T39" fmla="*/ 398 h 1718"/>
                <a:gd name="T40" fmla="*/ 1637 w 3288"/>
                <a:gd name="T41" fmla="*/ 366 h 1718"/>
                <a:gd name="T42" fmla="*/ 1700 w 3288"/>
                <a:gd name="T43" fmla="*/ 382 h 1718"/>
                <a:gd name="T44" fmla="*/ 1811 w 3288"/>
                <a:gd name="T45" fmla="*/ 351 h 1718"/>
                <a:gd name="T46" fmla="*/ 1866 w 3288"/>
                <a:gd name="T47" fmla="*/ 382 h 1718"/>
                <a:gd name="T48" fmla="*/ 1937 w 3288"/>
                <a:gd name="T49" fmla="*/ 351 h 1718"/>
                <a:gd name="T50" fmla="*/ 2000 w 3288"/>
                <a:gd name="T51" fmla="*/ 366 h 1718"/>
                <a:gd name="T52" fmla="*/ 2071 w 3288"/>
                <a:gd name="T53" fmla="*/ 343 h 1718"/>
                <a:gd name="T54" fmla="*/ 2150 w 3288"/>
                <a:gd name="T55" fmla="*/ 366 h 1718"/>
                <a:gd name="T56" fmla="*/ 2237 w 3288"/>
                <a:gd name="T57" fmla="*/ 343 h 1718"/>
                <a:gd name="T58" fmla="*/ 2292 w 3288"/>
                <a:gd name="T59" fmla="*/ 359 h 1718"/>
                <a:gd name="T60" fmla="*/ 2371 w 3288"/>
                <a:gd name="T61" fmla="*/ 335 h 1718"/>
                <a:gd name="T62" fmla="*/ 2482 w 3288"/>
                <a:gd name="T63" fmla="*/ 351 h 1718"/>
                <a:gd name="T64" fmla="*/ 2576 w 3288"/>
                <a:gd name="T65" fmla="*/ 351 h 1718"/>
                <a:gd name="T66" fmla="*/ 2718 w 3288"/>
                <a:gd name="T67" fmla="*/ 343 h 1718"/>
                <a:gd name="T68" fmla="*/ 2789 w 3288"/>
                <a:gd name="T69" fmla="*/ 327 h 1718"/>
                <a:gd name="T70" fmla="*/ 2845 w 3288"/>
                <a:gd name="T71" fmla="*/ 193 h 1718"/>
                <a:gd name="T72" fmla="*/ 2884 w 3288"/>
                <a:gd name="T73" fmla="*/ 1487 h 1718"/>
                <a:gd name="T74" fmla="*/ 422 w 3288"/>
                <a:gd name="T75" fmla="*/ 1534 h 1718"/>
                <a:gd name="T76" fmla="*/ 351 w 3288"/>
                <a:gd name="T77" fmla="*/ 382 h 1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88" h="1718">
                  <a:moveTo>
                    <a:pt x="399" y="359"/>
                  </a:moveTo>
                  <a:cubicBezTo>
                    <a:pt x="422" y="331"/>
                    <a:pt x="446" y="304"/>
                    <a:pt x="462" y="303"/>
                  </a:cubicBezTo>
                  <a:cubicBezTo>
                    <a:pt x="478" y="302"/>
                    <a:pt x="475" y="341"/>
                    <a:pt x="493" y="351"/>
                  </a:cubicBezTo>
                  <a:cubicBezTo>
                    <a:pt x="511" y="361"/>
                    <a:pt x="554" y="371"/>
                    <a:pt x="572" y="366"/>
                  </a:cubicBezTo>
                  <a:cubicBezTo>
                    <a:pt x="590" y="361"/>
                    <a:pt x="588" y="319"/>
                    <a:pt x="604" y="319"/>
                  </a:cubicBezTo>
                  <a:cubicBezTo>
                    <a:pt x="620" y="319"/>
                    <a:pt x="646" y="358"/>
                    <a:pt x="667" y="366"/>
                  </a:cubicBezTo>
                  <a:cubicBezTo>
                    <a:pt x="688" y="374"/>
                    <a:pt x="708" y="362"/>
                    <a:pt x="730" y="366"/>
                  </a:cubicBezTo>
                  <a:cubicBezTo>
                    <a:pt x="752" y="370"/>
                    <a:pt x="783" y="387"/>
                    <a:pt x="801" y="390"/>
                  </a:cubicBezTo>
                  <a:cubicBezTo>
                    <a:pt x="819" y="393"/>
                    <a:pt x="827" y="386"/>
                    <a:pt x="840" y="382"/>
                  </a:cubicBezTo>
                  <a:cubicBezTo>
                    <a:pt x="853" y="378"/>
                    <a:pt x="858" y="369"/>
                    <a:pt x="880" y="366"/>
                  </a:cubicBezTo>
                  <a:cubicBezTo>
                    <a:pt x="902" y="363"/>
                    <a:pt x="951" y="363"/>
                    <a:pt x="975" y="366"/>
                  </a:cubicBezTo>
                  <a:cubicBezTo>
                    <a:pt x="999" y="369"/>
                    <a:pt x="1005" y="383"/>
                    <a:pt x="1022" y="382"/>
                  </a:cubicBezTo>
                  <a:cubicBezTo>
                    <a:pt x="1039" y="381"/>
                    <a:pt x="1059" y="367"/>
                    <a:pt x="1077" y="359"/>
                  </a:cubicBezTo>
                  <a:cubicBezTo>
                    <a:pt x="1095" y="351"/>
                    <a:pt x="1104" y="339"/>
                    <a:pt x="1132" y="335"/>
                  </a:cubicBezTo>
                  <a:cubicBezTo>
                    <a:pt x="1160" y="331"/>
                    <a:pt x="1218" y="326"/>
                    <a:pt x="1243" y="335"/>
                  </a:cubicBezTo>
                  <a:cubicBezTo>
                    <a:pt x="1268" y="344"/>
                    <a:pt x="1268" y="385"/>
                    <a:pt x="1282" y="390"/>
                  </a:cubicBezTo>
                  <a:cubicBezTo>
                    <a:pt x="1296" y="395"/>
                    <a:pt x="1308" y="365"/>
                    <a:pt x="1330" y="366"/>
                  </a:cubicBezTo>
                  <a:cubicBezTo>
                    <a:pt x="1352" y="367"/>
                    <a:pt x="1387" y="397"/>
                    <a:pt x="1416" y="398"/>
                  </a:cubicBezTo>
                  <a:cubicBezTo>
                    <a:pt x="1445" y="399"/>
                    <a:pt x="1481" y="374"/>
                    <a:pt x="1503" y="374"/>
                  </a:cubicBezTo>
                  <a:cubicBezTo>
                    <a:pt x="1525" y="374"/>
                    <a:pt x="1529" y="399"/>
                    <a:pt x="1551" y="398"/>
                  </a:cubicBezTo>
                  <a:cubicBezTo>
                    <a:pt x="1573" y="397"/>
                    <a:pt x="1612" y="369"/>
                    <a:pt x="1637" y="366"/>
                  </a:cubicBezTo>
                  <a:cubicBezTo>
                    <a:pt x="1662" y="363"/>
                    <a:pt x="1671" y="384"/>
                    <a:pt x="1700" y="382"/>
                  </a:cubicBezTo>
                  <a:cubicBezTo>
                    <a:pt x="1729" y="380"/>
                    <a:pt x="1783" y="351"/>
                    <a:pt x="1811" y="351"/>
                  </a:cubicBezTo>
                  <a:cubicBezTo>
                    <a:pt x="1839" y="351"/>
                    <a:pt x="1845" y="382"/>
                    <a:pt x="1866" y="382"/>
                  </a:cubicBezTo>
                  <a:cubicBezTo>
                    <a:pt x="1887" y="382"/>
                    <a:pt x="1915" y="354"/>
                    <a:pt x="1937" y="351"/>
                  </a:cubicBezTo>
                  <a:cubicBezTo>
                    <a:pt x="1959" y="348"/>
                    <a:pt x="1978" y="367"/>
                    <a:pt x="2000" y="366"/>
                  </a:cubicBezTo>
                  <a:cubicBezTo>
                    <a:pt x="2022" y="365"/>
                    <a:pt x="2046" y="343"/>
                    <a:pt x="2071" y="343"/>
                  </a:cubicBezTo>
                  <a:cubicBezTo>
                    <a:pt x="2096" y="343"/>
                    <a:pt x="2122" y="366"/>
                    <a:pt x="2150" y="366"/>
                  </a:cubicBezTo>
                  <a:cubicBezTo>
                    <a:pt x="2178" y="366"/>
                    <a:pt x="2213" y="344"/>
                    <a:pt x="2237" y="343"/>
                  </a:cubicBezTo>
                  <a:cubicBezTo>
                    <a:pt x="2261" y="342"/>
                    <a:pt x="2270" y="360"/>
                    <a:pt x="2292" y="359"/>
                  </a:cubicBezTo>
                  <a:cubicBezTo>
                    <a:pt x="2314" y="358"/>
                    <a:pt x="2339" y="336"/>
                    <a:pt x="2371" y="335"/>
                  </a:cubicBezTo>
                  <a:cubicBezTo>
                    <a:pt x="2403" y="334"/>
                    <a:pt x="2448" y="348"/>
                    <a:pt x="2482" y="351"/>
                  </a:cubicBezTo>
                  <a:cubicBezTo>
                    <a:pt x="2516" y="354"/>
                    <a:pt x="2537" y="352"/>
                    <a:pt x="2576" y="351"/>
                  </a:cubicBezTo>
                  <a:cubicBezTo>
                    <a:pt x="2615" y="350"/>
                    <a:pt x="2683" y="347"/>
                    <a:pt x="2718" y="343"/>
                  </a:cubicBezTo>
                  <a:cubicBezTo>
                    <a:pt x="2753" y="339"/>
                    <a:pt x="2768" y="352"/>
                    <a:pt x="2789" y="327"/>
                  </a:cubicBezTo>
                  <a:cubicBezTo>
                    <a:pt x="2810" y="302"/>
                    <a:pt x="2829" y="0"/>
                    <a:pt x="2845" y="193"/>
                  </a:cubicBezTo>
                  <a:cubicBezTo>
                    <a:pt x="2861" y="386"/>
                    <a:pt x="3288" y="1264"/>
                    <a:pt x="2884" y="1487"/>
                  </a:cubicBezTo>
                  <a:cubicBezTo>
                    <a:pt x="2480" y="1710"/>
                    <a:pt x="844" y="1718"/>
                    <a:pt x="422" y="1534"/>
                  </a:cubicBezTo>
                  <a:cubicBezTo>
                    <a:pt x="0" y="1350"/>
                    <a:pt x="175" y="866"/>
                    <a:pt x="351" y="382"/>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2410" name="Freeform 10"/>
            <p:cNvSpPr>
              <a:spLocks/>
            </p:cNvSpPr>
            <p:nvPr/>
          </p:nvSpPr>
          <p:spPr bwMode="auto">
            <a:xfrm>
              <a:off x="1735" y="2443"/>
              <a:ext cx="2053" cy="1223"/>
            </a:xfrm>
            <a:custGeom>
              <a:avLst/>
              <a:gdLst>
                <a:gd name="T0" fmla="*/ 1 w 3528"/>
                <a:gd name="T1" fmla="*/ 2124 h 2124"/>
                <a:gd name="T2" fmla="*/ 0 w 3528"/>
                <a:gd name="T3" fmla="*/ 1 h 2124"/>
                <a:gd name="T4" fmla="*/ 703 w 3528"/>
                <a:gd name="T5" fmla="*/ 0 h 2124"/>
                <a:gd name="T6" fmla="*/ 704 w 3528"/>
                <a:gd name="T7" fmla="*/ 1422 h 2124"/>
                <a:gd name="T8" fmla="*/ 2824 w 3528"/>
                <a:gd name="T9" fmla="*/ 1422 h 2124"/>
                <a:gd name="T10" fmla="*/ 2826 w 3528"/>
                <a:gd name="T11" fmla="*/ 1 h 2124"/>
                <a:gd name="T12" fmla="*/ 3528 w 3528"/>
                <a:gd name="T13" fmla="*/ 2 h 2124"/>
                <a:gd name="T14" fmla="*/ 3528 w 3528"/>
                <a:gd name="T15" fmla="*/ 2124 h 2124"/>
                <a:gd name="T16" fmla="*/ 1 w 3528"/>
                <a:gd name="T17" fmla="*/ 2124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8" h="2124">
                  <a:moveTo>
                    <a:pt x="1" y="2124"/>
                  </a:moveTo>
                  <a:lnTo>
                    <a:pt x="0" y="1"/>
                  </a:lnTo>
                  <a:lnTo>
                    <a:pt x="703" y="0"/>
                  </a:lnTo>
                  <a:lnTo>
                    <a:pt x="704" y="1422"/>
                  </a:lnTo>
                  <a:lnTo>
                    <a:pt x="2824" y="1422"/>
                  </a:lnTo>
                  <a:lnTo>
                    <a:pt x="2826" y="1"/>
                  </a:lnTo>
                  <a:lnTo>
                    <a:pt x="3528" y="2"/>
                  </a:lnTo>
                  <a:lnTo>
                    <a:pt x="3528" y="2124"/>
                  </a:lnTo>
                  <a:lnTo>
                    <a:pt x="1" y="2124"/>
                  </a:lnTo>
                  <a:close/>
                </a:path>
              </a:pathLst>
            </a:custGeom>
            <a:solidFill>
              <a:srgbClr val="A589A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2411" name="AutoShape 11"/>
            <p:cNvSpPr>
              <a:spLocks noChangeArrowheads="1"/>
            </p:cNvSpPr>
            <p:nvPr/>
          </p:nvSpPr>
          <p:spPr bwMode="auto">
            <a:xfrm>
              <a:off x="3788" y="2492"/>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12" name="AutoShape 12"/>
            <p:cNvSpPr>
              <a:spLocks noChangeArrowheads="1"/>
            </p:cNvSpPr>
            <p:nvPr/>
          </p:nvSpPr>
          <p:spPr bwMode="auto">
            <a:xfrm>
              <a:off x="3804" y="2792"/>
              <a:ext cx="36" cy="32"/>
            </a:xfrm>
            <a:prstGeom prst="hexagon">
              <a:avLst>
                <a:gd name="adj" fmla="val 2812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13" name="AutoShape 13"/>
            <p:cNvSpPr>
              <a:spLocks noChangeArrowheads="1"/>
            </p:cNvSpPr>
            <p:nvPr/>
          </p:nvSpPr>
          <p:spPr bwMode="auto">
            <a:xfrm>
              <a:off x="3899" y="2878"/>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14" name="AutoShape 14"/>
            <p:cNvSpPr>
              <a:spLocks noChangeArrowheads="1"/>
            </p:cNvSpPr>
            <p:nvPr/>
          </p:nvSpPr>
          <p:spPr bwMode="auto">
            <a:xfrm>
              <a:off x="3823" y="2878"/>
              <a:ext cx="33" cy="32"/>
            </a:xfrm>
            <a:prstGeom prst="hexagon">
              <a:avLst>
                <a:gd name="adj" fmla="val 25781"/>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15" name="AutoShape 15"/>
            <p:cNvSpPr>
              <a:spLocks noChangeArrowheads="1"/>
            </p:cNvSpPr>
            <p:nvPr/>
          </p:nvSpPr>
          <p:spPr bwMode="auto">
            <a:xfrm>
              <a:off x="3898" y="2777"/>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16" name="AutoShape 16"/>
            <p:cNvSpPr>
              <a:spLocks noChangeArrowheads="1"/>
            </p:cNvSpPr>
            <p:nvPr/>
          </p:nvSpPr>
          <p:spPr bwMode="auto">
            <a:xfrm>
              <a:off x="3856" y="2712"/>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17" name="AutoShape 17"/>
            <p:cNvSpPr>
              <a:spLocks noChangeArrowheads="1"/>
            </p:cNvSpPr>
            <p:nvPr/>
          </p:nvSpPr>
          <p:spPr bwMode="auto">
            <a:xfrm>
              <a:off x="3899" y="3013"/>
              <a:ext cx="34" cy="33"/>
            </a:xfrm>
            <a:prstGeom prst="hexagon">
              <a:avLst>
                <a:gd name="adj" fmla="val 25758"/>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18" name="AutoShape 18"/>
            <p:cNvSpPr>
              <a:spLocks noChangeArrowheads="1"/>
            </p:cNvSpPr>
            <p:nvPr/>
          </p:nvSpPr>
          <p:spPr bwMode="auto">
            <a:xfrm>
              <a:off x="3788" y="2846"/>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19" name="AutoShape 19"/>
            <p:cNvSpPr>
              <a:spLocks noChangeArrowheads="1"/>
            </p:cNvSpPr>
            <p:nvPr/>
          </p:nvSpPr>
          <p:spPr bwMode="auto">
            <a:xfrm>
              <a:off x="3804" y="2616"/>
              <a:ext cx="36" cy="32"/>
            </a:xfrm>
            <a:prstGeom prst="hexagon">
              <a:avLst>
                <a:gd name="adj" fmla="val 2812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20" name="AutoShape 20"/>
            <p:cNvSpPr>
              <a:spLocks noChangeArrowheads="1"/>
            </p:cNvSpPr>
            <p:nvPr/>
          </p:nvSpPr>
          <p:spPr bwMode="auto">
            <a:xfrm>
              <a:off x="3856" y="2524"/>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21" name="AutoShape 21"/>
            <p:cNvSpPr>
              <a:spLocks noChangeArrowheads="1"/>
            </p:cNvSpPr>
            <p:nvPr/>
          </p:nvSpPr>
          <p:spPr bwMode="auto">
            <a:xfrm>
              <a:off x="2145" y="2316"/>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22" name="AutoShape 22"/>
            <p:cNvSpPr>
              <a:spLocks noChangeArrowheads="1"/>
            </p:cNvSpPr>
            <p:nvPr/>
          </p:nvSpPr>
          <p:spPr bwMode="auto">
            <a:xfrm>
              <a:off x="2201" y="2335"/>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23" name="AutoShape 23"/>
            <p:cNvSpPr>
              <a:spLocks noChangeArrowheads="1"/>
            </p:cNvSpPr>
            <p:nvPr/>
          </p:nvSpPr>
          <p:spPr bwMode="auto">
            <a:xfrm>
              <a:off x="2257" y="2427"/>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24" name="AutoShape 24"/>
            <p:cNvSpPr>
              <a:spLocks noChangeArrowheads="1"/>
            </p:cNvSpPr>
            <p:nvPr/>
          </p:nvSpPr>
          <p:spPr bwMode="auto">
            <a:xfrm>
              <a:off x="2309" y="2404"/>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25" name="AutoShape 25"/>
            <p:cNvSpPr>
              <a:spLocks noChangeArrowheads="1"/>
            </p:cNvSpPr>
            <p:nvPr/>
          </p:nvSpPr>
          <p:spPr bwMode="auto">
            <a:xfrm>
              <a:off x="2111" y="2380"/>
              <a:ext cx="34" cy="33"/>
            </a:xfrm>
            <a:prstGeom prst="hexagon">
              <a:avLst>
                <a:gd name="adj" fmla="val 25758"/>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26" name="AutoShape 26"/>
            <p:cNvSpPr>
              <a:spLocks noChangeArrowheads="1"/>
            </p:cNvSpPr>
            <p:nvPr/>
          </p:nvSpPr>
          <p:spPr bwMode="auto">
            <a:xfrm>
              <a:off x="2343" y="2348"/>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27" name="AutoShape 27"/>
            <p:cNvSpPr>
              <a:spLocks noChangeArrowheads="1"/>
            </p:cNvSpPr>
            <p:nvPr/>
          </p:nvSpPr>
          <p:spPr bwMode="auto">
            <a:xfrm>
              <a:off x="2436" y="2404"/>
              <a:ext cx="36" cy="32"/>
            </a:xfrm>
            <a:prstGeom prst="hexagon">
              <a:avLst>
                <a:gd name="adj" fmla="val 2812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28" name="AutoShape 28"/>
            <p:cNvSpPr>
              <a:spLocks noChangeArrowheads="1"/>
            </p:cNvSpPr>
            <p:nvPr/>
          </p:nvSpPr>
          <p:spPr bwMode="auto">
            <a:xfrm>
              <a:off x="2488" y="2344"/>
              <a:ext cx="36" cy="32"/>
            </a:xfrm>
            <a:prstGeom prst="hexagon">
              <a:avLst>
                <a:gd name="adj" fmla="val 2812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29" name="AutoShape 29"/>
            <p:cNvSpPr>
              <a:spLocks noChangeArrowheads="1"/>
            </p:cNvSpPr>
            <p:nvPr/>
          </p:nvSpPr>
          <p:spPr bwMode="auto">
            <a:xfrm>
              <a:off x="2274" y="2348"/>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30" name="AutoShape 30"/>
            <p:cNvSpPr>
              <a:spLocks noChangeArrowheads="1"/>
            </p:cNvSpPr>
            <p:nvPr/>
          </p:nvSpPr>
          <p:spPr bwMode="auto">
            <a:xfrm>
              <a:off x="2218" y="2283"/>
              <a:ext cx="35" cy="33"/>
            </a:xfrm>
            <a:prstGeom prst="hexagon">
              <a:avLst>
                <a:gd name="adj" fmla="val 2651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31" name="AutoShape 31"/>
            <p:cNvSpPr>
              <a:spLocks noChangeArrowheads="1"/>
            </p:cNvSpPr>
            <p:nvPr/>
          </p:nvSpPr>
          <p:spPr bwMode="auto">
            <a:xfrm>
              <a:off x="2419" y="2309"/>
              <a:ext cx="36" cy="33"/>
            </a:xfrm>
            <a:prstGeom prst="hexagon">
              <a:avLst>
                <a:gd name="adj" fmla="val 2727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32" name="AutoShape 32"/>
            <p:cNvSpPr>
              <a:spLocks noChangeArrowheads="1"/>
            </p:cNvSpPr>
            <p:nvPr/>
          </p:nvSpPr>
          <p:spPr bwMode="auto">
            <a:xfrm>
              <a:off x="2531" y="2419"/>
              <a:ext cx="35" cy="33"/>
            </a:xfrm>
            <a:prstGeom prst="hexagon">
              <a:avLst>
                <a:gd name="adj" fmla="val 2651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33" name="AutoShape 33"/>
            <p:cNvSpPr>
              <a:spLocks noChangeArrowheads="1"/>
            </p:cNvSpPr>
            <p:nvPr/>
          </p:nvSpPr>
          <p:spPr bwMode="auto">
            <a:xfrm>
              <a:off x="2583" y="2397"/>
              <a:ext cx="34" cy="33"/>
            </a:xfrm>
            <a:prstGeom prst="hexagon">
              <a:avLst>
                <a:gd name="adj" fmla="val 25758"/>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34" name="AutoShape 34"/>
            <p:cNvSpPr>
              <a:spLocks noChangeArrowheads="1"/>
            </p:cNvSpPr>
            <p:nvPr/>
          </p:nvSpPr>
          <p:spPr bwMode="auto">
            <a:xfrm>
              <a:off x="2309" y="2300"/>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35" name="AutoShape 35"/>
            <p:cNvSpPr>
              <a:spLocks noChangeArrowheads="1"/>
            </p:cNvSpPr>
            <p:nvPr/>
          </p:nvSpPr>
          <p:spPr bwMode="auto">
            <a:xfrm>
              <a:off x="2617" y="2342"/>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36" name="AutoShape 36"/>
            <p:cNvSpPr>
              <a:spLocks noChangeArrowheads="1"/>
            </p:cNvSpPr>
            <p:nvPr/>
          </p:nvSpPr>
          <p:spPr bwMode="auto">
            <a:xfrm>
              <a:off x="2651" y="2435"/>
              <a:ext cx="35" cy="31"/>
            </a:xfrm>
            <a:prstGeom prst="hexagon">
              <a:avLst>
                <a:gd name="adj" fmla="val 28226"/>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37" name="AutoShape 37"/>
            <p:cNvSpPr>
              <a:spLocks noChangeArrowheads="1"/>
            </p:cNvSpPr>
            <p:nvPr/>
          </p:nvSpPr>
          <p:spPr bwMode="auto">
            <a:xfrm>
              <a:off x="2531" y="2327"/>
              <a:ext cx="35" cy="33"/>
            </a:xfrm>
            <a:prstGeom prst="hexagon">
              <a:avLst>
                <a:gd name="adj" fmla="val 2651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38" name="AutoShape 38"/>
            <p:cNvSpPr>
              <a:spLocks noChangeArrowheads="1"/>
            </p:cNvSpPr>
            <p:nvPr/>
          </p:nvSpPr>
          <p:spPr bwMode="auto">
            <a:xfrm>
              <a:off x="2686" y="2279"/>
              <a:ext cx="34" cy="33"/>
            </a:xfrm>
            <a:prstGeom prst="hexagon">
              <a:avLst>
                <a:gd name="adj" fmla="val 25758"/>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39" name="AutoShape 39"/>
            <p:cNvSpPr>
              <a:spLocks noChangeArrowheads="1"/>
            </p:cNvSpPr>
            <p:nvPr/>
          </p:nvSpPr>
          <p:spPr bwMode="auto">
            <a:xfrm>
              <a:off x="2742" y="2335"/>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40" name="AutoShape 40"/>
            <p:cNvSpPr>
              <a:spLocks noChangeArrowheads="1"/>
            </p:cNvSpPr>
            <p:nvPr/>
          </p:nvSpPr>
          <p:spPr bwMode="auto">
            <a:xfrm>
              <a:off x="2798" y="2389"/>
              <a:ext cx="34" cy="33"/>
            </a:xfrm>
            <a:prstGeom prst="hexagon">
              <a:avLst>
                <a:gd name="adj" fmla="val 25758"/>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41" name="AutoShape 41"/>
            <p:cNvSpPr>
              <a:spLocks noChangeArrowheads="1"/>
            </p:cNvSpPr>
            <p:nvPr/>
          </p:nvSpPr>
          <p:spPr bwMode="auto">
            <a:xfrm>
              <a:off x="2849" y="2367"/>
              <a:ext cx="33" cy="31"/>
            </a:xfrm>
            <a:prstGeom prst="hexagon">
              <a:avLst>
                <a:gd name="adj" fmla="val 2661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42" name="AutoShape 42"/>
            <p:cNvSpPr>
              <a:spLocks noChangeArrowheads="1"/>
            </p:cNvSpPr>
            <p:nvPr/>
          </p:nvSpPr>
          <p:spPr bwMode="auto">
            <a:xfrm>
              <a:off x="2942" y="2339"/>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43" name="AutoShape 43"/>
            <p:cNvSpPr>
              <a:spLocks noChangeArrowheads="1"/>
            </p:cNvSpPr>
            <p:nvPr/>
          </p:nvSpPr>
          <p:spPr bwMode="auto">
            <a:xfrm>
              <a:off x="2918" y="2404"/>
              <a:ext cx="33" cy="32"/>
            </a:xfrm>
            <a:prstGeom prst="hexagon">
              <a:avLst>
                <a:gd name="adj" fmla="val 25781"/>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44" name="AutoShape 44"/>
            <p:cNvSpPr>
              <a:spLocks noChangeArrowheads="1"/>
            </p:cNvSpPr>
            <p:nvPr/>
          </p:nvSpPr>
          <p:spPr bwMode="auto">
            <a:xfrm>
              <a:off x="2815" y="2312"/>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45" name="AutoShape 45"/>
            <p:cNvSpPr>
              <a:spLocks noChangeArrowheads="1"/>
            </p:cNvSpPr>
            <p:nvPr/>
          </p:nvSpPr>
          <p:spPr bwMode="auto">
            <a:xfrm>
              <a:off x="2759" y="2247"/>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46" name="AutoShape 46"/>
            <p:cNvSpPr>
              <a:spLocks noChangeArrowheads="1"/>
            </p:cNvSpPr>
            <p:nvPr/>
          </p:nvSpPr>
          <p:spPr bwMode="auto">
            <a:xfrm>
              <a:off x="2921" y="2279"/>
              <a:ext cx="34" cy="33"/>
            </a:xfrm>
            <a:prstGeom prst="hexagon">
              <a:avLst>
                <a:gd name="adj" fmla="val 25758"/>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47" name="AutoShape 47"/>
            <p:cNvSpPr>
              <a:spLocks noChangeArrowheads="1"/>
            </p:cNvSpPr>
            <p:nvPr/>
          </p:nvSpPr>
          <p:spPr bwMode="auto">
            <a:xfrm>
              <a:off x="2977" y="2335"/>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48" name="AutoShape 48"/>
            <p:cNvSpPr>
              <a:spLocks noChangeArrowheads="1"/>
            </p:cNvSpPr>
            <p:nvPr/>
          </p:nvSpPr>
          <p:spPr bwMode="auto">
            <a:xfrm>
              <a:off x="3033" y="2389"/>
              <a:ext cx="34" cy="33"/>
            </a:xfrm>
            <a:prstGeom prst="hexagon">
              <a:avLst>
                <a:gd name="adj" fmla="val 25758"/>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49" name="AutoShape 49"/>
            <p:cNvSpPr>
              <a:spLocks noChangeArrowheads="1"/>
            </p:cNvSpPr>
            <p:nvPr/>
          </p:nvSpPr>
          <p:spPr bwMode="auto">
            <a:xfrm>
              <a:off x="3084" y="2367"/>
              <a:ext cx="35" cy="31"/>
            </a:xfrm>
            <a:prstGeom prst="hexagon">
              <a:avLst>
                <a:gd name="adj" fmla="val 28226"/>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50" name="AutoShape 50"/>
            <p:cNvSpPr>
              <a:spLocks noChangeArrowheads="1"/>
            </p:cNvSpPr>
            <p:nvPr/>
          </p:nvSpPr>
          <p:spPr bwMode="auto">
            <a:xfrm>
              <a:off x="2998" y="2303"/>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51" name="AutoShape 51"/>
            <p:cNvSpPr>
              <a:spLocks noChangeArrowheads="1"/>
            </p:cNvSpPr>
            <p:nvPr/>
          </p:nvSpPr>
          <p:spPr bwMode="auto">
            <a:xfrm>
              <a:off x="3119" y="2312"/>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52" name="AutoShape 52"/>
            <p:cNvSpPr>
              <a:spLocks noChangeArrowheads="1"/>
            </p:cNvSpPr>
            <p:nvPr/>
          </p:nvSpPr>
          <p:spPr bwMode="auto">
            <a:xfrm>
              <a:off x="3153" y="2404"/>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53" name="AutoShape 53"/>
            <p:cNvSpPr>
              <a:spLocks noChangeArrowheads="1"/>
            </p:cNvSpPr>
            <p:nvPr/>
          </p:nvSpPr>
          <p:spPr bwMode="auto">
            <a:xfrm>
              <a:off x="3050" y="2312"/>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54" name="AutoShape 54"/>
            <p:cNvSpPr>
              <a:spLocks noChangeArrowheads="1"/>
            </p:cNvSpPr>
            <p:nvPr/>
          </p:nvSpPr>
          <p:spPr bwMode="auto">
            <a:xfrm>
              <a:off x="2994" y="2247"/>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55" name="AutoShape 55"/>
            <p:cNvSpPr>
              <a:spLocks noChangeArrowheads="1"/>
            </p:cNvSpPr>
            <p:nvPr/>
          </p:nvSpPr>
          <p:spPr bwMode="auto">
            <a:xfrm>
              <a:off x="2707" y="2388"/>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56" name="AutoShape 56"/>
            <p:cNvSpPr>
              <a:spLocks noChangeArrowheads="1"/>
            </p:cNvSpPr>
            <p:nvPr/>
          </p:nvSpPr>
          <p:spPr bwMode="auto">
            <a:xfrm>
              <a:off x="3218" y="2312"/>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57" name="AutoShape 57"/>
            <p:cNvSpPr>
              <a:spLocks noChangeArrowheads="1"/>
            </p:cNvSpPr>
            <p:nvPr/>
          </p:nvSpPr>
          <p:spPr bwMode="auto">
            <a:xfrm>
              <a:off x="3273" y="2367"/>
              <a:ext cx="35" cy="31"/>
            </a:xfrm>
            <a:prstGeom prst="hexagon">
              <a:avLst>
                <a:gd name="adj" fmla="val 28226"/>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58" name="AutoShape 58"/>
            <p:cNvSpPr>
              <a:spLocks noChangeArrowheads="1"/>
            </p:cNvSpPr>
            <p:nvPr/>
          </p:nvSpPr>
          <p:spPr bwMode="auto">
            <a:xfrm>
              <a:off x="3358" y="2288"/>
              <a:ext cx="36" cy="33"/>
            </a:xfrm>
            <a:prstGeom prst="hexagon">
              <a:avLst>
                <a:gd name="adj" fmla="val 2727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59" name="AutoShape 59"/>
            <p:cNvSpPr>
              <a:spLocks noChangeArrowheads="1"/>
            </p:cNvSpPr>
            <p:nvPr/>
          </p:nvSpPr>
          <p:spPr bwMode="auto">
            <a:xfrm>
              <a:off x="3394" y="2382"/>
              <a:ext cx="33" cy="32"/>
            </a:xfrm>
            <a:prstGeom prst="hexagon">
              <a:avLst>
                <a:gd name="adj" fmla="val 25781"/>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60" name="AutoShape 60"/>
            <p:cNvSpPr>
              <a:spLocks noChangeArrowheads="1"/>
            </p:cNvSpPr>
            <p:nvPr/>
          </p:nvSpPr>
          <p:spPr bwMode="auto">
            <a:xfrm>
              <a:off x="3401" y="2321"/>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61" name="AutoShape 61"/>
            <p:cNvSpPr>
              <a:spLocks noChangeArrowheads="1"/>
            </p:cNvSpPr>
            <p:nvPr/>
          </p:nvSpPr>
          <p:spPr bwMode="auto">
            <a:xfrm>
              <a:off x="3289" y="2288"/>
              <a:ext cx="36" cy="33"/>
            </a:xfrm>
            <a:prstGeom prst="hexagon">
              <a:avLst>
                <a:gd name="adj" fmla="val 2727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62" name="AutoShape 62"/>
            <p:cNvSpPr>
              <a:spLocks noChangeArrowheads="1"/>
            </p:cNvSpPr>
            <p:nvPr/>
          </p:nvSpPr>
          <p:spPr bwMode="auto">
            <a:xfrm>
              <a:off x="2583" y="2283"/>
              <a:ext cx="34" cy="33"/>
            </a:xfrm>
            <a:prstGeom prst="hexagon">
              <a:avLst>
                <a:gd name="adj" fmla="val 25758"/>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63" name="AutoShape 63"/>
            <p:cNvSpPr>
              <a:spLocks noChangeArrowheads="1"/>
            </p:cNvSpPr>
            <p:nvPr/>
          </p:nvSpPr>
          <p:spPr bwMode="auto">
            <a:xfrm>
              <a:off x="1797" y="2380"/>
              <a:ext cx="33" cy="33"/>
            </a:xfrm>
            <a:prstGeom prst="hexagon">
              <a:avLst>
                <a:gd name="adj" fmla="val 25000"/>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64" name="AutoShape 64"/>
            <p:cNvSpPr>
              <a:spLocks noChangeArrowheads="1"/>
            </p:cNvSpPr>
            <p:nvPr/>
          </p:nvSpPr>
          <p:spPr bwMode="auto">
            <a:xfrm>
              <a:off x="1851" y="2321"/>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65" name="AutoShape 65"/>
            <p:cNvSpPr>
              <a:spLocks noChangeArrowheads="1"/>
            </p:cNvSpPr>
            <p:nvPr/>
          </p:nvSpPr>
          <p:spPr bwMode="auto">
            <a:xfrm>
              <a:off x="1907" y="2376"/>
              <a:ext cx="35" cy="33"/>
            </a:xfrm>
            <a:prstGeom prst="hexagon">
              <a:avLst>
                <a:gd name="adj" fmla="val 2651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66" name="AutoShape 66"/>
            <p:cNvSpPr>
              <a:spLocks noChangeArrowheads="1"/>
            </p:cNvSpPr>
            <p:nvPr/>
          </p:nvSpPr>
          <p:spPr bwMode="auto">
            <a:xfrm>
              <a:off x="1959" y="2353"/>
              <a:ext cx="34" cy="33"/>
            </a:xfrm>
            <a:prstGeom prst="hexagon">
              <a:avLst>
                <a:gd name="adj" fmla="val 25758"/>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67" name="AutoShape 67"/>
            <p:cNvSpPr>
              <a:spLocks noChangeArrowheads="1"/>
            </p:cNvSpPr>
            <p:nvPr/>
          </p:nvSpPr>
          <p:spPr bwMode="auto">
            <a:xfrm>
              <a:off x="1856" y="2402"/>
              <a:ext cx="34" cy="33"/>
            </a:xfrm>
            <a:prstGeom prst="hexagon">
              <a:avLst>
                <a:gd name="adj" fmla="val 25758"/>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68" name="AutoShape 68"/>
            <p:cNvSpPr>
              <a:spLocks noChangeArrowheads="1"/>
            </p:cNvSpPr>
            <p:nvPr/>
          </p:nvSpPr>
          <p:spPr bwMode="auto">
            <a:xfrm>
              <a:off x="1993" y="2297"/>
              <a:ext cx="35" cy="33"/>
            </a:xfrm>
            <a:prstGeom prst="hexagon">
              <a:avLst>
                <a:gd name="adj" fmla="val 2651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69" name="AutoShape 69"/>
            <p:cNvSpPr>
              <a:spLocks noChangeArrowheads="1"/>
            </p:cNvSpPr>
            <p:nvPr/>
          </p:nvSpPr>
          <p:spPr bwMode="auto">
            <a:xfrm>
              <a:off x="2028" y="2391"/>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70" name="AutoShape 70"/>
            <p:cNvSpPr>
              <a:spLocks noChangeArrowheads="1"/>
            </p:cNvSpPr>
            <p:nvPr/>
          </p:nvSpPr>
          <p:spPr bwMode="auto">
            <a:xfrm>
              <a:off x="2036" y="2330"/>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71" name="AutoShape 71"/>
            <p:cNvSpPr>
              <a:spLocks noChangeArrowheads="1"/>
            </p:cNvSpPr>
            <p:nvPr/>
          </p:nvSpPr>
          <p:spPr bwMode="auto">
            <a:xfrm>
              <a:off x="1924" y="2297"/>
              <a:ext cx="35" cy="33"/>
            </a:xfrm>
            <a:prstGeom prst="hexagon">
              <a:avLst>
                <a:gd name="adj" fmla="val 2651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72" name="AutoShape 72"/>
            <p:cNvSpPr>
              <a:spLocks noChangeArrowheads="1"/>
            </p:cNvSpPr>
            <p:nvPr/>
          </p:nvSpPr>
          <p:spPr bwMode="auto">
            <a:xfrm>
              <a:off x="3676" y="2386"/>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73" name="AutoShape 73"/>
            <p:cNvSpPr>
              <a:spLocks noChangeArrowheads="1"/>
            </p:cNvSpPr>
            <p:nvPr/>
          </p:nvSpPr>
          <p:spPr bwMode="auto">
            <a:xfrm>
              <a:off x="3732" y="2349"/>
              <a:ext cx="35" cy="33"/>
            </a:xfrm>
            <a:prstGeom prst="hexagon">
              <a:avLst>
                <a:gd name="adj" fmla="val 2651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74" name="AutoShape 74"/>
            <p:cNvSpPr>
              <a:spLocks noChangeArrowheads="1"/>
            </p:cNvSpPr>
            <p:nvPr/>
          </p:nvSpPr>
          <p:spPr bwMode="auto">
            <a:xfrm>
              <a:off x="3788" y="2404"/>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75" name="AutoShape 75"/>
            <p:cNvSpPr>
              <a:spLocks noChangeArrowheads="1"/>
            </p:cNvSpPr>
            <p:nvPr/>
          </p:nvSpPr>
          <p:spPr bwMode="auto">
            <a:xfrm>
              <a:off x="3840" y="2382"/>
              <a:ext cx="33" cy="32"/>
            </a:xfrm>
            <a:prstGeom prst="hexagon">
              <a:avLst>
                <a:gd name="adj" fmla="val 25781"/>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76" name="AutoShape 76"/>
            <p:cNvSpPr>
              <a:spLocks noChangeArrowheads="1"/>
            </p:cNvSpPr>
            <p:nvPr/>
          </p:nvSpPr>
          <p:spPr bwMode="auto">
            <a:xfrm>
              <a:off x="3873" y="2326"/>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77" name="AutoShape 77"/>
            <p:cNvSpPr>
              <a:spLocks noChangeArrowheads="1"/>
            </p:cNvSpPr>
            <p:nvPr/>
          </p:nvSpPr>
          <p:spPr bwMode="auto">
            <a:xfrm>
              <a:off x="3856" y="2459"/>
              <a:ext cx="34" cy="33"/>
            </a:xfrm>
            <a:prstGeom prst="hexagon">
              <a:avLst>
                <a:gd name="adj" fmla="val 25758"/>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78" name="AutoShape 78"/>
            <p:cNvSpPr>
              <a:spLocks noChangeArrowheads="1"/>
            </p:cNvSpPr>
            <p:nvPr/>
          </p:nvSpPr>
          <p:spPr bwMode="auto">
            <a:xfrm>
              <a:off x="1665" y="2452"/>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79" name="AutoShape 79"/>
            <p:cNvSpPr>
              <a:spLocks noChangeArrowheads="1"/>
            </p:cNvSpPr>
            <p:nvPr/>
          </p:nvSpPr>
          <p:spPr bwMode="auto">
            <a:xfrm>
              <a:off x="3804" y="2326"/>
              <a:ext cx="36" cy="32"/>
            </a:xfrm>
            <a:prstGeom prst="hexagon">
              <a:avLst>
                <a:gd name="adj" fmla="val 2812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80" name="AutoShape 80"/>
            <p:cNvSpPr>
              <a:spLocks noChangeArrowheads="1"/>
            </p:cNvSpPr>
            <p:nvPr/>
          </p:nvSpPr>
          <p:spPr bwMode="auto">
            <a:xfrm>
              <a:off x="3457" y="2398"/>
              <a:ext cx="35" cy="33"/>
            </a:xfrm>
            <a:prstGeom prst="hexagon">
              <a:avLst>
                <a:gd name="adj" fmla="val 2651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81" name="AutoShape 81"/>
            <p:cNvSpPr>
              <a:spLocks noChangeArrowheads="1"/>
            </p:cNvSpPr>
            <p:nvPr/>
          </p:nvSpPr>
          <p:spPr bwMode="auto">
            <a:xfrm>
              <a:off x="3401" y="2256"/>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82" name="AutoShape 82"/>
            <p:cNvSpPr>
              <a:spLocks noChangeArrowheads="1"/>
            </p:cNvSpPr>
            <p:nvPr/>
          </p:nvSpPr>
          <p:spPr bwMode="auto">
            <a:xfrm>
              <a:off x="3457" y="2310"/>
              <a:ext cx="35" cy="33"/>
            </a:xfrm>
            <a:prstGeom prst="hexagon">
              <a:avLst>
                <a:gd name="adj" fmla="val 2651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83" name="AutoShape 83"/>
            <p:cNvSpPr>
              <a:spLocks noChangeArrowheads="1"/>
            </p:cNvSpPr>
            <p:nvPr/>
          </p:nvSpPr>
          <p:spPr bwMode="auto">
            <a:xfrm>
              <a:off x="3513" y="2366"/>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84" name="AutoShape 84"/>
            <p:cNvSpPr>
              <a:spLocks noChangeArrowheads="1"/>
            </p:cNvSpPr>
            <p:nvPr/>
          </p:nvSpPr>
          <p:spPr bwMode="auto">
            <a:xfrm>
              <a:off x="3565" y="2343"/>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85" name="AutoShape 85"/>
            <p:cNvSpPr>
              <a:spLocks noChangeArrowheads="1"/>
            </p:cNvSpPr>
            <p:nvPr/>
          </p:nvSpPr>
          <p:spPr bwMode="auto">
            <a:xfrm>
              <a:off x="3599" y="2288"/>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86" name="AutoShape 86"/>
            <p:cNvSpPr>
              <a:spLocks noChangeArrowheads="1"/>
            </p:cNvSpPr>
            <p:nvPr/>
          </p:nvSpPr>
          <p:spPr bwMode="auto">
            <a:xfrm>
              <a:off x="3633" y="2380"/>
              <a:ext cx="35" cy="33"/>
            </a:xfrm>
            <a:prstGeom prst="hexagon">
              <a:avLst>
                <a:gd name="adj" fmla="val 2651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87" name="AutoShape 87"/>
            <p:cNvSpPr>
              <a:spLocks noChangeArrowheads="1"/>
            </p:cNvSpPr>
            <p:nvPr/>
          </p:nvSpPr>
          <p:spPr bwMode="auto">
            <a:xfrm>
              <a:off x="3530" y="2288"/>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88" name="AutoShape 88"/>
            <p:cNvSpPr>
              <a:spLocks noChangeArrowheads="1"/>
            </p:cNvSpPr>
            <p:nvPr/>
          </p:nvSpPr>
          <p:spPr bwMode="auto">
            <a:xfrm>
              <a:off x="1592" y="2878"/>
              <a:ext cx="36" cy="32"/>
            </a:xfrm>
            <a:prstGeom prst="hexagon">
              <a:avLst>
                <a:gd name="adj" fmla="val 2812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89" name="AutoShape 89"/>
            <p:cNvSpPr>
              <a:spLocks noChangeArrowheads="1"/>
            </p:cNvSpPr>
            <p:nvPr/>
          </p:nvSpPr>
          <p:spPr bwMode="auto">
            <a:xfrm>
              <a:off x="1665" y="2744"/>
              <a:ext cx="35" cy="33"/>
            </a:xfrm>
            <a:prstGeom prst="hexagon">
              <a:avLst>
                <a:gd name="adj" fmla="val 2651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90" name="AutoShape 90"/>
            <p:cNvSpPr>
              <a:spLocks noChangeArrowheads="1"/>
            </p:cNvSpPr>
            <p:nvPr/>
          </p:nvSpPr>
          <p:spPr bwMode="auto">
            <a:xfrm>
              <a:off x="1592" y="3046"/>
              <a:ext cx="36" cy="32"/>
            </a:xfrm>
            <a:prstGeom prst="hexagon">
              <a:avLst>
                <a:gd name="adj" fmla="val 2812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91" name="AutoShape 91"/>
            <p:cNvSpPr>
              <a:spLocks noChangeArrowheads="1"/>
            </p:cNvSpPr>
            <p:nvPr/>
          </p:nvSpPr>
          <p:spPr bwMode="auto">
            <a:xfrm>
              <a:off x="1644" y="2540"/>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92" name="AutoShape 92"/>
            <p:cNvSpPr>
              <a:spLocks noChangeArrowheads="1"/>
            </p:cNvSpPr>
            <p:nvPr/>
          </p:nvSpPr>
          <p:spPr bwMode="auto">
            <a:xfrm>
              <a:off x="1592" y="2760"/>
              <a:ext cx="36" cy="32"/>
            </a:xfrm>
            <a:prstGeom prst="hexagon">
              <a:avLst>
                <a:gd name="adj" fmla="val 2812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93" name="AutoShape 93"/>
            <p:cNvSpPr>
              <a:spLocks noChangeArrowheads="1"/>
            </p:cNvSpPr>
            <p:nvPr/>
          </p:nvSpPr>
          <p:spPr bwMode="auto">
            <a:xfrm>
              <a:off x="1543" y="2982"/>
              <a:ext cx="34" cy="31"/>
            </a:xfrm>
            <a:prstGeom prst="hexagon">
              <a:avLst>
                <a:gd name="adj" fmla="val 2741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94" name="AutoShape 94"/>
            <p:cNvSpPr>
              <a:spLocks noChangeArrowheads="1"/>
            </p:cNvSpPr>
            <p:nvPr/>
          </p:nvSpPr>
          <p:spPr bwMode="auto">
            <a:xfrm>
              <a:off x="1717" y="2380"/>
              <a:ext cx="35" cy="33"/>
            </a:xfrm>
            <a:prstGeom prst="hexagon">
              <a:avLst>
                <a:gd name="adj" fmla="val 2651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95" name="AutoShape 95"/>
            <p:cNvSpPr>
              <a:spLocks noChangeArrowheads="1"/>
            </p:cNvSpPr>
            <p:nvPr/>
          </p:nvSpPr>
          <p:spPr bwMode="auto">
            <a:xfrm>
              <a:off x="1726" y="2320"/>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96" name="AutoShape 96"/>
            <p:cNvSpPr>
              <a:spLocks noChangeArrowheads="1"/>
            </p:cNvSpPr>
            <p:nvPr/>
          </p:nvSpPr>
          <p:spPr bwMode="auto">
            <a:xfrm>
              <a:off x="1609" y="2695"/>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97" name="AutoShape 97"/>
            <p:cNvSpPr>
              <a:spLocks noChangeArrowheads="1"/>
            </p:cNvSpPr>
            <p:nvPr/>
          </p:nvSpPr>
          <p:spPr bwMode="auto">
            <a:xfrm>
              <a:off x="1648" y="2616"/>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98" name="Text Box 98"/>
            <p:cNvSpPr txBox="1">
              <a:spLocks noChangeArrowheads="1"/>
            </p:cNvSpPr>
            <p:nvPr/>
          </p:nvSpPr>
          <p:spPr bwMode="auto">
            <a:xfrm>
              <a:off x="2394" y="2874"/>
              <a:ext cx="6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a:solidFill>
                    <a:srgbClr val="000000"/>
                  </a:solidFill>
                </a:rPr>
                <a:t>liquid N</a:t>
              </a:r>
              <a:r>
                <a:rPr lang="en-US" altLang="en-US" baseline="-25000">
                  <a:solidFill>
                    <a:srgbClr val="000000"/>
                  </a:solidFill>
                </a:rPr>
                <a:t>2</a:t>
              </a:r>
            </a:p>
          </p:txBody>
        </p:sp>
      </p:grpSp>
      <p:sp>
        <p:nvSpPr>
          <p:cNvPr id="102499" name="Oval 99"/>
          <p:cNvSpPr>
            <a:spLocks noChangeArrowheads="1"/>
          </p:cNvSpPr>
          <p:nvPr/>
        </p:nvSpPr>
        <p:spPr bwMode="auto">
          <a:xfrm>
            <a:off x="7191953" y="1809484"/>
            <a:ext cx="795074" cy="7693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500" name="Oval 100"/>
          <p:cNvSpPr>
            <a:spLocks noChangeArrowheads="1"/>
          </p:cNvSpPr>
          <p:nvPr/>
        </p:nvSpPr>
        <p:spPr bwMode="auto">
          <a:xfrm>
            <a:off x="6714909" y="1723257"/>
            <a:ext cx="450168" cy="443449"/>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501" name="AutoShape 101"/>
          <p:cNvSpPr>
            <a:spLocks noChangeArrowheads="1"/>
          </p:cNvSpPr>
          <p:nvPr/>
        </p:nvSpPr>
        <p:spPr bwMode="auto">
          <a:xfrm>
            <a:off x="3872801" y="5027852"/>
            <a:ext cx="5151181" cy="729004"/>
          </a:xfrm>
          <a:prstGeom prst="roundRect">
            <a:avLst>
              <a:gd name="adj" fmla="val 16667"/>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102504" name="Group 104"/>
          <p:cNvGrpSpPr>
            <a:grpSpLocks/>
          </p:cNvGrpSpPr>
          <p:nvPr/>
        </p:nvGrpSpPr>
        <p:grpSpPr bwMode="auto">
          <a:xfrm>
            <a:off x="5546935" y="3700863"/>
            <a:ext cx="578948" cy="301232"/>
            <a:chOff x="445" y="1175"/>
            <a:chExt cx="517" cy="269"/>
          </a:xfrm>
        </p:grpSpPr>
        <p:sp>
          <p:nvSpPr>
            <p:cNvPr id="102505" name="Freeform 105"/>
            <p:cNvSpPr>
              <a:spLocks noChangeAspect="1"/>
            </p:cNvSpPr>
            <p:nvPr/>
          </p:nvSpPr>
          <p:spPr bwMode="auto">
            <a:xfrm rot="2166978" flipH="1">
              <a:off x="647" y="1293"/>
              <a:ext cx="315" cy="151"/>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508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2506" name="Rectangle 106"/>
            <p:cNvSpPr>
              <a:spLocks noChangeArrowheads="1"/>
            </p:cNvSpPr>
            <p:nvPr/>
          </p:nvSpPr>
          <p:spPr bwMode="auto">
            <a:xfrm rot="2166978" flipH="1">
              <a:off x="833" y="1393"/>
              <a:ext cx="23" cy="27"/>
            </a:xfrm>
            <a:prstGeom prst="rect">
              <a:avLst/>
            </a:prstGeom>
            <a:solidFill>
              <a:srgbClr val="FF0000"/>
            </a:solidFill>
            <a:ln w="9525">
              <a:miter lim="800000"/>
              <a:headEnd/>
              <a:tailEnd/>
            </a:ln>
            <a:effectLst/>
            <a:scene3d>
              <a:camera prst="legacyObliqueTopRight">
                <a:rot lat="20399999" lon="20999999" rev="0"/>
              </a:camera>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a:solidFill>
                  <a:srgbClr val="000000"/>
                </a:solidFill>
              </a:endParaRPr>
            </a:p>
          </p:txBody>
        </p:sp>
        <p:sp>
          <p:nvSpPr>
            <p:cNvPr id="102507" name="Freeform 107"/>
            <p:cNvSpPr>
              <a:spLocks/>
            </p:cNvSpPr>
            <p:nvPr/>
          </p:nvSpPr>
          <p:spPr bwMode="auto">
            <a:xfrm rot="2166978" flipH="1">
              <a:off x="445" y="1175"/>
              <a:ext cx="293" cy="32"/>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2508" name="Freeform 108"/>
            <p:cNvSpPr>
              <a:spLocks/>
            </p:cNvSpPr>
            <p:nvPr/>
          </p:nvSpPr>
          <p:spPr bwMode="auto">
            <a:xfrm rot="12966978">
              <a:off x="454" y="1179"/>
              <a:ext cx="293" cy="32"/>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3" name="TextBox 2"/>
          <p:cNvSpPr txBox="1"/>
          <p:nvPr/>
        </p:nvSpPr>
        <p:spPr>
          <a:xfrm>
            <a:off x="7598535" y="103031"/>
            <a:ext cx="1164101" cy="584775"/>
          </a:xfrm>
          <a:prstGeom prst="rect">
            <a:avLst/>
          </a:prstGeom>
          <a:noFill/>
        </p:spPr>
        <p:txBody>
          <a:bodyPr wrap="none" rtlCol="0">
            <a:spAutoFit/>
          </a:bodyPr>
          <a:lstStyle/>
          <a:p>
            <a:r>
              <a:rPr lang="en-US" sz="3200" dirty="0" smtClean="0"/>
              <a:t>Rob?</a:t>
            </a:r>
            <a:endParaRPr lang="en-US" sz="3200" dirty="0"/>
          </a:p>
        </p:txBody>
      </p:sp>
    </p:spTree>
    <p:extLst>
      <p:ext uri="{BB962C8B-B14F-4D97-AF65-F5344CB8AC3E}">
        <p14:creationId xmlns:p14="http://schemas.microsoft.com/office/powerpoint/2010/main" val="41235398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0.0125 0.00926 L -0.12986 -0.13691 C -0.15711 -0.19287 -0.19791 -0.2234 -0.2401 -0.2234 C -0.28854 -0.2234 -0.32708 -0.19287 -0.35434 -0.13691 L -0.48385 0.11309 " pathEditMode="relative" rAng="0" ptsTypes="FffFF">
                                      <p:cBhvr>
                                        <p:cTn id="6" dur="2000" fill="hold"/>
                                        <p:tgtEl>
                                          <p:spTgt spid="102504"/>
                                        </p:tgtEl>
                                        <p:attrNameLst>
                                          <p:attrName>ppt_x</p:attrName>
                                          <p:attrName>ppt_y</p:attrName>
                                        </p:attrNameLst>
                                      </p:cBhvr>
                                      <p:rCtr x="-24826" y="-6452"/>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20638"/>
            <a:ext cx="8229600" cy="1143000"/>
          </a:xfrm>
        </p:spPr>
        <p:txBody>
          <a:bodyPr/>
          <a:lstStyle/>
          <a:p>
            <a:pPr eaLnBrk="1" hangingPunct="1"/>
            <a:r>
              <a:rPr lang="en-US" altLang="en-US" smtClean="0">
                <a:solidFill>
                  <a:schemeClr val="tx1"/>
                </a:solidFill>
              </a:rPr>
              <a:t>Response to dehydration</a:t>
            </a:r>
          </a:p>
        </p:txBody>
      </p:sp>
      <p:pic>
        <p:nvPicPr>
          <p:cNvPr id="13209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1838"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0"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rPr>
              <a:t>www.proteros.de</a:t>
            </a:r>
          </a:p>
        </p:txBody>
      </p:sp>
    </p:spTree>
    <p:extLst>
      <p:ext uri="{BB962C8B-B14F-4D97-AF65-F5344CB8AC3E}">
        <p14:creationId xmlns:p14="http://schemas.microsoft.com/office/powerpoint/2010/main" val="1040831135"/>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457200" y="20638"/>
            <a:ext cx="8229600" cy="1143000"/>
          </a:xfrm>
        </p:spPr>
        <p:txBody>
          <a:bodyPr/>
          <a:lstStyle/>
          <a:p>
            <a:pPr eaLnBrk="1" hangingPunct="1"/>
            <a:r>
              <a:rPr lang="en-US" altLang="en-US" smtClean="0">
                <a:solidFill>
                  <a:schemeClr val="tx1"/>
                </a:solidFill>
              </a:rPr>
              <a:t>Response to dehydration</a:t>
            </a:r>
          </a:p>
        </p:txBody>
      </p:sp>
      <p:pic>
        <p:nvPicPr>
          <p:cNvPr id="13312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1838"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rPr>
              <a:t>www.proteros.de</a:t>
            </a:r>
          </a:p>
        </p:txBody>
      </p:sp>
    </p:spTree>
    <p:extLst>
      <p:ext uri="{BB962C8B-B14F-4D97-AF65-F5344CB8AC3E}">
        <p14:creationId xmlns:p14="http://schemas.microsoft.com/office/powerpoint/2010/main" val="3345616726"/>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457200" y="20638"/>
            <a:ext cx="8229600" cy="1143000"/>
          </a:xfrm>
        </p:spPr>
        <p:txBody>
          <a:bodyPr/>
          <a:lstStyle/>
          <a:p>
            <a:pPr eaLnBrk="1" hangingPunct="1"/>
            <a:r>
              <a:rPr lang="en-US" altLang="en-US" smtClean="0">
                <a:solidFill>
                  <a:schemeClr val="tx1"/>
                </a:solidFill>
              </a:rPr>
              <a:t>Response to dehydration</a:t>
            </a:r>
          </a:p>
        </p:txBody>
      </p:sp>
      <p:pic>
        <p:nvPicPr>
          <p:cNvPr id="13414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3425"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rPr>
              <a:t>www.proteros.de</a:t>
            </a:r>
          </a:p>
        </p:txBody>
      </p:sp>
    </p:spTree>
    <p:extLst>
      <p:ext uri="{BB962C8B-B14F-4D97-AF65-F5344CB8AC3E}">
        <p14:creationId xmlns:p14="http://schemas.microsoft.com/office/powerpoint/2010/main" val="1841272483"/>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20638"/>
            <a:ext cx="8229600" cy="1143000"/>
          </a:xfrm>
        </p:spPr>
        <p:txBody>
          <a:bodyPr/>
          <a:lstStyle/>
          <a:p>
            <a:pPr eaLnBrk="1" hangingPunct="1"/>
            <a:r>
              <a:rPr lang="en-US" altLang="en-US" smtClean="0">
                <a:solidFill>
                  <a:schemeClr val="tx1"/>
                </a:solidFill>
              </a:rPr>
              <a:t>Response to dehydration</a:t>
            </a:r>
          </a:p>
        </p:txBody>
      </p:sp>
      <p:pic>
        <p:nvPicPr>
          <p:cNvPr id="13517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3425"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2"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rPr>
              <a:t>www.proteros.de</a:t>
            </a:r>
          </a:p>
        </p:txBody>
      </p:sp>
    </p:spTree>
    <p:extLst>
      <p:ext uri="{BB962C8B-B14F-4D97-AF65-F5344CB8AC3E}">
        <p14:creationId xmlns:p14="http://schemas.microsoft.com/office/powerpoint/2010/main" val="1136651143"/>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457200" y="20638"/>
            <a:ext cx="8229600" cy="1143000"/>
          </a:xfrm>
        </p:spPr>
        <p:txBody>
          <a:bodyPr/>
          <a:lstStyle/>
          <a:p>
            <a:pPr eaLnBrk="1" hangingPunct="1"/>
            <a:r>
              <a:rPr lang="en-US" altLang="en-US" smtClean="0">
                <a:solidFill>
                  <a:schemeClr val="tx1"/>
                </a:solidFill>
              </a:rPr>
              <a:t>Response to dehydration</a:t>
            </a:r>
          </a:p>
        </p:txBody>
      </p:sp>
      <p:pic>
        <p:nvPicPr>
          <p:cNvPr id="13619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3425"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rPr>
              <a:t>www.proteros.de</a:t>
            </a:r>
          </a:p>
        </p:txBody>
      </p:sp>
    </p:spTree>
    <p:extLst>
      <p:ext uri="{BB962C8B-B14F-4D97-AF65-F5344CB8AC3E}">
        <p14:creationId xmlns:p14="http://schemas.microsoft.com/office/powerpoint/2010/main" val="1625013768"/>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457200" y="20638"/>
            <a:ext cx="8229600" cy="1143000"/>
          </a:xfrm>
        </p:spPr>
        <p:txBody>
          <a:bodyPr/>
          <a:lstStyle/>
          <a:p>
            <a:pPr eaLnBrk="1" hangingPunct="1"/>
            <a:r>
              <a:rPr lang="en-US" altLang="en-US" smtClean="0">
                <a:solidFill>
                  <a:schemeClr val="tx1"/>
                </a:solidFill>
              </a:rPr>
              <a:t>Response to dehydration</a:t>
            </a:r>
          </a:p>
        </p:txBody>
      </p:sp>
      <p:pic>
        <p:nvPicPr>
          <p:cNvPr id="13721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3425"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rPr>
              <a:t>www.proteros.de</a:t>
            </a:r>
          </a:p>
        </p:txBody>
      </p:sp>
    </p:spTree>
    <p:extLst>
      <p:ext uri="{BB962C8B-B14F-4D97-AF65-F5344CB8AC3E}">
        <p14:creationId xmlns:p14="http://schemas.microsoft.com/office/powerpoint/2010/main" val="222180524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Multi-crystal strategy:</a:t>
            </a:r>
            <a:endParaRPr lang="en-US" dirty="0"/>
          </a:p>
        </p:txBody>
      </p:sp>
      <p:sp>
        <p:nvSpPr>
          <p:cNvPr id="3" name="Content Placeholder 2"/>
          <p:cNvSpPr>
            <a:spLocks noGrp="1"/>
          </p:cNvSpPr>
          <p:nvPr>
            <p:ph idx="1"/>
          </p:nvPr>
        </p:nvSpPr>
        <p:spPr>
          <a:xfrm>
            <a:off x="457200" y="1600200"/>
            <a:ext cx="4333741" cy="4525963"/>
          </a:xfrm>
        </p:spPr>
        <p:txBody>
          <a:bodyPr/>
          <a:lstStyle/>
          <a:p>
            <a:pPr marL="0" indent="0">
              <a:buNone/>
            </a:pPr>
            <a:r>
              <a:rPr lang="en-US" dirty="0" smtClean="0"/>
              <a:t>You have:</a:t>
            </a:r>
          </a:p>
          <a:p>
            <a:r>
              <a:rPr lang="en-US" dirty="0" smtClean="0"/>
              <a:t>5 </a:t>
            </a:r>
            <a:r>
              <a:rPr lang="el-GR" dirty="0" smtClean="0"/>
              <a:t>μ</a:t>
            </a:r>
            <a:r>
              <a:rPr lang="en-US" dirty="0" smtClean="0"/>
              <a:t>m crystals</a:t>
            </a:r>
          </a:p>
          <a:p>
            <a:r>
              <a:rPr lang="en-US" dirty="0" smtClean="0"/>
              <a:t>5 </a:t>
            </a:r>
            <a:r>
              <a:rPr lang="el-GR" dirty="0" smtClean="0"/>
              <a:t>μ</a:t>
            </a:r>
            <a:r>
              <a:rPr lang="en-US" dirty="0" smtClean="0"/>
              <a:t>m beam</a:t>
            </a:r>
          </a:p>
          <a:p>
            <a:r>
              <a:rPr lang="en-US" dirty="0" smtClean="0"/>
              <a:t>~7 </a:t>
            </a:r>
            <a:r>
              <a:rPr lang="el-GR" dirty="0" smtClean="0"/>
              <a:t>μ</a:t>
            </a:r>
            <a:r>
              <a:rPr lang="en-US" dirty="0" smtClean="0"/>
              <a:t>m loop</a:t>
            </a:r>
          </a:p>
          <a:p>
            <a:r>
              <a:rPr lang="en-US" dirty="0" smtClean="0"/>
              <a:t>a perfect detector</a:t>
            </a:r>
          </a:p>
          <a:p>
            <a:r>
              <a:rPr lang="en-US" dirty="0" smtClean="0"/>
              <a:t>All the flux you want</a:t>
            </a:r>
          </a:p>
          <a:p>
            <a:r>
              <a:rPr lang="en-US" dirty="0" smtClean="0"/>
              <a:t>All the time you want</a:t>
            </a:r>
          </a:p>
        </p:txBody>
      </p:sp>
      <p:sp>
        <p:nvSpPr>
          <p:cNvPr id="4" name="Content Placeholder 2"/>
          <p:cNvSpPr txBox="1">
            <a:spLocks/>
          </p:cNvSpPr>
          <p:nvPr/>
        </p:nvSpPr>
        <p:spPr bwMode="auto">
          <a:xfrm>
            <a:off x="4314423" y="1598053"/>
            <a:ext cx="4829577" cy="4970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anose="020B0604020202020204" pitchFamily="34" charset="0"/>
              </a:defRPr>
            </a:lvl2pPr>
            <a:lvl3pPr marL="1143000" indent="-228600" algn="l" rtl="0" fontAlgn="base">
              <a:spcBef>
                <a:spcPct val="20000"/>
              </a:spcBef>
              <a:spcAft>
                <a:spcPct val="0"/>
              </a:spcAft>
              <a:buChar char="•"/>
              <a:defRPr sz="2400">
                <a:solidFill>
                  <a:schemeClr val="tx1"/>
                </a:solidFill>
                <a:latin typeface="Arial" panose="020B0604020202020204" pitchFamily="34" charset="0"/>
              </a:defRPr>
            </a:lvl3pPr>
            <a:lvl4pPr marL="1600200" indent="-228600" algn="l" rtl="0" fontAlgn="base">
              <a:spcBef>
                <a:spcPct val="20000"/>
              </a:spcBef>
              <a:spcAft>
                <a:spcPct val="0"/>
              </a:spcAft>
              <a:buChar char="–"/>
              <a:defRPr sz="2000">
                <a:solidFill>
                  <a:schemeClr val="tx1"/>
                </a:solidFill>
                <a:latin typeface="Arial" panose="020B0604020202020204" pitchFamily="34" charset="0"/>
              </a:defRPr>
            </a:lvl4pPr>
            <a:lvl5pPr marL="2057400" indent="-228600" algn="l" rtl="0" fontAlgn="base">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US" kern="0" dirty="0" smtClean="0"/>
              <a:t>Should you collect:</a:t>
            </a:r>
          </a:p>
          <a:p>
            <a:pPr marL="514350" indent="-514350">
              <a:buFontTx/>
              <a:buAutoNum type="alphaLcParenR"/>
            </a:pPr>
            <a:r>
              <a:rPr lang="en-US" kern="0" dirty="0" smtClean="0">
                <a:solidFill>
                  <a:srgbClr val="002060"/>
                </a:solidFill>
              </a:rPr>
              <a:t>10° from each, 1 °/s</a:t>
            </a:r>
          </a:p>
          <a:p>
            <a:pPr marL="400050" lvl="1" indent="0">
              <a:buNone/>
            </a:pPr>
            <a:r>
              <a:rPr lang="en-US" sz="1800" kern="0" dirty="0" smtClean="0">
                <a:solidFill>
                  <a:srgbClr val="002060"/>
                </a:solidFill>
              </a:rPr>
              <a:t>	“coarse” dose slice</a:t>
            </a:r>
          </a:p>
          <a:p>
            <a:pPr marL="0" indent="0">
              <a:buFontTx/>
              <a:buNone/>
            </a:pPr>
            <a:r>
              <a:rPr lang="en-US" kern="0" dirty="0" smtClean="0">
                <a:solidFill>
                  <a:srgbClr val="663300"/>
                </a:solidFill>
              </a:rPr>
              <a:t>b) 360° from each, 36 °/s</a:t>
            </a:r>
          </a:p>
          <a:p>
            <a:pPr marL="0" indent="0">
              <a:buFontTx/>
              <a:buNone/>
            </a:pPr>
            <a:r>
              <a:rPr lang="en-US" sz="2000" kern="0" dirty="0" smtClean="0">
                <a:solidFill>
                  <a:srgbClr val="663300"/>
                </a:solidFill>
              </a:rPr>
              <a:t>	“fine” dose slice</a:t>
            </a:r>
          </a:p>
          <a:p>
            <a:pPr marL="0" indent="0">
              <a:buFontTx/>
              <a:buNone/>
            </a:pPr>
            <a:endParaRPr lang="en-US" kern="0" dirty="0"/>
          </a:p>
          <a:p>
            <a:pPr marL="0" indent="0">
              <a:buFontTx/>
              <a:buNone/>
            </a:pPr>
            <a:r>
              <a:rPr lang="en-US" kern="0" dirty="0" smtClean="0">
                <a:solidFill>
                  <a:srgbClr val="C00000"/>
                </a:solidFill>
              </a:rPr>
              <a:t>	same dose</a:t>
            </a:r>
          </a:p>
          <a:p>
            <a:pPr marL="0" indent="0">
              <a:buFontTx/>
              <a:buNone/>
            </a:pPr>
            <a:r>
              <a:rPr lang="en-US" kern="0" dirty="0">
                <a:solidFill>
                  <a:srgbClr val="C00000"/>
                </a:solidFill>
              </a:rPr>
              <a:t>	</a:t>
            </a:r>
            <a:r>
              <a:rPr lang="en-US" kern="0" dirty="0" smtClean="0">
                <a:solidFill>
                  <a:srgbClr val="C00000"/>
                </a:solidFill>
              </a:rPr>
              <a:t>same photons</a:t>
            </a:r>
          </a:p>
          <a:p>
            <a:pPr marL="0" indent="0">
              <a:buFontTx/>
              <a:buNone/>
            </a:pPr>
            <a:r>
              <a:rPr lang="en-US" kern="0" dirty="0">
                <a:solidFill>
                  <a:srgbClr val="006600"/>
                </a:solidFill>
              </a:rPr>
              <a:t>	</a:t>
            </a:r>
            <a:r>
              <a:rPr lang="en-US" kern="0" dirty="0" smtClean="0">
                <a:solidFill>
                  <a:srgbClr val="006600"/>
                </a:solidFill>
              </a:rPr>
              <a:t>which is better?</a:t>
            </a:r>
          </a:p>
          <a:p>
            <a:pPr marL="0" indent="0">
              <a:buFontTx/>
              <a:buNone/>
            </a:pPr>
            <a:endParaRPr lang="en-US" kern="0" dirty="0" smtClean="0"/>
          </a:p>
        </p:txBody>
      </p:sp>
    </p:spTree>
    <p:extLst>
      <p:ext uri="{BB962C8B-B14F-4D97-AF65-F5344CB8AC3E}">
        <p14:creationId xmlns:p14="http://schemas.microsoft.com/office/powerpoint/2010/main" val="44293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457200" y="20638"/>
            <a:ext cx="8229600" cy="1143000"/>
          </a:xfrm>
        </p:spPr>
        <p:txBody>
          <a:bodyPr/>
          <a:lstStyle/>
          <a:p>
            <a:pPr eaLnBrk="1" hangingPunct="1"/>
            <a:r>
              <a:rPr lang="en-US" altLang="en-US" smtClean="0">
                <a:solidFill>
                  <a:schemeClr val="tx1"/>
                </a:solidFill>
              </a:rPr>
              <a:t>Response to dehydration</a:t>
            </a:r>
          </a:p>
        </p:txBody>
      </p:sp>
      <p:pic>
        <p:nvPicPr>
          <p:cNvPr id="13824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3425"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rPr>
              <a:t>www.proteros.de</a:t>
            </a:r>
          </a:p>
        </p:txBody>
      </p:sp>
    </p:spTree>
    <p:extLst>
      <p:ext uri="{BB962C8B-B14F-4D97-AF65-F5344CB8AC3E}">
        <p14:creationId xmlns:p14="http://schemas.microsoft.com/office/powerpoint/2010/main" val="3912303459"/>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457200" y="20638"/>
            <a:ext cx="8229600" cy="1143000"/>
          </a:xfrm>
        </p:spPr>
        <p:txBody>
          <a:bodyPr/>
          <a:lstStyle/>
          <a:p>
            <a:pPr eaLnBrk="1" hangingPunct="1"/>
            <a:r>
              <a:rPr lang="en-US" altLang="en-US" smtClean="0">
                <a:solidFill>
                  <a:schemeClr val="tx1"/>
                </a:solidFill>
              </a:rPr>
              <a:t>Response to dehydration</a:t>
            </a:r>
          </a:p>
        </p:txBody>
      </p:sp>
      <p:pic>
        <p:nvPicPr>
          <p:cNvPr id="13926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3425"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rPr>
              <a:t>www.proteros.de</a:t>
            </a:r>
          </a:p>
        </p:txBody>
      </p:sp>
    </p:spTree>
    <p:extLst>
      <p:ext uri="{BB962C8B-B14F-4D97-AF65-F5344CB8AC3E}">
        <p14:creationId xmlns:p14="http://schemas.microsoft.com/office/powerpoint/2010/main" val="654012386"/>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457200" y="20638"/>
            <a:ext cx="8229600" cy="1143000"/>
          </a:xfrm>
        </p:spPr>
        <p:txBody>
          <a:bodyPr/>
          <a:lstStyle/>
          <a:p>
            <a:pPr eaLnBrk="1" hangingPunct="1"/>
            <a:r>
              <a:rPr lang="en-US" altLang="en-US" smtClean="0">
                <a:solidFill>
                  <a:schemeClr val="tx1"/>
                </a:solidFill>
              </a:rPr>
              <a:t>Ostwald Ripening</a:t>
            </a:r>
          </a:p>
        </p:txBody>
      </p:sp>
      <p:pic>
        <p:nvPicPr>
          <p:cNvPr id="140291" name="Picture 2" descr="http://xray.bmc.uu.se/terese/images/4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7788" y="1128713"/>
            <a:ext cx="6383337" cy="537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2" name="Rectangle 1"/>
          <p:cNvSpPr>
            <a:spLocks noChangeArrowheads="1"/>
          </p:cNvSpPr>
          <p:nvPr/>
        </p:nvSpPr>
        <p:spPr bwMode="auto">
          <a:xfrm>
            <a:off x="0" y="6470650"/>
            <a:ext cx="6111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latin typeface="Courier New" pitchFamily="49" charset="0"/>
                <a:cs typeface="Courier New" pitchFamily="49" charset="0"/>
              </a:rPr>
              <a:t>http://xray.bmc.uu.se/terese/tutorial6.html</a:t>
            </a:r>
          </a:p>
        </p:txBody>
      </p:sp>
    </p:spTree>
    <p:extLst>
      <p:ext uri="{BB962C8B-B14F-4D97-AF65-F5344CB8AC3E}">
        <p14:creationId xmlns:p14="http://schemas.microsoft.com/office/powerpoint/2010/main" val="1493608286"/>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528638" y="4743450"/>
            <a:ext cx="7945437"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600">
                <a:solidFill>
                  <a:srgbClr val="000000"/>
                </a:solidFill>
                <a:ea typeface="MS PGothic" pitchFamily="34" charset="-128"/>
              </a:rPr>
              <a:t>Efremov, R. G. &amp; Sazanov, L. A. (2011)."Structure of the membrane domain of respiratory complex I", </a:t>
            </a:r>
            <a:r>
              <a:rPr lang="en-US" altLang="en-US" sz="1600" i="1">
                <a:solidFill>
                  <a:srgbClr val="000000"/>
                </a:solidFill>
                <a:ea typeface="MS PGothic" pitchFamily="34" charset="-128"/>
              </a:rPr>
              <a:t>Nature</a:t>
            </a:r>
            <a:r>
              <a:rPr lang="en-US" altLang="en-US" sz="1600">
                <a:solidFill>
                  <a:srgbClr val="000000"/>
                </a:solidFill>
                <a:ea typeface="MS PGothic" pitchFamily="34" charset="-128"/>
              </a:rPr>
              <a:t> </a:t>
            </a:r>
            <a:r>
              <a:rPr lang="en-US" altLang="en-US" sz="1600" b="1">
                <a:solidFill>
                  <a:srgbClr val="000000"/>
                </a:solidFill>
                <a:ea typeface="MS PGothic" pitchFamily="34" charset="-128"/>
              </a:rPr>
              <a:t>476</a:t>
            </a:r>
            <a:r>
              <a:rPr lang="en-US" altLang="en-US" sz="1600">
                <a:solidFill>
                  <a:srgbClr val="000000"/>
                </a:solidFill>
                <a:ea typeface="MS PGothic" pitchFamily="34" charset="-128"/>
              </a:rPr>
              <a:t>, 414-420. </a:t>
            </a:r>
          </a:p>
          <a:p>
            <a:pPr eaLnBrk="1" fontAlgn="base" hangingPunct="1">
              <a:spcBef>
                <a:spcPct val="0"/>
              </a:spcBef>
              <a:spcAft>
                <a:spcPct val="0"/>
              </a:spcAft>
              <a:buFontTx/>
              <a:buNone/>
            </a:pPr>
            <a:r>
              <a:rPr lang="en-US" altLang="en-US" sz="1400">
                <a:solidFill>
                  <a:srgbClr val="000000"/>
                </a:solidFill>
                <a:ea typeface="MS PGothic" pitchFamily="34" charset="-128"/>
              </a:rPr>
              <a:t>“To improve diffraction properties, crystals were slowly cooled to 4 C, placed into micro-dialysis buttons, and mother liquor was exchanged by dialysis for 0.1 M sodium acetate (pH 4.8), 0.15 M sodium tartrate (pH 5.0), 30% PEG4000, 0.1% sodium cholate and 12.5% glycerol over a period of 5 days.”</a:t>
            </a:r>
          </a:p>
        </p:txBody>
      </p:sp>
      <p:sp>
        <p:nvSpPr>
          <p:cNvPr id="141315" name="Title 1"/>
          <p:cNvSpPr>
            <a:spLocks noGrp="1"/>
          </p:cNvSpPr>
          <p:nvPr>
            <p:ph type="title"/>
          </p:nvPr>
        </p:nvSpPr>
        <p:spPr/>
        <p:txBody>
          <a:bodyPr/>
          <a:lstStyle/>
          <a:p>
            <a:r>
              <a:rPr lang="en-US" altLang="en-US" smtClean="0"/>
              <a:t>… but does it work for membrane proteins?</a:t>
            </a:r>
          </a:p>
        </p:txBody>
      </p:sp>
      <p:sp>
        <p:nvSpPr>
          <p:cNvPr id="141316" name="Content Placeholder 2"/>
          <p:cNvSpPr>
            <a:spLocks noGrp="1"/>
          </p:cNvSpPr>
          <p:nvPr>
            <p:ph idx="1"/>
          </p:nvPr>
        </p:nvSpPr>
        <p:spPr>
          <a:xfrm>
            <a:off x="457200" y="1728788"/>
            <a:ext cx="8229600" cy="3040062"/>
          </a:xfrm>
        </p:spPr>
        <p:txBody>
          <a:bodyPr/>
          <a:lstStyle/>
          <a:p>
            <a:pPr marL="0" indent="0">
              <a:buFontTx/>
              <a:buNone/>
            </a:pPr>
            <a:r>
              <a:rPr lang="en-US" altLang="en-US" sz="1600" b="1" smtClean="0"/>
              <a:t>CCP4BB:</a:t>
            </a:r>
            <a:endParaRPr lang="en-US" altLang="en-US" sz="1400" smtClean="0"/>
          </a:p>
          <a:p>
            <a:pPr marL="0" indent="0">
              <a:buFontTx/>
              <a:buNone/>
            </a:pPr>
            <a:r>
              <a:rPr lang="en-US" altLang="en-US" sz="1400" smtClean="0"/>
              <a:t>“We used it for a large membrane protein complex and diffraction improved from ~7 to 2.7 A. The crystal is fished out and put into mother liquor solution in the button, sealed with dialysis membrane and the button is then placed into about 5 mls of mother liquor with slightly higher PEG concentration. Then you just exchange outside buffer every day or so for solutions containing higher concentrations of PEG. We went from ~9 to 30 % PEG4000 in about a week. You can easily observe crystal under microscope and if it cracks - you went too far/too quickly with PEG and need to use a bit less next time. Also, this method allows you to control all other components of the dehydrating solution - we needed to decrease salt concentration at the same time as increasing PEG. You can also introduce/increase cryo-protectant concentration at the same time. With these crystals, otherwise excellent dehydration machines already mentioned did not work, possibly because the process had to be really slow.”</a:t>
            </a:r>
          </a:p>
        </p:txBody>
      </p:sp>
      <p:sp>
        <p:nvSpPr>
          <p:cNvPr id="4" name="Oval 3"/>
          <p:cNvSpPr/>
          <p:nvPr/>
        </p:nvSpPr>
        <p:spPr>
          <a:xfrm>
            <a:off x="425450" y="5873750"/>
            <a:ext cx="1017588" cy="3429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5" name="Oval 4"/>
          <p:cNvSpPr/>
          <p:nvPr/>
        </p:nvSpPr>
        <p:spPr>
          <a:xfrm>
            <a:off x="6735763" y="1968500"/>
            <a:ext cx="1158875" cy="4381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7" name="Oval 6"/>
          <p:cNvSpPr/>
          <p:nvPr/>
        </p:nvSpPr>
        <p:spPr>
          <a:xfrm>
            <a:off x="4070350" y="2882900"/>
            <a:ext cx="1466850" cy="3429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8" name="Oval 7"/>
          <p:cNvSpPr/>
          <p:nvPr/>
        </p:nvSpPr>
        <p:spPr>
          <a:xfrm>
            <a:off x="482600" y="5218113"/>
            <a:ext cx="2943225" cy="3429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37898329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5" grpId="0" animBg="1"/>
      <p:bldP spid="7"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20638"/>
            <a:ext cx="8229600" cy="1730375"/>
          </a:xfrm>
        </p:spPr>
        <p:txBody>
          <a:bodyPr/>
          <a:lstStyle/>
          <a:p>
            <a:pPr eaLnBrk="1" hangingPunct="1"/>
            <a:r>
              <a:rPr lang="en-US" altLang="en-US" dirty="0" smtClean="0">
                <a:solidFill>
                  <a:schemeClr val="tx1"/>
                </a:solidFill>
              </a:rPr>
              <a:t>Elastic deformation</a:t>
            </a:r>
            <a:br>
              <a:rPr lang="en-US" altLang="en-US" dirty="0" smtClean="0">
                <a:solidFill>
                  <a:schemeClr val="tx1"/>
                </a:solidFill>
              </a:rPr>
            </a:br>
            <a:r>
              <a:rPr lang="en-US" altLang="en-US" dirty="0" smtClean="0">
                <a:solidFill>
                  <a:schemeClr val="tx1"/>
                </a:solidFill>
              </a:rPr>
              <a:t>= non-isomorphism</a:t>
            </a:r>
          </a:p>
        </p:txBody>
      </p:sp>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5" name="Oval 14"/>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6" name="Oval 15"/>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7" name="Oval 16"/>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8" name="Oval 17"/>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9" name="Oval 18"/>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0" name="Oval 19"/>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1" name="Oval 220"/>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2" name="Oval 221"/>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3" name="Oval 222"/>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4" name="Oval 223"/>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5" name="Oval 224"/>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6" name="Oval 225"/>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4" name="Oval 233"/>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5" name="Oval 234"/>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6" name="Oval 235"/>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7" name="Oval 236"/>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8" name="Oval 237"/>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9" name="Oval 238"/>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7" name="Oval 246"/>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8" name="Oval 247"/>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9" name="Oval 248"/>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0" name="Oval 249"/>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1" name="Oval 250"/>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2" name="Oval 251"/>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0" name="Oval 259"/>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1" name="Oval 260"/>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2" name="Oval 261"/>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3" name="Oval 262"/>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4" name="Oval 263"/>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5" name="Oval 264"/>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3" name="Oval 272"/>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4" name="Oval 273"/>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5" name="Oval 274"/>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6" name="Oval 275"/>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7" name="Oval 276"/>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8" name="Oval 277"/>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6" name="Oval 285"/>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7" name="Oval 286"/>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8" name="Oval 287"/>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9" name="Oval 288"/>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0" name="Oval 289"/>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1" name="Oval 290"/>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9" name="Oval 298"/>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0" name="Oval 299"/>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1" name="Oval 300"/>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2" name="Oval 301"/>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3" name="Oval 302"/>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4" name="Oval 303"/>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2" name="Oval 311"/>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3" name="Oval 312"/>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4" name="Oval 313"/>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5" name="Oval 314"/>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6" name="Oval 315"/>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7" name="Oval 316"/>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5" name="Oval 324"/>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6" name="Oval 325"/>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7" name="Oval 326"/>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8" name="Oval 327"/>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9" name="Oval 328"/>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0" name="Oval 329"/>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8" name="Oval 337"/>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9" name="Oval 338"/>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0" name="Oval 339"/>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1" name="Oval 340"/>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2" name="Oval 341"/>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3" name="Oval 342"/>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1" name="Oval 350"/>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2" name="Oval 351"/>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3" name="Oval 352"/>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4" name="Oval 353"/>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5" name="Oval 354"/>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6" name="Oval 355"/>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4" name="Oval 363"/>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5" name="Oval 364"/>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6" name="Oval 365"/>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7" name="Oval 366"/>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8" name="Oval 367"/>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9" name="Oval 368"/>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7" name="Oval 376"/>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8" name="Oval 377"/>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9" name="Oval 378"/>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0" name="Oval 379"/>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1" name="Oval 380"/>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2" name="Oval 381"/>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0" name="Oval 389"/>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1" name="Oval 390"/>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2" name="Oval 391"/>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3" name="Oval 392"/>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4" name="Oval 393"/>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5" name="Oval 394"/>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3" name="Oval 402"/>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4" name="Oval 403"/>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5" name="Oval 404"/>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6" name="Oval 405"/>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7" name="Oval 406"/>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8" name="Oval 407"/>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6" name="Oval 415"/>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7" name="Oval 416"/>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8" name="Oval 417"/>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9" name="Oval 418"/>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20" name="Oval 419"/>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21" name="Oval 420"/>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Tree>
    <p:extLst>
      <p:ext uri="{BB962C8B-B14F-4D97-AF65-F5344CB8AC3E}">
        <p14:creationId xmlns:p14="http://schemas.microsoft.com/office/powerpoint/2010/main" val="3713366778"/>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8" name="Group 29"/>
          <p:cNvGrpSpPr>
            <a:grpSpLocks/>
          </p:cNvGrpSpPr>
          <p:nvPr/>
        </p:nvGrpSpPr>
        <p:grpSpPr bwMode="auto">
          <a:xfrm>
            <a:off x="3005138" y="5824538"/>
            <a:ext cx="3265487" cy="282575"/>
            <a:chOff x="3004726" y="5823939"/>
            <a:chExt cx="3265386" cy="283448"/>
          </a:xfrm>
        </p:grpSpPr>
        <p:sp>
          <p:nvSpPr>
            <p:cNvPr id="3" name="Oval 2"/>
            <p:cNvSpPr/>
            <p:nvPr/>
          </p:nvSpPr>
          <p:spPr bwMode="auto">
            <a:xfrm rot="18583957" flipH="1" flipV="1">
              <a:off x="2952693"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0" name="Oval 9"/>
            <p:cNvSpPr/>
            <p:nvPr/>
          </p:nvSpPr>
          <p:spPr bwMode="auto">
            <a:xfrm rot="18583957" flipH="1" flipV="1">
              <a:off x="3232881"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1" name="Oval 10"/>
            <p:cNvSpPr/>
            <p:nvPr/>
          </p:nvSpPr>
          <p:spPr bwMode="auto">
            <a:xfrm rot="18583957" flipH="1" flipV="1">
              <a:off x="3513859"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2" name="Oval 11"/>
            <p:cNvSpPr/>
            <p:nvPr/>
          </p:nvSpPr>
          <p:spPr bwMode="auto">
            <a:xfrm rot="18583957" flipH="1" flipV="1">
              <a:off x="3794042"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3" name="Oval 12"/>
            <p:cNvSpPr/>
            <p:nvPr/>
          </p:nvSpPr>
          <p:spPr bwMode="auto">
            <a:xfrm rot="18583957" flipH="1" flipV="1">
              <a:off x="4075020"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4" name="Oval 13"/>
            <p:cNvSpPr/>
            <p:nvPr/>
          </p:nvSpPr>
          <p:spPr bwMode="auto">
            <a:xfrm rot="18583957" flipH="1" flipV="1">
              <a:off x="4355208"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5" name="Oval 14"/>
            <p:cNvSpPr/>
            <p:nvPr/>
          </p:nvSpPr>
          <p:spPr bwMode="auto">
            <a:xfrm rot="18583957" flipH="1" flipV="1">
              <a:off x="4636187"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6" name="Oval 15"/>
            <p:cNvSpPr/>
            <p:nvPr/>
          </p:nvSpPr>
          <p:spPr bwMode="auto">
            <a:xfrm rot="18583957" flipH="1" flipV="1">
              <a:off x="4916369"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7" name="Oval 16"/>
            <p:cNvSpPr/>
            <p:nvPr/>
          </p:nvSpPr>
          <p:spPr bwMode="auto">
            <a:xfrm rot="18583957" flipH="1" flipV="1">
              <a:off x="5197348"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8" name="Oval 17"/>
            <p:cNvSpPr/>
            <p:nvPr/>
          </p:nvSpPr>
          <p:spPr bwMode="auto">
            <a:xfrm rot="18583957" flipH="1" flipV="1">
              <a:off x="5477536"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9" name="Oval 18"/>
            <p:cNvSpPr/>
            <p:nvPr/>
          </p:nvSpPr>
          <p:spPr bwMode="auto">
            <a:xfrm rot="18583957" flipH="1" flipV="1">
              <a:off x="5758514"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0" name="Oval 19"/>
            <p:cNvSpPr/>
            <p:nvPr/>
          </p:nvSpPr>
          <p:spPr bwMode="auto">
            <a:xfrm rot="18583957" flipH="1" flipV="1">
              <a:off x="6038697"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grpSp>
        <p:nvGrpSpPr>
          <p:cNvPr id="106499" name="Group 1"/>
          <p:cNvGrpSpPr>
            <a:grpSpLocks/>
          </p:cNvGrpSpPr>
          <p:nvPr/>
        </p:nvGrpSpPr>
        <p:grpSpPr bwMode="auto">
          <a:xfrm>
            <a:off x="3003550" y="1979613"/>
            <a:ext cx="3267075" cy="282575"/>
            <a:chOff x="3003957" y="1557582"/>
            <a:chExt cx="3266598" cy="283447"/>
          </a:xfrm>
        </p:grpSpPr>
        <p:sp>
          <p:nvSpPr>
            <p:cNvPr id="215" name="Oval 214"/>
            <p:cNvSpPr/>
            <p:nvPr/>
          </p:nvSpPr>
          <p:spPr bwMode="auto">
            <a:xfrm rot="18583957" flipH="1" flipV="1">
              <a:off x="2952708"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6" name="Oval 215"/>
            <p:cNvSpPr/>
            <p:nvPr/>
          </p:nvSpPr>
          <p:spPr bwMode="auto">
            <a:xfrm rot="18583957" flipH="1" flipV="1">
              <a:off x="32328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7" name="Oval 216"/>
            <p:cNvSpPr/>
            <p:nvPr/>
          </p:nvSpPr>
          <p:spPr bwMode="auto">
            <a:xfrm rot="18583957" flipH="1" flipV="1">
              <a:off x="3513810"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8" name="Oval 217"/>
            <p:cNvSpPr/>
            <p:nvPr/>
          </p:nvSpPr>
          <p:spPr bwMode="auto">
            <a:xfrm rot="18583957" flipH="1" flipV="1">
              <a:off x="3793960"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9" name="Oval 218"/>
            <p:cNvSpPr/>
            <p:nvPr/>
          </p:nvSpPr>
          <p:spPr bwMode="auto">
            <a:xfrm rot="18583957" flipH="1" flipV="1">
              <a:off x="407490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0" name="Oval 219"/>
            <p:cNvSpPr/>
            <p:nvPr/>
          </p:nvSpPr>
          <p:spPr bwMode="auto">
            <a:xfrm rot="18583957" flipH="1" flipV="1">
              <a:off x="43550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1" name="Oval 220"/>
            <p:cNvSpPr/>
            <p:nvPr/>
          </p:nvSpPr>
          <p:spPr bwMode="auto">
            <a:xfrm rot="18583957" flipH="1" flipV="1">
              <a:off x="4636009"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2" name="Oval 221"/>
            <p:cNvSpPr/>
            <p:nvPr/>
          </p:nvSpPr>
          <p:spPr bwMode="auto">
            <a:xfrm rot="18583957" flipH="1" flipV="1">
              <a:off x="4916159"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3" name="Oval 222"/>
            <p:cNvSpPr/>
            <p:nvPr/>
          </p:nvSpPr>
          <p:spPr bwMode="auto">
            <a:xfrm rot="18583957" flipH="1" flipV="1">
              <a:off x="5197105"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4" name="Oval 223"/>
            <p:cNvSpPr/>
            <p:nvPr/>
          </p:nvSpPr>
          <p:spPr bwMode="auto">
            <a:xfrm rot="18583957" flipH="1" flipV="1">
              <a:off x="5477261"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5" name="Oval 224"/>
            <p:cNvSpPr/>
            <p:nvPr/>
          </p:nvSpPr>
          <p:spPr bwMode="auto">
            <a:xfrm rot="18583957" flipH="1" flipV="1">
              <a:off x="5758208"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6" name="Oval 225"/>
            <p:cNvSpPr/>
            <p:nvPr/>
          </p:nvSpPr>
          <p:spPr bwMode="auto">
            <a:xfrm rot="18583957" flipH="1" flipV="1">
              <a:off x="603835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grpSp>
        <p:nvGrpSpPr>
          <p:cNvPr id="106500" name="Group 3"/>
          <p:cNvGrpSpPr>
            <a:grpSpLocks/>
          </p:cNvGrpSpPr>
          <p:nvPr/>
        </p:nvGrpSpPr>
        <p:grpSpPr bwMode="auto">
          <a:xfrm>
            <a:off x="3003550" y="1722438"/>
            <a:ext cx="3267075" cy="284162"/>
            <a:chOff x="3003958" y="1806680"/>
            <a:chExt cx="3266597" cy="283447"/>
          </a:xfrm>
        </p:grpSpPr>
        <p:sp>
          <p:nvSpPr>
            <p:cNvPr id="228" name="Oval 227"/>
            <p:cNvSpPr/>
            <p:nvPr/>
          </p:nvSpPr>
          <p:spPr bwMode="auto">
            <a:xfrm rot="18583957" flipH="1" flipV="1">
              <a:off x="2952709"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9" name="Oval 228"/>
            <p:cNvSpPr/>
            <p:nvPr/>
          </p:nvSpPr>
          <p:spPr bwMode="auto">
            <a:xfrm rot="18583957" flipH="1" flipV="1">
              <a:off x="3232859"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0" name="Oval 229"/>
            <p:cNvSpPr/>
            <p:nvPr/>
          </p:nvSpPr>
          <p:spPr bwMode="auto">
            <a:xfrm rot="18583957" flipH="1" flipV="1">
              <a:off x="351380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1" name="Oval 230"/>
            <p:cNvSpPr/>
            <p:nvPr/>
          </p:nvSpPr>
          <p:spPr bwMode="auto">
            <a:xfrm rot="18583957" flipH="1" flipV="1">
              <a:off x="3793961"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2" name="Oval 231"/>
            <p:cNvSpPr/>
            <p:nvPr/>
          </p:nvSpPr>
          <p:spPr bwMode="auto">
            <a:xfrm rot="18583957" flipH="1" flipV="1">
              <a:off x="407490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3" name="Oval 232"/>
            <p:cNvSpPr/>
            <p:nvPr/>
          </p:nvSpPr>
          <p:spPr bwMode="auto">
            <a:xfrm rot="18583957" flipH="1" flipV="1">
              <a:off x="4355058"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4" name="Oval 233"/>
            <p:cNvSpPr/>
            <p:nvPr/>
          </p:nvSpPr>
          <p:spPr bwMode="auto">
            <a:xfrm rot="18583957" flipH="1" flipV="1">
              <a:off x="4636004"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5" name="Oval 234"/>
            <p:cNvSpPr/>
            <p:nvPr/>
          </p:nvSpPr>
          <p:spPr bwMode="auto">
            <a:xfrm rot="18583957" flipH="1" flipV="1">
              <a:off x="4916160"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6" name="Oval 235"/>
            <p:cNvSpPr/>
            <p:nvPr/>
          </p:nvSpPr>
          <p:spPr bwMode="auto">
            <a:xfrm rot="18583957" flipH="1" flipV="1">
              <a:off x="5197106"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7" name="Oval 236"/>
            <p:cNvSpPr/>
            <p:nvPr/>
          </p:nvSpPr>
          <p:spPr bwMode="auto">
            <a:xfrm rot="18583957" flipH="1" flipV="1">
              <a:off x="547725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8" name="Oval 237"/>
            <p:cNvSpPr/>
            <p:nvPr/>
          </p:nvSpPr>
          <p:spPr bwMode="auto">
            <a:xfrm rot="18583957" flipH="1" flipV="1">
              <a:off x="5758203"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9" name="Oval 238"/>
            <p:cNvSpPr/>
            <p:nvPr/>
          </p:nvSpPr>
          <p:spPr bwMode="auto">
            <a:xfrm rot="18583957" flipH="1" flipV="1">
              <a:off x="603835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grpSp>
        <p:nvGrpSpPr>
          <p:cNvPr id="106501" name="Group 4"/>
          <p:cNvGrpSpPr>
            <a:grpSpLocks/>
          </p:cNvGrpSpPr>
          <p:nvPr/>
        </p:nvGrpSpPr>
        <p:grpSpPr bwMode="auto">
          <a:xfrm>
            <a:off x="3003550" y="2235200"/>
            <a:ext cx="3267075" cy="284163"/>
            <a:chOff x="3003957" y="2073360"/>
            <a:chExt cx="3266598" cy="283447"/>
          </a:xfrm>
        </p:grpSpPr>
        <p:sp>
          <p:nvSpPr>
            <p:cNvPr id="241" name="Oval 240"/>
            <p:cNvSpPr/>
            <p:nvPr/>
          </p:nvSpPr>
          <p:spPr bwMode="auto">
            <a:xfrm rot="18583957" flipH="1" flipV="1">
              <a:off x="2952708"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2" name="Oval 241"/>
            <p:cNvSpPr/>
            <p:nvPr/>
          </p:nvSpPr>
          <p:spPr bwMode="auto">
            <a:xfrm rot="18583957" flipH="1" flipV="1">
              <a:off x="3232859"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3" name="Oval 242"/>
            <p:cNvSpPr/>
            <p:nvPr/>
          </p:nvSpPr>
          <p:spPr bwMode="auto">
            <a:xfrm rot="18583957" flipH="1" flipV="1">
              <a:off x="351380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4" name="Oval 243"/>
            <p:cNvSpPr/>
            <p:nvPr/>
          </p:nvSpPr>
          <p:spPr bwMode="auto">
            <a:xfrm rot="18583957" flipH="1" flipV="1">
              <a:off x="3793960"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5" name="Oval 244"/>
            <p:cNvSpPr/>
            <p:nvPr/>
          </p:nvSpPr>
          <p:spPr bwMode="auto">
            <a:xfrm rot="18583957" flipH="1" flipV="1">
              <a:off x="407490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6" name="Oval 245"/>
            <p:cNvSpPr/>
            <p:nvPr/>
          </p:nvSpPr>
          <p:spPr bwMode="auto">
            <a:xfrm rot="18583957" flipH="1" flipV="1">
              <a:off x="4355058"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7" name="Oval 246"/>
            <p:cNvSpPr/>
            <p:nvPr/>
          </p:nvSpPr>
          <p:spPr bwMode="auto">
            <a:xfrm rot="18583957" flipH="1" flipV="1">
              <a:off x="4636004"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8" name="Oval 247"/>
            <p:cNvSpPr/>
            <p:nvPr/>
          </p:nvSpPr>
          <p:spPr bwMode="auto">
            <a:xfrm rot="18583957" flipH="1" flipV="1">
              <a:off x="4916159"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9" name="Oval 248"/>
            <p:cNvSpPr/>
            <p:nvPr/>
          </p:nvSpPr>
          <p:spPr bwMode="auto">
            <a:xfrm rot="18583957" flipH="1" flipV="1">
              <a:off x="5197105"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0" name="Oval 249"/>
            <p:cNvSpPr/>
            <p:nvPr/>
          </p:nvSpPr>
          <p:spPr bwMode="auto">
            <a:xfrm rot="18583957" flipH="1" flipV="1">
              <a:off x="547725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1" name="Oval 250"/>
            <p:cNvSpPr/>
            <p:nvPr/>
          </p:nvSpPr>
          <p:spPr bwMode="auto">
            <a:xfrm rot="18583957" flipH="1" flipV="1">
              <a:off x="5758203"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2" name="Oval 251"/>
            <p:cNvSpPr/>
            <p:nvPr/>
          </p:nvSpPr>
          <p:spPr bwMode="auto">
            <a:xfrm rot="18583957" flipH="1" flipV="1">
              <a:off x="603835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grpSp>
        <p:nvGrpSpPr>
          <p:cNvPr id="106502" name="Group 5"/>
          <p:cNvGrpSpPr>
            <a:grpSpLocks/>
          </p:cNvGrpSpPr>
          <p:nvPr/>
        </p:nvGrpSpPr>
        <p:grpSpPr bwMode="auto">
          <a:xfrm>
            <a:off x="3003550" y="2492375"/>
            <a:ext cx="3267075" cy="282575"/>
            <a:chOff x="3003958" y="2340043"/>
            <a:chExt cx="3266597" cy="283447"/>
          </a:xfrm>
        </p:grpSpPr>
        <p:sp>
          <p:nvSpPr>
            <p:cNvPr id="254" name="Oval 253"/>
            <p:cNvSpPr/>
            <p:nvPr/>
          </p:nvSpPr>
          <p:spPr bwMode="auto">
            <a:xfrm rot="18583957" flipH="1" flipV="1">
              <a:off x="295270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5" name="Oval 254"/>
            <p:cNvSpPr/>
            <p:nvPr/>
          </p:nvSpPr>
          <p:spPr bwMode="auto">
            <a:xfrm rot="18583957" flipH="1" flipV="1">
              <a:off x="3232864"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6" name="Oval 255"/>
            <p:cNvSpPr/>
            <p:nvPr/>
          </p:nvSpPr>
          <p:spPr bwMode="auto">
            <a:xfrm rot="18583957" flipH="1" flipV="1">
              <a:off x="351381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7" name="Oval 256"/>
            <p:cNvSpPr/>
            <p:nvPr/>
          </p:nvSpPr>
          <p:spPr bwMode="auto">
            <a:xfrm rot="18583957" flipH="1" flipV="1">
              <a:off x="3793961"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8" name="Oval 257"/>
            <p:cNvSpPr/>
            <p:nvPr/>
          </p:nvSpPr>
          <p:spPr bwMode="auto">
            <a:xfrm rot="18583957" flipH="1" flipV="1">
              <a:off x="4074908"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9" name="Oval 258"/>
            <p:cNvSpPr/>
            <p:nvPr/>
          </p:nvSpPr>
          <p:spPr bwMode="auto">
            <a:xfrm rot="18583957" flipH="1" flipV="1">
              <a:off x="4355063"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0" name="Oval 259"/>
            <p:cNvSpPr/>
            <p:nvPr/>
          </p:nvSpPr>
          <p:spPr bwMode="auto">
            <a:xfrm rot="18583957" flipH="1" flipV="1">
              <a:off x="4636009"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1" name="Oval 260"/>
            <p:cNvSpPr/>
            <p:nvPr/>
          </p:nvSpPr>
          <p:spPr bwMode="auto">
            <a:xfrm rot="18583957" flipH="1" flipV="1">
              <a:off x="491615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2" name="Oval 261"/>
            <p:cNvSpPr/>
            <p:nvPr/>
          </p:nvSpPr>
          <p:spPr bwMode="auto">
            <a:xfrm rot="18583957" flipH="1" flipV="1">
              <a:off x="5197105"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3" name="Oval 262"/>
            <p:cNvSpPr/>
            <p:nvPr/>
          </p:nvSpPr>
          <p:spPr bwMode="auto">
            <a:xfrm rot="18583957" flipH="1" flipV="1">
              <a:off x="547726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4" name="Oval 263"/>
            <p:cNvSpPr/>
            <p:nvPr/>
          </p:nvSpPr>
          <p:spPr bwMode="auto">
            <a:xfrm rot="18583957" flipH="1" flipV="1">
              <a:off x="5758208"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5" name="Oval 264"/>
            <p:cNvSpPr/>
            <p:nvPr/>
          </p:nvSpPr>
          <p:spPr bwMode="auto">
            <a:xfrm rot="18583957" flipH="1" flipV="1">
              <a:off x="6038357"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grpSp>
        <p:nvGrpSpPr>
          <p:cNvPr id="106503" name="Group 6"/>
          <p:cNvGrpSpPr>
            <a:grpSpLocks/>
          </p:cNvGrpSpPr>
          <p:nvPr/>
        </p:nvGrpSpPr>
        <p:grpSpPr bwMode="auto">
          <a:xfrm>
            <a:off x="3005138" y="2747963"/>
            <a:ext cx="3265487" cy="284162"/>
            <a:chOff x="3004726" y="2607660"/>
            <a:chExt cx="3265386" cy="283448"/>
          </a:xfrm>
        </p:grpSpPr>
        <p:sp>
          <p:nvSpPr>
            <p:cNvPr id="267" name="Oval 266"/>
            <p:cNvSpPr/>
            <p:nvPr/>
          </p:nvSpPr>
          <p:spPr bwMode="auto">
            <a:xfrm rot="18583957" flipH="1" flipV="1">
              <a:off x="2952693"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8" name="Oval 267"/>
            <p:cNvSpPr/>
            <p:nvPr/>
          </p:nvSpPr>
          <p:spPr bwMode="auto">
            <a:xfrm rot="18583957" flipH="1" flipV="1">
              <a:off x="3232876"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9" name="Oval 268"/>
            <p:cNvSpPr/>
            <p:nvPr/>
          </p:nvSpPr>
          <p:spPr bwMode="auto">
            <a:xfrm rot="18583957" flipH="1" flipV="1">
              <a:off x="3513854"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0" name="Oval 269"/>
            <p:cNvSpPr/>
            <p:nvPr/>
          </p:nvSpPr>
          <p:spPr bwMode="auto">
            <a:xfrm rot="18583957" flipH="1" flipV="1">
              <a:off x="3794042"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1" name="Oval 270"/>
            <p:cNvSpPr/>
            <p:nvPr/>
          </p:nvSpPr>
          <p:spPr bwMode="auto">
            <a:xfrm rot="18583957" flipH="1" flipV="1">
              <a:off x="4075021"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2" name="Oval 271"/>
            <p:cNvSpPr/>
            <p:nvPr/>
          </p:nvSpPr>
          <p:spPr bwMode="auto">
            <a:xfrm rot="18583957" flipH="1" flipV="1">
              <a:off x="4355203"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3" name="Oval 272"/>
            <p:cNvSpPr/>
            <p:nvPr/>
          </p:nvSpPr>
          <p:spPr bwMode="auto">
            <a:xfrm rot="18583957" flipH="1" flipV="1">
              <a:off x="4636182"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4" name="Oval 273"/>
            <p:cNvSpPr/>
            <p:nvPr/>
          </p:nvSpPr>
          <p:spPr bwMode="auto">
            <a:xfrm rot="18583957" flipH="1" flipV="1">
              <a:off x="4916369"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5" name="Oval 274"/>
            <p:cNvSpPr/>
            <p:nvPr/>
          </p:nvSpPr>
          <p:spPr bwMode="auto">
            <a:xfrm rot="18583957" flipH="1" flipV="1">
              <a:off x="5197349"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6" name="Oval 275"/>
            <p:cNvSpPr/>
            <p:nvPr/>
          </p:nvSpPr>
          <p:spPr bwMode="auto">
            <a:xfrm rot="18583957" flipH="1" flipV="1">
              <a:off x="5477531"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7" name="Oval 276"/>
            <p:cNvSpPr/>
            <p:nvPr/>
          </p:nvSpPr>
          <p:spPr bwMode="auto">
            <a:xfrm rot="18583957" flipH="1" flipV="1">
              <a:off x="5758509"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8" name="Oval 277"/>
            <p:cNvSpPr/>
            <p:nvPr/>
          </p:nvSpPr>
          <p:spPr bwMode="auto">
            <a:xfrm rot="18583957" flipH="1" flipV="1">
              <a:off x="6038698"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grpSp>
        <p:nvGrpSpPr>
          <p:cNvPr id="106504" name="Group 7"/>
          <p:cNvGrpSpPr>
            <a:grpSpLocks/>
          </p:cNvGrpSpPr>
          <p:nvPr/>
        </p:nvGrpSpPr>
        <p:grpSpPr bwMode="auto">
          <a:xfrm>
            <a:off x="3005138" y="3003550"/>
            <a:ext cx="3265487" cy="284163"/>
            <a:chOff x="3004726" y="2874341"/>
            <a:chExt cx="3265386" cy="283448"/>
          </a:xfrm>
        </p:grpSpPr>
        <p:sp>
          <p:nvSpPr>
            <p:cNvPr id="280" name="Oval 279"/>
            <p:cNvSpPr/>
            <p:nvPr/>
          </p:nvSpPr>
          <p:spPr bwMode="auto">
            <a:xfrm rot="18583957" flipH="1" flipV="1">
              <a:off x="2952693"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1" name="Oval 280"/>
            <p:cNvSpPr/>
            <p:nvPr/>
          </p:nvSpPr>
          <p:spPr bwMode="auto">
            <a:xfrm rot="18583957" flipH="1" flipV="1">
              <a:off x="3232876"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2" name="Oval 281"/>
            <p:cNvSpPr/>
            <p:nvPr/>
          </p:nvSpPr>
          <p:spPr bwMode="auto">
            <a:xfrm rot="18583957" flipH="1" flipV="1">
              <a:off x="3513854"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3" name="Oval 282"/>
            <p:cNvSpPr/>
            <p:nvPr/>
          </p:nvSpPr>
          <p:spPr bwMode="auto">
            <a:xfrm rot="18583957" flipH="1" flipV="1">
              <a:off x="3794042"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4" name="Oval 283"/>
            <p:cNvSpPr/>
            <p:nvPr/>
          </p:nvSpPr>
          <p:spPr bwMode="auto">
            <a:xfrm rot="18583957" flipH="1" flipV="1">
              <a:off x="4075020"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5" name="Oval 284"/>
            <p:cNvSpPr/>
            <p:nvPr/>
          </p:nvSpPr>
          <p:spPr bwMode="auto">
            <a:xfrm rot="18583957" flipH="1" flipV="1">
              <a:off x="4355203"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6" name="Oval 285"/>
            <p:cNvSpPr/>
            <p:nvPr/>
          </p:nvSpPr>
          <p:spPr bwMode="auto">
            <a:xfrm rot="18583957" flipH="1" flipV="1">
              <a:off x="4636183"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7" name="Oval 286"/>
            <p:cNvSpPr/>
            <p:nvPr/>
          </p:nvSpPr>
          <p:spPr bwMode="auto">
            <a:xfrm rot="18583957" flipH="1" flipV="1">
              <a:off x="4916369"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8" name="Oval 287"/>
            <p:cNvSpPr/>
            <p:nvPr/>
          </p:nvSpPr>
          <p:spPr bwMode="auto">
            <a:xfrm rot="18583957" flipH="1" flipV="1">
              <a:off x="5197348"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9" name="Oval 288"/>
            <p:cNvSpPr/>
            <p:nvPr/>
          </p:nvSpPr>
          <p:spPr bwMode="auto">
            <a:xfrm rot="18583957" flipH="1" flipV="1">
              <a:off x="5477532"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0" name="Oval 289"/>
            <p:cNvSpPr/>
            <p:nvPr/>
          </p:nvSpPr>
          <p:spPr bwMode="auto">
            <a:xfrm rot="18583957" flipH="1" flipV="1">
              <a:off x="5758510"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1" name="Oval 290"/>
            <p:cNvSpPr/>
            <p:nvPr/>
          </p:nvSpPr>
          <p:spPr bwMode="auto">
            <a:xfrm rot="18583957" flipH="1" flipV="1">
              <a:off x="6038697"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grpSp>
        <p:nvGrpSpPr>
          <p:cNvPr id="106505" name="Group 8"/>
          <p:cNvGrpSpPr>
            <a:grpSpLocks/>
          </p:cNvGrpSpPr>
          <p:nvPr/>
        </p:nvGrpSpPr>
        <p:grpSpPr bwMode="auto">
          <a:xfrm>
            <a:off x="3005138" y="3260725"/>
            <a:ext cx="3265487" cy="282575"/>
            <a:chOff x="3004726" y="3141023"/>
            <a:chExt cx="3265386" cy="283448"/>
          </a:xfrm>
        </p:grpSpPr>
        <p:sp>
          <p:nvSpPr>
            <p:cNvPr id="293" name="Oval 292"/>
            <p:cNvSpPr/>
            <p:nvPr/>
          </p:nvSpPr>
          <p:spPr bwMode="auto">
            <a:xfrm rot="18583957" flipH="1" flipV="1">
              <a:off x="2952693"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4" name="Oval 293"/>
            <p:cNvSpPr/>
            <p:nvPr/>
          </p:nvSpPr>
          <p:spPr bwMode="auto">
            <a:xfrm rot="18583957" flipH="1" flipV="1">
              <a:off x="3232881"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5" name="Oval 294"/>
            <p:cNvSpPr/>
            <p:nvPr/>
          </p:nvSpPr>
          <p:spPr bwMode="auto">
            <a:xfrm rot="18583957" flipH="1" flipV="1">
              <a:off x="3513859"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6" name="Oval 295"/>
            <p:cNvSpPr/>
            <p:nvPr/>
          </p:nvSpPr>
          <p:spPr bwMode="auto">
            <a:xfrm rot="18583957" flipH="1" flipV="1">
              <a:off x="3794042"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7" name="Oval 296"/>
            <p:cNvSpPr/>
            <p:nvPr/>
          </p:nvSpPr>
          <p:spPr bwMode="auto">
            <a:xfrm rot="18583957" flipH="1" flipV="1">
              <a:off x="4075020"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8" name="Oval 297"/>
            <p:cNvSpPr/>
            <p:nvPr/>
          </p:nvSpPr>
          <p:spPr bwMode="auto">
            <a:xfrm rot="18583957" flipH="1" flipV="1">
              <a:off x="4355208"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9" name="Oval 298"/>
            <p:cNvSpPr/>
            <p:nvPr/>
          </p:nvSpPr>
          <p:spPr bwMode="auto">
            <a:xfrm rot="18583957" flipH="1" flipV="1">
              <a:off x="4636187"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0" name="Oval 299"/>
            <p:cNvSpPr/>
            <p:nvPr/>
          </p:nvSpPr>
          <p:spPr bwMode="auto">
            <a:xfrm rot="18583957" flipH="1" flipV="1">
              <a:off x="4916369"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1" name="Oval 300"/>
            <p:cNvSpPr/>
            <p:nvPr/>
          </p:nvSpPr>
          <p:spPr bwMode="auto">
            <a:xfrm rot="18583957" flipH="1" flipV="1">
              <a:off x="5197348"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2" name="Oval 301"/>
            <p:cNvSpPr/>
            <p:nvPr/>
          </p:nvSpPr>
          <p:spPr bwMode="auto">
            <a:xfrm rot="18583957" flipH="1" flipV="1">
              <a:off x="5477536"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3" name="Oval 302"/>
            <p:cNvSpPr/>
            <p:nvPr/>
          </p:nvSpPr>
          <p:spPr bwMode="auto">
            <a:xfrm rot="18583957" flipH="1" flipV="1">
              <a:off x="5758514"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4" name="Oval 303"/>
            <p:cNvSpPr/>
            <p:nvPr/>
          </p:nvSpPr>
          <p:spPr bwMode="auto">
            <a:xfrm rot="18583957" flipH="1" flipV="1">
              <a:off x="6038697"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grpSp>
        <p:nvGrpSpPr>
          <p:cNvPr id="106506" name="Group 20"/>
          <p:cNvGrpSpPr>
            <a:grpSpLocks/>
          </p:cNvGrpSpPr>
          <p:nvPr/>
        </p:nvGrpSpPr>
        <p:grpSpPr bwMode="auto">
          <a:xfrm>
            <a:off x="3005138" y="3516313"/>
            <a:ext cx="3265487" cy="284162"/>
            <a:chOff x="3004726" y="3422218"/>
            <a:chExt cx="3265386" cy="283448"/>
          </a:xfrm>
        </p:grpSpPr>
        <p:sp>
          <p:nvSpPr>
            <p:cNvPr id="306" name="Oval 305"/>
            <p:cNvSpPr/>
            <p:nvPr/>
          </p:nvSpPr>
          <p:spPr bwMode="auto">
            <a:xfrm rot="18583957" flipH="1" flipV="1">
              <a:off x="2952693"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7" name="Oval 306"/>
            <p:cNvSpPr/>
            <p:nvPr/>
          </p:nvSpPr>
          <p:spPr bwMode="auto">
            <a:xfrm rot="18583957" flipH="1" flipV="1">
              <a:off x="3232876"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8" name="Oval 307"/>
            <p:cNvSpPr/>
            <p:nvPr/>
          </p:nvSpPr>
          <p:spPr bwMode="auto">
            <a:xfrm rot="18583957" flipH="1" flipV="1">
              <a:off x="3513854"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9" name="Oval 308"/>
            <p:cNvSpPr/>
            <p:nvPr/>
          </p:nvSpPr>
          <p:spPr bwMode="auto">
            <a:xfrm rot="18583957" flipH="1" flipV="1">
              <a:off x="3794042"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0" name="Oval 309"/>
            <p:cNvSpPr/>
            <p:nvPr/>
          </p:nvSpPr>
          <p:spPr bwMode="auto">
            <a:xfrm rot="18583957" flipH="1" flipV="1">
              <a:off x="4075021"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1" name="Oval 310"/>
            <p:cNvSpPr/>
            <p:nvPr/>
          </p:nvSpPr>
          <p:spPr bwMode="auto">
            <a:xfrm rot="18583957" flipH="1" flipV="1">
              <a:off x="4355203"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2" name="Oval 311"/>
            <p:cNvSpPr/>
            <p:nvPr/>
          </p:nvSpPr>
          <p:spPr bwMode="auto">
            <a:xfrm rot="18583957" flipH="1" flipV="1">
              <a:off x="4636182"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3" name="Oval 312"/>
            <p:cNvSpPr/>
            <p:nvPr/>
          </p:nvSpPr>
          <p:spPr bwMode="auto">
            <a:xfrm rot="18583957" flipH="1" flipV="1">
              <a:off x="4916369"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4" name="Oval 313"/>
            <p:cNvSpPr/>
            <p:nvPr/>
          </p:nvSpPr>
          <p:spPr bwMode="auto">
            <a:xfrm rot="18583957" flipH="1" flipV="1">
              <a:off x="5197349"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5" name="Oval 314"/>
            <p:cNvSpPr/>
            <p:nvPr/>
          </p:nvSpPr>
          <p:spPr bwMode="auto">
            <a:xfrm rot="18583957" flipH="1" flipV="1">
              <a:off x="5477531"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6" name="Oval 315"/>
            <p:cNvSpPr/>
            <p:nvPr/>
          </p:nvSpPr>
          <p:spPr bwMode="auto">
            <a:xfrm rot="18583957" flipH="1" flipV="1">
              <a:off x="5758509"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7" name="Oval 316"/>
            <p:cNvSpPr/>
            <p:nvPr/>
          </p:nvSpPr>
          <p:spPr bwMode="auto">
            <a:xfrm rot="18583957" flipH="1" flipV="1">
              <a:off x="6038698"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grpSp>
        <p:nvGrpSpPr>
          <p:cNvPr id="106507" name="Group 22"/>
          <p:cNvGrpSpPr>
            <a:grpSpLocks/>
          </p:cNvGrpSpPr>
          <p:nvPr/>
        </p:nvGrpSpPr>
        <p:grpSpPr bwMode="auto">
          <a:xfrm>
            <a:off x="3005138" y="4029075"/>
            <a:ext cx="3265487" cy="284163"/>
            <a:chOff x="3004726" y="3955581"/>
            <a:chExt cx="3265386" cy="283448"/>
          </a:xfrm>
        </p:grpSpPr>
        <p:sp>
          <p:nvSpPr>
            <p:cNvPr id="319" name="Oval 318"/>
            <p:cNvSpPr/>
            <p:nvPr/>
          </p:nvSpPr>
          <p:spPr bwMode="auto">
            <a:xfrm rot="18583957" flipH="1" flipV="1">
              <a:off x="2952693"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0" name="Oval 319"/>
            <p:cNvSpPr/>
            <p:nvPr/>
          </p:nvSpPr>
          <p:spPr bwMode="auto">
            <a:xfrm rot="18583957" flipH="1" flipV="1">
              <a:off x="3232876"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1" name="Oval 320"/>
            <p:cNvSpPr/>
            <p:nvPr/>
          </p:nvSpPr>
          <p:spPr bwMode="auto">
            <a:xfrm rot="18583957" flipH="1" flipV="1">
              <a:off x="3513854"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2" name="Oval 321"/>
            <p:cNvSpPr/>
            <p:nvPr/>
          </p:nvSpPr>
          <p:spPr bwMode="auto">
            <a:xfrm rot="18583957" flipH="1" flipV="1">
              <a:off x="3794042"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3" name="Oval 322"/>
            <p:cNvSpPr/>
            <p:nvPr/>
          </p:nvSpPr>
          <p:spPr bwMode="auto">
            <a:xfrm rot="18583957" flipH="1" flipV="1">
              <a:off x="4075020"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4" name="Oval 323"/>
            <p:cNvSpPr/>
            <p:nvPr/>
          </p:nvSpPr>
          <p:spPr bwMode="auto">
            <a:xfrm rot="18583957" flipH="1" flipV="1">
              <a:off x="4355203"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5" name="Oval 324"/>
            <p:cNvSpPr/>
            <p:nvPr/>
          </p:nvSpPr>
          <p:spPr bwMode="auto">
            <a:xfrm rot="18583957" flipH="1" flipV="1">
              <a:off x="4636183"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6" name="Oval 325"/>
            <p:cNvSpPr/>
            <p:nvPr/>
          </p:nvSpPr>
          <p:spPr bwMode="auto">
            <a:xfrm rot="18583957" flipH="1" flipV="1">
              <a:off x="4916369"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7" name="Oval 326"/>
            <p:cNvSpPr/>
            <p:nvPr/>
          </p:nvSpPr>
          <p:spPr bwMode="auto">
            <a:xfrm rot="18583957" flipH="1" flipV="1">
              <a:off x="5197348"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8" name="Oval 327"/>
            <p:cNvSpPr/>
            <p:nvPr/>
          </p:nvSpPr>
          <p:spPr bwMode="auto">
            <a:xfrm rot="18583957" flipH="1" flipV="1">
              <a:off x="5477532"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9" name="Oval 328"/>
            <p:cNvSpPr/>
            <p:nvPr/>
          </p:nvSpPr>
          <p:spPr bwMode="auto">
            <a:xfrm rot="18583957" flipH="1" flipV="1">
              <a:off x="5758510"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0" name="Oval 329"/>
            <p:cNvSpPr/>
            <p:nvPr/>
          </p:nvSpPr>
          <p:spPr bwMode="auto">
            <a:xfrm rot="18583957" flipH="1" flipV="1">
              <a:off x="6038697"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grpSp>
        <p:nvGrpSpPr>
          <p:cNvPr id="106508" name="Group 23"/>
          <p:cNvGrpSpPr>
            <a:grpSpLocks/>
          </p:cNvGrpSpPr>
          <p:nvPr/>
        </p:nvGrpSpPr>
        <p:grpSpPr bwMode="auto">
          <a:xfrm>
            <a:off x="3005138" y="4286250"/>
            <a:ext cx="3265487" cy="282575"/>
            <a:chOff x="3004726" y="4222263"/>
            <a:chExt cx="3265386" cy="283448"/>
          </a:xfrm>
        </p:grpSpPr>
        <p:sp>
          <p:nvSpPr>
            <p:cNvPr id="332" name="Oval 331"/>
            <p:cNvSpPr/>
            <p:nvPr/>
          </p:nvSpPr>
          <p:spPr bwMode="auto">
            <a:xfrm rot="18583957" flipH="1" flipV="1">
              <a:off x="2952693"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3" name="Oval 332"/>
            <p:cNvSpPr/>
            <p:nvPr/>
          </p:nvSpPr>
          <p:spPr bwMode="auto">
            <a:xfrm rot="18583957" flipH="1" flipV="1">
              <a:off x="3232881"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4" name="Oval 333"/>
            <p:cNvSpPr/>
            <p:nvPr/>
          </p:nvSpPr>
          <p:spPr bwMode="auto">
            <a:xfrm rot="18583957" flipH="1" flipV="1">
              <a:off x="3513859"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5" name="Oval 334"/>
            <p:cNvSpPr/>
            <p:nvPr/>
          </p:nvSpPr>
          <p:spPr bwMode="auto">
            <a:xfrm rot="18583957" flipH="1" flipV="1">
              <a:off x="3794042"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6" name="Oval 335"/>
            <p:cNvSpPr/>
            <p:nvPr/>
          </p:nvSpPr>
          <p:spPr bwMode="auto">
            <a:xfrm rot="18583957" flipH="1" flipV="1">
              <a:off x="4075020"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7" name="Oval 336"/>
            <p:cNvSpPr/>
            <p:nvPr/>
          </p:nvSpPr>
          <p:spPr bwMode="auto">
            <a:xfrm rot="18583957" flipH="1" flipV="1">
              <a:off x="4355208"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8" name="Oval 337"/>
            <p:cNvSpPr/>
            <p:nvPr/>
          </p:nvSpPr>
          <p:spPr bwMode="auto">
            <a:xfrm rot="18583957" flipH="1" flipV="1">
              <a:off x="4636187"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9" name="Oval 338"/>
            <p:cNvSpPr/>
            <p:nvPr/>
          </p:nvSpPr>
          <p:spPr bwMode="auto">
            <a:xfrm rot="18583957" flipH="1" flipV="1">
              <a:off x="4916369"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0" name="Oval 339"/>
            <p:cNvSpPr/>
            <p:nvPr/>
          </p:nvSpPr>
          <p:spPr bwMode="auto">
            <a:xfrm rot="18583957" flipH="1" flipV="1">
              <a:off x="5197348"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1" name="Oval 340"/>
            <p:cNvSpPr/>
            <p:nvPr/>
          </p:nvSpPr>
          <p:spPr bwMode="auto">
            <a:xfrm rot="18583957" flipH="1" flipV="1">
              <a:off x="5477536"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2" name="Oval 341"/>
            <p:cNvSpPr/>
            <p:nvPr/>
          </p:nvSpPr>
          <p:spPr bwMode="auto">
            <a:xfrm rot="18583957" flipH="1" flipV="1">
              <a:off x="5758514"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3" name="Oval 342"/>
            <p:cNvSpPr/>
            <p:nvPr/>
          </p:nvSpPr>
          <p:spPr bwMode="auto">
            <a:xfrm rot="18583957" flipH="1" flipV="1">
              <a:off x="6038697"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grpSp>
        <p:nvGrpSpPr>
          <p:cNvPr id="106509" name="Group 24"/>
          <p:cNvGrpSpPr>
            <a:grpSpLocks/>
          </p:cNvGrpSpPr>
          <p:nvPr/>
        </p:nvGrpSpPr>
        <p:grpSpPr bwMode="auto">
          <a:xfrm>
            <a:off x="3003550" y="4541838"/>
            <a:ext cx="3267075" cy="284162"/>
            <a:chOff x="3003957" y="4489595"/>
            <a:chExt cx="3266598" cy="283447"/>
          </a:xfrm>
        </p:grpSpPr>
        <p:sp>
          <p:nvSpPr>
            <p:cNvPr id="345" name="Oval 344"/>
            <p:cNvSpPr/>
            <p:nvPr/>
          </p:nvSpPr>
          <p:spPr bwMode="auto">
            <a:xfrm rot="18583957" flipH="1" flipV="1">
              <a:off x="295270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6" name="Oval 345"/>
            <p:cNvSpPr/>
            <p:nvPr/>
          </p:nvSpPr>
          <p:spPr bwMode="auto">
            <a:xfrm rot="18583957" flipH="1" flipV="1">
              <a:off x="32328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7" name="Oval 346"/>
            <p:cNvSpPr/>
            <p:nvPr/>
          </p:nvSpPr>
          <p:spPr bwMode="auto">
            <a:xfrm rot="18583957" flipH="1" flipV="1">
              <a:off x="3513805"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8" name="Oval 347"/>
            <p:cNvSpPr/>
            <p:nvPr/>
          </p:nvSpPr>
          <p:spPr bwMode="auto">
            <a:xfrm rot="18583957" flipH="1" flipV="1">
              <a:off x="37939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9" name="Oval 348"/>
            <p:cNvSpPr/>
            <p:nvPr/>
          </p:nvSpPr>
          <p:spPr bwMode="auto">
            <a:xfrm rot="18583957" flipH="1" flipV="1">
              <a:off x="4074907"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0" name="Oval 349"/>
            <p:cNvSpPr/>
            <p:nvPr/>
          </p:nvSpPr>
          <p:spPr bwMode="auto">
            <a:xfrm rot="18583957" flipH="1" flipV="1">
              <a:off x="43550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1" name="Oval 350"/>
            <p:cNvSpPr/>
            <p:nvPr/>
          </p:nvSpPr>
          <p:spPr bwMode="auto">
            <a:xfrm rot="18583957" flipH="1" flipV="1">
              <a:off x="4636004"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2" name="Oval 351"/>
            <p:cNvSpPr/>
            <p:nvPr/>
          </p:nvSpPr>
          <p:spPr bwMode="auto">
            <a:xfrm rot="18583957" flipH="1" flipV="1">
              <a:off x="49161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3" name="Oval 352"/>
            <p:cNvSpPr/>
            <p:nvPr/>
          </p:nvSpPr>
          <p:spPr bwMode="auto">
            <a:xfrm rot="18583957" flipH="1" flipV="1">
              <a:off x="5197106"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4" name="Oval 353"/>
            <p:cNvSpPr/>
            <p:nvPr/>
          </p:nvSpPr>
          <p:spPr bwMode="auto">
            <a:xfrm rot="18583957" flipH="1" flipV="1">
              <a:off x="5477256"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5" name="Oval 354"/>
            <p:cNvSpPr/>
            <p:nvPr/>
          </p:nvSpPr>
          <p:spPr bwMode="auto">
            <a:xfrm rot="18583957" flipH="1" flipV="1">
              <a:off x="5758203"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6" name="Oval 355"/>
            <p:cNvSpPr/>
            <p:nvPr/>
          </p:nvSpPr>
          <p:spPr bwMode="auto">
            <a:xfrm rot="18583957" flipH="1" flipV="1">
              <a:off x="603835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grpSp>
        <p:nvGrpSpPr>
          <p:cNvPr id="106510" name="Group 25"/>
          <p:cNvGrpSpPr>
            <a:grpSpLocks/>
          </p:cNvGrpSpPr>
          <p:nvPr/>
        </p:nvGrpSpPr>
        <p:grpSpPr bwMode="auto">
          <a:xfrm>
            <a:off x="3003550" y="4799013"/>
            <a:ext cx="3267075" cy="282575"/>
            <a:chOff x="3003958" y="4756278"/>
            <a:chExt cx="3266597" cy="283447"/>
          </a:xfrm>
        </p:grpSpPr>
        <p:sp>
          <p:nvSpPr>
            <p:cNvPr id="358" name="Oval 357"/>
            <p:cNvSpPr/>
            <p:nvPr/>
          </p:nvSpPr>
          <p:spPr bwMode="auto">
            <a:xfrm rot="18583957" flipH="1" flipV="1">
              <a:off x="295270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9" name="Oval 358"/>
            <p:cNvSpPr/>
            <p:nvPr/>
          </p:nvSpPr>
          <p:spPr bwMode="auto">
            <a:xfrm rot="18583957" flipH="1" flipV="1">
              <a:off x="3232864"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0" name="Oval 359"/>
            <p:cNvSpPr/>
            <p:nvPr/>
          </p:nvSpPr>
          <p:spPr bwMode="auto">
            <a:xfrm rot="18583957" flipH="1" flipV="1">
              <a:off x="351381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1" name="Oval 360"/>
            <p:cNvSpPr/>
            <p:nvPr/>
          </p:nvSpPr>
          <p:spPr bwMode="auto">
            <a:xfrm rot="18583957" flipH="1" flipV="1">
              <a:off x="3793961"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2" name="Oval 361"/>
            <p:cNvSpPr/>
            <p:nvPr/>
          </p:nvSpPr>
          <p:spPr bwMode="auto">
            <a:xfrm rot="18583957" flipH="1" flipV="1">
              <a:off x="4074908"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3" name="Oval 362"/>
            <p:cNvSpPr/>
            <p:nvPr/>
          </p:nvSpPr>
          <p:spPr bwMode="auto">
            <a:xfrm rot="18583957" flipH="1" flipV="1">
              <a:off x="4355063"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4" name="Oval 363"/>
            <p:cNvSpPr/>
            <p:nvPr/>
          </p:nvSpPr>
          <p:spPr bwMode="auto">
            <a:xfrm rot="18583957" flipH="1" flipV="1">
              <a:off x="4636009"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5" name="Oval 364"/>
            <p:cNvSpPr/>
            <p:nvPr/>
          </p:nvSpPr>
          <p:spPr bwMode="auto">
            <a:xfrm rot="18583957" flipH="1" flipV="1">
              <a:off x="491615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6" name="Oval 365"/>
            <p:cNvSpPr/>
            <p:nvPr/>
          </p:nvSpPr>
          <p:spPr bwMode="auto">
            <a:xfrm rot="18583957" flipH="1" flipV="1">
              <a:off x="5197105"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7" name="Oval 366"/>
            <p:cNvSpPr/>
            <p:nvPr/>
          </p:nvSpPr>
          <p:spPr bwMode="auto">
            <a:xfrm rot="18583957" flipH="1" flipV="1">
              <a:off x="547726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8" name="Oval 367"/>
            <p:cNvSpPr/>
            <p:nvPr/>
          </p:nvSpPr>
          <p:spPr bwMode="auto">
            <a:xfrm rot="18583957" flipH="1" flipV="1">
              <a:off x="5758208"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9" name="Oval 368"/>
            <p:cNvSpPr/>
            <p:nvPr/>
          </p:nvSpPr>
          <p:spPr bwMode="auto">
            <a:xfrm rot="18583957" flipH="1" flipV="1">
              <a:off x="6038357"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grpSp>
        <p:nvGrpSpPr>
          <p:cNvPr id="106511" name="Group 26"/>
          <p:cNvGrpSpPr>
            <a:grpSpLocks/>
          </p:cNvGrpSpPr>
          <p:nvPr/>
        </p:nvGrpSpPr>
        <p:grpSpPr bwMode="auto">
          <a:xfrm>
            <a:off x="3003550" y="5054600"/>
            <a:ext cx="3267075" cy="284163"/>
            <a:chOff x="3003957" y="5022958"/>
            <a:chExt cx="3266598" cy="283447"/>
          </a:xfrm>
        </p:grpSpPr>
        <p:sp>
          <p:nvSpPr>
            <p:cNvPr id="371" name="Oval 370"/>
            <p:cNvSpPr/>
            <p:nvPr/>
          </p:nvSpPr>
          <p:spPr bwMode="auto">
            <a:xfrm rot="18583957" flipH="1" flipV="1">
              <a:off x="2952708"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2" name="Oval 371"/>
            <p:cNvSpPr/>
            <p:nvPr/>
          </p:nvSpPr>
          <p:spPr bwMode="auto">
            <a:xfrm rot="18583957" flipH="1" flipV="1">
              <a:off x="3232859"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3" name="Oval 372"/>
            <p:cNvSpPr/>
            <p:nvPr/>
          </p:nvSpPr>
          <p:spPr bwMode="auto">
            <a:xfrm rot="18583957" flipH="1" flipV="1">
              <a:off x="351380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4" name="Oval 373"/>
            <p:cNvSpPr/>
            <p:nvPr/>
          </p:nvSpPr>
          <p:spPr bwMode="auto">
            <a:xfrm rot="18583957" flipH="1" flipV="1">
              <a:off x="3793960"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5" name="Oval 374"/>
            <p:cNvSpPr/>
            <p:nvPr/>
          </p:nvSpPr>
          <p:spPr bwMode="auto">
            <a:xfrm rot="18583957" flipH="1" flipV="1">
              <a:off x="407490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6" name="Oval 375"/>
            <p:cNvSpPr/>
            <p:nvPr/>
          </p:nvSpPr>
          <p:spPr bwMode="auto">
            <a:xfrm rot="18583957" flipH="1" flipV="1">
              <a:off x="4355058"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7" name="Oval 376"/>
            <p:cNvSpPr/>
            <p:nvPr/>
          </p:nvSpPr>
          <p:spPr bwMode="auto">
            <a:xfrm rot="18583957" flipH="1" flipV="1">
              <a:off x="4636004"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8" name="Oval 377"/>
            <p:cNvSpPr/>
            <p:nvPr/>
          </p:nvSpPr>
          <p:spPr bwMode="auto">
            <a:xfrm rot="18583957" flipH="1" flipV="1">
              <a:off x="4916159"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9" name="Oval 378"/>
            <p:cNvSpPr/>
            <p:nvPr/>
          </p:nvSpPr>
          <p:spPr bwMode="auto">
            <a:xfrm rot="18583957" flipH="1" flipV="1">
              <a:off x="5197105"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0" name="Oval 379"/>
            <p:cNvSpPr/>
            <p:nvPr/>
          </p:nvSpPr>
          <p:spPr bwMode="auto">
            <a:xfrm rot="18583957" flipH="1" flipV="1">
              <a:off x="547725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1" name="Oval 380"/>
            <p:cNvSpPr/>
            <p:nvPr/>
          </p:nvSpPr>
          <p:spPr bwMode="auto">
            <a:xfrm rot="18583957" flipH="1" flipV="1">
              <a:off x="5758203"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2" name="Oval 381"/>
            <p:cNvSpPr/>
            <p:nvPr/>
          </p:nvSpPr>
          <p:spPr bwMode="auto">
            <a:xfrm rot="18583957" flipH="1" flipV="1">
              <a:off x="603835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grpSp>
        <p:nvGrpSpPr>
          <p:cNvPr id="106512" name="Group 27"/>
          <p:cNvGrpSpPr>
            <a:grpSpLocks/>
          </p:cNvGrpSpPr>
          <p:nvPr/>
        </p:nvGrpSpPr>
        <p:grpSpPr bwMode="auto">
          <a:xfrm>
            <a:off x="3003550" y="5311775"/>
            <a:ext cx="3267075" cy="282575"/>
            <a:chOff x="3003958" y="5289641"/>
            <a:chExt cx="3266597" cy="283447"/>
          </a:xfrm>
        </p:grpSpPr>
        <p:sp>
          <p:nvSpPr>
            <p:cNvPr id="384" name="Oval 383"/>
            <p:cNvSpPr/>
            <p:nvPr/>
          </p:nvSpPr>
          <p:spPr bwMode="auto">
            <a:xfrm rot="18583957" flipH="1" flipV="1">
              <a:off x="295270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5" name="Oval 384"/>
            <p:cNvSpPr/>
            <p:nvPr/>
          </p:nvSpPr>
          <p:spPr bwMode="auto">
            <a:xfrm rot="18583957" flipH="1" flipV="1">
              <a:off x="3232864"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6" name="Oval 385"/>
            <p:cNvSpPr/>
            <p:nvPr/>
          </p:nvSpPr>
          <p:spPr bwMode="auto">
            <a:xfrm rot="18583957" flipH="1" flipV="1">
              <a:off x="351381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7" name="Oval 386"/>
            <p:cNvSpPr/>
            <p:nvPr/>
          </p:nvSpPr>
          <p:spPr bwMode="auto">
            <a:xfrm rot="18583957" flipH="1" flipV="1">
              <a:off x="3793961"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8" name="Oval 387"/>
            <p:cNvSpPr/>
            <p:nvPr/>
          </p:nvSpPr>
          <p:spPr bwMode="auto">
            <a:xfrm rot="18583957" flipH="1" flipV="1">
              <a:off x="4074908"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9" name="Oval 388"/>
            <p:cNvSpPr/>
            <p:nvPr/>
          </p:nvSpPr>
          <p:spPr bwMode="auto">
            <a:xfrm rot="18583957" flipH="1" flipV="1">
              <a:off x="4355063"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0" name="Oval 389"/>
            <p:cNvSpPr/>
            <p:nvPr/>
          </p:nvSpPr>
          <p:spPr bwMode="auto">
            <a:xfrm rot="18583957" flipH="1" flipV="1">
              <a:off x="4636009"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1" name="Oval 390"/>
            <p:cNvSpPr/>
            <p:nvPr/>
          </p:nvSpPr>
          <p:spPr bwMode="auto">
            <a:xfrm rot="18583957" flipH="1" flipV="1">
              <a:off x="491615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2" name="Oval 391"/>
            <p:cNvSpPr/>
            <p:nvPr/>
          </p:nvSpPr>
          <p:spPr bwMode="auto">
            <a:xfrm rot="18583957" flipH="1" flipV="1">
              <a:off x="5197105"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3" name="Oval 392"/>
            <p:cNvSpPr/>
            <p:nvPr/>
          </p:nvSpPr>
          <p:spPr bwMode="auto">
            <a:xfrm rot="18583957" flipH="1" flipV="1">
              <a:off x="547726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4" name="Oval 393"/>
            <p:cNvSpPr/>
            <p:nvPr/>
          </p:nvSpPr>
          <p:spPr bwMode="auto">
            <a:xfrm rot="18583957" flipH="1" flipV="1">
              <a:off x="5758208"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5" name="Oval 394"/>
            <p:cNvSpPr/>
            <p:nvPr/>
          </p:nvSpPr>
          <p:spPr bwMode="auto">
            <a:xfrm rot="18583957" flipH="1" flipV="1">
              <a:off x="6038357"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grpSp>
        <p:nvGrpSpPr>
          <p:cNvPr id="106513" name="Group 28"/>
          <p:cNvGrpSpPr>
            <a:grpSpLocks/>
          </p:cNvGrpSpPr>
          <p:nvPr/>
        </p:nvGrpSpPr>
        <p:grpSpPr bwMode="auto">
          <a:xfrm>
            <a:off x="3005138" y="5567363"/>
            <a:ext cx="3265487" cy="284162"/>
            <a:chOff x="3004726" y="5557258"/>
            <a:chExt cx="3265386" cy="283448"/>
          </a:xfrm>
        </p:grpSpPr>
        <p:sp>
          <p:nvSpPr>
            <p:cNvPr id="397" name="Oval 396"/>
            <p:cNvSpPr/>
            <p:nvPr/>
          </p:nvSpPr>
          <p:spPr bwMode="auto">
            <a:xfrm rot="18583957" flipH="1" flipV="1">
              <a:off x="2952693"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8" name="Oval 397"/>
            <p:cNvSpPr/>
            <p:nvPr/>
          </p:nvSpPr>
          <p:spPr bwMode="auto">
            <a:xfrm rot="18583957" flipH="1" flipV="1">
              <a:off x="3232876"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9" name="Oval 398"/>
            <p:cNvSpPr/>
            <p:nvPr/>
          </p:nvSpPr>
          <p:spPr bwMode="auto">
            <a:xfrm rot="18583957" flipH="1" flipV="1">
              <a:off x="3513854"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0" name="Oval 399"/>
            <p:cNvSpPr/>
            <p:nvPr/>
          </p:nvSpPr>
          <p:spPr bwMode="auto">
            <a:xfrm rot="18583957" flipH="1" flipV="1">
              <a:off x="3794042"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1" name="Oval 400"/>
            <p:cNvSpPr/>
            <p:nvPr/>
          </p:nvSpPr>
          <p:spPr bwMode="auto">
            <a:xfrm rot="18583957" flipH="1" flipV="1">
              <a:off x="4075021"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2" name="Oval 401"/>
            <p:cNvSpPr/>
            <p:nvPr/>
          </p:nvSpPr>
          <p:spPr bwMode="auto">
            <a:xfrm rot="18583957" flipH="1" flipV="1">
              <a:off x="4355203"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3" name="Oval 402"/>
            <p:cNvSpPr/>
            <p:nvPr/>
          </p:nvSpPr>
          <p:spPr bwMode="auto">
            <a:xfrm rot="18583957" flipH="1" flipV="1">
              <a:off x="4636182"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4" name="Oval 403"/>
            <p:cNvSpPr/>
            <p:nvPr/>
          </p:nvSpPr>
          <p:spPr bwMode="auto">
            <a:xfrm rot="18583957" flipH="1" flipV="1">
              <a:off x="4916369"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5" name="Oval 404"/>
            <p:cNvSpPr/>
            <p:nvPr/>
          </p:nvSpPr>
          <p:spPr bwMode="auto">
            <a:xfrm rot="18583957" flipH="1" flipV="1">
              <a:off x="5197349"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6" name="Oval 405"/>
            <p:cNvSpPr/>
            <p:nvPr/>
          </p:nvSpPr>
          <p:spPr bwMode="auto">
            <a:xfrm rot="18583957" flipH="1" flipV="1">
              <a:off x="5477531"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7" name="Oval 406"/>
            <p:cNvSpPr/>
            <p:nvPr/>
          </p:nvSpPr>
          <p:spPr bwMode="auto">
            <a:xfrm rot="18583957" flipH="1" flipV="1">
              <a:off x="5758509"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8" name="Oval 407"/>
            <p:cNvSpPr/>
            <p:nvPr/>
          </p:nvSpPr>
          <p:spPr bwMode="auto">
            <a:xfrm rot="18583957" flipH="1" flipV="1">
              <a:off x="6038698"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grpSp>
        <p:nvGrpSpPr>
          <p:cNvPr id="106514" name="Group 21"/>
          <p:cNvGrpSpPr>
            <a:grpSpLocks/>
          </p:cNvGrpSpPr>
          <p:nvPr/>
        </p:nvGrpSpPr>
        <p:grpSpPr bwMode="auto">
          <a:xfrm>
            <a:off x="3005138" y="3773488"/>
            <a:ext cx="3265487" cy="282575"/>
            <a:chOff x="3004726" y="3688900"/>
            <a:chExt cx="3265386" cy="283448"/>
          </a:xfrm>
        </p:grpSpPr>
        <p:sp>
          <p:nvSpPr>
            <p:cNvPr id="410" name="Oval 409"/>
            <p:cNvSpPr/>
            <p:nvPr/>
          </p:nvSpPr>
          <p:spPr bwMode="auto">
            <a:xfrm rot="18583957" flipH="1" flipV="1">
              <a:off x="2952693"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1" name="Oval 410"/>
            <p:cNvSpPr/>
            <p:nvPr/>
          </p:nvSpPr>
          <p:spPr bwMode="auto">
            <a:xfrm rot="18583957" flipH="1" flipV="1">
              <a:off x="3232881"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2" name="Oval 411"/>
            <p:cNvSpPr/>
            <p:nvPr/>
          </p:nvSpPr>
          <p:spPr bwMode="auto">
            <a:xfrm rot="18583957" flipH="1" flipV="1">
              <a:off x="3513859"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3" name="Oval 412"/>
            <p:cNvSpPr/>
            <p:nvPr/>
          </p:nvSpPr>
          <p:spPr bwMode="auto">
            <a:xfrm rot="18583957" flipH="1" flipV="1">
              <a:off x="3794042"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4" name="Oval 413"/>
            <p:cNvSpPr/>
            <p:nvPr/>
          </p:nvSpPr>
          <p:spPr bwMode="auto">
            <a:xfrm rot="18583957" flipH="1" flipV="1">
              <a:off x="4075020"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5" name="Oval 414"/>
            <p:cNvSpPr/>
            <p:nvPr/>
          </p:nvSpPr>
          <p:spPr bwMode="auto">
            <a:xfrm rot="18583957" flipH="1" flipV="1">
              <a:off x="4355208"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6" name="Oval 415"/>
            <p:cNvSpPr/>
            <p:nvPr/>
          </p:nvSpPr>
          <p:spPr bwMode="auto">
            <a:xfrm rot="18583957" flipH="1" flipV="1">
              <a:off x="4636187"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7" name="Oval 416"/>
            <p:cNvSpPr/>
            <p:nvPr/>
          </p:nvSpPr>
          <p:spPr bwMode="auto">
            <a:xfrm rot="18583957" flipH="1" flipV="1">
              <a:off x="4916369"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8" name="Oval 417"/>
            <p:cNvSpPr/>
            <p:nvPr/>
          </p:nvSpPr>
          <p:spPr bwMode="auto">
            <a:xfrm rot="18583957" flipH="1" flipV="1">
              <a:off x="5197348"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9" name="Oval 418"/>
            <p:cNvSpPr/>
            <p:nvPr/>
          </p:nvSpPr>
          <p:spPr bwMode="auto">
            <a:xfrm rot="18583957" flipH="1" flipV="1">
              <a:off x="5477536"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20" name="Oval 419"/>
            <p:cNvSpPr/>
            <p:nvPr/>
          </p:nvSpPr>
          <p:spPr bwMode="auto">
            <a:xfrm rot="18583957" flipH="1" flipV="1">
              <a:off x="5758514"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21" name="Oval 420"/>
            <p:cNvSpPr/>
            <p:nvPr/>
          </p:nvSpPr>
          <p:spPr bwMode="auto">
            <a:xfrm rot="18583957" flipH="1" flipV="1">
              <a:off x="6038697"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sp>
        <p:nvSpPr>
          <p:cNvPr id="106515" name="Rectangle 2"/>
          <p:cNvSpPr>
            <a:spLocks noGrp="1" noChangeArrowheads="1"/>
          </p:cNvSpPr>
          <p:nvPr>
            <p:ph type="title"/>
          </p:nvPr>
        </p:nvSpPr>
        <p:spPr>
          <a:xfrm>
            <a:off x="457200" y="20638"/>
            <a:ext cx="8229600" cy="1730375"/>
          </a:xfrm>
        </p:spPr>
        <p:txBody>
          <a:bodyPr/>
          <a:lstStyle/>
          <a:p>
            <a:pPr eaLnBrk="1" hangingPunct="1"/>
            <a:r>
              <a:rPr lang="en-US" altLang="en-US" dirty="0" smtClean="0">
                <a:solidFill>
                  <a:schemeClr val="tx1"/>
                </a:solidFill>
              </a:rPr>
              <a:t>Elastic deformation</a:t>
            </a:r>
            <a:br>
              <a:rPr lang="en-US" altLang="en-US" dirty="0" smtClean="0">
                <a:solidFill>
                  <a:schemeClr val="tx1"/>
                </a:solidFill>
              </a:rPr>
            </a:br>
            <a:r>
              <a:rPr lang="en-US" altLang="en-US" dirty="0" smtClean="0">
                <a:solidFill>
                  <a:schemeClr val="tx1"/>
                </a:solidFill>
              </a:rPr>
              <a:t>= non-isomorphism</a:t>
            </a:r>
          </a:p>
        </p:txBody>
      </p:sp>
    </p:spTree>
    <p:extLst>
      <p:ext uri="{BB962C8B-B14F-4D97-AF65-F5344CB8AC3E}">
        <p14:creationId xmlns:p14="http://schemas.microsoft.com/office/powerpoint/2010/main" val="1388105973"/>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20638"/>
            <a:ext cx="8229600" cy="1641475"/>
          </a:xfrm>
        </p:spPr>
        <p:txBody>
          <a:bodyPr/>
          <a:lstStyle/>
          <a:p>
            <a:pPr eaLnBrk="1" hangingPunct="1"/>
            <a:r>
              <a:rPr lang="en-US" altLang="en-US" dirty="0" smtClean="0">
                <a:solidFill>
                  <a:schemeClr val="tx1"/>
                </a:solidFill>
              </a:rPr>
              <a:t>Plastic deformation</a:t>
            </a:r>
            <a:br>
              <a:rPr lang="en-US" altLang="en-US" dirty="0" smtClean="0">
                <a:solidFill>
                  <a:schemeClr val="tx1"/>
                </a:solidFill>
              </a:rPr>
            </a:br>
            <a:r>
              <a:rPr lang="en-US" altLang="en-US" dirty="0" smtClean="0">
                <a:solidFill>
                  <a:schemeClr val="tx1"/>
                </a:solidFill>
              </a:rPr>
              <a:t>= poor diffraction</a:t>
            </a:r>
          </a:p>
        </p:txBody>
      </p:sp>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5" name="Oval 14"/>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6" name="Oval 15"/>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7" name="Oval 16"/>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8" name="Oval 17"/>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9" name="Oval 18"/>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0" name="Oval 19"/>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1" name="Oval 220"/>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2" name="Oval 221"/>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3" name="Oval 222"/>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4" name="Oval 223"/>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5" name="Oval 224"/>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6" name="Oval 225"/>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4" name="Oval 233"/>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5" name="Oval 234"/>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6" name="Oval 235"/>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7" name="Oval 236"/>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8" name="Oval 237"/>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9" name="Oval 238"/>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7" name="Oval 246"/>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8" name="Oval 247"/>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9" name="Oval 248"/>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0" name="Oval 249"/>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1" name="Oval 250"/>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2" name="Oval 251"/>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0" name="Oval 259"/>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1" name="Oval 260"/>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2" name="Oval 261"/>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3" name="Oval 262"/>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4" name="Oval 263"/>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5" name="Oval 264"/>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3" name="Oval 272"/>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4" name="Oval 273"/>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5" name="Oval 274"/>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6" name="Oval 275"/>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7" name="Oval 276"/>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8" name="Oval 277"/>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6" name="Oval 285"/>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7" name="Oval 286"/>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8" name="Oval 287"/>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9" name="Oval 288"/>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0" name="Oval 289"/>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1" name="Oval 290"/>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9" name="Oval 298"/>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0" name="Oval 299"/>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1" name="Oval 300"/>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2" name="Oval 301"/>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3" name="Oval 302"/>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4" name="Oval 303"/>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2" name="Oval 311"/>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3" name="Oval 312"/>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4" name="Oval 313"/>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5" name="Oval 314"/>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6" name="Oval 315"/>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7" name="Oval 316"/>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5" name="Oval 324"/>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6" name="Oval 325"/>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7" name="Oval 326"/>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8" name="Oval 327"/>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9" name="Oval 328"/>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0" name="Oval 329"/>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8" name="Oval 337"/>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9" name="Oval 338"/>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0" name="Oval 339"/>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1" name="Oval 340"/>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2" name="Oval 341"/>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3" name="Oval 342"/>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1" name="Oval 350"/>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2" name="Oval 351"/>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3" name="Oval 352"/>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4" name="Oval 353"/>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5" name="Oval 354"/>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6" name="Oval 355"/>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4" name="Oval 363"/>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5" name="Oval 364"/>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6" name="Oval 365"/>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7" name="Oval 366"/>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8" name="Oval 367"/>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9" name="Oval 368"/>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7" name="Oval 376"/>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8" name="Oval 377"/>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9" name="Oval 378"/>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0" name="Oval 379"/>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1" name="Oval 380"/>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2" name="Oval 381"/>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0" name="Oval 389"/>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1" name="Oval 390"/>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2" name="Oval 391"/>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3" name="Oval 392"/>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4" name="Oval 393"/>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5" name="Oval 394"/>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3" name="Oval 402"/>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4" name="Oval 403"/>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5" name="Oval 404"/>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6" name="Oval 405"/>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7" name="Oval 406"/>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8" name="Oval 407"/>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6" name="Oval 415"/>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7" name="Oval 416"/>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8" name="Oval 417"/>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9" name="Oval 418"/>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20" name="Oval 419"/>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21" name="Oval 420"/>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Tree>
    <p:extLst>
      <p:ext uri="{BB962C8B-B14F-4D97-AF65-F5344CB8AC3E}">
        <p14:creationId xmlns:p14="http://schemas.microsoft.com/office/powerpoint/2010/main" val="603291430"/>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5" name="Oval 14"/>
          <p:cNvSpPr/>
          <p:nvPr/>
        </p:nvSpPr>
        <p:spPr bwMode="auto">
          <a:xfrm rot="19736609" flipH="1" flipV="1">
            <a:off x="4637088"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6" name="Oval 15"/>
          <p:cNvSpPr/>
          <p:nvPr/>
        </p:nvSpPr>
        <p:spPr bwMode="auto">
          <a:xfrm rot="19736609" flipH="1" flipV="1">
            <a:off x="4916488"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7" name="Oval 16"/>
          <p:cNvSpPr/>
          <p:nvPr/>
        </p:nvSpPr>
        <p:spPr bwMode="auto">
          <a:xfrm rot="19736609" flipH="1" flipV="1">
            <a:off x="5197475"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8" name="Oval 17"/>
          <p:cNvSpPr/>
          <p:nvPr/>
        </p:nvSpPr>
        <p:spPr bwMode="auto">
          <a:xfrm rot="19736609" flipH="1" flipV="1">
            <a:off x="5478463"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9" name="Oval 18"/>
          <p:cNvSpPr/>
          <p:nvPr/>
        </p:nvSpPr>
        <p:spPr bwMode="auto">
          <a:xfrm rot="19736609" flipH="1" flipV="1">
            <a:off x="5759450" y="57848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0" name="Oval 19"/>
          <p:cNvSpPr/>
          <p:nvPr/>
        </p:nvSpPr>
        <p:spPr bwMode="auto">
          <a:xfrm rot="19736609" flipH="1" flipV="1">
            <a:off x="6038850"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1" name="Oval 220"/>
          <p:cNvSpPr/>
          <p:nvPr/>
        </p:nvSpPr>
        <p:spPr bwMode="auto">
          <a:xfrm rot="19736609" flipH="1" flipV="1">
            <a:off x="4637088"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2" name="Oval 221"/>
          <p:cNvSpPr/>
          <p:nvPr/>
        </p:nvSpPr>
        <p:spPr bwMode="auto">
          <a:xfrm rot="19736609" flipH="1" flipV="1">
            <a:off x="4916488"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3" name="Oval 222"/>
          <p:cNvSpPr/>
          <p:nvPr/>
        </p:nvSpPr>
        <p:spPr bwMode="auto">
          <a:xfrm rot="19736609" flipH="1" flipV="1">
            <a:off x="5197475"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4" name="Oval 223"/>
          <p:cNvSpPr/>
          <p:nvPr/>
        </p:nvSpPr>
        <p:spPr bwMode="auto">
          <a:xfrm rot="19736609" flipH="1" flipV="1">
            <a:off x="5478463"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5" name="Oval 224"/>
          <p:cNvSpPr/>
          <p:nvPr/>
        </p:nvSpPr>
        <p:spPr bwMode="auto">
          <a:xfrm rot="19736609" flipH="1" flipV="1">
            <a:off x="5759450" y="17637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6" name="Oval 225"/>
          <p:cNvSpPr/>
          <p:nvPr/>
        </p:nvSpPr>
        <p:spPr bwMode="auto">
          <a:xfrm rot="19736609" flipH="1" flipV="1">
            <a:off x="6038850"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4" name="Oval 233"/>
          <p:cNvSpPr/>
          <p:nvPr/>
        </p:nvSpPr>
        <p:spPr bwMode="auto">
          <a:xfrm rot="19736609" flipH="1" flipV="1">
            <a:off x="4637088"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5" name="Oval 234"/>
          <p:cNvSpPr/>
          <p:nvPr/>
        </p:nvSpPr>
        <p:spPr bwMode="auto">
          <a:xfrm rot="19736609" flipH="1" flipV="1">
            <a:off x="4916488"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6" name="Oval 235"/>
          <p:cNvSpPr/>
          <p:nvPr/>
        </p:nvSpPr>
        <p:spPr bwMode="auto">
          <a:xfrm rot="19736609" flipH="1" flipV="1">
            <a:off x="5197475"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7" name="Oval 236"/>
          <p:cNvSpPr/>
          <p:nvPr/>
        </p:nvSpPr>
        <p:spPr bwMode="auto">
          <a:xfrm rot="19736609" flipH="1" flipV="1">
            <a:off x="5478463"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8" name="Oval 237"/>
          <p:cNvSpPr/>
          <p:nvPr/>
        </p:nvSpPr>
        <p:spPr bwMode="auto">
          <a:xfrm rot="19736609" flipH="1" flipV="1">
            <a:off x="5759450" y="19986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9" name="Oval 238"/>
          <p:cNvSpPr/>
          <p:nvPr/>
        </p:nvSpPr>
        <p:spPr bwMode="auto">
          <a:xfrm rot="19736609" flipH="1" flipV="1">
            <a:off x="6038850"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7" name="Oval 246"/>
          <p:cNvSpPr/>
          <p:nvPr/>
        </p:nvSpPr>
        <p:spPr bwMode="auto">
          <a:xfrm rot="19736609" flipH="1" flipV="1">
            <a:off x="4637088"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8" name="Oval 247"/>
          <p:cNvSpPr/>
          <p:nvPr/>
        </p:nvSpPr>
        <p:spPr bwMode="auto">
          <a:xfrm rot="19736609" flipH="1" flipV="1">
            <a:off x="4916488"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9" name="Oval 248"/>
          <p:cNvSpPr/>
          <p:nvPr/>
        </p:nvSpPr>
        <p:spPr bwMode="auto">
          <a:xfrm rot="19736609" flipH="1" flipV="1">
            <a:off x="5197475"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0" name="Oval 249"/>
          <p:cNvSpPr/>
          <p:nvPr/>
        </p:nvSpPr>
        <p:spPr bwMode="auto">
          <a:xfrm rot="19736609" flipH="1" flipV="1">
            <a:off x="5478463"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1" name="Oval 250"/>
          <p:cNvSpPr/>
          <p:nvPr/>
        </p:nvSpPr>
        <p:spPr bwMode="auto">
          <a:xfrm rot="19736609" flipH="1" flipV="1">
            <a:off x="5759450" y="225107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2" name="Oval 251"/>
          <p:cNvSpPr/>
          <p:nvPr/>
        </p:nvSpPr>
        <p:spPr bwMode="auto">
          <a:xfrm rot="19736609" flipH="1" flipV="1">
            <a:off x="6038850"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0" name="Oval 259"/>
          <p:cNvSpPr/>
          <p:nvPr/>
        </p:nvSpPr>
        <p:spPr bwMode="auto">
          <a:xfrm rot="19736609" flipH="1" flipV="1">
            <a:off x="4637088"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1" name="Oval 260"/>
          <p:cNvSpPr/>
          <p:nvPr/>
        </p:nvSpPr>
        <p:spPr bwMode="auto">
          <a:xfrm rot="19736609" flipH="1" flipV="1">
            <a:off x="4916488"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2" name="Oval 261"/>
          <p:cNvSpPr/>
          <p:nvPr/>
        </p:nvSpPr>
        <p:spPr bwMode="auto">
          <a:xfrm rot="19736609" flipH="1" flipV="1">
            <a:off x="5197475"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3" name="Oval 262"/>
          <p:cNvSpPr/>
          <p:nvPr/>
        </p:nvSpPr>
        <p:spPr bwMode="auto">
          <a:xfrm rot="19736609" flipH="1" flipV="1">
            <a:off x="5478463"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4" name="Oval 263"/>
          <p:cNvSpPr/>
          <p:nvPr/>
        </p:nvSpPr>
        <p:spPr bwMode="auto">
          <a:xfrm rot="19736609" flipH="1" flipV="1">
            <a:off x="5759450" y="2503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5" name="Oval 264"/>
          <p:cNvSpPr/>
          <p:nvPr/>
        </p:nvSpPr>
        <p:spPr bwMode="auto">
          <a:xfrm rot="19736609" flipH="1" flipV="1">
            <a:off x="6038850"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3" name="Oval 272"/>
          <p:cNvSpPr/>
          <p:nvPr/>
        </p:nvSpPr>
        <p:spPr bwMode="auto">
          <a:xfrm rot="19736609" flipH="1" flipV="1">
            <a:off x="4637088"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4" name="Oval 273"/>
          <p:cNvSpPr/>
          <p:nvPr/>
        </p:nvSpPr>
        <p:spPr bwMode="auto">
          <a:xfrm rot="19736609" flipH="1" flipV="1">
            <a:off x="4916488"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5" name="Oval 274"/>
          <p:cNvSpPr/>
          <p:nvPr/>
        </p:nvSpPr>
        <p:spPr bwMode="auto">
          <a:xfrm rot="19736609" flipH="1" flipV="1">
            <a:off x="5197475"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6" name="Oval 275"/>
          <p:cNvSpPr/>
          <p:nvPr/>
        </p:nvSpPr>
        <p:spPr bwMode="auto">
          <a:xfrm rot="19736609" flipH="1" flipV="1">
            <a:off x="5478463"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7" name="Oval 276"/>
          <p:cNvSpPr/>
          <p:nvPr/>
        </p:nvSpPr>
        <p:spPr bwMode="auto">
          <a:xfrm rot="19736609" flipH="1" flipV="1">
            <a:off x="5759450" y="2757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8" name="Oval 277"/>
          <p:cNvSpPr/>
          <p:nvPr/>
        </p:nvSpPr>
        <p:spPr bwMode="auto">
          <a:xfrm rot="19736609" flipH="1" flipV="1">
            <a:off x="6038850"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6" name="Oval 285"/>
          <p:cNvSpPr/>
          <p:nvPr/>
        </p:nvSpPr>
        <p:spPr bwMode="auto">
          <a:xfrm rot="19736609" flipH="1" flipV="1">
            <a:off x="4637088"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7" name="Oval 286"/>
          <p:cNvSpPr/>
          <p:nvPr/>
        </p:nvSpPr>
        <p:spPr bwMode="auto">
          <a:xfrm rot="19736609" flipH="1" flipV="1">
            <a:off x="4916488"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8" name="Oval 287"/>
          <p:cNvSpPr/>
          <p:nvPr/>
        </p:nvSpPr>
        <p:spPr bwMode="auto">
          <a:xfrm rot="19736609" flipH="1" flipV="1">
            <a:off x="5197475"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9" name="Oval 288"/>
          <p:cNvSpPr/>
          <p:nvPr/>
        </p:nvSpPr>
        <p:spPr bwMode="auto">
          <a:xfrm rot="19736609" flipH="1" flipV="1">
            <a:off x="5478463"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0" name="Oval 289"/>
          <p:cNvSpPr/>
          <p:nvPr/>
        </p:nvSpPr>
        <p:spPr bwMode="auto">
          <a:xfrm rot="19736609" flipH="1" flipV="1">
            <a:off x="5759450" y="30083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1" name="Oval 290"/>
          <p:cNvSpPr/>
          <p:nvPr/>
        </p:nvSpPr>
        <p:spPr bwMode="auto">
          <a:xfrm rot="19736609" flipH="1" flipV="1">
            <a:off x="6038850"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9" name="Oval 298"/>
          <p:cNvSpPr/>
          <p:nvPr/>
        </p:nvSpPr>
        <p:spPr bwMode="auto">
          <a:xfrm rot="19736609" flipH="1" flipV="1">
            <a:off x="4637088"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0" name="Oval 299"/>
          <p:cNvSpPr/>
          <p:nvPr/>
        </p:nvSpPr>
        <p:spPr bwMode="auto">
          <a:xfrm rot="19736609" flipH="1" flipV="1">
            <a:off x="4916488"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1" name="Oval 300"/>
          <p:cNvSpPr/>
          <p:nvPr/>
        </p:nvSpPr>
        <p:spPr bwMode="auto">
          <a:xfrm rot="19736609" flipH="1" flipV="1">
            <a:off x="5197475"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2" name="Oval 301"/>
          <p:cNvSpPr/>
          <p:nvPr/>
        </p:nvSpPr>
        <p:spPr bwMode="auto">
          <a:xfrm rot="19736609" flipH="1" flipV="1">
            <a:off x="5478463"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3" name="Oval 302"/>
          <p:cNvSpPr/>
          <p:nvPr/>
        </p:nvSpPr>
        <p:spPr bwMode="auto">
          <a:xfrm rot="19736609" flipH="1" flipV="1">
            <a:off x="5759450" y="32607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4" name="Oval 303"/>
          <p:cNvSpPr/>
          <p:nvPr/>
        </p:nvSpPr>
        <p:spPr bwMode="auto">
          <a:xfrm rot="19736609" flipH="1" flipV="1">
            <a:off x="6038850"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2" name="Oval 311"/>
          <p:cNvSpPr/>
          <p:nvPr/>
        </p:nvSpPr>
        <p:spPr bwMode="auto">
          <a:xfrm rot="19736609" flipH="1" flipV="1">
            <a:off x="4637088"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3" name="Oval 312"/>
          <p:cNvSpPr/>
          <p:nvPr/>
        </p:nvSpPr>
        <p:spPr bwMode="auto">
          <a:xfrm rot="19736609" flipH="1" flipV="1">
            <a:off x="4916488"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4" name="Oval 313"/>
          <p:cNvSpPr/>
          <p:nvPr/>
        </p:nvSpPr>
        <p:spPr bwMode="auto">
          <a:xfrm rot="19736609" flipH="1" flipV="1">
            <a:off x="5197475"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5" name="Oval 314"/>
          <p:cNvSpPr/>
          <p:nvPr/>
        </p:nvSpPr>
        <p:spPr bwMode="auto">
          <a:xfrm rot="19736609" flipH="1" flipV="1">
            <a:off x="5478463"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6" name="Oval 315"/>
          <p:cNvSpPr/>
          <p:nvPr/>
        </p:nvSpPr>
        <p:spPr bwMode="auto">
          <a:xfrm rot="19736609" flipH="1" flipV="1">
            <a:off x="5759450" y="35131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7" name="Oval 316"/>
          <p:cNvSpPr/>
          <p:nvPr/>
        </p:nvSpPr>
        <p:spPr bwMode="auto">
          <a:xfrm rot="19736609" flipH="1" flipV="1">
            <a:off x="6038850"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5" name="Oval 324"/>
          <p:cNvSpPr/>
          <p:nvPr/>
        </p:nvSpPr>
        <p:spPr bwMode="auto">
          <a:xfrm rot="19736609" flipH="1" flipV="1">
            <a:off x="4637088"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6" name="Oval 325"/>
          <p:cNvSpPr/>
          <p:nvPr/>
        </p:nvSpPr>
        <p:spPr bwMode="auto">
          <a:xfrm rot="19736609" flipH="1" flipV="1">
            <a:off x="4916488"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7" name="Oval 326"/>
          <p:cNvSpPr/>
          <p:nvPr/>
        </p:nvSpPr>
        <p:spPr bwMode="auto">
          <a:xfrm rot="19736609" flipH="1" flipV="1">
            <a:off x="5197475"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8" name="Oval 327"/>
          <p:cNvSpPr/>
          <p:nvPr/>
        </p:nvSpPr>
        <p:spPr bwMode="auto">
          <a:xfrm rot="19736609" flipH="1" flipV="1">
            <a:off x="5478463"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9" name="Oval 328"/>
          <p:cNvSpPr/>
          <p:nvPr/>
        </p:nvSpPr>
        <p:spPr bwMode="auto">
          <a:xfrm rot="19736609" flipH="1" flipV="1">
            <a:off x="5759450" y="40179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0" name="Oval 329"/>
          <p:cNvSpPr/>
          <p:nvPr/>
        </p:nvSpPr>
        <p:spPr bwMode="auto">
          <a:xfrm rot="19736609" flipH="1" flipV="1">
            <a:off x="6038850"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8" name="Oval 337"/>
          <p:cNvSpPr/>
          <p:nvPr/>
        </p:nvSpPr>
        <p:spPr bwMode="auto">
          <a:xfrm rot="19736609" flipH="1" flipV="1">
            <a:off x="4637088"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9" name="Oval 338"/>
          <p:cNvSpPr/>
          <p:nvPr/>
        </p:nvSpPr>
        <p:spPr bwMode="auto">
          <a:xfrm rot="19736609" flipH="1" flipV="1">
            <a:off x="4916488"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0" name="Oval 339"/>
          <p:cNvSpPr/>
          <p:nvPr/>
        </p:nvSpPr>
        <p:spPr bwMode="auto">
          <a:xfrm rot="19736609" flipH="1" flipV="1">
            <a:off x="5197475"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1" name="Oval 340"/>
          <p:cNvSpPr/>
          <p:nvPr/>
        </p:nvSpPr>
        <p:spPr bwMode="auto">
          <a:xfrm rot="19736609" flipH="1" flipV="1">
            <a:off x="5478463"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2" name="Oval 341"/>
          <p:cNvSpPr/>
          <p:nvPr/>
        </p:nvSpPr>
        <p:spPr bwMode="auto">
          <a:xfrm rot="19736609" flipH="1" flipV="1">
            <a:off x="5759450" y="42703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3" name="Oval 342"/>
          <p:cNvSpPr/>
          <p:nvPr/>
        </p:nvSpPr>
        <p:spPr bwMode="auto">
          <a:xfrm rot="19736609" flipH="1" flipV="1">
            <a:off x="6038850"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1" name="Oval 350"/>
          <p:cNvSpPr/>
          <p:nvPr/>
        </p:nvSpPr>
        <p:spPr bwMode="auto">
          <a:xfrm rot="19736609" flipH="1" flipV="1">
            <a:off x="4637088"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2" name="Oval 351"/>
          <p:cNvSpPr/>
          <p:nvPr/>
        </p:nvSpPr>
        <p:spPr bwMode="auto">
          <a:xfrm rot="19736609" flipH="1" flipV="1">
            <a:off x="4916488"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3" name="Oval 352"/>
          <p:cNvSpPr/>
          <p:nvPr/>
        </p:nvSpPr>
        <p:spPr bwMode="auto">
          <a:xfrm rot="19736609" flipH="1" flipV="1">
            <a:off x="5197475"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4" name="Oval 353"/>
          <p:cNvSpPr/>
          <p:nvPr/>
        </p:nvSpPr>
        <p:spPr bwMode="auto">
          <a:xfrm rot="19736609" flipH="1" flipV="1">
            <a:off x="5478463"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5" name="Oval 354"/>
          <p:cNvSpPr/>
          <p:nvPr/>
        </p:nvSpPr>
        <p:spPr bwMode="auto">
          <a:xfrm rot="19736609" flipH="1" flipV="1">
            <a:off x="5759450" y="45227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6" name="Oval 355"/>
          <p:cNvSpPr/>
          <p:nvPr/>
        </p:nvSpPr>
        <p:spPr bwMode="auto">
          <a:xfrm rot="19736609" flipH="1" flipV="1">
            <a:off x="6038850"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4" name="Oval 363"/>
          <p:cNvSpPr/>
          <p:nvPr/>
        </p:nvSpPr>
        <p:spPr bwMode="auto">
          <a:xfrm rot="19736609" flipH="1" flipV="1">
            <a:off x="4637088"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5" name="Oval 364"/>
          <p:cNvSpPr/>
          <p:nvPr/>
        </p:nvSpPr>
        <p:spPr bwMode="auto">
          <a:xfrm rot="19736609" flipH="1" flipV="1">
            <a:off x="4916488"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6" name="Oval 365"/>
          <p:cNvSpPr/>
          <p:nvPr/>
        </p:nvSpPr>
        <p:spPr bwMode="auto">
          <a:xfrm rot="19736609" flipH="1" flipV="1">
            <a:off x="5197475"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7" name="Oval 366"/>
          <p:cNvSpPr/>
          <p:nvPr/>
        </p:nvSpPr>
        <p:spPr bwMode="auto">
          <a:xfrm rot="19736609" flipH="1" flipV="1">
            <a:off x="5478463"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8" name="Oval 367"/>
          <p:cNvSpPr/>
          <p:nvPr/>
        </p:nvSpPr>
        <p:spPr bwMode="auto">
          <a:xfrm rot="19736609" flipH="1" flipV="1">
            <a:off x="5759450" y="47736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9" name="Oval 368"/>
          <p:cNvSpPr/>
          <p:nvPr/>
        </p:nvSpPr>
        <p:spPr bwMode="auto">
          <a:xfrm rot="19736609" flipH="1" flipV="1">
            <a:off x="6038850"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7" name="Oval 376"/>
          <p:cNvSpPr/>
          <p:nvPr/>
        </p:nvSpPr>
        <p:spPr bwMode="auto">
          <a:xfrm rot="19736609" flipH="1" flipV="1">
            <a:off x="4637088"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8" name="Oval 377"/>
          <p:cNvSpPr/>
          <p:nvPr/>
        </p:nvSpPr>
        <p:spPr bwMode="auto">
          <a:xfrm rot="19736609" flipH="1" flipV="1">
            <a:off x="4916488"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9" name="Oval 378"/>
          <p:cNvSpPr/>
          <p:nvPr/>
        </p:nvSpPr>
        <p:spPr bwMode="auto">
          <a:xfrm rot="19736609" flipH="1" flipV="1">
            <a:off x="5197475"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0" name="Oval 379"/>
          <p:cNvSpPr/>
          <p:nvPr/>
        </p:nvSpPr>
        <p:spPr bwMode="auto">
          <a:xfrm rot="19736609" flipH="1" flipV="1">
            <a:off x="5478463"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1" name="Oval 380"/>
          <p:cNvSpPr/>
          <p:nvPr/>
        </p:nvSpPr>
        <p:spPr bwMode="auto">
          <a:xfrm rot="19736609" flipH="1" flipV="1">
            <a:off x="5759450" y="50260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2" name="Oval 381"/>
          <p:cNvSpPr/>
          <p:nvPr/>
        </p:nvSpPr>
        <p:spPr bwMode="auto">
          <a:xfrm rot="19736609" flipH="1" flipV="1">
            <a:off x="6038850"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0" name="Oval 389"/>
          <p:cNvSpPr/>
          <p:nvPr/>
        </p:nvSpPr>
        <p:spPr bwMode="auto">
          <a:xfrm rot="19736609" flipH="1" flipV="1">
            <a:off x="4637088"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1" name="Oval 390"/>
          <p:cNvSpPr/>
          <p:nvPr/>
        </p:nvSpPr>
        <p:spPr bwMode="auto">
          <a:xfrm rot="19736609" flipH="1" flipV="1">
            <a:off x="4916488"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2" name="Oval 391"/>
          <p:cNvSpPr/>
          <p:nvPr/>
        </p:nvSpPr>
        <p:spPr bwMode="auto">
          <a:xfrm rot="19736609" flipH="1" flipV="1">
            <a:off x="5197475"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3" name="Oval 392"/>
          <p:cNvSpPr/>
          <p:nvPr/>
        </p:nvSpPr>
        <p:spPr bwMode="auto">
          <a:xfrm rot="19736609" flipH="1" flipV="1">
            <a:off x="5478463"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4" name="Oval 393"/>
          <p:cNvSpPr/>
          <p:nvPr/>
        </p:nvSpPr>
        <p:spPr bwMode="auto">
          <a:xfrm rot="19736609" flipH="1" flipV="1">
            <a:off x="5759450" y="5278438"/>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5" name="Oval 394"/>
          <p:cNvSpPr/>
          <p:nvPr/>
        </p:nvSpPr>
        <p:spPr bwMode="auto">
          <a:xfrm rot="19736609" flipH="1" flipV="1">
            <a:off x="6038850"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3" name="Oval 402"/>
          <p:cNvSpPr/>
          <p:nvPr/>
        </p:nvSpPr>
        <p:spPr bwMode="auto">
          <a:xfrm rot="19736609" flipH="1" flipV="1">
            <a:off x="4637088"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4" name="Oval 403"/>
          <p:cNvSpPr/>
          <p:nvPr/>
        </p:nvSpPr>
        <p:spPr bwMode="auto">
          <a:xfrm rot="19736609" flipH="1" flipV="1">
            <a:off x="4916488"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5" name="Oval 404"/>
          <p:cNvSpPr/>
          <p:nvPr/>
        </p:nvSpPr>
        <p:spPr bwMode="auto">
          <a:xfrm rot="19736609" flipH="1" flipV="1">
            <a:off x="5197475"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6" name="Oval 405"/>
          <p:cNvSpPr/>
          <p:nvPr/>
        </p:nvSpPr>
        <p:spPr bwMode="auto">
          <a:xfrm rot="19736609" flipH="1" flipV="1">
            <a:off x="5478463"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7" name="Oval 406"/>
          <p:cNvSpPr/>
          <p:nvPr/>
        </p:nvSpPr>
        <p:spPr bwMode="auto">
          <a:xfrm rot="19736609" flipH="1" flipV="1">
            <a:off x="5759450" y="55324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8" name="Oval 407"/>
          <p:cNvSpPr/>
          <p:nvPr/>
        </p:nvSpPr>
        <p:spPr bwMode="auto">
          <a:xfrm rot="19736609" flipH="1" flipV="1">
            <a:off x="6038850"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6" name="Oval 415"/>
          <p:cNvSpPr/>
          <p:nvPr/>
        </p:nvSpPr>
        <p:spPr bwMode="auto">
          <a:xfrm rot="19736609" flipH="1" flipV="1">
            <a:off x="4637088"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7" name="Oval 416"/>
          <p:cNvSpPr/>
          <p:nvPr/>
        </p:nvSpPr>
        <p:spPr bwMode="auto">
          <a:xfrm rot="19736609" flipH="1" flipV="1">
            <a:off x="4916488"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8" name="Oval 417"/>
          <p:cNvSpPr/>
          <p:nvPr/>
        </p:nvSpPr>
        <p:spPr bwMode="auto">
          <a:xfrm rot="19736609" flipH="1" flipV="1">
            <a:off x="5197475"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9" name="Oval 418"/>
          <p:cNvSpPr/>
          <p:nvPr/>
        </p:nvSpPr>
        <p:spPr bwMode="auto">
          <a:xfrm rot="19736609" flipH="1" flipV="1">
            <a:off x="5478463"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20" name="Oval 419"/>
          <p:cNvSpPr/>
          <p:nvPr/>
        </p:nvSpPr>
        <p:spPr bwMode="auto">
          <a:xfrm rot="19736609" flipH="1" flipV="1">
            <a:off x="5759450" y="37655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21" name="Oval 420"/>
          <p:cNvSpPr/>
          <p:nvPr/>
        </p:nvSpPr>
        <p:spPr bwMode="auto">
          <a:xfrm rot="19736609" flipH="1" flipV="1">
            <a:off x="6038850"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08750" name="Rectangle 2"/>
          <p:cNvSpPr>
            <a:spLocks noGrp="1" noChangeArrowheads="1"/>
          </p:cNvSpPr>
          <p:nvPr>
            <p:ph type="title"/>
          </p:nvPr>
        </p:nvSpPr>
        <p:spPr>
          <a:xfrm>
            <a:off x="457200" y="20638"/>
            <a:ext cx="8229600" cy="1641475"/>
          </a:xfrm>
        </p:spPr>
        <p:txBody>
          <a:bodyPr/>
          <a:lstStyle/>
          <a:p>
            <a:pPr eaLnBrk="1" hangingPunct="1"/>
            <a:r>
              <a:rPr lang="en-US" altLang="en-US" dirty="0" smtClean="0">
                <a:solidFill>
                  <a:schemeClr val="tx1"/>
                </a:solidFill>
              </a:rPr>
              <a:t>Plastic deformation</a:t>
            </a:r>
            <a:br>
              <a:rPr lang="en-US" altLang="en-US" dirty="0" smtClean="0">
                <a:solidFill>
                  <a:schemeClr val="tx1"/>
                </a:solidFill>
              </a:rPr>
            </a:br>
            <a:r>
              <a:rPr lang="en-US" altLang="en-US" dirty="0" smtClean="0">
                <a:solidFill>
                  <a:schemeClr val="tx1"/>
                </a:solidFill>
              </a:rPr>
              <a:t>= poor diffraction</a:t>
            </a:r>
          </a:p>
        </p:txBody>
      </p:sp>
    </p:spTree>
    <p:extLst>
      <p:ext uri="{BB962C8B-B14F-4D97-AF65-F5344CB8AC3E}">
        <p14:creationId xmlns:p14="http://schemas.microsoft.com/office/powerpoint/2010/main" val="3993106738"/>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5647191"/>
          </a:xfrm>
        </p:spPr>
        <p:txBody>
          <a:bodyPr/>
          <a:lstStyle/>
          <a:p>
            <a:r>
              <a:rPr lang="en-US" dirty="0" smtClean="0"/>
              <a:t>What if we can’t control it?</a:t>
            </a:r>
            <a:endParaRPr lang="en-US" dirty="0"/>
          </a:p>
        </p:txBody>
      </p:sp>
    </p:spTree>
    <p:extLst>
      <p:ext uri="{BB962C8B-B14F-4D97-AF65-F5344CB8AC3E}">
        <p14:creationId xmlns:p14="http://schemas.microsoft.com/office/powerpoint/2010/main" val="27656855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0"/>
            <a:ext cx="8229600" cy="1600200"/>
          </a:xfrm>
        </p:spPr>
        <p:txBody>
          <a:bodyPr/>
          <a:lstStyle/>
          <a:p>
            <a:pPr eaLnBrk="1" hangingPunct="1"/>
            <a:r>
              <a:rPr lang="en-US" altLang="en-US" dirty="0" smtClean="0">
                <a:solidFill>
                  <a:schemeClr val="bg1"/>
                </a:solidFill>
              </a:rPr>
              <a:t>Proteins move!</a:t>
            </a:r>
            <a:br>
              <a:rPr lang="en-US" altLang="en-US" dirty="0" smtClean="0">
                <a:solidFill>
                  <a:schemeClr val="bg1"/>
                </a:solidFill>
              </a:rPr>
            </a:br>
            <a:r>
              <a:rPr lang="en-US" altLang="en-US" sz="2800" dirty="0" smtClean="0">
                <a:solidFill>
                  <a:schemeClr val="bg1"/>
                </a:solidFill>
              </a:rPr>
              <a:t>Your crystal may be trying to tell you something…</a:t>
            </a:r>
          </a:p>
        </p:txBody>
      </p:sp>
      <p:pic>
        <p:nvPicPr>
          <p:cNvPr id="365571" name="chomp.avi">
            <a:hlinkClick r:id="" action="ppaction://media"/>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1554163" y="1600200"/>
            <a:ext cx="6034087" cy="4525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8" name="Rectangle 4"/>
          <p:cNvSpPr>
            <a:spLocks noChangeArrowheads="1"/>
          </p:cNvSpPr>
          <p:nvPr/>
        </p:nvSpPr>
        <p:spPr bwMode="auto">
          <a:xfrm>
            <a:off x="1301750" y="6491288"/>
            <a:ext cx="784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800" smtClean="0">
                <a:solidFill>
                  <a:srgbClr val="808080"/>
                </a:solidFill>
                <a:cs typeface="Arial" charset="0"/>
              </a:rPr>
              <a:t>Beernink, Endrizzi, Alber &amp; Schachman (1999). </a:t>
            </a:r>
            <a:r>
              <a:rPr lang="en-US" altLang="en-US" sz="1800" i="1" smtClean="0">
                <a:solidFill>
                  <a:srgbClr val="808080"/>
                </a:solidFill>
                <a:cs typeface="Arial" charset="0"/>
              </a:rPr>
              <a:t>PNAS USA</a:t>
            </a:r>
            <a:r>
              <a:rPr lang="en-US" altLang="en-US" sz="1800" smtClean="0">
                <a:solidFill>
                  <a:srgbClr val="808080"/>
                </a:solidFill>
                <a:cs typeface="Arial" charset="0"/>
              </a:rPr>
              <a:t> </a:t>
            </a:r>
            <a:r>
              <a:rPr lang="en-US" altLang="en-US" sz="1800" b="1" smtClean="0">
                <a:solidFill>
                  <a:srgbClr val="808080"/>
                </a:solidFill>
                <a:cs typeface="Arial" charset="0"/>
              </a:rPr>
              <a:t>96</a:t>
            </a:r>
            <a:r>
              <a:rPr lang="en-US" altLang="en-US" sz="1800" smtClean="0">
                <a:solidFill>
                  <a:srgbClr val="808080"/>
                </a:solidFill>
                <a:cs typeface="Arial" charset="0"/>
              </a:rPr>
              <a:t>, 5388-5393. </a:t>
            </a:r>
          </a:p>
        </p:txBody>
      </p:sp>
    </p:spTree>
    <p:extLst>
      <p:ext uri="{BB962C8B-B14F-4D97-AF65-F5344CB8AC3E}">
        <p14:creationId xmlns:p14="http://schemas.microsoft.com/office/powerpoint/2010/main" val="24228082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mediacall" presetSubtype="0" fill="hold" nodeType="afterEffect">
                                  <p:stCondLst>
                                    <p:cond delay="0"/>
                                  </p:stCondLst>
                                  <p:childTnLst>
                                    <p:cmd type="call" cmd="togglePause">
                                      <p:cBhvr>
                                        <p:cTn id="6" dur="1" fill="hold"/>
                                        <p:tgtEl>
                                          <p:spTgt spid="3655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36557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090"/>
            <a:ext cx="8229600" cy="1143000"/>
          </a:xfrm>
        </p:spPr>
        <p:txBody>
          <a:bodyPr/>
          <a:lstStyle/>
          <a:p>
            <a:r>
              <a:rPr lang="en-US" dirty="0" smtClean="0"/>
              <a:t>“coarse” dose slicing</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05350"/>
            <a:ext cx="3076575" cy="215265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1280160"/>
            <a:ext cx="5486400" cy="553212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256" y="1328671"/>
            <a:ext cx="3914775" cy="3505200"/>
          </a:xfrm>
          <a:prstGeom prst="rect">
            <a:avLst/>
          </a:prstGeom>
        </p:spPr>
      </p:pic>
    </p:spTree>
    <p:extLst>
      <p:ext uri="{BB962C8B-B14F-4D97-AF65-F5344CB8AC3E}">
        <p14:creationId xmlns:p14="http://schemas.microsoft.com/office/powerpoint/2010/main" val="26234240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822835461"/>
              </p:ext>
            </p:extLst>
          </p:nvPr>
        </p:nvGraphicFramePr>
        <p:xfrm>
          <a:off x="421322" y="866510"/>
          <a:ext cx="3149601" cy="3488176"/>
        </p:xfrm>
        <a:graphic>
          <a:graphicData uri="http://schemas.openxmlformats.org/drawingml/2006/table">
            <a:tbl>
              <a:tblPr firstRow="1" bandRow="1">
                <a:tableStyleId>{5C22544A-7EE6-4342-B048-85BDC9FD1C3A}</a:tableStyleId>
              </a:tblPr>
              <a:tblGrid>
                <a:gridCol w="725645"/>
                <a:gridCol w="605989"/>
                <a:gridCol w="605989"/>
                <a:gridCol w="605989"/>
                <a:gridCol w="605989"/>
              </a:tblGrid>
              <a:tr h="411480">
                <a:tc rowSpan="2">
                  <a:txBody>
                    <a:bodyPr/>
                    <a:lstStyle/>
                    <a:p>
                      <a:endParaRPr lang="en-US" sz="1600" b="0" dirty="0" smtClean="0">
                        <a:solidFill>
                          <a:schemeClr val="tx1"/>
                        </a:solidFill>
                        <a:latin typeface="Arial Narrow" panose="020B0606020202030204" pitchFamily="34" charset="0"/>
                        <a:cs typeface="Arial" panose="020B0604020202020204" pitchFamily="34" charset="0"/>
                      </a:endParaRPr>
                    </a:p>
                    <a:p>
                      <a:endParaRPr lang="en-US" sz="1600" b="0" dirty="0" smtClean="0">
                        <a:solidFill>
                          <a:schemeClr val="tx1"/>
                        </a:solidFill>
                        <a:latin typeface="Arial Narrow" panose="020B0606020202030204" pitchFamily="34" charset="0"/>
                        <a:cs typeface="Arial" panose="020B0604020202020204" pitchFamily="34" charset="0"/>
                      </a:endParaRPr>
                    </a:p>
                    <a:p>
                      <a:r>
                        <a:rPr lang="en-US" sz="1600" b="0" dirty="0" err="1" smtClean="0">
                          <a:solidFill>
                            <a:schemeClr val="tx1"/>
                          </a:solidFill>
                          <a:latin typeface="Arial Narrow" panose="020B0606020202030204" pitchFamily="34" charset="0"/>
                          <a:cs typeface="Arial" panose="020B0604020202020204" pitchFamily="34" charset="0"/>
                        </a:rPr>
                        <a:t>h,k,l</a:t>
                      </a:r>
                      <a:endParaRPr lang="en-US" sz="1600" b="0" dirty="0">
                        <a:solidFill>
                          <a:schemeClr val="tx1"/>
                        </a:solidFill>
                        <a:latin typeface="Arial Narrow" panose="020B0606020202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chemeClr val="bg1"/>
                    </a:solidFill>
                  </a:tcPr>
                </a:tc>
                <a:tc gridSpan="4">
                  <a:txBody>
                    <a:bodyPr/>
                    <a:lstStyle/>
                    <a:p>
                      <a:pPr algn="ctr"/>
                      <a:r>
                        <a:rPr lang="en-US" sz="1800" dirty="0" smtClean="0">
                          <a:solidFill>
                            <a:schemeClr val="tx1"/>
                          </a:solidFill>
                          <a:latin typeface="Arial" panose="020B0604020202020204" pitchFamily="34" charset="0"/>
                          <a:cs typeface="Arial" panose="020B0604020202020204" pitchFamily="34" charset="0"/>
                        </a:rPr>
                        <a:t>structure factors (F)</a:t>
                      </a:r>
                      <a:endParaRPr lang="en-US" sz="18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8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8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8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1480">
                <a:tc vMerge="1">
                  <a:txBody>
                    <a:bodyPr/>
                    <a:lstStyle/>
                    <a:p>
                      <a:endParaRPr lang="en-US"/>
                    </a:p>
                  </a:txBody>
                  <a:tcPr/>
                </a:tc>
                <a:tc>
                  <a:txBody>
                    <a:bodyPr/>
                    <a:lstStyle/>
                    <a:p>
                      <a:pPr algn="ctr"/>
                      <a:r>
                        <a:rPr lang="en-US" sz="1800" b="1" dirty="0" smtClean="0">
                          <a:solidFill>
                            <a:srgbClr val="0070C0"/>
                          </a:solidFill>
                          <a:latin typeface="Arial" panose="020B0604020202020204" pitchFamily="34" charset="0"/>
                          <a:cs typeface="Arial" panose="020B0604020202020204" pitchFamily="34" charset="0"/>
                        </a:rPr>
                        <a:t>#1</a:t>
                      </a:r>
                      <a:endParaRPr lang="en-US" sz="1800" b="1" dirty="0">
                        <a:solidFill>
                          <a:srgbClr val="0070C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rgbClr val="C00000"/>
                          </a:solidFill>
                          <a:latin typeface="Arial" panose="020B0604020202020204" pitchFamily="34" charset="0"/>
                          <a:cs typeface="Arial" panose="020B0604020202020204" pitchFamily="34" charset="0"/>
                        </a:rPr>
                        <a:t>#2</a:t>
                      </a:r>
                      <a:endParaRPr lang="en-US" sz="1800" b="1" dirty="0">
                        <a:solidFill>
                          <a:srgbClr val="C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accent4">
                              <a:lumMod val="75000"/>
                            </a:schemeClr>
                          </a:solidFill>
                          <a:latin typeface="Arial" panose="020B0604020202020204" pitchFamily="34" charset="0"/>
                          <a:cs typeface="Arial" panose="020B0604020202020204" pitchFamily="34" charset="0"/>
                        </a:rPr>
                        <a:t>#3</a:t>
                      </a:r>
                      <a:endParaRPr lang="en-US" sz="1800" b="1" dirty="0">
                        <a:solidFill>
                          <a:schemeClr val="accent4">
                            <a:lumMod val="7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accent6">
                              <a:lumMod val="50000"/>
                            </a:schemeClr>
                          </a:solidFill>
                          <a:latin typeface="Arial" panose="020B0604020202020204" pitchFamily="34" charset="0"/>
                          <a:cs typeface="Arial" panose="020B0604020202020204" pitchFamily="34" charset="0"/>
                        </a:rPr>
                        <a:t>#4</a:t>
                      </a:r>
                      <a:endParaRPr lang="en-US" sz="1800" b="1" dirty="0">
                        <a:solidFill>
                          <a:schemeClr val="accent6">
                            <a:lumMod val="50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5,3,4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523.7</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559.8</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579.9</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603.2</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5,4,4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168.2</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166.6</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177.2</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196.1</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5,5,4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34.9</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26.4</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19.2</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17.3</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6,1,4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305.7</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301.1</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298.1</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296.3</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6,2,4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353.0</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353.9</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356.2</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366.9</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6,3,4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300.9</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285.3</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273.5</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259.4</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6,3,5</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223.8</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226.3</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234.6</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251.4</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200" b="1" dirty="0" smtClean="0">
                          <a:solidFill>
                            <a:schemeClr val="tx1"/>
                          </a:solidFill>
                          <a:latin typeface="Arial" panose="020B0604020202020204" pitchFamily="34" charset="0"/>
                          <a:cs typeface="Arial" panose="020B0604020202020204" pitchFamily="34" charset="0"/>
                        </a:rPr>
                        <a:t>…</a:t>
                      </a:r>
                      <a:endParaRPr lang="en-US" sz="12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solidFill>
                            <a:srgbClr val="0070C0"/>
                          </a:solidFill>
                          <a:effectLst/>
                          <a:latin typeface="Arial" panose="020B0604020202020204" pitchFamily="34" charset="0"/>
                          <a:ea typeface="Calibri"/>
                          <a:cs typeface="Arial" panose="020B0604020202020204" pitchFamily="34" charset="0"/>
                        </a:rPr>
                        <a:t>…</a:t>
                      </a:r>
                      <a:endParaRPr lang="en-US" sz="1200" b="1" dirty="0">
                        <a:solidFill>
                          <a:srgbClr val="0070C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solidFill>
                            <a:srgbClr val="C00000"/>
                          </a:solidFill>
                          <a:effectLst/>
                          <a:latin typeface="Arial" panose="020B0604020202020204" pitchFamily="34" charset="0"/>
                          <a:ea typeface="Calibri"/>
                          <a:cs typeface="Arial" panose="020B0604020202020204" pitchFamily="34" charset="0"/>
                        </a:rPr>
                        <a:t>…</a:t>
                      </a:r>
                      <a:endParaRPr lang="en-US" sz="1200" b="1" dirty="0">
                        <a:solidFill>
                          <a:srgbClr val="C0000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solidFill>
                            <a:schemeClr val="accent4">
                              <a:lumMod val="75000"/>
                            </a:schemeClr>
                          </a:solidFill>
                          <a:effectLst/>
                          <a:latin typeface="Arial" panose="020B0604020202020204" pitchFamily="34" charset="0"/>
                          <a:ea typeface="Calibri"/>
                          <a:cs typeface="Arial" panose="020B0604020202020204" pitchFamily="34" charset="0"/>
                        </a:rPr>
                        <a:t>…</a:t>
                      </a:r>
                      <a:endParaRPr lang="en-US" sz="1200" b="1" dirty="0">
                        <a:solidFill>
                          <a:schemeClr val="accent4">
                            <a:lumMod val="75000"/>
                          </a:schemeClr>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solidFill>
                            <a:schemeClr val="accent6">
                              <a:lumMod val="50000"/>
                            </a:schemeClr>
                          </a:solidFill>
                          <a:effectLst/>
                          <a:latin typeface="Arial" panose="020B0604020202020204" pitchFamily="34" charset="0"/>
                          <a:ea typeface="Calibri"/>
                          <a:cs typeface="Arial" panose="020B0604020202020204" pitchFamily="34" charset="0"/>
                        </a:rPr>
                        <a:t>…</a:t>
                      </a:r>
                      <a:endParaRPr lang="en-US" sz="1200" b="1" dirty="0">
                        <a:solidFill>
                          <a:schemeClr val="accent6">
                            <a:lumMod val="50000"/>
                          </a:schemeClr>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bl>
          </a:graphicData>
        </a:graphic>
      </p:graphicFrame>
      <p:sp>
        <p:nvSpPr>
          <p:cNvPr id="3" name="TextBox 2"/>
          <p:cNvSpPr txBox="1"/>
          <p:nvPr/>
        </p:nvSpPr>
        <p:spPr>
          <a:xfrm>
            <a:off x="756649" y="362857"/>
            <a:ext cx="2356735" cy="461665"/>
          </a:xfrm>
          <a:prstGeom prst="rect">
            <a:avLst/>
          </a:prstGeom>
          <a:noFill/>
        </p:spPr>
        <p:txBody>
          <a:bodyPr wrap="none" rtlCol="0">
            <a:spAutoFit/>
          </a:bodyPr>
          <a:lstStyle/>
          <a:p>
            <a:r>
              <a:rPr lang="en-US" sz="2400" dirty="0" smtClean="0">
                <a:latin typeface="Arial" panose="020B0604020202020204" pitchFamily="34" charset="0"/>
                <a:cs typeface="Arial" panose="020B0604020202020204" pitchFamily="34" charset="0"/>
              </a:rPr>
              <a:t>X-ray Data Sets</a:t>
            </a:r>
            <a:endParaRPr lang="en-US" sz="2400" dirty="0">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001826015"/>
              </p:ext>
            </p:extLst>
          </p:nvPr>
        </p:nvGraphicFramePr>
        <p:xfrm>
          <a:off x="5428343" y="902794"/>
          <a:ext cx="3222275" cy="3614074"/>
        </p:xfrm>
        <a:graphic>
          <a:graphicData uri="http://schemas.openxmlformats.org/drawingml/2006/table">
            <a:tbl>
              <a:tblPr firstRow="1" bandRow="1">
                <a:tableStyleId>{5C22544A-7EE6-4342-B048-85BDC9FD1C3A}</a:tableStyleId>
              </a:tblPr>
              <a:tblGrid>
                <a:gridCol w="798319"/>
                <a:gridCol w="605989"/>
                <a:gridCol w="605989"/>
                <a:gridCol w="605989"/>
                <a:gridCol w="605989"/>
              </a:tblGrid>
              <a:tr h="583098">
                <a:tc rowSpan="2">
                  <a:txBody>
                    <a:bodyPr/>
                    <a:lstStyle/>
                    <a:p>
                      <a:endParaRPr lang="en-US" sz="1600" b="0" dirty="0" smtClean="0">
                        <a:solidFill>
                          <a:schemeClr val="tx1"/>
                        </a:solidFill>
                        <a:latin typeface="Arial Narrow" panose="020B0606020202030204" pitchFamily="34" charset="0"/>
                        <a:cs typeface="Arial" panose="020B0604020202020204" pitchFamily="34" charset="0"/>
                      </a:endParaRPr>
                    </a:p>
                    <a:p>
                      <a:r>
                        <a:rPr lang="en-US" sz="1600" b="0" dirty="0" err="1" smtClean="0">
                          <a:solidFill>
                            <a:schemeClr val="tx1"/>
                          </a:solidFill>
                          <a:latin typeface="Arial Narrow" panose="020B0606020202030204" pitchFamily="34" charset="0"/>
                          <a:cs typeface="Arial" panose="020B0604020202020204" pitchFamily="34" charset="0"/>
                        </a:rPr>
                        <a:t>h,k,l</a:t>
                      </a:r>
                      <a:endParaRPr lang="en-US" sz="1600" b="0" dirty="0">
                        <a:solidFill>
                          <a:schemeClr val="tx1"/>
                        </a:solidFill>
                        <a:latin typeface="Arial Narrow" panose="020B0606020202030204" pitchFamily="34" charset="0"/>
                        <a:cs typeface="Arial" panose="020B060402020202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tc>
                  <a:txBody>
                    <a:bodyPr/>
                    <a:lstStyle/>
                    <a:p>
                      <a:pPr algn="ctr"/>
                      <a:r>
                        <a:rPr lang="en-US" sz="1600" dirty="0" smtClean="0">
                          <a:solidFill>
                            <a:schemeClr val="tx1"/>
                          </a:solidFill>
                          <a:latin typeface="Arial" panose="020B0604020202020204" pitchFamily="34" charset="0"/>
                          <a:cs typeface="Arial" panose="020B0604020202020204" pitchFamily="34" charset="0"/>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50000"/>
                            </a:schemeClr>
                          </a:solidFill>
                          <a:effectLst/>
                          <a:uLnTx/>
                          <a:uFillTx/>
                          <a:latin typeface="Arial" panose="020B0604020202020204" pitchFamily="34" charset="0"/>
                          <a:ea typeface="+mn-ea"/>
                          <a:cs typeface="Arial" panose="020B0604020202020204" pitchFamily="34" charset="0"/>
                        </a:rPr>
                        <a:t>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50000"/>
                            </a:schemeClr>
                          </a:solidFill>
                          <a:effectLst/>
                          <a:uLnTx/>
                          <a:uFillTx/>
                          <a:latin typeface="Arial" panose="020B0604020202020204" pitchFamily="34" charset="0"/>
                          <a:ea typeface="+mn-ea"/>
                          <a:cs typeface="Arial" panose="020B0604020202020204" pitchFamily="34" charset="0"/>
                        </a:rPr>
                        <a:t>%</a:t>
                      </a:r>
                      <a:endParaRPr kumimoji="0" lang="en-US" sz="1800" b="1" i="0" u="none" strike="noStrike" kern="1200" cap="none" spc="0" normalizeH="0" baseline="3000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50000"/>
                            </a:schemeClr>
                          </a:solidFill>
                          <a:effectLst/>
                          <a:uLnTx/>
                          <a:uFillTx/>
                          <a:latin typeface="Arial" panose="020B0604020202020204" pitchFamily="34" charset="0"/>
                          <a:ea typeface="+mn-ea"/>
                          <a:cs typeface="Arial" panose="020B0604020202020204" pitchFamily="34" charset="0"/>
                        </a:rPr>
                        <a:t>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50000"/>
                            </a:schemeClr>
                          </a:solidFill>
                          <a:effectLst/>
                          <a:uLnTx/>
                          <a:uFillTx/>
                          <a:latin typeface="Arial" panose="020B0604020202020204" pitchFamily="34" charset="0"/>
                          <a:ea typeface="+mn-ea"/>
                          <a:cs typeface="Arial" panose="020B0604020202020204" pitchFamily="34" charset="0"/>
                        </a:rPr>
                        <a:t>%</a:t>
                      </a:r>
                      <a:endParaRPr kumimoji="0" lang="en-US" sz="1800" b="1" i="0" u="none" strike="noStrike" kern="1200" cap="none" spc="0" normalizeH="0" baseline="3000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75000"/>
                            </a:schemeClr>
                          </a:solidFill>
                          <a:effectLst/>
                          <a:uLnTx/>
                          <a:uFillTx/>
                          <a:latin typeface="Arial" panose="020B0604020202020204" pitchFamily="34" charset="0"/>
                          <a:ea typeface="+mn-ea"/>
                          <a:cs typeface="Arial" panose="020B0604020202020204" pitchFamily="34" charset="0"/>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75000"/>
                            </a:schemeClr>
                          </a:solidFill>
                          <a:effectLst/>
                          <a:uLnTx/>
                          <a:uFillTx/>
                          <a:latin typeface="Arial" panose="020B0604020202020204" pitchFamily="34" charset="0"/>
                          <a:ea typeface="+mn-ea"/>
                          <a:cs typeface="Arial" panose="020B0604020202020204" pitchFamily="34" charset="0"/>
                        </a:rPr>
                        <a:t>%</a:t>
                      </a:r>
                      <a:endParaRPr kumimoji="0" lang="en-US" sz="1800" b="1" i="0" u="none" strike="noStrike" kern="1200" cap="none" spc="0" normalizeH="0" baseline="30000" noProof="0" dirty="0">
                        <a:ln>
                          <a:noFill/>
                        </a:ln>
                        <a:solidFill>
                          <a:schemeClr val="bg1">
                            <a:lumMod val="75000"/>
                          </a:schemeClr>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02558">
                <a:tc vMerge="1">
                  <a:txBody>
                    <a:bodyPr/>
                    <a:lstStyle/>
                    <a:p>
                      <a:endParaRPr lang="en-US"/>
                    </a:p>
                  </a:txBody>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1</a:t>
                      </a:r>
                      <a:r>
                        <a:rPr lang="en-US" sz="1800" b="1" baseline="30000" dirty="0" smtClean="0">
                          <a:solidFill>
                            <a:schemeClr val="tx1"/>
                          </a:solidFill>
                          <a:latin typeface="Arial" panose="020B0604020202020204" pitchFamily="34" charset="0"/>
                          <a:cs typeface="Arial" panose="020B0604020202020204" pitchFamily="34" charset="0"/>
                        </a:rPr>
                        <a:t>st</a:t>
                      </a:r>
                      <a:endParaRPr lang="en-US" sz="1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2</a:t>
                      </a:r>
                      <a:r>
                        <a:rPr lang="en-US" sz="1800" b="1" baseline="30000" dirty="0" smtClean="0">
                          <a:solidFill>
                            <a:schemeClr val="tx1"/>
                          </a:solidFill>
                          <a:latin typeface="Arial" panose="020B0604020202020204" pitchFamily="34" charset="0"/>
                          <a:cs typeface="Arial" panose="020B0604020202020204" pitchFamily="34" charset="0"/>
                        </a:rPr>
                        <a:t>nd</a:t>
                      </a:r>
                      <a:endParaRPr lang="en-US" sz="1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3</a:t>
                      </a:r>
                      <a:r>
                        <a:rPr lang="en-US" sz="1800" b="1" baseline="30000" dirty="0" smtClean="0">
                          <a:solidFill>
                            <a:schemeClr val="tx1"/>
                          </a:solidFill>
                          <a:latin typeface="Arial" panose="020B0604020202020204" pitchFamily="34" charset="0"/>
                          <a:cs typeface="Arial" panose="020B0604020202020204" pitchFamily="34" charset="0"/>
                        </a:rPr>
                        <a:t>rd</a:t>
                      </a:r>
                      <a:endParaRPr lang="en-US" sz="1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4</a:t>
                      </a:r>
                      <a:r>
                        <a:rPr lang="en-US" sz="1800" b="1" baseline="30000" dirty="0" smtClean="0">
                          <a:solidFill>
                            <a:schemeClr val="tx1"/>
                          </a:solidFill>
                          <a:latin typeface="Arial" panose="020B0604020202020204" pitchFamily="34" charset="0"/>
                          <a:cs typeface="Arial" panose="020B0604020202020204" pitchFamily="34" charset="0"/>
                        </a:rPr>
                        <a:t>th</a:t>
                      </a:r>
                      <a:endParaRPr lang="en-US" sz="1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5,3,4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-1.46</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-0.02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1.84</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-0.72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5,4,4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-0.88</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-0.29</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-0.34</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0.15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5,5,4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-0.42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-0.65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1.02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1.47</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6,1,4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-0.90</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-0.85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1.44</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-0.40</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6,2,4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-1.20</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-0.37</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0.67</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0.01</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6,3,4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-0.75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0.31</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0.48</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0.00</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6,3,5</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-0.75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-0.85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0.72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-0.82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100" b="1" dirty="0" smtClean="0">
                          <a:solidFill>
                            <a:schemeClr val="tx1"/>
                          </a:solidFill>
                          <a:latin typeface="Arial" panose="020B0604020202020204" pitchFamily="34" charset="0"/>
                          <a:cs typeface="Arial" panose="020B0604020202020204" pitchFamily="34" charset="0"/>
                        </a:rPr>
                        <a:t>…</a:t>
                      </a:r>
                      <a:endParaRPr lang="en-US" sz="11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effectLst/>
                          <a:latin typeface="Arial" panose="020B0604020202020204" pitchFamily="34" charset="0"/>
                          <a:ea typeface="Calibri"/>
                          <a:cs typeface="Arial" panose="020B0604020202020204" pitchFamily="34" charset="0"/>
                        </a:rPr>
                        <a:t>…</a:t>
                      </a:r>
                      <a:endParaRPr lang="en-US" sz="1200" b="1"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effectLst/>
                          <a:latin typeface="Arial" panose="020B0604020202020204" pitchFamily="34" charset="0"/>
                          <a:ea typeface="Calibri"/>
                          <a:cs typeface="Arial" panose="020B0604020202020204" pitchFamily="34" charset="0"/>
                        </a:rPr>
                        <a:t>…</a:t>
                      </a:r>
                      <a:endParaRPr lang="en-US" sz="1200" b="1"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effectLst/>
                          <a:latin typeface="Arial" panose="020B0604020202020204" pitchFamily="34" charset="0"/>
                          <a:ea typeface="Calibri"/>
                          <a:cs typeface="Arial" panose="020B0604020202020204" pitchFamily="34" charset="0"/>
                        </a:rPr>
                        <a:t>…</a:t>
                      </a:r>
                      <a:endParaRPr lang="en-US" sz="1200" b="1"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effectLst/>
                          <a:latin typeface="Arial" panose="020B0604020202020204" pitchFamily="34" charset="0"/>
                          <a:ea typeface="Calibri"/>
                          <a:cs typeface="Arial" panose="020B0604020202020204" pitchFamily="34" charset="0"/>
                        </a:rPr>
                        <a:t>…</a:t>
                      </a:r>
                      <a:endParaRPr lang="en-US" sz="1200" b="1"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bl>
          </a:graphicData>
        </a:graphic>
      </p:graphicFrame>
      <p:sp>
        <p:nvSpPr>
          <p:cNvPr id="6" name="TextBox 5"/>
          <p:cNvSpPr txBox="1"/>
          <p:nvPr/>
        </p:nvSpPr>
        <p:spPr>
          <a:xfrm>
            <a:off x="637369" y="796754"/>
            <a:ext cx="554960" cy="646331"/>
          </a:xfrm>
          <a:prstGeom prst="rect">
            <a:avLst/>
          </a:prstGeom>
          <a:noFill/>
        </p:spPr>
        <p:txBody>
          <a:bodyPr wrap="none" rtlCol="0">
            <a:spAutoFit/>
          </a:bodyPr>
          <a:lstStyle/>
          <a:p>
            <a:pPr algn="r"/>
            <a:r>
              <a:rPr lang="en-US" dirty="0">
                <a:latin typeface="Arial Narrow" panose="020B0606020202030204" pitchFamily="34" charset="0"/>
              </a:rPr>
              <a:t>d</a:t>
            </a:r>
            <a:r>
              <a:rPr lang="en-US" dirty="0" smtClean="0">
                <a:latin typeface="Arial Narrow" panose="020B0606020202030204" pitchFamily="34" charset="0"/>
              </a:rPr>
              <a:t>ata</a:t>
            </a:r>
          </a:p>
          <a:p>
            <a:pPr algn="r"/>
            <a:r>
              <a:rPr lang="en-US" dirty="0" smtClean="0">
                <a:latin typeface="Arial Narrow" panose="020B0606020202030204" pitchFamily="34" charset="0"/>
              </a:rPr>
              <a:t>set</a:t>
            </a:r>
            <a:endParaRPr lang="en-US" dirty="0">
              <a:latin typeface="Arial Narrow" panose="020B0606020202030204" pitchFamily="34" charset="0"/>
            </a:endParaRPr>
          </a:p>
        </p:txBody>
      </p:sp>
      <p:cxnSp>
        <p:nvCxnSpPr>
          <p:cNvPr id="13" name="Straight Arrow Connector 12"/>
          <p:cNvCxnSpPr/>
          <p:nvPr/>
        </p:nvCxnSpPr>
        <p:spPr>
          <a:xfrm>
            <a:off x="3773715" y="2815771"/>
            <a:ext cx="1393371" cy="0"/>
          </a:xfrm>
          <a:prstGeom prst="straightConnector1">
            <a:avLst/>
          </a:prstGeom>
          <a:ln w="76200">
            <a:solidFill>
              <a:srgbClr val="006600"/>
            </a:solidFill>
            <a:tailEnd type="arrow"/>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3860801" y="1393372"/>
            <a:ext cx="1306284" cy="1233714"/>
          </a:xfrm>
          <a:prstGeom prst="roundRect">
            <a:avLst>
              <a:gd name="adj" fmla="val 34849"/>
            </a:avLst>
          </a:prstGeom>
          <a:solidFill>
            <a:schemeClr val="bg1"/>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006600"/>
                </a:solidFill>
                <a:latin typeface="Arial" panose="020B0604020202020204" pitchFamily="34" charset="0"/>
                <a:cs typeface="Arial" panose="020B0604020202020204" pitchFamily="34" charset="0"/>
              </a:rPr>
              <a:t>Singular value </a:t>
            </a:r>
            <a:r>
              <a:rPr lang="en-US" sz="1400" b="1" dirty="0" err="1" smtClean="0">
                <a:solidFill>
                  <a:srgbClr val="006600"/>
                </a:solidFill>
                <a:latin typeface="Arial" panose="020B0604020202020204" pitchFamily="34" charset="0"/>
                <a:cs typeface="Arial" panose="020B0604020202020204" pitchFamily="34" charset="0"/>
              </a:rPr>
              <a:t>decomp</a:t>
            </a:r>
            <a:r>
              <a:rPr lang="en-US" sz="1400" b="1" dirty="0" smtClean="0">
                <a:solidFill>
                  <a:srgbClr val="006600"/>
                </a:solidFill>
                <a:latin typeface="Arial" panose="020B0604020202020204" pitchFamily="34" charset="0"/>
                <a:cs typeface="Arial" panose="020B0604020202020204" pitchFamily="34" charset="0"/>
              </a:rPr>
              <a:t>.</a:t>
            </a:r>
          </a:p>
          <a:p>
            <a:pPr algn="ctr"/>
            <a:r>
              <a:rPr lang="en-US" sz="2400" b="1" dirty="0" smtClean="0">
                <a:solidFill>
                  <a:srgbClr val="006600"/>
                </a:solidFill>
                <a:latin typeface="Arial" panose="020B0604020202020204" pitchFamily="34" charset="0"/>
                <a:cs typeface="Arial" panose="020B0604020202020204" pitchFamily="34" charset="0"/>
              </a:rPr>
              <a:t>SVD</a:t>
            </a:r>
            <a:endParaRPr lang="en-US" sz="2400" b="1" dirty="0">
              <a:solidFill>
                <a:srgbClr val="006600"/>
              </a:solidFill>
              <a:latin typeface="Arial" panose="020B0604020202020204" pitchFamily="34" charset="0"/>
              <a:cs typeface="Arial" panose="020B0604020202020204" pitchFamily="34" charset="0"/>
            </a:endParaRPr>
          </a:p>
        </p:txBody>
      </p:sp>
      <p:grpSp>
        <p:nvGrpSpPr>
          <p:cNvPr id="4" name="Group 3"/>
          <p:cNvGrpSpPr/>
          <p:nvPr/>
        </p:nvGrpSpPr>
        <p:grpSpPr>
          <a:xfrm>
            <a:off x="5234311" y="384628"/>
            <a:ext cx="3744936" cy="1464581"/>
            <a:chOff x="5234311" y="384628"/>
            <a:chExt cx="3744936" cy="1464581"/>
          </a:xfrm>
        </p:grpSpPr>
        <p:sp>
          <p:nvSpPr>
            <p:cNvPr id="7" name="TextBox 6"/>
            <p:cNvSpPr txBox="1"/>
            <p:nvPr/>
          </p:nvSpPr>
          <p:spPr>
            <a:xfrm rot="2181799">
              <a:off x="5473739" y="1197680"/>
              <a:ext cx="700833" cy="369332"/>
            </a:xfrm>
            <a:prstGeom prst="rect">
              <a:avLst/>
            </a:prstGeom>
            <a:noFill/>
          </p:spPr>
          <p:txBody>
            <a:bodyPr wrap="none" rtlCol="0">
              <a:spAutoFit/>
            </a:bodyPr>
            <a:lstStyle/>
            <a:p>
              <a:r>
                <a:rPr lang="en-US" dirty="0" smtClean="0">
                  <a:latin typeface="Arial Narrow" panose="020B0606020202030204" pitchFamily="34" charset="0"/>
                </a:rPr>
                <a:t>vector</a:t>
              </a:r>
              <a:endParaRPr lang="en-US" dirty="0">
                <a:latin typeface="Arial Narrow" panose="020B0606020202030204" pitchFamily="34" charset="0"/>
              </a:endParaRPr>
            </a:p>
          </p:txBody>
        </p:sp>
        <p:cxnSp>
          <p:nvCxnSpPr>
            <p:cNvPr id="9" name="Straight Connector 8"/>
            <p:cNvCxnSpPr/>
            <p:nvPr/>
          </p:nvCxnSpPr>
          <p:spPr>
            <a:xfrm flipH="1" flipV="1">
              <a:off x="5426869" y="901473"/>
              <a:ext cx="800100" cy="5834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2154997">
              <a:off x="5661591" y="935062"/>
              <a:ext cx="638316" cy="369332"/>
            </a:xfrm>
            <a:prstGeom prst="rect">
              <a:avLst/>
            </a:prstGeom>
            <a:noFill/>
          </p:spPr>
          <p:txBody>
            <a:bodyPr wrap="none" rtlCol="0">
              <a:spAutoFit/>
            </a:bodyPr>
            <a:lstStyle/>
            <a:p>
              <a:r>
                <a:rPr lang="en-US" dirty="0" smtClean="0">
                  <a:latin typeface="Arial Narrow" panose="020B0606020202030204" pitchFamily="34" charset="0"/>
                </a:rPr>
                <a:t>value</a:t>
              </a:r>
              <a:endParaRPr lang="en-US" dirty="0">
                <a:latin typeface="Arial Narrow" panose="020B0606020202030204" pitchFamily="34" charset="0"/>
              </a:endParaRPr>
            </a:p>
          </p:txBody>
        </p:sp>
        <p:sp>
          <p:nvSpPr>
            <p:cNvPr id="11" name="TextBox 10"/>
            <p:cNvSpPr txBox="1"/>
            <p:nvPr/>
          </p:nvSpPr>
          <p:spPr>
            <a:xfrm>
              <a:off x="5234311" y="384628"/>
              <a:ext cx="3744936" cy="461665"/>
            </a:xfrm>
            <a:prstGeom prst="rect">
              <a:avLst/>
            </a:prstGeom>
            <a:noFill/>
          </p:spPr>
          <p:txBody>
            <a:bodyPr wrap="none" rtlCol="0">
              <a:spAutoFit/>
            </a:bodyPr>
            <a:lstStyle/>
            <a:p>
              <a:r>
                <a:rPr lang="en-US" sz="2400" dirty="0" smtClean="0">
                  <a:latin typeface="Arial" panose="020B0604020202020204" pitchFamily="34" charset="0"/>
                  <a:cs typeface="Arial" panose="020B0604020202020204" pitchFamily="34" charset="0"/>
                </a:rPr>
                <a:t>Singular values &amp; vectors</a:t>
              </a:r>
              <a:endParaRPr lang="en-US" sz="2400" dirty="0">
                <a:latin typeface="Arial" panose="020B0604020202020204" pitchFamily="34" charset="0"/>
                <a:cs typeface="Arial" panose="020B0604020202020204" pitchFamily="34" charset="0"/>
              </a:endParaRPr>
            </a:p>
          </p:txBody>
        </p:sp>
        <p:cxnSp>
          <p:nvCxnSpPr>
            <p:cNvPr id="25" name="Straight Connector 24"/>
            <p:cNvCxnSpPr/>
            <p:nvPr/>
          </p:nvCxnSpPr>
          <p:spPr>
            <a:xfrm flipH="1" flipV="1">
              <a:off x="5424488" y="1265804"/>
              <a:ext cx="800100" cy="5834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5468915" y="5239658"/>
            <a:ext cx="1425371" cy="1146630"/>
            <a:chOff x="3696237" y="2927796"/>
            <a:chExt cx="1324377" cy="1418824"/>
          </a:xfrm>
        </p:grpSpPr>
        <p:sp>
          <p:nvSpPr>
            <p:cNvPr id="27" name="Rectangle 26"/>
            <p:cNvSpPr/>
            <p:nvPr/>
          </p:nvSpPr>
          <p:spPr>
            <a:xfrm>
              <a:off x="3696237" y="3251915"/>
              <a:ext cx="978794" cy="10947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p:txBody>
        </p:sp>
        <p:cxnSp>
          <p:nvCxnSpPr>
            <p:cNvPr id="28" name="Straight Connector 27"/>
            <p:cNvCxnSpPr/>
            <p:nvPr/>
          </p:nvCxnSpPr>
          <p:spPr>
            <a:xfrm flipV="1">
              <a:off x="3696237"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4668726"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675031" y="4022501"/>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696237" y="4022501"/>
              <a:ext cx="345583" cy="3241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041820" y="4022501"/>
              <a:ext cx="978794"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4041820" y="2927796"/>
              <a:ext cx="978794"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041820" y="2927796"/>
              <a:ext cx="0" cy="10947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020614" y="2927797"/>
              <a:ext cx="0" cy="109470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174174" y="5486399"/>
            <a:ext cx="1505540" cy="646331"/>
          </a:xfrm>
          <a:prstGeom prst="rect">
            <a:avLst/>
          </a:prstGeom>
          <a:noFill/>
          <a:ln>
            <a:noFill/>
          </a:ln>
        </p:spPr>
        <p:txBody>
          <a:bodyPr wrap="none" rtlCol="0">
            <a:spAutoFit/>
          </a:bodyPr>
          <a:lstStyle/>
          <a:p>
            <a:pPr algn="r"/>
            <a:r>
              <a:rPr lang="en-US" b="1" dirty="0" smtClean="0">
                <a:solidFill>
                  <a:srgbClr val="006600"/>
                </a:solidFill>
                <a:latin typeface="Arial" panose="020B0604020202020204" pitchFamily="34" charset="0"/>
                <a:cs typeface="Arial" panose="020B0604020202020204" pitchFamily="34" charset="0"/>
              </a:rPr>
              <a:t>Correlation </a:t>
            </a:r>
          </a:p>
          <a:p>
            <a:pPr algn="r"/>
            <a:r>
              <a:rPr lang="en-US" b="1" dirty="0" smtClean="0">
                <a:solidFill>
                  <a:srgbClr val="006600"/>
                </a:solidFill>
                <a:latin typeface="Arial" panose="020B0604020202020204" pitchFamily="34" charset="0"/>
                <a:cs typeface="Arial" panose="020B0604020202020204" pitchFamily="34" charset="0"/>
              </a:rPr>
              <a:t>Coefficients</a:t>
            </a:r>
            <a:endParaRPr lang="en-US" b="1" dirty="0">
              <a:solidFill>
                <a:srgbClr val="006600"/>
              </a:solidFill>
              <a:latin typeface="Arial" panose="020B0604020202020204" pitchFamily="34" charset="0"/>
              <a:cs typeface="Arial" panose="020B0604020202020204" pitchFamily="34" charset="0"/>
            </a:endParaRPr>
          </a:p>
        </p:txBody>
      </p:sp>
      <p:sp>
        <p:nvSpPr>
          <p:cNvPr id="40" name="Freeform 39"/>
          <p:cNvSpPr/>
          <p:nvPr/>
        </p:nvSpPr>
        <p:spPr>
          <a:xfrm>
            <a:off x="1930401" y="4513943"/>
            <a:ext cx="4615634" cy="653144"/>
          </a:xfrm>
          <a:custGeom>
            <a:avLst/>
            <a:gdLst>
              <a:gd name="connsiteX0" fmla="*/ 5178843 w 5293303"/>
              <a:gd name="connsiteY0" fmla="*/ 14514 h 740228"/>
              <a:gd name="connsiteX1" fmla="*/ 4975643 w 5293303"/>
              <a:gd name="connsiteY1" fmla="*/ 261257 h 740228"/>
              <a:gd name="connsiteX2" fmla="*/ 2479186 w 5293303"/>
              <a:gd name="connsiteY2" fmla="*/ 0 h 740228"/>
              <a:gd name="connsiteX3" fmla="*/ 316557 w 5293303"/>
              <a:gd name="connsiteY3" fmla="*/ 159657 h 740228"/>
              <a:gd name="connsiteX4" fmla="*/ 55300 w 5293303"/>
              <a:gd name="connsiteY4" fmla="*/ 740228 h 740228"/>
              <a:gd name="connsiteX0" fmla="*/ 5178843 w 5254228"/>
              <a:gd name="connsiteY0" fmla="*/ 14514 h 740228"/>
              <a:gd name="connsiteX1" fmla="*/ 4975643 w 5254228"/>
              <a:gd name="connsiteY1" fmla="*/ 261257 h 740228"/>
              <a:gd name="connsiteX2" fmla="*/ 2479186 w 5254228"/>
              <a:gd name="connsiteY2" fmla="*/ 0 h 740228"/>
              <a:gd name="connsiteX3" fmla="*/ 316557 w 5254228"/>
              <a:gd name="connsiteY3" fmla="*/ 159657 h 740228"/>
              <a:gd name="connsiteX4" fmla="*/ 55300 w 5254228"/>
              <a:gd name="connsiteY4" fmla="*/ 740228 h 740228"/>
              <a:gd name="connsiteX0" fmla="*/ 5178843 w 5179336"/>
              <a:gd name="connsiteY0" fmla="*/ 14619 h 740333"/>
              <a:gd name="connsiteX1" fmla="*/ 4046729 w 5179336"/>
              <a:gd name="connsiteY1" fmla="*/ 174276 h 740333"/>
              <a:gd name="connsiteX2" fmla="*/ 2479186 w 5179336"/>
              <a:gd name="connsiteY2" fmla="*/ 105 h 740333"/>
              <a:gd name="connsiteX3" fmla="*/ 316557 w 5179336"/>
              <a:gd name="connsiteY3" fmla="*/ 159762 h 740333"/>
              <a:gd name="connsiteX4" fmla="*/ 55300 w 5179336"/>
              <a:gd name="connsiteY4" fmla="*/ 740333 h 740333"/>
              <a:gd name="connsiteX0" fmla="*/ 5141332 w 5141825"/>
              <a:gd name="connsiteY0" fmla="*/ 14619 h 740333"/>
              <a:gd name="connsiteX1" fmla="*/ 4009218 w 5141825"/>
              <a:gd name="connsiteY1" fmla="*/ 174276 h 740333"/>
              <a:gd name="connsiteX2" fmla="*/ 2441675 w 5141825"/>
              <a:gd name="connsiteY2" fmla="*/ 105 h 740333"/>
              <a:gd name="connsiteX3" fmla="*/ 279046 w 5141825"/>
              <a:gd name="connsiteY3" fmla="*/ 159762 h 740333"/>
              <a:gd name="connsiteX4" fmla="*/ 17789 w 5141825"/>
              <a:gd name="connsiteY4" fmla="*/ 740333 h 740333"/>
              <a:gd name="connsiteX0" fmla="*/ 5123543 w 5124036"/>
              <a:gd name="connsiteY0" fmla="*/ 31909 h 757623"/>
              <a:gd name="connsiteX1" fmla="*/ 3991429 w 5124036"/>
              <a:gd name="connsiteY1" fmla="*/ 191566 h 757623"/>
              <a:gd name="connsiteX2" fmla="*/ 2423886 w 5124036"/>
              <a:gd name="connsiteY2" fmla="*/ 17395 h 757623"/>
              <a:gd name="connsiteX3" fmla="*/ 827315 w 5124036"/>
              <a:gd name="connsiteY3" fmla="*/ 89967 h 757623"/>
              <a:gd name="connsiteX4" fmla="*/ 0 w 5124036"/>
              <a:gd name="connsiteY4" fmla="*/ 757623 h 757623"/>
              <a:gd name="connsiteX0" fmla="*/ 5123543 w 5124036"/>
              <a:gd name="connsiteY0" fmla="*/ 21561 h 747275"/>
              <a:gd name="connsiteX1" fmla="*/ 3991429 w 5124036"/>
              <a:gd name="connsiteY1" fmla="*/ 181218 h 747275"/>
              <a:gd name="connsiteX2" fmla="*/ 2423886 w 5124036"/>
              <a:gd name="connsiteY2" fmla="*/ 7047 h 747275"/>
              <a:gd name="connsiteX3" fmla="*/ 827315 w 5124036"/>
              <a:gd name="connsiteY3" fmla="*/ 79619 h 747275"/>
              <a:gd name="connsiteX4" fmla="*/ 0 w 5124036"/>
              <a:gd name="connsiteY4" fmla="*/ 747275 h 74727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3543"/>
              <a:gd name="connsiteY0" fmla="*/ 65352 h 791066"/>
              <a:gd name="connsiteX1" fmla="*/ 2423886 w 5123543"/>
              <a:gd name="connsiteY1" fmla="*/ 50838 h 791066"/>
              <a:gd name="connsiteX2" fmla="*/ 0 w 5123543"/>
              <a:gd name="connsiteY2" fmla="*/ 791066 h 791066"/>
              <a:gd name="connsiteX0" fmla="*/ 5123543 w 5123674"/>
              <a:gd name="connsiteY0" fmla="*/ 29451 h 755165"/>
              <a:gd name="connsiteX1" fmla="*/ 2423886 w 5123674"/>
              <a:gd name="connsiteY1" fmla="*/ 14937 h 755165"/>
              <a:gd name="connsiteX2" fmla="*/ 0 w 5123674"/>
              <a:gd name="connsiteY2" fmla="*/ 755165 h 755165"/>
              <a:gd name="connsiteX0" fmla="*/ 4688114 w 4688240"/>
              <a:gd name="connsiteY0" fmla="*/ 36730 h 951130"/>
              <a:gd name="connsiteX1" fmla="*/ 1988457 w 4688240"/>
              <a:gd name="connsiteY1" fmla="*/ 22216 h 951130"/>
              <a:gd name="connsiteX2" fmla="*/ 0 w 4688240"/>
              <a:gd name="connsiteY2" fmla="*/ 951130 h 951130"/>
              <a:gd name="connsiteX0" fmla="*/ 4688114 w 4688240"/>
              <a:gd name="connsiteY0" fmla="*/ 36730 h 951130"/>
              <a:gd name="connsiteX1" fmla="*/ 1988457 w 4688240"/>
              <a:gd name="connsiteY1" fmla="*/ 22216 h 951130"/>
              <a:gd name="connsiteX2" fmla="*/ 0 w 4688240"/>
              <a:gd name="connsiteY2" fmla="*/ 951130 h 951130"/>
              <a:gd name="connsiteX0" fmla="*/ 4673599 w 4673725"/>
              <a:gd name="connsiteY0" fmla="*/ 36137 h 936023"/>
              <a:gd name="connsiteX1" fmla="*/ 1973942 w 4673725"/>
              <a:gd name="connsiteY1" fmla="*/ 21623 h 936023"/>
              <a:gd name="connsiteX2" fmla="*/ 0 w 4673725"/>
              <a:gd name="connsiteY2" fmla="*/ 936023 h 936023"/>
              <a:gd name="connsiteX0" fmla="*/ 3976913 w 3977032"/>
              <a:gd name="connsiteY0" fmla="*/ 34386 h 890729"/>
              <a:gd name="connsiteX1" fmla="*/ 1277256 w 3977032"/>
              <a:gd name="connsiteY1" fmla="*/ 19872 h 890729"/>
              <a:gd name="connsiteX2" fmla="*/ 0 w 3977032"/>
              <a:gd name="connsiteY2" fmla="*/ 890729 h 890729"/>
              <a:gd name="connsiteX0" fmla="*/ 3978057 w 3978176"/>
              <a:gd name="connsiteY0" fmla="*/ 34386 h 890729"/>
              <a:gd name="connsiteX1" fmla="*/ 1278400 w 3978176"/>
              <a:gd name="connsiteY1" fmla="*/ 19872 h 890729"/>
              <a:gd name="connsiteX2" fmla="*/ 1144 w 3978176"/>
              <a:gd name="connsiteY2" fmla="*/ 890729 h 890729"/>
              <a:gd name="connsiteX0" fmla="*/ 3847649 w 3847767"/>
              <a:gd name="connsiteY0" fmla="*/ 28423 h 725109"/>
              <a:gd name="connsiteX1" fmla="*/ 1147992 w 3847767"/>
              <a:gd name="connsiteY1" fmla="*/ 13909 h 725109"/>
              <a:gd name="connsiteX2" fmla="*/ 1364 w 3847767"/>
              <a:gd name="connsiteY2" fmla="*/ 725109 h 725109"/>
              <a:gd name="connsiteX0" fmla="*/ 3847330 w 3847458"/>
              <a:gd name="connsiteY0" fmla="*/ 0 h 696686"/>
              <a:gd name="connsiteX1" fmla="*/ 1321844 w 3847458"/>
              <a:gd name="connsiteY1" fmla="*/ 43543 h 696686"/>
              <a:gd name="connsiteX2" fmla="*/ 1045 w 3847458"/>
              <a:gd name="connsiteY2" fmla="*/ 696686 h 696686"/>
              <a:gd name="connsiteX0" fmla="*/ 3848241 w 3848350"/>
              <a:gd name="connsiteY0" fmla="*/ 0 h 696686"/>
              <a:gd name="connsiteX1" fmla="*/ 974413 w 3848350"/>
              <a:gd name="connsiteY1" fmla="*/ 87086 h 696686"/>
              <a:gd name="connsiteX2" fmla="*/ 1956 w 3848350"/>
              <a:gd name="connsiteY2" fmla="*/ 696686 h 696686"/>
              <a:gd name="connsiteX0" fmla="*/ 3804664 w 3804774"/>
              <a:gd name="connsiteY0" fmla="*/ 11227 h 620828"/>
              <a:gd name="connsiteX1" fmla="*/ 974379 w 3804774"/>
              <a:gd name="connsiteY1" fmla="*/ 11228 h 620828"/>
              <a:gd name="connsiteX2" fmla="*/ 1922 w 3804774"/>
              <a:gd name="connsiteY2" fmla="*/ 620828 h 620828"/>
              <a:gd name="connsiteX0" fmla="*/ 4616259 w 4616376"/>
              <a:gd name="connsiteY0" fmla="*/ 12680 h 665824"/>
              <a:gd name="connsiteX1" fmla="*/ 1785974 w 4616376"/>
              <a:gd name="connsiteY1" fmla="*/ 12681 h 665824"/>
              <a:gd name="connsiteX2" fmla="*/ 717 w 4616376"/>
              <a:gd name="connsiteY2" fmla="*/ 665824 h 665824"/>
              <a:gd name="connsiteX0" fmla="*/ 4616259 w 4616376"/>
              <a:gd name="connsiteY0" fmla="*/ 627 h 653771"/>
              <a:gd name="connsiteX1" fmla="*/ 1785974 w 4616376"/>
              <a:gd name="connsiteY1" fmla="*/ 628 h 653771"/>
              <a:gd name="connsiteX2" fmla="*/ 717 w 4616376"/>
              <a:gd name="connsiteY2" fmla="*/ 653771 h 653771"/>
              <a:gd name="connsiteX0" fmla="*/ 4616259 w 4616376"/>
              <a:gd name="connsiteY0" fmla="*/ 813 h 653957"/>
              <a:gd name="connsiteX1" fmla="*/ 1785974 w 4616376"/>
              <a:gd name="connsiteY1" fmla="*/ 814 h 653957"/>
              <a:gd name="connsiteX2" fmla="*/ 717 w 4616376"/>
              <a:gd name="connsiteY2" fmla="*/ 653957 h 653957"/>
              <a:gd name="connsiteX0" fmla="*/ 4617091 w 4617183"/>
              <a:gd name="connsiteY0" fmla="*/ 0 h 653144"/>
              <a:gd name="connsiteX1" fmla="*/ 1206234 w 4617183"/>
              <a:gd name="connsiteY1" fmla="*/ 43543 h 653144"/>
              <a:gd name="connsiteX2" fmla="*/ 1549 w 4617183"/>
              <a:gd name="connsiteY2" fmla="*/ 653144 h 653144"/>
              <a:gd name="connsiteX0" fmla="*/ 4617091 w 4617183"/>
              <a:gd name="connsiteY0" fmla="*/ 0 h 653144"/>
              <a:gd name="connsiteX1" fmla="*/ 1206234 w 4617183"/>
              <a:gd name="connsiteY1" fmla="*/ 43543 h 653144"/>
              <a:gd name="connsiteX2" fmla="*/ 1549 w 4617183"/>
              <a:gd name="connsiteY2" fmla="*/ 653144 h 653144"/>
              <a:gd name="connsiteX0" fmla="*/ 4615542 w 4615634"/>
              <a:gd name="connsiteY0" fmla="*/ 0 h 653144"/>
              <a:gd name="connsiteX1" fmla="*/ 1204685 w 4615634"/>
              <a:gd name="connsiteY1" fmla="*/ 43543 h 653144"/>
              <a:gd name="connsiteX2" fmla="*/ 0 w 4615634"/>
              <a:gd name="connsiteY2" fmla="*/ 653144 h 653144"/>
            </a:gdLst>
            <a:ahLst/>
            <a:cxnLst>
              <a:cxn ang="0">
                <a:pos x="connsiteX0" y="connsiteY0"/>
              </a:cxn>
              <a:cxn ang="0">
                <a:pos x="connsiteX1" y="connsiteY1"/>
              </a:cxn>
              <a:cxn ang="0">
                <a:pos x="connsiteX2" y="connsiteY2"/>
              </a:cxn>
            </a:cxnLst>
            <a:rect l="l" t="t" r="r" b="b"/>
            <a:pathLst>
              <a:path w="4615634" h="653144">
                <a:moveTo>
                  <a:pt x="4615542" y="0"/>
                </a:moveTo>
                <a:cubicBezTo>
                  <a:pt x="4633685" y="403376"/>
                  <a:pt x="1973942" y="-79829"/>
                  <a:pt x="1204685" y="43543"/>
                </a:cubicBezTo>
                <a:cubicBezTo>
                  <a:pt x="435428" y="166915"/>
                  <a:pt x="11491" y="121560"/>
                  <a:pt x="0" y="653144"/>
                </a:cubicBezTo>
              </a:path>
            </a:pathLst>
          </a:custGeom>
          <a:noFill/>
          <a:ln w="57150">
            <a:solidFill>
              <a:srgbClr val="C898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1" name="TextBox 40"/>
          <p:cNvSpPr txBox="1"/>
          <p:nvPr/>
        </p:nvSpPr>
        <p:spPr>
          <a:xfrm>
            <a:off x="1564883" y="5080001"/>
            <a:ext cx="907861" cy="400110"/>
          </a:xfrm>
          <a:prstGeom prst="rect">
            <a:avLst/>
          </a:prstGeom>
          <a:noFill/>
        </p:spPr>
        <p:txBody>
          <a:bodyPr wrap="square" rtlCol="0">
            <a:spAutoFit/>
          </a:bodyPr>
          <a:lstStyle/>
          <a:p>
            <a:r>
              <a:rPr lang="en-US" sz="2000" b="1" dirty="0" smtClean="0">
                <a:latin typeface="Arial" panose="020B0604020202020204" pitchFamily="34" charset="0"/>
                <a:cs typeface="Arial" panose="020B0604020202020204" pitchFamily="34" charset="0"/>
              </a:rPr>
              <a:t>-0.68 </a:t>
            </a:r>
          </a:p>
        </p:txBody>
      </p:sp>
      <p:sp>
        <p:nvSpPr>
          <p:cNvPr id="43" name="Freeform 42"/>
          <p:cNvSpPr/>
          <p:nvPr/>
        </p:nvSpPr>
        <p:spPr>
          <a:xfrm>
            <a:off x="2730555" y="4463141"/>
            <a:ext cx="4417732" cy="682171"/>
          </a:xfrm>
          <a:custGeom>
            <a:avLst/>
            <a:gdLst>
              <a:gd name="connsiteX0" fmla="*/ 5178843 w 5293303"/>
              <a:gd name="connsiteY0" fmla="*/ 14514 h 740228"/>
              <a:gd name="connsiteX1" fmla="*/ 4975643 w 5293303"/>
              <a:gd name="connsiteY1" fmla="*/ 261257 h 740228"/>
              <a:gd name="connsiteX2" fmla="*/ 2479186 w 5293303"/>
              <a:gd name="connsiteY2" fmla="*/ 0 h 740228"/>
              <a:gd name="connsiteX3" fmla="*/ 316557 w 5293303"/>
              <a:gd name="connsiteY3" fmla="*/ 159657 h 740228"/>
              <a:gd name="connsiteX4" fmla="*/ 55300 w 5293303"/>
              <a:gd name="connsiteY4" fmla="*/ 740228 h 740228"/>
              <a:gd name="connsiteX0" fmla="*/ 5178843 w 5254228"/>
              <a:gd name="connsiteY0" fmla="*/ 14514 h 740228"/>
              <a:gd name="connsiteX1" fmla="*/ 4975643 w 5254228"/>
              <a:gd name="connsiteY1" fmla="*/ 261257 h 740228"/>
              <a:gd name="connsiteX2" fmla="*/ 2479186 w 5254228"/>
              <a:gd name="connsiteY2" fmla="*/ 0 h 740228"/>
              <a:gd name="connsiteX3" fmla="*/ 316557 w 5254228"/>
              <a:gd name="connsiteY3" fmla="*/ 159657 h 740228"/>
              <a:gd name="connsiteX4" fmla="*/ 55300 w 5254228"/>
              <a:gd name="connsiteY4" fmla="*/ 740228 h 740228"/>
              <a:gd name="connsiteX0" fmla="*/ 5178843 w 5179336"/>
              <a:gd name="connsiteY0" fmla="*/ 14619 h 740333"/>
              <a:gd name="connsiteX1" fmla="*/ 4046729 w 5179336"/>
              <a:gd name="connsiteY1" fmla="*/ 174276 h 740333"/>
              <a:gd name="connsiteX2" fmla="*/ 2479186 w 5179336"/>
              <a:gd name="connsiteY2" fmla="*/ 105 h 740333"/>
              <a:gd name="connsiteX3" fmla="*/ 316557 w 5179336"/>
              <a:gd name="connsiteY3" fmla="*/ 159762 h 740333"/>
              <a:gd name="connsiteX4" fmla="*/ 55300 w 5179336"/>
              <a:gd name="connsiteY4" fmla="*/ 740333 h 740333"/>
              <a:gd name="connsiteX0" fmla="*/ 5141332 w 5141825"/>
              <a:gd name="connsiteY0" fmla="*/ 14619 h 740333"/>
              <a:gd name="connsiteX1" fmla="*/ 4009218 w 5141825"/>
              <a:gd name="connsiteY1" fmla="*/ 174276 h 740333"/>
              <a:gd name="connsiteX2" fmla="*/ 2441675 w 5141825"/>
              <a:gd name="connsiteY2" fmla="*/ 105 h 740333"/>
              <a:gd name="connsiteX3" fmla="*/ 279046 w 5141825"/>
              <a:gd name="connsiteY3" fmla="*/ 159762 h 740333"/>
              <a:gd name="connsiteX4" fmla="*/ 17789 w 5141825"/>
              <a:gd name="connsiteY4" fmla="*/ 740333 h 740333"/>
              <a:gd name="connsiteX0" fmla="*/ 5123543 w 5124036"/>
              <a:gd name="connsiteY0" fmla="*/ 31909 h 757623"/>
              <a:gd name="connsiteX1" fmla="*/ 3991429 w 5124036"/>
              <a:gd name="connsiteY1" fmla="*/ 191566 h 757623"/>
              <a:gd name="connsiteX2" fmla="*/ 2423886 w 5124036"/>
              <a:gd name="connsiteY2" fmla="*/ 17395 h 757623"/>
              <a:gd name="connsiteX3" fmla="*/ 827315 w 5124036"/>
              <a:gd name="connsiteY3" fmla="*/ 89967 h 757623"/>
              <a:gd name="connsiteX4" fmla="*/ 0 w 5124036"/>
              <a:gd name="connsiteY4" fmla="*/ 757623 h 757623"/>
              <a:gd name="connsiteX0" fmla="*/ 5123543 w 5124036"/>
              <a:gd name="connsiteY0" fmla="*/ 21561 h 747275"/>
              <a:gd name="connsiteX1" fmla="*/ 3991429 w 5124036"/>
              <a:gd name="connsiteY1" fmla="*/ 181218 h 747275"/>
              <a:gd name="connsiteX2" fmla="*/ 2423886 w 5124036"/>
              <a:gd name="connsiteY2" fmla="*/ 7047 h 747275"/>
              <a:gd name="connsiteX3" fmla="*/ 827315 w 5124036"/>
              <a:gd name="connsiteY3" fmla="*/ 79619 h 747275"/>
              <a:gd name="connsiteX4" fmla="*/ 0 w 5124036"/>
              <a:gd name="connsiteY4" fmla="*/ 747275 h 74727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3543"/>
              <a:gd name="connsiteY0" fmla="*/ 65352 h 791066"/>
              <a:gd name="connsiteX1" fmla="*/ 2423886 w 5123543"/>
              <a:gd name="connsiteY1" fmla="*/ 50838 h 791066"/>
              <a:gd name="connsiteX2" fmla="*/ 0 w 5123543"/>
              <a:gd name="connsiteY2" fmla="*/ 791066 h 791066"/>
              <a:gd name="connsiteX0" fmla="*/ 5123543 w 5123674"/>
              <a:gd name="connsiteY0" fmla="*/ 29451 h 755165"/>
              <a:gd name="connsiteX1" fmla="*/ 2423886 w 5123674"/>
              <a:gd name="connsiteY1" fmla="*/ 14937 h 755165"/>
              <a:gd name="connsiteX2" fmla="*/ 0 w 5123674"/>
              <a:gd name="connsiteY2" fmla="*/ 755165 h 755165"/>
              <a:gd name="connsiteX0" fmla="*/ 4688114 w 4688240"/>
              <a:gd name="connsiteY0" fmla="*/ 36730 h 951130"/>
              <a:gd name="connsiteX1" fmla="*/ 1988457 w 4688240"/>
              <a:gd name="connsiteY1" fmla="*/ 22216 h 951130"/>
              <a:gd name="connsiteX2" fmla="*/ 0 w 4688240"/>
              <a:gd name="connsiteY2" fmla="*/ 951130 h 951130"/>
              <a:gd name="connsiteX0" fmla="*/ 4688114 w 4688240"/>
              <a:gd name="connsiteY0" fmla="*/ 36730 h 951130"/>
              <a:gd name="connsiteX1" fmla="*/ 1988457 w 4688240"/>
              <a:gd name="connsiteY1" fmla="*/ 22216 h 951130"/>
              <a:gd name="connsiteX2" fmla="*/ 0 w 4688240"/>
              <a:gd name="connsiteY2" fmla="*/ 951130 h 951130"/>
              <a:gd name="connsiteX0" fmla="*/ 4673599 w 4673725"/>
              <a:gd name="connsiteY0" fmla="*/ 36137 h 936023"/>
              <a:gd name="connsiteX1" fmla="*/ 1973942 w 4673725"/>
              <a:gd name="connsiteY1" fmla="*/ 21623 h 936023"/>
              <a:gd name="connsiteX2" fmla="*/ 0 w 4673725"/>
              <a:gd name="connsiteY2" fmla="*/ 936023 h 936023"/>
              <a:gd name="connsiteX0" fmla="*/ 3976913 w 3977032"/>
              <a:gd name="connsiteY0" fmla="*/ 34386 h 890729"/>
              <a:gd name="connsiteX1" fmla="*/ 1277256 w 3977032"/>
              <a:gd name="connsiteY1" fmla="*/ 19872 h 890729"/>
              <a:gd name="connsiteX2" fmla="*/ 0 w 3977032"/>
              <a:gd name="connsiteY2" fmla="*/ 890729 h 890729"/>
              <a:gd name="connsiteX0" fmla="*/ 4615542 w 4615636"/>
              <a:gd name="connsiteY0" fmla="*/ 0 h 1233714"/>
              <a:gd name="connsiteX1" fmla="*/ 1277256 w 4615636"/>
              <a:gd name="connsiteY1" fmla="*/ 362857 h 1233714"/>
              <a:gd name="connsiteX2" fmla="*/ 0 w 4615636"/>
              <a:gd name="connsiteY2" fmla="*/ 1233714 h 1233714"/>
              <a:gd name="connsiteX0" fmla="*/ 4615542 w 4615636"/>
              <a:gd name="connsiteY0" fmla="*/ 0 h 1233714"/>
              <a:gd name="connsiteX1" fmla="*/ 1277256 w 4615636"/>
              <a:gd name="connsiteY1" fmla="*/ 362857 h 1233714"/>
              <a:gd name="connsiteX2" fmla="*/ 0 w 4615636"/>
              <a:gd name="connsiteY2" fmla="*/ 1233714 h 1233714"/>
              <a:gd name="connsiteX0" fmla="*/ 4615542 w 4615641"/>
              <a:gd name="connsiteY0" fmla="*/ 0 h 1233714"/>
              <a:gd name="connsiteX1" fmla="*/ 1407885 w 4615641"/>
              <a:gd name="connsiteY1" fmla="*/ 246742 h 1233714"/>
              <a:gd name="connsiteX2" fmla="*/ 0 w 4615641"/>
              <a:gd name="connsiteY2" fmla="*/ 1233714 h 1233714"/>
              <a:gd name="connsiteX0" fmla="*/ 4615542 w 4615641"/>
              <a:gd name="connsiteY0" fmla="*/ 0 h 1233714"/>
              <a:gd name="connsiteX1" fmla="*/ 1407885 w 4615641"/>
              <a:gd name="connsiteY1" fmla="*/ 246742 h 1233714"/>
              <a:gd name="connsiteX2" fmla="*/ 0 w 4615641"/>
              <a:gd name="connsiteY2" fmla="*/ 1233714 h 1233714"/>
              <a:gd name="connsiteX0" fmla="*/ 4615542 w 4615641"/>
              <a:gd name="connsiteY0" fmla="*/ 0 h 1233714"/>
              <a:gd name="connsiteX1" fmla="*/ 1407885 w 4615641"/>
              <a:gd name="connsiteY1" fmla="*/ 246742 h 1233714"/>
              <a:gd name="connsiteX2" fmla="*/ 0 w 4615641"/>
              <a:gd name="connsiteY2" fmla="*/ 1233714 h 1233714"/>
              <a:gd name="connsiteX0" fmla="*/ 3715656 w 3715750"/>
              <a:gd name="connsiteY0" fmla="*/ 0 h 798285"/>
              <a:gd name="connsiteX1" fmla="*/ 507999 w 3715750"/>
              <a:gd name="connsiteY1" fmla="*/ 246742 h 798285"/>
              <a:gd name="connsiteX2" fmla="*/ 0 w 3715750"/>
              <a:gd name="connsiteY2" fmla="*/ 798285 h 798285"/>
              <a:gd name="connsiteX0" fmla="*/ 3657599 w 3657695"/>
              <a:gd name="connsiteY0" fmla="*/ 0 h 711199"/>
              <a:gd name="connsiteX1" fmla="*/ 507999 w 3657695"/>
              <a:gd name="connsiteY1" fmla="*/ 159656 h 711199"/>
              <a:gd name="connsiteX2" fmla="*/ 0 w 3657695"/>
              <a:gd name="connsiteY2" fmla="*/ 711199 h 711199"/>
              <a:gd name="connsiteX0" fmla="*/ 4412342 w 4412442"/>
              <a:gd name="connsiteY0" fmla="*/ 0 h 682171"/>
              <a:gd name="connsiteX1" fmla="*/ 1262742 w 4412442"/>
              <a:gd name="connsiteY1" fmla="*/ 159656 h 682171"/>
              <a:gd name="connsiteX2" fmla="*/ 0 w 4412442"/>
              <a:gd name="connsiteY2" fmla="*/ 682171 h 682171"/>
              <a:gd name="connsiteX0" fmla="*/ 4412342 w 4412442"/>
              <a:gd name="connsiteY0" fmla="*/ 0 h 682171"/>
              <a:gd name="connsiteX1" fmla="*/ 1262742 w 4412442"/>
              <a:gd name="connsiteY1" fmla="*/ 159656 h 682171"/>
              <a:gd name="connsiteX2" fmla="*/ 0 w 4412442"/>
              <a:gd name="connsiteY2" fmla="*/ 682171 h 682171"/>
              <a:gd name="connsiteX0" fmla="*/ 4412342 w 4412342"/>
              <a:gd name="connsiteY0" fmla="*/ 0 h 682171"/>
              <a:gd name="connsiteX1" fmla="*/ 1262742 w 4412342"/>
              <a:gd name="connsiteY1" fmla="*/ 159656 h 682171"/>
              <a:gd name="connsiteX2" fmla="*/ 0 w 4412342"/>
              <a:gd name="connsiteY2" fmla="*/ 682171 h 682171"/>
              <a:gd name="connsiteX0" fmla="*/ 4412342 w 4412342"/>
              <a:gd name="connsiteY0" fmla="*/ 0 h 682171"/>
              <a:gd name="connsiteX1" fmla="*/ 827313 w 4412342"/>
              <a:gd name="connsiteY1" fmla="*/ 174170 h 682171"/>
              <a:gd name="connsiteX2" fmla="*/ 0 w 4412342"/>
              <a:gd name="connsiteY2" fmla="*/ 682171 h 682171"/>
              <a:gd name="connsiteX0" fmla="*/ 4412342 w 4412342"/>
              <a:gd name="connsiteY0" fmla="*/ 0 h 682171"/>
              <a:gd name="connsiteX1" fmla="*/ 827313 w 4412342"/>
              <a:gd name="connsiteY1" fmla="*/ 174170 h 682171"/>
              <a:gd name="connsiteX2" fmla="*/ 0 w 4412342"/>
              <a:gd name="connsiteY2" fmla="*/ 682171 h 682171"/>
              <a:gd name="connsiteX0" fmla="*/ 4412342 w 4412342"/>
              <a:gd name="connsiteY0" fmla="*/ 0 h 682171"/>
              <a:gd name="connsiteX1" fmla="*/ 638628 w 4412342"/>
              <a:gd name="connsiteY1" fmla="*/ 217713 h 682171"/>
              <a:gd name="connsiteX2" fmla="*/ 0 w 4412342"/>
              <a:gd name="connsiteY2" fmla="*/ 682171 h 682171"/>
              <a:gd name="connsiteX0" fmla="*/ 4412342 w 4412342"/>
              <a:gd name="connsiteY0" fmla="*/ 0 h 682171"/>
              <a:gd name="connsiteX1" fmla="*/ 638628 w 4412342"/>
              <a:gd name="connsiteY1" fmla="*/ 188684 h 682171"/>
              <a:gd name="connsiteX2" fmla="*/ 0 w 4412342"/>
              <a:gd name="connsiteY2" fmla="*/ 682171 h 682171"/>
              <a:gd name="connsiteX0" fmla="*/ 4429550 w 4429550"/>
              <a:gd name="connsiteY0" fmla="*/ 0 h 682171"/>
              <a:gd name="connsiteX1" fmla="*/ 655836 w 4429550"/>
              <a:gd name="connsiteY1" fmla="*/ 188684 h 682171"/>
              <a:gd name="connsiteX2" fmla="*/ 17208 w 4429550"/>
              <a:gd name="connsiteY2" fmla="*/ 682171 h 682171"/>
              <a:gd name="connsiteX0" fmla="*/ 4417732 w 4417732"/>
              <a:gd name="connsiteY0" fmla="*/ 0 h 682171"/>
              <a:gd name="connsiteX1" fmla="*/ 644018 w 4417732"/>
              <a:gd name="connsiteY1" fmla="*/ 188684 h 682171"/>
              <a:gd name="connsiteX2" fmla="*/ 5390 w 4417732"/>
              <a:gd name="connsiteY2" fmla="*/ 682171 h 682171"/>
            </a:gdLst>
            <a:ahLst/>
            <a:cxnLst>
              <a:cxn ang="0">
                <a:pos x="connsiteX0" y="connsiteY0"/>
              </a:cxn>
              <a:cxn ang="0">
                <a:pos x="connsiteX1" y="connsiteY1"/>
              </a:cxn>
              <a:cxn ang="0">
                <a:pos x="connsiteX2" y="connsiteY2"/>
              </a:cxn>
            </a:cxnLst>
            <a:rect l="l" t="t" r="r" b="b"/>
            <a:pathLst>
              <a:path w="4417732" h="682171">
                <a:moveTo>
                  <a:pt x="4417732" y="0"/>
                </a:moveTo>
                <a:cubicBezTo>
                  <a:pt x="4406846" y="780747"/>
                  <a:pt x="1379408" y="74989"/>
                  <a:pt x="644018" y="188684"/>
                </a:cubicBezTo>
                <a:cubicBezTo>
                  <a:pt x="-91372" y="302379"/>
                  <a:pt x="2367" y="310244"/>
                  <a:pt x="5390" y="682171"/>
                </a:cubicBezTo>
              </a:path>
            </a:pathLst>
          </a:custGeom>
          <a:noFill/>
          <a:ln w="57150">
            <a:solidFill>
              <a:srgbClr val="FFDA65"/>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4" name="Freeform 43"/>
          <p:cNvSpPr/>
          <p:nvPr/>
        </p:nvSpPr>
        <p:spPr>
          <a:xfrm>
            <a:off x="3423861" y="4499427"/>
            <a:ext cx="4312255" cy="682172"/>
          </a:xfrm>
          <a:custGeom>
            <a:avLst/>
            <a:gdLst>
              <a:gd name="connsiteX0" fmla="*/ 5178843 w 5293303"/>
              <a:gd name="connsiteY0" fmla="*/ 14514 h 740228"/>
              <a:gd name="connsiteX1" fmla="*/ 4975643 w 5293303"/>
              <a:gd name="connsiteY1" fmla="*/ 261257 h 740228"/>
              <a:gd name="connsiteX2" fmla="*/ 2479186 w 5293303"/>
              <a:gd name="connsiteY2" fmla="*/ 0 h 740228"/>
              <a:gd name="connsiteX3" fmla="*/ 316557 w 5293303"/>
              <a:gd name="connsiteY3" fmla="*/ 159657 h 740228"/>
              <a:gd name="connsiteX4" fmla="*/ 55300 w 5293303"/>
              <a:gd name="connsiteY4" fmla="*/ 740228 h 740228"/>
              <a:gd name="connsiteX0" fmla="*/ 5178843 w 5254228"/>
              <a:gd name="connsiteY0" fmla="*/ 14514 h 740228"/>
              <a:gd name="connsiteX1" fmla="*/ 4975643 w 5254228"/>
              <a:gd name="connsiteY1" fmla="*/ 261257 h 740228"/>
              <a:gd name="connsiteX2" fmla="*/ 2479186 w 5254228"/>
              <a:gd name="connsiteY2" fmla="*/ 0 h 740228"/>
              <a:gd name="connsiteX3" fmla="*/ 316557 w 5254228"/>
              <a:gd name="connsiteY3" fmla="*/ 159657 h 740228"/>
              <a:gd name="connsiteX4" fmla="*/ 55300 w 5254228"/>
              <a:gd name="connsiteY4" fmla="*/ 740228 h 740228"/>
              <a:gd name="connsiteX0" fmla="*/ 5178843 w 5179336"/>
              <a:gd name="connsiteY0" fmla="*/ 14619 h 740333"/>
              <a:gd name="connsiteX1" fmla="*/ 4046729 w 5179336"/>
              <a:gd name="connsiteY1" fmla="*/ 174276 h 740333"/>
              <a:gd name="connsiteX2" fmla="*/ 2479186 w 5179336"/>
              <a:gd name="connsiteY2" fmla="*/ 105 h 740333"/>
              <a:gd name="connsiteX3" fmla="*/ 316557 w 5179336"/>
              <a:gd name="connsiteY3" fmla="*/ 159762 h 740333"/>
              <a:gd name="connsiteX4" fmla="*/ 55300 w 5179336"/>
              <a:gd name="connsiteY4" fmla="*/ 740333 h 740333"/>
              <a:gd name="connsiteX0" fmla="*/ 5141332 w 5141825"/>
              <a:gd name="connsiteY0" fmla="*/ 14619 h 740333"/>
              <a:gd name="connsiteX1" fmla="*/ 4009218 w 5141825"/>
              <a:gd name="connsiteY1" fmla="*/ 174276 h 740333"/>
              <a:gd name="connsiteX2" fmla="*/ 2441675 w 5141825"/>
              <a:gd name="connsiteY2" fmla="*/ 105 h 740333"/>
              <a:gd name="connsiteX3" fmla="*/ 279046 w 5141825"/>
              <a:gd name="connsiteY3" fmla="*/ 159762 h 740333"/>
              <a:gd name="connsiteX4" fmla="*/ 17789 w 5141825"/>
              <a:gd name="connsiteY4" fmla="*/ 740333 h 740333"/>
              <a:gd name="connsiteX0" fmla="*/ 5123543 w 5124036"/>
              <a:gd name="connsiteY0" fmla="*/ 31909 h 757623"/>
              <a:gd name="connsiteX1" fmla="*/ 3991429 w 5124036"/>
              <a:gd name="connsiteY1" fmla="*/ 191566 h 757623"/>
              <a:gd name="connsiteX2" fmla="*/ 2423886 w 5124036"/>
              <a:gd name="connsiteY2" fmla="*/ 17395 h 757623"/>
              <a:gd name="connsiteX3" fmla="*/ 827315 w 5124036"/>
              <a:gd name="connsiteY3" fmla="*/ 89967 h 757623"/>
              <a:gd name="connsiteX4" fmla="*/ 0 w 5124036"/>
              <a:gd name="connsiteY4" fmla="*/ 757623 h 757623"/>
              <a:gd name="connsiteX0" fmla="*/ 5123543 w 5124036"/>
              <a:gd name="connsiteY0" fmla="*/ 21561 h 747275"/>
              <a:gd name="connsiteX1" fmla="*/ 3991429 w 5124036"/>
              <a:gd name="connsiteY1" fmla="*/ 181218 h 747275"/>
              <a:gd name="connsiteX2" fmla="*/ 2423886 w 5124036"/>
              <a:gd name="connsiteY2" fmla="*/ 7047 h 747275"/>
              <a:gd name="connsiteX3" fmla="*/ 827315 w 5124036"/>
              <a:gd name="connsiteY3" fmla="*/ 79619 h 747275"/>
              <a:gd name="connsiteX4" fmla="*/ 0 w 5124036"/>
              <a:gd name="connsiteY4" fmla="*/ 747275 h 74727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3543"/>
              <a:gd name="connsiteY0" fmla="*/ 65352 h 791066"/>
              <a:gd name="connsiteX1" fmla="*/ 2423886 w 5123543"/>
              <a:gd name="connsiteY1" fmla="*/ 50838 h 791066"/>
              <a:gd name="connsiteX2" fmla="*/ 0 w 5123543"/>
              <a:gd name="connsiteY2" fmla="*/ 791066 h 791066"/>
              <a:gd name="connsiteX0" fmla="*/ 5123543 w 5123674"/>
              <a:gd name="connsiteY0" fmla="*/ 29451 h 755165"/>
              <a:gd name="connsiteX1" fmla="*/ 2423886 w 5123674"/>
              <a:gd name="connsiteY1" fmla="*/ 14937 h 755165"/>
              <a:gd name="connsiteX2" fmla="*/ 0 w 5123674"/>
              <a:gd name="connsiteY2" fmla="*/ 755165 h 755165"/>
              <a:gd name="connsiteX0" fmla="*/ 4688114 w 4688240"/>
              <a:gd name="connsiteY0" fmla="*/ 36730 h 951130"/>
              <a:gd name="connsiteX1" fmla="*/ 1988457 w 4688240"/>
              <a:gd name="connsiteY1" fmla="*/ 22216 h 951130"/>
              <a:gd name="connsiteX2" fmla="*/ 0 w 4688240"/>
              <a:gd name="connsiteY2" fmla="*/ 951130 h 951130"/>
              <a:gd name="connsiteX0" fmla="*/ 4688114 w 4688240"/>
              <a:gd name="connsiteY0" fmla="*/ 36730 h 951130"/>
              <a:gd name="connsiteX1" fmla="*/ 1988457 w 4688240"/>
              <a:gd name="connsiteY1" fmla="*/ 22216 h 951130"/>
              <a:gd name="connsiteX2" fmla="*/ 0 w 4688240"/>
              <a:gd name="connsiteY2" fmla="*/ 951130 h 951130"/>
              <a:gd name="connsiteX0" fmla="*/ 4673599 w 4673725"/>
              <a:gd name="connsiteY0" fmla="*/ 36137 h 936023"/>
              <a:gd name="connsiteX1" fmla="*/ 1973942 w 4673725"/>
              <a:gd name="connsiteY1" fmla="*/ 21623 h 936023"/>
              <a:gd name="connsiteX2" fmla="*/ 0 w 4673725"/>
              <a:gd name="connsiteY2" fmla="*/ 936023 h 936023"/>
              <a:gd name="connsiteX0" fmla="*/ 3976913 w 3977032"/>
              <a:gd name="connsiteY0" fmla="*/ 34386 h 890729"/>
              <a:gd name="connsiteX1" fmla="*/ 1277256 w 3977032"/>
              <a:gd name="connsiteY1" fmla="*/ 19872 h 890729"/>
              <a:gd name="connsiteX2" fmla="*/ 0 w 3977032"/>
              <a:gd name="connsiteY2" fmla="*/ 890729 h 890729"/>
              <a:gd name="connsiteX0" fmla="*/ 5167085 w 5167165"/>
              <a:gd name="connsiteY0" fmla="*/ 0 h 1509486"/>
              <a:gd name="connsiteX1" fmla="*/ 1277256 w 5167165"/>
              <a:gd name="connsiteY1" fmla="*/ 638629 h 1509486"/>
              <a:gd name="connsiteX2" fmla="*/ 0 w 5167165"/>
              <a:gd name="connsiteY2" fmla="*/ 1509486 h 1509486"/>
              <a:gd name="connsiteX0" fmla="*/ 5167085 w 5167172"/>
              <a:gd name="connsiteY0" fmla="*/ 0 h 1509486"/>
              <a:gd name="connsiteX1" fmla="*/ 1509484 w 5167172"/>
              <a:gd name="connsiteY1" fmla="*/ 435429 h 1509486"/>
              <a:gd name="connsiteX2" fmla="*/ 0 w 5167172"/>
              <a:gd name="connsiteY2" fmla="*/ 1509486 h 1509486"/>
              <a:gd name="connsiteX0" fmla="*/ 5167085 w 5167085"/>
              <a:gd name="connsiteY0" fmla="*/ 0 h 1509486"/>
              <a:gd name="connsiteX1" fmla="*/ 1509484 w 5167085"/>
              <a:gd name="connsiteY1" fmla="*/ 435429 h 1509486"/>
              <a:gd name="connsiteX2" fmla="*/ 0 w 5167085"/>
              <a:gd name="connsiteY2" fmla="*/ 1509486 h 1509486"/>
              <a:gd name="connsiteX0" fmla="*/ 5168172 w 5168172"/>
              <a:gd name="connsiteY0" fmla="*/ 0 h 1509486"/>
              <a:gd name="connsiteX1" fmla="*/ 1510571 w 5168172"/>
              <a:gd name="connsiteY1" fmla="*/ 435429 h 1509486"/>
              <a:gd name="connsiteX2" fmla="*/ 1087 w 5168172"/>
              <a:gd name="connsiteY2" fmla="*/ 1509486 h 1509486"/>
              <a:gd name="connsiteX0" fmla="*/ 3912018 w 3912018"/>
              <a:gd name="connsiteY0" fmla="*/ 0 h 754743"/>
              <a:gd name="connsiteX1" fmla="*/ 254417 w 3912018"/>
              <a:gd name="connsiteY1" fmla="*/ 435429 h 754743"/>
              <a:gd name="connsiteX2" fmla="*/ 326991 w 3912018"/>
              <a:gd name="connsiteY2" fmla="*/ 754743 h 754743"/>
              <a:gd name="connsiteX0" fmla="*/ 3585027 w 3585027"/>
              <a:gd name="connsiteY0" fmla="*/ 0 h 754743"/>
              <a:gd name="connsiteX1" fmla="*/ 0 w 3585027"/>
              <a:gd name="connsiteY1" fmla="*/ 754743 h 754743"/>
              <a:gd name="connsiteX0" fmla="*/ 3585027 w 3585027"/>
              <a:gd name="connsiteY0" fmla="*/ 0 h 754743"/>
              <a:gd name="connsiteX1" fmla="*/ 0 w 3585027"/>
              <a:gd name="connsiteY1" fmla="*/ 754743 h 754743"/>
              <a:gd name="connsiteX0" fmla="*/ 3585027 w 3585027"/>
              <a:gd name="connsiteY0" fmla="*/ 0 h 754743"/>
              <a:gd name="connsiteX1" fmla="*/ 0 w 3585027"/>
              <a:gd name="connsiteY1" fmla="*/ 754743 h 754743"/>
              <a:gd name="connsiteX0" fmla="*/ 3585027 w 3585027"/>
              <a:gd name="connsiteY0" fmla="*/ 0 h 754743"/>
              <a:gd name="connsiteX1" fmla="*/ 391883 w 3585027"/>
              <a:gd name="connsiteY1" fmla="*/ 406403 h 754743"/>
              <a:gd name="connsiteX2" fmla="*/ 0 w 3585027"/>
              <a:gd name="connsiteY2" fmla="*/ 754743 h 754743"/>
              <a:gd name="connsiteX0" fmla="*/ 3585027 w 3585027"/>
              <a:gd name="connsiteY0" fmla="*/ 0 h 754743"/>
              <a:gd name="connsiteX1" fmla="*/ 391883 w 3585027"/>
              <a:gd name="connsiteY1" fmla="*/ 406403 h 754743"/>
              <a:gd name="connsiteX2" fmla="*/ 0 w 3585027"/>
              <a:gd name="connsiteY2" fmla="*/ 754743 h 754743"/>
              <a:gd name="connsiteX0" fmla="*/ 3953558 w 3953558"/>
              <a:gd name="connsiteY0" fmla="*/ 0 h 754743"/>
              <a:gd name="connsiteX1" fmla="*/ 760414 w 3953558"/>
              <a:gd name="connsiteY1" fmla="*/ 406403 h 754743"/>
              <a:gd name="connsiteX2" fmla="*/ 368531 w 3953558"/>
              <a:gd name="connsiteY2" fmla="*/ 754743 h 754743"/>
              <a:gd name="connsiteX0" fmla="*/ 3585027 w 3585027"/>
              <a:gd name="connsiteY0" fmla="*/ 0 h 754743"/>
              <a:gd name="connsiteX1" fmla="*/ 391883 w 3585027"/>
              <a:gd name="connsiteY1" fmla="*/ 406403 h 754743"/>
              <a:gd name="connsiteX2" fmla="*/ 0 w 3585027"/>
              <a:gd name="connsiteY2" fmla="*/ 754743 h 754743"/>
              <a:gd name="connsiteX0" fmla="*/ 3585027 w 3585027"/>
              <a:gd name="connsiteY0" fmla="*/ 0 h 754743"/>
              <a:gd name="connsiteX1" fmla="*/ 1306283 w 3585027"/>
              <a:gd name="connsiteY1" fmla="*/ 493489 h 754743"/>
              <a:gd name="connsiteX2" fmla="*/ 0 w 3585027"/>
              <a:gd name="connsiteY2" fmla="*/ 754743 h 754743"/>
              <a:gd name="connsiteX0" fmla="*/ 3585027 w 3585027"/>
              <a:gd name="connsiteY0" fmla="*/ 0 h 754743"/>
              <a:gd name="connsiteX1" fmla="*/ 1001483 w 3585027"/>
              <a:gd name="connsiteY1" fmla="*/ 449946 h 754743"/>
              <a:gd name="connsiteX2" fmla="*/ 0 w 3585027"/>
              <a:gd name="connsiteY2" fmla="*/ 754743 h 754743"/>
              <a:gd name="connsiteX0" fmla="*/ 3585027 w 3585027"/>
              <a:gd name="connsiteY0" fmla="*/ 0 h 754743"/>
              <a:gd name="connsiteX1" fmla="*/ 1001483 w 3585027"/>
              <a:gd name="connsiteY1" fmla="*/ 449946 h 754743"/>
              <a:gd name="connsiteX2" fmla="*/ 0 w 3585027"/>
              <a:gd name="connsiteY2" fmla="*/ 754743 h 754743"/>
              <a:gd name="connsiteX0" fmla="*/ 3605979 w 3605979"/>
              <a:gd name="connsiteY0" fmla="*/ 0 h 754743"/>
              <a:gd name="connsiteX1" fmla="*/ 1022435 w 3605979"/>
              <a:gd name="connsiteY1" fmla="*/ 449946 h 754743"/>
              <a:gd name="connsiteX2" fmla="*/ 20952 w 3605979"/>
              <a:gd name="connsiteY2" fmla="*/ 754743 h 754743"/>
              <a:gd name="connsiteX0" fmla="*/ 3585592 w 3585592"/>
              <a:gd name="connsiteY0" fmla="*/ 0 h 754743"/>
              <a:gd name="connsiteX1" fmla="*/ 1002048 w 3585592"/>
              <a:gd name="connsiteY1" fmla="*/ 449946 h 754743"/>
              <a:gd name="connsiteX2" fmla="*/ 565 w 3585592"/>
              <a:gd name="connsiteY2" fmla="*/ 754743 h 754743"/>
              <a:gd name="connsiteX0" fmla="*/ 3586360 w 3586360"/>
              <a:gd name="connsiteY0" fmla="*/ 0 h 754743"/>
              <a:gd name="connsiteX1" fmla="*/ 552873 w 3586360"/>
              <a:gd name="connsiteY1" fmla="*/ 391889 h 754743"/>
              <a:gd name="connsiteX2" fmla="*/ 1333 w 3586360"/>
              <a:gd name="connsiteY2" fmla="*/ 754743 h 754743"/>
              <a:gd name="connsiteX0" fmla="*/ 3535433 w 3535433"/>
              <a:gd name="connsiteY0" fmla="*/ 0 h 653143"/>
              <a:gd name="connsiteX1" fmla="*/ 560003 w 3535433"/>
              <a:gd name="connsiteY1" fmla="*/ 290289 h 653143"/>
              <a:gd name="connsiteX2" fmla="*/ 8463 w 3535433"/>
              <a:gd name="connsiteY2" fmla="*/ 653143 h 653143"/>
              <a:gd name="connsiteX0" fmla="*/ 4311405 w 4311405"/>
              <a:gd name="connsiteY0" fmla="*/ 0 h 682172"/>
              <a:gd name="connsiteX1" fmla="*/ 1335975 w 4311405"/>
              <a:gd name="connsiteY1" fmla="*/ 290289 h 682172"/>
              <a:gd name="connsiteX2" fmla="*/ 663 w 4311405"/>
              <a:gd name="connsiteY2" fmla="*/ 682172 h 682172"/>
              <a:gd name="connsiteX0" fmla="*/ 4311392 w 4311392"/>
              <a:gd name="connsiteY0" fmla="*/ 0 h 682172"/>
              <a:gd name="connsiteX1" fmla="*/ 1335962 w 4311392"/>
              <a:gd name="connsiteY1" fmla="*/ 290289 h 682172"/>
              <a:gd name="connsiteX2" fmla="*/ 650 w 4311392"/>
              <a:gd name="connsiteY2" fmla="*/ 682172 h 682172"/>
              <a:gd name="connsiteX0" fmla="*/ 4312255 w 4312255"/>
              <a:gd name="connsiteY0" fmla="*/ 0 h 682172"/>
              <a:gd name="connsiteX1" fmla="*/ 944940 w 4312255"/>
              <a:gd name="connsiteY1" fmla="*/ 246746 h 682172"/>
              <a:gd name="connsiteX2" fmla="*/ 1513 w 4312255"/>
              <a:gd name="connsiteY2" fmla="*/ 682172 h 682172"/>
              <a:gd name="connsiteX0" fmla="*/ 4312255 w 4312255"/>
              <a:gd name="connsiteY0" fmla="*/ 0 h 682172"/>
              <a:gd name="connsiteX1" fmla="*/ 944940 w 4312255"/>
              <a:gd name="connsiteY1" fmla="*/ 290289 h 682172"/>
              <a:gd name="connsiteX2" fmla="*/ 1513 w 4312255"/>
              <a:gd name="connsiteY2" fmla="*/ 682172 h 682172"/>
              <a:gd name="connsiteX0" fmla="*/ 4312255 w 4312255"/>
              <a:gd name="connsiteY0" fmla="*/ 0 h 682172"/>
              <a:gd name="connsiteX1" fmla="*/ 944940 w 4312255"/>
              <a:gd name="connsiteY1" fmla="*/ 290289 h 682172"/>
              <a:gd name="connsiteX2" fmla="*/ 1513 w 4312255"/>
              <a:gd name="connsiteY2" fmla="*/ 682172 h 682172"/>
            </a:gdLst>
            <a:ahLst/>
            <a:cxnLst>
              <a:cxn ang="0">
                <a:pos x="connsiteX0" y="connsiteY0"/>
              </a:cxn>
              <a:cxn ang="0">
                <a:pos x="connsiteX1" y="connsiteY1"/>
              </a:cxn>
              <a:cxn ang="0">
                <a:pos x="connsiteX2" y="connsiteY2"/>
              </a:cxn>
            </a:cxnLst>
            <a:rect l="l" t="t" r="r" b="b"/>
            <a:pathLst>
              <a:path w="4312255" h="682172">
                <a:moveTo>
                  <a:pt x="4312255" y="0"/>
                </a:moveTo>
                <a:cubicBezTo>
                  <a:pt x="4246940" y="781352"/>
                  <a:pt x="1648883" y="350765"/>
                  <a:pt x="944940" y="290289"/>
                </a:cubicBezTo>
                <a:cubicBezTo>
                  <a:pt x="240997" y="229813"/>
                  <a:pt x="-22679" y="38706"/>
                  <a:pt x="1513" y="682172"/>
                </a:cubicBezTo>
              </a:path>
            </a:pathLst>
          </a:custGeom>
          <a:noFill/>
          <a:ln w="57150">
            <a:solidFill>
              <a:srgbClr val="FFD85D"/>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6" name="Freeform 45"/>
          <p:cNvSpPr/>
          <p:nvPr/>
        </p:nvSpPr>
        <p:spPr>
          <a:xfrm>
            <a:off x="1181678" y="4325257"/>
            <a:ext cx="385866" cy="943428"/>
          </a:xfrm>
          <a:custGeom>
            <a:avLst/>
            <a:gdLst>
              <a:gd name="connsiteX0" fmla="*/ 0 w 754742"/>
              <a:gd name="connsiteY0" fmla="*/ 0 h 580572"/>
              <a:gd name="connsiteX1" fmla="*/ 754742 w 754742"/>
              <a:gd name="connsiteY1" fmla="*/ 580572 h 580572"/>
              <a:gd name="connsiteX2" fmla="*/ 754742 w 754742"/>
              <a:gd name="connsiteY2" fmla="*/ 580572 h 580572"/>
              <a:gd name="connsiteX0" fmla="*/ 135 w 754877"/>
              <a:gd name="connsiteY0" fmla="*/ 0 h 580572"/>
              <a:gd name="connsiteX1" fmla="*/ 754877 w 754877"/>
              <a:gd name="connsiteY1" fmla="*/ 580572 h 580572"/>
              <a:gd name="connsiteX2" fmla="*/ 754877 w 754877"/>
              <a:gd name="connsiteY2" fmla="*/ 580572 h 580572"/>
              <a:gd name="connsiteX0" fmla="*/ 92 w 754834"/>
              <a:gd name="connsiteY0" fmla="*/ 0 h 580572"/>
              <a:gd name="connsiteX1" fmla="*/ 754834 w 754834"/>
              <a:gd name="connsiteY1" fmla="*/ 580572 h 580572"/>
              <a:gd name="connsiteX2" fmla="*/ 754834 w 754834"/>
              <a:gd name="connsiteY2"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798286 w 1641103"/>
              <a:gd name="connsiteY0" fmla="*/ 0 h 593889"/>
              <a:gd name="connsiteX1" fmla="*/ 1378857 w 1641103"/>
              <a:gd name="connsiteY1" fmla="*/ 188687 h 593889"/>
              <a:gd name="connsiteX2" fmla="*/ 1553028 w 1641103"/>
              <a:gd name="connsiteY2" fmla="*/ 580572 h 593889"/>
              <a:gd name="connsiteX3" fmla="*/ 0 w 1641103"/>
              <a:gd name="connsiteY3" fmla="*/ 493486 h 593889"/>
              <a:gd name="connsiteX0" fmla="*/ 0 w 1095056"/>
              <a:gd name="connsiteY0" fmla="*/ 0 h 717701"/>
              <a:gd name="connsiteX1" fmla="*/ 580571 w 1095056"/>
              <a:gd name="connsiteY1" fmla="*/ 188687 h 717701"/>
              <a:gd name="connsiteX2" fmla="*/ 754742 w 1095056"/>
              <a:gd name="connsiteY2" fmla="*/ 580572 h 717701"/>
              <a:gd name="connsiteX3" fmla="*/ 885372 w 1095056"/>
              <a:gd name="connsiteY3" fmla="*/ 711200 h 717701"/>
              <a:gd name="connsiteX0" fmla="*/ 0 w 885372"/>
              <a:gd name="connsiteY0" fmla="*/ 0 h 717701"/>
              <a:gd name="connsiteX1" fmla="*/ 580571 w 885372"/>
              <a:gd name="connsiteY1" fmla="*/ 188687 h 717701"/>
              <a:gd name="connsiteX2" fmla="*/ 754742 w 885372"/>
              <a:gd name="connsiteY2" fmla="*/ 580572 h 717701"/>
              <a:gd name="connsiteX3" fmla="*/ 885372 w 885372"/>
              <a:gd name="connsiteY3" fmla="*/ 711200 h 717701"/>
              <a:gd name="connsiteX0" fmla="*/ 0 w 885372"/>
              <a:gd name="connsiteY0" fmla="*/ 0 h 711200"/>
              <a:gd name="connsiteX1" fmla="*/ 580571 w 885372"/>
              <a:gd name="connsiteY1" fmla="*/ 188687 h 711200"/>
              <a:gd name="connsiteX2" fmla="*/ 885372 w 885372"/>
              <a:gd name="connsiteY2" fmla="*/ 711200 h 711200"/>
              <a:gd name="connsiteX0" fmla="*/ 0 w 885372"/>
              <a:gd name="connsiteY0" fmla="*/ 0 h 711200"/>
              <a:gd name="connsiteX1" fmla="*/ 406400 w 885372"/>
              <a:gd name="connsiteY1" fmla="*/ 275773 h 711200"/>
              <a:gd name="connsiteX2" fmla="*/ 885372 w 885372"/>
              <a:gd name="connsiteY2" fmla="*/ 711200 h 711200"/>
              <a:gd name="connsiteX0" fmla="*/ 0 w 885372"/>
              <a:gd name="connsiteY0" fmla="*/ 0 h 711200"/>
              <a:gd name="connsiteX1" fmla="*/ 885372 w 885372"/>
              <a:gd name="connsiteY1" fmla="*/ 711200 h 711200"/>
              <a:gd name="connsiteX0" fmla="*/ 115 w 885487"/>
              <a:gd name="connsiteY0" fmla="*/ 0 h 711200"/>
              <a:gd name="connsiteX1" fmla="*/ 885487 w 885487"/>
              <a:gd name="connsiteY1" fmla="*/ 711200 h 711200"/>
              <a:gd name="connsiteX0" fmla="*/ 569 w 885941"/>
              <a:gd name="connsiteY0" fmla="*/ 0 h 711200"/>
              <a:gd name="connsiteX1" fmla="*/ 885941 w 885941"/>
              <a:gd name="connsiteY1" fmla="*/ 711200 h 711200"/>
              <a:gd name="connsiteX0" fmla="*/ 569 w 885941"/>
              <a:gd name="connsiteY0" fmla="*/ 0 h 928914"/>
              <a:gd name="connsiteX1" fmla="*/ 885941 w 885941"/>
              <a:gd name="connsiteY1" fmla="*/ 928914 h 928914"/>
              <a:gd name="connsiteX0" fmla="*/ 269751 w 385866"/>
              <a:gd name="connsiteY0" fmla="*/ 0 h 943428"/>
              <a:gd name="connsiteX1" fmla="*/ 385866 w 385866"/>
              <a:gd name="connsiteY1" fmla="*/ 943428 h 943428"/>
            </a:gdLst>
            <a:ahLst/>
            <a:cxnLst>
              <a:cxn ang="0">
                <a:pos x="connsiteX0" y="connsiteY0"/>
              </a:cxn>
              <a:cxn ang="0">
                <a:pos x="connsiteX1" y="connsiteY1"/>
              </a:cxn>
            </a:cxnLst>
            <a:rect l="l" t="t" r="r" b="b"/>
            <a:pathLst>
              <a:path w="385866" h="943428">
                <a:moveTo>
                  <a:pt x="269751" y="0"/>
                </a:moveTo>
                <a:cubicBezTo>
                  <a:pt x="260075" y="759581"/>
                  <a:pt x="-402744" y="924075"/>
                  <a:pt x="385866" y="943428"/>
                </a:cubicBezTo>
              </a:path>
            </a:pathLst>
          </a:custGeom>
          <a:noFill/>
          <a:ln w="57150">
            <a:solidFill>
              <a:srgbClr val="0070C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0" name="TextBox 49"/>
          <p:cNvSpPr txBox="1"/>
          <p:nvPr/>
        </p:nvSpPr>
        <p:spPr>
          <a:xfrm rot="5400000">
            <a:off x="6720114" y="5529944"/>
            <a:ext cx="646331" cy="369332"/>
          </a:xfrm>
          <a:prstGeom prst="rect">
            <a:avLst/>
          </a:prstGeom>
          <a:noFill/>
        </p:spPr>
        <p:txBody>
          <a:bodyPr wrap="none" rtlCol="0">
            <a:spAutoFit/>
          </a:bodyPr>
          <a:lstStyle/>
          <a:p>
            <a:r>
              <a:rPr lang="en-US" dirty="0" smtClean="0">
                <a:solidFill>
                  <a:srgbClr val="006600"/>
                </a:solidFill>
                <a:latin typeface="Arial" panose="020B0604020202020204" pitchFamily="34" charset="0"/>
                <a:cs typeface="Arial" panose="020B0604020202020204" pitchFamily="34" charset="0"/>
              </a:rPr>
              <a:t>CC2</a:t>
            </a:r>
            <a:endParaRPr lang="en-US" dirty="0">
              <a:solidFill>
                <a:srgbClr val="006600"/>
              </a:solidFill>
              <a:latin typeface="Arial" panose="020B0604020202020204" pitchFamily="34" charset="0"/>
              <a:cs typeface="Arial" panose="020B0604020202020204" pitchFamily="34" charset="0"/>
            </a:endParaRPr>
          </a:p>
        </p:txBody>
      </p:sp>
      <p:sp>
        <p:nvSpPr>
          <p:cNvPr id="52" name="TextBox 51"/>
          <p:cNvSpPr txBox="1"/>
          <p:nvPr/>
        </p:nvSpPr>
        <p:spPr>
          <a:xfrm>
            <a:off x="6683829" y="6146800"/>
            <a:ext cx="646331" cy="369332"/>
          </a:xfrm>
          <a:prstGeom prst="rect">
            <a:avLst/>
          </a:prstGeom>
          <a:noFill/>
        </p:spPr>
        <p:txBody>
          <a:bodyPr wrap="none" rtlCol="0">
            <a:spAutoFit/>
          </a:bodyPr>
          <a:lstStyle/>
          <a:p>
            <a:r>
              <a:rPr lang="en-US" dirty="0" smtClean="0">
                <a:solidFill>
                  <a:srgbClr val="006600"/>
                </a:solidFill>
                <a:latin typeface="Arial" panose="020B0604020202020204" pitchFamily="34" charset="0"/>
                <a:cs typeface="Arial" panose="020B0604020202020204" pitchFamily="34" charset="0"/>
              </a:rPr>
              <a:t>CC3</a:t>
            </a:r>
            <a:endParaRPr lang="en-US" dirty="0">
              <a:solidFill>
                <a:srgbClr val="006600"/>
              </a:solidFill>
              <a:latin typeface="Arial" panose="020B0604020202020204" pitchFamily="34" charset="0"/>
              <a:cs typeface="Arial" panose="020B0604020202020204" pitchFamily="34" charset="0"/>
            </a:endParaRPr>
          </a:p>
        </p:txBody>
      </p:sp>
      <p:sp>
        <p:nvSpPr>
          <p:cNvPr id="53" name="TextBox 52"/>
          <p:cNvSpPr txBox="1"/>
          <p:nvPr/>
        </p:nvSpPr>
        <p:spPr>
          <a:xfrm>
            <a:off x="6415315" y="4949373"/>
            <a:ext cx="646331" cy="369332"/>
          </a:xfrm>
          <a:prstGeom prst="rect">
            <a:avLst/>
          </a:prstGeom>
          <a:noFill/>
        </p:spPr>
        <p:txBody>
          <a:bodyPr wrap="none" rtlCol="0">
            <a:spAutoFit/>
          </a:bodyPr>
          <a:lstStyle/>
          <a:p>
            <a:r>
              <a:rPr lang="en-US" dirty="0" smtClean="0">
                <a:solidFill>
                  <a:srgbClr val="006600"/>
                </a:solidFill>
                <a:latin typeface="Arial" panose="020B0604020202020204" pitchFamily="34" charset="0"/>
                <a:cs typeface="Arial" panose="020B0604020202020204" pitchFamily="34" charset="0"/>
              </a:rPr>
              <a:t>CC1</a:t>
            </a:r>
            <a:endParaRPr lang="en-US" dirty="0">
              <a:solidFill>
                <a:srgbClr val="006600"/>
              </a:solidFill>
              <a:latin typeface="Arial" panose="020B0604020202020204" pitchFamily="34" charset="0"/>
              <a:cs typeface="Arial" panose="020B0604020202020204" pitchFamily="34" charset="0"/>
            </a:endParaRPr>
          </a:p>
        </p:txBody>
      </p:sp>
      <p:sp>
        <p:nvSpPr>
          <p:cNvPr id="54" name="TextBox 53"/>
          <p:cNvSpPr txBox="1"/>
          <p:nvPr/>
        </p:nvSpPr>
        <p:spPr>
          <a:xfrm>
            <a:off x="1661887" y="5421085"/>
            <a:ext cx="2210862" cy="369332"/>
          </a:xfrm>
          <a:prstGeom prst="rect">
            <a:avLst/>
          </a:prstGeom>
          <a:noFill/>
        </p:spPr>
        <p:txBody>
          <a:bodyPr wrap="none" rtlCol="0">
            <a:spAutoFit/>
          </a:bodyPr>
          <a:lstStyle/>
          <a:p>
            <a:r>
              <a:rPr lang="en-US" dirty="0" smtClean="0">
                <a:solidFill>
                  <a:srgbClr val="006600"/>
                </a:solidFill>
                <a:latin typeface="Arial" panose="020B0604020202020204" pitchFamily="34" charset="0"/>
                <a:cs typeface="Arial" panose="020B0604020202020204" pitchFamily="34" charset="0"/>
              </a:rPr>
              <a:t>CC1     CC2    CC3</a:t>
            </a:r>
            <a:endParaRPr lang="en-US" dirty="0">
              <a:solidFill>
                <a:srgbClr val="006600"/>
              </a:solidFill>
              <a:latin typeface="Arial" panose="020B0604020202020204" pitchFamily="34" charset="0"/>
              <a:cs typeface="Arial" panose="020B0604020202020204" pitchFamily="34" charset="0"/>
            </a:endParaRPr>
          </a:p>
        </p:txBody>
      </p:sp>
      <p:sp>
        <p:nvSpPr>
          <p:cNvPr id="48" name="Left Brace 47"/>
          <p:cNvSpPr/>
          <p:nvPr/>
        </p:nvSpPr>
        <p:spPr>
          <a:xfrm rot="16200000">
            <a:off x="2554516" y="4789711"/>
            <a:ext cx="391883" cy="2075543"/>
          </a:xfrm>
          <a:prstGeom prst="leftBrace">
            <a:avLst>
              <a:gd name="adj1" fmla="val 45370"/>
              <a:gd name="adj2" fmla="val 50000"/>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14" name="Group 13"/>
          <p:cNvGrpSpPr/>
          <p:nvPr/>
        </p:nvGrpSpPr>
        <p:grpSpPr>
          <a:xfrm>
            <a:off x="2745382" y="5587998"/>
            <a:ext cx="3324861" cy="668417"/>
            <a:chOff x="2745382" y="5587998"/>
            <a:chExt cx="3324861" cy="668417"/>
          </a:xfrm>
        </p:grpSpPr>
        <p:sp>
          <p:nvSpPr>
            <p:cNvPr id="49" name="Freeform 48"/>
            <p:cNvSpPr/>
            <p:nvPr/>
          </p:nvSpPr>
          <p:spPr>
            <a:xfrm>
              <a:off x="2745382" y="5890985"/>
              <a:ext cx="3324861" cy="365430"/>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26161 w 3350840"/>
                <a:gd name="connsiteY0" fmla="*/ 0 h 265296"/>
                <a:gd name="connsiteX1" fmla="*/ 389925 w 3350840"/>
                <a:gd name="connsiteY1" fmla="*/ 264999 h 265296"/>
                <a:gd name="connsiteX2" fmla="*/ 3350840 w 3350840"/>
                <a:gd name="connsiteY2" fmla="*/ 32771 h 265296"/>
                <a:gd name="connsiteX0" fmla="*/ 0 w 3324679"/>
                <a:gd name="connsiteY0" fmla="*/ 74411 h 340117"/>
                <a:gd name="connsiteX1" fmla="*/ 363764 w 3324679"/>
                <a:gd name="connsiteY1" fmla="*/ 339410 h 340117"/>
                <a:gd name="connsiteX2" fmla="*/ 1234621 w 3324679"/>
                <a:gd name="connsiteY2" fmla="*/ 5580 h 340117"/>
                <a:gd name="connsiteX3" fmla="*/ 3324679 w 3324679"/>
                <a:gd name="connsiteY3" fmla="*/ 107182 h 340117"/>
                <a:gd name="connsiteX0" fmla="*/ 0 w 3324679"/>
                <a:gd name="connsiteY0" fmla="*/ 99674 h 365380"/>
                <a:gd name="connsiteX1" fmla="*/ 363764 w 3324679"/>
                <a:gd name="connsiteY1" fmla="*/ 364673 h 365380"/>
                <a:gd name="connsiteX2" fmla="*/ 1234621 w 3324679"/>
                <a:gd name="connsiteY2" fmla="*/ 30843 h 365380"/>
                <a:gd name="connsiteX3" fmla="*/ 2424793 w 3324679"/>
                <a:gd name="connsiteY3" fmla="*/ 16329 h 365380"/>
                <a:gd name="connsiteX4" fmla="*/ 3324679 w 3324679"/>
                <a:gd name="connsiteY4" fmla="*/ 132445 h 365380"/>
                <a:gd name="connsiteX0" fmla="*/ 182 w 3324861"/>
                <a:gd name="connsiteY0" fmla="*/ 99674 h 365430"/>
                <a:gd name="connsiteX1" fmla="*/ 363946 w 3324861"/>
                <a:gd name="connsiteY1" fmla="*/ 364673 h 365430"/>
                <a:gd name="connsiteX2" fmla="*/ 1234803 w 3324861"/>
                <a:gd name="connsiteY2" fmla="*/ 30843 h 365430"/>
                <a:gd name="connsiteX3" fmla="*/ 2424975 w 3324861"/>
                <a:gd name="connsiteY3" fmla="*/ 16329 h 365430"/>
                <a:gd name="connsiteX4" fmla="*/ 3324861 w 3324861"/>
                <a:gd name="connsiteY4" fmla="*/ 132445 h 365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861" h="365430">
                  <a:moveTo>
                    <a:pt x="182" y="99674"/>
                  </a:moveTo>
                  <a:cubicBezTo>
                    <a:pt x="-6245" y="255966"/>
                    <a:pt x="158176" y="376145"/>
                    <a:pt x="363946" y="364673"/>
                  </a:cubicBezTo>
                  <a:cubicBezTo>
                    <a:pt x="569716" y="353201"/>
                    <a:pt x="888879" y="76805"/>
                    <a:pt x="1234803" y="30843"/>
                  </a:cubicBezTo>
                  <a:cubicBezTo>
                    <a:pt x="1580727" y="-15119"/>
                    <a:pt x="2076632" y="-605"/>
                    <a:pt x="2424975" y="16329"/>
                  </a:cubicBezTo>
                  <a:cubicBezTo>
                    <a:pt x="2773318" y="33263"/>
                    <a:pt x="3177299" y="125188"/>
                    <a:pt x="3324861" y="132445"/>
                  </a:cubicBezTo>
                </a:path>
              </a:pathLst>
            </a:custGeom>
            <a:noFill/>
            <a:ln w="28575">
              <a:solidFill>
                <a:srgbClr val="0070C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5" name="TextBox 54"/>
            <p:cNvSpPr txBox="1"/>
            <p:nvPr/>
          </p:nvSpPr>
          <p:spPr>
            <a:xfrm>
              <a:off x="3978831" y="5587998"/>
              <a:ext cx="1326004" cy="369332"/>
            </a:xfrm>
            <a:prstGeom prst="rect">
              <a:avLst/>
            </a:prstGeom>
            <a:noFill/>
          </p:spPr>
          <p:txBody>
            <a:bodyPr wrap="none" rtlCol="0">
              <a:spAutoFit/>
            </a:bodyPr>
            <a:lstStyle/>
            <a:p>
              <a:r>
                <a:rPr lang="en-US" dirty="0" smtClean="0">
                  <a:solidFill>
                    <a:srgbClr val="0070C0"/>
                  </a:solidFill>
                  <a:latin typeface="Arial" panose="020B0604020202020204" pitchFamily="34" charset="0"/>
                  <a:cs typeface="Arial" panose="020B0604020202020204" pitchFamily="34" charset="0"/>
                </a:rPr>
                <a:t>data set #1</a:t>
              </a:r>
            </a:p>
          </p:txBody>
        </p:sp>
      </p:grpSp>
      <p:sp>
        <p:nvSpPr>
          <p:cNvPr id="70" name="TextBox 69"/>
          <p:cNvSpPr txBox="1"/>
          <p:nvPr/>
        </p:nvSpPr>
        <p:spPr>
          <a:xfrm>
            <a:off x="7257215" y="5007429"/>
            <a:ext cx="1680267" cy="1631216"/>
          </a:xfrm>
          <a:prstGeom prst="rect">
            <a:avLst/>
          </a:prstGeom>
          <a:noFill/>
        </p:spPr>
        <p:txBody>
          <a:bodyPr wrap="none" rtlCol="0">
            <a:spAutoFit/>
          </a:bodyPr>
          <a:lstStyle/>
          <a:p>
            <a:pPr algn="ctr"/>
            <a:r>
              <a:rPr lang="en-US" sz="2000" b="1" dirty="0" smtClean="0">
                <a:solidFill>
                  <a:srgbClr val="FF0000"/>
                </a:solidFill>
                <a:latin typeface="Arial" panose="020B0604020202020204" pitchFamily="34" charset="0"/>
                <a:cs typeface="Arial" panose="020B0604020202020204" pitchFamily="34" charset="0"/>
              </a:rPr>
              <a:t>Data sets</a:t>
            </a:r>
          </a:p>
          <a:p>
            <a:pPr algn="ctr"/>
            <a:r>
              <a:rPr lang="en-US" sz="2000" b="1" dirty="0" smtClean="0">
                <a:solidFill>
                  <a:srgbClr val="FF0000"/>
                </a:solidFill>
                <a:latin typeface="Arial" panose="020B0604020202020204" pitchFamily="34" charset="0"/>
                <a:cs typeface="Arial" panose="020B0604020202020204" pitchFamily="34" charset="0"/>
              </a:rPr>
              <a:t>Positioned</a:t>
            </a:r>
          </a:p>
          <a:p>
            <a:pPr algn="ctr"/>
            <a:r>
              <a:rPr lang="en-US" sz="2000" b="1" dirty="0" smtClean="0">
                <a:solidFill>
                  <a:srgbClr val="FF0000"/>
                </a:solidFill>
                <a:latin typeface="Arial" panose="020B0604020202020204" pitchFamily="34" charset="0"/>
                <a:cs typeface="Arial" panose="020B0604020202020204" pitchFamily="34" charset="0"/>
              </a:rPr>
              <a:t>in</a:t>
            </a:r>
          </a:p>
          <a:p>
            <a:pPr algn="ctr"/>
            <a:r>
              <a:rPr lang="en-US" sz="2000" b="1" dirty="0" smtClean="0">
                <a:solidFill>
                  <a:srgbClr val="FF0000"/>
                </a:solidFill>
                <a:latin typeface="Arial" panose="020B0604020202020204" pitchFamily="34" charset="0"/>
                <a:cs typeface="Arial" panose="020B0604020202020204" pitchFamily="34" charset="0"/>
              </a:rPr>
              <a:t>“Correlation</a:t>
            </a:r>
          </a:p>
          <a:p>
            <a:pPr algn="ctr"/>
            <a:r>
              <a:rPr lang="en-US" sz="2000" b="1" dirty="0" smtClean="0">
                <a:solidFill>
                  <a:srgbClr val="FF0000"/>
                </a:solidFill>
                <a:latin typeface="Arial" panose="020B0604020202020204" pitchFamily="34" charset="0"/>
                <a:cs typeface="Arial" panose="020B0604020202020204" pitchFamily="34" charset="0"/>
              </a:rPr>
              <a:t>Space”</a:t>
            </a:r>
          </a:p>
        </p:txBody>
      </p:sp>
      <p:sp>
        <p:nvSpPr>
          <p:cNvPr id="45" name="TextBox 44"/>
          <p:cNvSpPr txBox="1"/>
          <p:nvPr/>
        </p:nvSpPr>
        <p:spPr>
          <a:xfrm>
            <a:off x="2361227" y="5077854"/>
            <a:ext cx="806976" cy="400110"/>
          </a:xfrm>
          <a:prstGeom prst="rect">
            <a:avLst/>
          </a:prstGeom>
          <a:noFill/>
        </p:spPr>
        <p:txBody>
          <a:bodyPr wrap="square" rtlCol="0">
            <a:spAutoFit/>
          </a:bodyPr>
          <a:lstStyle/>
          <a:p>
            <a:r>
              <a:rPr lang="en-US" sz="2000" b="1" dirty="0" smtClean="0">
                <a:latin typeface="Arial" panose="020B0604020202020204" pitchFamily="34" charset="0"/>
                <a:cs typeface="Arial" panose="020B0604020202020204" pitchFamily="34" charset="0"/>
              </a:rPr>
              <a:t>-0.24 </a:t>
            </a:r>
          </a:p>
        </p:txBody>
      </p:sp>
      <p:grpSp>
        <p:nvGrpSpPr>
          <p:cNvPr id="12" name="Group 11"/>
          <p:cNvGrpSpPr/>
          <p:nvPr/>
        </p:nvGrpSpPr>
        <p:grpSpPr>
          <a:xfrm>
            <a:off x="2014174" y="4238171"/>
            <a:ext cx="4647886" cy="2408433"/>
            <a:chOff x="2014174" y="4238171"/>
            <a:chExt cx="4647886" cy="2408433"/>
          </a:xfrm>
        </p:grpSpPr>
        <p:sp>
          <p:nvSpPr>
            <p:cNvPr id="56" name="Freeform 55"/>
            <p:cNvSpPr/>
            <p:nvPr/>
          </p:nvSpPr>
          <p:spPr>
            <a:xfrm>
              <a:off x="3135087" y="5667829"/>
              <a:ext cx="2823029" cy="791028"/>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12771 w 3047164"/>
                <a:gd name="connsiteY0" fmla="*/ 475229 h 758343"/>
                <a:gd name="connsiteX1" fmla="*/ 376535 w 3047164"/>
                <a:gd name="connsiteY1" fmla="*/ 740228 h 758343"/>
                <a:gd name="connsiteX2" fmla="*/ 3047164 w 3047164"/>
                <a:gd name="connsiteY2" fmla="*/ 0 h 758343"/>
                <a:gd name="connsiteX0" fmla="*/ 12771 w 3047164"/>
                <a:gd name="connsiteY0" fmla="*/ 475229 h 758343"/>
                <a:gd name="connsiteX1" fmla="*/ 376535 w 3047164"/>
                <a:gd name="connsiteY1" fmla="*/ 740228 h 758343"/>
                <a:gd name="connsiteX2" fmla="*/ 3047164 w 3047164"/>
                <a:gd name="connsiteY2" fmla="*/ 0 h 758343"/>
                <a:gd name="connsiteX0" fmla="*/ 0 w 2670629"/>
                <a:gd name="connsiteY0" fmla="*/ 740228 h 740228"/>
                <a:gd name="connsiteX1" fmla="*/ 2670629 w 2670629"/>
                <a:gd name="connsiteY1" fmla="*/ 0 h 740228"/>
                <a:gd name="connsiteX0" fmla="*/ 0 w 1785258"/>
                <a:gd name="connsiteY0" fmla="*/ 725713 h 725713"/>
                <a:gd name="connsiteX1" fmla="*/ 1785258 w 1785258"/>
                <a:gd name="connsiteY1" fmla="*/ 0 h 725713"/>
                <a:gd name="connsiteX0" fmla="*/ 0 w 1717249"/>
                <a:gd name="connsiteY0" fmla="*/ 847795 h 847795"/>
                <a:gd name="connsiteX1" fmla="*/ 1717249 w 1717249"/>
                <a:gd name="connsiteY1"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2204652"/>
                <a:gd name="connsiteY0" fmla="*/ 739277 h 739277"/>
                <a:gd name="connsiteX1" fmla="*/ 1620899 w 2204652"/>
                <a:gd name="connsiteY1" fmla="*/ 467982 h 739277"/>
                <a:gd name="connsiteX2" fmla="*/ 2204652 w 2204652"/>
                <a:gd name="connsiteY2" fmla="*/ 0 h 739277"/>
                <a:gd name="connsiteX0" fmla="*/ 0 w 2204652"/>
                <a:gd name="connsiteY0" fmla="*/ 739277 h 739277"/>
                <a:gd name="connsiteX1" fmla="*/ 668763 w 2204652"/>
                <a:gd name="connsiteY1" fmla="*/ 495112 h 739277"/>
                <a:gd name="connsiteX2" fmla="*/ 1620899 w 2204652"/>
                <a:gd name="connsiteY2" fmla="*/ 467982 h 739277"/>
                <a:gd name="connsiteX3" fmla="*/ 2204652 w 2204652"/>
                <a:gd name="connsiteY3" fmla="*/ 0 h 739277"/>
                <a:gd name="connsiteX0" fmla="*/ 0 w 2204652"/>
                <a:gd name="connsiteY0" fmla="*/ 739277 h 739277"/>
                <a:gd name="connsiteX1" fmla="*/ 668763 w 2204652"/>
                <a:gd name="connsiteY1" fmla="*/ 495112 h 739277"/>
                <a:gd name="connsiteX2" fmla="*/ 1620899 w 2204652"/>
                <a:gd name="connsiteY2" fmla="*/ 467982 h 739277"/>
                <a:gd name="connsiteX3" fmla="*/ 2204652 w 2204652"/>
                <a:gd name="connsiteY3" fmla="*/ 0 h 739277"/>
              </a:gdLst>
              <a:ahLst/>
              <a:cxnLst>
                <a:cxn ang="0">
                  <a:pos x="connsiteX0" y="connsiteY0"/>
                </a:cxn>
                <a:cxn ang="0">
                  <a:pos x="connsiteX1" y="connsiteY1"/>
                </a:cxn>
                <a:cxn ang="0">
                  <a:pos x="connsiteX2" y="connsiteY2"/>
                </a:cxn>
                <a:cxn ang="0">
                  <a:pos x="connsiteX3" y="connsiteY3"/>
                </a:cxn>
              </a:cxnLst>
              <a:rect l="l" t="t" r="r" b="b"/>
              <a:pathLst>
                <a:path w="2204652" h="739277">
                  <a:moveTo>
                    <a:pt x="0" y="739277"/>
                  </a:moveTo>
                  <a:cubicBezTo>
                    <a:pt x="85012" y="723452"/>
                    <a:pt x="398613" y="540328"/>
                    <a:pt x="668763" y="495112"/>
                  </a:cubicBezTo>
                  <a:cubicBezTo>
                    <a:pt x="938913" y="449896"/>
                    <a:pt x="1319578" y="455548"/>
                    <a:pt x="1620899" y="467982"/>
                  </a:cubicBezTo>
                  <a:cubicBezTo>
                    <a:pt x="1922220" y="480416"/>
                    <a:pt x="1937346" y="995437"/>
                    <a:pt x="2204652" y="0"/>
                  </a:cubicBezTo>
                </a:path>
              </a:pathLst>
            </a:custGeom>
            <a:noFill/>
            <a:ln w="28575">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8" name="Freeform 57"/>
            <p:cNvSpPr/>
            <p:nvPr/>
          </p:nvSpPr>
          <p:spPr>
            <a:xfrm>
              <a:off x="3156859" y="5776685"/>
              <a:ext cx="3505201" cy="863599"/>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12771 w 3047164"/>
                <a:gd name="connsiteY0" fmla="*/ 475229 h 758343"/>
                <a:gd name="connsiteX1" fmla="*/ 376535 w 3047164"/>
                <a:gd name="connsiteY1" fmla="*/ 740228 h 758343"/>
                <a:gd name="connsiteX2" fmla="*/ 3047164 w 3047164"/>
                <a:gd name="connsiteY2" fmla="*/ 0 h 758343"/>
                <a:gd name="connsiteX0" fmla="*/ 12771 w 3047164"/>
                <a:gd name="connsiteY0" fmla="*/ 475229 h 758343"/>
                <a:gd name="connsiteX1" fmla="*/ 376535 w 3047164"/>
                <a:gd name="connsiteY1" fmla="*/ 740228 h 758343"/>
                <a:gd name="connsiteX2" fmla="*/ 3047164 w 3047164"/>
                <a:gd name="connsiteY2" fmla="*/ 0 h 758343"/>
                <a:gd name="connsiteX0" fmla="*/ 0 w 2670629"/>
                <a:gd name="connsiteY0" fmla="*/ 740228 h 740228"/>
                <a:gd name="connsiteX1" fmla="*/ 2670629 w 2670629"/>
                <a:gd name="connsiteY1" fmla="*/ 0 h 740228"/>
                <a:gd name="connsiteX0" fmla="*/ 0 w 1785258"/>
                <a:gd name="connsiteY0" fmla="*/ 725713 h 725713"/>
                <a:gd name="connsiteX1" fmla="*/ 1785258 w 1785258"/>
                <a:gd name="connsiteY1" fmla="*/ 0 h 725713"/>
                <a:gd name="connsiteX0" fmla="*/ 0 w 1717249"/>
                <a:gd name="connsiteY0" fmla="*/ 847795 h 847795"/>
                <a:gd name="connsiteX1" fmla="*/ 1717249 w 1717249"/>
                <a:gd name="connsiteY1"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2204652"/>
                <a:gd name="connsiteY0" fmla="*/ 739277 h 739277"/>
                <a:gd name="connsiteX1" fmla="*/ 1620899 w 2204652"/>
                <a:gd name="connsiteY1" fmla="*/ 467982 h 739277"/>
                <a:gd name="connsiteX2" fmla="*/ 2204652 w 2204652"/>
                <a:gd name="connsiteY2" fmla="*/ 0 h 739277"/>
                <a:gd name="connsiteX0" fmla="*/ 0 w 2204652"/>
                <a:gd name="connsiteY0" fmla="*/ 739277 h 739277"/>
                <a:gd name="connsiteX1" fmla="*/ 668763 w 2204652"/>
                <a:gd name="connsiteY1" fmla="*/ 495112 h 739277"/>
                <a:gd name="connsiteX2" fmla="*/ 1620899 w 2204652"/>
                <a:gd name="connsiteY2" fmla="*/ 467982 h 739277"/>
                <a:gd name="connsiteX3" fmla="*/ 2204652 w 2204652"/>
                <a:gd name="connsiteY3" fmla="*/ 0 h 739277"/>
                <a:gd name="connsiteX0" fmla="*/ 0 w 2204652"/>
                <a:gd name="connsiteY0" fmla="*/ 739277 h 739277"/>
                <a:gd name="connsiteX1" fmla="*/ 668763 w 2204652"/>
                <a:gd name="connsiteY1" fmla="*/ 495112 h 739277"/>
                <a:gd name="connsiteX2" fmla="*/ 1620899 w 2204652"/>
                <a:gd name="connsiteY2" fmla="*/ 467982 h 739277"/>
                <a:gd name="connsiteX3" fmla="*/ 2204652 w 2204652"/>
                <a:gd name="connsiteY3" fmla="*/ 0 h 739277"/>
                <a:gd name="connsiteX0" fmla="*/ 0 w 2726061"/>
                <a:gd name="connsiteY0" fmla="*/ 888489 h 888489"/>
                <a:gd name="connsiteX1" fmla="*/ 668763 w 2726061"/>
                <a:gd name="connsiteY1" fmla="*/ 644324 h 888489"/>
                <a:gd name="connsiteX2" fmla="*/ 1620899 w 2726061"/>
                <a:gd name="connsiteY2" fmla="*/ 617194 h 888489"/>
                <a:gd name="connsiteX3" fmla="*/ 2726061 w 2726061"/>
                <a:gd name="connsiteY3" fmla="*/ 0 h 888489"/>
                <a:gd name="connsiteX0" fmla="*/ 0 w 2726061"/>
                <a:gd name="connsiteY0" fmla="*/ 888489 h 888489"/>
                <a:gd name="connsiteX1" fmla="*/ 668763 w 2726061"/>
                <a:gd name="connsiteY1" fmla="*/ 644324 h 888489"/>
                <a:gd name="connsiteX2" fmla="*/ 1620899 w 2726061"/>
                <a:gd name="connsiteY2" fmla="*/ 617194 h 888489"/>
                <a:gd name="connsiteX3" fmla="*/ 2726061 w 2726061"/>
                <a:gd name="connsiteY3" fmla="*/ 0 h 888489"/>
                <a:gd name="connsiteX0" fmla="*/ 0 w 2737396"/>
                <a:gd name="connsiteY0" fmla="*/ 807100 h 807100"/>
                <a:gd name="connsiteX1" fmla="*/ 680098 w 2737396"/>
                <a:gd name="connsiteY1" fmla="*/ 644324 h 807100"/>
                <a:gd name="connsiteX2" fmla="*/ 1632234 w 2737396"/>
                <a:gd name="connsiteY2" fmla="*/ 617194 h 807100"/>
                <a:gd name="connsiteX3" fmla="*/ 2737396 w 2737396"/>
                <a:gd name="connsiteY3" fmla="*/ 0 h 807100"/>
              </a:gdLst>
              <a:ahLst/>
              <a:cxnLst>
                <a:cxn ang="0">
                  <a:pos x="connsiteX0" y="connsiteY0"/>
                </a:cxn>
                <a:cxn ang="0">
                  <a:pos x="connsiteX1" y="connsiteY1"/>
                </a:cxn>
                <a:cxn ang="0">
                  <a:pos x="connsiteX2" y="connsiteY2"/>
                </a:cxn>
                <a:cxn ang="0">
                  <a:pos x="connsiteX3" y="connsiteY3"/>
                </a:cxn>
              </a:cxnLst>
              <a:rect l="l" t="t" r="r" b="b"/>
              <a:pathLst>
                <a:path w="2737396" h="807100">
                  <a:moveTo>
                    <a:pt x="0" y="807100"/>
                  </a:moveTo>
                  <a:cubicBezTo>
                    <a:pt x="85012" y="791275"/>
                    <a:pt x="409948" y="689540"/>
                    <a:pt x="680098" y="644324"/>
                  </a:cubicBezTo>
                  <a:cubicBezTo>
                    <a:pt x="950248" y="599108"/>
                    <a:pt x="1210007" y="616063"/>
                    <a:pt x="1632234" y="617194"/>
                  </a:cubicBezTo>
                  <a:cubicBezTo>
                    <a:pt x="2054461" y="618325"/>
                    <a:pt x="2470090" y="995437"/>
                    <a:pt x="2737396" y="0"/>
                  </a:cubicBezTo>
                </a:path>
              </a:pathLst>
            </a:custGeom>
            <a:noFill/>
            <a:ln w="28575">
              <a:solidFill>
                <a:schemeClr val="accent4">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5" name="Freeform 64"/>
            <p:cNvSpPr/>
            <p:nvPr/>
          </p:nvSpPr>
          <p:spPr>
            <a:xfrm>
              <a:off x="2690360" y="6271647"/>
              <a:ext cx="454251" cy="188141"/>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26161 w 3350840"/>
                <a:gd name="connsiteY0" fmla="*/ 0 h 265296"/>
                <a:gd name="connsiteX1" fmla="*/ 389925 w 3350840"/>
                <a:gd name="connsiteY1" fmla="*/ 264999 h 265296"/>
                <a:gd name="connsiteX2" fmla="*/ 3350840 w 3350840"/>
                <a:gd name="connsiteY2" fmla="*/ 32771 h 265296"/>
                <a:gd name="connsiteX0" fmla="*/ 0 w 3324679"/>
                <a:gd name="connsiteY0" fmla="*/ 74411 h 340117"/>
                <a:gd name="connsiteX1" fmla="*/ 363764 w 3324679"/>
                <a:gd name="connsiteY1" fmla="*/ 339410 h 340117"/>
                <a:gd name="connsiteX2" fmla="*/ 1234621 w 3324679"/>
                <a:gd name="connsiteY2" fmla="*/ 5580 h 340117"/>
                <a:gd name="connsiteX3" fmla="*/ 3324679 w 3324679"/>
                <a:gd name="connsiteY3" fmla="*/ 107182 h 340117"/>
                <a:gd name="connsiteX0" fmla="*/ 0 w 3324679"/>
                <a:gd name="connsiteY0" fmla="*/ 99674 h 365380"/>
                <a:gd name="connsiteX1" fmla="*/ 363764 w 3324679"/>
                <a:gd name="connsiteY1" fmla="*/ 364673 h 365380"/>
                <a:gd name="connsiteX2" fmla="*/ 1234621 w 3324679"/>
                <a:gd name="connsiteY2" fmla="*/ 30843 h 365380"/>
                <a:gd name="connsiteX3" fmla="*/ 2424793 w 3324679"/>
                <a:gd name="connsiteY3" fmla="*/ 16329 h 365380"/>
                <a:gd name="connsiteX4" fmla="*/ 3324679 w 3324679"/>
                <a:gd name="connsiteY4" fmla="*/ 132445 h 365380"/>
                <a:gd name="connsiteX0" fmla="*/ 182 w 3324861"/>
                <a:gd name="connsiteY0" fmla="*/ 99674 h 365430"/>
                <a:gd name="connsiteX1" fmla="*/ 363946 w 3324861"/>
                <a:gd name="connsiteY1" fmla="*/ 364673 h 365430"/>
                <a:gd name="connsiteX2" fmla="*/ 1234803 w 3324861"/>
                <a:gd name="connsiteY2" fmla="*/ 30843 h 365430"/>
                <a:gd name="connsiteX3" fmla="*/ 2424975 w 3324861"/>
                <a:gd name="connsiteY3" fmla="*/ 16329 h 365430"/>
                <a:gd name="connsiteX4" fmla="*/ 3324861 w 3324861"/>
                <a:gd name="connsiteY4" fmla="*/ 132445 h 365430"/>
                <a:gd name="connsiteX0" fmla="*/ 182 w 3324861"/>
                <a:gd name="connsiteY0" fmla="*/ 76510 h 342266"/>
                <a:gd name="connsiteX1" fmla="*/ 363946 w 3324861"/>
                <a:gd name="connsiteY1" fmla="*/ 341509 h 342266"/>
                <a:gd name="connsiteX2" fmla="*/ 1234803 w 3324861"/>
                <a:gd name="connsiteY2" fmla="*/ 7679 h 342266"/>
                <a:gd name="connsiteX3" fmla="*/ 3324861 w 3324861"/>
                <a:gd name="connsiteY3" fmla="*/ 109281 h 342266"/>
                <a:gd name="connsiteX0" fmla="*/ 182 w 1234803"/>
                <a:gd name="connsiteY0" fmla="*/ 68831 h 334587"/>
                <a:gd name="connsiteX1" fmla="*/ 363946 w 1234803"/>
                <a:gd name="connsiteY1" fmla="*/ 333830 h 334587"/>
                <a:gd name="connsiteX2" fmla="*/ 1234803 w 1234803"/>
                <a:gd name="connsiteY2" fmla="*/ 0 h 334587"/>
                <a:gd name="connsiteX0" fmla="*/ 182 w 363946"/>
                <a:gd name="connsiteY0" fmla="*/ 0 h 265756"/>
                <a:gd name="connsiteX1" fmla="*/ 363946 w 363946"/>
                <a:gd name="connsiteY1" fmla="*/ 264999 h 265756"/>
                <a:gd name="connsiteX0" fmla="*/ 151 w 399634"/>
                <a:gd name="connsiteY0" fmla="*/ 0 h 258656"/>
                <a:gd name="connsiteX1" fmla="*/ 399634 w 399634"/>
                <a:gd name="connsiteY1" fmla="*/ 257856 h 258656"/>
                <a:gd name="connsiteX0" fmla="*/ 156 w 392495"/>
                <a:gd name="connsiteY0" fmla="*/ 0 h 263389"/>
                <a:gd name="connsiteX1" fmla="*/ 392495 w 392495"/>
                <a:gd name="connsiteY1" fmla="*/ 262618 h 263389"/>
                <a:gd name="connsiteX0" fmla="*/ 119 w 454370"/>
                <a:gd name="connsiteY0" fmla="*/ 0 h 188206"/>
                <a:gd name="connsiteX1" fmla="*/ 454370 w 454370"/>
                <a:gd name="connsiteY1" fmla="*/ 186418 h 188206"/>
                <a:gd name="connsiteX0" fmla="*/ 0 w 454251"/>
                <a:gd name="connsiteY0" fmla="*/ 0 h 188141"/>
                <a:gd name="connsiteX1" fmla="*/ 454251 w 454251"/>
                <a:gd name="connsiteY1" fmla="*/ 186418 h 188141"/>
              </a:gdLst>
              <a:ahLst/>
              <a:cxnLst>
                <a:cxn ang="0">
                  <a:pos x="connsiteX0" y="connsiteY0"/>
                </a:cxn>
                <a:cxn ang="0">
                  <a:pos x="connsiteX1" y="connsiteY1"/>
                </a:cxn>
              </a:cxnLst>
              <a:rect l="l" t="t" r="r" b="b"/>
              <a:pathLst>
                <a:path w="454251" h="188141">
                  <a:moveTo>
                    <a:pt x="0" y="0"/>
                  </a:moveTo>
                  <a:cubicBezTo>
                    <a:pt x="81679" y="153911"/>
                    <a:pt x="248481" y="197890"/>
                    <a:pt x="454251" y="186418"/>
                  </a:cubicBezTo>
                </a:path>
              </a:pathLst>
            </a:custGeom>
            <a:noFill/>
            <a:ln w="28575">
              <a:solidFill>
                <a:srgbClr val="C00000"/>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6" name="Freeform 65"/>
            <p:cNvSpPr/>
            <p:nvPr/>
          </p:nvSpPr>
          <p:spPr>
            <a:xfrm>
              <a:off x="2647497" y="6505009"/>
              <a:ext cx="511401" cy="141595"/>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26161 w 3350840"/>
                <a:gd name="connsiteY0" fmla="*/ 0 h 265296"/>
                <a:gd name="connsiteX1" fmla="*/ 389925 w 3350840"/>
                <a:gd name="connsiteY1" fmla="*/ 264999 h 265296"/>
                <a:gd name="connsiteX2" fmla="*/ 3350840 w 3350840"/>
                <a:gd name="connsiteY2" fmla="*/ 32771 h 265296"/>
                <a:gd name="connsiteX0" fmla="*/ 0 w 3324679"/>
                <a:gd name="connsiteY0" fmla="*/ 74411 h 340117"/>
                <a:gd name="connsiteX1" fmla="*/ 363764 w 3324679"/>
                <a:gd name="connsiteY1" fmla="*/ 339410 h 340117"/>
                <a:gd name="connsiteX2" fmla="*/ 1234621 w 3324679"/>
                <a:gd name="connsiteY2" fmla="*/ 5580 h 340117"/>
                <a:gd name="connsiteX3" fmla="*/ 3324679 w 3324679"/>
                <a:gd name="connsiteY3" fmla="*/ 107182 h 340117"/>
                <a:gd name="connsiteX0" fmla="*/ 0 w 3324679"/>
                <a:gd name="connsiteY0" fmla="*/ 99674 h 365380"/>
                <a:gd name="connsiteX1" fmla="*/ 363764 w 3324679"/>
                <a:gd name="connsiteY1" fmla="*/ 364673 h 365380"/>
                <a:gd name="connsiteX2" fmla="*/ 1234621 w 3324679"/>
                <a:gd name="connsiteY2" fmla="*/ 30843 h 365380"/>
                <a:gd name="connsiteX3" fmla="*/ 2424793 w 3324679"/>
                <a:gd name="connsiteY3" fmla="*/ 16329 h 365380"/>
                <a:gd name="connsiteX4" fmla="*/ 3324679 w 3324679"/>
                <a:gd name="connsiteY4" fmla="*/ 132445 h 365380"/>
                <a:gd name="connsiteX0" fmla="*/ 182 w 3324861"/>
                <a:gd name="connsiteY0" fmla="*/ 99674 h 365430"/>
                <a:gd name="connsiteX1" fmla="*/ 363946 w 3324861"/>
                <a:gd name="connsiteY1" fmla="*/ 364673 h 365430"/>
                <a:gd name="connsiteX2" fmla="*/ 1234803 w 3324861"/>
                <a:gd name="connsiteY2" fmla="*/ 30843 h 365430"/>
                <a:gd name="connsiteX3" fmla="*/ 2424975 w 3324861"/>
                <a:gd name="connsiteY3" fmla="*/ 16329 h 365430"/>
                <a:gd name="connsiteX4" fmla="*/ 3324861 w 3324861"/>
                <a:gd name="connsiteY4" fmla="*/ 132445 h 365430"/>
                <a:gd name="connsiteX0" fmla="*/ 182 w 3324861"/>
                <a:gd name="connsiteY0" fmla="*/ 76510 h 342266"/>
                <a:gd name="connsiteX1" fmla="*/ 363946 w 3324861"/>
                <a:gd name="connsiteY1" fmla="*/ 341509 h 342266"/>
                <a:gd name="connsiteX2" fmla="*/ 1234803 w 3324861"/>
                <a:gd name="connsiteY2" fmla="*/ 7679 h 342266"/>
                <a:gd name="connsiteX3" fmla="*/ 3324861 w 3324861"/>
                <a:gd name="connsiteY3" fmla="*/ 109281 h 342266"/>
                <a:gd name="connsiteX0" fmla="*/ 182 w 1234803"/>
                <a:gd name="connsiteY0" fmla="*/ 68831 h 334587"/>
                <a:gd name="connsiteX1" fmla="*/ 363946 w 1234803"/>
                <a:gd name="connsiteY1" fmla="*/ 333830 h 334587"/>
                <a:gd name="connsiteX2" fmla="*/ 1234803 w 1234803"/>
                <a:gd name="connsiteY2" fmla="*/ 0 h 334587"/>
                <a:gd name="connsiteX0" fmla="*/ 182 w 363946"/>
                <a:gd name="connsiteY0" fmla="*/ 0 h 265756"/>
                <a:gd name="connsiteX1" fmla="*/ 363946 w 363946"/>
                <a:gd name="connsiteY1" fmla="*/ 264999 h 265756"/>
                <a:gd name="connsiteX0" fmla="*/ 151 w 399634"/>
                <a:gd name="connsiteY0" fmla="*/ 0 h 258656"/>
                <a:gd name="connsiteX1" fmla="*/ 399634 w 399634"/>
                <a:gd name="connsiteY1" fmla="*/ 257856 h 258656"/>
                <a:gd name="connsiteX0" fmla="*/ 156 w 392495"/>
                <a:gd name="connsiteY0" fmla="*/ 0 h 263389"/>
                <a:gd name="connsiteX1" fmla="*/ 392495 w 392495"/>
                <a:gd name="connsiteY1" fmla="*/ 262618 h 263389"/>
                <a:gd name="connsiteX0" fmla="*/ 119 w 454370"/>
                <a:gd name="connsiteY0" fmla="*/ 0 h 188206"/>
                <a:gd name="connsiteX1" fmla="*/ 454370 w 454370"/>
                <a:gd name="connsiteY1" fmla="*/ 186418 h 188206"/>
                <a:gd name="connsiteX0" fmla="*/ 0 w 454251"/>
                <a:gd name="connsiteY0" fmla="*/ 0 h 188141"/>
                <a:gd name="connsiteX1" fmla="*/ 454251 w 454251"/>
                <a:gd name="connsiteY1" fmla="*/ 186418 h 188141"/>
                <a:gd name="connsiteX0" fmla="*/ 0 w 511401"/>
                <a:gd name="connsiteY0" fmla="*/ 0 h 141595"/>
                <a:gd name="connsiteX1" fmla="*/ 511401 w 511401"/>
                <a:gd name="connsiteY1" fmla="*/ 136412 h 141595"/>
              </a:gdLst>
              <a:ahLst/>
              <a:cxnLst>
                <a:cxn ang="0">
                  <a:pos x="connsiteX0" y="connsiteY0"/>
                </a:cxn>
                <a:cxn ang="0">
                  <a:pos x="connsiteX1" y="connsiteY1"/>
                </a:cxn>
              </a:cxnLst>
              <a:rect l="l" t="t" r="r" b="b"/>
              <a:pathLst>
                <a:path w="511401" h="141595">
                  <a:moveTo>
                    <a:pt x="0" y="0"/>
                  </a:moveTo>
                  <a:cubicBezTo>
                    <a:pt x="81679" y="153911"/>
                    <a:pt x="305631" y="147884"/>
                    <a:pt x="511401" y="136412"/>
                  </a:cubicBezTo>
                </a:path>
              </a:pathLst>
            </a:custGeom>
            <a:noFill/>
            <a:ln w="28575">
              <a:solidFill>
                <a:schemeClr val="accent4">
                  <a:lumMod val="75000"/>
                </a:schemeClr>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7" name="Freeform 66"/>
            <p:cNvSpPr/>
            <p:nvPr/>
          </p:nvSpPr>
          <p:spPr>
            <a:xfrm flipH="1">
              <a:off x="2014174" y="4274457"/>
              <a:ext cx="45719" cy="224972"/>
            </a:xfrm>
            <a:custGeom>
              <a:avLst/>
              <a:gdLst>
                <a:gd name="connsiteX0" fmla="*/ 0 w 754742"/>
                <a:gd name="connsiteY0" fmla="*/ 0 h 580572"/>
                <a:gd name="connsiteX1" fmla="*/ 754742 w 754742"/>
                <a:gd name="connsiteY1" fmla="*/ 580572 h 580572"/>
                <a:gd name="connsiteX2" fmla="*/ 754742 w 754742"/>
                <a:gd name="connsiteY2" fmla="*/ 580572 h 580572"/>
                <a:gd name="connsiteX0" fmla="*/ 135 w 754877"/>
                <a:gd name="connsiteY0" fmla="*/ 0 h 580572"/>
                <a:gd name="connsiteX1" fmla="*/ 754877 w 754877"/>
                <a:gd name="connsiteY1" fmla="*/ 580572 h 580572"/>
                <a:gd name="connsiteX2" fmla="*/ 754877 w 754877"/>
                <a:gd name="connsiteY2" fmla="*/ 580572 h 580572"/>
                <a:gd name="connsiteX0" fmla="*/ 92 w 754834"/>
                <a:gd name="connsiteY0" fmla="*/ 0 h 580572"/>
                <a:gd name="connsiteX1" fmla="*/ 754834 w 754834"/>
                <a:gd name="connsiteY1" fmla="*/ 580572 h 580572"/>
                <a:gd name="connsiteX2" fmla="*/ 754834 w 754834"/>
                <a:gd name="connsiteY2"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798286 w 1641103"/>
                <a:gd name="connsiteY0" fmla="*/ 0 h 593889"/>
                <a:gd name="connsiteX1" fmla="*/ 1378857 w 1641103"/>
                <a:gd name="connsiteY1" fmla="*/ 188687 h 593889"/>
                <a:gd name="connsiteX2" fmla="*/ 1553028 w 1641103"/>
                <a:gd name="connsiteY2" fmla="*/ 580572 h 593889"/>
                <a:gd name="connsiteX3" fmla="*/ 0 w 1641103"/>
                <a:gd name="connsiteY3" fmla="*/ 493486 h 593889"/>
                <a:gd name="connsiteX0" fmla="*/ 0 w 1095056"/>
                <a:gd name="connsiteY0" fmla="*/ 0 h 717701"/>
                <a:gd name="connsiteX1" fmla="*/ 580571 w 1095056"/>
                <a:gd name="connsiteY1" fmla="*/ 188687 h 717701"/>
                <a:gd name="connsiteX2" fmla="*/ 754742 w 1095056"/>
                <a:gd name="connsiteY2" fmla="*/ 580572 h 717701"/>
                <a:gd name="connsiteX3" fmla="*/ 885372 w 1095056"/>
                <a:gd name="connsiteY3" fmla="*/ 711200 h 717701"/>
                <a:gd name="connsiteX0" fmla="*/ 0 w 885372"/>
                <a:gd name="connsiteY0" fmla="*/ 0 h 717701"/>
                <a:gd name="connsiteX1" fmla="*/ 580571 w 885372"/>
                <a:gd name="connsiteY1" fmla="*/ 188687 h 717701"/>
                <a:gd name="connsiteX2" fmla="*/ 754742 w 885372"/>
                <a:gd name="connsiteY2" fmla="*/ 580572 h 717701"/>
                <a:gd name="connsiteX3" fmla="*/ 885372 w 885372"/>
                <a:gd name="connsiteY3" fmla="*/ 711200 h 717701"/>
                <a:gd name="connsiteX0" fmla="*/ 0 w 885372"/>
                <a:gd name="connsiteY0" fmla="*/ 0 h 711200"/>
                <a:gd name="connsiteX1" fmla="*/ 580571 w 885372"/>
                <a:gd name="connsiteY1" fmla="*/ 188687 h 711200"/>
                <a:gd name="connsiteX2" fmla="*/ 885372 w 885372"/>
                <a:gd name="connsiteY2" fmla="*/ 711200 h 711200"/>
                <a:gd name="connsiteX0" fmla="*/ 0 w 885372"/>
                <a:gd name="connsiteY0" fmla="*/ 0 h 711200"/>
                <a:gd name="connsiteX1" fmla="*/ 406400 w 885372"/>
                <a:gd name="connsiteY1" fmla="*/ 275773 h 711200"/>
                <a:gd name="connsiteX2" fmla="*/ 885372 w 885372"/>
                <a:gd name="connsiteY2" fmla="*/ 711200 h 711200"/>
                <a:gd name="connsiteX0" fmla="*/ 0 w 885372"/>
                <a:gd name="connsiteY0" fmla="*/ 0 h 711200"/>
                <a:gd name="connsiteX1" fmla="*/ 885372 w 885372"/>
                <a:gd name="connsiteY1" fmla="*/ 711200 h 711200"/>
                <a:gd name="connsiteX0" fmla="*/ 115 w 885487"/>
                <a:gd name="connsiteY0" fmla="*/ 0 h 711200"/>
                <a:gd name="connsiteX1" fmla="*/ 885487 w 885487"/>
                <a:gd name="connsiteY1" fmla="*/ 711200 h 711200"/>
                <a:gd name="connsiteX0" fmla="*/ 569 w 885941"/>
                <a:gd name="connsiteY0" fmla="*/ 0 h 711200"/>
                <a:gd name="connsiteX1" fmla="*/ 885941 w 885941"/>
                <a:gd name="connsiteY1" fmla="*/ 711200 h 711200"/>
                <a:gd name="connsiteX0" fmla="*/ 569 w 885941"/>
                <a:gd name="connsiteY0" fmla="*/ 0 h 928914"/>
                <a:gd name="connsiteX1" fmla="*/ 885941 w 885941"/>
                <a:gd name="connsiteY1" fmla="*/ 928914 h 928914"/>
                <a:gd name="connsiteX0" fmla="*/ 320890 w 364433"/>
                <a:gd name="connsiteY0" fmla="*/ 0 h 558887"/>
                <a:gd name="connsiteX1" fmla="*/ 364433 w 364433"/>
                <a:gd name="connsiteY1" fmla="*/ 537028 h 558887"/>
                <a:gd name="connsiteX0" fmla="*/ 21846 w 65389"/>
                <a:gd name="connsiteY0" fmla="*/ 0 h 537028"/>
                <a:gd name="connsiteX1" fmla="*/ 65389 w 65389"/>
                <a:gd name="connsiteY1" fmla="*/ 537028 h 537028"/>
                <a:gd name="connsiteX0" fmla="*/ 89748 w 133291"/>
                <a:gd name="connsiteY0" fmla="*/ 0 h 537028"/>
                <a:gd name="connsiteX1" fmla="*/ 133291 w 133291"/>
                <a:gd name="connsiteY1" fmla="*/ 537028 h 537028"/>
                <a:gd name="connsiteX0" fmla="*/ 19509 w 193680"/>
                <a:gd name="connsiteY0" fmla="*/ 0 h 537028"/>
                <a:gd name="connsiteX1" fmla="*/ 193680 w 193680"/>
                <a:gd name="connsiteY1" fmla="*/ 537028 h 537028"/>
                <a:gd name="connsiteX0" fmla="*/ 703 w 174874"/>
                <a:gd name="connsiteY0" fmla="*/ 0 h 537028"/>
                <a:gd name="connsiteX1" fmla="*/ 174874 w 174874"/>
                <a:gd name="connsiteY1" fmla="*/ 537028 h 537028"/>
                <a:gd name="connsiteX0" fmla="*/ 0 w 174171"/>
                <a:gd name="connsiteY0" fmla="*/ 0 h 537028"/>
                <a:gd name="connsiteX1" fmla="*/ 174171 w 174171"/>
                <a:gd name="connsiteY1" fmla="*/ 537028 h 537028"/>
                <a:gd name="connsiteX0" fmla="*/ 3485 w 177656"/>
                <a:gd name="connsiteY0" fmla="*/ 0 h 537028"/>
                <a:gd name="connsiteX1" fmla="*/ 177656 w 177656"/>
                <a:gd name="connsiteY1" fmla="*/ 537028 h 537028"/>
                <a:gd name="connsiteX0" fmla="*/ 4479 w 149622"/>
                <a:gd name="connsiteY0" fmla="*/ 0 h 449942"/>
                <a:gd name="connsiteX1" fmla="*/ 149622 w 149622"/>
                <a:gd name="connsiteY1" fmla="*/ 449942 h 449942"/>
                <a:gd name="connsiteX0" fmla="*/ 29102 w 58131"/>
                <a:gd name="connsiteY0" fmla="*/ 0 h 377370"/>
                <a:gd name="connsiteX1" fmla="*/ 58131 w 58131"/>
                <a:gd name="connsiteY1" fmla="*/ 377370 h 377370"/>
                <a:gd name="connsiteX0" fmla="*/ 8393 w 37422"/>
                <a:gd name="connsiteY0" fmla="*/ 0 h 377370"/>
                <a:gd name="connsiteX1" fmla="*/ 37422 w 37422"/>
                <a:gd name="connsiteY1" fmla="*/ 377370 h 377370"/>
              </a:gdLst>
              <a:ahLst/>
              <a:cxnLst>
                <a:cxn ang="0">
                  <a:pos x="connsiteX0" y="connsiteY0"/>
                </a:cxn>
                <a:cxn ang="0">
                  <a:pos x="connsiteX1" y="connsiteY1"/>
                </a:cxn>
              </a:cxnLst>
              <a:rect l="l" t="t" r="r" b="b"/>
              <a:pathLst>
                <a:path w="37422" h="377370">
                  <a:moveTo>
                    <a:pt x="8393" y="0"/>
                  </a:moveTo>
                  <a:cubicBezTo>
                    <a:pt x="-15798" y="353180"/>
                    <a:pt x="18071" y="169332"/>
                    <a:pt x="37422" y="377370"/>
                  </a:cubicBezTo>
                </a:path>
              </a:pathLst>
            </a:custGeom>
            <a:noFill/>
            <a:ln w="57150">
              <a:solidFill>
                <a:srgbClr val="C00000"/>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8" name="Freeform 67"/>
            <p:cNvSpPr/>
            <p:nvPr/>
          </p:nvSpPr>
          <p:spPr>
            <a:xfrm>
              <a:off x="2641599" y="4238171"/>
              <a:ext cx="29029" cy="232229"/>
            </a:xfrm>
            <a:custGeom>
              <a:avLst/>
              <a:gdLst>
                <a:gd name="connsiteX0" fmla="*/ 0 w 754742"/>
                <a:gd name="connsiteY0" fmla="*/ 0 h 580572"/>
                <a:gd name="connsiteX1" fmla="*/ 754742 w 754742"/>
                <a:gd name="connsiteY1" fmla="*/ 580572 h 580572"/>
                <a:gd name="connsiteX2" fmla="*/ 754742 w 754742"/>
                <a:gd name="connsiteY2" fmla="*/ 580572 h 580572"/>
                <a:gd name="connsiteX0" fmla="*/ 135 w 754877"/>
                <a:gd name="connsiteY0" fmla="*/ 0 h 580572"/>
                <a:gd name="connsiteX1" fmla="*/ 754877 w 754877"/>
                <a:gd name="connsiteY1" fmla="*/ 580572 h 580572"/>
                <a:gd name="connsiteX2" fmla="*/ 754877 w 754877"/>
                <a:gd name="connsiteY2" fmla="*/ 580572 h 580572"/>
                <a:gd name="connsiteX0" fmla="*/ 92 w 754834"/>
                <a:gd name="connsiteY0" fmla="*/ 0 h 580572"/>
                <a:gd name="connsiteX1" fmla="*/ 754834 w 754834"/>
                <a:gd name="connsiteY1" fmla="*/ 580572 h 580572"/>
                <a:gd name="connsiteX2" fmla="*/ 754834 w 754834"/>
                <a:gd name="connsiteY2"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798286 w 1641103"/>
                <a:gd name="connsiteY0" fmla="*/ 0 h 593889"/>
                <a:gd name="connsiteX1" fmla="*/ 1378857 w 1641103"/>
                <a:gd name="connsiteY1" fmla="*/ 188687 h 593889"/>
                <a:gd name="connsiteX2" fmla="*/ 1553028 w 1641103"/>
                <a:gd name="connsiteY2" fmla="*/ 580572 h 593889"/>
                <a:gd name="connsiteX3" fmla="*/ 0 w 1641103"/>
                <a:gd name="connsiteY3" fmla="*/ 493486 h 593889"/>
                <a:gd name="connsiteX0" fmla="*/ 0 w 1095056"/>
                <a:gd name="connsiteY0" fmla="*/ 0 h 717701"/>
                <a:gd name="connsiteX1" fmla="*/ 580571 w 1095056"/>
                <a:gd name="connsiteY1" fmla="*/ 188687 h 717701"/>
                <a:gd name="connsiteX2" fmla="*/ 754742 w 1095056"/>
                <a:gd name="connsiteY2" fmla="*/ 580572 h 717701"/>
                <a:gd name="connsiteX3" fmla="*/ 885372 w 1095056"/>
                <a:gd name="connsiteY3" fmla="*/ 711200 h 717701"/>
                <a:gd name="connsiteX0" fmla="*/ 0 w 885372"/>
                <a:gd name="connsiteY0" fmla="*/ 0 h 717701"/>
                <a:gd name="connsiteX1" fmla="*/ 580571 w 885372"/>
                <a:gd name="connsiteY1" fmla="*/ 188687 h 717701"/>
                <a:gd name="connsiteX2" fmla="*/ 754742 w 885372"/>
                <a:gd name="connsiteY2" fmla="*/ 580572 h 717701"/>
                <a:gd name="connsiteX3" fmla="*/ 885372 w 885372"/>
                <a:gd name="connsiteY3" fmla="*/ 711200 h 717701"/>
                <a:gd name="connsiteX0" fmla="*/ 0 w 885372"/>
                <a:gd name="connsiteY0" fmla="*/ 0 h 711200"/>
                <a:gd name="connsiteX1" fmla="*/ 580571 w 885372"/>
                <a:gd name="connsiteY1" fmla="*/ 188687 h 711200"/>
                <a:gd name="connsiteX2" fmla="*/ 885372 w 885372"/>
                <a:gd name="connsiteY2" fmla="*/ 711200 h 711200"/>
                <a:gd name="connsiteX0" fmla="*/ 0 w 885372"/>
                <a:gd name="connsiteY0" fmla="*/ 0 h 711200"/>
                <a:gd name="connsiteX1" fmla="*/ 406400 w 885372"/>
                <a:gd name="connsiteY1" fmla="*/ 275773 h 711200"/>
                <a:gd name="connsiteX2" fmla="*/ 885372 w 885372"/>
                <a:gd name="connsiteY2" fmla="*/ 711200 h 711200"/>
                <a:gd name="connsiteX0" fmla="*/ 0 w 885372"/>
                <a:gd name="connsiteY0" fmla="*/ 0 h 711200"/>
                <a:gd name="connsiteX1" fmla="*/ 885372 w 885372"/>
                <a:gd name="connsiteY1" fmla="*/ 711200 h 711200"/>
                <a:gd name="connsiteX0" fmla="*/ 115 w 885487"/>
                <a:gd name="connsiteY0" fmla="*/ 0 h 711200"/>
                <a:gd name="connsiteX1" fmla="*/ 885487 w 885487"/>
                <a:gd name="connsiteY1" fmla="*/ 711200 h 711200"/>
                <a:gd name="connsiteX0" fmla="*/ 569 w 885941"/>
                <a:gd name="connsiteY0" fmla="*/ 0 h 711200"/>
                <a:gd name="connsiteX1" fmla="*/ 885941 w 885941"/>
                <a:gd name="connsiteY1" fmla="*/ 711200 h 711200"/>
                <a:gd name="connsiteX0" fmla="*/ 569 w 885941"/>
                <a:gd name="connsiteY0" fmla="*/ 0 h 928914"/>
                <a:gd name="connsiteX1" fmla="*/ 885941 w 885941"/>
                <a:gd name="connsiteY1" fmla="*/ 928914 h 928914"/>
                <a:gd name="connsiteX0" fmla="*/ 0 w 885372"/>
                <a:gd name="connsiteY0" fmla="*/ 0 h 928914"/>
                <a:gd name="connsiteX1" fmla="*/ 58057 w 885372"/>
                <a:gd name="connsiteY1" fmla="*/ 580572 h 928914"/>
                <a:gd name="connsiteX2" fmla="*/ 885372 w 885372"/>
                <a:gd name="connsiteY2" fmla="*/ 928914 h 928914"/>
                <a:gd name="connsiteX0" fmla="*/ 0 w 58057"/>
                <a:gd name="connsiteY0" fmla="*/ 0 h 580572"/>
                <a:gd name="connsiteX1" fmla="*/ 58057 w 58057"/>
                <a:gd name="connsiteY1" fmla="*/ 580572 h 580572"/>
                <a:gd name="connsiteX0" fmla="*/ 0 w 29029"/>
                <a:gd name="connsiteY0" fmla="*/ 0 h 232229"/>
                <a:gd name="connsiteX1" fmla="*/ 29029 w 29029"/>
                <a:gd name="connsiteY1" fmla="*/ 232229 h 232229"/>
              </a:gdLst>
              <a:ahLst/>
              <a:cxnLst>
                <a:cxn ang="0">
                  <a:pos x="connsiteX0" y="connsiteY0"/>
                </a:cxn>
                <a:cxn ang="0">
                  <a:pos x="connsiteX1" y="connsiteY1"/>
                </a:cxn>
              </a:cxnLst>
              <a:rect l="l" t="t" r="r" b="b"/>
              <a:pathLst>
                <a:path w="29029" h="232229">
                  <a:moveTo>
                    <a:pt x="0" y="0"/>
                  </a:moveTo>
                  <a:lnTo>
                    <a:pt x="29029" y="232229"/>
                  </a:lnTo>
                </a:path>
              </a:pathLst>
            </a:custGeom>
            <a:noFill/>
            <a:ln w="57150">
              <a:solidFill>
                <a:schemeClr val="accent4">
                  <a:lumMod val="75000"/>
                </a:schemeClr>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7" name="TextBox 46"/>
            <p:cNvSpPr txBox="1"/>
            <p:nvPr/>
          </p:nvSpPr>
          <p:spPr>
            <a:xfrm>
              <a:off x="3978847" y="5861829"/>
              <a:ext cx="1326004" cy="646331"/>
            </a:xfrm>
            <a:prstGeom prst="rect">
              <a:avLst/>
            </a:prstGeom>
            <a:noFill/>
          </p:spPr>
          <p:txBody>
            <a:bodyPr wrap="none" rtlCol="0">
              <a:spAutoFit/>
            </a:bodyPr>
            <a:lstStyle/>
            <a:p>
              <a:r>
                <a:rPr lang="en-US" dirty="0" smtClean="0">
                  <a:solidFill>
                    <a:srgbClr val="C00000"/>
                  </a:solidFill>
                  <a:latin typeface="Arial" panose="020B0604020202020204" pitchFamily="34" charset="0"/>
                  <a:cs typeface="Arial" panose="020B0604020202020204" pitchFamily="34" charset="0"/>
                </a:rPr>
                <a:t>data set #2</a:t>
              </a:r>
            </a:p>
            <a:p>
              <a:r>
                <a:rPr lang="en-US" dirty="0">
                  <a:solidFill>
                    <a:schemeClr val="accent4">
                      <a:lumMod val="75000"/>
                    </a:schemeClr>
                  </a:solidFill>
                  <a:latin typeface="Arial" panose="020B0604020202020204" pitchFamily="34" charset="0"/>
                  <a:cs typeface="Arial" panose="020B0604020202020204" pitchFamily="34" charset="0"/>
                </a:rPr>
                <a:t>d</a:t>
              </a:r>
              <a:r>
                <a:rPr lang="en-US" dirty="0" smtClean="0">
                  <a:solidFill>
                    <a:schemeClr val="accent4">
                      <a:lumMod val="75000"/>
                    </a:schemeClr>
                  </a:solidFill>
                  <a:latin typeface="Arial" panose="020B0604020202020204" pitchFamily="34" charset="0"/>
                  <a:cs typeface="Arial" panose="020B0604020202020204" pitchFamily="34" charset="0"/>
                </a:rPr>
                <a:t>ata set #3</a:t>
              </a:r>
            </a:p>
          </p:txBody>
        </p:sp>
      </p:grpSp>
      <p:sp>
        <p:nvSpPr>
          <p:cNvPr id="51" name="TextBox 50"/>
          <p:cNvSpPr txBox="1"/>
          <p:nvPr/>
        </p:nvSpPr>
        <p:spPr>
          <a:xfrm>
            <a:off x="3144691" y="5075707"/>
            <a:ext cx="1311398" cy="400110"/>
          </a:xfrm>
          <a:prstGeom prst="rect">
            <a:avLst/>
          </a:prstGeom>
          <a:noFill/>
        </p:spPr>
        <p:txBody>
          <a:bodyPr wrap="square" rtlCol="0">
            <a:spAutoFit/>
          </a:bodyPr>
          <a:lstStyle/>
          <a:p>
            <a:r>
              <a:rPr lang="en-US" sz="2000" b="1" dirty="0" smtClean="0">
                <a:latin typeface="Arial" panose="020B0604020202020204" pitchFamily="34" charset="0"/>
                <a:cs typeface="Arial" panose="020B0604020202020204" pitchFamily="34" charset="0"/>
              </a:rPr>
              <a:t>0.32   …</a:t>
            </a:r>
          </a:p>
        </p:txBody>
      </p:sp>
    </p:spTree>
    <p:extLst>
      <p:ext uri="{BB962C8B-B14F-4D97-AF65-F5344CB8AC3E}">
        <p14:creationId xmlns:p14="http://schemas.microsoft.com/office/powerpoint/2010/main" val="413850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22" presetClass="entr" presetSubtype="8"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right)">
                                      <p:cBhvr>
                                        <p:cTn id="22" dur="500"/>
                                        <p:tgtEl>
                                          <p:spTgt spid="40"/>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wipe(up)">
                                      <p:cBhvr>
                                        <p:cTn id="25" dur="500"/>
                                        <p:tgtEl>
                                          <p:spTgt spid="46"/>
                                        </p:tgtEl>
                                      </p:cBhvr>
                                    </p:animEffec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right)">
                                      <p:cBhvr>
                                        <p:cTn id="35" dur="500"/>
                                        <p:tgtEl>
                                          <p:spTgt spid="43"/>
                                        </p:tgtEl>
                                      </p:cBhvr>
                                    </p:animEffec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right)">
                                      <p:cBhvr>
                                        <p:cTn id="43" dur="500"/>
                                        <p:tgtEl>
                                          <p:spTgt spid="44"/>
                                        </p:tgtEl>
                                      </p:cBhvr>
                                    </p:animEffec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left)">
                                      <p:cBhvr>
                                        <p:cTn id="59" dur="500"/>
                                        <p:tgtEl>
                                          <p:spTgt spid="14"/>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wipe(left)">
                                      <p:cBhvr>
                                        <p:cTn id="7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6" grpId="0"/>
      <p:bldP spid="40" grpId="0" animBg="1"/>
      <p:bldP spid="41" grpId="0"/>
      <p:bldP spid="43" grpId="0" animBg="1"/>
      <p:bldP spid="44" grpId="0" animBg="1"/>
      <p:bldP spid="46" grpId="0" animBg="1"/>
      <p:bldP spid="50" grpId="0"/>
      <p:bldP spid="52" grpId="0"/>
      <p:bldP spid="53" grpId="0"/>
      <p:bldP spid="54" grpId="0"/>
      <p:bldP spid="48" grpId="0" animBg="1"/>
      <p:bldP spid="70" grpId="0"/>
      <p:bldP spid="45" grpId="0"/>
      <p:bldP spid="5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239320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3505391037"/>
              </p:ext>
            </p:extLst>
          </p:nvPr>
        </p:nvGraphicFramePr>
        <p:xfrm>
          <a:off x="260350" y="146050"/>
          <a:ext cx="8680450" cy="6446838"/>
        </p:xfrm>
        <a:graphic>
          <a:graphicData uri="http://schemas.openxmlformats.org/presentationml/2006/ole">
            <mc:AlternateContent xmlns:mc="http://schemas.openxmlformats.org/markup-compatibility/2006">
              <mc:Choice xmlns:v="urn:schemas-microsoft-com:vml" Requires="v">
                <p:oleObj spid="_x0000_s210993" name="Chart" r:id="rId3" imgW="7115101" imgH="5276932" progId="MSGraph.Chart.8">
                  <p:embed followColorScheme="full"/>
                </p:oleObj>
              </mc:Choice>
              <mc:Fallback>
                <p:oleObj name="Chart" r:id="rId3" imgW="7115101" imgH="5276932" progId="MSGraph.Chart.8">
                  <p:embed followColorScheme="full"/>
                  <p:pic>
                    <p:nvPicPr>
                      <p:cNvPr id="0" name=""/>
                      <p:cNvPicPr>
                        <a:picLocks noChangeAspect="1" noChangeArrowheads="1"/>
                      </p:cNvPicPr>
                      <p:nvPr/>
                    </p:nvPicPr>
                    <p:blipFill>
                      <a:blip r:embed="rId4"/>
                      <a:srcRect/>
                      <a:stretch>
                        <a:fillRect/>
                      </a:stretch>
                    </p:blipFill>
                    <p:spPr bwMode="auto">
                      <a:xfrm>
                        <a:off x="260350" y="146050"/>
                        <a:ext cx="8680450" cy="6446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1186223" y="6057900"/>
            <a:ext cx="69076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latin typeface="Arial" panose="020B0604020202020204" pitchFamily="34" charset="0"/>
              </a:rPr>
              <a:t>Correlation to 2</a:t>
            </a:r>
            <a:r>
              <a:rPr lang="en-US" altLang="en-US" sz="2800" b="1" baseline="30000" dirty="0" smtClean="0">
                <a:latin typeface="Arial" panose="020B0604020202020204" pitchFamily="34" charset="0"/>
              </a:rPr>
              <a:t>nd</a:t>
            </a:r>
            <a:r>
              <a:rPr lang="en-US" altLang="en-US" sz="2800" b="1" dirty="0" smtClean="0">
                <a:latin typeface="Arial" panose="020B0604020202020204" pitchFamily="34" charset="0"/>
              </a:rPr>
              <a:t> &amp; 3</a:t>
            </a:r>
            <a:r>
              <a:rPr lang="en-US" altLang="en-US" sz="2800" b="1" baseline="30000" dirty="0" smtClean="0">
                <a:latin typeface="Arial" panose="020B0604020202020204" pitchFamily="34" charset="0"/>
              </a:rPr>
              <a:t>rd</a:t>
            </a:r>
            <a:r>
              <a:rPr lang="en-US" altLang="en-US" sz="2800" b="1" dirty="0" smtClean="0">
                <a:latin typeface="Arial" panose="020B0604020202020204" pitchFamily="34" charset="0"/>
              </a:rPr>
              <a:t> singular vectors</a:t>
            </a:r>
            <a:endParaRPr lang="en-US" altLang="en-US" sz="2800" b="1" dirty="0">
              <a:latin typeface="Arial" panose="020B0604020202020204" pitchFamily="34" charset="0"/>
            </a:endParaRPr>
          </a:p>
        </p:txBody>
      </p:sp>
      <p:sp>
        <p:nvSpPr>
          <p:cNvPr id="71685" name="Text Box 5"/>
          <p:cNvSpPr txBox="1">
            <a:spLocks noChangeArrowheads="1"/>
          </p:cNvSpPr>
          <p:nvPr/>
        </p:nvSpPr>
        <p:spPr bwMode="auto">
          <a:xfrm rot="-5400000">
            <a:off x="-2110829" y="2618745"/>
            <a:ext cx="48221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latin typeface="Arial" panose="020B0604020202020204" pitchFamily="34" charset="0"/>
              </a:rPr>
              <a:t>Structure factor (electrons)</a:t>
            </a:r>
            <a:endParaRPr lang="en-US" altLang="en-US" sz="2800" b="1" dirty="0">
              <a:latin typeface="Arial" panose="020B0604020202020204" pitchFamily="34" charset="0"/>
            </a:endParaRPr>
          </a:p>
        </p:txBody>
      </p:sp>
    </p:spTree>
    <p:extLst>
      <p:ext uri="{BB962C8B-B14F-4D97-AF65-F5344CB8AC3E}">
        <p14:creationId xmlns:p14="http://schemas.microsoft.com/office/powerpoint/2010/main" val="595257855"/>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319827128"/>
              </p:ext>
            </p:extLst>
          </p:nvPr>
        </p:nvGraphicFramePr>
        <p:xfrm>
          <a:off x="260350" y="146050"/>
          <a:ext cx="8680450" cy="6446838"/>
        </p:xfrm>
        <a:graphic>
          <a:graphicData uri="http://schemas.openxmlformats.org/presentationml/2006/ole">
            <mc:AlternateContent xmlns:mc="http://schemas.openxmlformats.org/markup-compatibility/2006">
              <mc:Choice xmlns:v="urn:schemas-microsoft-com:vml" Requires="v">
                <p:oleObj spid="_x0000_s221210" name="Chart" r:id="rId3" imgW="7115101" imgH="5276932" progId="MSGraph.Chart.8">
                  <p:embed followColorScheme="full"/>
                </p:oleObj>
              </mc:Choice>
              <mc:Fallback>
                <p:oleObj name="Chart" r:id="rId3" imgW="7115101" imgH="5276932" progId="MSGraph.Chart.8">
                  <p:embed followColorScheme="full"/>
                  <p:pic>
                    <p:nvPicPr>
                      <p:cNvPr id="0" name=""/>
                      <p:cNvPicPr>
                        <a:picLocks noChangeAspect="1" noChangeArrowheads="1"/>
                      </p:cNvPicPr>
                      <p:nvPr/>
                    </p:nvPicPr>
                    <p:blipFill>
                      <a:blip r:embed="rId4"/>
                      <a:srcRect/>
                      <a:stretch>
                        <a:fillRect/>
                      </a:stretch>
                    </p:blipFill>
                    <p:spPr bwMode="auto">
                      <a:xfrm>
                        <a:off x="260350" y="146050"/>
                        <a:ext cx="8680450" cy="6446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1186223" y="6057900"/>
            <a:ext cx="69076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latin typeface="Arial" panose="020B0604020202020204" pitchFamily="34" charset="0"/>
              </a:rPr>
              <a:t>Correlation to 2</a:t>
            </a:r>
            <a:r>
              <a:rPr lang="en-US" altLang="en-US" sz="2800" b="1" baseline="30000" dirty="0" smtClean="0">
                <a:latin typeface="Arial" panose="020B0604020202020204" pitchFamily="34" charset="0"/>
              </a:rPr>
              <a:t>nd</a:t>
            </a:r>
            <a:r>
              <a:rPr lang="en-US" altLang="en-US" sz="2800" b="1" dirty="0" smtClean="0">
                <a:latin typeface="Arial" panose="020B0604020202020204" pitchFamily="34" charset="0"/>
              </a:rPr>
              <a:t> &amp; 3</a:t>
            </a:r>
            <a:r>
              <a:rPr lang="en-US" altLang="en-US" sz="2800" b="1" baseline="30000" dirty="0" smtClean="0">
                <a:latin typeface="Arial" panose="020B0604020202020204" pitchFamily="34" charset="0"/>
              </a:rPr>
              <a:t>rd</a:t>
            </a:r>
            <a:r>
              <a:rPr lang="en-US" altLang="en-US" sz="2800" b="1" dirty="0" smtClean="0">
                <a:latin typeface="Arial" panose="020B0604020202020204" pitchFamily="34" charset="0"/>
              </a:rPr>
              <a:t> singular vectors</a:t>
            </a:r>
            <a:endParaRPr lang="en-US" altLang="en-US" sz="2800" b="1" dirty="0">
              <a:latin typeface="Arial" panose="020B0604020202020204" pitchFamily="34" charset="0"/>
            </a:endParaRPr>
          </a:p>
        </p:txBody>
      </p:sp>
      <p:sp>
        <p:nvSpPr>
          <p:cNvPr id="71685" name="Text Box 5"/>
          <p:cNvSpPr txBox="1">
            <a:spLocks noChangeArrowheads="1"/>
          </p:cNvSpPr>
          <p:nvPr/>
        </p:nvSpPr>
        <p:spPr bwMode="auto">
          <a:xfrm rot="-5400000">
            <a:off x="-2110829" y="2618745"/>
            <a:ext cx="48221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latin typeface="Arial" panose="020B0604020202020204" pitchFamily="34" charset="0"/>
              </a:rPr>
              <a:t>Structure factor (electrons)</a:t>
            </a:r>
            <a:endParaRPr lang="en-US" altLang="en-US" sz="2800" b="1" dirty="0">
              <a:latin typeface="Arial" panose="020B0604020202020204" pitchFamily="34" charset="0"/>
            </a:endParaRPr>
          </a:p>
        </p:txBody>
      </p:sp>
    </p:spTree>
    <p:extLst>
      <p:ext uri="{BB962C8B-B14F-4D97-AF65-F5344CB8AC3E}">
        <p14:creationId xmlns:p14="http://schemas.microsoft.com/office/powerpoint/2010/main" val="837477016"/>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453693046"/>
              </p:ext>
            </p:extLst>
          </p:nvPr>
        </p:nvGraphicFramePr>
        <p:xfrm>
          <a:off x="260350" y="146050"/>
          <a:ext cx="8680450" cy="6446838"/>
        </p:xfrm>
        <a:graphic>
          <a:graphicData uri="http://schemas.openxmlformats.org/presentationml/2006/ole">
            <mc:AlternateContent xmlns:mc="http://schemas.openxmlformats.org/markup-compatibility/2006">
              <mc:Choice xmlns:v="urn:schemas-microsoft-com:vml" Requires="v">
                <p:oleObj spid="_x0000_s222235" name="Chart" r:id="rId3" imgW="7115101" imgH="5276932" progId="MSGraph.Chart.8">
                  <p:embed followColorScheme="full"/>
                </p:oleObj>
              </mc:Choice>
              <mc:Fallback>
                <p:oleObj name="Chart" r:id="rId3" imgW="7115101" imgH="5276932" progId="MSGraph.Chart.8">
                  <p:embed followColorScheme="full"/>
                  <p:pic>
                    <p:nvPicPr>
                      <p:cNvPr id="0" name=""/>
                      <p:cNvPicPr>
                        <a:picLocks noChangeAspect="1" noChangeArrowheads="1"/>
                      </p:cNvPicPr>
                      <p:nvPr/>
                    </p:nvPicPr>
                    <p:blipFill>
                      <a:blip r:embed="rId4"/>
                      <a:srcRect/>
                      <a:stretch>
                        <a:fillRect/>
                      </a:stretch>
                    </p:blipFill>
                    <p:spPr bwMode="auto">
                      <a:xfrm>
                        <a:off x="260350" y="146050"/>
                        <a:ext cx="8680450" cy="6446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1186223" y="6057900"/>
            <a:ext cx="69076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latin typeface="Arial" panose="020B0604020202020204" pitchFamily="34" charset="0"/>
              </a:rPr>
              <a:t>Correlation to 2</a:t>
            </a:r>
            <a:r>
              <a:rPr lang="en-US" altLang="en-US" sz="2800" b="1" baseline="30000" dirty="0" smtClean="0">
                <a:latin typeface="Arial" panose="020B0604020202020204" pitchFamily="34" charset="0"/>
              </a:rPr>
              <a:t>nd</a:t>
            </a:r>
            <a:r>
              <a:rPr lang="en-US" altLang="en-US" sz="2800" b="1" dirty="0" smtClean="0">
                <a:latin typeface="Arial" panose="020B0604020202020204" pitchFamily="34" charset="0"/>
              </a:rPr>
              <a:t> &amp; 3</a:t>
            </a:r>
            <a:r>
              <a:rPr lang="en-US" altLang="en-US" sz="2800" b="1" baseline="30000" dirty="0" smtClean="0">
                <a:latin typeface="Arial" panose="020B0604020202020204" pitchFamily="34" charset="0"/>
              </a:rPr>
              <a:t>rd</a:t>
            </a:r>
            <a:r>
              <a:rPr lang="en-US" altLang="en-US" sz="2800" b="1" dirty="0" smtClean="0">
                <a:latin typeface="Arial" panose="020B0604020202020204" pitchFamily="34" charset="0"/>
              </a:rPr>
              <a:t> singular vectors</a:t>
            </a:r>
            <a:endParaRPr lang="en-US" altLang="en-US" sz="2800" b="1" dirty="0">
              <a:latin typeface="Arial" panose="020B0604020202020204" pitchFamily="34" charset="0"/>
            </a:endParaRPr>
          </a:p>
        </p:txBody>
      </p:sp>
      <p:sp>
        <p:nvSpPr>
          <p:cNvPr id="71685" name="Text Box 5"/>
          <p:cNvSpPr txBox="1">
            <a:spLocks noChangeArrowheads="1"/>
          </p:cNvSpPr>
          <p:nvPr/>
        </p:nvSpPr>
        <p:spPr bwMode="auto">
          <a:xfrm rot="-5400000">
            <a:off x="-2110829" y="2618745"/>
            <a:ext cx="48221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latin typeface="Arial" panose="020B0604020202020204" pitchFamily="34" charset="0"/>
              </a:rPr>
              <a:t>Structure factor (electrons)</a:t>
            </a:r>
            <a:endParaRPr lang="en-US" altLang="en-US" sz="2800" b="1" dirty="0">
              <a:latin typeface="Arial" panose="020B0604020202020204" pitchFamily="34" charset="0"/>
            </a:endParaRPr>
          </a:p>
        </p:txBody>
      </p:sp>
    </p:spTree>
    <p:extLst>
      <p:ext uri="{BB962C8B-B14F-4D97-AF65-F5344CB8AC3E}">
        <p14:creationId xmlns:p14="http://schemas.microsoft.com/office/powerpoint/2010/main" val="1172027359"/>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338" t="16189" r="3455" b="10246"/>
          <a:stretch/>
        </p:blipFill>
        <p:spPr bwMode="auto">
          <a:xfrm>
            <a:off x="-1873770" y="869431"/>
            <a:ext cx="10777928" cy="4941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5985222"/>
            <a:ext cx="9144000" cy="707886"/>
          </a:xfrm>
          <a:prstGeom prst="rect">
            <a:avLst/>
          </a:prstGeom>
        </p:spPr>
        <p:txBody>
          <a:bodyPr wrap="square">
            <a:spAutoFit/>
          </a:bodyPr>
          <a:lstStyle/>
          <a:p>
            <a:r>
              <a:rPr lang="en-US" sz="2000" dirty="0" smtClean="0"/>
              <a:t>Perutz </a:t>
            </a:r>
            <a:r>
              <a:rPr lang="en-US" sz="2000" dirty="0"/>
              <a:t>(1985</a:t>
            </a:r>
            <a:r>
              <a:rPr lang="en-US" sz="2000" dirty="0" smtClean="0"/>
              <a:t>). “Early Days of </a:t>
            </a:r>
            <a:r>
              <a:rPr lang="en-US" sz="2000" dirty="0" err="1" smtClean="0"/>
              <a:t>Cryst</a:t>
            </a:r>
            <a:r>
              <a:rPr lang="en-US" sz="2000" dirty="0" smtClean="0"/>
              <a:t>…”</a:t>
            </a:r>
            <a:r>
              <a:rPr lang="en-US" sz="2000" i="1" dirty="0" smtClean="0"/>
              <a:t> Methods </a:t>
            </a:r>
            <a:r>
              <a:rPr lang="en-US" sz="2000" i="1" dirty="0"/>
              <a:t>in </a:t>
            </a:r>
            <a:r>
              <a:rPr lang="en-US" sz="2000" i="1" dirty="0" smtClean="0"/>
              <a:t>Enzymology</a:t>
            </a:r>
            <a:r>
              <a:rPr lang="en-US" sz="2000" dirty="0" smtClean="0"/>
              <a:t>, </a:t>
            </a:r>
            <a:r>
              <a:rPr lang="en-US" sz="2000" dirty="0"/>
              <a:t>Vol.</a:t>
            </a:r>
            <a:r>
              <a:rPr lang="en-US" sz="2000" i="1" dirty="0"/>
              <a:t> </a:t>
            </a:r>
            <a:r>
              <a:rPr lang="en-US" sz="2000" dirty="0"/>
              <a:t>114</a:t>
            </a:r>
            <a:r>
              <a:rPr lang="en-US" sz="2000" i="1" dirty="0"/>
              <a:t>, </a:t>
            </a:r>
            <a:r>
              <a:rPr lang="en-US" sz="2000" dirty="0" smtClean="0"/>
              <a:t>3-18.</a:t>
            </a:r>
          </a:p>
          <a:p>
            <a:r>
              <a:rPr lang="en-US" sz="2000" dirty="0" smtClean="0"/>
              <a:t>Bragg &amp; Perutz (1952)."external </a:t>
            </a:r>
            <a:r>
              <a:rPr lang="en-US" sz="2000" dirty="0"/>
              <a:t>form </a:t>
            </a:r>
            <a:r>
              <a:rPr lang="en-US" sz="2000" dirty="0" err="1" smtClean="0"/>
              <a:t>haemoglobin</a:t>
            </a:r>
            <a:r>
              <a:rPr lang="en-US" sz="2000" dirty="0" smtClean="0"/>
              <a:t> I", </a:t>
            </a:r>
            <a:r>
              <a:rPr lang="en-US" sz="2000" i="1" dirty="0" err="1"/>
              <a:t>Acta</a:t>
            </a:r>
            <a:r>
              <a:rPr lang="en-US" sz="2000" i="1" dirty="0"/>
              <a:t> </a:t>
            </a:r>
            <a:r>
              <a:rPr lang="en-US" sz="2000" i="1" dirty="0" err="1" smtClean="0"/>
              <a:t>Cryst</a:t>
            </a:r>
            <a:r>
              <a:rPr lang="en-US" sz="2000" i="1" dirty="0" smtClean="0"/>
              <a:t>.</a:t>
            </a:r>
            <a:r>
              <a:rPr lang="en-US" sz="2000" dirty="0" smtClean="0"/>
              <a:t> </a:t>
            </a:r>
            <a:r>
              <a:rPr lang="en-US" sz="2000" b="1" dirty="0"/>
              <a:t>5</a:t>
            </a:r>
            <a:r>
              <a:rPr lang="en-US" sz="2000" dirty="0"/>
              <a:t>, 277-283. </a:t>
            </a:r>
          </a:p>
        </p:txBody>
      </p:sp>
      <p:sp>
        <p:nvSpPr>
          <p:cNvPr id="2" name="Title 1"/>
          <p:cNvSpPr>
            <a:spLocks noGrp="1"/>
          </p:cNvSpPr>
          <p:nvPr>
            <p:ph type="title"/>
          </p:nvPr>
        </p:nvSpPr>
        <p:spPr>
          <a:xfrm>
            <a:off x="0" y="0"/>
            <a:ext cx="9144000" cy="1424066"/>
          </a:xfrm>
        </p:spPr>
        <p:txBody>
          <a:bodyPr/>
          <a:lstStyle/>
          <a:p>
            <a:r>
              <a:rPr lang="en-US" sz="3600" dirty="0" smtClean="0"/>
              <a:t>Bragg’s “minimum wavelength principle”</a:t>
            </a:r>
            <a:endParaRPr lang="en-US" sz="3600" dirty="0"/>
          </a:p>
        </p:txBody>
      </p:sp>
    </p:spTree>
    <p:extLst>
      <p:ext uri="{BB962C8B-B14F-4D97-AF65-F5344CB8AC3E}">
        <p14:creationId xmlns:p14="http://schemas.microsoft.com/office/powerpoint/2010/main" val="33093656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70276"/>
          </a:xfrm>
        </p:spPr>
        <p:txBody>
          <a:bodyPr/>
          <a:lstStyle/>
          <a:p>
            <a:r>
              <a:rPr lang="en-US" b="1" dirty="0" smtClean="0"/>
              <a:t>How do you solve the phase problem for macromolecules?</a:t>
            </a:r>
            <a:endParaRPr lang="en-US" b="1" dirty="0"/>
          </a:p>
        </p:txBody>
      </p:sp>
      <p:sp>
        <p:nvSpPr>
          <p:cNvPr id="4" name="Rectangle 3"/>
          <p:cNvSpPr/>
          <p:nvPr/>
        </p:nvSpPr>
        <p:spPr>
          <a:xfrm>
            <a:off x="747484" y="2232523"/>
            <a:ext cx="7409545" cy="2554545"/>
          </a:xfrm>
          <a:prstGeom prst="rect">
            <a:avLst/>
          </a:prstGeom>
        </p:spPr>
        <p:txBody>
          <a:bodyPr wrap="square">
            <a:spAutoFit/>
          </a:bodyPr>
          <a:lstStyle/>
          <a:p>
            <a:r>
              <a:rPr lang="en-US" sz="3200" dirty="0" smtClean="0"/>
              <a:t>“… by </a:t>
            </a:r>
            <a:r>
              <a:rPr lang="en-US" sz="3200" dirty="0"/>
              <a:t>some physical artifice, such as the introduction of </a:t>
            </a:r>
            <a:r>
              <a:rPr lang="en-US" sz="3200" dirty="0" smtClean="0"/>
              <a:t>a heavy </a:t>
            </a:r>
            <a:r>
              <a:rPr lang="en-US" sz="3200" dirty="0"/>
              <a:t>atom, or the observation of intensity changes on </a:t>
            </a:r>
            <a:r>
              <a:rPr lang="en-US" sz="3200" dirty="0">
                <a:solidFill>
                  <a:srgbClr val="FF0000"/>
                </a:solidFill>
              </a:rPr>
              <a:t>dehydration</a:t>
            </a:r>
            <a:r>
              <a:rPr lang="en-US" sz="3200" dirty="0"/>
              <a:t> </a:t>
            </a:r>
            <a:r>
              <a:rPr lang="en-US" sz="3200" dirty="0" smtClean="0"/>
              <a:t>which have </a:t>
            </a:r>
            <a:r>
              <a:rPr lang="en-US" sz="3200" dirty="0"/>
              <a:t>not hitherto been carried out in practice."</a:t>
            </a:r>
          </a:p>
        </p:txBody>
      </p:sp>
      <p:sp>
        <p:nvSpPr>
          <p:cNvPr id="5" name="Rectangle 4"/>
          <p:cNvSpPr/>
          <p:nvPr/>
        </p:nvSpPr>
        <p:spPr>
          <a:xfrm>
            <a:off x="1262742" y="5268463"/>
            <a:ext cx="7489371" cy="830997"/>
          </a:xfrm>
          <a:prstGeom prst="rect">
            <a:avLst/>
          </a:prstGeom>
        </p:spPr>
        <p:txBody>
          <a:bodyPr wrap="square">
            <a:spAutoFit/>
          </a:bodyPr>
          <a:lstStyle/>
          <a:p>
            <a:r>
              <a:rPr lang="en-US" sz="2400" dirty="0" smtClean="0"/>
              <a:t>- J.D. Bernal (1939) “Structure of Proteins” </a:t>
            </a:r>
          </a:p>
          <a:p>
            <a:r>
              <a:rPr lang="en-US" sz="2400" i="1" dirty="0"/>
              <a:t>	</a:t>
            </a:r>
            <a:r>
              <a:rPr lang="en-US" sz="2400" i="1" dirty="0" smtClean="0"/>
              <a:t>Nature, </a:t>
            </a:r>
            <a:r>
              <a:rPr lang="en-US" sz="2400" b="1" dirty="0"/>
              <a:t>143</a:t>
            </a:r>
            <a:r>
              <a:rPr lang="en-US" sz="2400" dirty="0"/>
              <a:t>, </a:t>
            </a:r>
            <a:r>
              <a:rPr lang="en-US" sz="2400" dirty="0" smtClean="0"/>
              <a:t>663</a:t>
            </a:r>
            <a:endParaRPr lang="en-US" sz="2400" dirty="0"/>
          </a:p>
        </p:txBody>
      </p:sp>
    </p:spTree>
    <p:extLst>
      <p:ext uri="{BB962C8B-B14F-4D97-AF65-F5344CB8AC3E}">
        <p14:creationId xmlns:p14="http://schemas.microsoft.com/office/powerpoint/2010/main" val="43721862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a:t>
            </a:r>
            <a:r>
              <a:rPr lang="en-US" dirty="0" err="1" smtClean="0"/>
              <a:t>deg</a:t>
            </a:r>
            <a:r>
              <a:rPr lang="en-US" dirty="0" smtClean="0"/>
              <a:t> rotation: 8 “</a:t>
            </a:r>
            <a:r>
              <a:rPr lang="en-US" dirty="0" err="1" smtClean="0"/>
              <a:t>xtals</a:t>
            </a:r>
            <a:r>
              <a:rPr lang="en-US" dirty="0" smtClean="0"/>
              <a:t>”: before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3377"/>
            <a:ext cx="9144000" cy="5284623"/>
          </a:xfrm>
          <a:prstGeom prst="rect">
            <a:avLst/>
          </a:prstGeom>
        </p:spPr>
      </p:pic>
      <p:sp>
        <p:nvSpPr>
          <p:cNvPr id="6" name="TextBox 5"/>
          <p:cNvSpPr txBox="1"/>
          <p:nvPr/>
        </p:nvSpPr>
        <p:spPr>
          <a:xfrm>
            <a:off x="0" y="1306286"/>
            <a:ext cx="2042547" cy="584775"/>
          </a:xfrm>
          <a:prstGeom prst="rect">
            <a:avLst/>
          </a:prstGeom>
          <a:noFill/>
        </p:spPr>
        <p:txBody>
          <a:bodyPr wrap="none" rtlCol="0">
            <a:spAutoFit/>
          </a:bodyPr>
          <a:lstStyle/>
          <a:p>
            <a:r>
              <a:rPr lang="en-US" sz="3200" dirty="0" smtClean="0"/>
              <a:t>CC = 0.02</a:t>
            </a:r>
            <a:endParaRPr lang="en-US" sz="3200" dirty="0"/>
          </a:p>
        </p:txBody>
      </p:sp>
    </p:spTree>
    <p:extLst>
      <p:ext uri="{BB962C8B-B14F-4D97-AF65-F5344CB8AC3E}">
        <p14:creationId xmlns:p14="http://schemas.microsoft.com/office/powerpoint/2010/main" val="427022517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a:t>
            </a:r>
            <a:r>
              <a:rPr lang="en-US" dirty="0" err="1" smtClean="0"/>
              <a:t>deg</a:t>
            </a:r>
            <a:r>
              <a:rPr lang="en-US" dirty="0" smtClean="0"/>
              <a:t> rotation: 8 “</a:t>
            </a:r>
            <a:r>
              <a:rPr lang="en-US" dirty="0" err="1" smtClean="0"/>
              <a:t>xtals</a:t>
            </a:r>
            <a:r>
              <a:rPr lang="en-US" dirty="0" smtClean="0"/>
              <a:t>”: after</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3377"/>
            <a:ext cx="9144000" cy="5284623"/>
          </a:xfrm>
          <a:prstGeom prst="rect">
            <a:avLst/>
          </a:prstGeom>
        </p:spPr>
      </p:pic>
      <p:sp>
        <p:nvSpPr>
          <p:cNvPr id="7" name="TextBox 6"/>
          <p:cNvSpPr txBox="1"/>
          <p:nvPr/>
        </p:nvSpPr>
        <p:spPr>
          <a:xfrm>
            <a:off x="0" y="1306286"/>
            <a:ext cx="1814920" cy="584775"/>
          </a:xfrm>
          <a:prstGeom prst="rect">
            <a:avLst/>
          </a:prstGeom>
          <a:noFill/>
        </p:spPr>
        <p:txBody>
          <a:bodyPr wrap="none" rtlCol="0">
            <a:spAutoFit/>
          </a:bodyPr>
          <a:lstStyle/>
          <a:p>
            <a:r>
              <a:rPr lang="en-US" sz="3200" dirty="0" smtClean="0"/>
              <a:t>CC = 0.8</a:t>
            </a:r>
            <a:endParaRPr lang="en-US" sz="3200" dirty="0"/>
          </a:p>
        </p:txBody>
      </p:sp>
    </p:spTree>
    <p:extLst>
      <p:ext uri="{BB962C8B-B14F-4D97-AF65-F5344CB8AC3E}">
        <p14:creationId xmlns:p14="http://schemas.microsoft.com/office/powerpoint/2010/main" val="101968842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US" altLang="en-US" sz="5400" dirty="0" smtClean="0"/>
              <a:t>Summary</a:t>
            </a:r>
          </a:p>
        </p:txBody>
      </p:sp>
      <p:sp>
        <p:nvSpPr>
          <p:cNvPr id="695299" name="Rectangle 3"/>
          <p:cNvSpPr>
            <a:spLocks noGrp="1" noChangeArrowheads="1"/>
          </p:cNvSpPr>
          <p:nvPr>
            <p:ph type="body" idx="1"/>
          </p:nvPr>
        </p:nvSpPr>
        <p:spPr>
          <a:xfrm>
            <a:off x="787627" y="1555070"/>
            <a:ext cx="8163190" cy="4700587"/>
          </a:xfrm>
        </p:spPr>
        <p:txBody>
          <a:bodyPr/>
          <a:lstStyle/>
          <a:p>
            <a:pPr eaLnBrk="1" hangingPunct="1">
              <a:lnSpc>
                <a:spcPct val="150000"/>
              </a:lnSpc>
              <a:spcBef>
                <a:spcPts val="1200"/>
              </a:spcBef>
            </a:pPr>
            <a:r>
              <a:rPr lang="en-US" altLang="en-US" sz="3600" dirty="0" smtClean="0"/>
              <a:t>Careful </a:t>
            </a:r>
            <a:r>
              <a:rPr lang="en-US" altLang="en-US" sz="3600" dirty="0" smtClean="0"/>
              <a:t>with dehydration</a:t>
            </a:r>
            <a:r>
              <a:rPr lang="en-US" altLang="en-US" sz="3600" dirty="0" smtClean="0"/>
              <a:t>!</a:t>
            </a:r>
          </a:p>
          <a:p>
            <a:pPr eaLnBrk="1" hangingPunct="1">
              <a:lnSpc>
                <a:spcPct val="150000"/>
              </a:lnSpc>
              <a:spcBef>
                <a:spcPts val="1200"/>
              </a:spcBef>
            </a:pPr>
            <a:r>
              <a:rPr lang="en-US" altLang="en-US" sz="3600" dirty="0" smtClean="0"/>
              <a:t>Weak images: wave of future?</a:t>
            </a:r>
            <a:endParaRPr lang="en-US" altLang="en-US" sz="3600" dirty="0" smtClean="0"/>
          </a:p>
          <a:p>
            <a:pPr eaLnBrk="1" hangingPunct="1">
              <a:lnSpc>
                <a:spcPct val="150000"/>
              </a:lnSpc>
              <a:spcBef>
                <a:spcPts val="1200"/>
              </a:spcBef>
            </a:pPr>
            <a:r>
              <a:rPr lang="en-US" altLang="en-US" sz="3600" dirty="0" smtClean="0"/>
              <a:t>SVD/</a:t>
            </a:r>
            <a:r>
              <a:rPr lang="en-US" altLang="en-US" sz="3600" dirty="0" smtClean="0"/>
              <a:t>PCA </a:t>
            </a:r>
            <a:r>
              <a:rPr lang="en-US" altLang="en-US" sz="3600" dirty="0" smtClean="0"/>
              <a:t>instead of </a:t>
            </a:r>
            <a:r>
              <a:rPr lang="en-US" altLang="en-US" sz="3600" dirty="0" smtClean="0"/>
              <a:t>averaging</a:t>
            </a:r>
            <a:endParaRPr lang="en-US" altLang="en-US" sz="3600" dirty="0" smtClean="0"/>
          </a:p>
          <a:p>
            <a:pPr eaLnBrk="1" hangingPunct="1">
              <a:lnSpc>
                <a:spcPct val="150000"/>
              </a:lnSpc>
              <a:spcBef>
                <a:spcPts val="1200"/>
              </a:spcBef>
            </a:pPr>
            <a:r>
              <a:rPr lang="en-US" altLang="en-US" sz="3600" dirty="0" smtClean="0"/>
              <a:t>Non-isomorphism phasing (NIP)?</a:t>
            </a:r>
            <a:endParaRPr lang="en-US" altLang="en-US" sz="3600" dirty="0" smtClean="0"/>
          </a:p>
        </p:txBody>
      </p:sp>
      <p:sp>
        <p:nvSpPr>
          <p:cNvPr id="101380" name="TextBox 1"/>
          <p:cNvSpPr txBox="1">
            <a:spLocks noChangeArrowheads="1"/>
          </p:cNvSpPr>
          <p:nvPr/>
        </p:nvSpPr>
        <p:spPr bwMode="auto">
          <a:xfrm>
            <a:off x="694677" y="5638800"/>
            <a:ext cx="748794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800" b="1" dirty="0">
                <a:latin typeface="Courier New" pitchFamily="49" charset="0"/>
                <a:cs typeface="Courier New" pitchFamily="49" charset="0"/>
              </a:rPr>
              <a:t>http://bl831.als.lbl.gov/~jamesh/</a:t>
            </a:r>
          </a:p>
          <a:p>
            <a:pPr algn="ctr" eaLnBrk="1" hangingPunct="1"/>
            <a:r>
              <a:rPr lang="en-US" altLang="en-US" sz="2800" b="1" dirty="0" err="1" smtClean="0">
                <a:latin typeface="Courier New" pitchFamily="49" charset="0"/>
                <a:cs typeface="Courier New" pitchFamily="49" charset="0"/>
              </a:rPr>
              <a:t>powerpoint</a:t>
            </a:r>
            <a:r>
              <a:rPr lang="en-US" altLang="en-US" sz="2800" b="1" dirty="0" smtClean="0">
                <a:latin typeface="Courier New" pitchFamily="49" charset="0"/>
                <a:cs typeface="Courier New" pitchFamily="49" charset="0"/>
              </a:rPr>
              <a:t>/ACA_multixtal_2016.pptx</a:t>
            </a:r>
            <a:endParaRPr lang="en-US" altLang="en-US" sz="2800" b="1" dirty="0">
              <a:latin typeface="Courier New" pitchFamily="49" charset="0"/>
              <a:cs typeface="Courier New" pitchFamily="49" charset="0"/>
            </a:endParaRPr>
          </a:p>
        </p:txBody>
      </p:sp>
    </p:spTree>
    <p:extLst>
      <p:ext uri="{BB962C8B-B14F-4D97-AF65-F5344CB8AC3E}">
        <p14:creationId xmlns:p14="http://schemas.microsoft.com/office/powerpoint/2010/main" val="318308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52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52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52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52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090"/>
            <a:ext cx="8229600" cy="1143000"/>
          </a:xfrm>
        </p:spPr>
        <p:txBody>
          <a:bodyPr/>
          <a:lstStyle/>
          <a:p>
            <a:r>
              <a:rPr lang="en-US" dirty="0" smtClean="0"/>
              <a:t>“fine” dose slicing</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1280160"/>
            <a:ext cx="5512157" cy="555809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05350"/>
            <a:ext cx="3076575" cy="215265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110" y="1340804"/>
            <a:ext cx="3914775" cy="3505200"/>
          </a:xfrm>
          <a:prstGeom prst="rect">
            <a:avLst/>
          </a:prstGeom>
        </p:spPr>
      </p:pic>
    </p:spTree>
    <p:extLst>
      <p:ext uri="{BB962C8B-B14F-4D97-AF65-F5344CB8AC3E}">
        <p14:creationId xmlns:p14="http://schemas.microsoft.com/office/powerpoint/2010/main" val="155661102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smtClean="0">
                <a:solidFill>
                  <a:schemeClr val="tx2"/>
                </a:solidFill>
                <a:latin typeface="Arial" panose="020B0604020202020204" pitchFamily="34" charset="0"/>
              </a:rPr>
              <a:t>What is the “molecular transform”?</a:t>
            </a:r>
            <a:endParaRPr lang="en-US" altLang="en-US" sz="4400" dirty="0">
              <a:solidFill>
                <a:schemeClr val="tx2"/>
              </a:solidFill>
              <a:latin typeface="Arial" panose="020B0604020202020204" pitchFamily="34" charset="0"/>
            </a:endParaRPr>
          </a:p>
        </p:txBody>
      </p:sp>
      <p:sp>
        <p:nvSpPr>
          <p:cNvPr id="59395" name="Text Box 4"/>
          <p:cNvSpPr txBox="1">
            <a:spLocks noChangeArrowheads="1"/>
          </p:cNvSpPr>
          <p:nvPr/>
        </p:nvSpPr>
        <p:spPr bwMode="auto">
          <a:xfrm>
            <a:off x="3317875" y="1063625"/>
            <a:ext cx="29067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latin typeface="Arial" panose="020B0604020202020204" pitchFamily="34" charset="0"/>
              </a:rPr>
              <a:t>False color intensity</a:t>
            </a:r>
          </a:p>
        </p:txBody>
      </p:sp>
      <p:sp>
        <p:nvSpPr>
          <p:cNvPr id="59396"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59397"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pic>
        <p:nvPicPr>
          <p:cNvPr id="5939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spect="1"/>
          </p:cNvSpPr>
          <p:nvPr/>
        </p:nvSpPr>
        <p:spPr>
          <a:xfrm>
            <a:off x="1584325" y="3794125"/>
            <a:ext cx="1463675" cy="146367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spTree>
    <p:extLst>
      <p:ext uri="{BB962C8B-B14F-4D97-AF65-F5344CB8AC3E}">
        <p14:creationId xmlns:p14="http://schemas.microsoft.com/office/powerpoint/2010/main" val="320434696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What is the “molecular transform”?</a:t>
            </a:r>
            <a:endParaRPr lang="en-US" altLang="en-US" sz="4400" dirty="0">
              <a:solidFill>
                <a:schemeClr val="tx2"/>
              </a:solidFill>
              <a:latin typeface="Arial" panose="020B0604020202020204" pitchFamily="34" charset="0"/>
            </a:endParaRPr>
          </a:p>
        </p:txBody>
      </p:sp>
      <p:sp>
        <p:nvSpPr>
          <p:cNvPr id="60419" name="Text Box 4"/>
          <p:cNvSpPr txBox="1">
            <a:spLocks noChangeArrowheads="1"/>
          </p:cNvSpPr>
          <p:nvPr/>
        </p:nvSpPr>
        <p:spPr bwMode="auto">
          <a:xfrm>
            <a:off x="3317875" y="1063625"/>
            <a:ext cx="29067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latin typeface="Arial" panose="020B0604020202020204" pitchFamily="34" charset="0"/>
              </a:rPr>
              <a:t>False color intensity</a:t>
            </a:r>
          </a:p>
        </p:txBody>
      </p:sp>
      <p:sp>
        <p:nvSpPr>
          <p:cNvPr id="60420"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60421"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pic>
        <p:nvPicPr>
          <p:cNvPr id="6042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spect="1"/>
          </p:cNvSpPr>
          <p:nvPr/>
        </p:nvSpPr>
        <p:spPr>
          <a:xfrm>
            <a:off x="1584325" y="3794125"/>
            <a:ext cx="1463675" cy="146367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spTree>
    <p:extLst>
      <p:ext uri="{BB962C8B-B14F-4D97-AF65-F5344CB8AC3E}">
        <p14:creationId xmlns:p14="http://schemas.microsoft.com/office/powerpoint/2010/main" val="300296995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What is the “molecular transform”?</a:t>
            </a:r>
            <a:endParaRPr lang="en-US" altLang="en-US" sz="4400" dirty="0">
              <a:solidFill>
                <a:schemeClr val="tx2"/>
              </a:solidFill>
              <a:latin typeface="Arial" panose="020B0604020202020204" pitchFamily="34" charset="0"/>
            </a:endParaRPr>
          </a:p>
        </p:txBody>
      </p:sp>
      <p:sp>
        <p:nvSpPr>
          <p:cNvPr id="61443" name="Text Box 4"/>
          <p:cNvSpPr txBox="1">
            <a:spLocks noChangeArrowheads="1"/>
          </p:cNvSpPr>
          <p:nvPr/>
        </p:nvSpPr>
        <p:spPr bwMode="auto">
          <a:xfrm>
            <a:off x="3317875" y="1063625"/>
            <a:ext cx="29067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latin typeface="Arial" panose="020B0604020202020204" pitchFamily="34" charset="0"/>
              </a:rPr>
              <a:t>False color intensity</a:t>
            </a:r>
          </a:p>
        </p:txBody>
      </p:sp>
      <p:sp>
        <p:nvSpPr>
          <p:cNvPr id="61444"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61445"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pic>
        <p:nvPicPr>
          <p:cNvPr id="6144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231109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3"/>
          <p:cNvPicPr>
            <a:picLocks noChangeAspect="1"/>
          </p:cNvPicPr>
          <p:nvPr/>
        </p:nvPicPr>
        <p:blipFill>
          <a:blip r:embed="rId2">
            <a:extLst>
              <a:ext uri="{28A0092B-C50C-407E-A947-70E740481C1C}">
                <a14:useLocalDpi xmlns:a14="http://schemas.microsoft.com/office/drawing/2010/main" val="0"/>
              </a:ext>
            </a:extLst>
          </a:blip>
          <a:srcRect l="51964" t="5087" r="798"/>
          <a:stretch>
            <a:fillRect/>
          </a:stretch>
        </p:blipFill>
        <p:spPr bwMode="auto">
          <a:xfrm>
            <a:off x="0" y="809625"/>
            <a:ext cx="9142413" cy="1005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Rectangle 3"/>
          <p:cNvSpPr>
            <a:spLocks noGrp="1" noChangeArrowheads="1"/>
          </p:cNvSpPr>
          <p:nvPr>
            <p:ph type="title" idx="4294967295"/>
          </p:nvPr>
        </p:nvSpPr>
        <p:spPr>
          <a:xfrm>
            <a:off x="0" y="0"/>
            <a:ext cx="9144000" cy="879475"/>
          </a:xfrm>
        </p:spPr>
        <p:txBody>
          <a:bodyPr/>
          <a:lstStyle/>
          <a:p>
            <a:pPr eaLnBrk="1" hangingPunct="1"/>
            <a:r>
              <a:rPr lang="en-US" altLang="en-US" sz="3600" dirty="0" smtClean="0"/>
              <a:t>Inter-Bragg spots over-sample unit cell?</a:t>
            </a:r>
          </a:p>
        </p:txBody>
      </p:sp>
      <p:sp>
        <p:nvSpPr>
          <p:cNvPr id="4" name="TextBox 3"/>
          <p:cNvSpPr txBox="1"/>
          <p:nvPr/>
        </p:nvSpPr>
        <p:spPr>
          <a:xfrm>
            <a:off x="6727954" y="6488668"/>
            <a:ext cx="2416046" cy="369332"/>
          </a:xfrm>
          <a:prstGeom prst="rect">
            <a:avLst/>
          </a:prstGeom>
          <a:noFill/>
        </p:spPr>
        <p:txBody>
          <a:bodyPr wrap="none" rtlCol="0">
            <a:spAutoFit/>
          </a:bodyPr>
          <a:lstStyle/>
          <a:p>
            <a:r>
              <a:rPr lang="en-US" dirty="0" smtClean="0">
                <a:solidFill>
                  <a:schemeClr val="bg1"/>
                </a:solidFill>
              </a:rPr>
              <a:t>Thanks John Spence!</a:t>
            </a:r>
            <a:endParaRPr lang="en-US" dirty="0">
              <a:solidFill>
                <a:schemeClr val="bg1"/>
              </a:solidFill>
            </a:endParaRPr>
          </a:p>
        </p:txBody>
      </p:sp>
    </p:spTree>
    <p:extLst>
      <p:ext uri="{BB962C8B-B14F-4D97-AF65-F5344CB8AC3E}">
        <p14:creationId xmlns:p14="http://schemas.microsoft.com/office/powerpoint/2010/main" val="381233574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996064382"/>
              </p:ext>
            </p:extLst>
          </p:nvPr>
        </p:nvGraphicFramePr>
        <p:xfrm>
          <a:off x="382385" y="166252"/>
          <a:ext cx="8620995" cy="7205868"/>
        </p:xfrm>
        <a:graphic>
          <a:graphicData uri="http://schemas.openxmlformats.org/drawingml/2006/table">
            <a:tbl>
              <a:tblPr/>
              <a:tblGrid>
                <a:gridCol w="1724199"/>
                <a:gridCol w="1724199"/>
                <a:gridCol w="1724199"/>
                <a:gridCol w="1724199"/>
                <a:gridCol w="1724199"/>
              </a:tblGrid>
              <a:tr h="358307">
                <a:tc rowSpan="2">
                  <a:txBody>
                    <a:bodyPr/>
                    <a:lstStyle/>
                    <a:p>
                      <a:r>
                        <a:rPr lang="en-US" sz="1800" dirty="0">
                          <a:latin typeface="Courier New" panose="02070309020205020404" pitchFamily="49" charset="0"/>
                          <a:cs typeface="Courier New" panose="02070309020205020404" pitchFamily="49" charset="0"/>
                        </a:rPr>
                        <a:t>processing</a:t>
                      </a:r>
                      <a:br>
                        <a:rPr lang="en-US" sz="1800" dirty="0">
                          <a:latin typeface="Courier New" panose="02070309020205020404" pitchFamily="49" charset="0"/>
                          <a:cs typeface="Courier New" panose="02070309020205020404" pitchFamily="49" charset="0"/>
                        </a:rPr>
                      </a:br>
                      <a:r>
                        <a:rPr lang="en-US" sz="1800" dirty="0">
                          <a:latin typeface="Courier New" panose="02070309020205020404" pitchFamily="49" charset="0"/>
                          <a:cs typeface="Courier New" panose="02070309020205020404" pitchFamily="49" charset="0"/>
                        </a:rPr>
                        <a:t>procedure</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r>
                        <a:rPr lang="en-US" sz="1800" dirty="0">
                          <a:latin typeface="Courier New" panose="02070309020205020404" pitchFamily="49" charset="0"/>
                          <a:cs typeface="Courier New" panose="02070309020205020404" pitchFamily="49" charset="0"/>
                        </a:rPr>
                        <a:t>collection scenario</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358307">
                <a:tc vMerge="1">
                  <a:txBody>
                    <a:bodyPr/>
                    <a:lstStyle/>
                    <a:p>
                      <a:endParaRPr lang="en-US"/>
                    </a:p>
                  </a:txBody>
                  <a:tcPr/>
                </a:tc>
                <a:tc>
                  <a:txBody>
                    <a:bodyPr/>
                    <a:lstStyle/>
                    <a:p>
                      <a:r>
                        <a:rPr lang="en-US" sz="1800" dirty="0">
                          <a:latin typeface="Courier New" panose="02070309020205020404" pitchFamily="49" charset="0"/>
                          <a:cs typeface="Courier New" panose="02070309020205020404" pitchFamily="49" charset="0"/>
                        </a:rPr>
                        <a:t>fine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coarse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glue</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glue_fine</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8307">
                <a:tc>
                  <a:txBody>
                    <a:bodyPr/>
                    <a:lstStyle/>
                    <a:p>
                      <a:r>
                        <a:rPr lang="en-US" sz="1800">
                          <a:latin typeface="Courier New" panose="02070309020205020404" pitchFamily="49" charset="0"/>
                          <a:cs typeface="Courier New" panose="02070309020205020404" pitchFamily="49" charset="0"/>
                        </a:rPr>
                        <a:t>XDS/XSCALE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3.03874</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3.02970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3.0270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3.02948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8307">
                <a:tc>
                  <a:txBody>
                    <a:bodyPr/>
                    <a:lstStyle/>
                    <a:p>
                      <a:r>
                        <a:rPr lang="en-US" sz="1800">
                          <a:latin typeface="Courier New" panose="02070309020205020404" pitchFamily="49" charset="0"/>
                          <a:cs typeface="Courier New" panose="02070309020205020404" pitchFamily="49" charset="0"/>
                        </a:rPr>
                        <a:t>XDS/aimless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3.13351</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3.03531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3.02638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3.05292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8307">
                <a:tc>
                  <a:txBody>
                    <a:bodyPr/>
                    <a:lstStyle/>
                    <a:p>
                      <a:r>
                        <a:rPr lang="en-US" sz="1800">
                          <a:latin typeface="Courier New" panose="02070309020205020404" pitchFamily="49" charset="0"/>
                          <a:cs typeface="Courier New" panose="02070309020205020404" pitchFamily="49" charset="0"/>
                        </a:rPr>
                        <a:t>XDS/noscale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3.01449</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3.03048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3.02576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3.31013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27492">
                <a:tc>
                  <a:txBody>
                    <a:bodyPr/>
                    <a:lstStyle/>
                    <a:p>
                      <a:r>
                        <a:rPr lang="en-US" sz="1800">
                          <a:latin typeface="Courier New" panose="02070309020205020404" pitchFamily="49" charset="0"/>
                          <a:cs typeface="Courier New" panose="02070309020205020404" pitchFamily="49" charset="0"/>
                        </a:rPr>
                        <a:t>MOSFLM-defaults</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8307">
                <a:tc>
                  <a:txBody>
                    <a:bodyPr/>
                    <a:lstStyle/>
                    <a:p>
                      <a:r>
                        <a:rPr lang="en-US" sz="1800">
                          <a:latin typeface="Courier New" panose="02070309020205020404" pitchFamily="49" charset="0"/>
                          <a:cs typeface="Courier New" panose="02070309020205020404" pitchFamily="49" charset="0"/>
                        </a:rPr>
                        <a:t>MOSFLM-cheat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3.51254</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3.04355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3.08244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27492">
                <a:tc>
                  <a:txBody>
                    <a:bodyPr/>
                    <a:lstStyle/>
                    <a:p>
                      <a:r>
                        <a:rPr lang="en-US" sz="1800">
                          <a:latin typeface="Courier New" panose="02070309020205020404" pitchFamily="49" charset="0"/>
                          <a:cs typeface="Courier New" panose="02070309020205020404" pitchFamily="49" charset="0"/>
                        </a:rPr>
                        <a:t>MOSFLM/noscale</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3.51311</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3.04287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3.21664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27492">
                <a:tc>
                  <a:txBody>
                    <a:bodyPr/>
                    <a:lstStyle/>
                    <a:p>
                      <a:r>
                        <a:rPr lang="en-US" sz="1800">
                          <a:latin typeface="Courier New" panose="02070309020205020404" pitchFamily="49" charset="0"/>
                          <a:cs typeface="Courier New" panose="02070309020205020404" pitchFamily="49" charset="0"/>
                        </a:rPr>
                        <a:t>HKL2000-defaults</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6836">
                <a:tc>
                  <a:txBody>
                    <a:bodyPr/>
                    <a:lstStyle/>
                    <a:p>
                      <a:r>
                        <a:rPr lang="en-US" sz="1800">
                          <a:latin typeface="Courier New" panose="02070309020205020404" pitchFamily="49" charset="0"/>
                          <a:cs typeface="Courier New" panose="02070309020205020404" pitchFamily="49" charset="0"/>
                        </a:rPr>
                        <a:t>HKL2000-cheat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3.04147</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3.01415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3.01415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3.03948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6836">
                <a:tc>
                  <a:txBody>
                    <a:bodyPr/>
                    <a:lstStyle/>
                    <a:p>
                      <a:r>
                        <a:rPr lang="en-US" sz="1800">
                          <a:latin typeface="Courier New" panose="02070309020205020404" pitchFamily="49" charset="0"/>
                          <a:cs typeface="Courier New" panose="02070309020205020404" pitchFamily="49" charset="0"/>
                        </a:rPr>
                        <a:t>DIALS-defaults</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3.32378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8307">
                <a:tc>
                  <a:txBody>
                    <a:bodyPr/>
                    <a:lstStyle/>
                    <a:p>
                      <a:r>
                        <a:rPr lang="en-US" sz="1800">
                          <a:latin typeface="Courier New" panose="02070309020205020404" pitchFamily="49" charset="0"/>
                          <a:cs typeface="Courier New" panose="02070309020205020404" pitchFamily="49" charset="0"/>
                        </a:rPr>
                        <a:t>DIALS-cheat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2.92007</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2.98204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2.92007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6836">
                <a:tc>
                  <a:txBody>
                    <a:bodyPr/>
                    <a:lstStyle/>
                    <a:p>
                      <a:r>
                        <a:rPr lang="en-US" sz="1800">
                          <a:latin typeface="Courier New" panose="02070309020205020404" pitchFamily="49" charset="0"/>
                          <a:cs typeface="Courier New" panose="02070309020205020404" pitchFamily="49" charset="0"/>
                        </a:rPr>
                        <a:t>DIALS-noscale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2.96392</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3.26126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5.14852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8307">
                <a:tc>
                  <a:txBody>
                    <a:bodyPr/>
                    <a:lstStyle/>
                    <a:p>
                      <a:r>
                        <a:rPr lang="en-US" sz="1800">
                          <a:latin typeface="Courier New" panose="02070309020205020404" pitchFamily="49" charset="0"/>
                          <a:cs typeface="Courier New" panose="02070309020205020404" pitchFamily="49" charset="0"/>
                        </a:rPr>
                        <a:t>d*Trek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8307">
                <a:tc>
                  <a:txBody>
                    <a:bodyPr/>
                    <a:lstStyle/>
                    <a:p>
                      <a:r>
                        <a:rPr lang="en-US" sz="1800">
                          <a:latin typeface="Courier New" panose="02070309020205020404" pitchFamily="49" charset="0"/>
                          <a:cs typeface="Courier New" panose="02070309020205020404" pitchFamily="49" charset="0"/>
                        </a:rPr>
                        <a:t>EVAL15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latin typeface="Courier New" panose="02070309020205020404" pitchFamily="49" charset="0"/>
                          <a:cs typeface="Courier New" panose="02070309020205020404" pitchFamily="49" charset="0"/>
                        </a:rPr>
                        <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2695620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969939298"/>
              </p:ext>
            </p:extLst>
          </p:nvPr>
        </p:nvGraphicFramePr>
        <p:xfrm>
          <a:off x="295032" y="271710"/>
          <a:ext cx="8475480" cy="5739488"/>
        </p:xfrm>
        <a:graphic>
          <a:graphicData uri="http://schemas.openxmlformats.org/drawingml/2006/table">
            <a:tbl>
              <a:tblPr/>
              <a:tblGrid>
                <a:gridCol w="3117869"/>
                <a:gridCol w="2532451"/>
                <a:gridCol w="2825160"/>
              </a:tblGrid>
              <a:tr h="358307">
                <a:tc rowSpan="2">
                  <a:txBody>
                    <a:bodyPr/>
                    <a:lstStyle/>
                    <a:p>
                      <a:r>
                        <a:rPr lang="en-US" sz="2400" b="1" dirty="0" smtClean="0">
                          <a:latin typeface="Courier New" panose="02070309020205020404" pitchFamily="49" charset="0"/>
                          <a:cs typeface="Courier New" panose="02070309020205020404" pitchFamily="49" charset="0"/>
                        </a:rPr>
                        <a:t>processing</a:t>
                      </a:r>
                      <a:br>
                        <a:rPr lang="en-US" sz="2400" b="1" dirty="0" smtClean="0">
                          <a:latin typeface="Courier New" panose="02070309020205020404" pitchFamily="49" charset="0"/>
                          <a:cs typeface="Courier New" panose="02070309020205020404" pitchFamily="49" charset="0"/>
                        </a:rPr>
                      </a:br>
                      <a:r>
                        <a:rPr lang="en-US" sz="2400" b="1" dirty="0" smtClean="0">
                          <a:latin typeface="Courier New" panose="02070309020205020404" pitchFamily="49" charset="0"/>
                          <a:cs typeface="Courier New" panose="02070309020205020404" pitchFamily="49" charset="0"/>
                        </a:rPr>
                        <a:t>procedure</a:t>
                      </a:r>
                      <a:endParaRPr lang="en-US" sz="2400" b="1"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2400" b="1" dirty="0" smtClean="0">
                          <a:latin typeface="Courier New" panose="02070309020205020404" pitchFamily="49" charset="0"/>
                          <a:cs typeface="Courier New" panose="02070309020205020404" pitchFamily="49" charset="0"/>
                        </a:rPr>
                        <a:t>“true” resolution</a:t>
                      </a:r>
                      <a:endParaRPr lang="en-US" sz="2400" b="1"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r>
              <a:tr h="358307">
                <a:tc vMerge="1">
                  <a:txBody>
                    <a:bodyPr/>
                    <a:lstStyle/>
                    <a:p>
                      <a:endParaRPr lang="en-US"/>
                    </a:p>
                  </a:txBody>
                  <a:tcPr/>
                </a:tc>
                <a:tc>
                  <a:txBody>
                    <a:bodyPr/>
                    <a:lstStyle/>
                    <a:p>
                      <a:r>
                        <a:rPr lang="en-US" sz="2400" b="1" dirty="0">
                          <a:solidFill>
                            <a:srgbClr val="002060"/>
                          </a:solidFill>
                          <a:latin typeface="Courier New" panose="02070309020205020404" pitchFamily="49" charset="0"/>
                          <a:cs typeface="Courier New" panose="02070309020205020404" pitchFamily="49" charset="0"/>
                        </a:rPr>
                        <a:t>coarse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solidFill>
                            <a:srgbClr val="663300"/>
                          </a:solidFill>
                          <a:latin typeface="Courier New" panose="02070309020205020404" pitchFamily="49" charset="0"/>
                          <a:cs typeface="Courier New" panose="02070309020205020404" pitchFamily="49" charset="0"/>
                        </a:rPr>
                        <a:t>fine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8307">
                <a:tc>
                  <a:txBody>
                    <a:bodyPr/>
                    <a:lstStyle/>
                    <a:p>
                      <a:r>
                        <a:rPr lang="en-US" sz="2400" b="1" dirty="0">
                          <a:latin typeface="Courier New" panose="02070309020205020404" pitchFamily="49" charset="0"/>
                          <a:cs typeface="Courier New" panose="02070309020205020404" pitchFamily="49" charset="0"/>
                        </a:rPr>
                        <a:t>XDS/XSCALE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solidFill>
                            <a:srgbClr val="002060"/>
                          </a:solidFill>
                          <a:latin typeface="Courier New" panose="02070309020205020404" pitchFamily="49" charset="0"/>
                          <a:cs typeface="Courier New" panose="02070309020205020404" pitchFamily="49" charset="0"/>
                        </a:rPr>
                        <a:t>3.02970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solidFill>
                            <a:srgbClr val="663300"/>
                          </a:solidFill>
                          <a:latin typeface="Courier New" panose="02070309020205020404" pitchFamily="49" charset="0"/>
                          <a:cs typeface="Courier New" panose="02070309020205020404" pitchFamily="49" charset="0"/>
                        </a:rPr>
                        <a:t>3.03874</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8307">
                <a:tc>
                  <a:txBody>
                    <a:bodyPr/>
                    <a:lstStyle/>
                    <a:p>
                      <a:r>
                        <a:rPr lang="en-US" sz="2400" b="1" dirty="0" smtClean="0">
                          <a:latin typeface="Courier New" panose="02070309020205020404" pitchFamily="49" charset="0"/>
                          <a:cs typeface="Courier New" panose="02070309020205020404" pitchFamily="49" charset="0"/>
                        </a:rPr>
                        <a:t>XDS/aimless </a:t>
                      </a:r>
                      <a:endParaRPr lang="en-US" sz="2400" b="1"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solidFill>
                            <a:srgbClr val="002060"/>
                          </a:solidFill>
                          <a:latin typeface="Courier New" panose="02070309020205020404" pitchFamily="49" charset="0"/>
                          <a:cs typeface="Courier New" panose="02070309020205020404" pitchFamily="49" charset="0"/>
                        </a:rPr>
                        <a:t>3.03531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solidFill>
                            <a:srgbClr val="663300"/>
                          </a:solidFill>
                          <a:latin typeface="Courier New" panose="02070309020205020404" pitchFamily="49" charset="0"/>
                          <a:cs typeface="Courier New" panose="02070309020205020404" pitchFamily="49" charset="0"/>
                        </a:rPr>
                        <a:t>3.13351</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8307">
                <a:tc>
                  <a:txBody>
                    <a:bodyPr/>
                    <a:lstStyle/>
                    <a:p>
                      <a:r>
                        <a:rPr lang="en-US" sz="2400" b="1" dirty="0">
                          <a:latin typeface="Courier New" panose="02070309020205020404" pitchFamily="49" charset="0"/>
                          <a:cs typeface="Courier New" panose="02070309020205020404" pitchFamily="49" charset="0"/>
                        </a:rPr>
                        <a:t>XDS/</a:t>
                      </a:r>
                      <a:r>
                        <a:rPr lang="en-US" sz="2400" b="1" dirty="0" err="1">
                          <a:latin typeface="Courier New" panose="02070309020205020404" pitchFamily="49" charset="0"/>
                          <a:cs typeface="Courier New" panose="02070309020205020404" pitchFamily="49" charset="0"/>
                        </a:rPr>
                        <a:t>noscale</a:t>
                      </a:r>
                      <a:r>
                        <a:rPr lang="en-US" sz="2400" b="1" dirty="0">
                          <a:latin typeface="Courier New" panose="02070309020205020404" pitchFamily="49" charset="0"/>
                          <a:cs typeface="Courier New" panose="02070309020205020404" pitchFamily="49" charset="0"/>
                        </a:rPr>
                        <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solidFill>
                            <a:srgbClr val="002060"/>
                          </a:solidFill>
                          <a:latin typeface="Courier New" panose="02070309020205020404" pitchFamily="49" charset="0"/>
                          <a:cs typeface="Courier New" panose="02070309020205020404" pitchFamily="49" charset="0"/>
                        </a:rPr>
                        <a:t>3.03048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solidFill>
                            <a:srgbClr val="663300"/>
                          </a:solidFill>
                          <a:latin typeface="Courier New" panose="02070309020205020404" pitchFamily="49" charset="0"/>
                          <a:cs typeface="Courier New" panose="02070309020205020404" pitchFamily="49" charset="0"/>
                        </a:rPr>
                        <a:t>3.01449</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27492">
                <a:tc>
                  <a:txBody>
                    <a:bodyPr/>
                    <a:lstStyle/>
                    <a:p>
                      <a:r>
                        <a:rPr lang="en-US" sz="2400" b="1" dirty="0" smtClean="0">
                          <a:latin typeface="Courier New" panose="02070309020205020404" pitchFamily="49" charset="0"/>
                          <a:cs typeface="Courier New" panose="02070309020205020404" pitchFamily="49" charset="0"/>
                        </a:rPr>
                        <a:t>MOSFLM</a:t>
                      </a:r>
                      <a:r>
                        <a:rPr lang="en-US" sz="2400" b="1" baseline="0" dirty="0" smtClean="0">
                          <a:latin typeface="Courier New" panose="02070309020205020404" pitchFamily="49" charset="0"/>
                          <a:cs typeface="Courier New" panose="02070309020205020404" pitchFamily="49" charset="0"/>
                        </a:rPr>
                        <a:t> </a:t>
                      </a:r>
                      <a:r>
                        <a:rPr lang="en-US" sz="2400" b="1" dirty="0" smtClean="0">
                          <a:latin typeface="Courier New" panose="02070309020205020404" pitchFamily="49" charset="0"/>
                          <a:cs typeface="Courier New" panose="02070309020205020404" pitchFamily="49" charset="0"/>
                        </a:rPr>
                        <a:t>defaults</a:t>
                      </a:r>
                      <a:endParaRPr lang="en-US" sz="2400" b="1"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solidFill>
                            <a:srgbClr val="C0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solidFill>
                            <a:srgbClr val="C0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8307">
                <a:tc>
                  <a:txBody>
                    <a:bodyPr/>
                    <a:lstStyle/>
                    <a:p>
                      <a:r>
                        <a:rPr lang="en-US" sz="2400" b="1" dirty="0" smtClean="0">
                          <a:latin typeface="Courier New" panose="02070309020205020404" pitchFamily="49" charset="0"/>
                          <a:cs typeface="Courier New" panose="02070309020205020404" pitchFamily="49" charset="0"/>
                        </a:rPr>
                        <a:t>MOSFLM</a:t>
                      </a:r>
                      <a:r>
                        <a:rPr lang="en-US" sz="2400" b="1" baseline="0" dirty="0" smtClean="0">
                          <a:latin typeface="Courier New" panose="02070309020205020404" pitchFamily="49" charset="0"/>
                          <a:cs typeface="Courier New" panose="02070309020205020404" pitchFamily="49" charset="0"/>
                        </a:rPr>
                        <a:t> </a:t>
                      </a:r>
                      <a:r>
                        <a:rPr lang="en-US" sz="2400" b="1" dirty="0" smtClean="0">
                          <a:latin typeface="Courier New" panose="02070309020205020404" pitchFamily="49" charset="0"/>
                          <a:cs typeface="Courier New" panose="02070309020205020404" pitchFamily="49" charset="0"/>
                        </a:rPr>
                        <a:t>cheat*</a:t>
                      </a:r>
                      <a:endParaRPr lang="en-US" sz="2400" b="1"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solidFill>
                            <a:srgbClr val="002060"/>
                          </a:solidFill>
                          <a:latin typeface="Courier New" panose="02070309020205020404" pitchFamily="49" charset="0"/>
                          <a:cs typeface="Courier New" panose="02070309020205020404" pitchFamily="49" charset="0"/>
                        </a:rPr>
                        <a:t>3.04355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solidFill>
                            <a:srgbClr val="663300"/>
                          </a:solidFill>
                          <a:latin typeface="Courier New" panose="02070309020205020404" pitchFamily="49" charset="0"/>
                          <a:cs typeface="Courier New" panose="02070309020205020404" pitchFamily="49" charset="0"/>
                        </a:rPr>
                        <a:t>3.51254</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27492">
                <a:tc>
                  <a:txBody>
                    <a:bodyPr/>
                    <a:lstStyle/>
                    <a:p>
                      <a:r>
                        <a:rPr lang="en-US" sz="2400" b="1" dirty="0" smtClean="0">
                          <a:latin typeface="Courier New" panose="02070309020205020404" pitchFamily="49" charset="0"/>
                          <a:cs typeface="Courier New" panose="02070309020205020404" pitchFamily="49" charset="0"/>
                        </a:rPr>
                        <a:t>HKL2000</a:t>
                      </a:r>
                      <a:r>
                        <a:rPr lang="en-US" sz="2400" b="1" baseline="0" dirty="0" smtClean="0">
                          <a:latin typeface="Courier New" panose="02070309020205020404" pitchFamily="49" charset="0"/>
                          <a:cs typeface="Courier New" panose="02070309020205020404" pitchFamily="49" charset="0"/>
                        </a:rPr>
                        <a:t> </a:t>
                      </a:r>
                      <a:r>
                        <a:rPr lang="en-US" sz="2400" b="1" dirty="0" smtClean="0">
                          <a:latin typeface="Courier New" panose="02070309020205020404" pitchFamily="49" charset="0"/>
                          <a:cs typeface="Courier New" panose="02070309020205020404" pitchFamily="49" charset="0"/>
                        </a:rPr>
                        <a:t>defaults</a:t>
                      </a:r>
                      <a:endParaRPr lang="en-US" sz="2400" b="1"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solidFill>
                            <a:srgbClr val="C0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solidFill>
                            <a:srgbClr val="C0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6836">
                <a:tc>
                  <a:txBody>
                    <a:bodyPr/>
                    <a:lstStyle/>
                    <a:p>
                      <a:r>
                        <a:rPr lang="en-US" sz="2400" b="1" dirty="0" smtClean="0">
                          <a:latin typeface="Courier New" panose="02070309020205020404" pitchFamily="49" charset="0"/>
                          <a:cs typeface="Courier New" panose="02070309020205020404" pitchFamily="49" charset="0"/>
                        </a:rPr>
                        <a:t>HKL2000</a:t>
                      </a:r>
                      <a:r>
                        <a:rPr lang="en-US" sz="2400" b="1" baseline="0" dirty="0" smtClean="0">
                          <a:latin typeface="Courier New" panose="02070309020205020404" pitchFamily="49" charset="0"/>
                          <a:cs typeface="Courier New" panose="02070309020205020404" pitchFamily="49" charset="0"/>
                        </a:rPr>
                        <a:t> </a:t>
                      </a:r>
                      <a:r>
                        <a:rPr lang="en-US" sz="2400" b="1" dirty="0" smtClean="0">
                          <a:latin typeface="Courier New" panose="02070309020205020404" pitchFamily="49" charset="0"/>
                          <a:cs typeface="Courier New" panose="02070309020205020404" pitchFamily="49" charset="0"/>
                        </a:rPr>
                        <a:t>cheat*</a:t>
                      </a:r>
                      <a:endParaRPr lang="en-US" sz="2400" b="1"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solidFill>
                            <a:srgbClr val="002060"/>
                          </a:solidFill>
                          <a:latin typeface="Courier New" panose="02070309020205020404" pitchFamily="49" charset="0"/>
                          <a:cs typeface="Courier New" panose="02070309020205020404" pitchFamily="49" charset="0"/>
                        </a:rPr>
                        <a:t>3.01415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solidFill>
                            <a:srgbClr val="663300"/>
                          </a:solidFill>
                          <a:latin typeface="Courier New" panose="02070309020205020404" pitchFamily="49" charset="0"/>
                          <a:cs typeface="Courier New" panose="02070309020205020404" pitchFamily="49" charset="0"/>
                        </a:rPr>
                        <a:t>3.04147</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6836">
                <a:tc>
                  <a:txBody>
                    <a:bodyPr/>
                    <a:lstStyle/>
                    <a:p>
                      <a:r>
                        <a:rPr lang="en-US" sz="2400" b="1" dirty="0" smtClean="0">
                          <a:latin typeface="Courier New" panose="02070309020205020404" pitchFamily="49" charset="0"/>
                          <a:cs typeface="Courier New" panose="02070309020205020404" pitchFamily="49" charset="0"/>
                        </a:rPr>
                        <a:t>DIALS</a:t>
                      </a:r>
                      <a:r>
                        <a:rPr lang="en-US" sz="2400" b="1" baseline="0" dirty="0" smtClean="0">
                          <a:latin typeface="Courier New" panose="02070309020205020404" pitchFamily="49" charset="0"/>
                          <a:cs typeface="Courier New" panose="02070309020205020404" pitchFamily="49" charset="0"/>
                        </a:rPr>
                        <a:t> </a:t>
                      </a:r>
                      <a:r>
                        <a:rPr lang="en-US" sz="2400" b="1" dirty="0" smtClean="0">
                          <a:latin typeface="Courier New" panose="02070309020205020404" pitchFamily="49" charset="0"/>
                          <a:cs typeface="Courier New" panose="02070309020205020404" pitchFamily="49" charset="0"/>
                        </a:rPr>
                        <a:t>xia2</a:t>
                      </a:r>
                      <a:endParaRPr lang="en-US" sz="2400" b="1"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solidFill>
                            <a:srgbClr val="C0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solidFill>
                            <a:srgbClr val="C0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8307">
                <a:tc>
                  <a:txBody>
                    <a:bodyPr/>
                    <a:lstStyle/>
                    <a:p>
                      <a:r>
                        <a:rPr lang="en-US" sz="2400" b="1" dirty="0" smtClean="0">
                          <a:latin typeface="Courier New" panose="02070309020205020404" pitchFamily="49" charset="0"/>
                          <a:cs typeface="Courier New" panose="02070309020205020404" pitchFamily="49" charset="0"/>
                        </a:rPr>
                        <a:t>DIALS</a:t>
                      </a:r>
                      <a:r>
                        <a:rPr lang="en-US" sz="2400" b="1" baseline="0" dirty="0" smtClean="0">
                          <a:latin typeface="Courier New" panose="02070309020205020404" pitchFamily="49" charset="0"/>
                          <a:cs typeface="Courier New" panose="02070309020205020404" pitchFamily="49" charset="0"/>
                        </a:rPr>
                        <a:t> </a:t>
                      </a:r>
                      <a:r>
                        <a:rPr lang="en-US" sz="2400" b="1" dirty="0" smtClean="0">
                          <a:latin typeface="Courier New" panose="02070309020205020404" pitchFamily="49" charset="0"/>
                          <a:cs typeface="Courier New" panose="02070309020205020404" pitchFamily="49" charset="0"/>
                        </a:rPr>
                        <a:t>manual </a:t>
                      </a:r>
                      <a:endParaRPr lang="en-US" sz="2400" b="1"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smtClean="0">
                          <a:solidFill>
                            <a:srgbClr val="002060"/>
                          </a:solidFill>
                          <a:latin typeface="Courier New" panose="02070309020205020404" pitchFamily="49" charset="0"/>
                          <a:cs typeface="Courier New" panose="02070309020205020404" pitchFamily="49" charset="0"/>
                        </a:rPr>
                        <a:t>2.99456</a:t>
                      </a:r>
                      <a:r>
                        <a:rPr lang="en-US" sz="2400" b="1" dirty="0" smtClean="0">
                          <a:solidFill>
                            <a:srgbClr val="C00000"/>
                          </a:solidFill>
                          <a:latin typeface="Courier New" panose="02070309020205020404" pitchFamily="49" charset="0"/>
                          <a:cs typeface="Courier New" panose="02070309020205020404" pitchFamily="49" charset="0"/>
                        </a:rPr>
                        <a:t> </a:t>
                      </a:r>
                      <a:endParaRPr lang="en-US" sz="2400" b="1" dirty="0">
                        <a:solidFill>
                          <a:srgbClr val="C00000"/>
                        </a:solidFill>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solidFill>
                            <a:srgbClr val="663300"/>
                          </a:solidFill>
                          <a:latin typeface="Courier New" panose="02070309020205020404" pitchFamily="49" charset="0"/>
                          <a:cs typeface="Courier New" panose="02070309020205020404" pitchFamily="49" charset="0"/>
                        </a:rPr>
                        <a:t>2.96392</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8307">
                <a:tc>
                  <a:txBody>
                    <a:bodyPr/>
                    <a:lstStyle/>
                    <a:p>
                      <a:r>
                        <a:rPr lang="en-US" sz="2400" b="1" dirty="0" smtClean="0">
                          <a:latin typeface="Courier New" panose="02070309020205020404" pitchFamily="49" charset="0"/>
                          <a:cs typeface="Courier New" panose="02070309020205020404" pitchFamily="49" charset="0"/>
                        </a:rPr>
                        <a:t>DIALS</a:t>
                      </a:r>
                      <a:r>
                        <a:rPr lang="en-US" sz="2400" b="1" baseline="0" dirty="0" smtClean="0">
                          <a:latin typeface="Courier New" panose="02070309020205020404" pitchFamily="49" charset="0"/>
                          <a:cs typeface="Courier New" panose="02070309020205020404" pitchFamily="49" charset="0"/>
                        </a:rPr>
                        <a:t> </a:t>
                      </a:r>
                      <a:r>
                        <a:rPr lang="en-US" sz="2400" b="1" dirty="0" smtClean="0">
                          <a:latin typeface="Courier New" panose="02070309020205020404" pitchFamily="49" charset="0"/>
                          <a:cs typeface="Courier New" panose="02070309020205020404" pitchFamily="49" charset="0"/>
                        </a:rPr>
                        <a:t>cheat*</a:t>
                      </a:r>
                      <a:endParaRPr lang="en-US" sz="2400" b="1"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solidFill>
                            <a:srgbClr val="C0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solidFill>
                            <a:srgbClr val="663300"/>
                          </a:solidFill>
                          <a:latin typeface="Courier New" panose="02070309020205020404" pitchFamily="49" charset="0"/>
                          <a:cs typeface="Courier New" panose="02070309020205020404" pitchFamily="49" charset="0"/>
                        </a:rPr>
                        <a:t>2.92007</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 name="TextBox 2"/>
          <p:cNvSpPr txBox="1"/>
          <p:nvPr/>
        </p:nvSpPr>
        <p:spPr>
          <a:xfrm>
            <a:off x="90152" y="6297769"/>
            <a:ext cx="8956298" cy="400110"/>
          </a:xfrm>
          <a:prstGeom prst="rect">
            <a:avLst/>
          </a:prstGeom>
          <a:noFill/>
        </p:spPr>
        <p:txBody>
          <a:bodyPr wrap="none" rtlCol="0">
            <a:spAutoFit/>
          </a:bodyPr>
          <a:lstStyle/>
          <a:p>
            <a:r>
              <a:rPr lang="en-US" sz="2000" b="1" dirty="0" smtClean="0">
                <a:latin typeface="Courier New" panose="02070309020205020404" pitchFamily="49" charset="0"/>
                <a:cs typeface="Courier New" panose="02070309020205020404" pitchFamily="49" charset="0"/>
              </a:rPr>
              <a:t>http://bl1231.als.lbl.gov/~jamesh/dose_slice/results.html</a:t>
            </a:r>
            <a:endParaRPr lang="en-US" sz="20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3303977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9854"/>
            <a:ext cx="7772400" cy="5228822"/>
          </a:xfrm>
        </p:spPr>
        <p:txBody>
          <a:bodyPr/>
          <a:lstStyle/>
          <a:p>
            <a:r>
              <a:rPr lang="en-US" dirty="0" smtClean="0"/>
              <a:t>Overcoming</a:t>
            </a:r>
            <a:r>
              <a:rPr lang="en-US" dirty="0" smtClean="0"/>
              <a:t/>
            </a:r>
            <a:br>
              <a:rPr lang="en-US" dirty="0" smtClean="0"/>
            </a:br>
            <a:r>
              <a:rPr lang="en-US" sz="6600" dirty="0" smtClean="0"/>
              <a:t/>
            </a:r>
            <a:br>
              <a:rPr lang="en-US" sz="6600" dirty="0" smtClean="0"/>
            </a:br>
            <a:r>
              <a:rPr lang="en-US" sz="6600" dirty="0" smtClean="0"/>
              <a:t/>
            </a:r>
            <a:br>
              <a:rPr lang="en-US" sz="6600" dirty="0" smtClean="0"/>
            </a:br>
            <a:r>
              <a:rPr lang="en-US" dirty="0" smtClean="0"/>
              <a:t>with fancy math</a:t>
            </a:r>
            <a:endParaRPr lang="en-US" sz="6600" dirty="0"/>
          </a:p>
        </p:txBody>
      </p:sp>
      <p:sp>
        <p:nvSpPr>
          <p:cNvPr id="3" name="Title 1"/>
          <p:cNvSpPr txBox="1">
            <a:spLocks/>
          </p:cNvSpPr>
          <p:nvPr/>
        </p:nvSpPr>
        <p:spPr bwMode="auto">
          <a:xfrm>
            <a:off x="685800" y="1700007"/>
            <a:ext cx="7772400" cy="235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6600" kern="0" smtClean="0">
                <a:solidFill>
                  <a:srgbClr val="FF0000"/>
                </a:solidFill>
              </a:rPr>
              <a:t>non</a:t>
            </a:r>
            <a:r>
              <a:rPr lang="en-US" sz="6600" kern="0" smtClean="0"/>
              <a:t>-</a:t>
            </a:r>
            <a:r>
              <a:rPr lang="en-US" sz="6600" kern="0" smtClean="0">
                <a:solidFill>
                  <a:srgbClr val="006600"/>
                </a:solidFill>
              </a:rPr>
              <a:t>iso</a:t>
            </a:r>
            <a:r>
              <a:rPr lang="en-US" sz="6600" kern="0" smtClean="0">
                <a:solidFill>
                  <a:srgbClr val="0070C0"/>
                </a:solidFill>
              </a:rPr>
              <a:t>morph</a:t>
            </a:r>
            <a:r>
              <a:rPr lang="en-US" sz="6600" kern="0" smtClean="0">
                <a:solidFill>
                  <a:srgbClr val="FFC000"/>
                </a:solidFill>
              </a:rPr>
              <a:t>ism</a:t>
            </a:r>
            <a:endParaRPr lang="en-US" sz="6600" kern="0" dirty="0">
              <a:solidFill>
                <a:srgbClr val="FFC000"/>
              </a:solidFill>
            </a:endParaRPr>
          </a:p>
        </p:txBody>
      </p:sp>
      <p:sp>
        <p:nvSpPr>
          <p:cNvPr id="4" name="Subtitle 2"/>
          <p:cNvSpPr>
            <a:spLocks noGrp="1"/>
          </p:cNvSpPr>
          <p:nvPr>
            <p:ph type="subTitle" idx="1"/>
          </p:nvPr>
        </p:nvSpPr>
        <p:spPr>
          <a:xfrm>
            <a:off x="884865" y="3412898"/>
            <a:ext cx="7321639" cy="1002406"/>
          </a:xfrm>
        </p:spPr>
        <p:txBody>
          <a:bodyPr/>
          <a:lstStyle/>
          <a:p>
            <a:r>
              <a:rPr lang="en-US" dirty="0" smtClean="0">
                <a:solidFill>
                  <a:srgbClr val="FF0000"/>
                </a:solidFill>
              </a:rPr>
              <a:t>not </a:t>
            </a:r>
            <a:r>
              <a:rPr lang="en-US" dirty="0" smtClean="0"/>
              <a:t>      </a:t>
            </a:r>
            <a:r>
              <a:rPr lang="en-US" dirty="0" smtClean="0">
                <a:solidFill>
                  <a:srgbClr val="006600"/>
                </a:solidFill>
              </a:rPr>
              <a:t>same</a:t>
            </a:r>
            <a:r>
              <a:rPr lang="en-US" dirty="0" smtClean="0"/>
              <a:t>    </a:t>
            </a:r>
            <a:r>
              <a:rPr lang="en-US" dirty="0" smtClean="0">
                <a:solidFill>
                  <a:srgbClr val="0070C0"/>
                </a:solidFill>
              </a:rPr>
              <a:t>structure</a:t>
            </a:r>
            <a:r>
              <a:rPr lang="en-US" dirty="0" smtClean="0"/>
              <a:t>    </a:t>
            </a:r>
            <a:r>
              <a:rPr lang="en-US" dirty="0" smtClean="0">
                <a:solidFill>
                  <a:srgbClr val="FFC000"/>
                </a:solidFill>
              </a:rPr>
              <a:t>thing</a:t>
            </a:r>
            <a:endParaRPr lang="en-US" dirty="0">
              <a:solidFill>
                <a:srgbClr val="FFC000"/>
              </a:solidFill>
            </a:endParaRPr>
          </a:p>
        </p:txBody>
      </p:sp>
    </p:spTree>
    <p:extLst>
      <p:ext uri="{BB962C8B-B14F-4D97-AF65-F5344CB8AC3E}">
        <p14:creationId xmlns:p14="http://schemas.microsoft.com/office/powerpoint/2010/main" val="4716657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395494" y="5560526"/>
            <a:ext cx="5918608" cy="707886"/>
          </a:xfrm>
          <a:prstGeom prst="rect">
            <a:avLst/>
          </a:prstGeom>
          <a:noFill/>
        </p:spPr>
        <p:txBody>
          <a:bodyPr wrap="none" rtlCol="0">
            <a:spAutoFit/>
          </a:bodyPr>
          <a:lstStyle/>
          <a:p>
            <a:r>
              <a:rPr lang="en-US" sz="4000" dirty="0" smtClean="0">
                <a:latin typeface="Arial" panose="020B0604020202020204" pitchFamily="34" charset="0"/>
                <a:cs typeface="Arial" panose="020B0604020202020204" pitchFamily="34" charset="0"/>
              </a:rPr>
              <a:t>0.5% cell change</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 15%</a:t>
            </a:r>
            <a:endParaRPr lang="en-US" sz="4000" dirty="0">
              <a:latin typeface="Arial" panose="020B0604020202020204" pitchFamily="34" charset="0"/>
              <a:cs typeface="Arial" panose="020B0604020202020204" pitchFamily="34" charset="0"/>
            </a:endParaRPr>
          </a:p>
        </p:txBody>
      </p:sp>
      <p:sp>
        <p:nvSpPr>
          <p:cNvPr id="91" name="Rectangle 90"/>
          <p:cNvSpPr/>
          <p:nvPr/>
        </p:nvSpPr>
        <p:spPr>
          <a:xfrm>
            <a:off x="0" y="6488668"/>
            <a:ext cx="9144000" cy="369332"/>
          </a:xfrm>
          <a:prstGeom prst="rect">
            <a:avLst/>
          </a:prstGeom>
        </p:spPr>
        <p:txBody>
          <a:bodyPr wrap="square">
            <a:spAutoFit/>
          </a:bodyPr>
          <a:lstStyle/>
          <a:p>
            <a:r>
              <a:rPr lang="en-US" dirty="0">
                <a:solidFill>
                  <a:prstClr val="black"/>
                </a:solidFill>
                <a:latin typeface="Arial" panose="020B0604020202020204" pitchFamily="34" charset="0"/>
              </a:rPr>
              <a:t>Crick &amp; </a:t>
            </a:r>
            <a:r>
              <a:rPr lang="en-US" dirty="0" err="1">
                <a:solidFill>
                  <a:prstClr val="black"/>
                </a:solidFill>
                <a:latin typeface="Arial" panose="020B0604020202020204" pitchFamily="34" charset="0"/>
              </a:rPr>
              <a:t>Magdoff</a:t>
            </a:r>
            <a:r>
              <a:rPr lang="en-US" dirty="0">
                <a:solidFill>
                  <a:prstClr val="black"/>
                </a:solidFill>
                <a:latin typeface="Arial" panose="020B0604020202020204" pitchFamily="34" charset="0"/>
              </a:rPr>
              <a:t> (1956) </a:t>
            </a:r>
            <a:r>
              <a:rPr lang="en-US" dirty="0" smtClean="0">
                <a:solidFill>
                  <a:prstClr val="black"/>
                </a:solidFill>
                <a:latin typeface="Arial" panose="020B0604020202020204" pitchFamily="34" charset="0"/>
              </a:rPr>
              <a:t>“theory method </a:t>
            </a:r>
            <a:r>
              <a:rPr lang="en-US" dirty="0">
                <a:solidFill>
                  <a:prstClr val="black"/>
                </a:solidFill>
                <a:latin typeface="Arial" panose="020B0604020202020204" pitchFamily="34" charset="0"/>
              </a:rPr>
              <a:t>isomorphous </a:t>
            </a:r>
            <a:r>
              <a:rPr lang="en-US" dirty="0" smtClean="0">
                <a:solidFill>
                  <a:prstClr val="black"/>
                </a:solidFill>
                <a:latin typeface="Arial" panose="020B0604020202020204" pitchFamily="34" charset="0"/>
              </a:rPr>
              <a:t>replacement”, </a:t>
            </a:r>
            <a:r>
              <a:rPr lang="en-US" i="1" dirty="0" err="1">
                <a:solidFill>
                  <a:prstClr val="black"/>
                </a:solidFill>
                <a:latin typeface="Arial" panose="020B0604020202020204" pitchFamily="34" charset="0"/>
              </a:rPr>
              <a:t>Acta</a:t>
            </a:r>
            <a:r>
              <a:rPr lang="en-US" i="1" dirty="0">
                <a:solidFill>
                  <a:prstClr val="black"/>
                </a:solidFill>
                <a:latin typeface="Arial" panose="020B0604020202020204" pitchFamily="34" charset="0"/>
              </a:rPr>
              <a:t> </a:t>
            </a:r>
            <a:r>
              <a:rPr lang="en-US" i="1" dirty="0" err="1">
                <a:solidFill>
                  <a:prstClr val="black"/>
                </a:solidFill>
                <a:latin typeface="Arial" panose="020B0604020202020204" pitchFamily="34" charset="0"/>
              </a:rPr>
              <a:t>Cryst</a:t>
            </a:r>
            <a:r>
              <a:rPr lang="en-US" i="1" dirty="0">
                <a:solidFill>
                  <a:prstClr val="black"/>
                </a:solidFill>
                <a:latin typeface="Arial" panose="020B0604020202020204" pitchFamily="34" charset="0"/>
              </a:rPr>
              <a:t>. </a:t>
            </a:r>
            <a:r>
              <a:rPr lang="en-US" b="1" dirty="0">
                <a:solidFill>
                  <a:prstClr val="black"/>
                </a:solidFill>
                <a:latin typeface="Arial" panose="020B0604020202020204" pitchFamily="34" charset="0"/>
              </a:rPr>
              <a:t>9</a:t>
            </a:r>
            <a:r>
              <a:rPr lang="en-US" dirty="0">
                <a:solidFill>
                  <a:prstClr val="black"/>
                </a:solidFill>
                <a:latin typeface="Arial" panose="020B0604020202020204" pitchFamily="34" charset="0"/>
              </a:rPr>
              <a:t>, 901-8.</a:t>
            </a:r>
          </a:p>
        </p:txBody>
      </p:sp>
      <p:sp>
        <p:nvSpPr>
          <p:cNvPr id="3" name="TextBox 2"/>
          <p:cNvSpPr txBox="1"/>
          <p:nvPr/>
        </p:nvSpPr>
        <p:spPr>
          <a:xfrm>
            <a:off x="0" y="0"/>
            <a:ext cx="9144000" cy="830997"/>
          </a:xfrm>
          <a:prstGeom prst="rect">
            <a:avLst/>
          </a:prstGeom>
          <a:noFill/>
        </p:spPr>
        <p:txBody>
          <a:bodyPr wrap="square" rtlCol="0">
            <a:spAutoFit/>
          </a:bodyPr>
          <a:lstStyle/>
          <a:p>
            <a:pPr algn="ctr"/>
            <a:r>
              <a:rPr lang="en-US" sz="4800" dirty="0" smtClean="0"/>
              <a:t>Same structure, different cell</a:t>
            </a:r>
            <a:endParaRPr lang="en-US" sz="4800" dirty="0"/>
          </a:p>
        </p:txBody>
      </p:sp>
      <p:grpSp>
        <p:nvGrpSpPr>
          <p:cNvPr id="2" name="Group 1"/>
          <p:cNvGrpSpPr/>
          <p:nvPr/>
        </p:nvGrpSpPr>
        <p:grpSpPr>
          <a:xfrm>
            <a:off x="2283133" y="1951514"/>
            <a:ext cx="4586426" cy="3531444"/>
            <a:chOff x="2283133" y="1951514"/>
            <a:chExt cx="4586426" cy="3531444"/>
          </a:xfrm>
        </p:grpSpPr>
        <p:cxnSp>
          <p:nvCxnSpPr>
            <p:cNvPr id="78" name="Straight Connector 77"/>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75"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6"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7" name="Rectangle 76"/>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p:txBody>
        </p:sp>
        <p:cxnSp>
          <p:nvCxnSpPr>
            <p:cNvPr id="79" name="Straight Connector 78"/>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643925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37358</TotalTime>
  <Words>2448</Words>
  <Application>Microsoft Office PowerPoint</Application>
  <PresentationFormat>On-screen Show (4:3)</PresentationFormat>
  <Paragraphs>488</Paragraphs>
  <Slides>64</Slides>
  <Notes>3</Notes>
  <HiddenSlides>2</HiddenSlides>
  <MMClips>1</MMClips>
  <ScaleCrop>false</ScaleCrop>
  <HeadingPairs>
    <vt:vector size="6" baseType="variant">
      <vt:variant>
        <vt:lpstr>Theme</vt:lpstr>
      </vt:variant>
      <vt:variant>
        <vt:i4>9</vt:i4>
      </vt:variant>
      <vt:variant>
        <vt:lpstr>Embedded OLE Servers</vt:lpstr>
      </vt:variant>
      <vt:variant>
        <vt:i4>1</vt:i4>
      </vt:variant>
      <vt:variant>
        <vt:lpstr>Slide Titles</vt:lpstr>
      </vt:variant>
      <vt:variant>
        <vt:i4>64</vt:i4>
      </vt:variant>
    </vt:vector>
  </HeadingPairs>
  <TitlesOfParts>
    <vt:vector size="74" baseType="lpstr">
      <vt:lpstr>Default Design</vt:lpstr>
      <vt:lpstr>Office Theme</vt:lpstr>
      <vt:lpstr>1_Office Theme</vt:lpstr>
      <vt:lpstr>3_Default Design</vt:lpstr>
      <vt:lpstr>1_Default Design</vt:lpstr>
      <vt:lpstr>2_Default Design</vt:lpstr>
      <vt:lpstr>10_Default Design</vt:lpstr>
      <vt:lpstr>2_Office Theme</vt:lpstr>
      <vt:lpstr>4_Default Design</vt:lpstr>
      <vt:lpstr>Chart</vt:lpstr>
      <vt:lpstr>Acknowledgements</vt:lpstr>
      <vt:lpstr>Acknowledgements</vt:lpstr>
      <vt:lpstr>PowerPoint Presentation</vt:lpstr>
      <vt:lpstr>Multi-crystal strategy:</vt:lpstr>
      <vt:lpstr>“coarse” dose slicing</vt:lpstr>
      <vt:lpstr>“fine” dose slicing</vt:lpstr>
      <vt:lpstr>PowerPoint Presentation</vt:lpstr>
      <vt:lpstr>Overcoming   with fancy math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Non-isomorphism in lysozyme</vt:lpstr>
      <vt:lpstr>Non-isomorphism in lysozyme</vt:lpstr>
      <vt:lpstr>PowerPoint Presentation</vt:lpstr>
      <vt:lpstr>“same drop” ?</vt:lpstr>
      <vt:lpstr>Dehydration: 1964 vs 2016?</vt:lpstr>
      <vt:lpstr>plunge cooling</vt:lpstr>
      <vt:lpstr>plunge cooling</vt:lpstr>
      <vt:lpstr>Warkentin method</vt:lpstr>
      <vt:lpstr>What are we going to do about this, </vt:lpstr>
      <vt:lpstr>Response to dehydration</vt:lpstr>
      <vt:lpstr>Response to dehydration</vt:lpstr>
      <vt:lpstr>Response to dehydration</vt:lpstr>
      <vt:lpstr>Response to dehydration</vt:lpstr>
      <vt:lpstr>Response to dehydration</vt:lpstr>
      <vt:lpstr>Response to dehydration</vt:lpstr>
      <vt:lpstr>Response to dehydration</vt:lpstr>
      <vt:lpstr>Response to dehydration</vt:lpstr>
      <vt:lpstr>Ostwald Ripening</vt:lpstr>
      <vt:lpstr>… but does it work for membrane proteins?</vt:lpstr>
      <vt:lpstr>Elastic deformation = non-isomorphism</vt:lpstr>
      <vt:lpstr>Elastic deformation = non-isomorphism</vt:lpstr>
      <vt:lpstr>Plastic deformation = poor diffraction</vt:lpstr>
      <vt:lpstr>Plastic deformation = poor diffraction</vt:lpstr>
      <vt:lpstr>What if we can’t control it?</vt:lpstr>
      <vt:lpstr>Proteins move! Your crystal may be trying to tell you something…</vt:lpstr>
      <vt:lpstr>PowerPoint Presentation</vt:lpstr>
      <vt:lpstr>PowerPoint Presentation</vt:lpstr>
      <vt:lpstr>PowerPoint Presentation</vt:lpstr>
      <vt:lpstr>PowerPoint Presentation</vt:lpstr>
      <vt:lpstr>PowerPoint Presentation</vt:lpstr>
      <vt:lpstr>Bragg’s “minimum wavelength principle”</vt:lpstr>
      <vt:lpstr>How do you solve the phase problem for macromolecules?</vt:lpstr>
      <vt:lpstr>4 deg rotation: 8 “xtals”: before</vt:lpstr>
      <vt:lpstr>4 deg rotation: 8 “xtals”: after</vt:lpstr>
      <vt:lpstr>Summary</vt:lpstr>
      <vt:lpstr>PowerPoint Presentation</vt:lpstr>
      <vt:lpstr>PowerPoint Presentation</vt:lpstr>
      <vt:lpstr>PowerPoint Presentation</vt:lpstr>
      <vt:lpstr>Inter-Bragg spots over-sample unit cell?</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JMHolton</dc:creator>
  <cp:lastModifiedBy>JMHolton</cp:lastModifiedBy>
  <cp:revision>326</cp:revision>
  <dcterms:created xsi:type="dcterms:W3CDTF">2015-02-10T18:25:02Z</dcterms:created>
  <dcterms:modified xsi:type="dcterms:W3CDTF">2016-07-24T22:20:25Z</dcterms:modified>
</cp:coreProperties>
</file>