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12" r:id="rId5"/>
    <p:sldMasterId id="2147483727" r:id="rId6"/>
  </p:sldMasterIdLst>
  <p:notesMasterIdLst>
    <p:notesMasterId r:id="rId113"/>
  </p:notesMasterIdLst>
  <p:sldIdLst>
    <p:sldId id="548" r:id="rId7"/>
    <p:sldId id="549" r:id="rId8"/>
    <p:sldId id="550" r:id="rId9"/>
    <p:sldId id="551" r:id="rId10"/>
    <p:sldId id="552" r:id="rId11"/>
    <p:sldId id="553" r:id="rId12"/>
    <p:sldId id="562" r:id="rId13"/>
    <p:sldId id="660" r:id="rId14"/>
    <p:sldId id="634" r:id="rId15"/>
    <p:sldId id="635" r:id="rId16"/>
    <p:sldId id="636" r:id="rId17"/>
    <p:sldId id="637" r:id="rId18"/>
    <p:sldId id="641" r:id="rId19"/>
    <p:sldId id="640" r:id="rId20"/>
    <p:sldId id="654" r:id="rId21"/>
    <p:sldId id="655" r:id="rId22"/>
    <p:sldId id="642" r:id="rId23"/>
    <p:sldId id="644" r:id="rId24"/>
    <p:sldId id="638" r:id="rId25"/>
    <p:sldId id="556" r:id="rId26"/>
    <p:sldId id="563" r:id="rId27"/>
    <p:sldId id="564" r:id="rId28"/>
    <p:sldId id="565" r:id="rId29"/>
    <p:sldId id="566" r:id="rId30"/>
    <p:sldId id="568" r:id="rId31"/>
    <p:sldId id="569" r:id="rId32"/>
    <p:sldId id="656" r:id="rId33"/>
    <p:sldId id="657" r:id="rId34"/>
    <p:sldId id="536" r:id="rId35"/>
    <p:sldId id="645" r:id="rId36"/>
    <p:sldId id="533" r:id="rId37"/>
    <p:sldId id="646" r:id="rId38"/>
    <p:sldId id="647" r:id="rId39"/>
    <p:sldId id="538" r:id="rId40"/>
    <p:sldId id="650" r:id="rId41"/>
    <p:sldId id="585" r:id="rId42"/>
    <p:sldId id="591" r:id="rId43"/>
    <p:sldId id="592" r:id="rId44"/>
    <p:sldId id="588" r:id="rId45"/>
    <p:sldId id="589" r:id="rId46"/>
    <p:sldId id="590" r:id="rId47"/>
    <p:sldId id="594" r:id="rId48"/>
    <p:sldId id="593" r:id="rId49"/>
    <p:sldId id="595" r:id="rId50"/>
    <p:sldId id="596" r:id="rId51"/>
    <p:sldId id="597" r:id="rId52"/>
    <p:sldId id="598" r:id="rId53"/>
    <p:sldId id="601" r:id="rId54"/>
    <p:sldId id="603" r:id="rId55"/>
    <p:sldId id="586" r:id="rId56"/>
    <p:sldId id="587" r:id="rId57"/>
    <p:sldId id="652" r:id="rId58"/>
    <p:sldId id="661" r:id="rId59"/>
    <p:sldId id="651" r:id="rId60"/>
    <p:sldId id="648" r:id="rId61"/>
    <p:sldId id="653" r:id="rId62"/>
    <p:sldId id="658" r:id="rId63"/>
    <p:sldId id="659" r:id="rId64"/>
    <p:sldId id="632" r:id="rId65"/>
    <p:sldId id="557" r:id="rId66"/>
    <p:sldId id="558" r:id="rId67"/>
    <p:sldId id="559" r:id="rId68"/>
    <p:sldId id="560" r:id="rId69"/>
    <p:sldId id="570" r:id="rId70"/>
    <p:sldId id="571" r:id="rId71"/>
    <p:sldId id="572" r:id="rId72"/>
    <p:sldId id="573" r:id="rId73"/>
    <p:sldId id="574" r:id="rId74"/>
    <p:sldId id="575" r:id="rId75"/>
    <p:sldId id="576" r:id="rId76"/>
    <p:sldId id="577" r:id="rId77"/>
    <p:sldId id="578" r:id="rId78"/>
    <p:sldId id="579" r:id="rId79"/>
    <p:sldId id="580" r:id="rId80"/>
    <p:sldId id="581" r:id="rId81"/>
    <p:sldId id="582" r:id="rId82"/>
    <p:sldId id="583" r:id="rId83"/>
    <p:sldId id="584" r:id="rId84"/>
    <p:sldId id="542" r:id="rId85"/>
    <p:sldId id="604" r:id="rId86"/>
    <p:sldId id="605" r:id="rId87"/>
    <p:sldId id="606" r:id="rId88"/>
    <p:sldId id="607" r:id="rId89"/>
    <p:sldId id="608" r:id="rId90"/>
    <p:sldId id="609" r:id="rId91"/>
    <p:sldId id="610" r:id="rId92"/>
    <p:sldId id="611" r:id="rId93"/>
    <p:sldId id="612" r:id="rId94"/>
    <p:sldId id="613" r:id="rId95"/>
    <p:sldId id="614" r:id="rId96"/>
    <p:sldId id="615" r:id="rId97"/>
    <p:sldId id="616" r:id="rId98"/>
    <p:sldId id="617" r:id="rId99"/>
    <p:sldId id="618" r:id="rId100"/>
    <p:sldId id="619" r:id="rId101"/>
    <p:sldId id="620" r:id="rId102"/>
    <p:sldId id="621" r:id="rId103"/>
    <p:sldId id="622" r:id="rId104"/>
    <p:sldId id="623" r:id="rId105"/>
    <p:sldId id="624" r:id="rId106"/>
    <p:sldId id="625" r:id="rId107"/>
    <p:sldId id="626" r:id="rId108"/>
    <p:sldId id="627" r:id="rId109"/>
    <p:sldId id="628" r:id="rId110"/>
    <p:sldId id="629" r:id="rId111"/>
    <p:sldId id="631" r:id="rId1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509850"/>
    <a:srgbClr val="FF0000"/>
    <a:srgbClr val="FF9393"/>
    <a:srgbClr val="C89800"/>
    <a:srgbClr val="E6E6E6"/>
    <a:srgbClr val="00FF00"/>
    <a:srgbClr val="FF5050"/>
    <a:srgbClr val="FFD85D"/>
    <a:srgbClr val="FFDA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156" autoAdjust="0"/>
    <p:restoredTop sz="94660"/>
  </p:normalViewPr>
  <p:slideViewPr>
    <p:cSldViewPr snapToGrid="0">
      <p:cViewPr varScale="1">
        <p:scale>
          <a:sx n="74" d="100"/>
          <a:sy n="74" d="100"/>
        </p:scale>
        <p:origin x="-312"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tableStyles" Target="tableStyle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slide" Target="slides/slide104.xml"/><Relationship Id="rId115"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0E253761-495D-408E-873E-F4DDC17BB62C}" type="datetimeFigureOut">
              <a:rPr lang="en-US" smtClean="0"/>
              <a:pPr/>
              <a:t>7/27/2015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EA33ECF7-4F5A-4DEE-980E-7B8F3657E8D5}" type="slidenum">
              <a:rPr lang="en-US" smtClean="0"/>
              <a:pPr/>
              <a:t>‹#›</a:t>
            </a:fld>
            <a:endParaRPr lang="en-US" dirty="0"/>
          </a:p>
        </p:txBody>
      </p:sp>
    </p:spTree>
    <p:extLst>
      <p:ext uri="{BB962C8B-B14F-4D97-AF65-F5344CB8AC3E}">
        <p14:creationId xmlns:p14="http://schemas.microsoft.com/office/powerpoint/2010/main" val="206808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3F70BCC-4BF4-4809-94E1-5159FC9D822B}" type="slidenum">
              <a:rPr lang="en-US" altLang="en-US">
                <a:latin typeface="Arial" panose="020B0604020202020204" pitchFamily="34" charset="0"/>
              </a:rPr>
              <a:pPr eaLnBrk="1" hangingPunct="1"/>
              <a:t>37</a:t>
            </a:fld>
            <a:endParaRPr lang="en-US" altLang="en-US" dirty="0">
              <a:latin typeface="Arial" panose="020B0604020202020204"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9D331A6-8385-4DEF-98E1-0400BF05FD91}" type="slidenum">
              <a:rPr lang="en-US" altLang="en-US">
                <a:latin typeface="Arial" panose="020B0604020202020204" pitchFamily="34" charset="0"/>
              </a:rPr>
              <a:pPr eaLnBrk="1" hangingPunct="1"/>
              <a:t>48</a:t>
            </a:fld>
            <a:endParaRPr lang="en-US" altLang="en-US" dirty="0">
              <a:latin typeface="Arial" panose="020B0604020202020204"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CED1436-D494-4737-854A-3FC1F5BBB53C}" type="slidenum">
              <a:rPr lang="en-US" altLang="en-US">
                <a:latin typeface="Arial" panose="020B0604020202020204" pitchFamily="34" charset="0"/>
              </a:rPr>
              <a:pPr eaLnBrk="1" hangingPunct="1"/>
              <a:t>64</a:t>
            </a:fld>
            <a:endParaRPr lang="en-US" altLang="en-US" dirty="0">
              <a:latin typeface="Arial" panose="020B0604020202020204"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r>
              <a:rPr lang="en-US" altLang="en-US" dirty="0" smtClean="0"/>
              <a:t>one cell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EC07A16-92C6-469F-907A-8555C6E6E0F9}" type="slidenum">
              <a:rPr lang="en-US" altLang="en-US">
                <a:latin typeface="Arial" panose="020B0604020202020204" pitchFamily="34" charset="0"/>
              </a:rPr>
              <a:pPr eaLnBrk="1" hangingPunct="1"/>
              <a:t>65</a:t>
            </a:fld>
            <a:endParaRPr lang="en-US" altLang="en-US" dirty="0">
              <a:latin typeface="Arial" panose="020B0604020202020204"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r>
              <a:rPr lang="en-US" altLang="en-US" dirty="0" smtClean="0"/>
              <a:t>9 cells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6CAD53-6871-4861-A77B-C8166BA1CAC2}" type="slidenum">
              <a:rPr lang="en-US" altLang="en-US">
                <a:latin typeface="Arial" panose="020B0604020202020204" pitchFamily="34" charset="0"/>
              </a:rPr>
              <a:pPr eaLnBrk="1" hangingPunct="1"/>
              <a:t>66</a:t>
            </a:fld>
            <a:endParaRPr lang="en-US" altLang="en-US" dirty="0">
              <a:latin typeface="Arial" panose="020B0604020202020204"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r>
              <a:rPr lang="en-US" altLang="en-US" dirty="0" smtClean="0"/>
              <a:t>supercell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C5266F-E26D-48DF-BE04-386A67217595}" type="slidenum">
              <a:rPr lang="en-US" altLang="en-US">
                <a:latin typeface="Arial" panose="020B0604020202020204" pitchFamily="34" charset="0"/>
              </a:rPr>
              <a:pPr eaLnBrk="1" hangingPunct="1"/>
              <a:t>67</a:t>
            </a:fld>
            <a:endParaRPr lang="en-US" altLang="en-US" dirty="0">
              <a:latin typeface="Arial" panose="020B0604020202020204"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r>
              <a:rPr lang="en-US" altLang="en-US" dirty="0" smtClean="0"/>
              <a:t>supercell with disorder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3061E77-9D72-44FE-A73B-C0285BA92AED}" type="slidenum">
              <a:rPr lang="en-US" altLang="en-US">
                <a:latin typeface="Arial" panose="020B0604020202020204" pitchFamily="34" charset="0"/>
              </a:rPr>
              <a:pPr eaLnBrk="1" hangingPunct="1"/>
              <a:t>68</a:t>
            </a:fld>
            <a:endParaRPr lang="en-US" altLang="en-US" dirty="0">
              <a:latin typeface="Arial" panose="020B0604020202020204"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altLang="en-US" dirty="0" smtClean="0"/>
              <a:t>average electron density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CC03A83-35B2-4974-91A3-E2BC0BE48399}" type="slidenum">
              <a:rPr lang="en-US" altLang="en-US">
                <a:latin typeface="Arial" panose="020B0604020202020204" pitchFamily="34" charset="0"/>
              </a:rPr>
              <a:pPr eaLnBrk="1" hangingPunct="1"/>
              <a:t>71</a:t>
            </a:fld>
            <a:endParaRPr lang="en-US" altLang="en-US" dirty="0">
              <a:latin typeface="Arial" panose="020B0604020202020204"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r>
              <a:rPr lang="en-US" altLang="en-US" dirty="0" smtClean="0"/>
              <a:t>average cell intensity is relative to “zero”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D0E9C1D-2577-4CED-BEEB-4E166800ABA4}" type="slidenum">
              <a:rPr lang="en-US" altLang="en-US">
                <a:latin typeface="Arial" panose="020B0604020202020204" pitchFamily="34" charset="0"/>
              </a:rPr>
              <a:pPr eaLnBrk="1" hangingPunct="1"/>
              <a:t>72</a:t>
            </a:fld>
            <a:endParaRPr lang="en-US" altLang="en-US" dirty="0">
              <a:latin typeface="Arial" panose="020B0604020202020204"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r>
              <a:rPr lang="en-US" altLang="en-US" dirty="0" smtClean="0"/>
              <a:t>supercell density gives clue to diffuse scatter, but Bragg peaks are still relative to zero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9C4292C-378C-4942-B099-484C8C43EDA1}" type="slidenum">
              <a:rPr lang="en-US" altLang="en-US">
                <a:latin typeface="Arial" panose="020B0604020202020204" pitchFamily="34" charset="0"/>
              </a:rPr>
              <a:pPr eaLnBrk="1" hangingPunct="1"/>
              <a:t>73</a:t>
            </a:fld>
            <a:endParaRPr lang="en-US" altLang="en-US" dirty="0">
              <a:latin typeface="Arial" panose="020B0604020202020204"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r>
              <a:rPr lang="en-US" altLang="en-US" dirty="0" smtClean="0"/>
              <a:t>supercell density gives clue to diffuse scatter, but Bragg peaks are still relative to zero</a:t>
            </a:r>
          </a:p>
          <a:p>
            <a:pPr eaLnBrk="1" hangingPunct="1"/>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74D8E4-675A-4C1F-B4EB-15D7337605D0}" type="slidenum">
              <a:rPr lang="en-US" altLang="en-US">
                <a:latin typeface="Arial" panose="020B0604020202020204" pitchFamily="34" charset="0"/>
              </a:rPr>
              <a:pPr eaLnBrk="1" hangingPunct="1"/>
              <a:t>74</a:t>
            </a:fld>
            <a:endParaRPr lang="en-US" altLang="en-US" dirty="0">
              <a:latin typeface="Arial" panose="020B0604020202020204"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r>
              <a:rPr lang="en-US" altLang="en-US" dirty="0" smtClean="0"/>
              <a:t>high-angle </a:t>
            </a:r>
            <a:r>
              <a:rPr lang="en-US" altLang="en-US" dirty="0" err="1" smtClean="0"/>
              <a:t>Brragg</a:t>
            </a:r>
            <a:r>
              <a:rPr lang="en-US" altLang="en-US" dirty="0" smtClean="0"/>
              <a:t> peaks have zero intensity and so create “holes” is the background?!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D707AD8-881A-477E-9F15-A006E3B104E7}" type="slidenum">
              <a:rPr lang="en-US" altLang="en-US">
                <a:latin typeface="Arial" panose="020B0604020202020204" pitchFamily="34" charset="0"/>
              </a:rPr>
              <a:pPr eaLnBrk="1" hangingPunct="1"/>
              <a:t>38</a:t>
            </a:fld>
            <a:endParaRPr lang="en-US" altLang="en-US" dirty="0">
              <a:latin typeface="Arial" panose="020B0604020202020204"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51E9BAD-B905-4F59-8361-E0B9FAAB6C25}" type="slidenum">
              <a:rPr lang="en-US" altLang="en-US">
                <a:latin typeface="Arial" panose="020B0604020202020204" pitchFamily="34" charset="0"/>
              </a:rPr>
              <a:pPr eaLnBrk="1" hangingPunct="1"/>
              <a:t>76</a:t>
            </a:fld>
            <a:endParaRPr lang="en-US" altLang="en-US" dirty="0">
              <a:latin typeface="Arial" panose="020B0604020202020204" pitchFamily="34"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r>
              <a:rPr lang="en-US" altLang="en-US" dirty="0" smtClean="0"/>
              <a:t>to-scale calculation with detector at different distances from a pair of atoms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1337DA-1C20-4680-B1AC-723380E3565D}" type="slidenum">
              <a:rPr lang="en-US" altLang="en-US">
                <a:latin typeface="Arial" panose="020B0604020202020204" pitchFamily="34" charset="0"/>
              </a:rPr>
              <a:pPr eaLnBrk="1" hangingPunct="1"/>
              <a:t>77</a:t>
            </a:fld>
            <a:endParaRPr lang="en-US" altLang="en-US" dirty="0">
              <a:latin typeface="Arial" panose="020B0604020202020204"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r>
              <a:rPr lang="en-US" altLang="en-US" dirty="0" smtClean="0"/>
              <a:t>to-scale calculation with detector at different distances from a three atoms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B225C20-430F-4EB6-99D2-8B4D1CB73254}" type="slidenum">
              <a:rPr lang="en-US" altLang="en-US">
                <a:latin typeface="Arial" panose="020B0604020202020204" pitchFamily="34" charset="0"/>
              </a:rPr>
              <a:pPr eaLnBrk="1" hangingPunct="1"/>
              <a:t>78</a:t>
            </a:fld>
            <a:endParaRPr lang="en-US" altLang="en-US" dirty="0">
              <a:latin typeface="Arial" panose="020B0604020202020204"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r>
              <a:rPr lang="en-US" altLang="en-US" dirty="0" smtClean="0"/>
              <a:t>when </a:t>
            </a:r>
            <a:r>
              <a:rPr lang="en-US" altLang="en-US" dirty="0" err="1" smtClean="0"/>
              <a:t>nearBragg</a:t>
            </a:r>
            <a:r>
              <a:rPr lang="en-US" altLang="en-US" dirty="0" smtClean="0"/>
              <a:t> is used instead of supercell, the Bragg peaks “ride” on the background and do NOT produce “holes”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757B5A9-794A-415F-8315-A48C4D44240A}" type="slidenum">
              <a:rPr lang="en-US" altLang="en-US">
                <a:latin typeface="Arial" panose="020B0604020202020204" pitchFamily="34" charset="0"/>
              </a:rPr>
              <a:pPr eaLnBrk="1" hangingPunct="1"/>
              <a:t>87</a:t>
            </a:fld>
            <a:endParaRPr lang="en-US" altLang="en-US" dirty="0">
              <a:latin typeface="Arial" panose="020B0604020202020204"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3ED42D1-EB16-4A20-9F1B-717BC5073020}" type="slidenum">
              <a:rPr lang="en-US" altLang="en-US">
                <a:latin typeface="Arial" panose="020B0604020202020204" pitchFamily="34" charset="0"/>
              </a:rPr>
              <a:pPr eaLnBrk="1" hangingPunct="1"/>
              <a:t>88</a:t>
            </a:fld>
            <a:endParaRPr lang="en-US" altLang="en-US" dirty="0">
              <a:latin typeface="Arial" panose="020B0604020202020204"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371B29-18D8-492E-8EAF-D67B202CB852}" type="slidenum">
              <a:rPr lang="en-US" altLang="en-US">
                <a:latin typeface="Arial" panose="020B0604020202020204" pitchFamily="34" charset="0"/>
              </a:rPr>
              <a:pPr eaLnBrk="1" hangingPunct="1"/>
              <a:t>89</a:t>
            </a:fld>
            <a:endParaRPr lang="en-US" altLang="en-US" dirty="0">
              <a:latin typeface="Arial" panose="020B0604020202020204"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59AB96-F325-432F-B766-D7AEC2FDE3C1}" type="slidenum">
              <a:rPr lang="en-US" altLang="en-US">
                <a:latin typeface="Arial" panose="020B0604020202020204" pitchFamily="34" charset="0"/>
              </a:rPr>
              <a:pPr eaLnBrk="1" hangingPunct="1"/>
              <a:t>90</a:t>
            </a:fld>
            <a:endParaRPr lang="en-US" altLang="en-US" dirty="0">
              <a:latin typeface="Arial" panose="020B0604020202020204" pitchFamily="34"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60492DB-0705-44D9-BAE7-CAB70D394C5F}" type="slidenum">
              <a:rPr lang="en-US" altLang="en-US">
                <a:latin typeface="Arial" panose="020B0604020202020204" pitchFamily="34" charset="0"/>
              </a:rPr>
              <a:pPr eaLnBrk="1" hangingPunct="1"/>
              <a:t>91</a:t>
            </a:fld>
            <a:endParaRPr lang="en-US" altLang="en-US" dirty="0">
              <a:latin typeface="Arial" panose="020B0604020202020204"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62209DA-65A6-4118-AC21-E1735A66DE9F}" type="slidenum">
              <a:rPr lang="en-US" altLang="en-US">
                <a:latin typeface="Arial" panose="020B0604020202020204" pitchFamily="34" charset="0"/>
              </a:rPr>
              <a:pPr eaLnBrk="1" hangingPunct="1"/>
              <a:t>92</a:t>
            </a:fld>
            <a:endParaRPr lang="en-US" altLang="en-US" dirty="0">
              <a:latin typeface="Arial" panose="020B0604020202020204"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EF3453-D4B6-4B33-8863-18EDC966A300}" type="slidenum">
              <a:rPr lang="en-US" altLang="en-US">
                <a:latin typeface="Arial" panose="020B0604020202020204" pitchFamily="34" charset="0"/>
              </a:rPr>
              <a:pPr eaLnBrk="1" hangingPunct="1"/>
              <a:t>93</a:t>
            </a:fld>
            <a:endParaRPr lang="en-US" altLang="en-US" dirty="0">
              <a:latin typeface="Arial" panose="020B0604020202020204"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4735FA-59A5-421D-B2F6-C1BAA7AA8621}" type="slidenum">
              <a:rPr lang="en-US" altLang="en-US">
                <a:latin typeface="Arial" panose="020B0604020202020204" pitchFamily="34" charset="0"/>
              </a:rPr>
              <a:pPr eaLnBrk="1" hangingPunct="1"/>
              <a:t>41</a:t>
            </a:fld>
            <a:endParaRPr lang="en-US" altLang="en-US" dirty="0">
              <a:latin typeface="Arial" panose="020B0604020202020204"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CD8B32-8E2A-4A3A-85D0-17D6592508B5}" type="slidenum">
              <a:rPr lang="en-US" altLang="en-US">
                <a:latin typeface="Arial" panose="020B0604020202020204" pitchFamily="34" charset="0"/>
              </a:rPr>
              <a:pPr eaLnBrk="1" hangingPunct="1"/>
              <a:t>94</a:t>
            </a:fld>
            <a:endParaRPr lang="en-US" altLang="en-US" dirty="0">
              <a:latin typeface="Arial" panose="020B0604020202020204"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4F79CEE-7C02-40BE-AFE4-71797480FBD0}" type="slidenum">
              <a:rPr lang="en-US" altLang="en-US">
                <a:latin typeface="Arial" panose="020B0604020202020204" pitchFamily="34" charset="0"/>
              </a:rPr>
              <a:pPr eaLnBrk="1" hangingPunct="1"/>
              <a:t>95</a:t>
            </a:fld>
            <a:endParaRPr lang="en-US" altLang="en-US" dirty="0">
              <a:latin typeface="Arial" panose="020B0604020202020204"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10DCC4-FC1B-4026-A3AA-6012EB8AB0E7}" type="slidenum">
              <a:rPr lang="en-US" altLang="en-US">
                <a:latin typeface="Arial" panose="020B0604020202020204" pitchFamily="34" charset="0"/>
              </a:rPr>
              <a:pPr eaLnBrk="1" hangingPunct="1"/>
              <a:t>96</a:t>
            </a:fld>
            <a:endParaRPr lang="en-US" altLang="en-US" dirty="0">
              <a:latin typeface="Arial" panose="020B0604020202020204"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6344FC-C8CD-408C-8DBE-0FF448F93C0D}" type="slidenum">
              <a:rPr lang="en-US" altLang="en-US">
                <a:latin typeface="Arial" panose="020B0604020202020204" pitchFamily="34" charset="0"/>
              </a:rPr>
              <a:pPr eaLnBrk="1" hangingPunct="1"/>
              <a:t>97</a:t>
            </a:fld>
            <a:endParaRPr lang="en-US" altLang="en-US" dirty="0">
              <a:latin typeface="Arial" panose="020B0604020202020204"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999DC6F-8EC5-422E-9A0D-5F4A9686A7C1}" type="slidenum">
              <a:rPr lang="en-US" altLang="en-US">
                <a:latin typeface="Arial" panose="020B0604020202020204" pitchFamily="34" charset="0"/>
              </a:rPr>
              <a:pPr eaLnBrk="1" hangingPunct="1"/>
              <a:t>98</a:t>
            </a:fld>
            <a:endParaRPr lang="en-US" altLang="en-US" dirty="0">
              <a:latin typeface="Arial" panose="020B0604020202020204"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393F5AB-868E-40B3-AB35-EC21A6419FF1}" type="slidenum">
              <a:rPr lang="en-US" altLang="en-US">
                <a:latin typeface="Arial" panose="020B0604020202020204" pitchFamily="34" charset="0"/>
              </a:rPr>
              <a:pPr eaLnBrk="1" hangingPunct="1"/>
              <a:t>99</a:t>
            </a:fld>
            <a:endParaRPr lang="en-US" altLang="en-US" dirty="0">
              <a:latin typeface="Arial" panose="020B0604020202020204"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F58B44-B524-4C15-9675-0B813EC7768C}" type="slidenum">
              <a:rPr lang="en-US" altLang="en-US">
                <a:latin typeface="Arial" panose="020B0604020202020204" pitchFamily="34" charset="0"/>
              </a:rPr>
              <a:pPr eaLnBrk="1" hangingPunct="1"/>
              <a:t>100</a:t>
            </a:fld>
            <a:endParaRPr lang="en-US" altLang="en-US" dirty="0">
              <a:latin typeface="Arial" panose="020B0604020202020204"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28E525C-1761-4F84-A417-0600C66B995C}" type="slidenum">
              <a:rPr lang="en-US" altLang="en-US">
                <a:latin typeface="Arial" panose="020B0604020202020204" pitchFamily="34" charset="0"/>
              </a:rPr>
              <a:pPr eaLnBrk="1" hangingPunct="1"/>
              <a:t>101</a:t>
            </a:fld>
            <a:endParaRPr lang="en-US" altLang="en-US" dirty="0">
              <a:latin typeface="Arial" panose="020B0604020202020204" pitchFamily="34"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85296B-D983-4250-8DA6-9BE979E3533F}" type="slidenum">
              <a:rPr lang="en-US" altLang="en-US">
                <a:latin typeface="Arial" panose="020B0604020202020204" pitchFamily="34" charset="0"/>
              </a:rPr>
              <a:pPr eaLnBrk="1" hangingPunct="1"/>
              <a:t>102</a:t>
            </a:fld>
            <a:endParaRPr lang="en-US" altLang="en-US" dirty="0">
              <a:latin typeface="Arial" panose="020B0604020202020204"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280CAB-4315-45D8-831F-F18076EF702C}" type="slidenum">
              <a:rPr lang="en-US" altLang="en-US">
                <a:latin typeface="Arial" panose="020B0604020202020204" pitchFamily="34" charset="0"/>
              </a:rPr>
              <a:pPr eaLnBrk="1" hangingPunct="1"/>
              <a:t>103</a:t>
            </a:fld>
            <a:endParaRPr lang="en-US" altLang="en-US" dirty="0">
              <a:latin typeface="Arial" panose="020B0604020202020204" pitchFamily="34"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EE00DC-8568-49CF-9EC9-FF9005C0FF68}" type="slidenum">
              <a:rPr lang="en-US" altLang="en-US">
                <a:latin typeface="Arial" panose="020B0604020202020204" pitchFamily="34" charset="0"/>
              </a:rPr>
              <a:pPr eaLnBrk="1" hangingPunct="1"/>
              <a:t>42</a:t>
            </a:fld>
            <a:endParaRPr lang="en-US" altLang="en-US" dirty="0">
              <a:latin typeface="Arial" panose="020B0604020202020204"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ABDC536-4756-4808-9921-700CFE512FFD}" type="slidenum">
              <a:rPr lang="en-US" altLang="en-US">
                <a:latin typeface="Arial" panose="020B0604020202020204" pitchFamily="34" charset="0"/>
              </a:rPr>
              <a:pPr eaLnBrk="1" hangingPunct="1"/>
              <a:t>104</a:t>
            </a:fld>
            <a:endParaRPr lang="en-US" altLang="en-US" dirty="0">
              <a:latin typeface="Arial" panose="020B0604020202020204"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67E07A4-F3C4-4B5A-85DB-60CBACCEA329}" type="slidenum">
              <a:rPr lang="en-US" altLang="en-US">
                <a:latin typeface="Arial" panose="020B0604020202020204" pitchFamily="34" charset="0"/>
              </a:rPr>
              <a:pPr eaLnBrk="1" hangingPunct="1"/>
              <a:t>105</a:t>
            </a:fld>
            <a:endParaRPr lang="en-US" altLang="en-US" dirty="0">
              <a:latin typeface="Arial" panose="020B0604020202020204" pitchFamily="34"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1F1B3D3-2C7E-4C58-868F-3FF9D2B75EBF}" type="slidenum">
              <a:rPr lang="en-US" altLang="en-US">
                <a:latin typeface="Arial" panose="020B0604020202020204" pitchFamily="34" charset="0"/>
              </a:rPr>
              <a:pPr eaLnBrk="1" hangingPunct="1"/>
              <a:t>43</a:t>
            </a:fld>
            <a:endParaRPr lang="en-US" altLang="en-US" dirty="0">
              <a:latin typeface="Arial" panose="020B0604020202020204"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201DE55-A927-41DA-AEE0-B121A43CBA60}" type="slidenum">
              <a:rPr lang="en-US" altLang="en-US">
                <a:latin typeface="Arial" panose="020B0604020202020204" pitchFamily="34" charset="0"/>
              </a:rPr>
              <a:pPr eaLnBrk="1" hangingPunct="1"/>
              <a:t>44</a:t>
            </a:fld>
            <a:endParaRPr lang="en-US" altLang="en-US" dirty="0">
              <a:latin typeface="Arial" panose="020B0604020202020204"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B25EBFC-81B3-47EA-BBF5-A9BBABF0D972}" type="slidenum">
              <a:rPr lang="en-US" altLang="en-US">
                <a:latin typeface="Arial" panose="020B0604020202020204" pitchFamily="34" charset="0"/>
              </a:rPr>
              <a:pPr eaLnBrk="1" hangingPunct="1"/>
              <a:t>45</a:t>
            </a:fld>
            <a:endParaRPr lang="en-US" altLang="en-US" dirty="0">
              <a:latin typeface="Arial" panose="020B0604020202020204"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201F61C-898C-48C8-B625-6804F302DC62}" type="slidenum">
              <a:rPr lang="en-US" altLang="en-US">
                <a:latin typeface="Arial" panose="020B0604020202020204" pitchFamily="34" charset="0"/>
              </a:rPr>
              <a:pPr eaLnBrk="1" hangingPunct="1"/>
              <a:t>46</a:t>
            </a:fld>
            <a:endParaRPr lang="en-US" altLang="en-US" dirty="0">
              <a:latin typeface="Arial" panose="020B0604020202020204"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A639CCB-274B-4400-B29A-2E9A05032803}" type="slidenum">
              <a:rPr lang="en-US" altLang="en-US">
                <a:latin typeface="Arial" panose="020B0604020202020204" pitchFamily="34" charset="0"/>
              </a:rPr>
              <a:pPr eaLnBrk="1" hangingPunct="1"/>
              <a:t>47</a:t>
            </a:fld>
            <a:endParaRPr lang="en-US" altLang="en-US" dirty="0">
              <a:latin typeface="Arial" panose="020B0604020202020204" pitchFamily="34"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B00104B-30B0-4320-95E9-57429B18EE6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2968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A0B3A7D4-D89D-42D9-9665-24BFF3A19F2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72821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EA60F97-C064-46F2-8736-CDB0BF876CD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17289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F0048F30-5905-4AA3-A9E1-BFFC0501843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01267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2783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0743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8287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7/27/2015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4317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7/27/2015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1973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7/27/2015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621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7/27/2015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9682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45ED921-0B92-4FF8-A9E6-BF3FB8EAA6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54999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7/27/2015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2867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7/27/2015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0081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190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7/27/2015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667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5982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5580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5789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7/27/2015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4213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7/27/2015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2405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7/27/2015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2965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7803FE40-28D6-4935-8EE2-3D28C478BC9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19241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7/27/2015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6017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7/27/2015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1004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7/27/2015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2691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0647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59A17A0-05CC-4E84-A717-F79038D8F1AE}" type="datetimeFigureOut">
              <a:rPr lang="en-US" smtClean="0">
                <a:solidFill>
                  <a:prstClr val="black">
                    <a:tint val="75000"/>
                  </a:prstClr>
                </a:solidFill>
              </a:rPr>
              <a:pPr/>
              <a:t>7/27/2015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8638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D728B3F-2A5E-4CEC-9170-A04634840C8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085749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8277ED7-9549-4DD5-9A0A-629A753860F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21916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17BA7E-529B-411E-BD30-7933DCF4611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77732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FAABFDA-C3A3-4645-9DAD-B0EEF50FF92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224043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755B7099-D08F-4C12-B1D1-B0254418F29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8532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C16D42C-ADA4-4CC2-B8AB-85927378A34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478863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7C031B59-A4DA-4715-945A-6C2B434321D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39546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39F907F4-4EFB-4019-9808-0BAFC8F7D14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537940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57445732-0EFC-4E57-84EB-8F009C08509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893336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DED9F14-D48A-4C06-AC96-F17040FB15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9298545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9D6C2AA-3663-42BF-BDA7-36F0BBE3BF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454759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211B848F-EBCB-43BC-A04F-F210387FD83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167483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E10F5A26-E009-4AEF-9B04-2B770AC7356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54099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7BD4A8BA-F916-410E-8B17-4FAE96AD2ED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967556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A4CE25BF-22F6-48B7-B391-0A984E013F3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89421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D728B3F-2A5E-4CEC-9170-A04634840C8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54996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9107D924-AE2E-43D0-9368-F54C7367554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292907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8277ED7-9549-4DD5-9A0A-629A753860F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755877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17BA7E-529B-411E-BD30-7933DCF4611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555091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FAABFDA-C3A3-4645-9DAD-B0EEF50FF92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18635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755B7099-D08F-4C12-B1D1-B0254418F29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605462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7C031B59-A4DA-4715-945A-6C2B434321D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2734872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39F907F4-4EFB-4019-9808-0BAFC8F7D14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592700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57445732-0EFC-4E57-84EB-8F009C08509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983916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DED9F14-D48A-4C06-AC96-F17040FB15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030990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9D6C2AA-3663-42BF-BDA7-36F0BBE3BF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541698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211B848F-EBCB-43BC-A04F-F210387FD83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337182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E48A119-7DB9-4E61-8539-CCC26CD24E14}"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639274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E10F5A26-E009-4AEF-9B04-2B770AC7356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903655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7BD4A8BA-F916-410E-8B17-4FAE96AD2ED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902985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A4CE25BF-22F6-48B7-B391-0A984E013F3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369450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90BFE2-3229-4D78-88C0-191DFA17591D}" type="slidenum">
              <a:rPr lang="en-US"/>
              <a:pPr>
                <a:defRPr/>
              </a:pPr>
              <a:t>‹#›</a:t>
            </a:fld>
            <a:endParaRPr lang="en-US"/>
          </a:p>
        </p:txBody>
      </p:sp>
    </p:spTree>
    <p:extLst>
      <p:ext uri="{BB962C8B-B14F-4D97-AF65-F5344CB8AC3E}">
        <p14:creationId xmlns:p14="http://schemas.microsoft.com/office/powerpoint/2010/main" val="4538808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B6DCF-ABC5-42A8-8481-8C7DD9A33DEC}" type="slidenum">
              <a:rPr lang="en-US"/>
              <a:pPr>
                <a:defRPr/>
              </a:pPr>
              <a:t>‹#›</a:t>
            </a:fld>
            <a:endParaRPr lang="en-US"/>
          </a:p>
        </p:txBody>
      </p:sp>
    </p:spTree>
    <p:extLst>
      <p:ext uri="{BB962C8B-B14F-4D97-AF65-F5344CB8AC3E}">
        <p14:creationId xmlns:p14="http://schemas.microsoft.com/office/powerpoint/2010/main" val="10448882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05B6D2-2E8B-4DEC-A348-CB56978009C6}" type="slidenum">
              <a:rPr lang="en-US"/>
              <a:pPr>
                <a:defRPr/>
              </a:pPr>
              <a:t>‹#›</a:t>
            </a:fld>
            <a:endParaRPr lang="en-US"/>
          </a:p>
        </p:txBody>
      </p:sp>
    </p:spTree>
    <p:extLst>
      <p:ext uri="{BB962C8B-B14F-4D97-AF65-F5344CB8AC3E}">
        <p14:creationId xmlns:p14="http://schemas.microsoft.com/office/powerpoint/2010/main" val="16728995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5C0515-827F-4313-97F3-1A624F28AFBE}" type="slidenum">
              <a:rPr lang="en-US"/>
              <a:pPr>
                <a:defRPr/>
              </a:pPr>
              <a:t>‹#›</a:t>
            </a:fld>
            <a:endParaRPr lang="en-US"/>
          </a:p>
        </p:txBody>
      </p:sp>
    </p:spTree>
    <p:extLst>
      <p:ext uri="{BB962C8B-B14F-4D97-AF65-F5344CB8AC3E}">
        <p14:creationId xmlns:p14="http://schemas.microsoft.com/office/powerpoint/2010/main" val="22406904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6E0FAE-F2EE-404F-88EA-384A79957688}" type="slidenum">
              <a:rPr lang="en-US"/>
              <a:pPr>
                <a:defRPr/>
              </a:pPr>
              <a:t>‹#›</a:t>
            </a:fld>
            <a:endParaRPr lang="en-US"/>
          </a:p>
        </p:txBody>
      </p:sp>
    </p:spTree>
    <p:extLst>
      <p:ext uri="{BB962C8B-B14F-4D97-AF65-F5344CB8AC3E}">
        <p14:creationId xmlns:p14="http://schemas.microsoft.com/office/powerpoint/2010/main" val="20447842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47AFB0-285E-452E-A285-23FCA2719043}" type="slidenum">
              <a:rPr lang="en-US"/>
              <a:pPr>
                <a:defRPr/>
              </a:pPr>
              <a:t>‹#›</a:t>
            </a:fld>
            <a:endParaRPr lang="en-US"/>
          </a:p>
        </p:txBody>
      </p:sp>
    </p:spTree>
    <p:extLst>
      <p:ext uri="{BB962C8B-B14F-4D97-AF65-F5344CB8AC3E}">
        <p14:creationId xmlns:p14="http://schemas.microsoft.com/office/powerpoint/2010/main" val="40382958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A9AECB-36DD-46F2-A4C6-6FD98AD00567}" type="slidenum">
              <a:rPr lang="en-US"/>
              <a:pPr>
                <a:defRPr/>
              </a:pPr>
              <a:t>‹#›</a:t>
            </a:fld>
            <a:endParaRPr lang="en-US"/>
          </a:p>
        </p:txBody>
      </p:sp>
    </p:spTree>
    <p:extLst>
      <p:ext uri="{BB962C8B-B14F-4D97-AF65-F5344CB8AC3E}">
        <p14:creationId xmlns:p14="http://schemas.microsoft.com/office/powerpoint/2010/main" val="1537861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F66BB7EF-8B9E-41F9-999A-10906D2CCBA0}"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333821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81FA51-DA2E-4A5E-8CF4-34FDB59BCD75}" type="slidenum">
              <a:rPr lang="en-US"/>
              <a:pPr>
                <a:defRPr/>
              </a:pPr>
              <a:t>‹#›</a:t>
            </a:fld>
            <a:endParaRPr lang="en-US"/>
          </a:p>
        </p:txBody>
      </p:sp>
    </p:spTree>
    <p:extLst>
      <p:ext uri="{BB962C8B-B14F-4D97-AF65-F5344CB8AC3E}">
        <p14:creationId xmlns:p14="http://schemas.microsoft.com/office/powerpoint/2010/main" val="8656767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D50574-97D8-46F9-91FA-79C7657B21F0}" type="slidenum">
              <a:rPr lang="en-US"/>
              <a:pPr>
                <a:defRPr/>
              </a:pPr>
              <a:t>‹#›</a:t>
            </a:fld>
            <a:endParaRPr lang="en-US"/>
          </a:p>
        </p:txBody>
      </p:sp>
    </p:spTree>
    <p:extLst>
      <p:ext uri="{BB962C8B-B14F-4D97-AF65-F5344CB8AC3E}">
        <p14:creationId xmlns:p14="http://schemas.microsoft.com/office/powerpoint/2010/main" val="4420504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C82D81-63C2-40A6-BCC9-A981808B5EB7}" type="slidenum">
              <a:rPr lang="en-US"/>
              <a:pPr>
                <a:defRPr/>
              </a:pPr>
              <a:t>‹#›</a:t>
            </a:fld>
            <a:endParaRPr lang="en-US"/>
          </a:p>
        </p:txBody>
      </p:sp>
    </p:spTree>
    <p:extLst>
      <p:ext uri="{BB962C8B-B14F-4D97-AF65-F5344CB8AC3E}">
        <p14:creationId xmlns:p14="http://schemas.microsoft.com/office/powerpoint/2010/main" val="38350761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BECC29-9C6D-40FB-BA78-018EC8C3DBE1}" type="slidenum">
              <a:rPr lang="en-US"/>
              <a:pPr>
                <a:defRPr/>
              </a:pPr>
              <a:t>‹#›</a:t>
            </a:fld>
            <a:endParaRPr lang="en-US"/>
          </a:p>
        </p:txBody>
      </p:sp>
    </p:spTree>
    <p:extLst>
      <p:ext uri="{BB962C8B-B14F-4D97-AF65-F5344CB8AC3E}">
        <p14:creationId xmlns:p14="http://schemas.microsoft.com/office/powerpoint/2010/main" val="42544164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32B97B-86DE-4E95-9C4C-25CF280E6423}" type="slidenum">
              <a:rPr lang="en-US"/>
              <a:pPr>
                <a:defRPr/>
              </a:pPr>
              <a:t>‹#›</a:t>
            </a:fld>
            <a:endParaRPr lang="en-US"/>
          </a:p>
        </p:txBody>
      </p:sp>
    </p:spTree>
    <p:extLst>
      <p:ext uri="{BB962C8B-B14F-4D97-AF65-F5344CB8AC3E}">
        <p14:creationId xmlns:p14="http://schemas.microsoft.com/office/powerpoint/2010/main" val="29603316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92275C-F117-449A-92AE-EE99BB384EE2}" type="slidenum">
              <a:rPr lang="en-US"/>
              <a:pPr>
                <a:defRPr/>
              </a:pPr>
              <a:t>‹#›</a:t>
            </a:fld>
            <a:endParaRPr lang="en-US"/>
          </a:p>
        </p:txBody>
      </p:sp>
    </p:spTree>
    <p:extLst>
      <p:ext uri="{BB962C8B-B14F-4D97-AF65-F5344CB8AC3E}">
        <p14:creationId xmlns:p14="http://schemas.microsoft.com/office/powerpoint/2010/main" val="1733669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71948E1-4523-489A-B247-D487159315F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17692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64E10F4-274F-4DD9-8936-1067FDED2F2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75909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66DC9701-1574-4F47-AF5B-F70E12859D90}"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1080151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BC7FBD0-D551-43EA-B76E-10004F78D3FA}" type="datetimeFigureOut">
              <a:rPr lang="en-US" smtClean="0">
                <a:solidFill>
                  <a:prstClr val="black">
                    <a:tint val="75000"/>
                  </a:prstClr>
                </a:solidFill>
              </a:rPr>
              <a:pPr/>
              <a:t>7/27/2015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42370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59A17A0-05CC-4E84-A717-F79038D8F1AE}" type="datetimeFigureOut">
              <a:rPr lang="en-US" smtClean="0">
                <a:solidFill>
                  <a:prstClr val="black">
                    <a:tint val="75000"/>
                  </a:prstClr>
                </a:solidFill>
              </a:rPr>
              <a:pPr/>
              <a:t>7/27/2015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E2C1153-4E2E-475B-B406-746E409072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765340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DDB8CB44-EA5B-46DA-A15B-9729A54D5F31}"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33649741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DDB8CB44-EA5B-46DA-A15B-9729A54D5F31}"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156662287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962AFD2E-5495-4ADE-B619-3EBB2E99E4D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4499230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64.xml"/><Relationship Id="rId1" Type="http://schemas.openxmlformats.org/officeDocument/2006/relationships/video" Target="file:///C:\Users\JMHolton\Desktop\James_Holton\ESG_talk\chomp.avi"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0.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1.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2.emf"/></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5.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5.xml"/><Relationship Id="rId1" Type="http://schemas.openxmlformats.org/officeDocument/2006/relationships/vmlDrawing" Target="../drawings/vmlDrawing2.vml"/><Relationship Id="rId4" Type="http://schemas.openxmlformats.org/officeDocument/2006/relationships/image" Target="../media/image2.emf"/></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1.emf"/></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7.vml"/><Relationship Id="rId4" Type="http://schemas.openxmlformats.org/officeDocument/2006/relationships/image" Target="../media/image34.emf"/></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8.vml"/><Relationship Id="rId4" Type="http://schemas.openxmlformats.org/officeDocument/2006/relationships/image" Target="../media/image35.em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vmlDrawing" Target="../drawings/vmlDrawing9.vml"/><Relationship Id="rId5" Type="http://schemas.openxmlformats.org/officeDocument/2006/relationships/image" Target="../media/image36.emf"/><Relationship Id="rId4" Type="http://schemas.openxmlformats.org/officeDocument/2006/relationships/oleObject" Target="../embeddings/oleObject9.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vmlDrawing" Target="../drawings/vmlDrawing10.vml"/><Relationship Id="rId5" Type="http://schemas.openxmlformats.org/officeDocument/2006/relationships/image" Target="../media/image37.emf"/><Relationship Id="rId4" Type="http://schemas.openxmlformats.org/officeDocument/2006/relationships/oleObject" Target="../embeddings/oleObject10.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vmlDrawing" Target="../drawings/vmlDrawing11.vml"/><Relationship Id="rId5" Type="http://schemas.openxmlformats.org/officeDocument/2006/relationships/image" Target="../media/image38.emf"/><Relationship Id="rId4" Type="http://schemas.openxmlformats.org/officeDocument/2006/relationships/oleObject" Target="../embeddings/oleObject11.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vmlDrawing" Target="../drawings/vmlDrawing12.vml"/><Relationship Id="rId5" Type="http://schemas.openxmlformats.org/officeDocument/2006/relationships/image" Target="../media/image39.emf"/><Relationship Id="rId4" Type="http://schemas.openxmlformats.org/officeDocument/2006/relationships/oleObject" Target="../embeddings/oleObject12.bin"/></Relationships>
</file>

<file path=ppt/slides/_rels/slide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pn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png"/><Relationship Id="rId2" Type="http://schemas.openxmlformats.org/officeDocument/2006/relationships/notesSlide" Target="../notesSlides/notesSlide20.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png"/></Relationships>
</file>

<file path=ppt/slides/_rels/slide7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26" Type="http://schemas.openxmlformats.org/officeDocument/2006/relationships/image" Target="../media/image90.png"/><Relationship Id="rId3" Type="http://schemas.openxmlformats.org/officeDocument/2006/relationships/image" Target="../media/image67.png"/><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5" Type="http://schemas.openxmlformats.org/officeDocument/2006/relationships/image" Target="../media/image89.png"/><Relationship Id="rId2" Type="http://schemas.openxmlformats.org/officeDocument/2006/relationships/notesSlide" Target="../notesSlides/notesSlide21.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75.png"/><Relationship Id="rId24" Type="http://schemas.openxmlformats.org/officeDocument/2006/relationships/image" Target="../media/image88.pn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7.png"/><Relationship Id="rId28" Type="http://schemas.openxmlformats.org/officeDocument/2006/relationships/image" Target="../media/image92.pn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86.png"/><Relationship Id="rId27" Type="http://schemas.openxmlformats.org/officeDocument/2006/relationships/image" Target="../media/image91.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vmlDrawing" Target="../drawings/vmlDrawing13.vml"/><Relationship Id="rId5" Type="http://schemas.openxmlformats.org/officeDocument/2006/relationships/image" Target="../media/image93.emf"/><Relationship Id="rId4" Type="http://schemas.openxmlformats.org/officeDocument/2006/relationships/oleObject" Target="../embeddings/oleObject13.bin"/></Relationships>
</file>

<file path=ppt/slides/_rels/slide79.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50.xml"/></Relationships>
</file>

<file path=ppt/slides/_rels/slide8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9854"/>
            <a:ext cx="7772400" cy="3721993"/>
          </a:xfrm>
        </p:spPr>
        <p:txBody>
          <a:bodyPr/>
          <a:lstStyle/>
          <a:p>
            <a:r>
              <a:rPr lang="en-US" dirty="0" smtClean="0"/>
              <a:t>Using all your data,</a:t>
            </a:r>
            <a:br>
              <a:rPr lang="en-US" dirty="0" smtClean="0"/>
            </a:br>
            <a:r>
              <a:rPr lang="en-US" dirty="0" smtClean="0"/>
              <a:t>even in the presence of</a:t>
            </a:r>
            <a:br>
              <a:rPr lang="en-US" dirty="0" smtClean="0"/>
            </a:br>
            <a:r>
              <a:rPr lang="en-US" sz="6600" dirty="0" smtClean="0"/>
              <a:t>non-isomorphism</a:t>
            </a:r>
            <a:endParaRPr lang="en-US" sz="6600" dirty="0"/>
          </a:p>
        </p:txBody>
      </p:sp>
    </p:spTree>
    <p:extLst>
      <p:ext uri="{BB962C8B-B14F-4D97-AF65-F5344CB8AC3E}">
        <p14:creationId xmlns:p14="http://schemas.microsoft.com/office/powerpoint/2010/main" val="26388527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9" name="Straight Connector 218"/>
          <p:cNvCxnSpPr/>
          <p:nvPr/>
        </p:nvCxnSpPr>
        <p:spPr>
          <a:xfrm flipV="1">
            <a:off x="2278837"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6392690"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6419361" y="4455877"/>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V="1">
            <a:off x="2278837" y="4455877"/>
            <a:ext cx="1461896" cy="103566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3740733" y="4455877"/>
            <a:ext cx="4140524"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3740733" y="957943"/>
            <a:ext cx="4140524"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3740733" y="957943"/>
            <a:ext cx="0" cy="349793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7881257" y="957946"/>
            <a:ext cx="0" cy="349793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Same structure, different cell</a:t>
            </a:r>
            <a:endParaRPr lang="en-US" sz="4800" dirty="0"/>
          </a:p>
        </p:txBody>
      </p:sp>
      <p:sp>
        <p:nvSpPr>
          <p:cNvPr id="56" name="TextBox 55"/>
          <p:cNvSpPr txBox="1"/>
          <p:nvPr/>
        </p:nvSpPr>
        <p:spPr>
          <a:xfrm>
            <a:off x="1395494" y="5560526"/>
            <a:ext cx="5918608" cy="707886"/>
          </a:xfrm>
          <a:prstGeom prst="rect">
            <a:avLst/>
          </a:prstGeom>
          <a:noFill/>
        </p:spPr>
        <p:txBody>
          <a:bodyPr wrap="none" rtlCol="0">
            <a:spAutoFit/>
          </a:bodyPr>
          <a:lstStyle/>
          <a:p>
            <a:r>
              <a:rPr lang="en-US" sz="4000" dirty="0" smtClean="0">
                <a:latin typeface="Arial" panose="020B0604020202020204" pitchFamily="34" charset="0"/>
                <a:cs typeface="Arial" panose="020B0604020202020204" pitchFamily="34" charset="0"/>
              </a:rPr>
              <a:t>0.5% cell change</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15%</a:t>
            </a:r>
            <a:endParaRPr lang="en-US" sz="4000" dirty="0">
              <a:latin typeface="Arial" panose="020B0604020202020204" pitchFamily="34" charset="0"/>
              <a:cs typeface="Arial" panose="020B0604020202020204" pitchFamily="34" charset="0"/>
            </a:endParaRPr>
          </a:p>
        </p:txBody>
      </p:sp>
      <p:sp>
        <p:nvSpPr>
          <p:cNvPr id="57" name="Rectangle 56"/>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pic>
        <p:nvPicPr>
          <p:cNvPr id="1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8" name="Rectangle 217"/>
          <p:cNvSpPr/>
          <p:nvPr/>
        </p:nvSpPr>
        <p:spPr>
          <a:xfrm>
            <a:off x="2278837" y="1993607"/>
            <a:ext cx="4140524" cy="34979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83755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crystal</a:t>
            </a:r>
          </a:p>
        </p:txBody>
      </p:sp>
      <p:sp>
        <p:nvSpPr>
          <p:cNvPr id="93187"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93188"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sp>
        <p:nvSpPr>
          <p:cNvPr id="93189" name="Text Box 4"/>
          <p:cNvSpPr txBox="1">
            <a:spLocks noChangeArrowheads="1"/>
          </p:cNvSpPr>
          <p:nvPr/>
        </p:nvSpPr>
        <p:spPr bwMode="auto">
          <a:xfrm>
            <a:off x="2101850" y="1063625"/>
            <a:ext cx="49403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Intensity sum: 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3</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4</a:t>
            </a:r>
            <a:r>
              <a:rPr lang="en-US" altLang="en-US" sz="2400" baseline="30000" dirty="0">
                <a:latin typeface="Arial" panose="020B0604020202020204" pitchFamily="34" charset="0"/>
              </a:rPr>
              <a:t>2</a:t>
            </a:r>
            <a:r>
              <a:rPr lang="en-US" altLang="en-US" sz="2400" dirty="0">
                <a:latin typeface="Arial" panose="020B0604020202020204" pitchFamily="34" charset="0"/>
              </a:rPr>
              <a:t>+ …</a:t>
            </a:r>
          </a:p>
          <a:p>
            <a:pPr algn="ctr" eaLnBrk="1" hangingPunct="1"/>
            <a:endParaRPr lang="en-US" altLang="en-US" sz="2400" baseline="30000" dirty="0">
              <a:latin typeface="Arial" panose="020B0604020202020204" pitchFamily="34" charset="0"/>
            </a:endParaRPr>
          </a:p>
        </p:txBody>
      </p:sp>
      <p:pic>
        <p:nvPicPr>
          <p:cNvPr id="931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06095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crystal</a:t>
            </a:r>
          </a:p>
        </p:txBody>
      </p:sp>
      <p:sp>
        <p:nvSpPr>
          <p:cNvPr id="94211"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94212"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sp>
        <p:nvSpPr>
          <p:cNvPr id="94213" name="Text Box 4"/>
          <p:cNvSpPr txBox="1">
            <a:spLocks noChangeArrowheads="1"/>
          </p:cNvSpPr>
          <p:nvPr/>
        </p:nvSpPr>
        <p:spPr bwMode="auto">
          <a:xfrm>
            <a:off x="1704975" y="1063625"/>
            <a:ext cx="5734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Random fluctuations - Coherent average</a:t>
            </a:r>
            <a:endParaRPr lang="en-US" altLang="en-US" sz="2400" baseline="30000" dirty="0">
              <a:latin typeface="Arial" panose="020B0604020202020204" pitchFamily="34" charset="0"/>
            </a:endParaRPr>
          </a:p>
        </p:txBody>
      </p:sp>
      <p:pic>
        <p:nvPicPr>
          <p:cNvPr id="942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877454"/>
      </p:ext>
    </p:extLst>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crystal</a:t>
            </a:r>
          </a:p>
        </p:txBody>
      </p:sp>
      <p:sp>
        <p:nvSpPr>
          <p:cNvPr id="95235"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95236"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sp>
        <p:nvSpPr>
          <p:cNvPr id="95237" name="Text Box 4"/>
          <p:cNvSpPr txBox="1">
            <a:spLocks noChangeArrowheads="1"/>
          </p:cNvSpPr>
          <p:nvPr/>
        </p:nvSpPr>
        <p:spPr bwMode="auto">
          <a:xfrm>
            <a:off x="0" y="979488"/>
            <a:ext cx="914400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Incoherent-coherent difference: </a:t>
            </a:r>
          </a:p>
          <a:p>
            <a:pPr algn="ctr" eaLnBrk="1" hangingPunct="1"/>
            <a:r>
              <a:rPr lang="en-US" altLang="en-US" sz="2400" dirty="0">
                <a:latin typeface="Arial" panose="020B0604020202020204" pitchFamily="34" charset="0"/>
              </a:rPr>
              <a:t>(F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3</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4</a:t>
            </a:r>
            <a:r>
              <a:rPr lang="en-US" altLang="en-US" sz="2400" baseline="30000" dirty="0">
                <a:latin typeface="Arial" panose="020B0604020202020204" pitchFamily="34" charset="0"/>
              </a:rPr>
              <a:t>2</a:t>
            </a:r>
            <a:r>
              <a:rPr lang="en-US" altLang="en-US" sz="2400" dirty="0">
                <a:latin typeface="Arial" panose="020B0604020202020204" pitchFamily="34" charset="0"/>
              </a:rPr>
              <a:t>+ …) - (F</a:t>
            </a:r>
            <a:r>
              <a:rPr lang="en-US" altLang="en-US" sz="2400" baseline="-25000" dirty="0">
                <a:latin typeface="Arial" panose="020B0604020202020204" pitchFamily="34" charset="0"/>
              </a:rPr>
              <a:t>1</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3</a:t>
            </a:r>
            <a:r>
              <a:rPr lang="en-US" altLang="en-US" sz="2400" dirty="0">
                <a:latin typeface="Arial" panose="020B0604020202020204" pitchFamily="34" charset="0"/>
              </a:rPr>
              <a:t>+F</a:t>
            </a:r>
            <a:r>
              <a:rPr lang="en-US" altLang="en-US" sz="2400" baseline="-25000" dirty="0">
                <a:latin typeface="Arial" panose="020B0604020202020204" pitchFamily="34" charset="0"/>
              </a:rPr>
              <a:t>4</a:t>
            </a:r>
            <a:r>
              <a:rPr lang="en-US" altLang="en-US" sz="2400" dirty="0">
                <a:latin typeface="Arial" panose="020B0604020202020204" pitchFamily="34" charset="0"/>
              </a:rPr>
              <a:t>+ …)</a:t>
            </a:r>
            <a:r>
              <a:rPr lang="en-US" altLang="en-US" sz="2400" baseline="30000" dirty="0">
                <a:latin typeface="Arial" panose="020B0604020202020204" pitchFamily="34" charset="0"/>
              </a:rPr>
              <a:t>2</a:t>
            </a:r>
          </a:p>
          <a:p>
            <a:pPr algn="ctr" eaLnBrk="1" hangingPunct="1"/>
            <a:endParaRPr lang="en-US" altLang="en-US" sz="2400" baseline="30000" dirty="0">
              <a:latin typeface="Arial" panose="020B0604020202020204" pitchFamily="34" charset="0"/>
            </a:endParaRPr>
          </a:p>
        </p:txBody>
      </p:sp>
      <p:pic>
        <p:nvPicPr>
          <p:cNvPr id="952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06635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one atom</a:t>
            </a:r>
          </a:p>
        </p:txBody>
      </p:sp>
      <p:sp>
        <p:nvSpPr>
          <p:cNvPr id="96259"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96260"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962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4"/>
          <p:cNvSpPr txBox="1">
            <a:spLocks noChangeArrowheads="1"/>
          </p:cNvSpPr>
          <p:nvPr/>
        </p:nvSpPr>
        <p:spPr bwMode="auto">
          <a:xfrm>
            <a:off x="574675" y="1063625"/>
            <a:ext cx="79946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Incoherent – coherent difference: ( 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r>
              <a:rPr lang="en-US" altLang="en-US" sz="2400" dirty="0">
                <a:latin typeface="Arial" panose="020B0604020202020204" pitchFamily="34" charset="0"/>
              </a:rPr>
              <a:t>) - (F</a:t>
            </a:r>
            <a:r>
              <a:rPr lang="en-US" altLang="en-US" sz="2400" baseline="-25000" dirty="0">
                <a:latin typeface="Arial" panose="020B0604020202020204" pitchFamily="34" charset="0"/>
              </a:rPr>
              <a:t>1</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dirty="0">
                <a:solidFill>
                  <a:srgbClr val="000000"/>
                </a:solidFill>
                <a:latin typeface="Arial" panose="020B0604020202020204" pitchFamily="34" charset="0"/>
              </a:rPr>
              <a:t>)</a:t>
            </a:r>
            <a:r>
              <a:rPr lang="en-US" altLang="en-US" sz="2400" baseline="30000" dirty="0">
                <a:latin typeface="Arial" panose="020B0604020202020204" pitchFamily="34" charset="0"/>
              </a:rPr>
              <a:t>2</a:t>
            </a:r>
          </a:p>
        </p:txBody>
      </p:sp>
    </p:spTree>
    <p:extLst>
      <p:ext uri="{BB962C8B-B14F-4D97-AF65-F5344CB8AC3E}">
        <p14:creationId xmlns:p14="http://schemas.microsoft.com/office/powerpoint/2010/main" val="1287889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crystal</a:t>
            </a:r>
          </a:p>
        </p:txBody>
      </p:sp>
      <p:sp>
        <p:nvSpPr>
          <p:cNvPr id="97283"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97284"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sp>
        <p:nvSpPr>
          <p:cNvPr id="97285" name="Text Box 4"/>
          <p:cNvSpPr txBox="1">
            <a:spLocks noChangeArrowheads="1"/>
          </p:cNvSpPr>
          <p:nvPr/>
        </p:nvSpPr>
        <p:spPr bwMode="auto">
          <a:xfrm>
            <a:off x="0" y="979488"/>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“Dilatation” movements</a:t>
            </a:r>
            <a:endParaRPr lang="en-US" altLang="en-US" sz="2400" baseline="30000" dirty="0">
              <a:latin typeface="Arial" panose="020B0604020202020204" pitchFamily="34" charset="0"/>
            </a:endParaRPr>
          </a:p>
          <a:p>
            <a:pPr algn="ctr" eaLnBrk="1" hangingPunct="1"/>
            <a:endParaRPr lang="en-US" altLang="en-US" sz="2400" baseline="30000" dirty="0">
              <a:latin typeface="Arial" panose="020B0604020202020204" pitchFamily="34" charset="0"/>
            </a:endParaRPr>
          </a:p>
        </p:txBody>
      </p:sp>
      <p:pic>
        <p:nvPicPr>
          <p:cNvPr id="972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800368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crystal</a:t>
            </a:r>
          </a:p>
        </p:txBody>
      </p:sp>
      <p:sp>
        <p:nvSpPr>
          <p:cNvPr id="98307"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98308"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sp>
        <p:nvSpPr>
          <p:cNvPr id="98309" name="Text Box 4"/>
          <p:cNvSpPr txBox="1">
            <a:spLocks noChangeArrowheads="1"/>
          </p:cNvSpPr>
          <p:nvPr/>
        </p:nvSpPr>
        <p:spPr bwMode="auto">
          <a:xfrm>
            <a:off x="0" y="979488"/>
            <a:ext cx="914400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Incoherent-coherent difference: </a:t>
            </a:r>
          </a:p>
          <a:p>
            <a:pPr algn="ctr" eaLnBrk="1" hangingPunct="1"/>
            <a:r>
              <a:rPr lang="en-US" altLang="en-US" sz="2400" dirty="0">
                <a:latin typeface="Arial" panose="020B0604020202020204" pitchFamily="34" charset="0"/>
              </a:rPr>
              <a:t>(F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3</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4</a:t>
            </a:r>
            <a:r>
              <a:rPr lang="en-US" altLang="en-US" sz="2400" baseline="30000" dirty="0">
                <a:latin typeface="Arial" panose="020B0604020202020204" pitchFamily="34" charset="0"/>
              </a:rPr>
              <a:t>2</a:t>
            </a:r>
            <a:r>
              <a:rPr lang="en-US" altLang="en-US" sz="2400" dirty="0">
                <a:latin typeface="Arial" panose="020B0604020202020204" pitchFamily="34" charset="0"/>
              </a:rPr>
              <a:t>+ …) - (F</a:t>
            </a:r>
            <a:r>
              <a:rPr lang="en-US" altLang="en-US" sz="2400" baseline="-25000" dirty="0">
                <a:latin typeface="Arial" panose="020B0604020202020204" pitchFamily="34" charset="0"/>
              </a:rPr>
              <a:t>1</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3</a:t>
            </a:r>
            <a:r>
              <a:rPr lang="en-US" altLang="en-US" sz="2400" dirty="0">
                <a:latin typeface="Arial" panose="020B0604020202020204" pitchFamily="34" charset="0"/>
              </a:rPr>
              <a:t>+F</a:t>
            </a:r>
            <a:r>
              <a:rPr lang="en-US" altLang="en-US" sz="2400" baseline="-25000" dirty="0">
                <a:latin typeface="Arial" panose="020B0604020202020204" pitchFamily="34" charset="0"/>
              </a:rPr>
              <a:t>4</a:t>
            </a:r>
            <a:r>
              <a:rPr lang="en-US" altLang="en-US" sz="2400" dirty="0">
                <a:latin typeface="Arial" panose="020B0604020202020204" pitchFamily="34" charset="0"/>
              </a:rPr>
              <a:t>+ …)</a:t>
            </a:r>
            <a:r>
              <a:rPr lang="en-US" altLang="en-US" sz="2400" baseline="30000" dirty="0">
                <a:latin typeface="Arial" panose="020B0604020202020204" pitchFamily="34" charset="0"/>
              </a:rPr>
              <a:t>2</a:t>
            </a:r>
          </a:p>
          <a:p>
            <a:pPr algn="ctr" eaLnBrk="1" hangingPunct="1"/>
            <a:endParaRPr lang="en-US" altLang="en-US" sz="2400" baseline="30000" dirty="0">
              <a:latin typeface="Arial" panose="020B0604020202020204" pitchFamily="34" charset="0"/>
            </a:endParaRPr>
          </a:p>
        </p:txBody>
      </p:sp>
      <p:pic>
        <p:nvPicPr>
          <p:cNvPr id="983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2393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0"/>
            <a:ext cx="8229600" cy="1143000"/>
          </a:xfrm>
        </p:spPr>
        <p:txBody>
          <a:bodyPr/>
          <a:lstStyle/>
          <a:p>
            <a:r>
              <a:rPr lang="en-US" altLang="en-US" dirty="0" smtClean="0"/>
              <a:t>Simulation: but can you use it?</a:t>
            </a:r>
          </a:p>
        </p:txBody>
      </p:sp>
      <p:sp>
        <p:nvSpPr>
          <p:cNvPr id="100355" name="Text Box 4"/>
          <p:cNvSpPr txBox="1">
            <a:spLocks noChangeArrowheads="1"/>
          </p:cNvSpPr>
          <p:nvPr/>
        </p:nvSpPr>
        <p:spPr bwMode="auto">
          <a:xfrm>
            <a:off x="550863" y="990600"/>
            <a:ext cx="80422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ourier New" pitchFamily="49" charset="0"/>
              </a:rPr>
              <a:t>http://bl831.als.lbl.gov/example_data_sets/Illuin/lyso_DS</a:t>
            </a:r>
          </a:p>
        </p:txBody>
      </p:sp>
      <p:pic>
        <p:nvPicPr>
          <p:cNvPr id="1003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550" y="1741488"/>
            <a:ext cx="8096250" cy="809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37017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Same cell, rotated protein</a:t>
            </a:r>
            <a:endParaRPr lang="en-US" sz="4800" dirty="0"/>
          </a:p>
        </p:txBody>
      </p:sp>
      <p:sp>
        <p:nvSpPr>
          <p:cNvPr id="34" name="TextBox 33"/>
          <p:cNvSpPr txBox="1"/>
          <p:nvPr/>
        </p:nvSpPr>
        <p:spPr>
          <a:xfrm>
            <a:off x="2026565" y="5560526"/>
            <a:ext cx="5069016"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0.5° rotation  →  16%</a:t>
            </a:r>
          </a:p>
        </p:txBody>
      </p:sp>
      <p:sp>
        <p:nvSpPr>
          <p:cNvPr id="35" name="Rectangle 34"/>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grpSp>
        <p:nvGrpSpPr>
          <p:cNvPr id="18" name="Group 17"/>
          <p:cNvGrpSpPr/>
          <p:nvPr/>
        </p:nvGrpSpPr>
        <p:grpSpPr>
          <a:xfrm>
            <a:off x="2283133" y="1951514"/>
            <a:ext cx="4586426" cy="3531444"/>
            <a:chOff x="2283133" y="1951514"/>
            <a:chExt cx="4586426" cy="3531444"/>
          </a:xfrm>
        </p:grpSpPr>
        <p:cxnSp>
          <p:nvCxnSpPr>
            <p:cNvPr id="19" name="Straight Connector 18"/>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44" name="Straight Connector 43"/>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48825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noChangeAspect="1"/>
          </p:cNvGrpSpPr>
          <p:nvPr/>
        </p:nvGrpSpPr>
        <p:grpSpPr>
          <a:xfrm>
            <a:off x="2607475" y="2042973"/>
            <a:ext cx="4255234" cy="3374364"/>
            <a:chOff x="5575963" y="837025"/>
            <a:chExt cx="2127617" cy="1687182"/>
          </a:xfrm>
        </p:grpSpPr>
        <p:pic>
          <p:nvPicPr>
            <p:cNvPr id="20"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20775330">
              <a:off x="5575963" y="1219640"/>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927590">
              <a:off x="6472042" y="837025"/>
              <a:ext cx="1231538" cy="130456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Same cell, rotated protein</a:t>
            </a:r>
            <a:endParaRPr lang="en-US" sz="4800" dirty="0"/>
          </a:p>
        </p:txBody>
      </p:sp>
      <p:grpSp>
        <p:nvGrpSpPr>
          <p:cNvPr id="22" name="Group 21"/>
          <p:cNvGrpSpPr/>
          <p:nvPr/>
        </p:nvGrpSpPr>
        <p:grpSpPr>
          <a:xfrm>
            <a:off x="2283133" y="1951514"/>
            <a:ext cx="4586426" cy="3531444"/>
            <a:chOff x="3696237" y="2927796"/>
            <a:chExt cx="1324377" cy="1418824"/>
          </a:xfrm>
        </p:grpSpPr>
        <p:sp>
          <p:nvSpPr>
            <p:cNvPr id="25" name="Rectangle 24"/>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26" name="Straight Connector 25"/>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2026565" y="5560526"/>
            <a:ext cx="5069016"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0.5° rotation  →  16%</a:t>
            </a:r>
          </a:p>
        </p:txBody>
      </p:sp>
      <p:sp>
        <p:nvSpPr>
          <p:cNvPr id="36" name="Rectangle 35"/>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spTree>
    <p:extLst>
      <p:ext uri="{BB962C8B-B14F-4D97-AF65-F5344CB8AC3E}">
        <p14:creationId xmlns:p14="http://schemas.microsoft.com/office/powerpoint/2010/main" val="41865700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Same cell, shifted protein</a:t>
            </a:r>
            <a:endParaRPr lang="en-US" sz="4800" dirty="0"/>
          </a:p>
        </p:txBody>
      </p:sp>
      <p:sp>
        <p:nvSpPr>
          <p:cNvPr id="18" name="TextBox 17"/>
          <p:cNvSpPr txBox="1"/>
          <p:nvPr/>
        </p:nvSpPr>
        <p:spPr>
          <a:xfrm>
            <a:off x="2212219" y="5560526"/>
            <a:ext cx="4719562" cy="707886"/>
          </a:xfrm>
          <a:prstGeom prst="rect">
            <a:avLst/>
          </a:prstGeom>
          <a:noFill/>
        </p:spPr>
        <p:txBody>
          <a:bodyPr wrap="none" rtlCol="0">
            <a:spAutoFit/>
          </a:bodyPr>
          <a:lstStyle/>
          <a:p>
            <a:r>
              <a:rPr lang="en-US" sz="4000" dirty="0">
                <a:cs typeface="Arial" panose="020B0604020202020204" pitchFamily="34" charset="0"/>
              </a:rPr>
              <a:t>0.1 Å shift   →  17%</a:t>
            </a:r>
          </a:p>
        </p:txBody>
      </p:sp>
      <p:sp>
        <p:nvSpPr>
          <p:cNvPr id="20" name="Rectangle 19"/>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grpSp>
        <p:nvGrpSpPr>
          <p:cNvPr id="19" name="Group 18"/>
          <p:cNvGrpSpPr/>
          <p:nvPr/>
        </p:nvGrpSpPr>
        <p:grpSpPr>
          <a:xfrm>
            <a:off x="2283133" y="1951514"/>
            <a:ext cx="4586426" cy="3531444"/>
            <a:chOff x="2283133" y="1951514"/>
            <a:chExt cx="4586426" cy="3531444"/>
          </a:xfrm>
        </p:grpSpPr>
        <p:cxnSp>
          <p:nvCxnSpPr>
            <p:cNvPr id="34" name="Straight Connector 33"/>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44" name="Straight Connector 43"/>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94217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3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332631" y="2857650"/>
            <a:ext cx="2463076" cy="260913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639949" y="2092420"/>
            <a:ext cx="2463076" cy="26091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Same cell, shifted protein</a:t>
            </a:r>
            <a:endParaRPr lang="en-US" sz="4800" dirty="0"/>
          </a:p>
        </p:txBody>
      </p:sp>
      <p:sp>
        <p:nvSpPr>
          <p:cNvPr id="25" name="Rectangle 24"/>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26" name="Straight Connector 25"/>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212219" y="5560526"/>
            <a:ext cx="4719562" cy="707886"/>
          </a:xfrm>
          <a:prstGeom prst="rect">
            <a:avLst/>
          </a:prstGeom>
          <a:noFill/>
        </p:spPr>
        <p:txBody>
          <a:bodyPr wrap="none" rtlCol="0">
            <a:spAutoFit/>
          </a:bodyPr>
          <a:lstStyle/>
          <a:p>
            <a:r>
              <a:rPr lang="en-US" sz="4000" dirty="0">
                <a:cs typeface="Arial" panose="020B0604020202020204" pitchFamily="34" charset="0"/>
              </a:rPr>
              <a:t>0.1 Å shift   →  17%</a:t>
            </a:r>
          </a:p>
        </p:txBody>
      </p:sp>
      <p:sp>
        <p:nvSpPr>
          <p:cNvPr id="37" name="Rectangle 36"/>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spTree>
    <p:extLst>
      <p:ext uri="{BB962C8B-B14F-4D97-AF65-F5344CB8AC3E}">
        <p14:creationId xmlns:p14="http://schemas.microsoft.com/office/powerpoint/2010/main" val="41323764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Uniform stretch</a:t>
            </a:r>
            <a:endParaRPr lang="en-US" sz="4800" dirty="0"/>
          </a:p>
        </p:txBody>
      </p:sp>
      <p:sp>
        <p:nvSpPr>
          <p:cNvPr id="17" name="TextBox 16"/>
          <p:cNvSpPr txBox="1"/>
          <p:nvPr/>
        </p:nvSpPr>
        <p:spPr>
          <a:xfrm>
            <a:off x="2425419" y="5560526"/>
            <a:ext cx="4293163"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change </a:t>
            </a:r>
            <a:r>
              <a:rPr lang="en-US" sz="4000" dirty="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0%</a:t>
            </a:r>
            <a:endParaRPr lang="en-US" sz="4000" dirty="0">
              <a:latin typeface="Arial" panose="020B0604020202020204" pitchFamily="34" charset="0"/>
              <a:cs typeface="Arial" panose="020B0604020202020204" pitchFamily="34" charset="0"/>
            </a:endParaRPr>
          </a:p>
        </p:txBody>
      </p:sp>
      <p:grpSp>
        <p:nvGrpSpPr>
          <p:cNvPr id="18" name="Group 17"/>
          <p:cNvGrpSpPr/>
          <p:nvPr/>
        </p:nvGrpSpPr>
        <p:grpSpPr>
          <a:xfrm>
            <a:off x="2283133" y="1951514"/>
            <a:ext cx="4586426" cy="3531444"/>
            <a:chOff x="2283133" y="1951514"/>
            <a:chExt cx="4586426" cy="3531444"/>
          </a:xfrm>
        </p:grpSpPr>
        <p:cxnSp>
          <p:nvCxnSpPr>
            <p:cNvPr id="20" name="Straight Connector 19"/>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2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Rectangle 28"/>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006508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425419" y="5560526"/>
            <a:ext cx="4293163"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5</a:t>
            </a:r>
            <a:r>
              <a:rPr lang="en-US" sz="4000" dirty="0" smtClean="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change </a:t>
            </a:r>
            <a:r>
              <a:rPr lang="en-US" sz="4000" dirty="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0%</a:t>
            </a:r>
            <a:endParaRPr lang="en-US" sz="4000" dirty="0">
              <a:latin typeface="Arial" panose="020B0604020202020204" pitchFamily="34" charset="0"/>
              <a:cs typeface="Arial" panose="020B0604020202020204" pitchFamily="34" charset="0"/>
            </a:endParaRPr>
          </a:p>
        </p:txBody>
      </p:sp>
      <p:cxnSp>
        <p:nvCxnSpPr>
          <p:cNvPr id="78" name="Straight Connector 77"/>
          <p:cNvCxnSpPr/>
          <p:nvPr/>
        </p:nvCxnSpPr>
        <p:spPr>
          <a:xfrm flipV="1">
            <a:off x="2283132"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083123" y="4578566"/>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2" y="4578566"/>
            <a:ext cx="1341664" cy="90439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624796" y="4578566"/>
            <a:ext cx="3799991"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624796" y="1524000"/>
            <a:ext cx="3799991"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624796" y="1524000"/>
            <a:ext cx="0" cy="305456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424787" y="1524003"/>
            <a:ext cx="0" cy="305456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629941" y="2549000"/>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639056" y="1691132"/>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Uniform stretch</a:t>
            </a:r>
            <a:endParaRPr lang="en-US" sz="4800" dirty="0"/>
          </a:p>
        </p:txBody>
      </p:sp>
      <p:sp>
        <p:nvSpPr>
          <p:cNvPr id="77" name="Rectangle 76"/>
          <p:cNvSpPr/>
          <p:nvPr/>
        </p:nvSpPr>
        <p:spPr>
          <a:xfrm>
            <a:off x="2283132" y="2428392"/>
            <a:ext cx="3799991" cy="30545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79" name="Straight Connector 78"/>
          <p:cNvCxnSpPr/>
          <p:nvPr/>
        </p:nvCxnSpPr>
        <p:spPr>
          <a:xfrm flipV="1">
            <a:off x="6058645"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3511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a:t>c</a:t>
            </a:r>
            <a:r>
              <a:rPr lang="en-US" sz="4800" dirty="0" smtClean="0"/>
              <a:t>ell angle</a:t>
            </a:r>
            <a:endParaRPr lang="en-US" sz="4800" dirty="0"/>
          </a:p>
        </p:txBody>
      </p:sp>
      <p:sp>
        <p:nvSpPr>
          <p:cNvPr id="18" name="TextBox 17"/>
          <p:cNvSpPr txBox="1"/>
          <p:nvPr/>
        </p:nvSpPr>
        <p:spPr>
          <a:xfrm>
            <a:off x="1881200" y="5560526"/>
            <a:ext cx="5381601" cy="707886"/>
          </a:xfrm>
          <a:prstGeom prst="rect">
            <a:avLst/>
          </a:prstGeom>
          <a:noFill/>
        </p:spPr>
        <p:txBody>
          <a:bodyPr wrap="none" rtlCol="0">
            <a:spAutoFit/>
          </a:bodyPr>
          <a:lstStyle/>
          <a:p>
            <a:r>
              <a:rPr lang="en-US" sz="4000" dirty="0">
                <a:cs typeface="Arial" panose="020B0604020202020204" pitchFamily="34" charset="0"/>
              </a:rPr>
              <a:t>0.5° cell angle  → 16%</a:t>
            </a:r>
          </a:p>
        </p:txBody>
      </p:sp>
      <p:sp>
        <p:nvSpPr>
          <p:cNvPr id="20" name="Rectangle 19"/>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grpSp>
        <p:nvGrpSpPr>
          <p:cNvPr id="19" name="Group 18"/>
          <p:cNvGrpSpPr/>
          <p:nvPr/>
        </p:nvGrpSpPr>
        <p:grpSpPr>
          <a:xfrm>
            <a:off x="2283133" y="1951514"/>
            <a:ext cx="4586426" cy="3531444"/>
            <a:chOff x="2283133" y="1951514"/>
            <a:chExt cx="4586426" cy="3531444"/>
          </a:xfrm>
        </p:grpSpPr>
        <p:cxnSp>
          <p:nvCxnSpPr>
            <p:cNvPr id="34" name="Straight Connector 33"/>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44" name="Straight Connector 43"/>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0350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7" name="Straight Connector 36"/>
          <p:cNvCxnSpPr/>
          <p:nvPr/>
        </p:nvCxnSpPr>
        <p:spPr>
          <a:xfrm flipV="1">
            <a:off x="2285718" y="4802981"/>
            <a:ext cx="1707638" cy="68947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997660" y="4810790"/>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97660" y="2073500"/>
            <a:ext cx="0" cy="273729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a:t>c</a:t>
            </a:r>
            <a:r>
              <a:rPr lang="en-US" sz="4800" dirty="0" smtClean="0"/>
              <a:t>ell angle</a:t>
            </a:r>
            <a:endParaRPr lang="en-US" sz="4800" dirty="0"/>
          </a:p>
        </p:txBody>
      </p:sp>
      <p:pic>
        <p:nvPicPr>
          <p:cNvPr id="23"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881200" y="5560526"/>
            <a:ext cx="5381601" cy="707886"/>
          </a:xfrm>
          <a:prstGeom prst="rect">
            <a:avLst/>
          </a:prstGeom>
          <a:noFill/>
        </p:spPr>
        <p:txBody>
          <a:bodyPr wrap="none" rtlCol="0">
            <a:spAutoFit/>
          </a:bodyPr>
          <a:lstStyle/>
          <a:p>
            <a:r>
              <a:rPr lang="en-US" sz="4000" dirty="0">
                <a:cs typeface="Arial" panose="020B0604020202020204" pitchFamily="34" charset="0"/>
              </a:rPr>
              <a:t>0.5° cell angle  → 16%</a:t>
            </a:r>
          </a:p>
        </p:txBody>
      </p:sp>
      <p:sp>
        <p:nvSpPr>
          <p:cNvPr id="20" name="Rectangle 19"/>
          <p:cNvSpPr/>
          <p:nvPr/>
        </p:nvSpPr>
        <p:spPr>
          <a:xfrm>
            <a:off x="2285718" y="2755163"/>
            <a:ext cx="3389644" cy="27372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34" name="Straight Connector 33"/>
          <p:cNvCxnSpPr/>
          <p:nvPr/>
        </p:nvCxnSpPr>
        <p:spPr>
          <a:xfrm flipV="1">
            <a:off x="2285718" y="2073499"/>
            <a:ext cx="1706733" cy="6816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653528" y="2076450"/>
            <a:ext cx="1733110" cy="6787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675362" y="4810125"/>
            <a:ext cx="1711276" cy="6823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997660" y="2073500"/>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387304" y="2073502"/>
            <a:ext cx="0" cy="273729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spTree>
    <p:extLst>
      <p:ext uri="{BB962C8B-B14F-4D97-AF65-F5344CB8AC3E}">
        <p14:creationId xmlns:p14="http://schemas.microsoft.com/office/powerpoint/2010/main" val="25418899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9" name="Straight Connector 258"/>
          <p:cNvCxnSpPr/>
          <p:nvPr/>
        </p:nvCxnSpPr>
        <p:spPr>
          <a:xfrm flipV="1">
            <a:off x="5412859" y="5233988"/>
            <a:ext cx="854591" cy="38329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V="1">
            <a:off x="6268830" y="5242873"/>
            <a:ext cx="1694822"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6268830" y="3889854"/>
            <a:ext cx="0" cy="135302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0" name="TextBox 269"/>
          <p:cNvSpPr txBox="1"/>
          <p:nvPr/>
        </p:nvSpPr>
        <p:spPr>
          <a:xfrm>
            <a:off x="469007" y="484301"/>
            <a:ext cx="869323" cy="646331"/>
          </a:xfrm>
          <a:prstGeom prst="rect">
            <a:avLst/>
          </a:prstGeom>
          <a:solidFill>
            <a:schemeClr val="bg1"/>
          </a:solidFill>
        </p:spPr>
        <p:txBody>
          <a:bodyPr wrap="square" rtlCol="0">
            <a:spAutoFit/>
          </a:bodyPr>
          <a:lstStyle/>
          <a:p>
            <a:r>
              <a:rPr lang="el-GR" sz="3600" b="1" dirty="0" smtClean="0">
                <a:latin typeface="+mj-lt"/>
              </a:rPr>
              <a:t>Δ</a:t>
            </a:r>
            <a:r>
              <a:rPr lang="en-US" sz="3600" b="1" dirty="0" smtClean="0">
                <a:latin typeface="+mj-lt"/>
              </a:rPr>
              <a:t>a</a:t>
            </a:r>
            <a:endParaRPr lang="en-US" sz="3600" b="1" dirty="0">
              <a:latin typeface="+mj-lt"/>
            </a:endParaRPr>
          </a:p>
        </p:txBody>
      </p:sp>
      <p:sp>
        <p:nvSpPr>
          <p:cNvPr id="93" name="TextBox 92"/>
          <p:cNvSpPr txBox="1"/>
          <p:nvPr/>
        </p:nvSpPr>
        <p:spPr>
          <a:xfrm>
            <a:off x="469007" y="3830662"/>
            <a:ext cx="869323" cy="646331"/>
          </a:xfrm>
          <a:prstGeom prst="rect">
            <a:avLst/>
          </a:prstGeom>
          <a:solidFill>
            <a:schemeClr val="bg1"/>
          </a:solidFill>
        </p:spPr>
        <p:txBody>
          <a:bodyPr wrap="square" rtlCol="0">
            <a:spAutoFit/>
          </a:bodyPr>
          <a:lstStyle/>
          <a:p>
            <a:r>
              <a:rPr lang="el-GR" sz="3600" b="1" dirty="0" smtClean="0">
                <a:latin typeface="+mj-lt"/>
              </a:rPr>
              <a:t>Δ</a:t>
            </a:r>
            <a:r>
              <a:rPr lang="en-US" sz="3600" b="1" dirty="0" smtClean="0">
                <a:latin typeface="+mj-lt"/>
              </a:rPr>
              <a:t>x</a:t>
            </a:r>
            <a:endParaRPr lang="en-US" sz="3600" b="1" dirty="0">
              <a:latin typeface="+mj-lt"/>
            </a:endParaRPr>
          </a:p>
        </p:txBody>
      </p:sp>
      <p:sp>
        <p:nvSpPr>
          <p:cNvPr id="92" name="TextBox 91"/>
          <p:cNvSpPr txBox="1"/>
          <p:nvPr/>
        </p:nvSpPr>
        <p:spPr>
          <a:xfrm>
            <a:off x="4590246" y="3830662"/>
            <a:ext cx="927278" cy="646331"/>
          </a:xfrm>
          <a:prstGeom prst="rect">
            <a:avLst/>
          </a:prstGeom>
          <a:solidFill>
            <a:schemeClr val="bg1"/>
          </a:solidFill>
        </p:spPr>
        <p:txBody>
          <a:bodyPr wrap="square" rtlCol="0">
            <a:spAutoFit/>
          </a:bodyPr>
          <a:lstStyle/>
          <a:p>
            <a:r>
              <a:rPr lang="el-GR" sz="3600" b="1" dirty="0" smtClean="0">
                <a:latin typeface="+mj-lt"/>
              </a:rPr>
              <a:t>Δβ</a:t>
            </a:r>
            <a:endParaRPr lang="en-US" sz="3600" b="1" dirty="0">
              <a:latin typeface="+mj-lt"/>
            </a:endParaRPr>
          </a:p>
        </p:txBody>
      </p:sp>
      <p:sp>
        <p:nvSpPr>
          <p:cNvPr id="91" name="TextBox 90"/>
          <p:cNvSpPr txBox="1"/>
          <p:nvPr/>
        </p:nvSpPr>
        <p:spPr>
          <a:xfrm>
            <a:off x="4590246" y="484301"/>
            <a:ext cx="927278" cy="646331"/>
          </a:xfrm>
          <a:prstGeom prst="rect">
            <a:avLst/>
          </a:prstGeom>
          <a:solidFill>
            <a:schemeClr val="bg1"/>
          </a:solidFill>
        </p:spPr>
        <p:txBody>
          <a:bodyPr wrap="square" rtlCol="0">
            <a:spAutoFit/>
          </a:bodyPr>
          <a:lstStyle/>
          <a:p>
            <a:r>
              <a:rPr lang="el-GR" sz="3600" b="1" dirty="0" smtClean="0">
                <a:latin typeface="+mj-lt"/>
              </a:rPr>
              <a:t>ΔΦ</a:t>
            </a:r>
            <a:endParaRPr lang="en-US" sz="3600" b="1" dirty="0">
              <a:latin typeface="+mj-lt"/>
            </a:endParaRPr>
          </a:p>
        </p:txBody>
      </p:sp>
      <p:sp>
        <p:nvSpPr>
          <p:cNvPr id="19" name="TextBox 18"/>
          <p:cNvSpPr txBox="1"/>
          <p:nvPr/>
        </p:nvSpPr>
        <p:spPr>
          <a:xfrm>
            <a:off x="609882" y="2868842"/>
            <a:ext cx="3626314" cy="461665"/>
          </a:xfrm>
          <a:prstGeom prst="rect">
            <a:avLst/>
          </a:prstGeom>
          <a:noFill/>
        </p:spPr>
        <p:txBody>
          <a:bodyPr wrap="none" rtlCol="0">
            <a:spAutoFit/>
          </a:bodyPr>
          <a:lstStyle/>
          <a:p>
            <a:r>
              <a:rPr lang="en-US" sz="2400" dirty="0" smtClean="0">
                <a:latin typeface="+mj-lt"/>
                <a:cs typeface="Arial" panose="020B0604020202020204" pitchFamily="34" charset="0"/>
              </a:rPr>
              <a:t>0.5% cell change</a:t>
            </a:r>
            <a:r>
              <a:rPr lang="en-US" sz="2400" dirty="0">
                <a:latin typeface="+mj-lt"/>
                <a:cs typeface="Arial" panose="020B0604020202020204" pitchFamily="34" charset="0"/>
              </a:rPr>
              <a:t> →</a:t>
            </a:r>
            <a:r>
              <a:rPr lang="en-US" sz="2400" dirty="0" smtClean="0">
                <a:latin typeface="+mj-lt"/>
                <a:cs typeface="Arial" panose="020B0604020202020204" pitchFamily="34" charset="0"/>
              </a:rPr>
              <a:t> 15%</a:t>
            </a:r>
            <a:endParaRPr lang="en-US" sz="2400" dirty="0">
              <a:latin typeface="+mj-lt"/>
              <a:cs typeface="Arial" panose="020B0604020202020204" pitchFamily="34" charset="0"/>
            </a:endParaRPr>
          </a:p>
        </p:txBody>
      </p:sp>
      <p:sp>
        <p:nvSpPr>
          <p:cNvPr id="56" name="TextBox 55"/>
          <p:cNvSpPr txBox="1"/>
          <p:nvPr/>
        </p:nvSpPr>
        <p:spPr>
          <a:xfrm>
            <a:off x="1057120" y="5749114"/>
            <a:ext cx="2901756" cy="461665"/>
          </a:xfrm>
          <a:prstGeom prst="rect">
            <a:avLst/>
          </a:prstGeom>
          <a:noFill/>
        </p:spPr>
        <p:txBody>
          <a:bodyPr wrap="none" rtlCol="0">
            <a:spAutoFit/>
          </a:bodyPr>
          <a:lstStyle/>
          <a:p>
            <a:r>
              <a:rPr lang="en-US" sz="2400" dirty="0" smtClean="0">
                <a:latin typeface="+mj-lt"/>
                <a:cs typeface="Arial" panose="020B0604020202020204" pitchFamily="34" charset="0"/>
              </a:rPr>
              <a:t>0.1 Å shift   →  17%</a:t>
            </a:r>
          </a:p>
        </p:txBody>
      </p:sp>
      <p:sp>
        <p:nvSpPr>
          <p:cNvPr id="69" name="TextBox 68"/>
          <p:cNvSpPr txBox="1"/>
          <p:nvPr/>
        </p:nvSpPr>
        <p:spPr>
          <a:xfrm>
            <a:off x="5088101" y="2872839"/>
            <a:ext cx="3113353" cy="461665"/>
          </a:xfrm>
          <a:prstGeom prst="rect">
            <a:avLst/>
          </a:prstGeom>
          <a:noFill/>
        </p:spPr>
        <p:txBody>
          <a:bodyPr wrap="none" rtlCol="0">
            <a:spAutoFit/>
          </a:bodyPr>
          <a:lstStyle/>
          <a:p>
            <a:r>
              <a:rPr lang="en-US" sz="2400" dirty="0" smtClean="0">
                <a:latin typeface="+mj-lt"/>
                <a:cs typeface="Arial" panose="020B0604020202020204" pitchFamily="34" charset="0"/>
              </a:rPr>
              <a:t>0.5° rotation</a:t>
            </a:r>
            <a:r>
              <a:rPr lang="en-US" sz="2400" dirty="0">
                <a:latin typeface="+mj-lt"/>
                <a:cs typeface="Arial" panose="020B0604020202020204" pitchFamily="34" charset="0"/>
              </a:rPr>
              <a:t> </a:t>
            </a:r>
            <a:r>
              <a:rPr lang="en-US" sz="2400" dirty="0" smtClean="0">
                <a:latin typeface="+mj-lt"/>
                <a:cs typeface="Arial" panose="020B0604020202020204" pitchFamily="34" charset="0"/>
              </a:rPr>
              <a:t> →  16%</a:t>
            </a:r>
            <a:endParaRPr lang="en-US" sz="2400" dirty="0">
              <a:latin typeface="+mj-lt"/>
              <a:cs typeface="Arial" panose="020B0604020202020204" pitchFamily="34" charset="0"/>
            </a:endParaRPr>
          </a:p>
        </p:txBody>
      </p:sp>
      <p:sp>
        <p:nvSpPr>
          <p:cNvPr id="70" name="TextBox 69"/>
          <p:cNvSpPr txBox="1"/>
          <p:nvPr/>
        </p:nvSpPr>
        <p:spPr>
          <a:xfrm>
            <a:off x="4822003" y="5753111"/>
            <a:ext cx="3304110" cy="461665"/>
          </a:xfrm>
          <a:prstGeom prst="rect">
            <a:avLst/>
          </a:prstGeom>
          <a:noFill/>
        </p:spPr>
        <p:txBody>
          <a:bodyPr wrap="none" rtlCol="0">
            <a:spAutoFit/>
          </a:bodyPr>
          <a:lstStyle/>
          <a:p>
            <a:r>
              <a:rPr lang="en-US" sz="2400" dirty="0" smtClean="0">
                <a:latin typeface="+mj-lt"/>
                <a:cs typeface="Arial" panose="020B0604020202020204" pitchFamily="34" charset="0"/>
              </a:rPr>
              <a:t>0.5° cell angle  → 16%</a:t>
            </a:r>
            <a:endParaRPr lang="en-US" sz="2400" dirty="0">
              <a:latin typeface="+mj-lt"/>
              <a:cs typeface="Arial" panose="020B0604020202020204" pitchFamily="34" charset="0"/>
            </a:endParaRPr>
          </a:p>
        </p:txBody>
      </p:sp>
      <p:grpSp>
        <p:nvGrpSpPr>
          <p:cNvPr id="74" name="Group 73"/>
          <p:cNvGrpSpPr/>
          <p:nvPr/>
        </p:nvGrpSpPr>
        <p:grpSpPr>
          <a:xfrm>
            <a:off x="1276433" y="969318"/>
            <a:ext cx="2293213" cy="1765722"/>
            <a:chOff x="3696237" y="2927796"/>
            <a:chExt cx="1324377" cy="1418824"/>
          </a:xfrm>
        </p:grpSpPr>
        <p:sp>
          <p:nvSpPr>
            <p:cNvPr id="77" name="Rectangle 76"/>
            <p:cNvSpPr/>
            <p:nvPr/>
          </p:nvSpPr>
          <p:spPr>
            <a:xfrm>
              <a:off x="3696237" y="3251915"/>
              <a:ext cx="978794" cy="1094705"/>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78" name="Straight Connector 77"/>
            <p:cNvCxnSpPr/>
            <p:nvPr/>
          </p:nvCxnSpPr>
          <p:spPr>
            <a:xfrm flipV="1">
              <a:off x="3696237" y="2927796"/>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4668726" y="2927796"/>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4675031" y="4022501"/>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3696237" y="4022501"/>
              <a:ext cx="345583" cy="324119"/>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041820" y="4022501"/>
              <a:ext cx="978794" cy="1"/>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4041820" y="2927796"/>
              <a:ext cx="978794" cy="1"/>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041820" y="2927796"/>
              <a:ext cx="0" cy="1094706"/>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020614" y="2927797"/>
              <a:ext cx="0" cy="1094706"/>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1431112" y="1426475"/>
            <a:ext cx="1231538" cy="13045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327191" y="1043860"/>
            <a:ext cx="1231538" cy="1304567"/>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79" name="Group 178"/>
          <p:cNvGrpSpPr/>
          <p:nvPr/>
        </p:nvGrpSpPr>
        <p:grpSpPr>
          <a:xfrm>
            <a:off x="5413212" y="3855559"/>
            <a:ext cx="2293213" cy="1765722"/>
            <a:chOff x="3696237" y="2927796"/>
            <a:chExt cx="1324377" cy="1418824"/>
          </a:xfrm>
        </p:grpSpPr>
        <p:sp>
          <p:nvSpPr>
            <p:cNvPr id="182" name="Rectangle 181"/>
            <p:cNvSpPr/>
            <p:nvPr/>
          </p:nvSpPr>
          <p:spPr>
            <a:xfrm>
              <a:off x="3696237" y="3251915"/>
              <a:ext cx="978794" cy="1094705"/>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183" name="Straight Connector 182"/>
            <p:cNvCxnSpPr/>
            <p:nvPr/>
          </p:nvCxnSpPr>
          <p:spPr>
            <a:xfrm flipV="1">
              <a:off x="3696237" y="2927796"/>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4668726" y="2927796"/>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4675031" y="4022501"/>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3696237" y="4022501"/>
              <a:ext cx="345583" cy="324119"/>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4041820" y="4022501"/>
              <a:ext cx="978794" cy="1"/>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4041820" y="2927796"/>
              <a:ext cx="978794" cy="1"/>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041820" y="2927796"/>
              <a:ext cx="0" cy="1094706"/>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5020614" y="2927797"/>
              <a:ext cx="0" cy="1094706"/>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80"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5567891" y="4312716"/>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6463970" y="3930101"/>
            <a:ext cx="1231538" cy="1304567"/>
          </a:xfrm>
          <a:prstGeom prst="rect">
            <a:avLst/>
          </a:prstGeom>
          <a:noFill/>
          <a:extLst>
            <a:ext uri="{909E8E84-426E-40DD-AFC4-6F175D3DCCD1}">
              <a14:hiddenFill xmlns:a14="http://schemas.microsoft.com/office/drawing/2010/main">
                <a:solidFill>
                  <a:srgbClr val="FFFFFF"/>
                </a:solidFill>
              </a14:hiddenFill>
            </a:ext>
          </a:extLst>
        </p:spPr>
      </p:pic>
      <p:grpSp>
        <p:nvGrpSpPr>
          <p:cNvPr id="192" name="Group 191"/>
          <p:cNvGrpSpPr/>
          <p:nvPr/>
        </p:nvGrpSpPr>
        <p:grpSpPr>
          <a:xfrm>
            <a:off x="1276433" y="3855559"/>
            <a:ext cx="2293213" cy="1765722"/>
            <a:chOff x="3696237" y="2927796"/>
            <a:chExt cx="1324377" cy="1418824"/>
          </a:xfrm>
        </p:grpSpPr>
        <p:sp>
          <p:nvSpPr>
            <p:cNvPr id="195" name="Rectangle 194"/>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196" name="Straight Connector 195"/>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193"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64" b="-64"/>
          <a:stretch/>
        </p:blipFill>
        <p:spPr bwMode="auto">
          <a:xfrm>
            <a:off x="1431112" y="4312716"/>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64" b="-64"/>
          <a:stretch/>
        </p:blipFill>
        <p:spPr bwMode="auto">
          <a:xfrm>
            <a:off x="2327191" y="3930101"/>
            <a:ext cx="1231538" cy="1304567"/>
          </a:xfrm>
          <a:prstGeom prst="rect">
            <a:avLst/>
          </a:prstGeom>
          <a:noFill/>
          <a:extLst>
            <a:ext uri="{909E8E84-426E-40DD-AFC4-6F175D3DCCD1}">
              <a14:hiddenFill xmlns:a14="http://schemas.microsoft.com/office/drawing/2010/main">
                <a:solidFill>
                  <a:srgbClr val="FFFFFF"/>
                </a:solidFill>
              </a14:hiddenFill>
            </a:ext>
          </a:extLst>
        </p:spPr>
      </p:pic>
      <p:grpSp>
        <p:nvGrpSpPr>
          <p:cNvPr id="217" name="Group 216"/>
          <p:cNvGrpSpPr/>
          <p:nvPr/>
        </p:nvGrpSpPr>
        <p:grpSpPr>
          <a:xfrm>
            <a:off x="1274285" y="425003"/>
            <a:ext cx="2692408" cy="2307889"/>
            <a:chOff x="3696237" y="2927796"/>
            <a:chExt cx="1324377" cy="1418824"/>
          </a:xfrm>
        </p:grpSpPr>
        <p:sp>
          <p:nvSpPr>
            <p:cNvPr id="218" name="Rectangle 217"/>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219" name="Straight Connector 218"/>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28" name="Straight Arrow Connector 227"/>
          <p:cNvCxnSpPr/>
          <p:nvPr/>
        </p:nvCxnSpPr>
        <p:spPr>
          <a:xfrm flipV="1">
            <a:off x="3571875" y="509590"/>
            <a:ext cx="332024" cy="44989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05" name="Group 204"/>
          <p:cNvGrpSpPr/>
          <p:nvPr/>
        </p:nvGrpSpPr>
        <p:grpSpPr>
          <a:xfrm>
            <a:off x="5413212" y="750377"/>
            <a:ext cx="2293213" cy="1765722"/>
            <a:chOff x="3696237" y="2927796"/>
            <a:chExt cx="1324377" cy="1418824"/>
          </a:xfrm>
        </p:grpSpPr>
        <p:sp>
          <p:nvSpPr>
            <p:cNvPr id="208" name="Rectangle 207"/>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209" name="Straight Connector 208"/>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20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64" b="-64"/>
          <a:stretch/>
        </p:blipFill>
        <p:spPr bwMode="auto">
          <a:xfrm>
            <a:off x="5567891" y="1207534"/>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64" b="-64"/>
          <a:stretch/>
        </p:blipFill>
        <p:spPr bwMode="auto">
          <a:xfrm>
            <a:off x="6463970" y="824919"/>
            <a:ext cx="1231538" cy="130456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575963" y="837025"/>
            <a:ext cx="2127617" cy="1687182"/>
            <a:chOff x="5575963" y="837025"/>
            <a:chExt cx="2127617" cy="1687182"/>
          </a:xfrm>
        </p:grpSpPr>
        <p:pic>
          <p:nvPicPr>
            <p:cNvPr id="23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20775330">
              <a:off x="5575963" y="1219640"/>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927590">
              <a:off x="6472042" y="837025"/>
              <a:ext cx="1231538" cy="1304567"/>
            </a:xfrm>
            <a:prstGeom prst="rect">
              <a:avLst/>
            </a:prstGeom>
            <a:noFill/>
            <a:extLst>
              <a:ext uri="{909E8E84-426E-40DD-AFC4-6F175D3DCCD1}">
                <a14:hiddenFill xmlns:a14="http://schemas.microsoft.com/office/drawing/2010/main">
                  <a:solidFill>
                    <a:srgbClr val="FFFFFF"/>
                  </a:solidFill>
                </a14:hiddenFill>
              </a:ext>
            </a:extLst>
          </p:spPr>
        </p:pic>
      </p:grpSp>
      <p:sp>
        <p:nvSpPr>
          <p:cNvPr id="239" name="Arc 238"/>
          <p:cNvSpPr/>
          <p:nvPr/>
        </p:nvSpPr>
        <p:spPr>
          <a:xfrm>
            <a:off x="6143221" y="528034"/>
            <a:ext cx="1828800" cy="1828800"/>
          </a:xfrm>
          <a:prstGeom prst="arc">
            <a:avLst>
              <a:gd name="adj1" fmla="val 14723672"/>
              <a:gd name="adj2" fmla="val 17788736"/>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240" name="Arc 239"/>
          <p:cNvSpPr/>
          <p:nvPr/>
        </p:nvSpPr>
        <p:spPr>
          <a:xfrm>
            <a:off x="5252432" y="950891"/>
            <a:ext cx="1828800" cy="1828800"/>
          </a:xfrm>
          <a:prstGeom prst="arc">
            <a:avLst>
              <a:gd name="adj1" fmla="val 14723672"/>
              <a:gd name="adj2" fmla="val 17788736"/>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241" name="Arc 240"/>
          <p:cNvSpPr/>
          <p:nvPr/>
        </p:nvSpPr>
        <p:spPr>
          <a:xfrm flipV="1">
            <a:off x="5366196" y="832835"/>
            <a:ext cx="1828800" cy="1828800"/>
          </a:xfrm>
          <a:prstGeom prst="arc">
            <a:avLst>
              <a:gd name="adj1" fmla="val 14723672"/>
              <a:gd name="adj2" fmla="val 17788736"/>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242" name="Arc 241"/>
          <p:cNvSpPr/>
          <p:nvPr/>
        </p:nvSpPr>
        <p:spPr>
          <a:xfrm flipV="1">
            <a:off x="6265570" y="598868"/>
            <a:ext cx="1828800" cy="1828800"/>
          </a:xfrm>
          <a:prstGeom prst="arc">
            <a:avLst>
              <a:gd name="adj1" fmla="val 14723672"/>
              <a:gd name="adj2" fmla="val 17788736"/>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255" name="Rectangle 254"/>
          <p:cNvSpPr/>
          <p:nvPr/>
        </p:nvSpPr>
        <p:spPr>
          <a:xfrm>
            <a:off x="5412859" y="4264263"/>
            <a:ext cx="1694822" cy="135301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256" name="Straight Connector 255"/>
          <p:cNvCxnSpPr/>
          <p:nvPr/>
        </p:nvCxnSpPr>
        <p:spPr>
          <a:xfrm flipV="1">
            <a:off x="5412859" y="3883819"/>
            <a:ext cx="854591" cy="3804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V="1">
            <a:off x="7096764" y="3893344"/>
            <a:ext cx="868517" cy="3709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V="1">
            <a:off x="7107681" y="5241131"/>
            <a:ext cx="848075" cy="376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V="1">
            <a:off x="6268830" y="3889854"/>
            <a:ext cx="1694822"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7963652" y="3889855"/>
            <a:ext cx="0" cy="135302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p:nvPr/>
        </p:nvCxnSpPr>
        <p:spPr>
          <a:xfrm flipV="1">
            <a:off x="2781508" y="3684134"/>
            <a:ext cx="469810" cy="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6" name="Straight Arrow Connector 265"/>
          <p:cNvCxnSpPr/>
          <p:nvPr/>
        </p:nvCxnSpPr>
        <p:spPr>
          <a:xfrm flipV="1">
            <a:off x="1741937" y="4068354"/>
            <a:ext cx="469810" cy="1"/>
          </a:xfrm>
          <a:prstGeom prst="straightConnector1">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26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1302322" y="4316714"/>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455981" y="3934099"/>
            <a:ext cx="1231538" cy="1304567"/>
          </a:xfrm>
          <a:prstGeom prst="rect">
            <a:avLst/>
          </a:prstGeom>
          <a:noFill/>
          <a:extLst>
            <a:ext uri="{909E8E84-426E-40DD-AFC4-6F175D3DCCD1}">
              <a14:hiddenFill xmlns:a14="http://schemas.microsoft.com/office/drawing/2010/main">
                <a:solidFill>
                  <a:srgbClr val="FFFFFF"/>
                </a:solidFill>
              </a14:hiddenFill>
            </a:ext>
          </a:extLst>
        </p:spPr>
      </p:pic>
      <p:sp>
        <p:nvSpPr>
          <p:cNvPr id="269" name="Arc 268"/>
          <p:cNvSpPr/>
          <p:nvPr/>
        </p:nvSpPr>
        <p:spPr>
          <a:xfrm>
            <a:off x="6717305" y="3681753"/>
            <a:ext cx="1828800" cy="1828800"/>
          </a:xfrm>
          <a:prstGeom prst="arc">
            <a:avLst>
              <a:gd name="adj1" fmla="val 17326383"/>
              <a:gd name="adj2" fmla="val 18988873"/>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94" name="Rectangle 93"/>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spTree>
    <p:extLst>
      <p:ext uri="{BB962C8B-B14F-4D97-AF65-F5344CB8AC3E}">
        <p14:creationId xmlns:p14="http://schemas.microsoft.com/office/powerpoint/2010/main" val="34559644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9854"/>
            <a:ext cx="7772400" cy="3721993"/>
          </a:xfrm>
        </p:spPr>
        <p:txBody>
          <a:bodyPr/>
          <a:lstStyle/>
          <a:p>
            <a:r>
              <a:rPr lang="en-US" dirty="0" smtClean="0"/>
              <a:t>Using all your data,</a:t>
            </a:r>
            <a:br>
              <a:rPr lang="en-US" dirty="0" smtClean="0"/>
            </a:br>
            <a:r>
              <a:rPr lang="en-US" dirty="0" smtClean="0"/>
              <a:t>even in the presence of</a:t>
            </a:r>
            <a:br>
              <a:rPr lang="en-US" dirty="0" smtClean="0"/>
            </a:br>
            <a:r>
              <a:rPr lang="en-US" sz="6600" dirty="0" smtClean="0">
                <a:solidFill>
                  <a:srgbClr val="FF0000"/>
                </a:solidFill>
              </a:rPr>
              <a:t>non</a:t>
            </a:r>
            <a:r>
              <a:rPr lang="en-US" sz="6600" dirty="0" smtClean="0"/>
              <a:t>-</a:t>
            </a:r>
            <a:r>
              <a:rPr lang="en-US" sz="6600" dirty="0" smtClean="0">
                <a:solidFill>
                  <a:srgbClr val="006600"/>
                </a:solidFill>
              </a:rPr>
              <a:t>iso</a:t>
            </a:r>
            <a:r>
              <a:rPr lang="en-US" sz="6600" dirty="0" smtClean="0">
                <a:solidFill>
                  <a:srgbClr val="0070C0"/>
                </a:solidFill>
              </a:rPr>
              <a:t>morph</a:t>
            </a:r>
            <a:r>
              <a:rPr lang="en-US" sz="6600" dirty="0" smtClean="0">
                <a:solidFill>
                  <a:srgbClr val="FFC000"/>
                </a:solidFill>
              </a:rPr>
              <a:t>ism</a:t>
            </a:r>
            <a:endParaRPr lang="en-US" sz="6600" dirty="0">
              <a:solidFill>
                <a:srgbClr val="FFC000"/>
              </a:solidFill>
            </a:endParaRPr>
          </a:p>
        </p:txBody>
      </p:sp>
      <p:sp>
        <p:nvSpPr>
          <p:cNvPr id="3" name="Subtitle 2"/>
          <p:cNvSpPr>
            <a:spLocks noGrp="1"/>
          </p:cNvSpPr>
          <p:nvPr>
            <p:ph type="subTitle" idx="1"/>
          </p:nvPr>
        </p:nvSpPr>
        <p:spPr>
          <a:xfrm>
            <a:off x="884865" y="3837905"/>
            <a:ext cx="7321639" cy="1002406"/>
          </a:xfrm>
        </p:spPr>
        <p:txBody>
          <a:bodyPr/>
          <a:lstStyle/>
          <a:p>
            <a:r>
              <a:rPr lang="en-US" dirty="0" smtClean="0">
                <a:solidFill>
                  <a:srgbClr val="FF0000"/>
                </a:solidFill>
              </a:rPr>
              <a:t>not </a:t>
            </a:r>
            <a:r>
              <a:rPr lang="en-US" dirty="0" smtClean="0"/>
              <a:t>      </a:t>
            </a:r>
            <a:r>
              <a:rPr lang="en-US" dirty="0" smtClean="0">
                <a:solidFill>
                  <a:srgbClr val="006600"/>
                </a:solidFill>
              </a:rPr>
              <a:t>same</a:t>
            </a:r>
            <a:r>
              <a:rPr lang="en-US" dirty="0" smtClean="0"/>
              <a:t>    </a:t>
            </a:r>
            <a:r>
              <a:rPr lang="en-US" dirty="0" smtClean="0">
                <a:solidFill>
                  <a:srgbClr val="0070C0"/>
                </a:solidFill>
              </a:rPr>
              <a:t>structure</a:t>
            </a:r>
            <a:r>
              <a:rPr lang="en-US" dirty="0" smtClean="0"/>
              <a:t>    </a:t>
            </a:r>
            <a:r>
              <a:rPr lang="en-US" dirty="0" smtClean="0">
                <a:solidFill>
                  <a:srgbClr val="FFC000"/>
                </a:solidFill>
              </a:rPr>
              <a:t>thing</a:t>
            </a:r>
            <a:endParaRPr lang="en-US" dirty="0">
              <a:solidFill>
                <a:srgbClr val="FFC000"/>
              </a:solidFill>
            </a:endParaRPr>
          </a:p>
        </p:txBody>
      </p:sp>
    </p:spTree>
    <p:extLst>
      <p:ext uri="{BB962C8B-B14F-4D97-AF65-F5344CB8AC3E}">
        <p14:creationId xmlns:p14="http://schemas.microsoft.com/office/powerpoint/2010/main" val="27641296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5946502"/>
            <a:ext cx="4804229" cy="923330"/>
          </a:xfrm>
          <a:prstGeom prst="rect">
            <a:avLst/>
          </a:prstGeom>
        </p:spPr>
        <p:txBody>
          <a:bodyPr wrap="square">
            <a:spAutoFit/>
          </a:bodyPr>
          <a:lstStyle/>
          <a:p>
            <a:r>
              <a:rPr lang="en-US" dirty="0" err="1" smtClean="0">
                <a:solidFill>
                  <a:prstClr val="black"/>
                </a:solidFill>
                <a:latin typeface="Arial" panose="020B0604020202020204" pitchFamily="34" charset="0"/>
              </a:rPr>
              <a:t>Magdoff</a:t>
            </a:r>
            <a:r>
              <a:rPr lang="en-US" dirty="0" smtClean="0">
                <a:solidFill>
                  <a:prstClr val="black"/>
                </a:solidFill>
                <a:latin typeface="Arial" panose="020B0604020202020204" pitchFamily="34" charset="0"/>
              </a:rPr>
              <a:t> &amp; Crick </a:t>
            </a:r>
            <a:r>
              <a:rPr lang="en-US" dirty="0">
                <a:solidFill>
                  <a:prstClr val="black"/>
                </a:solidFill>
                <a:latin typeface="Arial" panose="020B0604020202020204" pitchFamily="34" charset="0"/>
              </a:rPr>
              <a:t>(1955) </a:t>
            </a:r>
            <a:r>
              <a:rPr lang="en-US" dirty="0" smtClean="0">
                <a:solidFill>
                  <a:prstClr val="black"/>
                </a:solidFill>
                <a:latin typeface="Arial" panose="020B0604020202020204" pitchFamily="34" charset="0"/>
              </a:rPr>
              <a:t>“</a:t>
            </a:r>
            <a:r>
              <a:rPr lang="en-US" dirty="0" err="1" smtClean="0">
                <a:solidFill>
                  <a:prstClr val="black"/>
                </a:solidFill>
                <a:latin typeface="Arial" panose="020B0604020202020204" pitchFamily="34" charset="0"/>
              </a:rPr>
              <a:t>Ribonuclease</a:t>
            </a:r>
            <a:r>
              <a:rPr lang="en-US" dirty="0" smtClean="0">
                <a:solidFill>
                  <a:prstClr val="black"/>
                </a:solidFill>
                <a:latin typeface="Arial" panose="020B0604020202020204" pitchFamily="34" charset="0"/>
              </a:rPr>
              <a:t> </a:t>
            </a:r>
            <a:r>
              <a:rPr lang="en-US" dirty="0">
                <a:solidFill>
                  <a:prstClr val="black"/>
                </a:solidFill>
                <a:latin typeface="Arial" panose="020B0604020202020204" pitchFamily="34" charset="0"/>
              </a:rPr>
              <a:t>II. Accuracy of measurement and </a:t>
            </a:r>
            <a:r>
              <a:rPr lang="en-US" dirty="0" smtClean="0">
                <a:solidFill>
                  <a:prstClr val="black"/>
                </a:solidFill>
                <a:latin typeface="Arial" panose="020B0604020202020204" pitchFamily="34" charset="0"/>
              </a:rPr>
              <a:t>shrinkage”,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smtClean="0">
                <a:solidFill>
                  <a:prstClr val="black"/>
                </a:solidFill>
                <a:latin typeface="Arial" panose="020B0604020202020204" pitchFamily="34" charset="0"/>
              </a:rPr>
              <a:t>Cryst</a:t>
            </a:r>
            <a:r>
              <a:rPr lang="en-US" i="1" dirty="0" smtClean="0">
                <a:solidFill>
                  <a:prstClr val="black"/>
                </a:solidFill>
                <a:latin typeface="Arial" panose="020B0604020202020204" pitchFamily="34" charset="0"/>
              </a:rPr>
              <a:t>. </a:t>
            </a:r>
            <a:r>
              <a:rPr lang="en-US" b="1" dirty="0">
                <a:solidFill>
                  <a:prstClr val="black"/>
                </a:solidFill>
                <a:latin typeface="Arial" panose="020B0604020202020204" pitchFamily="34" charset="0"/>
              </a:rPr>
              <a:t>8</a:t>
            </a:r>
            <a:r>
              <a:rPr lang="en-US" dirty="0">
                <a:solidFill>
                  <a:prstClr val="black"/>
                </a:solidFill>
                <a:latin typeface="Arial" panose="020B0604020202020204" pitchFamily="34" charset="0"/>
              </a:rPr>
              <a:t>, </a:t>
            </a:r>
            <a:r>
              <a:rPr lang="en-US" dirty="0" smtClean="0">
                <a:solidFill>
                  <a:prstClr val="black"/>
                </a:solidFill>
                <a:latin typeface="Arial" panose="020B0604020202020204" pitchFamily="34" charset="0"/>
              </a:rPr>
              <a:t>461-8</a:t>
            </a:r>
            <a:r>
              <a:rPr lang="en-US" dirty="0">
                <a:solidFill>
                  <a:prstClr val="black"/>
                </a:solidFill>
                <a:latin typeface="Arial" panose="020B0604020202020204" pitchFamily="34" charset="0"/>
              </a:rPr>
              <a:t>.</a:t>
            </a:r>
          </a:p>
        </p:txBody>
      </p:sp>
      <p:sp>
        <p:nvSpPr>
          <p:cNvPr id="3" name="Rectangle 2"/>
          <p:cNvSpPr/>
          <p:nvPr/>
        </p:nvSpPr>
        <p:spPr>
          <a:xfrm>
            <a:off x="4688114" y="5962465"/>
            <a:ext cx="4557484" cy="923330"/>
          </a:xfrm>
          <a:prstGeom prst="rect">
            <a:avLst/>
          </a:prstGeom>
        </p:spPr>
        <p:txBody>
          <a:bodyPr wrap="square">
            <a:spAutoFit/>
          </a:bodyPr>
          <a:lstStyle/>
          <a:p>
            <a:r>
              <a:rPr lang="en-US" dirty="0" smtClean="0">
                <a:solidFill>
                  <a:prstClr val="black"/>
                </a:solidFill>
                <a:latin typeface="Arial" panose="020B0604020202020204" pitchFamily="34" charset="0"/>
              </a:rPr>
              <a:t>Crick </a:t>
            </a:r>
            <a:r>
              <a:rPr lang="en-US" dirty="0">
                <a:solidFill>
                  <a:prstClr val="black"/>
                </a:solidFill>
                <a:latin typeface="Arial" panose="020B0604020202020204" pitchFamily="34" charset="0"/>
              </a:rPr>
              <a:t>&amp; </a:t>
            </a:r>
            <a:r>
              <a:rPr lang="en-US" dirty="0" err="1" smtClean="0">
                <a:solidFill>
                  <a:prstClr val="black"/>
                </a:solidFill>
                <a:latin typeface="Arial" panose="020B0604020202020204" pitchFamily="34" charset="0"/>
              </a:rPr>
              <a:t>Magdoff</a:t>
            </a:r>
            <a:r>
              <a:rPr lang="en-US" dirty="0">
                <a:solidFill>
                  <a:prstClr val="black"/>
                </a:solidFill>
                <a:latin typeface="Arial" panose="020B0604020202020204" pitchFamily="34" charset="0"/>
              </a:rPr>
              <a:t> </a:t>
            </a:r>
            <a:r>
              <a:rPr lang="en-US" dirty="0" smtClean="0">
                <a:solidFill>
                  <a:prstClr val="black"/>
                </a:solidFill>
                <a:latin typeface="Arial" panose="020B0604020202020204" pitchFamily="34" charset="0"/>
              </a:rPr>
              <a:t>(1956</a:t>
            </a:r>
            <a:r>
              <a:rPr lang="en-US" dirty="0">
                <a:solidFill>
                  <a:prstClr val="black"/>
                </a:solidFill>
                <a:latin typeface="Arial" panose="020B0604020202020204" pitchFamily="34" charset="0"/>
              </a:rPr>
              <a:t>) </a:t>
            </a:r>
            <a:r>
              <a:rPr lang="en-US" dirty="0" smtClean="0">
                <a:solidFill>
                  <a:prstClr val="black"/>
                </a:solidFill>
                <a:latin typeface="Arial" panose="020B0604020202020204" pitchFamily="34" charset="0"/>
              </a:rPr>
              <a:t>“The </a:t>
            </a:r>
            <a:r>
              <a:rPr lang="en-US" dirty="0">
                <a:solidFill>
                  <a:prstClr val="black"/>
                </a:solidFill>
                <a:latin typeface="Arial" panose="020B0604020202020204" pitchFamily="34" charset="0"/>
              </a:rPr>
              <a:t>theory of the method of </a:t>
            </a:r>
            <a:r>
              <a:rPr lang="en-US" dirty="0" err="1">
                <a:solidFill>
                  <a:prstClr val="black"/>
                </a:solidFill>
                <a:latin typeface="Arial" panose="020B0604020202020204" pitchFamily="34" charset="0"/>
              </a:rPr>
              <a:t>isomorphous</a:t>
            </a:r>
            <a:r>
              <a:rPr lang="en-US" dirty="0">
                <a:solidFill>
                  <a:prstClr val="black"/>
                </a:solidFill>
                <a:latin typeface="Arial" panose="020B0604020202020204" pitchFamily="34" charset="0"/>
              </a:rPr>
              <a:t> replacement for protein </a:t>
            </a:r>
            <a:r>
              <a:rPr lang="en-US" dirty="0" smtClean="0">
                <a:solidFill>
                  <a:prstClr val="black"/>
                </a:solidFill>
                <a:latin typeface="Arial" panose="020B0604020202020204" pitchFamily="34" charset="0"/>
              </a:rPr>
              <a:t>crystals”,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smtClean="0">
                <a:solidFill>
                  <a:prstClr val="black"/>
                </a:solidFill>
                <a:latin typeface="Arial" panose="020B0604020202020204" pitchFamily="34" charset="0"/>
              </a:rPr>
              <a:t>Cryst</a:t>
            </a:r>
            <a:r>
              <a:rPr lang="en-US" i="1" dirty="0" smtClean="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a:t>
            </a:r>
            <a:r>
              <a:rPr lang="en-US" dirty="0" smtClean="0">
                <a:solidFill>
                  <a:prstClr val="black"/>
                </a:solidFill>
                <a:latin typeface="Arial" panose="020B0604020202020204" pitchFamily="34" charset="0"/>
              </a:rPr>
              <a:t>901-8</a:t>
            </a:r>
            <a:r>
              <a:rPr lang="en-US" dirty="0">
                <a:solidFill>
                  <a:prstClr val="black"/>
                </a:solidFill>
                <a:latin typeface="Arial" panose="020B0604020202020204" pitchFamily="34" charset="0"/>
              </a:rPr>
              <a:t>.</a:t>
            </a:r>
          </a:p>
        </p:txBody>
      </p:sp>
      <p:grpSp>
        <p:nvGrpSpPr>
          <p:cNvPr id="6" name="Group 5"/>
          <p:cNvGrpSpPr/>
          <p:nvPr/>
        </p:nvGrpSpPr>
        <p:grpSpPr>
          <a:xfrm>
            <a:off x="1444529" y="236400"/>
            <a:ext cx="6026752" cy="5653495"/>
            <a:chOff x="1444529" y="236400"/>
            <a:chExt cx="6026752" cy="5653495"/>
          </a:xfrm>
        </p:grpSpPr>
        <p:pic>
          <p:nvPicPr>
            <p:cNvPr id="35164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58" t="15778" r="32948" b="10246"/>
            <a:stretch/>
          </p:blipFill>
          <p:spPr bwMode="auto">
            <a:xfrm>
              <a:off x="1444529" y="236400"/>
              <a:ext cx="6026752" cy="459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164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008" t="39038" r="23112" b="43105"/>
            <a:stretch/>
          </p:blipFill>
          <p:spPr bwMode="auto">
            <a:xfrm>
              <a:off x="1560641" y="4779561"/>
              <a:ext cx="5848252" cy="1110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3474543" y="885569"/>
            <a:ext cx="2658458" cy="4223097"/>
            <a:chOff x="3474543" y="885569"/>
            <a:chExt cx="2658458" cy="4223097"/>
          </a:xfrm>
        </p:grpSpPr>
        <p:sp>
          <p:nvSpPr>
            <p:cNvPr id="4" name="Freeform 3"/>
            <p:cNvSpPr/>
            <p:nvPr/>
          </p:nvSpPr>
          <p:spPr>
            <a:xfrm>
              <a:off x="3474543" y="885569"/>
              <a:ext cx="2658458"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 name="Freeform 6"/>
            <p:cNvSpPr/>
            <p:nvPr/>
          </p:nvSpPr>
          <p:spPr>
            <a:xfrm>
              <a:off x="3614057" y="4737837"/>
              <a:ext cx="137957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grpSp>
        <p:nvGrpSpPr>
          <p:cNvPr id="12" name="Group 11"/>
          <p:cNvGrpSpPr/>
          <p:nvPr/>
        </p:nvGrpSpPr>
        <p:grpSpPr>
          <a:xfrm>
            <a:off x="2336800" y="1923340"/>
            <a:ext cx="4674315" cy="3457824"/>
            <a:chOff x="2336800" y="1923340"/>
            <a:chExt cx="4674315" cy="3457824"/>
          </a:xfrm>
        </p:grpSpPr>
        <p:sp>
          <p:nvSpPr>
            <p:cNvPr id="9" name="Freeform 8"/>
            <p:cNvSpPr/>
            <p:nvPr/>
          </p:nvSpPr>
          <p:spPr>
            <a:xfrm>
              <a:off x="3846286" y="1923340"/>
              <a:ext cx="3164829"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0" name="Freeform 9"/>
            <p:cNvSpPr/>
            <p:nvPr/>
          </p:nvSpPr>
          <p:spPr>
            <a:xfrm>
              <a:off x="2336800" y="5010335"/>
              <a:ext cx="198191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grpSp>
        <p:nvGrpSpPr>
          <p:cNvPr id="8" name="Group 7"/>
          <p:cNvGrpSpPr/>
          <p:nvPr/>
        </p:nvGrpSpPr>
        <p:grpSpPr>
          <a:xfrm>
            <a:off x="1517097" y="2757714"/>
            <a:ext cx="6039696" cy="2095875"/>
            <a:chOff x="1517097" y="2757714"/>
            <a:chExt cx="6039696" cy="2095875"/>
          </a:xfrm>
        </p:grpSpPr>
        <p:sp>
          <p:nvSpPr>
            <p:cNvPr id="11" name="Freeform 10"/>
            <p:cNvSpPr/>
            <p:nvPr/>
          </p:nvSpPr>
          <p:spPr>
            <a:xfrm>
              <a:off x="2104393" y="2757714"/>
              <a:ext cx="5452400" cy="617770"/>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 name="connsiteX0" fmla="*/ 2447286 w 3987321"/>
                <a:gd name="connsiteY0" fmla="*/ 44092 h 371576"/>
                <a:gd name="connsiteX1" fmla="*/ 3968499 w 3987321"/>
                <a:gd name="connsiteY1" fmla="*/ 58606 h 371576"/>
                <a:gd name="connsiteX2" fmla="*/ 1242600 w 3987321"/>
                <a:gd name="connsiteY2" fmla="*/ 15064 h 371576"/>
                <a:gd name="connsiteX3" fmla="*/ 168543 w 3987321"/>
                <a:gd name="connsiteY3" fmla="*/ 29578 h 371576"/>
                <a:gd name="connsiteX4" fmla="*/ 241114 w 3987321"/>
                <a:gd name="connsiteY4" fmla="*/ 334378 h 371576"/>
                <a:gd name="connsiteX5" fmla="*/ 2432771 w 3987321"/>
                <a:gd name="connsiteY5" fmla="*/ 334378 h 371576"/>
                <a:gd name="connsiteX6" fmla="*/ 2447286 w 3987321"/>
                <a:gd name="connsiteY6" fmla="*/ 44092 h 371576"/>
                <a:gd name="connsiteX0" fmla="*/ 2447286 w 3987321"/>
                <a:gd name="connsiteY0" fmla="*/ 290286 h 617770"/>
                <a:gd name="connsiteX1" fmla="*/ 3968499 w 3987321"/>
                <a:gd name="connsiteY1" fmla="*/ 304800 h 617770"/>
                <a:gd name="connsiteX2" fmla="*/ 1639825 w 3987321"/>
                <a:gd name="connsiteY2" fmla="*/ 0 h 617770"/>
                <a:gd name="connsiteX3" fmla="*/ 1242600 w 3987321"/>
                <a:gd name="connsiteY3" fmla="*/ 261258 h 617770"/>
                <a:gd name="connsiteX4" fmla="*/ 168543 w 3987321"/>
                <a:gd name="connsiteY4" fmla="*/ 275772 h 617770"/>
                <a:gd name="connsiteX5" fmla="*/ 241114 w 3987321"/>
                <a:gd name="connsiteY5" fmla="*/ 580572 h 617770"/>
                <a:gd name="connsiteX6" fmla="*/ 2432771 w 3987321"/>
                <a:gd name="connsiteY6" fmla="*/ 580572 h 617770"/>
                <a:gd name="connsiteX7" fmla="*/ 2447286 w 3987321"/>
                <a:gd name="connsiteY7" fmla="*/ 290286 h 617770"/>
                <a:gd name="connsiteX0" fmla="*/ 2431303 w 3971338"/>
                <a:gd name="connsiteY0" fmla="*/ 290286 h 617770"/>
                <a:gd name="connsiteX1" fmla="*/ 3952516 w 3971338"/>
                <a:gd name="connsiteY1" fmla="*/ 304800 h 617770"/>
                <a:gd name="connsiteX2" fmla="*/ 1623842 w 3971338"/>
                <a:gd name="connsiteY2" fmla="*/ 0 h 617770"/>
                <a:gd name="connsiteX3" fmla="*/ 946201 w 3971338"/>
                <a:gd name="connsiteY3" fmla="*/ 14516 h 617770"/>
                <a:gd name="connsiteX4" fmla="*/ 152560 w 3971338"/>
                <a:gd name="connsiteY4" fmla="*/ 275772 h 617770"/>
                <a:gd name="connsiteX5" fmla="*/ 225131 w 3971338"/>
                <a:gd name="connsiteY5" fmla="*/ 580572 h 617770"/>
                <a:gd name="connsiteX6" fmla="*/ 2416788 w 3971338"/>
                <a:gd name="connsiteY6" fmla="*/ 580572 h 617770"/>
                <a:gd name="connsiteX7" fmla="*/ 2431303 w 3971338"/>
                <a:gd name="connsiteY7" fmla="*/ 290286 h 617770"/>
                <a:gd name="connsiteX0" fmla="*/ 2429678 w 3969713"/>
                <a:gd name="connsiteY0" fmla="*/ 290286 h 617770"/>
                <a:gd name="connsiteX1" fmla="*/ 3950891 w 3969713"/>
                <a:gd name="connsiteY1" fmla="*/ 304800 h 617770"/>
                <a:gd name="connsiteX2" fmla="*/ 1622217 w 3969713"/>
                <a:gd name="connsiteY2" fmla="*/ 0 h 617770"/>
                <a:gd name="connsiteX3" fmla="*/ 944576 w 3969713"/>
                <a:gd name="connsiteY3" fmla="*/ 14516 h 617770"/>
                <a:gd name="connsiteX4" fmla="*/ 915080 w 3969713"/>
                <a:gd name="connsiteY4" fmla="*/ 304800 h 617770"/>
                <a:gd name="connsiteX5" fmla="*/ 150935 w 3969713"/>
                <a:gd name="connsiteY5" fmla="*/ 275772 h 617770"/>
                <a:gd name="connsiteX6" fmla="*/ 223506 w 3969713"/>
                <a:gd name="connsiteY6" fmla="*/ 580572 h 617770"/>
                <a:gd name="connsiteX7" fmla="*/ 2415163 w 3969713"/>
                <a:gd name="connsiteY7" fmla="*/ 580572 h 617770"/>
                <a:gd name="connsiteX8" fmla="*/ 2429678 w 3969713"/>
                <a:gd name="connsiteY8" fmla="*/ 290286 h 617770"/>
                <a:gd name="connsiteX0" fmla="*/ 2701332 w 4241367"/>
                <a:gd name="connsiteY0" fmla="*/ 290286 h 617770"/>
                <a:gd name="connsiteX1" fmla="*/ 4222545 w 4241367"/>
                <a:gd name="connsiteY1" fmla="*/ 304800 h 617770"/>
                <a:gd name="connsiteX2" fmla="*/ 1893871 w 4241367"/>
                <a:gd name="connsiteY2" fmla="*/ 0 h 617770"/>
                <a:gd name="connsiteX3" fmla="*/ 1216230 w 4241367"/>
                <a:gd name="connsiteY3" fmla="*/ 14516 h 617770"/>
                <a:gd name="connsiteX4" fmla="*/ 1186734 w 4241367"/>
                <a:gd name="connsiteY4" fmla="*/ 304800 h 617770"/>
                <a:gd name="connsiteX5" fmla="*/ 32445 w 4241367"/>
                <a:gd name="connsiteY5" fmla="*/ 319315 h 617770"/>
                <a:gd name="connsiteX6" fmla="*/ 495160 w 4241367"/>
                <a:gd name="connsiteY6" fmla="*/ 580572 h 617770"/>
                <a:gd name="connsiteX7" fmla="*/ 2686817 w 4241367"/>
                <a:gd name="connsiteY7" fmla="*/ 580572 h 617770"/>
                <a:gd name="connsiteX8" fmla="*/ 2701332 w 4241367"/>
                <a:gd name="connsiteY8" fmla="*/ 290286 h 617770"/>
                <a:gd name="connsiteX0" fmla="*/ 2880254 w 4420289"/>
                <a:gd name="connsiteY0" fmla="*/ 290286 h 617770"/>
                <a:gd name="connsiteX1" fmla="*/ 4401467 w 4420289"/>
                <a:gd name="connsiteY1" fmla="*/ 304800 h 617770"/>
                <a:gd name="connsiteX2" fmla="*/ 2072793 w 4420289"/>
                <a:gd name="connsiteY2" fmla="*/ 0 h 617770"/>
                <a:gd name="connsiteX3" fmla="*/ 1395152 w 4420289"/>
                <a:gd name="connsiteY3" fmla="*/ 14516 h 617770"/>
                <a:gd name="connsiteX4" fmla="*/ 1365656 w 4420289"/>
                <a:gd name="connsiteY4" fmla="*/ 304800 h 617770"/>
                <a:gd name="connsiteX5" fmla="*/ 211367 w 4420289"/>
                <a:gd name="connsiteY5" fmla="*/ 319315 h 617770"/>
                <a:gd name="connsiteX6" fmla="*/ 222978 w 4420289"/>
                <a:gd name="connsiteY6" fmla="*/ 580572 h 617770"/>
                <a:gd name="connsiteX7" fmla="*/ 2865739 w 4420289"/>
                <a:gd name="connsiteY7" fmla="*/ 580572 h 617770"/>
                <a:gd name="connsiteX8" fmla="*/ 2880254 w 4420289"/>
                <a:gd name="connsiteY8" fmla="*/ 290286 h 617770"/>
                <a:gd name="connsiteX0" fmla="*/ 2880254 w 4580019"/>
                <a:gd name="connsiteY0" fmla="*/ 290286 h 617770"/>
                <a:gd name="connsiteX1" fmla="*/ 4401467 w 4580019"/>
                <a:gd name="connsiteY1" fmla="*/ 304800 h 617770"/>
                <a:gd name="connsiteX2" fmla="*/ 4364890 w 4580019"/>
                <a:gd name="connsiteY2" fmla="*/ 43543 h 617770"/>
                <a:gd name="connsiteX3" fmla="*/ 2072793 w 4580019"/>
                <a:gd name="connsiteY3" fmla="*/ 0 h 617770"/>
                <a:gd name="connsiteX4" fmla="*/ 1395152 w 4580019"/>
                <a:gd name="connsiteY4" fmla="*/ 14516 h 617770"/>
                <a:gd name="connsiteX5" fmla="*/ 1365656 w 4580019"/>
                <a:gd name="connsiteY5" fmla="*/ 304800 h 617770"/>
                <a:gd name="connsiteX6" fmla="*/ 211367 w 4580019"/>
                <a:gd name="connsiteY6" fmla="*/ 319315 h 617770"/>
                <a:gd name="connsiteX7" fmla="*/ 222978 w 4580019"/>
                <a:gd name="connsiteY7" fmla="*/ 580572 h 617770"/>
                <a:gd name="connsiteX8" fmla="*/ 2865739 w 4580019"/>
                <a:gd name="connsiteY8" fmla="*/ 580572 h 617770"/>
                <a:gd name="connsiteX9" fmla="*/ 2880254 w 4580019"/>
                <a:gd name="connsiteY9" fmla="*/ 290286 h 61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019" h="617770">
                  <a:moveTo>
                    <a:pt x="2880254" y="290286"/>
                  </a:moveTo>
                  <a:cubicBezTo>
                    <a:pt x="3136209" y="244324"/>
                    <a:pt x="4602248" y="309638"/>
                    <a:pt x="4401467" y="304800"/>
                  </a:cubicBezTo>
                  <a:cubicBezTo>
                    <a:pt x="4520890" y="285448"/>
                    <a:pt x="4753002" y="94343"/>
                    <a:pt x="4364890" y="43543"/>
                  </a:cubicBezTo>
                  <a:cubicBezTo>
                    <a:pt x="3976778" y="-7257"/>
                    <a:pt x="2439733" y="26609"/>
                    <a:pt x="2072793" y="0"/>
                  </a:cubicBezTo>
                  <a:cubicBezTo>
                    <a:pt x="1940385" y="87086"/>
                    <a:pt x="1513008" y="-36284"/>
                    <a:pt x="1395152" y="14516"/>
                  </a:cubicBezTo>
                  <a:cubicBezTo>
                    <a:pt x="1277296" y="65316"/>
                    <a:pt x="1497929" y="261257"/>
                    <a:pt x="1365656" y="304800"/>
                  </a:cubicBezTo>
                  <a:cubicBezTo>
                    <a:pt x="1233383" y="348343"/>
                    <a:pt x="401813" y="273353"/>
                    <a:pt x="211367" y="319315"/>
                  </a:cubicBezTo>
                  <a:cubicBezTo>
                    <a:pt x="20921" y="365277"/>
                    <a:pt x="-154393" y="529772"/>
                    <a:pt x="222978" y="580572"/>
                  </a:cubicBezTo>
                  <a:cubicBezTo>
                    <a:pt x="600349" y="631372"/>
                    <a:pt x="2422860" y="628953"/>
                    <a:pt x="2865739" y="580572"/>
                  </a:cubicBezTo>
                  <a:cubicBezTo>
                    <a:pt x="3308618" y="532191"/>
                    <a:pt x="2624299" y="336248"/>
                    <a:pt x="2880254" y="29028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3" name="Freeform 12"/>
            <p:cNvSpPr/>
            <p:nvPr/>
          </p:nvSpPr>
          <p:spPr>
            <a:xfrm>
              <a:off x="1517097" y="4482760"/>
              <a:ext cx="4201531"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sp>
        <p:nvSpPr>
          <p:cNvPr id="14" name="Freeform 13"/>
          <p:cNvSpPr/>
          <p:nvPr/>
        </p:nvSpPr>
        <p:spPr>
          <a:xfrm>
            <a:off x="3178629" y="6222278"/>
            <a:ext cx="1263456"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79860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909310"/>
          </a:xfrm>
          <a:prstGeom prst="rect">
            <a:avLst/>
          </a:prstGeom>
          <a:noFill/>
        </p:spPr>
        <p:txBody>
          <a:bodyPr wrap="square" rtlCol="0">
            <a:spAutoFit/>
          </a:bodyPr>
          <a:lstStyle/>
          <a:p>
            <a:r>
              <a:rPr lang="en-US" sz="1400" dirty="0" smtClean="0">
                <a:solidFill>
                  <a:prstClr val="black"/>
                </a:solidFill>
                <a:latin typeface="Arial" panose="020B0604020202020204" pitchFamily="34" charset="0"/>
              </a:rPr>
              <a:t>Dear James</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smtClean="0">
                <a:solidFill>
                  <a:prstClr val="black"/>
                </a:solidFill>
                <a:latin typeface="Arial" panose="020B0604020202020204" pitchFamily="34" charset="0"/>
              </a:rPr>
              <a:t>diffractometer</a:t>
            </a:r>
            <a:r>
              <a:rPr lang="en-US" sz="1400" dirty="0" smtClean="0">
                <a:solidFill>
                  <a:prstClr val="black"/>
                </a:solidFill>
                <a:latin typeface="Arial" panose="020B0604020202020204" pitchFamily="34" charset="0"/>
              </a:rPr>
              <a:t> because crystals were mounted to rotate about the diagonal axis). As I recall both Type I and Type II could be found in the same </a:t>
            </a:r>
            <a:r>
              <a:rPr lang="en-US" sz="1400" dirty="0" err="1" smtClean="0">
                <a:solidFill>
                  <a:prstClr val="black"/>
                </a:solidFill>
                <a:latin typeface="Arial" panose="020B0604020202020204" pitchFamily="34" charset="0"/>
              </a:rPr>
              <a:t>crystallisation</a:t>
            </a:r>
            <a:r>
              <a:rPr lang="en-US" sz="1400" dirty="0" smtClean="0">
                <a:solidFill>
                  <a:prstClr val="black"/>
                </a:solidFill>
                <a:latin typeface="Arial" panose="020B0604020202020204" pitchFamily="34" charset="0"/>
              </a:rPr>
              <a:t> batch . Although sometimes the external morphology allowed recognition this was not infallible. </a:t>
            </a:r>
          </a:p>
          <a:p>
            <a:endParaRPr lang="en-US" sz="1400" dirty="0" smtClean="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The structure was based on Type II crystals. Later a graduate student Helen </a:t>
            </a:r>
            <a:r>
              <a:rPr lang="en-US" sz="1400" dirty="0" err="1" smtClean="0">
                <a:solidFill>
                  <a:prstClr val="black"/>
                </a:solidFill>
                <a:latin typeface="Arial" panose="020B0604020202020204" pitchFamily="34" charset="0"/>
              </a:rPr>
              <a:t>Handoll</a:t>
            </a:r>
            <a:r>
              <a:rPr lang="en-US" sz="1400" dirty="0" smtClean="0">
                <a:solidFill>
                  <a:prstClr val="black"/>
                </a:solidFill>
                <a:latin typeface="Arial" panose="020B0604020202020204" pitchFamily="34" charset="0"/>
              </a:rPr>
              <a:t> examined Type I. The work, which was in the early days and before refinement </a:t>
            </a:r>
            <a:r>
              <a:rPr lang="en-US" sz="1400" dirty="0" err="1" smtClean="0">
                <a:solidFill>
                  <a:prstClr val="black"/>
                </a:solidFill>
                <a:latin typeface="Arial" panose="020B0604020202020204" pitchFamily="34" charset="0"/>
              </a:rPr>
              <a:t>programmes</a:t>
            </a:r>
            <a:r>
              <a:rPr lang="en-US" sz="1400" dirty="0" smtClean="0">
                <a:solidFill>
                  <a:prstClr val="black"/>
                </a:solidFill>
                <a:latin typeface="Arial" panose="020B0604020202020204" pitchFamily="34" charset="0"/>
              </a:rPr>
              <a:t>, seemed to suggest that the differences lay in the arrangement of water or chloride molecules (Lysozyme was </a:t>
            </a:r>
            <a:r>
              <a:rPr lang="en-US" sz="1400" dirty="0" err="1" smtClean="0">
                <a:solidFill>
                  <a:prstClr val="black"/>
                </a:solidFill>
                <a:latin typeface="Arial" panose="020B0604020202020204" pitchFamily="34" charset="0"/>
              </a:rPr>
              <a:t>crystallised</a:t>
            </a:r>
            <a:r>
              <a:rPr lang="en-US" sz="1400" dirty="0" smtClean="0">
                <a:solidFill>
                  <a:prstClr val="black"/>
                </a:solidFill>
                <a:latin typeface="Arial" panose="020B0604020202020204" pitchFamily="34" charset="0"/>
              </a:rPr>
              <a:t> from </a:t>
            </a:r>
            <a:r>
              <a:rPr lang="en-US" sz="1400" dirty="0" err="1" smtClean="0">
                <a:solidFill>
                  <a:prstClr val="black"/>
                </a:solidFill>
                <a:latin typeface="Arial" panose="020B0604020202020204" pitchFamily="34" charset="0"/>
              </a:rPr>
              <a:t>NaCl</a:t>
            </a:r>
            <a:r>
              <a:rPr lang="en-US" sz="1400" dirty="0" smtClean="0">
                <a:solidFill>
                  <a:prstClr val="black"/>
                </a:solidFill>
                <a:latin typeface="Arial" panose="020B0604020202020204" pitchFamily="34" charset="0"/>
              </a:rPr>
              <a:t>). But the work was never written up. Keith Wilson at one stage was following this up as lysozyme was being used to test data collection strategies but I do not know the outcome.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An account of this is given in International Table Volume F (</a:t>
            </a:r>
            <a:r>
              <a:rPr lang="en-US" sz="1400" dirty="0" err="1" smtClean="0">
                <a:solidFill>
                  <a:prstClr val="black"/>
                </a:solidFill>
                <a:latin typeface="Arial" panose="020B0604020202020204" pitchFamily="34" charset="0"/>
              </a:rPr>
              <a:t>Rossmann</a:t>
            </a:r>
            <a:r>
              <a:rPr lang="en-US" sz="1400" dirty="0" smtClean="0">
                <a:solidFill>
                  <a:prstClr val="black"/>
                </a:solidFill>
                <a:latin typeface="Arial" panose="020B0604020202020204" pitchFamily="34" charset="0"/>
              </a:rPr>
              <a:t> and Arnold edited 2001) p760.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Tony North was much involved in sorting this out and if you wanted more info he would be the person to contact. I hope this is helpful. Do let me know if you need more.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Best wishes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Louise </a:t>
            </a:r>
            <a:endParaRPr lang="en-US" sz="1400" dirty="0">
              <a:solidFill>
                <a:prstClr val="black"/>
              </a:solidFill>
              <a:latin typeface="Arial" panose="020B0604020202020204" pitchFamily="34" charset="0"/>
            </a:endParaRP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latin typeface="Arial" panose="020B0604020202020204" pitchFamily="34" charset="0"/>
              </a:rPr>
              <a:t>Non-isomorphism in lysozyme</a:t>
            </a:r>
            <a:endParaRPr lang="en-US" dirty="0">
              <a:solidFill>
                <a:prstClr val="black"/>
              </a:solidFill>
              <a:latin typeface="Arial" panose="020B0604020202020204" pitchFamily="34" charset="0"/>
            </a:endParaRPr>
          </a:p>
        </p:txBody>
      </p:sp>
      <p:sp>
        <p:nvSpPr>
          <p:cNvPr id="2" name="Oval 1"/>
          <p:cNvSpPr/>
          <p:nvPr/>
        </p:nvSpPr>
        <p:spPr>
          <a:xfrm>
            <a:off x="1886755" y="3088783"/>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374965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88" name="Freeform 44"/>
          <p:cNvSpPr>
            <a:spLocks/>
          </p:cNvSpPr>
          <p:nvPr/>
        </p:nvSpPr>
        <p:spPr bwMode="auto">
          <a:xfrm>
            <a:off x="2843213" y="5305425"/>
            <a:ext cx="2905125" cy="706438"/>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46" name="Freeform 2"/>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49"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grpSp>
        <p:nvGrpSpPr>
          <p:cNvPr id="159763" name="Group 19"/>
          <p:cNvGrpSpPr>
            <a:grpSpLocks/>
          </p:cNvGrpSpPr>
          <p:nvPr/>
        </p:nvGrpSpPr>
        <p:grpSpPr bwMode="auto">
          <a:xfrm>
            <a:off x="5197475" y="5548313"/>
            <a:ext cx="277813" cy="238125"/>
            <a:chOff x="3192" y="2215"/>
            <a:chExt cx="920" cy="943"/>
          </a:xfrm>
        </p:grpSpPr>
        <p:sp>
          <p:nvSpPr>
            <p:cNvPr id="159747" name="Freeform 3"/>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0" name="Line 6"/>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1" name="Line 7"/>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2" name="Line 8"/>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3" name="Line 9"/>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4"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5"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6" name="Freeform 12"/>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57" name="Freeform 13"/>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grpSp>
      <p:sp>
        <p:nvSpPr>
          <p:cNvPr id="159765" name="Freeform 21"/>
          <p:cNvSpPr>
            <a:spLocks/>
          </p:cNvSpPr>
          <p:nvPr/>
        </p:nvSpPr>
        <p:spPr bwMode="auto">
          <a:xfrm>
            <a:off x="-692150" y="2141538"/>
            <a:ext cx="6705600" cy="487362"/>
          </a:xfrm>
          <a:custGeom>
            <a:avLst/>
            <a:gdLst>
              <a:gd name="T0" fmla="*/ 0 w 4224"/>
              <a:gd name="T1" fmla="*/ 272 h 307"/>
              <a:gd name="T2" fmla="*/ 1242 w 4224"/>
              <a:gd name="T3" fmla="*/ 264 h 307"/>
              <a:gd name="T4" fmla="*/ 2987 w 4224"/>
              <a:gd name="T5" fmla="*/ 256 h 307"/>
              <a:gd name="T6" fmla="*/ 4024 w 4224"/>
              <a:gd name="T7" fmla="*/ 264 h 307"/>
              <a:gd name="T8" fmla="*/ 4188 w 4224"/>
              <a:gd name="T9" fmla="*/ 0 h 307"/>
            </a:gdLst>
            <a:ahLst/>
            <a:cxnLst>
              <a:cxn ang="0">
                <a:pos x="T0" y="T1"/>
              </a:cxn>
              <a:cxn ang="0">
                <a:pos x="T2" y="T3"/>
              </a:cxn>
              <a:cxn ang="0">
                <a:pos x="T4" y="T5"/>
              </a:cxn>
              <a:cxn ang="0">
                <a:pos x="T6" y="T7"/>
              </a:cxn>
              <a:cxn ang="0">
                <a:pos x="T8" y="T9"/>
              </a:cxn>
            </a:cxnLst>
            <a:rect l="0" t="0" r="r" b="b"/>
            <a:pathLst>
              <a:path w="4224" h="307">
                <a:moveTo>
                  <a:pt x="0" y="272"/>
                </a:moveTo>
                <a:cubicBezTo>
                  <a:pt x="207" y="271"/>
                  <a:pt x="744" y="267"/>
                  <a:pt x="1242" y="264"/>
                </a:cubicBezTo>
                <a:cubicBezTo>
                  <a:pt x="1740" y="261"/>
                  <a:pt x="2523" y="256"/>
                  <a:pt x="2987" y="256"/>
                </a:cubicBezTo>
                <a:cubicBezTo>
                  <a:pt x="3451" y="256"/>
                  <a:pt x="3824" y="307"/>
                  <a:pt x="4024" y="264"/>
                </a:cubicBezTo>
                <a:cubicBezTo>
                  <a:pt x="4224" y="221"/>
                  <a:pt x="4161" y="44"/>
                  <a:pt x="4188" y="0"/>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59766" name="Freeform 22"/>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2" name="Title 1"/>
          <p:cNvSpPr>
            <a:spLocks noGrp="1"/>
          </p:cNvSpPr>
          <p:nvPr>
            <p:ph type="title"/>
          </p:nvPr>
        </p:nvSpPr>
        <p:spPr/>
        <p:txBody>
          <a:bodyPr/>
          <a:lstStyle/>
          <a:p>
            <a:r>
              <a:rPr lang="en-US" b="1" dirty="0" smtClean="0"/>
              <a:t>“same drop” ?</a:t>
            </a:r>
            <a:endParaRPr lang="en-US" b="1" dirty="0"/>
          </a:p>
        </p:txBody>
      </p:sp>
    </p:spTree>
    <p:extLst>
      <p:ext uri="{BB962C8B-B14F-4D97-AF65-F5344CB8AC3E}">
        <p14:creationId xmlns:p14="http://schemas.microsoft.com/office/powerpoint/2010/main" val="516428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97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976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597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animBg="1"/>
      <p:bldP spid="159765" grpId="0" animBg="1"/>
      <p:bldP spid="15976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933" y="120650"/>
            <a:ext cx="9151933" cy="1143000"/>
          </a:xfrm>
        </p:spPr>
        <p:txBody>
          <a:bodyPr/>
          <a:lstStyle/>
          <a:p>
            <a:r>
              <a:rPr lang="en-US" altLang="en-US" dirty="0" smtClean="0"/>
              <a:t>Dehydration: 1964 vs 2015?</a:t>
            </a:r>
          </a:p>
        </p:txBody>
      </p:sp>
      <p:sp>
        <p:nvSpPr>
          <p:cNvPr id="4" name="Cube 3"/>
          <p:cNvSpPr/>
          <p:nvPr/>
        </p:nvSpPr>
        <p:spPr>
          <a:xfrm>
            <a:off x="5924550" y="3590925"/>
            <a:ext cx="242888" cy="25082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latin typeface="Arial" panose="020B0604020202020204" pitchFamily="34" charset="0"/>
            </a:endParaRPr>
          </a:p>
        </p:txBody>
      </p:sp>
      <p:cxnSp>
        <p:nvCxnSpPr>
          <p:cNvPr id="7" name="Straight Arrow Connector 6"/>
          <p:cNvCxnSpPr/>
          <p:nvPr/>
        </p:nvCxnSpPr>
        <p:spPr>
          <a:xfrm flipV="1">
            <a:off x="835025" y="1987550"/>
            <a:ext cx="0" cy="42275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4460875" y="345757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dirty="0">
                <a:solidFill>
                  <a:srgbClr val="000000"/>
                </a:solidFill>
                <a:latin typeface="Arial" panose="020B0604020202020204" pitchFamily="34" charset="0"/>
              </a:rPr>
              <a:t>100 </a:t>
            </a:r>
            <a:r>
              <a:rPr lang="el-GR" altLang="en-US" sz="2400" dirty="0">
                <a:solidFill>
                  <a:srgbClr val="000000"/>
                </a:solidFill>
                <a:latin typeface="Arial" panose="020B0604020202020204" pitchFamily="34" charset="0"/>
              </a:rPr>
              <a:t>μ</a:t>
            </a:r>
            <a:r>
              <a:rPr lang="en-US" altLang="en-US" sz="2400" dirty="0">
                <a:solidFill>
                  <a:srgbClr val="000000"/>
                </a:solidFill>
                <a:latin typeface="Arial" panose="020B0604020202020204" pitchFamily="34" charset="0"/>
              </a:rPr>
              <a:t>m</a:t>
            </a:r>
          </a:p>
        </p:txBody>
      </p:sp>
      <p:sp>
        <p:nvSpPr>
          <p:cNvPr id="8" name="Cube 7"/>
          <p:cNvSpPr/>
          <p:nvPr/>
        </p:nvSpPr>
        <p:spPr>
          <a:xfrm>
            <a:off x="1057275" y="1536700"/>
            <a:ext cx="1778000" cy="4678363"/>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latin typeface="Arial" panose="020B0604020202020204" pitchFamily="34" charset="0"/>
            </a:endParaRPr>
          </a:p>
        </p:txBody>
      </p:sp>
      <p:sp>
        <p:nvSpPr>
          <p:cNvPr id="65543" name="TextBox 7"/>
          <p:cNvSpPr txBox="1">
            <a:spLocks noChangeArrowheads="1"/>
          </p:cNvSpPr>
          <p:nvPr/>
        </p:nvSpPr>
        <p:spPr bwMode="auto">
          <a:xfrm rot="-5400000">
            <a:off x="7938" y="3938587"/>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dirty="0">
                <a:solidFill>
                  <a:srgbClr val="000000"/>
                </a:solidFill>
                <a:latin typeface="Arial" panose="020B0604020202020204" pitchFamily="34" charset="0"/>
              </a:rPr>
              <a:t>2 mm</a:t>
            </a:r>
          </a:p>
        </p:txBody>
      </p:sp>
      <p:sp>
        <p:nvSpPr>
          <p:cNvPr id="15" name="TextBox 14"/>
          <p:cNvSpPr txBox="1">
            <a:spLocks noChangeArrowheads="1"/>
          </p:cNvSpPr>
          <p:nvPr/>
        </p:nvSpPr>
        <p:spPr bwMode="auto">
          <a:xfrm>
            <a:off x="2949575" y="1736725"/>
            <a:ext cx="24114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dirty="0">
                <a:solidFill>
                  <a:srgbClr val="000000"/>
                </a:solidFill>
                <a:latin typeface="Arial" panose="020B0604020202020204" pitchFamily="34" charset="0"/>
              </a:rPr>
              <a:t> = 1.5 </a:t>
            </a:r>
            <a:r>
              <a:rPr lang="en-US" altLang="en-US" sz="4400" dirty="0" err="1">
                <a:solidFill>
                  <a:srgbClr val="000000"/>
                </a:solidFill>
                <a:latin typeface="Arial" panose="020B0604020202020204" pitchFamily="34" charset="0"/>
              </a:rPr>
              <a:t>μL</a:t>
            </a:r>
            <a:endParaRPr lang="en-US" altLang="en-US" sz="4400" dirty="0">
              <a:solidFill>
                <a:srgbClr val="000000"/>
              </a:solidFill>
              <a:latin typeface="Arial" panose="020B0604020202020204" pitchFamily="34" charset="0"/>
            </a:endParaRPr>
          </a:p>
        </p:txBody>
      </p:sp>
      <p:cxnSp>
        <p:nvCxnSpPr>
          <p:cNvPr id="16" name="Straight Arrow Connector 15"/>
          <p:cNvCxnSpPr/>
          <p:nvPr/>
        </p:nvCxnSpPr>
        <p:spPr>
          <a:xfrm flipV="1">
            <a:off x="5773738" y="3600450"/>
            <a:ext cx="0" cy="21113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6102350" y="3344863"/>
            <a:ext cx="2400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dirty="0">
                <a:solidFill>
                  <a:srgbClr val="000000"/>
                </a:solidFill>
                <a:latin typeface="Arial" panose="020B0604020202020204" pitchFamily="34" charset="0"/>
              </a:rPr>
              <a:t> = 1.0 </a:t>
            </a:r>
            <a:r>
              <a:rPr lang="en-US" altLang="en-US" sz="4400" dirty="0" err="1">
                <a:solidFill>
                  <a:srgbClr val="000000"/>
                </a:solidFill>
                <a:latin typeface="Arial" panose="020B0604020202020204" pitchFamily="34" charset="0"/>
              </a:rPr>
              <a:t>nL</a:t>
            </a:r>
            <a:endParaRPr lang="en-US" altLang="en-US" sz="4400" dirty="0">
              <a:solidFill>
                <a:srgbClr val="000000"/>
              </a:solidFill>
              <a:latin typeface="Arial" panose="020B0604020202020204" pitchFamily="34" charset="0"/>
            </a:endParaRPr>
          </a:p>
        </p:txBody>
      </p:sp>
      <p:sp>
        <p:nvSpPr>
          <p:cNvPr id="18" name="Cube 17"/>
          <p:cNvSpPr/>
          <p:nvPr/>
        </p:nvSpPr>
        <p:spPr>
          <a:xfrm>
            <a:off x="6026150" y="5146675"/>
            <a:ext cx="26988" cy="2857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latin typeface="Arial" panose="020B0604020202020204" pitchFamily="34" charset="0"/>
            </a:endParaRPr>
          </a:p>
        </p:txBody>
      </p:sp>
      <p:sp>
        <p:nvSpPr>
          <p:cNvPr id="19" name="TextBox 7"/>
          <p:cNvSpPr txBox="1">
            <a:spLocks noChangeArrowheads="1"/>
          </p:cNvSpPr>
          <p:nvPr/>
        </p:nvSpPr>
        <p:spPr bwMode="auto">
          <a:xfrm>
            <a:off x="4638675" y="4924425"/>
            <a:ext cx="1047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dirty="0">
                <a:solidFill>
                  <a:srgbClr val="000000"/>
                </a:solidFill>
                <a:latin typeface="Arial" panose="020B0604020202020204" pitchFamily="34" charset="0"/>
              </a:rPr>
              <a:t>10 </a:t>
            </a:r>
            <a:r>
              <a:rPr lang="el-GR" altLang="en-US" sz="2400" dirty="0">
                <a:solidFill>
                  <a:srgbClr val="000000"/>
                </a:solidFill>
                <a:latin typeface="Arial" panose="020B0604020202020204" pitchFamily="34" charset="0"/>
              </a:rPr>
              <a:t>μ</a:t>
            </a:r>
            <a:r>
              <a:rPr lang="en-US" altLang="en-US" sz="2400" dirty="0">
                <a:solidFill>
                  <a:srgbClr val="000000"/>
                </a:solidFill>
                <a:latin typeface="Arial" panose="020B0604020202020204" pitchFamily="34" charset="0"/>
              </a:rPr>
              <a:t>m</a:t>
            </a:r>
          </a:p>
        </p:txBody>
      </p:sp>
      <p:cxnSp>
        <p:nvCxnSpPr>
          <p:cNvPr id="20" name="Straight Arrow Connector 19"/>
          <p:cNvCxnSpPr/>
          <p:nvPr/>
        </p:nvCxnSpPr>
        <p:spPr>
          <a:xfrm flipV="1">
            <a:off x="5875338" y="5156200"/>
            <a:ext cx="0" cy="190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6165850" y="4784725"/>
            <a:ext cx="23987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dirty="0">
                <a:solidFill>
                  <a:srgbClr val="000000"/>
                </a:solidFill>
                <a:latin typeface="Arial" panose="020B0604020202020204" pitchFamily="34" charset="0"/>
              </a:rPr>
              <a:t> = 1.0 </a:t>
            </a:r>
            <a:r>
              <a:rPr lang="en-US" altLang="en-US" sz="4400" dirty="0" err="1">
                <a:solidFill>
                  <a:srgbClr val="000000"/>
                </a:solidFill>
                <a:latin typeface="Arial" panose="020B0604020202020204" pitchFamily="34" charset="0"/>
              </a:rPr>
              <a:t>pL</a:t>
            </a:r>
            <a:endParaRPr lang="en-US" altLang="en-US" sz="4400" dirty="0">
              <a:solidFill>
                <a:srgbClr val="000000"/>
              </a:solidFill>
              <a:latin typeface="Arial" panose="020B0604020202020204" pitchFamily="34" charset="0"/>
            </a:endParaRPr>
          </a:p>
        </p:txBody>
      </p:sp>
      <p:sp>
        <p:nvSpPr>
          <p:cNvPr id="22" name="Cube 21"/>
          <p:cNvSpPr/>
          <p:nvPr/>
        </p:nvSpPr>
        <p:spPr>
          <a:xfrm>
            <a:off x="6022296" y="6046561"/>
            <a:ext cx="9144" cy="9144"/>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latin typeface="Arial" panose="020B0604020202020204" pitchFamily="34" charset="0"/>
            </a:endParaRPr>
          </a:p>
        </p:txBody>
      </p:sp>
      <p:sp>
        <p:nvSpPr>
          <p:cNvPr id="23" name="TextBox 7"/>
          <p:cNvSpPr txBox="1">
            <a:spLocks noChangeArrowheads="1"/>
          </p:cNvSpPr>
          <p:nvPr/>
        </p:nvSpPr>
        <p:spPr bwMode="auto">
          <a:xfrm>
            <a:off x="4634821" y="5824311"/>
            <a:ext cx="875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2400" dirty="0" smtClean="0">
                <a:solidFill>
                  <a:srgbClr val="000000"/>
                </a:solidFill>
                <a:latin typeface="Arial" panose="020B0604020202020204" pitchFamily="34" charset="0"/>
              </a:rPr>
              <a:t>1 </a:t>
            </a:r>
            <a:r>
              <a:rPr lang="el-GR" altLang="en-US" sz="2400" dirty="0">
                <a:solidFill>
                  <a:srgbClr val="000000"/>
                </a:solidFill>
                <a:latin typeface="Arial" panose="020B0604020202020204" pitchFamily="34" charset="0"/>
              </a:rPr>
              <a:t>μ</a:t>
            </a:r>
            <a:r>
              <a:rPr lang="en-US" altLang="en-US" sz="2400" dirty="0">
                <a:solidFill>
                  <a:srgbClr val="000000"/>
                </a:solidFill>
                <a:latin typeface="Arial" panose="020B0604020202020204" pitchFamily="34" charset="0"/>
              </a:rPr>
              <a:t>m</a:t>
            </a:r>
          </a:p>
        </p:txBody>
      </p:sp>
      <p:sp>
        <p:nvSpPr>
          <p:cNvPr id="25" name="TextBox 24"/>
          <p:cNvSpPr txBox="1">
            <a:spLocks noChangeArrowheads="1"/>
          </p:cNvSpPr>
          <p:nvPr/>
        </p:nvSpPr>
        <p:spPr bwMode="auto">
          <a:xfrm>
            <a:off x="6161996" y="5684611"/>
            <a:ext cx="224292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4400" dirty="0">
                <a:solidFill>
                  <a:srgbClr val="000000"/>
                </a:solidFill>
                <a:latin typeface="Arial" panose="020B0604020202020204" pitchFamily="34" charset="0"/>
              </a:rPr>
              <a:t> = 1.0 </a:t>
            </a:r>
            <a:r>
              <a:rPr lang="en-US" altLang="en-US" sz="4400" dirty="0" err="1" smtClean="0">
                <a:solidFill>
                  <a:srgbClr val="000000"/>
                </a:solidFill>
                <a:latin typeface="Arial" panose="020B0604020202020204" pitchFamily="34" charset="0"/>
              </a:rPr>
              <a:t>fL</a:t>
            </a:r>
            <a:endParaRPr lang="en-US" altLang="en-US" sz="4400" dirty="0">
              <a:solidFill>
                <a:srgbClr val="000000"/>
              </a:solidFill>
              <a:latin typeface="Arial" panose="020B0604020202020204" pitchFamily="34" charset="0"/>
            </a:endParaRPr>
          </a:p>
        </p:txBody>
      </p:sp>
    </p:spTree>
    <p:extLst>
      <p:ext uri="{BB962C8B-B14F-4D97-AF65-F5344CB8AC3E}">
        <p14:creationId xmlns:p14="http://schemas.microsoft.com/office/powerpoint/2010/main" val="15781929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7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702" grpId="0"/>
      <p:bldP spid="15" grpId="0"/>
      <p:bldP spid="17" grpId="0"/>
      <p:bldP spid="18" grpId="0" animBg="1"/>
      <p:bldP spid="19" grpId="0"/>
      <p:bldP spid="21" grpId="0"/>
      <p:bldP spid="22" grpId="0" animBg="1"/>
      <p:bldP spid="23"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reeform 2"/>
          <p:cNvSpPr>
            <a:spLocks/>
          </p:cNvSpPr>
          <p:nvPr/>
        </p:nvSpPr>
        <p:spPr bwMode="auto">
          <a:xfrm>
            <a:off x="1244600" y="2125663"/>
            <a:ext cx="6616700" cy="2351087"/>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07" name="Freeform 3"/>
          <p:cNvSpPr>
            <a:spLocks/>
          </p:cNvSpPr>
          <p:nvPr/>
        </p:nvSpPr>
        <p:spPr bwMode="auto">
          <a:xfrm>
            <a:off x="1935163" y="2562225"/>
            <a:ext cx="5219700" cy="2727325"/>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08" name="Rectangle 4"/>
          <p:cNvSpPr>
            <a:spLocks noGrp="1" noChangeArrowheads="1"/>
          </p:cNvSpPr>
          <p:nvPr>
            <p:ph type="title"/>
          </p:nvPr>
        </p:nvSpPr>
        <p:spPr>
          <a:xfrm>
            <a:off x="457200" y="33338"/>
            <a:ext cx="8229600" cy="1143000"/>
          </a:xfrm>
        </p:spPr>
        <p:txBody>
          <a:bodyPr/>
          <a:lstStyle/>
          <a:p>
            <a:r>
              <a:rPr lang="en-US" altLang="en-US" dirty="0"/>
              <a:t>plunge cooling</a:t>
            </a:r>
          </a:p>
        </p:txBody>
      </p:sp>
      <p:sp>
        <p:nvSpPr>
          <p:cNvPr id="98309" name="Freeform 5"/>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0"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foam insulation</a:t>
            </a:r>
          </a:p>
        </p:txBody>
      </p:sp>
      <p:sp>
        <p:nvSpPr>
          <p:cNvPr id="98311"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2"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3"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4"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5"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6"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7"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8"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19"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0"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1" name="AutoShape 17"/>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2" name="AutoShape 18"/>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3" name="AutoShape 19"/>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4" name="AutoShape 20"/>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5" name="AutoShape 21"/>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6" name="AutoShape 22"/>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7" name="AutoShape 23"/>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8" name="AutoShape 24"/>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29" name="AutoShape 25"/>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0" name="AutoShape 26"/>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1" name="AutoShape 27"/>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2" name="AutoShape 2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3" name="AutoShape 2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4" name="AutoShape 30"/>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5" name="AutoShape 31"/>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6" name="AutoShape 32"/>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7" name="AutoShape 33"/>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8" name="AutoShape 34"/>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39" name="AutoShape 35"/>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0" name="AutoShape 36"/>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1" name="AutoShape 37"/>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2" name="AutoShape 38"/>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3" name="AutoShape 39"/>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4" name="AutoShape 40"/>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5" name="AutoShape 41"/>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6" name="AutoShape 42"/>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7" name="AutoShape 43"/>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8" name="AutoShape 44"/>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49" name="AutoShape 45"/>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0" name="AutoShape 46"/>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1" name="AutoShape 47"/>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2" name="AutoShape 48"/>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3" name="AutoShape 49"/>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4" name="AutoShape 50"/>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5" name="AutoShape 51"/>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6" name="AutoShape 52"/>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7" name="AutoShape 53"/>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8" name="AutoShape 54"/>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59" name="AutoShape 55"/>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0" name="AutoShape 56"/>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1" name="AutoShape 57"/>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2" name="AutoShape 58"/>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3" name="AutoShape 59"/>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4" name="AutoShape 60"/>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5" name="AutoShape 61"/>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6" name="AutoShape 62"/>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7" name="AutoShape 63"/>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8" name="AutoShape 64"/>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69" name="AutoShape 65"/>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0" name="AutoShape 66"/>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1" name="AutoShape 67"/>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2" name="AutoShape 68"/>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3" name="AutoShape 69"/>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4" name="AutoShape 70"/>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5" name="AutoShape 71"/>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6" name="AutoShape 72"/>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7" name="AutoShape 73"/>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8" name="AutoShape 74"/>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79" name="AutoShape 75"/>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0" name="AutoShape 76"/>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1" name="AutoShape 77"/>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2" name="AutoShape 78"/>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3" name="AutoShape 79"/>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4" name="AutoShape 80"/>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5" name="AutoShape 81"/>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6" name="AutoShape 82"/>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7" name="AutoShape 83"/>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8" name="AutoShape 84"/>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89" name="AutoShape 85"/>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0" name="AutoShape 86"/>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1" name="AutoShape 87"/>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2" name="AutoShape 88"/>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3" name="AutoShape 89"/>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4" name="AutoShape 90"/>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5" name="AutoShape 91"/>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6" name="AutoShape 92"/>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7" name="AutoShape 93"/>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398" name="Text Box 94"/>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warm, moist air</a:t>
            </a:r>
          </a:p>
        </p:txBody>
      </p:sp>
      <p:sp>
        <p:nvSpPr>
          <p:cNvPr id="98399" name="Text Box 95"/>
          <p:cNvSpPr txBox="1">
            <a:spLocks noChangeArrowheads="1"/>
          </p:cNvSpPr>
          <p:nvPr/>
        </p:nvSpPr>
        <p:spPr bwMode="auto">
          <a:xfrm>
            <a:off x="4113213" y="2636838"/>
            <a:ext cx="13724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c</a:t>
            </a:r>
            <a:r>
              <a:rPr lang="en-US" altLang="en-US" dirty="0" smtClean="0">
                <a:solidFill>
                  <a:srgbClr val="000000"/>
                </a:solidFill>
                <a:latin typeface="Arial" panose="020B0604020202020204" pitchFamily="34" charset="0"/>
              </a:rPr>
              <a:t>old, dry </a:t>
            </a:r>
            <a:r>
              <a:rPr lang="en-US" altLang="en-US" dirty="0">
                <a:solidFill>
                  <a:srgbClr val="000000"/>
                </a:solidFill>
                <a:latin typeface="Arial" panose="020B0604020202020204" pitchFamily="34" charset="0"/>
              </a:rPr>
              <a:t>N</a:t>
            </a:r>
            <a:r>
              <a:rPr lang="en-US" altLang="en-US" baseline="-25000" dirty="0">
                <a:solidFill>
                  <a:srgbClr val="000000"/>
                </a:solidFill>
                <a:latin typeface="Arial" panose="020B0604020202020204" pitchFamily="34" charset="0"/>
              </a:rPr>
              <a:t>2</a:t>
            </a:r>
          </a:p>
        </p:txBody>
      </p:sp>
      <p:sp>
        <p:nvSpPr>
          <p:cNvPr id="98400" name="Text Box 96"/>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liquid N</a:t>
            </a:r>
            <a:r>
              <a:rPr lang="en-US" altLang="en-US" baseline="-25000" dirty="0">
                <a:solidFill>
                  <a:srgbClr val="000000"/>
                </a:solidFill>
                <a:latin typeface="Arial" panose="020B0604020202020204" pitchFamily="34" charset="0"/>
              </a:rPr>
              <a:t>2</a:t>
            </a:r>
          </a:p>
        </p:txBody>
      </p:sp>
      <p:sp>
        <p:nvSpPr>
          <p:cNvPr id="98401" name="Text Box 97"/>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993300"/>
                </a:solidFill>
                <a:latin typeface="Arial" panose="020B0604020202020204" pitchFamily="34" charset="0"/>
              </a:rPr>
              <a:t>ice</a:t>
            </a:r>
            <a:endParaRPr lang="en-US" altLang="en-US" baseline="-25000" dirty="0">
              <a:solidFill>
                <a:srgbClr val="993300"/>
              </a:solidFill>
              <a:latin typeface="Arial" panose="020B0604020202020204" pitchFamily="34" charset="0"/>
            </a:endParaRPr>
          </a:p>
        </p:txBody>
      </p:sp>
      <p:grpSp>
        <p:nvGrpSpPr>
          <p:cNvPr id="98402" name="Group 98"/>
          <p:cNvGrpSpPr>
            <a:grpSpLocks/>
          </p:cNvGrpSpPr>
          <p:nvPr/>
        </p:nvGrpSpPr>
        <p:grpSpPr bwMode="auto">
          <a:xfrm>
            <a:off x="-1071563" y="4995863"/>
            <a:ext cx="820738" cy="427037"/>
            <a:chOff x="445" y="1175"/>
            <a:chExt cx="517" cy="269"/>
          </a:xfrm>
        </p:grpSpPr>
        <p:sp>
          <p:nvSpPr>
            <p:cNvPr id="98403" name="Freeform 99"/>
            <p:cNvSpPr>
              <a:spLocks noChangeAspect="1"/>
            </p:cNvSpPr>
            <p:nvPr/>
          </p:nvSpPr>
          <p:spPr bwMode="auto">
            <a:xfrm rot="2166978" flipH="1">
              <a:off x="647" y="1293"/>
              <a:ext cx="315" cy="151"/>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404" name="Rectangle 100"/>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9" lon="20999999"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405" name="Freeform 101"/>
            <p:cNvSpPr>
              <a:spLocks/>
            </p:cNvSpPr>
            <p:nvPr/>
          </p:nvSpPr>
          <p:spPr bwMode="auto">
            <a:xfrm rot="2166978" flipH="1">
              <a:off x="445" y="1175"/>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8406" name="Freeform 102"/>
            <p:cNvSpPr>
              <a:spLocks/>
            </p:cNvSpPr>
            <p:nvPr/>
          </p:nvSpPr>
          <p:spPr bwMode="auto">
            <a:xfrm rot="12966978">
              <a:off x="454" y="1179"/>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grpSp>
    </p:spTree>
    <p:extLst>
      <p:ext uri="{BB962C8B-B14F-4D97-AF65-F5344CB8AC3E}">
        <p14:creationId xmlns:p14="http://schemas.microsoft.com/office/powerpoint/2010/main" val="2167935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decel="50000" fill="hold" nodeType="clickEffect">
                                  <p:stCondLst>
                                    <p:cond delay="0"/>
                                  </p:stCondLst>
                                  <p:childTnLst>
                                    <p:animMotion origin="layout" path="M 0.16423 -0.72942 L 0.69305 -0.14663 " pathEditMode="relative" rAng="0" ptsTypes="AA">
                                      <p:cBhvr>
                                        <p:cTn id="6" dur="5000" fill="hold"/>
                                        <p:tgtEl>
                                          <p:spTgt spid="98402"/>
                                        </p:tgtEl>
                                        <p:attrNameLst>
                                          <p:attrName>ppt_x</p:attrName>
                                          <p:attrName>ppt_y</p:attrName>
                                        </p:attrNameLst>
                                      </p:cBhvr>
                                      <p:rCtr x="26441" y="291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reeform 2"/>
          <p:cNvSpPr>
            <a:spLocks/>
          </p:cNvSpPr>
          <p:nvPr/>
        </p:nvSpPr>
        <p:spPr bwMode="auto">
          <a:xfrm>
            <a:off x="1244600" y="2125663"/>
            <a:ext cx="6616700" cy="2351087"/>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31" name="Text Box 3"/>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cold N</a:t>
            </a:r>
            <a:r>
              <a:rPr lang="en-US" altLang="en-US" baseline="-25000" dirty="0">
                <a:solidFill>
                  <a:srgbClr val="000000"/>
                </a:solidFill>
                <a:latin typeface="Arial" panose="020B0604020202020204" pitchFamily="34" charset="0"/>
              </a:rPr>
              <a:t>2</a:t>
            </a:r>
          </a:p>
        </p:txBody>
      </p:sp>
      <p:sp>
        <p:nvSpPr>
          <p:cNvPr id="99332" name="Freeform 4"/>
          <p:cNvSpPr>
            <a:spLocks/>
          </p:cNvSpPr>
          <p:nvPr/>
        </p:nvSpPr>
        <p:spPr bwMode="auto">
          <a:xfrm>
            <a:off x="1935163" y="2562225"/>
            <a:ext cx="5219700" cy="2727325"/>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33" name="Freeform 5"/>
          <p:cNvSpPr>
            <a:spLocks/>
          </p:cNvSpPr>
          <p:nvPr/>
        </p:nvSpPr>
        <p:spPr bwMode="auto">
          <a:xfrm>
            <a:off x="1935163" y="2035175"/>
            <a:ext cx="5205412" cy="3005138"/>
          </a:xfrm>
          <a:custGeom>
            <a:avLst/>
            <a:gdLst>
              <a:gd name="T0" fmla="*/ 399 w 3279"/>
              <a:gd name="T1" fmla="*/ 266 h 1893"/>
              <a:gd name="T2" fmla="*/ 462 w 3279"/>
              <a:gd name="T3" fmla="*/ 199 h 1893"/>
              <a:gd name="T4" fmla="*/ 493 w 3279"/>
              <a:gd name="T5" fmla="*/ 256 h 1893"/>
              <a:gd name="T6" fmla="*/ 572 w 3279"/>
              <a:gd name="T7" fmla="*/ 274 h 1893"/>
              <a:gd name="T8" fmla="*/ 604 w 3279"/>
              <a:gd name="T9" fmla="*/ 218 h 1893"/>
              <a:gd name="T10" fmla="*/ 667 w 3279"/>
              <a:gd name="T11" fmla="*/ 274 h 1893"/>
              <a:gd name="T12" fmla="*/ 730 w 3279"/>
              <a:gd name="T13" fmla="*/ 274 h 1893"/>
              <a:gd name="T14" fmla="*/ 801 w 3279"/>
              <a:gd name="T15" fmla="*/ 303 h 1893"/>
              <a:gd name="T16" fmla="*/ 840 w 3279"/>
              <a:gd name="T17" fmla="*/ 293 h 1893"/>
              <a:gd name="T18" fmla="*/ 880 w 3279"/>
              <a:gd name="T19" fmla="*/ 274 h 1893"/>
              <a:gd name="T20" fmla="*/ 975 w 3279"/>
              <a:gd name="T21" fmla="*/ 274 h 1893"/>
              <a:gd name="T22" fmla="*/ 1022 w 3279"/>
              <a:gd name="T23" fmla="*/ 293 h 1893"/>
              <a:gd name="T24" fmla="*/ 1077 w 3279"/>
              <a:gd name="T25" fmla="*/ 266 h 1893"/>
              <a:gd name="T26" fmla="*/ 1132 w 3279"/>
              <a:gd name="T27" fmla="*/ 237 h 1893"/>
              <a:gd name="T28" fmla="*/ 1243 w 3279"/>
              <a:gd name="T29" fmla="*/ 237 h 1893"/>
              <a:gd name="T30" fmla="*/ 1282 w 3279"/>
              <a:gd name="T31" fmla="*/ 303 h 1893"/>
              <a:gd name="T32" fmla="*/ 1330 w 3279"/>
              <a:gd name="T33" fmla="*/ 274 h 1893"/>
              <a:gd name="T34" fmla="*/ 1416 w 3279"/>
              <a:gd name="T35" fmla="*/ 313 h 1893"/>
              <a:gd name="T36" fmla="*/ 1503 w 3279"/>
              <a:gd name="T37" fmla="*/ 284 h 1893"/>
              <a:gd name="T38" fmla="*/ 1551 w 3279"/>
              <a:gd name="T39" fmla="*/ 313 h 1893"/>
              <a:gd name="T40" fmla="*/ 1637 w 3279"/>
              <a:gd name="T41" fmla="*/ 274 h 1893"/>
              <a:gd name="T42" fmla="*/ 1700 w 3279"/>
              <a:gd name="T43" fmla="*/ 293 h 1893"/>
              <a:gd name="T44" fmla="*/ 1811 w 3279"/>
              <a:gd name="T45" fmla="*/ 256 h 1893"/>
              <a:gd name="T46" fmla="*/ 1866 w 3279"/>
              <a:gd name="T47" fmla="*/ 293 h 1893"/>
              <a:gd name="T48" fmla="*/ 1937 w 3279"/>
              <a:gd name="T49" fmla="*/ 256 h 1893"/>
              <a:gd name="T50" fmla="*/ 2000 w 3279"/>
              <a:gd name="T51" fmla="*/ 274 h 1893"/>
              <a:gd name="T52" fmla="*/ 2071 w 3279"/>
              <a:gd name="T53" fmla="*/ 247 h 1893"/>
              <a:gd name="T54" fmla="*/ 2150 w 3279"/>
              <a:gd name="T55" fmla="*/ 274 h 1893"/>
              <a:gd name="T56" fmla="*/ 2237 w 3279"/>
              <a:gd name="T57" fmla="*/ 247 h 1893"/>
              <a:gd name="T58" fmla="*/ 2292 w 3279"/>
              <a:gd name="T59" fmla="*/ 266 h 1893"/>
              <a:gd name="T60" fmla="*/ 2371 w 3279"/>
              <a:gd name="T61" fmla="*/ 237 h 1893"/>
              <a:gd name="T62" fmla="*/ 2482 w 3279"/>
              <a:gd name="T63" fmla="*/ 256 h 1893"/>
              <a:gd name="T64" fmla="*/ 2576 w 3279"/>
              <a:gd name="T65" fmla="*/ 256 h 1893"/>
              <a:gd name="T66" fmla="*/ 2718 w 3279"/>
              <a:gd name="T67" fmla="*/ 247 h 1893"/>
              <a:gd name="T68" fmla="*/ 2789 w 3279"/>
              <a:gd name="T69" fmla="*/ 228 h 1893"/>
              <a:gd name="T70" fmla="*/ 2884 w 3279"/>
              <a:gd name="T71" fmla="*/ 1616 h 1893"/>
              <a:gd name="T72" fmla="*/ 422 w 3279"/>
              <a:gd name="T73" fmla="*/ 1673 h 1893"/>
              <a:gd name="T74" fmla="*/ 351 w 3279"/>
              <a:gd name="T75" fmla="*/ 293 h 1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79" h="1893">
                <a:moveTo>
                  <a:pt x="399" y="266"/>
                </a:moveTo>
                <a:cubicBezTo>
                  <a:pt x="422" y="232"/>
                  <a:pt x="446" y="200"/>
                  <a:pt x="462" y="199"/>
                </a:cubicBezTo>
                <a:cubicBezTo>
                  <a:pt x="478" y="198"/>
                  <a:pt x="475" y="244"/>
                  <a:pt x="493" y="256"/>
                </a:cubicBezTo>
                <a:cubicBezTo>
                  <a:pt x="511" y="268"/>
                  <a:pt x="554" y="280"/>
                  <a:pt x="572" y="274"/>
                </a:cubicBezTo>
                <a:cubicBezTo>
                  <a:pt x="590" y="268"/>
                  <a:pt x="588" y="218"/>
                  <a:pt x="604" y="218"/>
                </a:cubicBezTo>
                <a:cubicBezTo>
                  <a:pt x="620" y="218"/>
                  <a:pt x="646" y="265"/>
                  <a:pt x="667" y="274"/>
                </a:cubicBezTo>
                <a:cubicBezTo>
                  <a:pt x="688" y="284"/>
                  <a:pt x="708" y="269"/>
                  <a:pt x="730" y="274"/>
                </a:cubicBezTo>
                <a:cubicBezTo>
                  <a:pt x="752" y="279"/>
                  <a:pt x="783" y="299"/>
                  <a:pt x="801" y="303"/>
                </a:cubicBezTo>
                <a:cubicBezTo>
                  <a:pt x="819" y="307"/>
                  <a:pt x="827" y="298"/>
                  <a:pt x="840" y="293"/>
                </a:cubicBezTo>
                <a:cubicBezTo>
                  <a:pt x="853" y="289"/>
                  <a:pt x="858" y="278"/>
                  <a:pt x="880" y="274"/>
                </a:cubicBezTo>
                <a:cubicBezTo>
                  <a:pt x="902" y="271"/>
                  <a:pt x="951" y="271"/>
                  <a:pt x="975" y="274"/>
                </a:cubicBezTo>
                <a:cubicBezTo>
                  <a:pt x="999" y="278"/>
                  <a:pt x="1005" y="295"/>
                  <a:pt x="1022" y="293"/>
                </a:cubicBezTo>
                <a:cubicBezTo>
                  <a:pt x="1039" y="292"/>
                  <a:pt x="1059" y="275"/>
                  <a:pt x="1077" y="266"/>
                </a:cubicBezTo>
                <a:cubicBezTo>
                  <a:pt x="1095" y="256"/>
                  <a:pt x="1104" y="242"/>
                  <a:pt x="1132" y="237"/>
                </a:cubicBezTo>
                <a:cubicBezTo>
                  <a:pt x="1160" y="232"/>
                  <a:pt x="1218" y="226"/>
                  <a:pt x="1243" y="237"/>
                </a:cubicBezTo>
                <a:cubicBezTo>
                  <a:pt x="1268" y="248"/>
                  <a:pt x="1268" y="297"/>
                  <a:pt x="1282" y="303"/>
                </a:cubicBezTo>
                <a:cubicBezTo>
                  <a:pt x="1296" y="309"/>
                  <a:pt x="1308" y="273"/>
                  <a:pt x="1330" y="274"/>
                </a:cubicBezTo>
                <a:cubicBezTo>
                  <a:pt x="1352" y="275"/>
                  <a:pt x="1387" y="311"/>
                  <a:pt x="1416" y="313"/>
                </a:cubicBezTo>
                <a:cubicBezTo>
                  <a:pt x="1445" y="314"/>
                  <a:pt x="1481" y="284"/>
                  <a:pt x="1503" y="284"/>
                </a:cubicBezTo>
                <a:cubicBezTo>
                  <a:pt x="1525" y="284"/>
                  <a:pt x="1529" y="314"/>
                  <a:pt x="1551" y="313"/>
                </a:cubicBezTo>
                <a:cubicBezTo>
                  <a:pt x="1573" y="311"/>
                  <a:pt x="1612" y="278"/>
                  <a:pt x="1637" y="274"/>
                </a:cubicBezTo>
                <a:cubicBezTo>
                  <a:pt x="1662" y="271"/>
                  <a:pt x="1671" y="296"/>
                  <a:pt x="1700" y="293"/>
                </a:cubicBezTo>
                <a:cubicBezTo>
                  <a:pt x="1729" y="291"/>
                  <a:pt x="1783" y="256"/>
                  <a:pt x="1811" y="256"/>
                </a:cubicBezTo>
                <a:cubicBezTo>
                  <a:pt x="1839" y="256"/>
                  <a:pt x="1845" y="293"/>
                  <a:pt x="1866" y="293"/>
                </a:cubicBezTo>
                <a:cubicBezTo>
                  <a:pt x="1887" y="293"/>
                  <a:pt x="1915" y="260"/>
                  <a:pt x="1937" y="256"/>
                </a:cubicBezTo>
                <a:cubicBezTo>
                  <a:pt x="1959" y="253"/>
                  <a:pt x="1978" y="275"/>
                  <a:pt x="2000" y="274"/>
                </a:cubicBezTo>
                <a:cubicBezTo>
                  <a:pt x="2022" y="273"/>
                  <a:pt x="2046" y="247"/>
                  <a:pt x="2071" y="247"/>
                </a:cubicBezTo>
                <a:cubicBezTo>
                  <a:pt x="2096" y="247"/>
                  <a:pt x="2122" y="274"/>
                  <a:pt x="2150" y="274"/>
                </a:cubicBezTo>
                <a:cubicBezTo>
                  <a:pt x="2178" y="274"/>
                  <a:pt x="2213" y="248"/>
                  <a:pt x="2237" y="247"/>
                </a:cubicBezTo>
                <a:cubicBezTo>
                  <a:pt x="2261" y="245"/>
                  <a:pt x="2270" y="267"/>
                  <a:pt x="2292" y="266"/>
                </a:cubicBezTo>
                <a:cubicBezTo>
                  <a:pt x="2314" y="265"/>
                  <a:pt x="2339" y="238"/>
                  <a:pt x="2371" y="237"/>
                </a:cubicBezTo>
                <a:cubicBezTo>
                  <a:pt x="2403" y="236"/>
                  <a:pt x="2448" y="253"/>
                  <a:pt x="2482" y="256"/>
                </a:cubicBezTo>
                <a:cubicBezTo>
                  <a:pt x="2516" y="260"/>
                  <a:pt x="2537" y="257"/>
                  <a:pt x="2576" y="256"/>
                </a:cubicBezTo>
                <a:cubicBezTo>
                  <a:pt x="2615" y="255"/>
                  <a:pt x="2683" y="251"/>
                  <a:pt x="2718" y="247"/>
                </a:cubicBezTo>
                <a:cubicBezTo>
                  <a:pt x="2753" y="242"/>
                  <a:pt x="2761" y="0"/>
                  <a:pt x="2789" y="228"/>
                </a:cubicBezTo>
                <a:cubicBezTo>
                  <a:pt x="2817" y="456"/>
                  <a:pt x="3279" y="1375"/>
                  <a:pt x="2884" y="1616"/>
                </a:cubicBezTo>
                <a:cubicBezTo>
                  <a:pt x="2489" y="1857"/>
                  <a:pt x="844" y="1893"/>
                  <a:pt x="422" y="1673"/>
                </a:cubicBezTo>
                <a:cubicBezTo>
                  <a:pt x="0" y="1452"/>
                  <a:pt x="175" y="873"/>
                  <a:pt x="351" y="293"/>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34" name="Rectangle 6"/>
          <p:cNvSpPr>
            <a:spLocks noGrp="1" noChangeArrowheads="1"/>
          </p:cNvSpPr>
          <p:nvPr>
            <p:ph type="title"/>
          </p:nvPr>
        </p:nvSpPr>
        <p:spPr>
          <a:xfrm>
            <a:off x="457200" y="33338"/>
            <a:ext cx="8229600" cy="1143000"/>
          </a:xfrm>
        </p:spPr>
        <p:txBody>
          <a:bodyPr/>
          <a:lstStyle/>
          <a:p>
            <a:r>
              <a:rPr lang="en-US" altLang="en-US" dirty="0"/>
              <a:t>plunge cooling</a:t>
            </a:r>
          </a:p>
        </p:txBody>
      </p:sp>
      <p:sp>
        <p:nvSpPr>
          <p:cNvPr id="99335" name="Freeform 7"/>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36" name="Text Box 8"/>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foam insulation</a:t>
            </a:r>
          </a:p>
        </p:txBody>
      </p:sp>
      <p:sp>
        <p:nvSpPr>
          <p:cNvPr id="99337" name="AutoShape 9"/>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38" name="AutoShape 10"/>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39" name="AutoShape 11"/>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0" name="AutoShape 12"/>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1" name="AutoShape 13"/>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2" name="AutoShape 14"/>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3" name="AutoShape 15"/>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4" name="AutoShape 16"/>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5" name="AutoShape 17"/>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6" name="AutoShape 18"/>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7" name="AutoShape 19"/>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8" name="AutoShape 20"/>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49" name="AutoShape 21"/>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0" name="AutoShape 22"/>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1" name="AutoShape 23"/>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2" name="AutoShape 24"/>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3" name="AutoShape 25"/>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4" name="AutoShape 26"/>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5" name="AutoShape 27"/>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6" name="AutoShape 28"/>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7" name="AutoShape 29"/>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8" name="AutoShape 30"/>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59" name="AutoShape 31"/>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0" name="AutoShape 32"/>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1" name="AutoShape 33"/>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2" name="AutoShape 34"/>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3" name="AutoShape 35"/>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4" name="AutoShape 36"/>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5" name="AutoShape 37"/>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6" name="AutoShape 38"/>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7" name="AutoShape 39"/>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8" name="AutoShape 40"/>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69" name="AutoShape 41"/>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0" name="AutoShape 42"/>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1" name="AutoShape 43"/>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2" name="AutoShape 44"/>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3" name="AutoShape 45"/>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4" name="AutoShape 46"/>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5" name="AutoShape 47"/>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6" name="AutoShape 48"/>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7" name="AutoShape 49"/>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8" name="AutoShape 50"/>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79" name="AutoShape 51"/>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0" name="AutoShape 52"/>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1" name="AutoShape 53"/>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2" name="AutoShape 54"/>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3" name="AutoShape 55"/>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4" name="AutoShape 56"/>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5" name="AutoShape 57"/>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6" name="AutoShape 58"/>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7" name="AutoShape 59"/>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8" name="AutoShape 60"/>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89" name="AutoShape 61"/>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0" name="AutoShape 62"/>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1" name="AutoShape 63"/>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2" name="AutoShape 64"/>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3" name="AutoShape 65"/>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4" name="AutoShape 66"/>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5" name="AutoShape 67"/>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6" name="AutoShape 68"/>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7" name="AutoShape 69"/>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8" name="AutoShape 70"/>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399" name="AutoShape 71"/>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0" name="AutoShape 72"/>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1" name="AutoShape 73"/>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2" name="AutoShape 74"/>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3" name="AutoShape 75"/>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4" name="AutoShape 76"/>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5" name="AutoShape 77"/>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6" name="AutoShape 78"/>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7" name="AutoShape 79"/>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8" name="AutoShape 80"/>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09" name="AutoShape 81"/>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0" name="AutoShape 82"/>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1" name="AutoShape 83"/>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2" name="AutoShape 84"/>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3" name="AutoShape 85"/>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4" name="AutoShape 86"/>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5" name="AutoShape 87"/>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6" name="AutoShape 88"/>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7" name="AutoShape 89"/>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8" name="AutoShape 90"/>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19" name="AutoShape 91"/>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20" name="AutoShape 92"/>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21" name="AutoShape 93"/>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22" name="AutoShape 94"/>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23" name="AutoShape 95"/>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99424" name="Text Box 96"/>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warm, moist air</a:t>
            </a:r>
          </a:p>
        </p:txBody>
      </p:sp>
      <p:sp>
        <p:nvSpPr>
          <p:cNvPr id="99425" name="Text Box 97"/>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liquid N</a:t>
            </a:r>
            <a:r>
              <a:rPr lang="en-US" altLang="en-US" baseline="-25000" dirty="0">
                <a:solidFill>
                  <a:srgbClr val="000000"/>
                </a:solidFill>
                <a:latin typeface="Arial" panose="020B0604020202020204" pitchFamily="34" charset="0"/>
              </a:rPr>
              <a:t>2</a:t>
            </a:r>
          </a:p>
        </p:txBody>
      </p:sp>
      <p:sp>
        <p:nvSpPr>
          <p:cNvPr id="99426" name="Text Box 98"/>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993300"/>
                </a:solidFill>
                <a:latin typeface="Arial" panose="020B0604020202020204" pitchFamily="34" charset="0"/>
              </a:rPr>
              <a:t>ice</a:t>
            </a:r>
            <a:endParaRPr lang="en-US" altLang="en-US" baseline="-25000" dirty="0">
              <a:solidFill>
                <a:srgbClr val="993300"/>
              </a:solidFill>
              <a:latin typeface="Arial" panose="020B0604020202020204" pitchFamily="34" charset="0"/>
            </a:endParaRPr>
          </a:p>
        </p:txBody>
      </p:sp>
    </p:spTree>
    <p:extLst>
      <p:ext uri="{BB962C8B-B14F-4D97-AF65-F5344CB8AC3E}">
        <p14:creationId xmlns:p14="http://schemas.microsoft.com/office/powerpoint/2010/main" val="34062233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reeform 2"/>
          <p:cNvSpPr>
            <a:spLocks/>
          </p:cNvSpPr>
          <p:nvPr/>
        </p:nvSpPr>
        <p:spPr bwMode="auto">
          <a:xfrm>
            <a:off x="1244600" y="1701800"/>
            <a:ext cx="6616700" cy="2774950"/>
          </a:xfrm>
          <a:custGeom>
            <a:avLst/>
            <a:gdLst>
              <a:gd name="T0" fmla="*/ 202 w 4168"/>
              <a:gd name="T1" fmla="*/ 719 h 1748"/>
              <a:gd name="T2" fmla="*/ 297 w 4168"/>
              <a:gd name="T3" fmla="*/ 388 h 1748"/>
              <a:gd name="T4" fmla="*/ 620 w 4168"/>
              <a:gd name="T5" fmla="*/ 175 h 1748"/>
              <a:gd name="T6" fmla="*/ 1102 w 4168"/>
              <a:gd name="T7" fmla="*/ 411 h 1748"/>
              <a:gd name="T8" fmla="*/ 1417 w 4168"/>
              <a:gd name="T9" fmla="*/ 506 h 1748"/>
              <a:gd name="T10" fmla="*/ 1804 w 4168"/>
              <a:gd name="T11" fmla="*/ 356 h 1748"/>
              <a:gd name="T12" fmla="*/ 1836 w 4168"/>
              <a:gd name="T13" fmla="*/ 356 h 1748"/>
              <a:gd name="T14" fmla="*/ 2199 w 4168"/>
              <a:gd name="T15" fmla="*/ 41 h 1748"/>
              <a:gd name="T16" fmla="*/ 2443 w 4168"/>
              <a:gd name="T17" fmla="*/ 112 h 1748"/>
              <a:gd name="T18" fmla="*/ 2427 w 4168"/>
              <a:gd name="T19" fmla="*/ 348 h 1748"/>
              <a:gd name="T20" fmla="*/ 2869 w 4168"/>
              <a:gd name="T21" fmla="*/ 104 h 1748"/>
              <a:gd name="T22" fmla="*/ 2901 w 4168"/>
              <a:gd name="T23" fmla="*/ 325 h 1748"/>
              <a:gd name="T24" fmla="*/ 3264 w 4168"/>
              <a:gd name="T25" fmla="*/ 332 h 1748"/>
              <a:gd name="T26" fmla="*/ 3942 w 4168"/>
              <a:gd name="T27" fmla="*/ 364 h 1748"/>
              <a:gd name="T28" fmla="*/ 4005 w 4168"/>
              <a:gd name="T29" fmla="*/ 916 h 1748"/>
              <a:gd name="T30" fmla="*/ 4053 w 4168"/>
              <a:gd name="T31" fmla="*/ 1579 h 1748"/>
              <a:gd name="T32" fmla="*/ 3313 w 4168"/>
              <a:gd name="T33" fmla="*/ 1494 h 1748"/>
              <a:gd name="T34" fmla="*/ 851 w 4168"/>
              <a:gd name="T35" fmla="*/ 1541 h 1748"/>
              <a:gd name="T36" fmla="*/ 108 w 4168"/>
              <a:gd name="T37" fmla="*/ 1611 h 1748"/>
              <a:gd name="T38" fmla="*/ 202 w 4168"/>
              <a:gd name="T39" fmla="*/ 719 h 1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68" h="1748">
                <a:moveTo>
                  <a:pt x="202" y="719"/>
                </a:moveTo>
                <a:cubicBezTo>
                  <a:pt x="233" y="515"/>
                  <a:pt x="227" y="479"/>
                  <a:pt x="297" y="388"/>
                </a:cubicBezTo>
                <a:cubicBezTo>
                  <a:pt x="367" y="297"/>
                  <a:pt x="486" y="171"/>
                  <a:pt x="620" y="175"/>
                </a:cubicBezTo>
                <a:cubicBezTo>
                  <a:pt x="754" y="179"/>
                  <a:pt x="969" y="356"/>
                  <a:pt x="1102" y="411"/>
                </a:cubicBezTo>
                <a:cubicBezTo>
                  <a:pt x="1235" y="466"/>
                  <a:pt x="1300" y="515"/>
                  <a:pt x="1417" y="506"/>
                </a:cubicBezTo>
                <a:cubicBezTo>
                  <a:pt x="1534" y="497"/>
                  <a:pt x="1734" y="381"/>
                  <a:pt x="1804" y="356"/>
                </a:cubicBezTo>
                <a:cubicBezTo>
                  <a:pt x="1874" y="331"/>
                  <a:pt x="1770" y="408"/>
                  <a:pt x="1836" y="356"/>
                </a:cubicBezTo>
                <a:cubicBezTo>
                  <a:pt x="1902" y="304"/>
                  <a:pt x="2098" y="82"/>
                  <a:pt x="2199" y="41"/>
                </a:cubicBezTo>
                <a:cubicBezTo>
                  <a:pt x="2300" y="0"/>
                  <a:pt x="2405" y="61"/>
                  <a:pt x="2443" y="112"/>
                </a:cubicBezTo>
                <a:cubicBezTo>
                  <a:pt x="2481" y="163"/>
                  <a:pt x="2356" y="349"/>
                  <a:pt x="2427" y="348"/>
                </a:cubicBezTo>
                <a:cubicBezTo>
                  <a:pt x="2498" y="347"/>
                  <a:pt x="2790" y="108"/>
                  <a:pt x="2869" y="104"/>
                </a:cubicBezTo>
                <a:cubicBezTo>
                  <a:pt x="2948" y="100"/>
                  <a:pt x="2835" y="287"/>
                  <a:pt x="2901" y="325"/>
                </a:cubicBezTo>
                <a:cubicBezTo>
                  <a:pt x="2967" y="363"/>
                  <a:pt x="3091" y="326"/>
                  <a:pt x="3264" y="332"/>
                </a:cubicBezTo>
                <a:cubicBezTo>
                  <a:pt x="3437" y="338"/>
                  <a:pt x="3818" y="267"/>
                  <a:pt x="3942" y="364"/>
                </a:cubicBezTo>
                <a:cubicBezTo>
                  <a:pt x="4066" y="461"/>
                  <a:pt x="3987" y="714"/>
                  <a:pt x="4005" y="916"/>
                </a:cubicBezTo>
                <a:cubicBezTo>
                  <a:pt x="4023" y="1118"/>
                  <a:pt x="4168" y="1483"/>
                  <a:pt x="4053" y="1579"/>
                </a:cubicBezTo>
                <a:cubicBezTo>
                  <a:pt x="3938" y="1675"/>
                  <a:pt x="3847" y="1500"/>
                  <a:pt x="3313" y="1494"/>
                </a:cubicBezTo>
                <a:cubicBezTo>
                  <a:pt x="2779" y="1488"/>
                  <a:pt x="1385" y="1522"/>
                  <a:pt x="851" y="1541"/>
                </a:cubicBezTo>
                <a:cubicBezTo>
                  <a:pt x="317" y="1560"/>
                  <a:pt x="216" y="1748"/>
                  <a:pt x="108" y="1611"/>
                </a:cubicBezTo>
                <a:cubicBezTo>
                  <a:pt x="0" y="1474"/>
                  <a:pt x="72" y="936"/>
                  <a:pt x="202" y="719"/>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55" name="Freeform 3"/>
          <p:cNvSpPr>
            <a:spLocks/>
          </p:cNvSpPr>
          <p:nvPr/>
        </p:nvSpPr>
        <p:spPr bwMode="auto">
          <a:xfrm>
            <a:off x="1935163" y="2024063"/>
            <a:ext cx="5203825" cy="3041650"/>
          </a:xfrm>
          <a:custGeom>
            <a:avLst/>
            <a:gdLst>
              <a:gd name="T0" fmla="*/ 399 w 3278"/>
              <a:gd name="T1" fmla="*/ 270 h 1916"/>
              <a:gd name="T2" fmla="*/ 462 w 3278"/>
              <a:gd name="T3" fmla="*/ 202 h 1916"/>
              <a:gd name="T4" fmla="*/ 493 w 3278"/>
              <a:gd name="T5" fmla="*/ 260 h 1916"/>
              <a:gd name="T6" fmla="*/ 572 w 3278"/>
              <a:gd name="T7" fmla="*/ 278 h 1916"/>
              <a:gd name="T8" fmla="*/ 604 w 3278"/>
              <a:gd name="T9" fmla="*/ 221 h 1916"/>
              <a:gd name="T10" fmla="*/ 667 w 3278"/>
              <a:gd name="T11" fmla="*/ 278 h 1916"/>
              <a:gd name="T12" fmla="*/ 730 w 3278"/>
              <a:gd name="T13" fmla="*/ 278 h 1916"/>
              <a:gd name="T14" fmla="*/ 801 w 3278"/>
              <a:gd name="T15" fmla="*/ 307 h 1916"/>
              <a:gd name="T16" fmla="*/ 998 w 3278"/>
              <a:gd name="T17" fmla="*/ 335 h 1916"/>
              <a:gd name="T18" fmla="*/ 1243 w 3278"/>
              <a:gd name="T19" fmla="*/ 241 h 1916"/>
              <a:gd name="T20" fmla="*/ 1330 w 3278"/>
              <a:gd name="T21" fmla="*/ 208 h 1916"/>
              <a:gd name="T22" fmla="*/ 1330 w 3278"/>
              <a:gd name="T23" fmla="*/ 278 h 1916"/>
              <a:gd name="T24" fmla="*/ 1432 w 3278"/>
              <a:gd name="T25" fmla="*/ 240 h 1916"/>
              <a:gd name="T26" fmla="*/ 1503 w 3278"/>
              <a:gd name="T27" fmla="*/ 288 h 1916"/>
              <a:gd name="T28" fmla="*/ 1551 w 3278"/>
              <a:gd name="T29" fmla="*/ 317 h 1916"/>
              <a:gd name="T30" fmla="*/ 1637 w 3278"/>
              <a:gd name="T31" fmla="*/ 278 h 1916"/>
              <a:gd name="T32" fmla="*/ 1700 w 3278"/>
              <a:gd name="T33" fmla="*/ 298 h 1916"/>
              <a:gd name="T34" fmla="*/ 1811 w 3278"/>
              <a:gd name="T35" fmla="*/ 260 h 1916"/>
              <a:gd name="T36" fmla="*/ 1866 w 3278"/>
              <a:gd name="T37" fmla="*/ 298 h 1916"/>
              <a:gd name="T38" fmla="*/ 1937 w 3278"/>
              <a:gd name="T39" fmla="*/ 260 h 1916"/>
              <a:gd name="T40" fmla="*/ 2000 w 3278"/>
              <a:gd name="T41" fmla="*/ 278 h 1916"/>
              <a:gd name="T42" fmla="*/ 2071 w 3278"/>
              <a:gd name="T43" fmla="*/ 250 h 1916"/>
              <a:gd name="T44" fmla="*/ 2150 w 3278"/>
              <a:gd name="T45" fmla="*/ 278 h 1916"/>
              <a:gd name="T46" fmla="*/ 2237 w 3278"/>
              <a:gd name="T47" fmla="*/ 250 h 1916"/>
              <a:gd name="T48" fmla="*/ 2292 w 3278"/>
              <a:gd name="T49" fmla="*/ 270 h 1916"/>
              <a:gd name="T50" fmla="*/ 2371 w 3278"/>
              <a:gd name="T51" fmla="*/ 241 h 1916"/>
              <a:gd name="T52" fmla="*/ 2482 w 3278"/>
              <a:gd name="T53" fmla="*/ 260 h 1916"/>
              <a:gd name="T54" fmla="*/ 2576 w 3278"/>
              <a:gd name="T55" fmla="*/ 260 h 1916"/>
              <a:gd name="T56" fmla="*/ 2718 w 3278"/>
              <a:gd name="T57" fmla="*/ 250 h 1916"/>
              <a:gd name="T58" fmla="*/ 2789 w 3278"/>
              <a:gd name="T59" fmla="*/ 231 h 1916"/>
              <a:gd name="T60" fmla="*/ 2884 w 3278"/>
              <a:gd name="T61" fmla="*/ 1636 h 1916"/>
              <a:gd name="T62" fmla="*/ 422 w 3278"/>
              <a:gd name="T63" fmla="*/ 1693 h 1916"/>
              <a:gd name="T64" fmla="*/ 351 w 3278"/>
              <a:gd name="T65" fmla="*/ 298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78" h="1916">
                <a:moveTo>
                  <a:pt x="399" y="270"/>
                </a:moveTo>
                <a:cubicBezTo>
                  <a:pt x="422" y="236"/>
                  <a:pt x="446" y="203"/>
                  <a:pt x="462" y="202"/>
                </a:cubicBezTo>
                <a:cubicBezTo>
                  <a:pt x="478" y="201"/>
                  <a:pt x="475" y="248"/>
                  <a:pt x="493" y="260"/>
                </a:cubicBezTo>
                <a:cubicBezTo>
                  <a:pt x="511" y="272"/>
                  <a:pt x="554" y="284"/>
                  <a:pt x="572" y="278"/>
                </a:cubicBezTo>
                <a:cubicBezTo>
                  <a:pt x="590" y="272"/>
                  <a:pt x="588" y="221"/>
                  <a:pt x="604" y="221"/>
                </a:cubicBezTo>
                <a:cubicBezTo>
                  <a:pt x="620" y="221"/>
                  <a:pt x="646" y="269"/>
                  <a:pt x="667" y="278"/>
                </a:cubicBezTo>
                <a:cubicBezTo>
                  <a:pt x="688" y="288"/>
                  <a:pt x="708" y="273"/>
                  <a:pt x="730" y="278"/>
                </a:cubicBezTo>
                <a:cubicBezTo>
                  <a:pt x="752" y="283"/>
                  <a:pt x="756" y="297"/>
                  <a:pt x="801" y="307"/>
                </a:cubicBezTo>
                <a:cubicBezTo>
                  <a:pt x="846" y="317"/>
                  <a:pt x="924" y="346"/>
                  <a:pt x="998" y="335"/>
                </a:cubicBezTo>
                <a:cubicBezTo>
                  <a:pt x="1072" y="324"/>
                  <a:pt x="1188" y="262"/>
                  <a:pt x="1243" y="241"/>
                </a:cubicBezTo>
                <a:cubicBezTo>
                  <a:pt x="1298" y="220"/>
                  <a:pt x="1315" y="202"/>
                  <a:pt x="1330" y="208"/>
                </a:cubicBezTo>
                <a:cubicBezTo>
                  <a:pt x="1345" y="214"/>
                  <a:pt x="1313" y="273"/>
                  <a:pt x="1330" y="278"/>
                </a:cubicBezTo>
                <a:cubicBezTo>
                  <a:pt x="1347" y="283"/>
                  <a:pt x="1403" y="238"/>
                  <a:pt x="1432" y="240"/>
                </a:cubicBezTo>
                <a:cubicBezTo>
                  <a:pt x="1461" y="242"/>
                  <a:pt x="1483" y="275"/>
                  <a:pt x="1503" y="288"/>
                </a:cubicBezTo>
                <a:cubicBezTo>
                  <a:pt x="1523" y="301"/>
                  <a:pt x="1529" y="318"/>
                  <a:pt x="1551" y="317"/>
                </a:cubicBezTo>
                <a:cubicBezTo>
                  <a:pt x="1573" y="316"/>
                  <a:pt x="1612" y="282"/>
                  <a:pt x="1637" y="278"/>
                </a:cubicBezTo>
                <a:cubicBezTo>
                  <a:pt x="1662" y="275"/>
                  <a:pt x="1671" y="300"/>
                  <a:pt x="1700" y="298"/>
                </a:cubicBezTo>
                <a:cubicBezTo>
                  <a:pt x="1729" y="295"/>
                  <a:pt x="1783" y="260"/>
                  <a:pt x="1811" y="260"/>
                </a:cubicBezTo>
                <a:cubicBezTo>
                  <a:pt x="1839" y="260"/>
                  <a:pt x="1845" y="298"/>
                  <a:pt x="1866" y="298"/>
                </a:cubicBezTo>
                <a:cubicBezTo>
                  <a:pt x="1887" y="298"/>
                  <a:pt x="1915" y="264"/>
                  <a:pt x="1937" y="260"/>
                </a:cubicBezTo>
                <a:cubicBezTo>
                  <a:pt x="1959" y="257"/>
                  <a:pt x="1978" y="280"/>
                  <a:pt x="2000" y="278"/>
                </a:cubicBezTo>
                <a:cubicBezTo>
                  <a:pt x="2022" y="277"/>
                  <a:pt x="2046" y="250"/>
                  <a:pt x="2071" y="250"/>
                </a:cubicBezTo>
                <a:cubicBezTo>
                  <a:pt x="2096" y="250"/>
                  <a:pt x="2122" y="278"/>
                  <a:pt x="2150" y="278"/>
                </a:cubicBezTo>
                <a:cubicBezTo>
                  <a:pt x="2178" y="278"/>
                  <a:pt x="2213" y="252"/>
                  <a:pt x="2237" y="250"/>
                </a:cubicBezTo>
                <a:cubicBezTo>
                  <a:pt x="2261" y="249"/>
                  <a:pt x="2270" y="271"/>
                  <a:pt x="2292" y="270"/>
                </a:cubicBezTo>
                <a:cubicBezTo>
                  <a:pt x="2314" y="269"/>
                  <a:pt x="2339" y="242"/>
                  <a:pt x="2371" y="241"/>
                </a:cubicBezTo>
                <a:cubicBezTo>
                  <a:pt x="2403" y="240"/>
                  <a:pt x="2448" y="257"/>
                  <a:pt x="2482" y="260"/>
                </a:cubicBezTo>
                <a:cubicBezTo>
                  <a:pt x="2516" y="264"/>
                  <a:pt x="2537" y="261"/>
                  <a:pt x="2576" y="260"/>
                </a:cubicBezTo>
                <a:cubicBezTo>
                  <a:pt x="2615" y="259"/>
                  <a:pt x="2683" y="255"/>
                  <a:pt x="2718" y="250"/>
                </a:cubicBezTo>
                <a:cubicBezTo>
                  <a:pt x="2753" y="246"/>
                  <a:pt x="2761" y="0"/>
                  <a:pt x="2789" y="231"/>
                </a:cubicBezTo>
                <a:cubicBezTo>
                  <a:pt x="2817" y="462"/>
                  <a:pt x="3278" y="1392"/>
                  <a:pt x="2884" y="1636"/>
                </a:cubicBezTo>
                <a:cubicBezTo>
                  <a:pt x="2490" y="1880"/>
                  <a:pt x="844" y="1916"/>
                  <a:pt x="422" y="1693"/>
                </a:cubicBezTo>
                <a:cubicBezTo>
                  <a:pt x="0" y="1470"/>
                  <a:pt x="175" y="884"/>
                  <a:pt x="351" y="298"/>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56" name="Rectangle 4"/>
          <p:cNvSpPr>
            <a:spLocks noGrp="1" noChangeArrowheads="1"/>
          </p:cNvSpPr>
          <p:nvPr>
            <p:ph type="title"/>
          </p:nvPr>
        </p:nvSpPr>
        <p:spPr>
          <a:xfrm>
            <a:off x="457200" y="33338"/>
            <a:ext cx="8229600" cy="1143000"/>
          </a:xfrm>
        </p:spPr>
        <p:txBody>
          <a:bodyPr/>
          <a:lstStyle/>
          <a:p>
            <a:r>
              <a:rPr lang="en-US" altLang="en-US" dirty="0" err="1"/>
              <a:t>Warkentin</a:t>
            </a:r>
            <a:r>
              <a:rPr lang="en-US" altLang="en-US" dirty="0"/>
              <a:t> method</a:t>
            </a:r>
          </a:p>
        </p:txBody>
      </p:sp>
      <p:sp>
        <p:nvSpPr>
          <p:cNvPr id="100357" name="Freeform 5"/>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58"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foam insulation</a:t>
            </a:r>
          </a:p>
        </p:txBody>
      </p:sp>
      <p:sp>
        <p:nvSpPr>
          <p:cNvPr id="100359"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0"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1"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2"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3"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4"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5"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6"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7"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8"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69" name="AutoShape 17"/>
          <p:cNvSpPr>
            <a:spLocks noChangeArrowheads="1"/>
          </p:cNvSpPr>
          <p:nvPr/>
        </p:nvSpPr>
        <p:spPr bwMode="auto">
          <a:xfrm>
            <a:off x="4840288" y="18415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0" name="AutoShape 1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1" name="AutoShape 1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2" name="AutoShape 20"/>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3" name="AutoShape 21"/>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4" name="AutoShape 22"/>
          <p:cNvSpPr>
            <a:spLocks noChangeArrowheads="1"/>
          </p:cNvSpPr>
          <p:nvPr/>
        </p:nvSpPr>
        <p:spPr bwMode="auto">
          <a:xfrm>
            <a:off x="5510213" y="190817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5" name="AutoShape 23"/>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6" name="AutoShape 24"/>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7" name="AutoShape 25"/>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8" name="AutoShape 26"/>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79" name="AutoShape 27"/>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0" name="AutoShape 28"/>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1" name="AutoShape 29"/>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2" name="AutoShape 30"/>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3" name="AutoShape 31"/>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4" name="AutoShape 32"/>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5" name="AutoShape 33"/>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6" name="AutoShape 34"/>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7" name="AutoShape 35"/>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8" name="AutoShape 36"/>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89" name="AutoShape 37"/>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0" name="AutoShape 38"/>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1" name="AutoShape 39"/>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2" name="AutoShape 40"/>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3" name="AutoShape 41"/>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4" name="AutoShape 42"/>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5" name="AutoShape 43"/>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6" name="AutoShape 44"/>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7" name="AutoShape 45"/>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8" name="AutoShape 46"/>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399" name="AutoShape 47"/>
          <p:cNvSpPr>
            <a:spLocks noChangeArrowheads="1"/>
          </p:cNvSpPr>
          <p:nvPr/>
        </p:nvSpPr>
        <p:spPr bwMode="auto">
          <a:xfrm>
            <a:off x="48228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0" name="AutoShape 48"/>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1" name="AutoShape 49"/>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2" name="AutoShape 50"/>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3" name="AutoShape 51"/>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4" name="AutoShape 52"/>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5" name="AutoShape 53"/>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6" name="AutoShape 54"/>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7" name="AutoShape 55"/>
          <p:cNvSpPr>
            <a:spLocks noChangeArrowheads="1"/>
          </p:cNvSpPr>
          <p:nvPr/>
        </p:nvSpPr>
        <p:spPr bwMode="auto">
          <a:xfrm>
            <a:off x="5734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8" name="AutoShape 56"/>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09" name="AutoShape 57"/>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0" name="AutoShape 58"/>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1" name="AutoShape 59"/>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2" name="AutoShape 60"/>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3" name="AutoShape 61"/>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4" name="AutoShape 62"/>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5" name="AutoShape 63"/>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6" name="AutoShape 64"/>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7" name="AutoShape 65"/>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8" name="AutoShape 66"/>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19" name="AutoShape 67"/>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0" name="AutoShape 68"/>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1" name="AutoShape 69"/>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2" name="AutoShape 70"/>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3" name="AutoShape 71"/>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4" name="AutoShape 72"/>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5" name="AutoShape 73"/>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6" name="AutoShape 74"/>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7" name="AutoShape 75"/>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8" name="AutoShape 76"/>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29" name="AutoShape 77"/>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0" name="AutoShape 78"/>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1" name="AutoShape 79"/>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2" name="AutoShape 80"/>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3" name="AutoShape 81"/>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4" name="AutoShape 82"/>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5" name="Text Box 83"/>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liquid N</a:t>
            </a:r>
            <a:r>
              <a:rPr lang="en-US" altLang="en-US" baseline="-25000" dirty="0">
                <a:solidFill>
                  <a:srgbClr val="000000"/>
                </a:solidFill>
                <a:latin typeface="Arial" panose="020B0604020202020204" pitchFamily="34" charset="0"/>
              </a:rPr>
              <a:t>2</a:t>
            </a:r>
          </a:p>
        </p:txBody>
      </p:sp>
      <p:grpSp>
        <p:nvGrpSpPr>
          <p:cNvPr id="100436" name="Group 84"/>
          <p:cNvGrpSpPr>
            <a:grpSpLocks/>
          </p:cNvGrpSpPr>
          <p:nvPr/>
        </p:nvGrpSpPr>
        <p:grpSpPr bwMode="auto">
          <a:xfrm>
            <a:off x="-1071563" y="4995863"/>
            <a:ext cx="820738" cy="427037"/>
            <a:chOff x="445" y="1175"/>
            <a:chExt cx="517" cy="269"/>
          </a:xfrm>
        </p:grpSpPr>
        <p:sp>
          <p:nvSpPr>
            <p:cNvPr id="100437" name="Freeform 85"/>
            <p:cNvSpPr>
              <a:spLocks noChangeAspect="1"/>
            </p:cNvSpPr>
            <p:nvPr/>
          </p:nvSpPr>
          <p:spPr bwMode="auto">
            <a:xfrm rot="2166978" flipH="1">
              <a:off x="647" y="1293"/>
              <a:ext cx="315" cy="151"/>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8" name="Rectangle 86"/>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9" lon="20999999"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39" name="Freeform 87"/>
            <p:cNvSpPr>
              <a:spLocks/>
            </p:cNvSpPr>
            <p:nvPr/>
          </p:nvSpPr>
          <p:spPr bwMode="auto">
            <a:xfrm rot="2166978" flipH="1">
              <a:off x="445" y="1175"/>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40" name="Freeform 88"/>
            <p:cNvSpPr>
              <a:spLocks/>
            </p:cNvSpPr>
            <p:nvPr/>
          </p:nvSpPr>
          <p:spPr bwMode="auto">
            <a:xfrm rot="12966978">
              <a:off x="454" y="1179"/>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grpSp>
      <p:sp>
        <p:nvSpPr>
          <p:cNvPr id="100441" name="Text Box 89"/>
          <p:cNvSpPr txBox="1">
            <a:spLocks noChangeArrowheads="1"/>
          </p:cNvSpPr>
          <p:nvPr/>
        </p:nvSpPr>
        <p:spPr bwMode="auto">
          <a:xfrm>
            <a:off x="1849438" y="6178550"/>
            <a:ext cx="539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err="1">
                <a:solidFill>
                  <a:srgbClr val="000000"/>
                </a:solidFill>
                <a:latin typeface="Arial" panose="020B0604020202020204" pitchFamily="34" charset="0"/>
              </a:rPr>
              <a:t>Warkentin</a:t>
            </a:r>
            <a:r>
              <a:rPr lang="en-US" altLang="en-US" dirty="0">
                <a:solidFill>
                  <a:srgbClr val="000000"/>
                </a:solidFill>
                <a:latin typeface="Arial" panose="020B0604020202020204" pitchFamily="34" charset="0"/>
              </a:rPr>
              <a:t> (2006) </a:t>
            </a:r>
            <a:r>
              <a:rPr lang="en-US" altLang="en-US" i="1" dirty="0">
                <a:solidFill>
                  <a:srgbClr val="000000"/>
                </a:solidFill>
                <a:latin typeface="Arial" panose="020B0604020202020204" pitchFamily="34" charset="0"/>
              </a:rPr>
              <a:t>J. Appl. </a:t>
            </a:r>
            <a:r>
              <a:rPr lang="en-US" altLang="en-US" i="1" dirty="0" err="1">
                <a:solidFill>
                  <a:srgbClr val="000000"/>
                </a:solidFill>
                <a:latin typeface="Arial" panose="020B0604020202020204" pitchFamily="34" charset="0"/>
              </a:rPr>
              <a:t>Crystallogr</a:t>
            </a:r>
            <a:r>
              <a:rPr lang="en-US" altLang="en-US" i="1" dirty="0">
                <a:solidFill>
                  <a:srgbClr val="000000"/>
                </a:solidFill>
                <a:latin typeface="Arial" panose="020B0604020202020204" pitchFamily="34" charset="0"/>
              </a:rPr>
              <a:t>.</a:t>
            </a:r>
            <a:r>
              <a:rPr lang="en-US" altLang="en-US" dirty="0">
                <a:solidFill>
                  <a:srgbClr val="000000"/>
                </a:solidFill>
                <a:latin typeface="Arial" panose="020B0604020202020204" pitchFamily="34" charset="0"/>
              </a:rPr>
              <a:t> </a:t>
            </a:r>
            <a:r>
              <a:rPr lang="en-US" altLang="en-US" b="1" dirty="0">
                <a:solidFill>
                  <a:srgbClr val="000000"/>
                </a:solidFill>
                <a:latin typeface="Arial" panose="020B0604020202020204" pitchFamily="34" charset="0"/>
              </a:rPr>
              <a:t>39</a:t>
            </a:r>
            <a:r>
              <a:rPr lang="en-US" altLang="en-US" dirty="0">
                <a:solidFill>
                  <a:srgbClr val="000000"/>
                </a:solidFill>
                <a:latin typeface="Arial" panose="020B0604020202020204" pitchFamily="34" charset="0"/>
              </a:rPr>
              <a:t>, 805-811. </a:t>
            </a:r>
          </a:p>
          <a:p>
            <a:pPr fontAlgn="base">
              <a:spcBef>
                <a:spcPct val="0"/>
              </a:spcBef>
              <a:spcAft>
                <a:spcPct val="0"/>
              </a:spcAft>
            </a:pPr>
            <a:endParaRPr lang="en-US" altLang="en-US" dirty="0">
              <a:solidFill>
                <a:srgbClr val="000000"/>
              </a:solidFill>
              <a:latin typeface="Arial" panose="020B0604020202020204" pitchFamily="34" charset="0"/>
            </a:endParaRPr>
          </a:p>
        </p:txBody>
      </p:sp>
      <p:sp>
        <p:nvSpPr>
          <p:cNvPr id="100442" name="Freeform 90"/>
          <p:cNvSpPr>
            <a:spLocks/>
          </p:cNvSpPr>
          <p:nvPr/>
        </p:nvSpPr>
        <p:spPr bwMode="auto">
          <a:xfrm>
            <a:off x="2617788" y="1114425"/>
            <a:ext cx="498475" cy="1084263"/>
          </a:xfrm>
          <a:custGeom>
            <a:avLst/>
            <a:gdLst>
              <a:gd name="T0" fmla="*/ 150 w 314"/>
              <a:gd name="T1" fmla="*/ 0 h 683"/>
              <a:gd name="T2" fmla="*/ 276 w 314"/>
              <a:gd name="T3" fmla="*/ 371 h 683"/>
              <a:gd name="T4" fmla="*/ 268 w 314"/>
              <a:gd name="T5" fmla="*/ 655 h 683"/>
              <a:gd name="T6" fmla="*/ 0 w 314"/>
              <a:gd name="T7" fmla="*/ 537 h 683"/>
            </a:gdLst>
            <a:ahLst/>
            <a:cxnLst>
              <a:cxn ang="0">
                <a:pos x="T0" y="T1"/>
              </a:cxn>
              <a:cxn ang="0">
                <a:pos x="T2" y="T3"/>
              </a:cxn>
              <a:cxn ang="0">
                <a:pos x="T4" y="T5"/>
              </a:cxn>
              <a:cxn ang="0">
                <a:pos x="T6" y="T7"/>
              </a:cxn>
            </a:cxnLst>
            <a:rect l="0" t="0" r="r" b="b"/>
            <a:pathLst>
              <a:path w="314" h="683">
                <a:moveTo>
                  <a:pt x="150" y="0"/>
                </a:moveTo>
                <a:cubicBezTo>
                  <a:pt x="203" y="131"/>
                  <a:pt x="256" y="262"/>
                  <a:pt x="276" y="371"/>
                </a:cubicBezTo>
                <a:cubicBezTo>
                  <a:pt x="296" y="480"/>
                  <a:pt x="314" y="627"/>
                  <a:pt x="268" y="655"/>
                </a:cubicBezTo>
                <a:cubicBezTo>
                  <a:pt x="222" y="683"/>
                  <a:pt x="111" y="610"/>
                  <a:pt x="0" y="537"/>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43" name="Freeform 91"/>
          <p:cNvSpPr>
            <a:spLocks/>
          </p:cNvSpPr>
          <p:nvPr/>
        </p:nvSpPr>
        <p:spPr bwMode="auto">
          <a:xfrm>
            <a:off x="3319463" y="1039813"/>
            <a:ext cx="939800" cy="773112"/>
          </a:xfrm>
          <a:custGeom>
            <a:avLst/>
            <a:gdLst>
              <a:gd name="T0" fmla="*/ 0 w 592"/>
              <a:gd name="T1" fmla="*/ 0 h 487"/>
              <a:gd name="T2" fmla="*/ 134 w 592"/>
              <a:gd name="T3" fmla="*/ 387 h 487"/>
              <a:gd name="T4" fmla="*/ 371 w 592"/>
              <a:gd name="T5" fmla="*/ 458 h 487"/>
              <a:gd name="T6" fmla="*/ 592 w 592"/>
              <a:gd name="T7" fmla="*/ 213 h 487"/>
            </a:gdLst>
            <a:ahLst/>
            <a:cxnLst>
              <a:cxn ang="0">
                <a:pos x="T0" y="T1"/>
              </a:cxn>
              <a:cxn ang="0">
                <a:pos x="T2" y="T3"/>
              </a:cxn>
              <a:cxn ang="0">
                <a:pos x="T4" y="T5"/>
              </a:cxn>
              <a:cxn ang="0">
                <a:pos x="T6" y="T7"/>
              </a:cxn>
            </a:cxnLst>
            <a:rect l="0" t="0" r="r" b="b"/>
            <a:pathLst>
              <a:path w="592" h="487">
                <a:moveTo>
                  <a:pt x="0" y="0"/>
                </a:moveTo>
                <a:cubicBezTo>
                  <a:pt x="36" y="155"/>
                  <a:pt x="72" y="311"/>
                  <a:pt x="134" y="387"/>
                </a:cubicBezTo>
                <a:cubicBezTo>
                  <a:pt x="196" y="463"/>
                  <a:pt x="295" y="487"/>
                  <a:pt x="371" y="458"/>
                </a:cubicBezTo>
                <a:cubicBezTo>
                  <a:pt x="447" y="429"/>
                  <a:pt x="519" y="321"/>
                  <a:pt x="592" y="213"/>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44" name="Freeform 92"/>
          <p:cNvSpPr>
            <a:spLocks/>
          </p:cNvSpPr>
          <p:nvPr/>
        </p:nvSpPr>
        <p:spPr bwMode="auto">
          <a:xfrm>
            <a:off x="3043238" y="1165225"/>
            <a:ext cx="333375" cy="1139825"/>
          </a:xfrm>
          <a:custGeom>
            <a:avLst/>
            <a:gdLst>
              <a:gd name="T0" fmla="*/ 0 w 210"/>
              <a:gd name="T1" fmla="*/ 0 h 718"/>
              <a:gd name="T2" fmla="*/ 182 w 210"/>
              <a:gd name="T3" fmla="*/ 513 h 718"/>
              <a:gd name="T4" fmla="*/ 166 w 210"/>
              <a:gd name="T5" fmla="*/ 718 h 718"/>
            </a:gdLst>
            <a:ahLst/>
            <a:cxnLst>
              <a:cxn ang="0">
                <a:pos x="T0" y="T1"/>
              </a:cxn>
              <a:cxn ang="0">
                <a:pos x="T2" y="T3"/>
              </a:cxn>
              <a:cxn ang="0">
                <a:pos x="T4" y="T5"/>
              </a:cxn>
            </a:cxnLst>
            <a:rect l="0" t="0" r="r" b="b"/>
            <a:pathLst>
              <a:path w="210" h="718">
                <a:moveTo>
                  <a:pt x="0" y="0"/>
                </a:moveTo>
                <a:cubicBezTo>
                  <a:pt x="77" y="197"/>
                  <a:pt x="154" y="394"/>
                  <a:pt x="182" y="513"/>
                </a:cubicBezTo>
                <a:cubicBezTo>
                  <a:pt x="210" y="632"/>
                  <a:pt x="188" y="675"/>
                  <a:pt x="166" y="718"/>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00445" name="Freeform 93"/>
          <p:cNvSpPr>
            <a:spLocks/>
          </p:cNvSpPr>
          <p:nvPr/>
        </p:nvSpPr>
        <p:spPr bwMode="auto">
          <a:xfrm>
            <a:off x="3170238" y="1076325"/>
            <a:ext cx="1050925" cy="969963"/>
          </a:xfrm>
          <a:custGeom>
            <a:avLst/>
            <a:gdLst>
              <a:gd name="T0" fmla="*/ 0 w 449"/>
              <a:gd name="T1" fmla="*/ 0 h 555"/>
              <a:gd name="T2" fmla="*/ 110 w 449"/>
              <a:gd name="T3" fmla="*/ 395 h 555"/>
              <a:gd name="T4" fmla="*/ 276 w 449"/>
              <a:gd name="T5" fmla="*/ 537 h 555"/>
              <a:gd name="T6" fmla="*/ 449 w 449"/>
              <a:gd name="T7" fmla="*/ 505 h 555"/>
            </a:gdLst>
            <a:ahLst/>
            <a:cxnLst>
              <a:cxn ang="0">
                <a:pos x="T0" y="T1"/>
              </a:cxn>
              <a:cxn ang="0">
                <a:pos x="T2" y="T3"/>
              </a:cxn>
              <a:cxn ang="0">
                <a:pos x="T4" y="T5"/>
              </a:cxn>
              <a:cxn ang="0">
                <a:pos x="T6" y="T7"/>
              </a:cxn>
            </a:cxnLst>
            <a:rect l="0" t="0" r="r" b="b"/>
            <a:pathLst>
              <a:path w="449" h="555">
                <a:moveTo>
                  <a:pt x="0" y="0"/>
                </a:moveTo>
                <a:cubicBezTo>
                  <a:pt x="32" y="153"/>
                  <a:pt x="64" y="306"/>
                  <a:pt x="110" y="395"/>
                </a:cubicBezTo>
                <a:cubicBezTo>
                  <a:pt x="156" y="484"/>
                  <a:pt x="220" y="519"/>
                  <a:pt x="276" y="537"/>
                </a:cubicBezTo>
                <a:cubicBezTo>
                  <a:pt x="332" y="555"/>
                  <a:pt x="390" y="530"/>
                  <a:pt x="449" y="505"/>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1500182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decel="50000" fill="hold" nodeType="clickEffect">
                                  <p:stCondLst>
                                    <p:cond delay="0"/>
                                  </p:stCondLst>
                                  <p:childTnLst>
                                    <p:animMotion origin="layout" path="M 0.16041 -0.72988 L 0.67899 -0.16513 " pathEditMode="relative" rAng="0" ptsTypes="AA">
                                      <p:cBhvr>
                                        <p:cTn id="6" dur="5000" fill="hold"/>
                                        <p:tgtEl>
                                          <p:spTgt spid="100436"/>
                                        </p:tgtEl>
                                        <p:attrNameLst>
                                          <p:attrName>ppt_x</p:attrName>
                                          <p:attrName>ppt_y</p:attrName>
                                        </p:attrNameLst>
                                      </p:cBhvr>
                                      <p:rCtr x="25920" y="282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5647191"/>
          </a:xfrm>
        </p:spPr>
        <p:txBody>
          <a:bodyPr/>
          <a:lstStyle/>
          <a:p>
            <a:r>
              <a:rPr lang="en-US" dirty="0" smtClean="0"/>
              <a:t>What if we can’t control it?</a:t>
            </a:r>
            <a:endParaRPr lang="en-US" dirty="0"/>
          </a:p>
        </p:txBody>
      </p:sp>
    </p:spTree>
    <p:extLst>
      <p:ext uri="{BB962C8B-B14F-4D97-AF65-F5344CB8AC3E}">
        <p14:creationId xmlns:p14="http://schemas.microsoft.com/office/powerpoint/2010/main" val="27656855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0"/>
            <a:ext cx="8229600" cy="1600200"/>
          </a:xfrm>
        </p:spPr>
        <p:txBody>
          <a:bodyPr/>
          <a:lstStyle/>
          <a:p>
            <a:pPr eaLnBrk="1" hangingPunct="1"/>
            <a:r>
              <a:rPr lang="en-US" altLang="en-US" dirty="0" smtClean="0">
                <a:solidFill>
                  <a:schemeClr val="bg1"/>
                </a:solidFill>
              </a:rPr>
              <a:t>Proteins move!</a:t>
            </a:r>
            <a:br>
              <a:rPr lang="en-US" altLang="en-US" dirty="0" smtClean="0">
                <a:solidFill>
                  <a:schemeClr val="bg1"/>
                </a:solidFill>
              </a:rPr>
            </a:br>
            <a:r>
              <a:rPr lang="en-US" altLang="en-US" sz="2800" dirty="0" smtClean="0">
                <a:solidFill>
                  <a:schemeClr val="bg1"/>
                </a:solidFill>
              </a:rPr>
              <a:t>Your crystal may be trying to tell you something…</a:t>
            </a:r>
            <a:endParaRPr lang="en-US" altLang="en-US" sz="2800" dirty="0" smtClean="0">
              <a:solidFill>
                <a:schemeClr val="bg1"/>
              </a:solidFill>
            </a:endParaRPr>
          </a:p>
        </p:txBody>
      </p:sp>
      <p:pic>
        <p:nvPicPr>
          <p:cNvPr id="365571" name="chomp.avi">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554163" y="1600200"/>
            <a:ext cx="6034087"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8" name="Rectangle 4"/>
          <p:cNvSpPr>
            <a:spLocks noChangeArrowheads="1"/>
          </p:cNvSpPr>
          <p:nvPr/>
        </p:nvSpPr>
        <p:spPr bwMode="auto">
          <a:xfrm>
            <a:off x="1301750" y="6491288"/>
            <a:ext cx="784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smtClean="0">
                <a:solidFill>
                  <a:srgbClr val="808080"/>
                </a:solidFill>
                <a:cs typeface="Arial" charset="0"/>
              </a:rPr>
              <a:t>Beernink, Endrizzi, Alber &amp; Schachman (1999). </a:t>
            </a:r>
            <a:r>
              <a:rPr lang="en-US" altLang="en-US" sz="1800" i="1" smtClean="0">
                <a:solidFill>
                  <a:srgbClr val="808080"/>
                </a:solidFill>
                <a:cs typeface="Arial" charset="0"/>
              </a:rPr>
              <a:t>PNAS USA</a:t>
            </a:r>
            <a:r>
              <a:rPr lang="en-US" altLang="en-US" sz="1800" smtClean="0">
                <a:solidFill>
                  <a:srgbClr val="808080"/>
                </a:solidFill>
                <a:cs typeface="Arial" charset="0"/>
              </a:rPr>
              <a:t> </a:t>
            </a:r>
            <a:r>
              <a:rPr lang="en-US" altLang="en-US" sz="1800" b="1" smtClean="0">
                <a:solidFill>
                  <a:srgbClr val="808080"/>
                </a:solidFill>
                <a:cs typeface="Arial" charset="0"/>
              </a:rPr>
              <a:t>96</a:t>
            </a:r>
            <a:r>
              <a:rPr lang="en-US" altLang="en-US" sz="1800" smtClean="0">
                <a:solidFill>
                  <a:srgbClr val="808080"/>
                </a:solidFill>
                <a:cs typeface="Arial" charset="0"/>
              </a:rPr>
              <a:t>, 5388-5393. </a:t>
            </a:r>
          </a:p>
        </p:txBody>
      </p:sp>
    </p:spTree>
    <p:extLst>
      <p:ext uri="{BB962C8B-B14F-4D97-AF65-F5344CB8AC3E}">
        <p14:creationId xmlns:p14="http://schemas.microsoft.com/office/powerpoint/2010/main" val="2422808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mediacall" presetSubtype="0" fill="hold" nodeType="afterEffect">
                                  <p:stCondLst>
                                    <p:cond delay="0"/>
                                  </p:stCondLst>
                                  <p:childTnLst>
                                    <p:cmd type="call" cmd="togglePause">
                                      <p:cBhvr>
                                        <p:cTn id="6" dur="1" fill="hold"/>
                                        <p:tgtEl>
                                          <p:spTgt spid="3655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65571"/>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22835461"/>
              </p:ext>
            </p:extLst>
          </p:nvPr>
        </p:nvGraphicFramePr>
        <p:xfrm>
          <a:off x="421322" y="866510"/>
          <a:ext cx="3149601" cy="3488176"/>
        </p:xfrm>
        <a:graphic>
          <a:graphicData uri="http://schemas.openxmlformats.org/drawingml/2006/table">
            <a:tbl>
              <a:tblPr firstRow="1" bandRow="1">
                <a:tableStyleId>{5C22544A-7EE6-4342-B048-85BDC9FD1C3A}</a:tableStyleId>
              </a:tblPr>
              <a:tblGrid>
                <a:gridCol w="725645"/>
                <a:gridCol w="605989"/>
                <a:gridCol w="605989"/>
                <a:gridCol w="605989"/>
                <a:gridCol w="605989"/>
              </a:tblGrid>
              <a:tr h="411480">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tc gridSpan="4">
                  <a:txBody>
                    <a:bodyPr/>
                    <a:lstStyle/>
                    <a:p>
                      <a:pPr algn="ctr"/>
                      <a:r>
                        <a:rPr lang="en-US" sz="1800" dirty="0" smtClean="0">
                          <a:solidFill>
                            <a:schemeClr val="tx1"/>
                          </a:solidFill>
                          <a:latin typeface="Arial" panose="020B0604020202020204" pitchFamily="34" charset="0"/>
                          <a:cs typeface="Arial" panose="020B0604020202020204" pitchFamily="34" charset="0"/>
                        </a:rPr>
                        <a:t>structure factors (F)</a:t>
                      </a: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1480">
                <a:tc vMerge="1">
                  <a:txBody>
                    <a:bodyPr/>
                    <a:lstStyle/>
                    <a:p>
                      <a:endParaRPr lang="en-US"/>
                    </a:p>
                  </a:txBody>
                  <a:tcPr/>
                </a:tc>
                <a:tc>
                  <a:txBody>
                    <a:bodyPr/>
                    <a:lstStyle/>
                    <a:p>
                      <a:pPr algn="ctr"/>
                      <a:r>
                        <a:rPr lang="en-US" sz="1800" b="1" dirty="0" smtClean="0">
                          <a:solidFill>
                            <a:srgbClr val="0070C0"/>
                          </a:solidFill>
                          <a:latin typeface="Arial" panose="020B0604020202020204" pitchFamily="34" charset="0"/>
                          <a:cs typeface="Arial" panose="020B0604020202020204" pitchFamily="34" charset="0"/>
                        </a:rPr>
                        <a:t>#1</a:t>
                      </a:r>
                      <a:endParaRPr lang="en-US" sz="1800" b="1" dirty="0">
                        <a:solidFill>
                          <a:srgbClr val="0070C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rgbClr val="C00000"/>
                          </a:solidFill>
                          <a:latin typeface="Arial" panose="020B0604020202020204" pitchFamily="34" charset="0"/>
                          <a:cs typeface="Arial" panose="020B0604020202020204" pitchFamily="34" charset="0"/>
                        </a:rPr>
                        <a:t>#2</a:t>
                      </a:r>
                      <a:endParaRPr lang="en-US" sz="1800" b="1" dirty="0">
                        <a:solidFill>
                          <a:srgbClr val="C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4">
                              <a:lumMod val="75000"/>
                            </a:schemeClr>
                          </a:solidFill>
                          <a:latin typeface="Arial" panose="020B0604020202020204" pitchFamily="34" charset="0"/>
                          <a:cs typeface="Arial" panose="020B0604020202020204" pitchFamily="34" charset="0"/>
                        </a:rPr>
                        <a:t>#3</a:t>
                      </a:r>
                      <a:endParaRPr lang="en-US" sz="1800" b="1" dirty="0">
                        <a:solidFill>
                          <a:schemeClr val="accent4">
                            <a:lumMod val="7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6">
                              <a:lumMod val="50000"/>
                            </a:schemeClr>
                          </a:solidFill>
                          <a:latin typeface="Arial" panose="020B0604020202020204" pitchFamily="34" charset="0"/>
                          <a:cs typeface="Arial" panose="020B0604020202020204" pitchFamily="34" charset="0"/>
                        </a:rPr>
                        <a:t>#4</a:t>
                      </a:r>
                      <a:endParaRPr lang="en-US" sz="1800" b="1" dirty="0">
                        <a:solidFill>
                          <a:schemeClr val="accent6">
                            <a:lumMod val="50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523.7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559.8</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579.9</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603.2</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168.2</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166.6</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177.2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196.1</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34.9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26.4</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19.2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17.3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305.7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301.1</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298.1</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296.3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353.0</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353.9</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356.2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366.9</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300.9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285.3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273.5</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259.4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223.8</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226.3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234.6</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251.4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200" b="1" dirty="0" smtClean="0">
                          <a:solidFill>
                            <a:schemeClr val="tx1"/>
                          </a:solidFill>
                          <a:latin typeface="Arial" panose="020B0604020202020204" pitchFamily="34" charset="0"/>
                          <a:cs typeface="Arial" panose="020B0604020202020204" pitchFamily="34" charset="0"/>
                        </a:rPr>
                        <a:t>…</a:t>
                      </a:r>
                      <a:endParaRPr lang="en-US" sz="12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0070C0"/>
                          </a:solidFill>
                          <a:effectLst/>
                          <a:latin typeface="Arial" panose="020B0604020202020204" pitchFamily="34" charset="0"/>
                          <a:ea typeface="Calibri"/>
                          <a:cs typeface="Arial" panose="020B0604020202020204" pitchFamily="34" charset="0"/>
                        </a:rPr>
                        <a:t>…</a:t>
                      </a:r>
                      <a:endParaRPr lang="en-US" sz="1200" b="1" dirty="0">
                        <a:solidFill>
                          <a:srgbClr val="0070C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C00000"/>
                          </a:solidFill>
                          <a:effectLst/>
                          <a:latin typeface="Arial" panose="020B0604020202020204" pitchFamily="34" charset="0"/>
                          <a:ea typeface="Calibri"/>
                          <a:cs typeface="Arial" panose="020B0604020202020204" pitchFamily="34" charset="0"/>
                        </a:rPr>
                        <a:t>…</a:t>
                      </a:r>
                      <a:endParaRPr lang="en-US" sz="1200" b="1" dirty="0">
                        <a:solidFill>
                          <a:srgbClr val="C000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4">
                              <a:lumMod val="75000"/>
                            </a:schemeClr>
                          </a:solidFill>
                          <a:effectLst/>
                          <a:latin typeface="Arial" panose="020B0604020202020204" pitchFamily="34" charset="0"/>
                          <a:ea typeface="Calibri"/>
                          <a:cs typeface="Arial" panose="020B0604020202020204" pitchFamily="34" charset="0"/>
                        </a:rPr>
                        <a:t>…</a:t>
                      </a:r>
                      <a:endParaRPr lang="en-US" sz="1200" b="1" dirty="0">
                        <a:solidFill>
                          <a:schemeClr val="accent4">
                            <a:lumMod val="75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6">
                              <a:lumMod val="50000"/>
                            </a:schemeClr>
                          </a:solidFill>
                          <a:effectLst/>
                          <a:latin typeface="Arial" panose="020B0604020202020204" pitchFamily="34" charset="0"/>
                          <a:ea typeface="Calibri"/>
                          <a:cs typeface="Arial" panose="020B0604020202020204" pitchFamily="34" charset="0"/>
                        </a:rPr>
                        <a:t>…</a:t>
                      </a:r>
                      <a:endParaRPr lang="en-US" sz="1200" b="1" dirty="0">
                        <a:solidFill>
                          <a:schemeClr val="accent6">
                            <a:lumMod val="50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3" name="TextBox 2"/>
          <p:cNvSpPr txBox="1"/>
          <p:nvPr/>
        </p:nvSpPr>
        <p:spPr>
          <a:xfrm>
            <a:off x="756649" y="362857"/>
            <a:ext cx="2356735"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X-ray Data Sets</a:t>
            </a:r>
            <a:endParaRPr lang="en-US" sz="2400"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01826015"/>
              </p:ext>
            </p:extLst>
          </p:nvPr>
        </p:nvGraphicFramePr>
        <p:xfrm>
          <a:off x="5428343" y="902794"/>
          <a:ext cx="3222275" cy="3614074"/>
        </p:xfrm>
        <a:graphic>
          <a:graphicData uri="http://schemas.openxmlformats.org/drawingml/2006/table">
            <a:tbl>
              <a:tblPr firstRow="1" bandRow="1">
                <a:tableStyleId>{5C22544A-7EE6-4342-B048-85BDC9FD1C3A}</a:tableStyleId>
              </a:tblPr>
              <a:tblGrid>
                <a:gridCol w="798319"/>
                <a:gridCol w="605989"/>
                <a:gridCol w="605989"/>
                <a:gridCol w="605989"/>
                <a:gridCol w="605989"/>
              </a:tblGrid>
              <a:tr h="583098">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gn="ctr"/>
                      <a:r>
                        <a:rPr lang="en-US" sz="1600" dirty="0" smtClean="0">
                          <a:solidFill>
                            <a:schemeClr val="tx1"/>
                          </a:solidFill>
                          <a:latin typeface="Arial" panose="020B0604020202020204" pitchFamily="34" charset="0"/>
                          <a:cs typeface="Arial" panose="020B060402020202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02558">
                <a:tc vMerge="1">
                  <a:txBody>
                    <a:bodyPr/>
                    <a:lstStyle/>
                    <a:p>
                      <a:endParaRPr lang="en-US"/>
                    </a:p>
                  </a:txBody>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1</a:t>
                      </a:r>
                      <a:r>
                        <a:rPr lang="en-US" sz="1800" b="1" baseline="30000" dirty="0" smtClean="0">
                          <a:solidFill>
                            <a:schemeClr val="tx1"/>
                          </a:solidFill>
                          <a:latin typeface="Arial" panose="020B0604020202020204" pitchFamily="34" charset="0"/>
                          <a:cs typeface="Arial" panose="020B0604020202020204" pitchFamily="34" charset="0"/>
                        </a:rPr>
                        <a:t>st</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2</a:t>
                      </a:r>
                      <a:r>
                        <a:rPr lang="en-US" sz="1800" b="1" baseline="30000" dirty="0" smtClean="0">
                          <a:solidFill>
                            <a:schemeClr val="tx1"/>
                          </a:solidFill>
                          <a:latin typeface="Arial" panose="020B0604020202020204" pitchFamily="34" charset="0"/>
                          <a:cs typeface="Arial" panose="020B0604020202020204" pitchFamily="34" charset="0"/>
                        </a:rPr>
                        <a:t>nd</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3</a:t>
                      </a:r>
                      <a:r>
                        <a:rPr lang="en-US" sz="1800" b="1" baseline="30000" dirty="0" smtClean="0">
                          <a:solidFill>
                            <a:schemeClr val="tx1"/>
                          </a:solidFill>
                          <a:latin typeface="Arial" panose="020B0604020202020204" pitchFamily="34" charset="0"/>
                          <a:cs typeface="Arial" panose="020B0604020202020204" pitchFamily="34" charset="0"/>
                        </a:rPr>
                        <a:t>rd</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4</a:t>
                      </a:r>
                      <a:r>
                        <a:rPr lang="en-US" sz="1800" b="1" baseline="30000" dirty="0" smtClean="0">
                          <a:solidFill>
                            <a:schemeClr val="tx1"/>
                          </a:solidFill>
                          <a:latin typeface="Arial" panose="020B0604020202020204" pitchFamily="34" charset="0"/>
                          <a:cs typeface="Arial" panose="020B0604020202020204" pitchFamily="34" charset="0"/>
                        </a:rPr>
                        <a:t>th</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-1.46</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1.84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-0.88</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-0.29</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0.15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1.02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-0.90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-1.20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0.01</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0.31</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0.48</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100" b="1" dirty="0" smtClean="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6" name="TextBox 5"/>
          <p:cNvSpPr txBox="1"/>
          <p:nvPr/>
        </p:nvSpPr>
        <p:spPr>
          <a:xfrm>
            <a:off x="637369" y="796754"/>
            <a:ext cx="554960" cy="646331"/>
          </a:xfrm>
          <a:prstGeom prst="rect">
            <a:avLst/>
          </a:prstGeom>
          <a:noFill/>
        </p:spPr>
        <p:txBody>
          <a:bodyPr wrap="none" rtlCol="0">
            <a:spAutoFit/>
          </a:bodyPr>
          <a:lstStyle/>
          <a:p>
            <a:pPr algn="r"/>
            <a:r>
              <a:rPr lang="en-US" dirty="0">
                <a:latin typeface="Arial Narrow" panose="020B0606020202030204" pitchFamily="34" charset="0"/>
              </a:rPr>
              <a:t>d</a:t>
            </a:r>
            <a:r>
              <a:rPr lang="en-US" dirty="0" smtClean="0">
                <a:latin typeface="Arial Narrow" panose="020B0606020202030204" pitchFamily="34" charset="0"/>
              </a:rPr>
              <a:t>ata</a:t>
            </a:r>
          </a:p>
          <a:p>
            <a:pPr algn="r"/>
            <a:r>
              <a:rPr lang="en-US" dirty="0" smtClean="0">
                <a:latin typeface="Arial Narrow" panose="020B0606020202030204" pitchFamily="34" charset="0"/>
              </a:rPr>
              <a:t>set</a:t>
            </a:r>
            <a:endParaRPr lang="en-US" dirty="0">
              <a:latin typeface="Arial Narrow" panose="020B0606020202030204" pitchFamily="34" charset="0"/>
            </a:endParaRPr>
          </a:p>
        </p:txBody>
      </p:sp>
      <p:cxnSp>
        <p:nvCxnSpPr>
          <p:cNvPr id="13" name="Straight Arrow Connector 12"/>
          <p:cNvCxnSpPr/>
          <p:nvPr/>
        </p:nvCxnSpPr>
        <p:spPr>
          <a:xfrm>
            <a:off x="3773715" y="2815771"/>
            <a:ext cx="1393371" cy="0"/>
          </a:xfrm>
          <a:prstGeom prst="straightConnector1">
            <a:avLst/>
          </a:prstGeom>
          <a:ln w="7620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860801" y="1393372"/>
            <a:ext cx="1306284" cy="1233714"/>
          </a:xfrm>
          <a:prstGeom prst="roundRect">
            <a:avLst>
              <a:gd name="adj" fmla="val 34849"/>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6600"/>
                </a:solidFill>
                <a:latin typeface="Arial" panose="020B0604020202020204" pitchFamily="34" charset="0"/>
                <a:cs typeface="Arial" panose="020B0604020202020204" pitchFamily="34" charset="0"/>
              </a:rPr>
              <a:t>Singular value </a:t>
            </a:r>
            <a:r>
              <a:rPr lang="en-US" sz="1400" b="1" dirty="0" err="1" smtClean="0">
                <a:solidFill>
                  <a:srgbClr val="006600"/>
                </a:solidFill>
                <a:latin typeface="Arial" panose="020B0604020202020204" pitchFamily="34" charset="0"/>
                <a:cs typeface="Arial" panose="020B0604020202020204" pitchFamily="34" charset="0"/>
              </a:rPr>
              <a:t>decomp</a:t>
            </a:r>
            <a:r>
              <a:rPr lang="en-US" sz="1400" b="1" dirty="0" smtClean="0">
                <a:solidFill>
                  <a:srgbClr val="006600"/>
                </a:solidFill>
                <a:latin typeface="Arial" panose="020B0604020202020204" pitchFamily="34" charset="0"/>
                <a:cs typeface="Arial" panose="020B0604020202020204" pitchFamily="34" charset="0"/>
              </a:rPr>
              <a:t>.</a:t>
            </a:r>
          </a:p>
          <a:p>
            <a:pPr algn="ctr"/>
            <a:r>
              <a:rPr lang="en-US" sz="2400" b="1" dirty="0" smtClean="0">
                <a:solidFill>
                  <a:srgbClr val="006600"/>
                </a:solidFill>
                <a:latin typeface="Arial" panose="020B0604020202020204" pitchFamily="34" charset="0"/>
                <a:cs typeface="Arial" panose="020B0604020202020204" pitchFamily="34" charset="0"/>
              </a:rPr>
              <a:t>SVD</a:t>
            </a:r>
            <a:endParaRPr lang="en-US" sz="2400" b="1" dirty="0">
              <a:solidFill>
                <a:srgbClr val="006600"/>
              </a:solidFill>
              <a:latin typeface="Arial" panose="020B0604020202020204" pitchFamily="34" charset="0"/>
              <a:cs typeface="Arial" panose="020B0604020202020204" pitchFamily="34" charset="0"/>
            </a:endParaRPr>
          </a:p>
        </p:txBody>
      </p:sp>
      <p:grpSp>
        <p:nvGrpSpPr>
          <p:cNvPr id="4" name="Group 3"/>
          <p:cNvGrpSpPr/>
          <p:nvPr/>
        </p:nvGrpSpPr>
        <p:grpSpPr>
          <a:xfrm>
            <a:off x="5234311" y="384628"/>
            <a:ext cx="3744936" cy="1464581"/>
            <a:chOff x="5234311" y="384628"/>
            <a:chExt cx="3744936" cy="1464581"/>
          </a:xfrm>
        </p:grpSpPr>
        <p:sp>
          <p:nvSpPr>
            <p:cNvPr id="7" name="TextBox 6"/>
            <p:cNvSpPr txBox="1"/>
            <p:nvPr/>
          </p:nvSpPr>
          <p:spPr>
            <a:xfrm rot="2181799">
              <a:off x="5473739" y="1197680"/>
              <a:ext cx="700833" cy="369332"/>
            </a:xfrm>
            <a:prstGeom prst="rect">
              <a:avLst/>
            </a:prstGeom>
            <a:noFill/>
          </p:spPr>
          <p:txBody>
            <a:bodyPr wrap="none" rtlCol="0">
              <a:spAutoFit/>
            </a:bodyPr>
            <a:lstStyle/>
            <a:p>
              <a:r>
                <a:rPr lang="en-US" dirty="0" smtClean="0">
                  <a:latin typeface="Arial Narrow" panose="020B0606020202030204" pitchFamily="34" charset="0"/>
                </a:rPr>
                <a:t>vector</a:t>
              </a:r>
              <a:endParaRPr lang="en-US" dirty="0">
                <a:latin typeface="Arial Narrow" panose="020B0606020202030204" pitchFamily="34" charset="0"/>
              </a:endParaRPr>
            </a:p>
          </p:txBody>
        </p:sp>
        <p:cxnSp>
          <p:nvCxnSpPr>
            <p:cNvPr id="9" name="Straight Connector 8"/>
            <p:cNvCxnSpPr/>
            <p:nvPr/>
          </p:nvCxnSpPr>
          <p:spPr>
            <a:xfrm flipH="1" flipV="1">
              <a:off x="5426869" y="901473"/>
              <a:ext cx="800100" cy="583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2154997">
              <a:off x="5661591" y="935062"/>
              <a:ext cx="638316" cy="369332"/>
            </a:xfrm>
            <a:prstGeom prst="rect">
              <a:avLst/>
            </a:prstGeom>
            <a:noFill/>
          </p:spPr>
          <p:txBody>
            <a:bodyPr wrap="none" rtlCol="0">
              <a:spAutoFit/>
            </a:bodyPr>
            <a:lstStyle/>
            <a:p>
              <a:r>
                <a:rPr lang="en-US" dirty="0" smtClean="0">
                  <a:latin typeface="Arial Narrow" panose="020B0606020202030204" pitchFamily="34" charset="0"/>
                </a:rPr>
                <a:t>value</a:t>
              </a:r>
              <a:endParaRPr lang="en-US" dirty="0">
                <a:latin typeface="Arial Narrow" panose="020B0606020202030204" pitchFamily="34" charset="0"/>
              </a:endParaRPr>
            </a:p>
          </p:txBody>
        </p:sp>
        <p:sp>
          <p:nvSpPr>
            <p:cNvPr id="11" name="TextBox 10"/>
            <p:cNvSpPr txBox="1"/>
            <p:nvPr/>
          </p:nvSpPr>
          <p:spPr>
            <a:xfrm>
              <a:off x="5234311" y="384628"/>
              <a:ext cx="3744936"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Singular values &amp; vectors</a:t>
              </a:r>
              <a:endParaRPr lang="en-US" sz="2400" dirty="0">
                <a:latin typeface="Arial" panose="020B0604020202020204" pitchFamily="34" charset="0"/>
                <a:cs typeface="Arial" panose="020B0604020202020204" pitchFamily="34" charset="0"/>
              </a:endParaRPr>
            </a:p>
          </p:txBody>
        </p:sp>
        <p:cxnSp>
          <p:nvCxnSpPr>
            <p:cNvPr id="25" name="Straight Connector 24"/>
            <p:cNvCxnSpPr/>
            <p:nvPr/>
          </p:nvCxnSpPr>
          <p:spPr>
            <a:xfrm flipH="1" flipV="1">
              <a:off x="5424488" y="1265804"/>
              <a:ext cx="800100" cy="583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468915" y="5239658"/>
            <a:ext cx="1425371" cy="1146630"/>
            <a:chOff x="3696237" y="2927796"/>
            <a:chExt cx="1324377" cy="1418824"/>
          </a:xfrm>
        </p:grpSpPr>
        <p:sp>
          <p:nvSpPr>
            <p:cNvPr id="27" name="Rectangle 26"/>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28" name="Straight Connector 27"/>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174174" y="5486399"/>
            <a:ext cx="1505540" cy="646331"/>
          </a:xfrm>
          <a:prstGeom prst="rect">
            <a:avLst/>
          </a:prstGeom>
          <a:noFill/>
          <a:ln>
            <a:noFill/>
          </a:ln>
        </p:spPr>
        <p:txBody>
          <a:bodyPr wrap="none" rtlCol="0">
            <a:spAutoFit/>
          </a:bodyPr>
          <a:lstStyle/>
          <a:p>
            <a:pPr algn="r"/>
            <a:r>
              <a:rPr lang="en-US" b="1" dirty="0" smtClean="0">
                <a:solidFill>
                  <a:srgbClr val="006600"/>
                </a:solidFill>
                <a:latin typeface="Arial" panose="020B0604020202020204" pitchFamily="34" charset="0"/>
                <a:cs typeface="Arial" panose="020B0604020202020204" pitchFamily="34" charset="0"/>
              </a:rPr>
              <a:t>Correlation </a:t>
            </a:r>
          </a:p>
          <a:p>
            <a:pPr algn="r"/>
            <a:r>
              <a:rPr lang="en-US" b="1" dirty="0" smtClean="0">
                <a:solidFill>
                  <a:srgbClr val="006600"/>
                </a:solidFill>
                <a:latin typeface="Arial" panose="020B0604020202020204" pitchFamily="34" charset="0"/>
                <a:cs typeface="Arial" panose="020B0604020202020204" pitchFamily="34" charset="0"/>
              </a:rPr>
              <a:t>Coefficients</a:t>
            </a:r>
            <a:endParaRPr lang="en-US" b="1" dirty="0">
              <a:solidFill>
                <a:srgbClr val="006600"/>
              </a:solidFill>
              <a:latin typeface="Arial" panose="020B0604020202020204" pitchFamily="34" charset="0"/>
              <a:cs typeface="Arial" panose="020B0604020202020204" pitchFamily="34" charset="0"/>
            </a:endParaRPr>
          </a:p>
        </p:txBody>
      </p:sp>
      <p:sp>
        <p:nvSpPr>
          <p:cNvPr id="40" name="Freeform 39"/>
          <p:cNvSpPr/>
          <p:nvPr/>
        </p:nvSpPr>
        <p:spPr>
          <a:xfrm>
            <a:off x="1930401" y="4513943"/>
            <a:ext cx="4615634" cy="653144"/>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3978057 w 3978176"/>
              <a:gd name="connsiteY0" fmla="*/ 34386 h 890729"/>
              <a:gd name="connsiteX1" fmla="*/ 1278400 w 3978176"/>
              <a:gd name="connsiteY1" fmla="*/ 19872 h 890729"/>
              <a:gd name="connsiteX2" fmla="*/ 1144 w 3978176"/>
              <a:gd name="connsiteY2" fmla="*/ 890729 h 890729"/>
              <a:gd name="connsiteX0" fmla="*/ 3847649 w 3847767"/>
              <a:gd name="connsiteY0" fmla="*/ 28423 h 725109"/>
              <a:gd name="connsiteX1" fmla="*/ 1147992 w 3847767"/>
              <a:gd name="connsiteY1" fmla="*/ 13909 h 725109"/>
              <a:gd name="connsiteX2" fmla="*/ 1364 w 3847767"/>
              <a:gd name="connsiteY2" fmla="*/ 725109 h 725109"/>
              <a:gd name="connsiteX0" fmla="*/ 3847330 w 3847458"/>
              <a:gd name="connsiteY0" fmla="*/ 0 h 696686"/>
              <a:gd name="connsiteX1" fmla="*/ 1321844 w 3847458"/>
              <a:gd name="connsiteY1" fmla="*/ 43543 h 696686"/>
              <a:gd name="connsiteX2" fmla="*/ 1045 w 3847458"/>
              <a:gd name="connsiteY2" fmla="*/ 696686 h 696686"/>
              <a:gd name="connsiteX0" fmla="*/ 3848241 w 3848350"/>
              <a:gd name="connsiteY0" fmla="*/ 0 h 696686"/>
              <a:gd name="connsiteX1" fmla="*/ 974413 w 3848350"/>
              <a:gd name="connsiteY1" fmla="*/ 87086 h 696686"/>
              <a:gd name="connsiteX2" fmla="*/ 1956 w 3848350"/>
              <a:gd name="connsiteY2" fmla="*/ 696686 h 696686"/>
              <a:gd name="connsiteX0" fmla="*/ 3804664 w 3804774"/>
              <a:gd name="connsiteY0" fmla="*/ 11227 h 620828"/>
              <a:gd name="connsiteX1" fmla="*/ 974379 w 3804774"/>
              <a:gd name="connsiteY1" fmla="*/ 11228 h 620828"/>
              <a:gd name="connsiteX2" fmla="*/ 1922 w 3804774"/>
              <a:gd name="connsiteY2" fmla="*/ 620828 h 620828"/>
              <a:gd name="connsiteX0" fmla="*/ 4616259 w 4616376"/>
              <a:gd name="connsiteY0" fmla="*/ 12680 h 665824"/>
              <a:gd name="connsiteX1" fmla="*/ 1785974 w 4616376"/>
              <a:gd name="connsiteY1" fmla="*/ 12681 h 665824"/>
              <a:gd name="connsiteX2" fmla="*/ 717 w 4616376"/>
              <a:gd name="connsiteY2" fmla="*/ 665824 h 665824"/>
              <a:gd name="connsiteX0" fmla="*/ 4616259 w 4616376"/>
              <a:gd name="connsiteY0" fmla="*/ 627 h 653771"/>
              <a:gd name="connsiteX1" fmla="*/ 1785974 w 4616376"/>
              <a:gd name="connsiteY1" fmla="*/ 628 h 653771"/>
              <a:gd name="connsiteX2" fmla="*/ 717 w 4616376"/>
              <a:gd name="connsiteY2" fmla="*/ 653771 h 653771"/>
              <a:gd name="connsiteX0" fmla="*/ 4616259 w 4616376"/>
              <a:gd name="connsiteY0" fmla="*/ 813 h 653957"/>
              <a:gd name="connsiteX1" fmla="*/ 1785974 w 4616376"/>
              <a:gd name="connsiteY1" fmla="*/ 814 h 653957"/>
              <a:gd name="connsiteX2" fmla="*/ 717 w 4616376"/>
              <a:gd name="connsiteY2" fmla="*/ 653957 h 653957"/>
              <a:gd name="connsiteX0" fmla="*/ 4617091 w 4617183"/>
              <a:gd name="connsiteY0" fmla="*/ 0 h 653144"/>
              <a:gd name="connsiteX1" fmla="*/ 1206234 w 4617183"/>
              <a:gd name="connsiteY1" fmla="*/ 43543 h 653144"/>
              <a:gd name="connsiteX2" fmla="*/ 1549 w 4617183"/>
              <a:gd name="connsiteY2" fmla="*/ 653144 h 653144"/>
              <a:gd name="connsiteX0" fmla="*/ 4617091 w 4617183"/>
              <a:gd name="connsiteY0" fmla="*/ 0 h 653144"/>
              <a:gd name="connsiteX1" fmla="*/ 1206234 w 4617183"/>
              <a:gd name="connsiteY1" fmla="*/ 43543 h 653144"/>
              <a:gd name="connsiteX2" fmla="*/ 1549 w 4617183"/>
              <a:gd name="connsiteY2" fmla="*/ 653144 h 653144"/>
              <a:gd name="connsiteX0" fmla="*/ 4615542 w 4615634"/>
              <a:gd name="connsiteY0" fmla="*/ 0 h 653144"/>
              <a:gd name="connsiteX1" fmla="*/ 1204685 w 4615634"/>
              <a:gd name="connsiteY1" fmla="*/ 43543 h 653144"/>
              <a:gd name="connsiteX2" fmla="*/ 0 w 4615634"/>
              <a:gd name="connsiteY2" fmla="*/ 653144 h 653144"/>
            </a:gdLst>
            <a:ahLst/>
            <a:cxnLst>
              <a:cxn ang="0">
                <a:pos x="connsiteX0" y="connsiteY0"/>
              </a:cxn>
              <a:cxn ang="0">
                <a:pos x="connsiteX1" y="connsiteY1"/>
              </a:cxn>
              <a:cxn ang="0">
                <a:pos x="connsiteX2" y="connsiteY2"/>
              </a:cxn>
            </a:cxnLst>
            <a:rect l="l" t="t" r="r" b="b"/>
            <a:pathLst>
              <a:path w="4615634" h="653144">
                <a:moveTo>
                  <a:pt x="4615542" y="0"/>
                </a:moveTo>
                <a:cubicBezTo>
                  <a:pt x="4633685" y="403376"/>
                  <a:pt x="1973942" y="-79829"/>
                  <a:pt x="1204685" y="43543"/>
                </a:cubicBezTo>
                <a:cubicBezTo>
                  <a:pt x="435428" y="166915"/>
                  <a:pt x="11491" y="121560"/>
                  <a:pt x="0" y="653144"/>
                </a:cubicBezTo>
              </a:path>
            </a:pathLst>
          </a:custGeom>
          <a:noFill/>
          <a:ln w="57150">
            <a:solidFill>
              <a:srgbClr val="C898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1" name="TextBox 40"/>
          <p:cNvSpPr txBox="1"/>
          <p:nvPr/>
        </p:nvSpPr>
        <p:spPr>
          <a:xfrm>
            <a:off x="1564883" y="5080001"/>
            <a:ext cx="907861"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-0.68 </a:t>
            </a:r>
          </a:p>
        </p:txBody>
      </p:sp>
      <p:sp>
        <p:nvSpPr>
          <p:cNvPr id="43" name="Freeform 42"/>
          <p:cNvSpPr/>
          <p:nvPr/>
        </p:nvSpPr>
        <p:spPr>
          <a:xfrm>
            <a:off x="2730555" y="4463141"/>
            <a:ext cx="4417732" cy="682171"/>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4615542 w 4615636"/>
              <a:gd name="connsiteY0" fmla="*/ 0 h 1233714"/>
              <a:gd name="connsiteX1" fmla="*/ 1277256 w 4615636"/>
              <a:gd name="connsiteY1" fmla="*/ 362857 h 1233714"/>
              <a:gd name="connsiteX2" fmla="*/ 0 w 4615636"/>
              <a:gd name="connsiteY2" fmla="*/ 1233714 h 1233714"/>
              <a:gd name="connsiteX0" fmla="*/ 4615542 w 4615636"/>
              <a:gd name="connsiteY0" fmla="*/ 0 h 1233714"/>
              <a:gd name="connsiteX1" fmla="*/ 1277256 w 4615636"/>
              <a:gd name="connsiteY1" fmla="*/ 362857 h 1233714"/>
              <a:gd name="connsiteX2" fmla="*/ 0 w 4615636"/>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3715656 w 3715750"/>
              <a:gd name="connsiteY0" fmla="*/ 0 h 798285"/>
              <a:gd name="connsiteX1" fmla="*/ 507999 w 3715750"/>
              <a:gd name="connsiteY1" fmla="*/ 246742 h 798285"/>
              <a:gd name="connsiteX2" fmla="*/ 0 w 3715750"/>
              <a:gd name="connsiteY2" fmla="*/ 798285 h 798285"/>
              <a:gd name="connsiteX0" fmla="*/ 3657599 w 3657695"/>
              <a:gd name="connsiteY0" fmla="*/ 0 h 711199"/>
              <a:gd name="connsiteX1" fmla="*/ 507999 w 3657695"/>
              <a:gd name="connsiteY1" fmla="*/ 159656 h 711199"/>
              <a:gd name="connsiteX2" fmla="*/ 0 w 3657695"/>
              <a:gd name="connsiteY2" fmla="*/ 711199 h 711199"/>
              <a:gd name="connsiteX0" fmla="*/ 4412342 w 4412442"/>
              <a:gd name="connsiteY0" fmla="*/ 0 h 682171"/>
              <a:gd name="connsiteX1" fmla="*/ 1262742 w 4412442"/>
              <a:gd name="connsiteY1" fmla="*/ 159656 h 682171"/>
              <a:gd name="connsiteX2" fmla="*/ 0 w 4412442"/>
              <a:gd name="connsiteY2" fmla="*/ 682171 h 682171"/>
              <a:gd name="connsiteX0" fmla="*/ 4412342 w 4412442"/>
              <a:gd name="connsiteY0" fmla="*/ 0 h 682171"/>
              <a:gd name="connsiteX1" fmla="*/ 1262742 w 4412442"/>
              <a:gd name="connsiteY1" fmla="*/ 159656 h 682171"/>
              <a:gd name="connsiteX2" fmla="*/ 0 w 4412442"/>
              <a:gd name="connsiteY2" fmla="*/ 682171 h 682171"/>
              <a:gd name="connsiteX0" fmla="*/ 4412342 w 4412342"/>
              <a:gd name="connsiteY0" fmla="*/ 0 h 682171"/>
              <a:gd name="connsiteX1" fmla="*/ 1262742 w 4412342"/>
              <a:gd name="connsiteY1" fmla="*/ 159656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638628 w 4412342"/>
              <a:gd name="connsiteY1" fmla="*/ 217713 h 682171"/>
              <a:gd name="connsiteX2" fmla="*/ 0 w 4412342"/>
              <a:gd name="connsiteY2" fmla="*/ 682171 h 682171"/>
              <a:gd name="connsiteX0" fmla="*/ 4412342 w 4412342"/>
              <a:gd name="connsiteY0" fmla="*/ 0 h 682171"/>
              <a:gd name="connsiteX1" fmla="*/ 638628 w 4412342"/>
              <a:gd name="connsiteY1" fmla="*/ 188684 h 682171"/>
              <a:gd name="connsiteX2" fmla="*/ 0 w 4412342"/>
              <a:gd name="connsiteY2" fmla="*/ 682171 h 682171"/>
              <a:gd name="connsiteX0" fmla="*/ 4429550 w 4429550"/>
              <a:gd name="connsiteY0" fmla="*/ 0 h 682171"/>
              <a:gd name="connsiteX1" fmla="*/ 655836 w 4429550"/>
              <a:gd name="connsiteY1" fmla="*/ 188684 h 682171"/>
              <a:gd name="connsiteX2" fmla="*/ 17208 w 4429550"/>
              <a:gd name="connsiteY2" fmla="*/ 682171 h 682171"/>
              <a:gd name="connsiteX0" fmla="*/ 4417732 w 4417732"/>
              <a:gd name="connsiteY0" fmla="*/ 0 h 682171"/>
              <a:gd name="connsiteX1" fmla="*/ 644018 w 4417732"/>
              <a:gd name="connsiteY1" fmla="*/ 188684 h 682171"/>
              <a:gd name="connsiteX2" fmla="*/ 5390 w 4417732"/>
              <a:gd name="connsiteY2" fmla="*/ 682171 h 682171"/>
            </a:gdLst>
            <a:ahLst/>
            <a:cxnLst>
              <a:cxn ang="0">
                <a:pos x="connsiteX0" y="connsiteY0"/>
              </a:cxn>
              <a:cxn ang="0">
                <a:pos x="connsiteX1" y="connsiteY1"/>
              </a:cxn>
              <a:cxn ang="0">
                <a:pos x="connsiteX2" y="connsiteY2"/>
              </a:cxn>
            </a:cxnLst>
            <a:rect l="l" t="t" r="r" b="b"/>
            <a:pathLst>
              <a:path w="4417732" h="682171">
                <a:moveTo>
                  <a:pt x="4417732" y="0"/>
                </a:moveTo>
                <a:cubicBezTo>
                  <a:pt x="4406846" y="780747"/>
                  <a:pt x="1379408" y="74989"/>
                  <a:pt x="644018" y="188684"/>
                </a:cubicBezTo>
                <a:cubicBezTo>
                  <a:pt x="-91372" y="302379"/>
                  <a:pt x="2367" y="310244"/>
                  <a:pt x="5390" y="682171"/>
                </a:cubicBezTo>
              </a:path>
            </a:pathLst>
          </a:custGeom>
          <a:noFill/>
          <a:ln w="57150">
            <a:solidFill>
              <a:srgbClr val="FFDA6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4" name="Freeform 43"/>
          <p:cNvSpPr/>
          <p:nvPr/>
        </p:nvSpPr>
        <p:spPr>
          <a:xfrm>
            <a:off x="3423861" y="4499427"/>
            <a:ext cx="4312255" cy="682172"/>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5167085 w 5167165"/>
              <a:gd name="connsiteY0" fmla="*/ 0 h 1509486"/>
              <a:gd name="connsiteX1" fmla="*/ 1277256 w 5167165"/>
              <a:gd name="connsiteY1" fmla="*/ 638629 h 1509486"/>
              <a:gd name="connsiteX2" fmla="*/ 0 w 5167165"/>
              <a:gd name="connsiteY2" fmla="*/ 1509486 h 1509486"/>
              <a:gd name="connsiteX0" fmla="*/ 5167085 w 5167172"/>
              <a:gd name="connsiteY0" fmla="*/ 0 h 1509486"/>
              <a:gd name="connsiteX1" fmla="*/ 1509484 w 5167172"/>
              <a:gd name="connsiteY1" fmla="*/ 435429 h 1509486"/>
              <a:gd name="connsiteX2" fmla="*/ 0 w 5167172"/>
              <a:gd name="connsiteY2" fmla="*/ 1509486 h 1509486"/>
              <a:gd name="connsiteX0" fmla="*/ 5167085 w 5167085"/>
              <a:gd name="connsiteY0" fmla="*/ 0 h 1509486"/>
              <a:gd name="connsiteX1" fmla="*/ 1509484 w 5167085"/>
              <a:gd name="connsiteY1" fmla="*/ 435429 h 1509486"/>
              <a:gd name="connsiteX2" fmla="*/ 0 w 5167085"/>
              <a:gd name="connsiteY2" fmla="*/ 1509486 h 1509486"/>
              <a:gd name="connsiteX0" fmla="*/ 5168172 w 5168172"/>
              <a:gd name="connsiteY0" fmla="*/ 0 h 1509486"/>
              <a:gd name="connsiteX1" fmla="*/ 1510571 w 5168172"/>
              <a:gd name="connsiteY1" fmla="*/ 435429 h 1509486"/>
              <a:gd name="connsiteX2" fmla="*/ 1087 w 5168172"/>
              <a:gd name="connsiteY2" fmla="*/ 1509486 h 1509486"/>
              <a:gd name="connsiteX0" fmla="*/ 3912018 w 3912018"/>
              <a:gd name="connsiteY0" fmla="*/ 0 h 754743"/>
              <a:gd name="connsiteX1" fmla="*/ 254417 w 3912018"/>
              <a:gd name="connsiteY1" fmla="*/ 435429 h 754743"/>
              <a:gd name="connsiteX2" fmla="*/ 326991 w 3912018"/>
              <a:gd name="connsiteY2"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953558 w 3953558"/>
              <a:gd name="connsiteY0" fmla="*/ 0 h 754743"/>
              <a:gd name="connsiteX1" fmla="*/ 760414 w 3953558"/>
              <a:gd name="connsiteY1" fmla="*/ 406403 h 754743"/>
              <a:gd name="connsiteX2" fmla="*/ 368531 w 3953558"/>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1306283 w 3585027"/>
              <a:gd name="connsiteY1" fmla="*/ 493489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605979 w 3605979"/>
              <a:gd name="connsiteY0" fmla="*/ 0 h 754743"/>
              <a:gd name="connsiteX1" fmla="*/ 1022435 w 3605979"/>
              <a:gd name="connsiteY1" fmla="*/ 449946 h 754743"/>
              <a:gd name="connsiteX2" fmla="*/ 20952 w 3605979"/>
              <a:gd name="connsiteY2" fmla="*/ 754743 h 754743"/>
              <a:gd name="connsiteX0" fmla="*/ 3585592 w 3585592"/>
              <a:gd name="connsiteY0" fmla="*/ 0 h 754743"/>
              <a:gd name="connsiteX1" fmla="*/ 1002048 w 3585592"/>
              <a:gd name="connsiteY1" fmla="*/ 449946 h 754743"/>
              <a:gd name="connsiteX2" fmla="*/ 565 w 3585592"/>
              <a:gd name="connsiteY2" fmla="*/ 754743 h 754743"/>
              <a:gd name="connsiteX0" fmla="*/ 3586360 w 3586360"/>
              <a:gd name="connsiteY0" fmla="*/ 0 h 754743"/>
              <a:gd name="connsiteX1" fmla="*/ 552873 w 3586360"/>
              <a:gd name="connsiteY1" fmla="*/ 391889 h 754743"/>
              <a:gd name="connsiteX2" fmla="*/ 1333 w 3586360"/>
              <a:gd name="connsiteY2" fmla="*/ 754743 h 754743"/>
              <a:gd name="connsiteX0" fmla="*/ 3535433 w 3535433"/>
              <a:gd name="connsiteY0" fmla="*/ 0 h 653143"/>
              <a:gd name="connsiteX1" fmla="*/ 560003 w 3535433"/>
              <a:gd name="connsiteY1" fmla="*/ 290289 h 653143"/>
              <a:gd name="connsiteX2" fmla="*/ 8463 w 3535433"/>
              <a:gd name="connsiteY2" fmla="*/ 653143 h 653143"/>
              <a:gd name="connsiteX0" fmla="*/ 4311405 w 4311405"/>
              <a:gd name="connsiteY0" fmla="*/ 0 h 682172"/>
              <a:gd name="connsiteX1" fmla="*/ 1335975 w 4311405"/>
              <a:gd name="connsiteY1" fmla="*/ 290289 h 682172"/>
              <a:gd name="connsiteX2" fmla="*/ 663 w 4311405"/>
              <a:gd name="connsiteY2" fmla="*/ 682172 h 682172"/>
              <a:gd name="connsiteX0" fmla="*/ 4311392 w 4311392"/>
              <a:gd name="connsiteY0" fmla="*/ 0 h 682172"/>
              <a:gd name="connsiteX1" fmla="*/ 1335962 w 4311392"/>
              <a:gd name="connsiteY1" fmla="*/ 290289 h 682172"/>
              <a:gd name="connsiteX2" fmla="*/ 650 w 4311392"/>
              <a:gd name="connsiteY2" fmla="*/ 682172 h 682172"/>
              <a:gd name="connsiteX0" fmla="*/ 4312255 w 4312255"/>
              <a:gd name="connsiteY0" fmla="*/ 0 h 682172"/>
              <a:gd name="connsiteX1" fmla="*/ 944940 w 4312255"/>
              <a:gd name="connsiteY1" fmla="*/ 246746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Lst>
            <a:ahLst/>
            <a:cxnLst>
              <a:cxn ang="0">
                <a:pos x="connsiteX0" y="connsiteY0"/>
              </a:cxn>
              <a:cxn ang="0">
                <a:pos x="connsiteX1" y="connsiteY1"/>
              </a:cxn>
              <a:cxn ang="0">
                <a:pos x="connsiteX2" y="connsiteY2"/>
              </a:cxn>
            </a:cxnLst>
            <a:rect l="l" t="t" r="r" b="b"/>
            <a:pathLst>
              <a:path w="4312255" h="682172">
                <a:moveTo>
                  <a:pt x="4312255" y="0"/>
                </a:moveTo>
                <a:cubicBezTo>
                  <a:pt x="4246940" y="781352"/>
                  <a:pt x="1648883" y="350765"/>
                  <a:pt x="944940" y="290289"/>
                </a:cubicBezTo>
                <a:cubicBezTo>
                  <a:pt x="240997" y="229813"/>
                  <a:pt x="-22679" y="38706"/>
                  <a:pt x="1513" y="682172"/>
                </a:cubicBezTo>
              </a:path>
            </a:pathLst>
          </a:custGeom>
          <a:noFill/>
          <a:ln w="57150">
            <a:solidFill>
              <a:srgbClr val="FFD85D"/>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6" name="Freeform 45"/>
          <p:cNvSpPr/>
          <p:nvPr/>
        </p:nvSpPr>
        <p:spPr>
          <a:xfrm>
            <a:off x="1181678" y="4325257"/>
            <a:ext cx="385866" cy="943428"/>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269751 w 385866"/>
              <a:gd name="connsiteY0" fmla="*/ 0 h 943428"/>
              <a:gd name="connsiteX1" fmla="*/ 385866 w 385866"/>
              <a:gd name="connsiteY1" fmla="*/ 943428 h 943428"/>
            </a:gdLst>
            <a:ahLst/>
            <a:cxnLst>
              <a:cxn ang="0">
                <a:pos x="connsiteX0" y="connsiteY0"/>
              </a:cxn>
              <a:cxn ang="0">
                <a:pos x="connsiteX1" y="connsiteY1"/>
              </a:cxn>
            </a:cxnLst>
            <a:rect l="l" t="t" r="r" b="b"/>
            <a:pathLst>
              <a:path w="385866" h="943428">
                <a:moveTo>
                  <a:pt x="269751" y="0"/>
                </a:moveTo>
                <a:cubicBezTo>
                  <a:pt x="260075" y="759581"/>
                  <a:pt x="-402744" y="924075"/>
                  <a:pt x="385866" y="943428"/>
                </a:cubicBezTo>
              </a:path>
            </a:pathLst>
          </a:custGeom>
          <a:noFill/>
          <a:ln w="5715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0" name="TextBox 49"/>
          <p:cNvSpPr txBox="1"/>
          <p:nvPr/>
        </p:nvSpPr>
        <p:spPr>
          <a:xfrm rot="5400000">
            <a:off x="6720114" y="5529944"/>
            <a:ext cx="646331" cy="369332"/>
          </a:xfrm>
          <a:prstGeom prst="rect">
            <a:avLst/>
          </a:prstGeom>
          <a:noFill/>
        </p:spPr>
        <p:txBody>
          <a:bodyPr wrap="none" rtlCol="0">
            <a:spAutoFit/>
          </a:bodyPr>
          <a:lstStyle/>
          <a:p>
            <a:r>
              <a:rPr lang="en-US" dirty="0" smtClean="0">
                <a:solidFill>
                  <a:srgbClr val="006600"/>
                </a:solidFill>
                <a:latin typeface="Arial" panose="020B0604020202020204" pitchFamily="34" charset="0"/>
                <a:cs typeface="Arial" panose="020B0604020202020204" pitchFamily="34" charset="0"/>
              </a:rPr>
              <a:t>CC2</a:t>
            </a:r>
            <a:endParaRPr lang="en-US" dirty="0">
              <a:solidFill>
                <a:srgbClr val="006600"/>
              </a:solidFill>
              <a:latin typeface="Arial" panose="020B0604020202020204" pitchFamily="34" charset="0"/>
              <a:cs typeface="Arial" panose="020B0604020202020204" pitchFamily="34" charset="0"/>
            </a:endParaRPr>
          </a:p>
        </p:txBody>
      </p:sp>
      <p:sp>
        <p:nvSpPr>
          <p:cNvPr id="52" name="TextBox 51"/>
          <p:cNvSpPr txBox="1"/>
          <p:nvPr/>
        </p:nvSpPr>
        <p:spPr>
          <a:xfrm>
            <a:off x="6683829" y="6146800"/>
            <a:ext cx="646331" cy="369332"/>
          </a:xfrm>
          <a:prstGeom prst="rect">
            <a:avLst/>
          </a:prstGeom>
          <a:noFill/>
        </p:spPr>
        <p:txBody>
          <a:bodyPr wrap="none" rtlCol="0">
            <a:spAutoFit/>
          </a:bodyPr>
          <a:lstStyle/>
          <a:p>
            <a:r>
              <a:rPr lang="en-US" dirty="0" smtClean="0">
                <a:solidFill>
                  <a:srgbClr val="006600"/>
                </a:solidFill>
                <a:latin typeface="Arial" panose="020B0604020202020204" pitchFamily="34" charset="0"/>
                <a:cs typeface="Arial" panose="020B0604020202020204" pitchFamily="34" charset="0"/>
              </a:rPr>
              <a:t>CC3</a:t>
            </a:r>
            <a:endParaRPr lang="en-US" dirty="0">
              <a:solidFill>
                <a:srgbClr val="006600"/>
              </a:solidFill>
              <a:latin typeface="Arial" panose="020B0604020202020204" pitchFamily="34" charset="0"/>
              <a:cs typeface="Arial" panose="020B0604020202020204" pitchFamily="34" charset="0"/>
            </a:endParaRPr>
          </a:p>
        </p:txBody>
      </p:sp>
      <p:sp>
        <p:nvSpPr>
          <p:cNvPr id="53" name="TextBox 52"/>
          <p:cNvSpPr txBox="1"/>
          <p:nvPr/>
        </p:nvSpPr>
        <p:spPr>
          <a:xfrm>
            <a:off x="6415315" y="4949373"/>
            <a:ext cx="646331" cy="369332"/>
          </a:xfrm>
          <a:prstGeom prst="rect">
            <a:avLst/>
          </a:prstGeom>
          <a:noFill/>
        </p:spPr>
        <p:txBody>
          <a:bodyPr wrap="none" rtlCol="0">
            <a:spAutoFit/>
          </a:bodyPr>
          <a:lstStyle/>
          <a:p>
            <a:r>
              <a:rPr lang="en-US" dirty="0" smtClean="0">
                <a:solidFill>
                  <a:srgbClr val="006600"/>
                </a:solidFill>
                <a:latin typeface="Arial" panose="020B0604020202020204" pitchFamily="34" charset="0"/>
                <a:cs typeface="Arial" panose="020B0604020202020204" pitchFamily="34" charset="0"/>
              </a:rPr>
              <a:t>CC1</a:t>
            </a:r>
            <a:endParaRPr lang="en-US" dirty="0">
              <a:solidFill>
                <a:srgbClr val="006600"/>
              </a:solidFill>
              <a:latin typeface="Arial" panose="020B0604020202020204" pitchFamily="34" charset="0"/>
              <a:cs typeface="Arial" panose="020B0604020202020204" pitchFamily="34" charset="0"/>
            </a:endParaRPr>
          </a:p>
        </p:txBody>
      </p:sp>
      <p:sp>
        <p:nvSpPr>
          <p:cNvPr id="54" name="TextBox 53"/>
          <p:cNvSpPr txBox="1"/>
          <p:nvPr/>
        </p:nvSpPr>
        <p:spPr>
          <a:xfrm>
            <a:off x="1661887" y="5421085"/>
            <a:ext cx="2210862" cy="369332"/>
          </a:xfrm>
          <a:prstGeom prst="rect">
            <a:avLst/>
          </a:prstGeom>
          <a:noFill/>
        </p:spPr>
        <p:txBody>
          <a:bodyPr wrap="none" rtlCol="0">
            <a:spAutoFit/>
          </a:bodyPr>
          <a:lstStyle/>
          <a:p>
            <a:r>
              <a:rPr lang="en-US" dirty="0" smtClean="0">
                <a:solidFill>
                  <a:srgbClr val="006600"/>
                </a:solidFill>
                <a:latin typeface="Arial" panose="020B0604020202020204" pitchFamily="34" charset="0"/>
                <a:cs typeface="Arial" panose="020B0604020202020204" pitchFamily="34" charset="0"/>
              </a:rPr>
              <a:t>CC1     CC2    CC3</a:t>
            </a:r>
            <a:endParaRPr lang="en-US" dirty="0">
              <a:solidFill>
                <a:srgbClr val="006600"/>
              </a:solidFill>
              <a:latin typeface="Arial" panose="020B0604020202020204" pitchFamily="34" charset="0"/>
              <a:cs typeface="Arial" panose="020B0604020202020204" pitchFamily="34" charset="0"/>
            </a:endParaRPr>
          </a:p>
        </p:txBody>
      </p:sp>
      <p:sp>
        <p:nvSpPr>
          <p:cNvPr id="48" name="Left Brace 47"/>
          <p:cNvSpPr/>
          <p:nvPr/>
        </p:nvSpPr>
        <p:spPr>
          <a:xfrm rot="16200000">
            <a:off x="2554516" y="4789711"/>
            <a:ext cx="391883" cy="2075543"/>
          </a:xfrm>
          <a:prstGeom prst="leftBrace">
            <a:avLst>
              <a:gd name="adj1" fmla="val 45370"/>
              <a:gd name="adj2"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14" name="Group 13"/>
          <p:cNvGrpSpPr/>
          <p:nvPr/>
        </p:nvGrpSpPr>
        <p:grpSpPr>
          <a:xfrm>
            <a:off x="2745382" y="5587998"/>
            <a:ext cx="3324861" cy="668417"/>
            <a:chOff x="2745382" y="5587998"/>
            <a:chExt cx="3324861" cy="668417"/>
          </a:xfrm>
        </p:grpSpPr>
        <p:sp>
          <p:nvSpPr>
            <p:cNvPr id="49" name="Freeform 48"/>
            <p:cNvSpPr/>
            <p:nvPr/>
          </p:nvSpPr>
          <p:spPr>
            <a:xfrm>
              <a:off x="2745382" y="5890985"/>
              <a:ext cx="3324861" cy="365430"/>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861" h="365430">
                  <a:moveTo>
                    <a:pt x="182" y="99674"/>
                  </a:moveTo>
                  <a:cubicBezTo>
                    <a:pt x="-6245" y="255966"/>
                    <a:pt x="158176" y="376145"/>
                    <a:pt x="363946" y="364673"/>
                  </a:cubicBezTo>
                  <a:cubicBezTo>
                    <a:pt x="569716" y="353201"/>
                    <a:pt x="888879" y="76805"/>
                    <a:pt x="1234803" y="30843"/>
                  </a:cubicBezTo>
                  <a:cubicBezTo>
                    <a:pt x="1580727" y="-15119"/>
                    <a:pt x="2076632" y="-605"/>
                    <a:pt x="2424975" y="16329"/>
                  </a:cubicBezTo>
                  <a:cubicBezTo>
                    <a:pt x="2773318" y="33263"/>
                    <a:pt x="3177299" y="125188"/>
                    <a:pt x="3324861" y="132445"/>
                  </a:cubicBezTo>
                </a:path>
              </a:pathLst>
            </a:custGeom>
            <a:noFill/>
            <a:ln w="28575">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5" name="TextBox 54"/>
            <p:cNvSpPr txBox="1"/>
            <p:nvPr/>
          </p:nvSpPr>
          <p:spPr>
            <a:xfrm>
              <a:off x="3978831" y="5587998"/>
              <a:ext cx="1326004" cy="369332"/>
            </a:xfrm>
            <a:prstGeom prst="rect">
              <a:avLst/>
            </a:prstGeom>
            <a:noFill/>
          </p:spPr>
          <p:txBody>
            <a:bodyPr wrap="none" rtlCol="0">
              <a:spAutoFit/>
            </a:bodyPr>
            <a:lstStyle/>
            <a:p>
              <a:r>
                <a:rPr lang="en-US" dirty="0" smtClean="0">
                  <a:solidFill>
                    <a:srgbClr val="0070C0"/>
                  </a:solidFill>
                  <a:latin typeface="Arial" panose="020B0604020202020204" pitchFamily="34" charset="0"/>
                  <a:cs typeface="Arial" panose="020B0604020202020204" pitchFamily="34" charset="0"/>
                </a:rPr>
                <a:t>data set #1</a:t>
              </a:r>
            </a:p>
          </p:txBody>
        </p:sp>
      </p:grpSp>
      <p:sp>
        <p:nvSpPr>
          <p:cNvPr id="70" name="TextBox 69"/>
          <p:cNvSpPr txBox="1"/>
          <p:nvPr/>
        </p:nvSpPr>
        <p:spPr>
          <a:xfrm>
            <a:off x="7257215" y="5007429"/>
            <a:ext cx="1680267" cy="1631216"/>
          </a:xfrm>
          <a:prstGeom prst="rect">
            <a:avLst/>
          </a:prstGeom>
          <a:noFill/>
        </p:spPr>
        <p:txBody>
          <a:bodyPr wrap="none" rtlCol="0">
            <a:spAutoFit/>
          </a:bodyPr>
          <a:lstStyle/>
          <a:p>
            <a:pPr algn="ctr"/>
            <a:r>
              <a:rPr lang="en-US" sz="2000" b="1" dirty="0" smtClean="0">
                <a:solidFill>
                  <a:srgbClr val="FF0000"/>
                </a:solidFill>
                <a:latin typeface="Arial" panose="020B0604020202020204" pitchFamily="34" charset="0"/>
                <a:cs typeface="Arial" panose="020B0604020202020204" pitchFamily="34" charset="0"/>
              </a:rPr>
              <a:t>Data sets</a:t>
            </a:r>
          </a:p>
          <a:p>
            <a:pPr algn="ctr"/>
            <a:r>
              <a:rPr lang="en-US" sz="2000" b="1" dirty="0" smtClean="0">
                <a:solidFill>
                  <a:srgbClr val="FF0000"/>
                </a:solidFill>
                <a:latin typeface="Arial" panose="020B0604020202020204" pitchFamily="34" charset="0"/>
                <a:cs typeface="Arial" panose="020B0604020202020204" pitchFamily="34" charset="0"/>
              </a:rPr>
              <a:t>Positioned</a:t>
            </a:r>
          </a:p>
          <a:p>
            <a:pPr algn="ctr"/>
            <a:r>
              <a:rPr lang="en-US" sz="2000" b="1" dirty="0" smtClean="0">
                <a:solidFill>
                  <a:srgbClr val="FF0000"/>
                </a:solidFill>
                <a:latin typeface="Arial" panose="020B0604020202020204" pitchFamily="34" charset="0"/>
                <a:cs typeface="Arial" panose="020B0604020202020204" pitchFamily="34" charset="0"/>
              </a:rPr>
              <a:t>in</a:t>
            </a:r>
          </a:p>
          <a:p>
            <a:pPr algn="ctr"/>
            <a:r>
              <a:rPr lang="en-US" sz="2000" b="1" dirty="0" smtClean="0">
                <a:solidFill>
                  <a:srgbClr val="FF0000"/>
                </a:solidFill>
                <a:latin typeface="Arial" panose="020B0604020202020204" pitchFamily="34" charset="0"/>
                <a:cs typeface="Arial" panose="020B0604020202020204" pitchFamily="34" charset="0"/>
              </a:rPr>
              <a:t>“Correlation</a:t>
            </a:r>
          </a:p>
          <a:p>
            <a:pPr algn="ctr"/>
            <a:r>
              <a:rPr lang="en-US" sz="2000" b="1" dirty="0" smtClean="0">
                <a:solidFill>
                  <a:srgbClr val="FF0000"/>
                </a:solidFill>
                <a:latin typeface="Arial" panose="020B0604020202020204" pitchFamily="34" charset="0"/>
                <a:cs typeface="Arial" panose="020B0604020202020204" pitchFamily="34" charset="0"/>
              </a:rPr>
              <a:t>Space”</a:t>
            </a:r>
          </a:p>
        </p:txBody>
      </p:sp>
      <p:sp>
        <p:nvSpPr>
          <p:cNvPr id="45" name="TextBox 44"/>
          <p:cNvSpPr txBox="1"/>
          <p:nvPr/>
        </p:nvSpPr>
        <p:spPr>
          <a:xfrm>
            <a:off x="2361227" y="5077854"/>
            <a:ext cx="806976"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-0.24 </a:t>
            </a:r>
          </a:p>
        </p:txBody>
      </p:sp>
      <p:grpSp>
        <p:nvGrpSpPr>
          <p:cNvPr id="12" name="Group 11"/>
          <p:cNvGrpSpPr/>
          <p:nvPr/>
        </p:nvGrpSpPr>
        <p:grpSpPr>
          <a:xfrm>
            <a:off x="2014174" y="4238171"/>
            <a:ext cx="4647886" cy="2408433"/>
            <a:chOff x="2014174" y="4238171"/>
            <a:chExt cx="4647886" cy="2408433"/>
          </a:xfrm>
        </p:grpSpPr>
        <p:sp>
          <p:nvSpPr>
            <p:cNvPr id="56" name="Freeform 55"/>
            <p:cNvSpPr/>
            <p:nvPr/>
          </p:nvSpPr>
          <p:spPr>
            <a:xfrm>
              <a:off x="3135087" y="5667829"/>
              <a:ext cx="2823029" cy="791028"/>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Lst>
              <a:ahLst/>
              <a:cxnLst>
                <a:cxn ang="0">
                  <a:pos x="connsiteX0" y="connsiteY0"/>
                </a:cxn>
                <a:cxn ang="0">
                  <a:pos x="connsiteX1" y="connsiteY1"/>
                </a:cxn>
                <a:cxn ang="0">
                  <a:pos x="connsiteX2" y="connsiteY2"/>
                </a:cxn>
                <a:cxn ang="0">
                  <a:pos x="connsiteX3" y="connsiteY3"/>
                </a:cxn>
              </a:cxnLst>
              <a:rect l="l" t="t" r="r" b="b"/>
              <a:pathLst>
                <a:path w="2204652" h="739277">
                  <a:moveTo>
                    <a:pt x="0" y="739277"/>
                  </a:moveTo>
                  <a:cubicBezTo>
                    <a:pt x="85012" y="723452"/>
                    <a:pt x="398613" y="540328"/>
                    <a:pt x="668763" y="495112"/>
                  </a:cubicBezTo>
                  <a:cubicBezTo>
                    <a:pt x="938913" y="449896"/>
                    <a:pt x="1319578" y="455548"/>
                    <a:pt x="1620899" y="467982"/>
                  </a:cubicBezTo>
                  <a:cubicBezTo>
                    <a:pt x="1922220" y="480416"/>
                    <a:pt x="1937346" y="995437"/>
                    <a:pt x="2204652" y="0"/>
                  </a:cubicBezTo>
                </a:path>
              </a:pathLst>
            </a:custGeom>
            <a:noFill/>
            <a:ln w="28575">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8" name="Freeform 57"/>
            <p:cNvSpPr/>
            <p:nvPr/>
          </p:nvSpPr>
          <p:spPr>
            <a:xfrm>
              <a:off x="3156859" y="5776685"/>
              <a:ext cx="3505201" cy="863599"/>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37396"/>
                <a:gd name="connsiteY0" fmla="*/ 807100 h 807100"/>
                <a:gd name="connsiteX1" fmla="*/ 680098 w 2737396"/>
                <a:gd name="connsiteY1" fmla="*/ 644324 h 807100"/>
                <a:gd name="connsiteX2" fmla="*/ 1632234 w 2737396"/>
                <a:gd name="connsiteY2" fmla="*/ 617194 h 807100"/>
                <a:gd name="connsiteX3" fmla="*/ 2737396 w 2737396"/>
                <a:gd name="connsiteY3" fmla="*/ 0 h 807100"/>
              </a:gdLst>
              <a:ahLst/>
              <a:cxnLst>
                <a:cxn ang="0">
                  <a:pos x="connsiteX0" y="connsiteY0"/>
                </a:cxn>
                <a:cxn ang="0">
                  <a:pos x="connsiteX1" y="connsiteY1"/>
                </a:cxn>
                <a:cxn ang="0">
                  <a:pos x="connsiteX2" y="connsiteY2"/>
                </a:cxn>
                <a:cxn ang="0">
                  <a:pos x="connsiteX3" y="connsiteY3"/>
                </a:cxn>
              </a:cxnLst>
              <a:rect l="l" t="t" r="r" b="b"/>
              <a:pathLst>
                <a:path w="2737396" h="807100">
                  <a:moveTo>
                    <a:pt x="0" y="807100"/>
                  </a:moveTo>
                  <a:cubicBezTo>
                    <a:pt x="85012" y="791275"/>
                    <a:pt x="409948" y="689540"/>
                    <a:pt x="680098" y="644324"/>
                  </a:cubicBezTo>
                  <a:cubicBezTo>
                    <a:pt x="950248" y="599108"/>
                    <a:pt x="1210007" y="616063"/>
                    <a:pt x="1632234" y="617194"/>
                  </a:cubicBezTo>
                  <a:cubicBezTo>
                    <a:pt x="2054461" y="618325"/>
                    <a:pt x="2470090" y="995437"/>
                    <a:pt x="2737396" y="0"/>
                  </a:cubicBezTo>
                </a:path>
              </a:pathLst>
            </a:custGeom>
            <a:noFill/>
            <a:ln w="28575">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5" name="Freeform 64"/>
            <p:cNvSpPr/>
            <p:nvPr/>
          </p:nvSpPr>
          <p:spPr>
            <a:xfrm>
              <a:off x="2690360" y="6271647"/>
              <a:ext cx="454251" cy="188141"/>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Lst>
              <a:ahLst/>
              <a:cxnLst>
                <a:cxn ang="0">
                  <a:pos x="connsiteX0" y="connsiteY0"/>
                </a:cxn>
                <a:cxn ang="0">
                  <a:pos x="connsiteX1" y="connsiteY1"/>
                </a:cxn>
              </a:cxnLst>
              <a:rect l="l" t="t" r="r" b="b"/>
              <a:pathLst>
                <a:path w="454251" h="188141">
                  <a:moveTo>
                    <a:pt x="0" y="0"/>
                  </a:moveTo>
                  <a:cubicBezTo>
                    <a:pt x="81679" y="153911"/>
                    <a:pt x="248481" y="197890"/>
                    <a:pt x="454251" y="186418"/>
                  </a:cubicBezTo>
                </a:path>
              </a:pathLst>
            </a:custGeom>
            <a:noFill/>
            <a:ln w="28575">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6" name="Freeform 65"/>
            <p:cNvSpPr/>
            <p:nvPr/>
          </p:nvSpPr>
          <p:spPr>
            <a:xfrm>
              <a:off x="2647497" y="6505009"/>
              <a:ext cx="511401" cy="141595"/>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 name="connsiteX0" fmla="*/ 0 w 511401"/>
                <a:gd name="connsiteY0" fmla="*/ 0 h 141595"/>
                <a:gd name="connsiteX1" fmla="*/ 511401 w 511401"/>
                <a:gd name="connsiteY1" fmla="*/ 136412 h 141595"/>
              </a:gdLst>
              <a:ahLst/>
              <a:cxnLst>
                <a:cxn ang="0">
                  <a:pos x="connsiteX0" y="connsiteY0"/>
                </a:cxn>
                <a:cxn ang="0">
                  <a:pos x="connsiteX1" y="connsiteY1"/>
                </a:cxn>
              </a:cxnLst>
              <a:rect l="l" t="t" r="r" b="b"/>
              <a:pathLst>
                <a:path w="511401" h="141595">
                  <a:moveTo>
                    <a:pt x="0" y="0"/>
                  </a:moveTo>
                  <a:cubicBezTo>
                    <a:pt x="81679" y="153911"/>
                    <a:pt x="305631" y="147884"/>
                    <a:pt x="511401" y="136412"/>
                  </a:cubicBezTo>
                </a:path>
              </a:pathLst>
            </a:custGeom>
            <a:noFill/>
            <a:ln w="28575">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7" name="Freeform 66"/>
            <p:cNvSpPr/>
            <p:nvPr/>
          </p:nvSpPr>
          <p:spPr>
            <a:xfrm flipH="1">
              <a:off x="2014174" y="4274457"/>
              <a:ext cx="45719" cy="224972"/>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320890 w 364433"/>
                <a:gd name="connsiteY0" fmla="*/ 0 h 558887"/>
                <a:gd name="connsiteX1" fmla="*/ 364433 w 364433"/>
                <a:gd name="connsiteY1" fmla="*/ 537028 h 558887"/>
                <a:gd name="connsiteX0" fmla="*/ 21846 w 65389"/>
                <a:gd name="connsiteY0" fmla="*/ 0 h 537028"/>
                <a:gd name="connsiteX1" fmla="*/ 65389 w 65389"/>
                <a:gd name="connsiteY1" fmla="*/ 537028 h 537028"/>
                <a:gd name="connsiteX0" fmla="*/ 89748 w 133291"/>
                <a:gd name="connsiteY0" fmla="*/ 0 h 537028"/>
                <a:gd name="connsiteX1" fmla="*/ 133291 w 133291"/>
                <a:gd name="connsiteY1" fmla="*/ 537028 h 537028"/>
                <a:gd name="connsiteX0" fmla="*/ 19509 w 193680"/>
                <a:gd name="connsiteY0" fmla="*/ 0 h 537028"/>
                <a:gd name="connsiteX1" fmla="*/ 193680 w 193680"/>
                <a:gd name="connsiteY1" fmla="*/ 537028 h 537028"/>
                <a:gd name="connsiteX0" fmla="*/ 703 w 174874"/>
                <a:gd name="connsiteY0" fmla="*/ 0 h 537028"/>
                <a:gd name="connsiteX1" fmla="*/ 174874 w 174874"/>
                <a:gd name="connsiteY1" fmla="*/ 537028 h 537028"/>
                <a:gd name="connsiteX0" fmla="*/ 0 w 174171"/>
                <a:gd name="connsiteY0" fmla="*/ 0 h 537028"/>
                <a:gd name="connsiteX1" fmla="*/ 174171 w 174171"/>
                <a:gd name="connsiteY1" fmla="*/ 537028 h 537028"/>
                <a:gd name="connsiteX0" fmla="*/ 3485 w 177656"/>
                <a:gd name="connsiteY0" fmla="*/ 0 h 537028"/>
                <a:gd name="connsiteX1" fmla="*/ 177656 w 177656"/>
                <a:gd name="connsiteY1" fmla="*/ 537028 h 537028"/>
                <a:gd name="connsiteX0" fmla="*/ 4479 w 149622"/>
                <a:gd name="connsiteY0" fmla="*/ 0 h 449942"/>
                <a:gd name="connsiteX1" fmla="*/ 149622 w 149622"/>
                <a:gd name="connsiteY1" fmla="*/ 449942 h 449942"/>
                <a:gd name="connsiteX0" fmla="*/ 29102 w 58131"/>
                <a:gd name="connsiteY0" fmla="*/ 0 h 377370"/>
                <a:gd name="connsiteX1" fmla="*/ 58131 w 58131"/>
                <a:gd name="connsiteY1" fmla="*/ 377370 h 377370"/>
                <a:gd name="connsiteX0" fmla="*/ 8393 w 37422"/>
                <a:gd name="connsiteY0" fmla="*/ 0 h 377370"/>
                <a:gd name="connsiteX1" fmla="*/ 37422 w 37422"/>
                <a:gd name="connsiteY1" fmla="*/ 377370 h 377370"/>
              </a:gdLst>
              <a:ahLst/>
              <a:cxnLst>
                <a:cxn ang="0">
                  <a:pos x="connsiteX0" y="connsiteY0"/>
                </a:cxn>
                <a:cxn ang="0">
                  <a:pos x="connsiteX1" y="connsiteY1"/>
                </a:cxn>
              </a:cxnLst>
              <a:rect l="l" t="t" r="r" b="b"/>
              <a:pathLst>
                <a:path w="37422" h="377370">
                  <a:moveTo>
                    <a:pt x="8393" y="0"/>
                  </a:moveTo>
                  <a:cubicBezTo>
                    <a:pt x="-15798" y="353180"/>
                    <a:pt x="18071" y="169332"/>
                    <a:pt x="37422" y="377370"/>
                  </a:cubicBezTo>
                </a:path>
              </a:pathLst>
            </a:custGeom>
            <a:noFill/>
            <a:ln w="57150">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8" name="Freeform 67"/>
            <p:cNvSpPr/>
            <p:nvPr/>
          </p:nvSpPr>
          <p:spPr>
            <a:xfrm>
              <a:off x="2641599" y="4238171"/>
              <a:ext cx="29029" cy="232229"/>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0 w 885372"/>
                <a:gd name="connsiteY0" fmla="*/ 0 h 928914"/>
                <a:gd name="connsiteX1" fmla="*/ 58057 w 885372"/>
                <a:gd name="connsiteY1" fmla="*/ 580572 h 928914"/>
                <a:gd name="connsiteX2" fmla="*/ 885372 w 885372"/>
                <a:gd name="connsiteY2" fmla="*/ 928914 h 928914"/>
                <a:gd name="connsiteX0" fmla="*/ 0 w 58057"/>
                <a:gd name="connsiteY0" fmla="*/ 0 h 580572"/>
                <a:gd name="connsiteX1" fmla="*/ 58057 w 58057"/>
                <a:gd name="connsiteY1" fmla="*/ 580572 h 580572"/>
                <a:gd name="connsiteX0" fmla="*/ 0 w 29029"/>
                <a:gd name="connsiteY0" fmla="*/ 0 h 232229"/>
                <a:gd name="connsiteX1" fmla="*/ 29029 w 29029"/>
                <a:gd name="connsiteY1" fmla="*/ 232229 h 232229"/>
              </a:gdLst>
              <a:ahLst/>
              <a:cxnLst>
                <a:cxn ang="0">
                  <a:pos x="connsiteX0" y="connsiteY0"/>
                </a:cxn>
                <a:cxn ang="0">
                  <a:pos x="connsiteX1" y="connsiteY1"/>
                </a:cxn>
              </a:cxnLst>
              <a:rect l="l" t="t" r="r" b="b"/>
              <a:pathLst>
                <a:path w="29029" h="232229">
                  <a:moveTo>
                    <a:pt x="0" y="0"/>
                  </a:moveTo>
                  <a:lnTo>
                    <a:pt x="29029" y="232229"/>
                  </a:lnTo>
                </a:path>
              </a:pathLst>
            </a:custGeom>
            <a:noFill/>
            <a:ln w="57150">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7" name="TextBox 46"/>
            <p:cNvSpPr txBox="1"/>
            <p:nvPr/>
          </p:nvSpPr>
          <p:spPr>
            <a:xfrm>
              <a:off x="3978847" y="5861829"/>
              <a:ext cx="1326004" cy="646331"/>
            </a:xfrm>
            <a:prstGeom prst="rect">
              <a:avLst/>
            </a:prstGeom>
            <a:noFill/>
          </p:spPr>
          <p:txBody>
            <a:bodyPr wrap="none" rtlCol="0">
              <a:spAutoFit/>
            </a:bodyPr>
            <a:lstStyle/>
            <a:p>
              <a:r>
                <a:rPr lang="en-US" dirty="0" smtClean="0">
                  <a:solidFill>
                    <a:srgbClr val="C00000"/>
                  </a:solidFill>
                  <a:latin typeface="Arial" panose="020B0604020202020204" pitchFamily="34" charset="0"/>
                  <a:cs typeface="Arial" panose="020B0604020202020204" pitchFamily="34" charset="0"/>
                </a:rPr>
                <a:t>data set #2</a:t>
              </a:r>
            </a:p>
            <a:p>
              <a:r>
                <a:rPr lang="en-US" dirty="0">
                  <a:solidFill>
                    <a:schemeClr val="accent4">
                      <a:lumMod val="75000"/>
                    </a:schemeClr>
                  </a:solidFill>
                  <a:latin typeface="Arial" panose="020B0604020202020204" pitchFamily="34" charset="0"/>
                  <a:cs typeface="Arial" panose="020B0604020202020204" pitchFamily="34" charset="0"/>
                </a:rPr>
                <a:t>d</a:t>
              </a:r>
              <a:r>
                <a:rPr lang="en-US" dirty="0" smtClean="0">
                  <a:solidFill>
                    <a:schemeClr val="accent4">
                      <a:lumMod val="75000"/>
                    </a:schemeClr>
                  </a:solidFill>
                  <a:latin typeface="Arial" panose="020B0604020202020204" pitchFamily="34" charset="0"/>
                  <a:cs typeface="Arial" panose="020B0604020202020204" pitchFamily="34" charset="0"/>
                </a:rPr>
                <a:t>ata set #3</a:t>
              </a:r>
            </a:p>
          </p:txBody>
        </p:sp>
      </p:grpSp>
      <p:sp>
        <p:nvSpPr>
          <p:cNvPr id="51" name="TextBox 50"/>
          <p:cNvSpPr txBox="1"/>
          <p:nvPr/>
        </p:nvSpPr>
        <p:spPr>
          <a:xfrm>
            <a:off x="3144691" y="5075707"/>
            <a:ext cx="1311398"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0.32   …</a:t>
            </a:r>
          </a:p>
        </p:txBody>
      </p:sp>
    </p:spTree>
    <p:extLst>
      <p:ext uri="{BB962C8B-B14F-4D97-AF65-F5344CB8AC3E}">
        <p14:creationId xmlns:p14="http://schemas.microsoft.com/office/powerpoint/2010/main" val="413850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right)">
                                      <p:cBhvr>
                                        <p:cTn id="22" dur="500"/>
                                        <p:tgtEl>
                                          <p:spTgt spid="4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up)">
                                      <p:cBhvr>
                                        <p:cTn id="25" dur="500"/>
                                        <p:tgtEl>
                                          <p:spTgt spid="46"/>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right)">
                                      <p:cBhvr>
                                        <p:cTn id="35" dur="500"/>
                                        <p:tgtEl>
                                          <p:spTgt spid="43"/>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right)">
                                      <p:cBhvr>
                                        <p:cTn id="43" dur="500"/>
                                        <p:tgtEl>
                                          <p:spTgt spid="44"/>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left)">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p:bldP spid="40" grpId="0" animBg="1"/>
      <p:bldP spid="41" grpId="0"/>
      <p:bldP spid="43" grpId="0" animBg="1"/>
      <p:bldP spid="44" grpId="0" animBg="1"/>
      <p:bldP spid="46" grpId="0" animBg="1"/>
      <p:bldP spid="50" grpId="0"/>
      <p:bldP spid="52" grpId="0"/>
      <p:bldP spid="53" grpId="0"/>
      <p:bldP spid="54" grpId="0"/>
      <p:bldP spid="48" grpId="0" animBg="1"/>
      <p:bldP spid="70" grpId="0"/>
      <p:bldP spid="45" grpId="0"/>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909310"/>
          </a:xfrm>
          <a:prstGeom prst="rect">
            <a:avLst/>
          </a:prstGeom>
          <a:noFill/>
        </p:spPr>
        <p:txBody>
          <a:bodyPr wrap="square" rtlCol="0">
            <a:spAutoFit/>
          </a:bodyPr>
          <a:lstStyle/>
          <a:p>
            <a:r>
              <a:rPr lang="en-US" sz="1400" dirty="0" smtClean="0">
                <a:solidFill>
                  <a:prstClr val="black"/>
                </a:solidFill>
                <a:latin typeface="Arial" panose="020B0604020202020204" pitchFamily="34" charset="0"/>
              </a:rPr>
              <a:t>Dear James</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smtClean="0">
                <a:solidFill>
                  <a:prstClr val="black"/>
                </a:solidFill>
                <a:latin typeface="Arial" panose="020B0604020202020204" pitchFamily="34" charset="0"/>
              </a:rPr>
              <a:t>diffractometer</a:t>
            </a:r>
            <a:r>
              <a:rPr lang="en-US" sz="1400" dirty="0" smtClean="0">
                <a:solidFill>
                  <a:prstClr val="black"/>
                </a:solidFill>
                <a:latin typeface="Arial" panose="020B0604020202020204" pitchFamily="34" charset="0"/>
              </a:rPr>
              <a:t> because crystals were mounted to rotate about the diagonal axis). As I recall both Type I and Type II could be found in the same </a:t>
            </a:r>
            <a:r>
              <a:rPr lang="en-US" sz="1400" dirty="0" err="1" smtClean="0">
                <a:solidFill>
                  <a:prstClr val="black"/>
                </a:solidFill>
                <a:latin typeface="Arial" panose="020B0604020202020204" pitchFamily="34" charset="0"/>
              </a:rPr>
              <a:t>crystallisation</a:t>
            </a:r>
            <a:r>
              <a:rPr lang="en-US" sz="1400" dirty="0" smtClean="0">
                <a:solidFill>
                  <a:prstClr val="black"/>
                </a:solidFill>
                <a:latin typeface="Arial" panose="020B0604020202020204" pitchFamily="34" charset="0"/>
              </a:rPr>
              <a:t> batch . Although sometimes the external morphology allowed recognition this was not infallible. </a:t>
            </a:r>
          </a:p>
          <a:p>
            <a:endParaRPr lang="en-US" sz="1400" dirty="0" smtClean="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The structure was based on Type II crystals. Later a graduate student Helen </a:t>
            </a:r>
            <a:r>
              <a:rPr lang="en-US" sz="1400" dirty="0" err="1" smtClean="0">
                <a:solidFill>
                  <a:prstClr val="black"/>
                </a:solidFill>
                <a:latin typeface="Arial" panose="020B0604020202020204" pitchFamily="34" charset="0"/>
              </a:rPr>
              <a:t>Handoll</a:t>
            </a:r>
            <a:r>
              <a:rPr lang="en-US" sz="1400" dirty="0" smtClean="0">
                <a:solidFill>
                  <a:prstClr val="black"/>
                </a:solidFill>
                <a:latin typeface="Arial" panose="020B0604020202020204" pitchFamily="34" charset="0"/>
              </a:rPr>
              <a:t> examined Type I. The work, which was in the early days and before refinement </a:t>
            </a:r>
            <a:r>
              <a:rPr lang="en-US" sz="1400" dirty="0" err="1" smtClean="0">
                <a:solidFill>
                  <a:prstClr val="black"/>
                </a:solidFill>
                <a:latin typeface="Arial" panose="020B0604020202020204" pitchFamily="34" charset="0"/>
              </a:rPr>
              <a:t>programmes</a:t>
            </a:r>
            <a:r>
              <a:rPr lang="en-US" sz="1400" dirty="0" smtClean="0">
                <a:solidFill>
                  <a:prstClr val="black"/>
                </a:solidFill>
                <a:latin typeface="Arial" panose="020B0604020202020204" pitchFamily="34" charset="0"/>
              </a:rPr>
              <a:t>, seemed to suggest that the differences lay in the arrangement of water or chloride molecules (Lysozyme was </a:t>
            </a:r>
            <a:r>
              <a:rPr lang="en-US" sz="1400" dirty="0" err="1" smtClean="0">
                <a:solidFill>
                  <a:prstClr val="black"/>
                </a:solidFill>
                <a:latin typeface="Arial" panose="020B0604020202020204" pitchFamily="34" charset="0"/>
              </a:rPr>
              <a:t>crystallised</a:t>
            </a:r>
            <a:r>
              <a:rPr lang="en-US" sz="1400" dirty="0" smtClean="0">
                <a:solidFill>
                  <a:prstClr val="black"/>
                </a:solidFill>
                <a:latin typeface="Arial" panose="020B0604020202020204" pitchFamily="34" charset="0"/>
              </a:rPr>
              <a:t> from </a:t>
            </a:r>
            <a:r>
              <a:rPr lang="en-US" sz="1400" dirty="0" err="1" smtClean="0">
                <a:solidFill>
                  <a:prstClr val="black"/>
                </a:solidFill>
                <a:latin typeface="Arial" panose="020B0604020202020204" pitchFamily="34" charset="0"/>
              </a:rPr>
              <a:t>NaCl</a:t>
            </a:r>
            <a:r>
              <a:rPr lang="en-US" sz="1400" dirty="0" smtClean="0">
                <a:solidFill>
                  <a:prstClr val="black"/>
                </a:solidFill>
                <a:latin typeface="Arial" panose="020B0604020202020204" pitchFamily="34" charset="0"/>
              </a:rPr>
              <a:t>). But the work was never written up. Keith Wilson at one stage was following this up as lysozyme was being used to test data collection strategies but I do not know the outcome.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An account of this is given in International Table Volume F (</a:t>
            </a:r>
            <a:r>
              <a:rPr lang="en-US" sz="1400" dirty="0" err="1" smtClean="0">
                <a:solidFill>
                  <a:prstClr val="black"/>
                </a:solidFill>
                <a:latin typeface="Arial" panose="020B0604020202020204" pitchFamily="34" charset="0"/>
              </a:rPr>
              <a:t>Rossmann</a:t>
            </a:r>
            <a:r>
              <a:rPr lang="en-US" sz="1400" dirty="0" smtClean="0">
                <a:solidFill>
                  <a:prstClr val="black"/>
                </a:solidFill>
                <a:latin typeface="Arial" panose="020B0604020202020204" pitchFamily="34" charset="0"/>
              </a:rPr>
              <a:t> and Arnold edited 2001) p760.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Tony North was much involved in sorting this out and if you wanted more info he would be the person to contact. I hope this is helpful. Do let me know if you need more.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Best wishes </a:t>
            </a:r>
          </a:p>
          <a:p>
            <a:endParaRPr lang="en-US" sz="1400" dirty="0">
              <a:solidFill>
                <a:prstClr val="black"/>
              </a:solidFill>
              <a:latin typeface="Arial" panose="020B0604020202020204" pitchFamily="34" charset="0"/>
            </a:endParaRPr>
          </a:p>
          <a:p>
            <a:r>
              <a:rPr lang="en-US" sz="1400" dirty="0" smtClean="0">
                <a:solidFill>
                  <a:prstClr val="black"/>
                </a:solidFill>
                <a:latin typeface="Arial" panose="020B0604020202020204" pitchFamily="34" charset="0"/>
              </a:rPr>
              <a:t>Louise </a:t>
            </a:r>
            <a:endParaRPr lang="en-US" sz="1400" dirty="0">
              <a:solidFill>
                <a:prstClr val="black"/>
              </a:solidFill>
              <a:latin typeface="Arial" panose="020B0604020202020204" pitchFamily="34" charset="0"/>
            </a:endParaRP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latin typeface="Arial" panose="020B0604020202020204" pitchFamily="34" charset="0"/>
              </a:rPr>
              <a:t>Non-isomorphism in lysozyme</a:t>
            </a:r>
            <a:endParaRPr lang="en-US" dirty="0">
              <a:solidFill>
                <a:prstClr val="black"/>
              </a:solidFill>
              <a:latin typeface="Arial" panose="020B0604020202020204" pitchFamily="34" charset="0"/>
            </a:endParaRPr>
          </a:p>
        </p:txBody>
      </p:sp>
      <p:sp>
        <p:nvSpPr>
          <p:cNvPr id="2" name="Freeform 1"/>
          <p:cNvSpPr/>
          <p:nvPr/>
        </p:nvSpPr>
        <p:spPr>
          <a:xfrm>
            <a:off x="171897" y="1867437"/>
            <a:ext cx="8351526" cy="717381"/>
          </a:xfrm>
          <a:custGeom>
            <a:avLst/>
            <a:gdLst>
              <a:gd name="connsiteX0" fmla="*/ 3564530 w 8301564"/>
              <a:gd name="connsiteY0" fmla="*/ 0 h 703430"/>
              <a:gd name="connsiteX1" fmla="*/ 1014513 w 8301564"/>
              <a:gd name="connsiteY1" fmla="*/ 12878 h 703430"/>
              <a:gd name="connsiteX2" fmla="*/ 1027392 w 8301564"/>
              <a:gd name="connsiteY2" fmla="*/ 193183 h 703430"/>
              <a:gd name="connsiteX3" fmla="*/ 87234 w 8301564"/>
              <a:gd name="connsiteY3" fmla="*/ 231819 h 703430"/>
              <a:gd name="connsiteX4" fmla="*/ 125871 w 8301564"/>
              <a:gd name="connsiteY4" fmla="*/ 463639 h 703430"/>
              <a:gd name="connsiteX5" fmla="*/ 48597 w 8301564"/>
              <a:gd name="connsiteY5" fmla="*/ 669701 h 703430"/>
              <a:gd name="connsiteX6" fmla="*/ 975876 w 8301564"/>
              <a:gd name="connsiteY6" fmla="*/ 682580 h 703430"/>
              <a:gd name="connsiteX7" fmla="*/ 1014513 w 8301564"/>
              <a:gd name="connsiteY7" fmla="*/ 463639 h 703430"/>
              <a:gd name="connsiteX8" fmla="*/ 2070580 w 8301564"/>
              <a:gd name="connsiteY8" fmla="*/ 463639 h 703430"/>
              <a:gd name="connsiteX9" fmla="*/ 7724406 w 8301564"/>
              <a:gd name="connsiteY9" fmla="*/ 463639 h 703430"/>
              <a:gd name="connsiteX10" fmla="*/ 8162287 w 8301564"/>
              <a:gd name="connsiteY10" fmla="*/ 450760 h 703430"/>
              <a:gd name="connsiteX11" fmla="*/ 8149409 w 8301564"/>
              <a:gd name="connsiteY11" fmla="*/ 193183 h 703430"/>
              <a:gd name="connsiteX12" fmla="*/ 7685769 w 8301564"/>
              <a:gd name="connsiteY12" fmla="*/ 38636 h 703430"/>
              <a:gd name="connsiteX13" fmla="*/ 5908485 w 8301564"/>
              <a:gd name="connsiteY13" fmla="*/ 25757 h 703430"/>
              <a:gd name="connsiteX0" fmla="*/ 3614492 w 8351526"/>
              <a:gd name="connsiteY0" fmla="*/ 0 h 717381"/>
              <a:gd name="connsiteX1" fmla="*/ 1064475 w 8351526"/>
              <a:gd name="connsiteY1" fmla="*/ 12878 h 717381"/>
              <a:gd name="connsiteX2" fmla="*/ 1077354 w 8351526"/>
              <a:gd name="connsiteY2" fmla="*/ 193183 h 717381"/>
              <a:gd name="connsiteX3" fmla="*/ 137196 w 8351526"/>
              <a:gd name="connsiteY3" fmla="*/ 231819 h 717381"/>
              <a:gd name="connsiteX4" fmla="*/ 98559 w 8351526"/>
              <a:gd name="connsiteY4" fmla="*/ 669701 h 717381"/>
              <a:gd name="connsiteX5" fmla="*/ 1025838 w 8351526"/>
              <a:gd name="connsiteY5" fmla="*/ 682580 h 717381"/>
              <a:gd name="connsiteX6" fmla="*/ 1064475 w 8351526"/>
              <a:gd name="connsiteY6" fmla="*/ 463639 h 717381"/>
              <a:gd name="connsiteX7" fmla="*/ 2120542 w 8351526"/>
              <a:gd name="connsiteY7" fmla="*/ 463639 h 717381"/>
              <a:gd name="connsiteX8" fmla="*/ 7774368 w 8351526"/>
              <a:gd name="connsiteY8" fmla="*/ 463639 h 717381"/>
              <a:gd name="connsiteX9" fmla="*/ 8212249 w 8351526"/>
              <a:gd name="connsiteY9" fmla="*/ 450760 h 717381"/>
              <a:gd name="connsiteX10" fmla="*/ 8199371 w 8351526"/>
              <a:gd name="connsiteY10" fmla="*/ 193183 h 717381"/>
              <a:gd name="connsiteX11" fmla="*/ 7735731 w 8351526"/>
              <a:gd name="connsiteY11" fmla="*/ 38636 h 717381"/>
              <a:gd name="connsiteX12" fmla="*/ 5958447 w 8351526"/>
              <a:gd name="connsiteY12" fmla="*/ 25757 h 717381"/>
              <a:gd name="connsiteX0" fmla="*/ 3614492 w 8351526"/>
              <a:gd name="connsiteY0" fmla="*/ 0 h 717381"/>
              <a:gd name="connsiteX1" fmla="*/ 1064475 w 8351526"/>
              <a:gd name="connsiteY1" fmla="*/ 12878 h 717381"/>
              <a:gd name="connsiteX2" fmla="*/ 1077354 w 8351526"/>
              <a:gd name="connsiteY2" fmla="*/ 193183 h 717381"/>
              <a:gd name="connsiteX3" fmla="*/ 137196 w 8351526"/>
              <a:gd name="connsiteY3" fmla="*/ 231819 h 717381"/>
              <a:gd name="connsiteX4" fmla="*/ 98559 w 8351526"/>
              <a:gd name="connsiteY4" fmla="*/ 669701 h 717381"/>
              <a:gd name="connsiteX5" fmla="*/ 1025838 w 8351526"/>
              <a:gd name="connsiteY5" fmla="*/ 682580 h 717381"/>
              <a:gd name="connsiteX6" fmla="*/ 1064475 w 8351526"/>
              <a:gd name="connsiteY6" fmla="*/ 463639 h 717381"/>
              <a:gd name="connsiteX7" fmla="*/ 2120542 w 8351526"/>
              <a:gd name="connsiteY7" fmla="*/ 463639 h 717381"/>
              <a:gd name="connsiteX8" fmla="*/ 7774368 w 8351526"/>
              <a:gd name="connsiteY8" fmla="*/ 463639 h 717381"/>
              <a:gd name="connsiteX9" fmla="*/ 8212249 w 8351526"/>
              <a:gd name="connsiteY9" fmla="*/ 450760 h 717381"/>
              <a:gd name="connsiteX10" fmla="*/ 8199371 w 8351526"/>
              <a:gd name="connsiteY10" fmla="*/ 193183 h 717381"/>
              <a:gd name="connsiteX11" fmla="*/ 7735731 w 8351526"/>
              <a:gd name="connsiteY11" fmla="*/ 38636 h 717381"/>
              <a:gd name="connsiteX12" fmla="*/ 5958447 w 8351526"/>
              <a:gd name="connsiteY12" fmla="*/ 25757 h 717381"/>
              <a:gd name="connsiteX13" fmla="*/ 3614492 w 8351526"/>
              <a:gd name="connsiteY13" fmla="*/ 0 h 717381"/>
              <a:gd name="connsiteX0" fmla="*/ 3614492 w 8351526"/>
              <a:gd name="connsiteY0" fmla="*/ 0 h 717381"/>
              <a:gd name="connsiteX1" fmla="*/ 1064475 w 8351526"/>
              <a:gd name="connsiteY1" fmla="*/ 12878 h 717381"/>
              <a:gd name="connsiteX2" fmla="*/ 1077354 w 8351526"/>
              <a:gd name="connsiteY2" fmla="*/ 231819 h 717381"/>
              <a:gd name="connsiteX3" fmla="*/ 137196 w 8351526"/>
              <a:gd name="connsiteY3" fmla="*/ 231819 h 717381"/>
              <a:gd name="connsiteX4" fmla="*/ 98559 w 8351526"/>
              <a:gd name="connsiteY4" fmla="*/ 669701 h 717381"/>
              <a:gd name="connsiteX5" fmla="*/ 1025838 w 8351526"/>
              <a:gd name="connsiteY5" fmla="*/ 682580 h 717381"/>
              <a:gd name="connsiteX6" fmla="*/ 1064475 w 8351526"/>
              <a:gd name="connsiteY6" fmla="*/ 463639 h 717381"/>
              <a:gd name="connsiteX7" fmla="*/ 2120542 w 8351526"/>
              <a:gd name="connsiteY7" fmla="*/ 463639 h 717381"/>
              <a:gd name="connsiteX8" fmla="*/ 7774368 w 8351526"/>
              <a:gd name="connsiteY8" fmla="*/ 463639 h 717381"/>
              <a:gd name="connsiteX9" fmla="*/ 8212249 w 8351526"/>
              <a:gd name="connsiteY9" fmla="*/ 450760 h 717381"/>
              <a:gd name="connsiteX10" fmla="*/ 8199371 w 8351526"/>
              <a:gd name="connsiteY10" fmla="*/ 193183 h 717381"/>
              <a:gd name="connsiteX11" fmla="*/ 7735731 w 8351526"/>
              <a:gd name="connsiteY11" fmla="*/ 38636 h 717381"/>
              <a:gd name="connsiteX12" fmla="*/ 5958447 w 8351526"/>
              <a:gd name="connsiteY12" fmla="*/ 25757 h 717381"/>
              <a:gd name="connsiteX13" fmla="*/ 3614492 w 8351526"/>
              <a:gd name="connsiteY13" fmla="*/ 0 h 717381"/>
              <a:gd name="connsiteX0" fmla="*/ 3614492 w 8351526"/>
              <a:gd name="connsiteY0" fmla="*/ 0 h 717381"/>
              <a:gd name="connsiteX1" fmla="*/ 1180385 w 8351526"/>
              <a:gd name="connsiteY1" fmla="*/ 12878 h 717381"/>
              <a:gd name="connsiteX2" fmla="*/ 1077354 w 8351526"/>
              <a:gd name="connsiteY2" fmla="*/ 231819 h 717381"/>
              <a:gd name="connsiteX3" fmla="*/ 137196 w 8351526"/>
              <a:gd name="connsiteY3" fmla="*/ 231819 h 717381"/>
              <a:gd name="connsiteX4" fmla="*/ 98559 w 8351526"/>
              <a:gd name="connsiteY4" fmla="*/ 669701 h 717381"/>
              <a:gd name="connsiteX5" fmla="*/ 1025838 w 8351526"/>
              <a:gd name="connsiteY5" fmla="*/ 682580 h 717381"/>
              <a:gd name="connsiteX6" fmla="*/ 1064475 w 8351526"/>
              <a:gd name="connsiteY6" fmla="*/ 463639 h 717381"/>
              <a:gd name="connsiteX7" fmla="*/ 2120542 w 8351526"/>
              <a:gd name="connsiteY7" fmla="*/ 463639 h 717381"/>
              <a:gd name="connsiteX8" fmla="*/ 7774368 w 8351526"/>
              <a:gd name="connsiteY8" fmla="*/ 463639 h 717381"/>
              <a:gd name="connsiteX9" fmla="*/ 8212249 w 8351526"/>
              <a:gd name="connsiteY9" fmla="*/ 450760 h 717381"/>
              <a:gd name="connsiteX10" fmla="*/ 8199371 w 8351526"/>
              <a:gd name="connsiteY10" fmla="*/ 193183 h 717381"/>
              <a:gd name="connsiteX11" fmla="*/ 7735731 w 8351526"/>
              <a:gd name="connsiteY11" fmla="*/ 38636 h 717381"/>
              <a:gd name="connsiteX12" fmla="*/ 5958447 w 8351526"/>
              <a:gd name="connsiteY12" fmla="*/ 25757 h 717381"/>
              <a:gd name="connsiteX13" fmla="*/ 3614492 w 8351526"/>
              <a:gd name="connsiteY13" fmla="*/ 0 h 71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51526" h="717381">
                <a:moveTo>
                  <a:pt x="3614492" y="0"/>
                </a:moveTo>
                <a:lnTo>
                  <a:pt x="1180385" y="12878"/>
                </a:lnTo>
                <a:cubicBezTo>
                  <a:pt x="757529" y="51515"/>
                  <a:pt x="1251219" y="195329"/>
                  <a:pt x="1077354" y="231819"/>
                </a:cubicBezTo>
                <a:cubicBezTo>
                  <a:pt x="903489" y="268309"/>
                  <a:pt x="300328" y="158839"/>
                  <a:pt x="137196" y="231819"/>
                </a:cubicBezTo>
                <a:cubicBezTo>
                  <a:pt x="-25936" y="304799"/>
                  <a:pt x="-49548" y="594574"/>
                  <a:pt x="98559" y="669701"/>
                </a:cubicBezTo>
                <a:cubicBezTo>
                  <a:pt x="246666" y="744828"/>
                  <a:pt x="864852" y="716924"/>
                  <a:pt x="1025838" y="682580"/>
                </a:cubicBezTo>
                <a:cubicBezTo>
                  <a:pt x="1186824" y="648236"/>
                  <a:pt x="882024" y="500129"/>
                  <a:pt x="1064475" y="463639"/>
                </a:cubicBezTo>
                <a:cubicBezTo>
                  <a:pt x="1246926" y="427149"/>
                  <a:pt x="2120542" y="463639"/>
                  <a:pt x="2120542" y="463639"/>
                </a:cubicBezTo>
                <a:lnTo>
                  <a:pt x="7774368" y="463639"/>
                </a:lnTo>
                <a:cubicBezTo>
                  <a:pt x="8789652" y="461493"/>
                  <a:pt x="8141415" y="495836"/>
                  <a:pt x="8212249" y="450760"/>
                </a:cubicBezTo>
                <a:cubicBezTo>
                  <a:pt x="8283083" y="405684"/>
                  <a:pt x="8278791" y="261870"/>
                  <a:pt x="8199371" y="193183"/>
                </a:cubicBezTo>
                <a:cubicBezTo>
                  <a:pt x="8119951" y="124496"/>
                  <a:pt x="8109218" y="66540"/>
                  <a:pt x="7735731" y="38636"/>
                </a:cubicBezTo>
                <a:cubicBezTo>
                  <a:pt x="7362244" y="10732"/>
                  <a:pt x="6660345" y="18244"/>
                  <a:pt x="5958447" y="25757"/>
                </a:cubicBezTo>
                <a:lnTo>
                  <a:pt x="3614492"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120462" y="2290294"/>
            <a:ext cx="3140299" cy="465785"/>
            <a:chOff x="1146220" y="2290294"/>
            <a:chExt cx="3140299" cy="465785"/>
          </a:xfrm>
        </p:grpSpPr>
        <p:sp>
          <p:nvSpPr>
            <p:cNvPr id="3" name="Rounded Rectangle 2"/>
            <p:cNvSpPr/>
            <p:nvPr/>
          </p:nvSpPr>
          <p:spPr>
            <a:xfrm>
              <a:off x="1146220" y="2485623"/>
              <a:ext cx="1481070" cy="2704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464417" y="2290294"/>
              <a:ext cx="822102" cy="27260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ounded Rectangle 8"/>
          <p:cNvSpPr/>
          <p:nvPr/>
        </p:nvSpPr>
        <p:spPr>
          <a:xfrm>
            <a:off x="5529943" y="1422400"/>
            <a:ext cx="639446" cy="2768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458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39320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505391037"/>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210985"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Correlation to 2</a:t>
            </a:r>
            <a:r>
              <a:rPr lang="en-US" altLang="en-US" sz="2800" b="1" baseline="30000" dirty="0" smtClean="0">
                <a:latin typeface="Arial" panose="020B0604020202020204" pitchFamily="34" charset="0"/>
              </a:rPr>
              <a:t>nd</a:t>
            </a:r>
            <a:r>
              <a:rPr lang="en-US" altLang="en-US" sz="2800" b="1" dirty="0" smtClean="0">
                <a:latin typeface="Arial" panose="020B0604020202020204" pitchFamily="34" charset="0"/>
              </a:rPr>
              <a:t> &amp; 3</a:t>
            </a:r>
            <a:r>
              <a:rPr lang="en-US" altLang="en-US" sz="2800" b="1" baseline="30000" dirty="0" smtClean="0">
                <a:latin typeface="Arial" panose="020B0604020202020204" pitchFamily="34" charset="0"/>
              </a:rPr>
              <a:t>rd</a:t>
            </a:r>
            <a:r>
              <a:rPr lang="en-US" altLang="en-US" sz="2800" b="1" dirty="0" smtClean="0">
                <a:latin typeface="Arial" panose="020B0604020202020204" pitchFamily="34" charset="0"/>
              </a:rPr>
              <a:t> singular vectors</a:t>
            </a:r>
            <a:endParaRPr lang="en-US" altLang="en-US" sz="2800" b="1" dirty="0">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Structure factor (electrons)</a:t>
            </a:r>
            <a:endParaRPr lang="en-US" altLang="en-US" sz="2800" b="1" dirty="0">
              <a:latin typeface="Arial" panose="020B0604020202020204" pitchFamily="34" charset="0"/>
            </a:endParaRPr>
          </a:p>
        </p:txBody>
      </p:sp>
    </p:spTree>
    <p:extLst>
      <p:ext uri="{BB962C8B-B14F-4D97-AF65-F5344CB8AC3E}">
        <p14:creationId xmlns:p14="http://schemas.microsoft.com/office/powerpoint/2010/main" val="59525785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319827128"/>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221202"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Correlation to 2</a:t>
            </a:r>
            <a:r>
              <a:rPr lang="en-US" altLang="en-US" sz="2800" b="1" baseline="30000" dirty="0" smtClean="0">
                <a:latin typeface="Arial" panose="020B0604020202020204" pitchFamily="34" charset="0"/>
              </a:rPr>
              <a:t>nd</a:t>
            </a:r>
            <a:r>
              <a:rPr lang="en-US" altLang="en-US" sz="2800" b="1" dirty="0" smtClean="0">
                <a:latin typeface="Arial" panose="020B0604020202020204" pitchFamily="34" charset="0"/>
              </a:rPr>
              <a:t> &amp; 3</a:t>
            </a:r>
            <a:r>
              <a:rPr lang="en-US" altLang="en-US" sz="2800" b="1" baseline="30000" dirty="0" smtClean="0">
                <a:latin typeface="Arial" panose="020B0604020202020204" pitchFamily="34" charset="0"/>
              </a:rPr>
              <a:t>rd</a:t>
            </a:r>
            <a:r>
              <a:rPr lang="en-US" altLang="en-US" sz="2800" b="1" dirty="0" smtClean="0">
                <a:latin typeface="Arial" panose="020B0604020202020204" pitchFamily="34" charset="0"/>
              </a:rPr>
              <a:t> singular vectors</a:t>
            </a:r>
            <a:endParaRPr lang="en-US" altLang="en-US" sz="2800" b="1" dirty="0">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Structure factor (electrons)</a:t>
            </a:r>
            <a:endParaRPr lang="en-US" altLang="en-US" sz="2800" b="1" dirty="0">
              <a:latin typeface="Arial" panose="020B0604020202020204" pitchFamily="34" charset="0"/>
            </a:endParaRPr>
          </a:p>
        </p:txBody>
      </p:sp>
    </p:spTree>
    <p:extLst>
      <p:ext uri="{BB962C8B-B14F-4D97-AF65-F5344CB8AC3E}">
        <p14:creationId xmlns:p14="http://schemas.microsoft.com/office/powerpoint/2010/main" val="83747701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453693046"/>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222227"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Correlation to 2</a:t>
            </a:r>
            <a:r>
              <a:rPr lang="en-US" altLang="en-US" sz="2800" b="1" baseline="30000" dirty="0" smtClean="0">
                <a:latin typeface="Arial" panose="020B0604020202020204" pitchFamily="34" charset="0"/>
              </a:rPr>
              <a:t>nd</a:t>
            </a:r>
            <a:r>
              <a:rPr lang="en-US" altLang="en-US" sz="2800" b="1" dirty="0" smtClean="0">
                <a:latin typeface="Arial" panose="020B0604020202020204" pitchFamily="34" charset="0"/>
              </a:rPr>
              <a:t> &amp; 3</a:t>
            </a:r>
            <a:r>
              <a:rPr lang="en-US" altLang="en-US" sz="2800" b="1" baseline="30000" dirty="0" smtClean="0">
                <a:latin typeface="Arial" panose="020B0604020202020204" pitchFamily="34" charset="0"/>
              </a:rPr>
              <a:t>rd</a:t>
            </a:r>
            <a:r>
              <a:rPr lang="en-US" altLang="en-US" sz="2800" b="1" dirty="0" smtClean="0">
                <a:latin typeface="Arial" panose="020B0604020202020204" pitchFamily="34" charset="0"/>
              </a:rPr>
              <a:t> singular vectors</a:t>
            </a:r>
            <a:endParaRPr lang="en-US" altLang="en-US" sz="2800" b="1" dirty="0">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Structure factor (electrons)</a:t>
            </a:r>
            <a:endParaRPr lang="en-US" altLang="en-US" sz="2800" b="1" dirty="0">
              <a:latin typeface="Arial" panose="020B0604020202020204" pitchFamily="34" charset="0"/>
            </a:endParaRPr>
          </a:p>
        </p:txBody>
      </p:sp>
    </p:spTree>
    <p:extLst>
      <p:ext uri="{BB962C8B-B14F-4D97-AF65-F5344CB8AC3E}">
        <p14:creationId xmlns:p14="http://schemas.microsoft.com/office/powerpoint/2010/main" val="117202735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_images/plot_compare_methods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5829"/>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45140"/>
            <a:ext cx="9144000" cy="584775"/>
          </a:xfrm>
          <a:prstGeom prst="rect">
            <a:avLst/>
          </a:prstGeom>
          <a:noFill/>
        </p:spPr>
        <p:txBody>
          <a:bodyPr wrap="square" rtlCol="0">
            <a:spAutoFit/>
          </a:bodyPr>
          <a:lstStyle/>
          <a:p>
            <a:pPr algn="ctr"/>
            <a:r>
              <a:rPr lang="en-US" sz="3200" dirty="0" smtClean="0">
                <a:latin typeface="Arial" panose="020B0604020202020204" pitchFamily="34" charset="0"/>
              </a:rPr>
              <a:t>Manifold Embedding: solution for systematics?</a:t>
            </a:r>
            <a:endParaRPr lang="en-US" sz="3200" dirty="0">
              <a:latin typeface="Arial" panose="020B0604020202020204" pitchFamily="34" charset="0"/>
            </a:endParaRPr>
          </a:p>
        </p:txBody>
      </p:sp>
    </p:spTree>
    <p:extLst>
      <p:ext uri="{BB962C8B-B14F-4D97-AF65-F5344CB8AC3E}">
        <p14:creationId xmlns:p14="http://schemas.microsoft.com/office/powerpoint/2010/main" val="31112007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was that about phasing?</a:t>
            </a:r>
            <a:endParaRPr lang="en-US" dirty="0"/>
          </a:p>
        </p:txBody>
      </p:sp>
      <p:sp>
        <p:nvSpPr>
          <p:cNvPr id="3" name="Subtitle 2"/>
          <p:cNvSpPr>
            <a:spLocks noGrp="1"/>
          </p:cNvSpPr>
          <p:nvPr>
            <p:ph type="subTitle" idx="1"/>
          </p:nvPr>
        </p:nvSpPr>
        <p:spPr/>
        <p:txBody>
          <a:bodyPr/>
          <a:lstStyle/>
          <a:p>
            <a:r>
              <a:rPr lang="en-US" dirty="0" smtClean="0"/>
              <a:t>Over-sample molecular transform</a:t>
            </a:r>
            <a:endParaRPr lang="en-US" dirty="0"/>
          </a:p>
        </p:txBody>
      </p:sp>
    </p:spTree>
    <p:extLst>
      <p:ext uri="{BB962C8B-B14F-4D97-AF65-F5344CB8AC3E}">
        <p14:creationId xmlns:p14="http://schemas.microsoft.com/office/powerpoint/2010/main" val="39165196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p:cNvPicPr>
          <p:nvPr/>
        </p:nvPicPr>
        <p:blipFill>
          <a:blip r:embed="rId2">
            <a:extLst>
              <a:ext uri="{28A0092B-C50C-407E-A947-70E740481C1C}">
                <a14:useLocalDpi xmlns:a14="http://schemas.microsoft.com/office/drawing/2010/main" val="0"/>
              </a:ext>
            </a:extLst>
          </a:blip>
          <a:srcRect l="51964" t="5087" r="798"/>
          <a:stretch>
            <a:fillRect/>
          </a:stretch>
        </p:blipFill>
        <p:spPr bwMode="auto">
          <a:xfrm>
            <a:off x="0" y="809625"/>
            <a:ext cx="9142413" cy="1005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Grp="1" noChangeArrowheads="1"/>
          </p:cNvSpPr>
          <p:nvPr>
            <p:ph type="title" idx="4294967295"/>
          </p:nvPr>
        </p:nvSpPr>
        <p:spPr>
          <a:xfrm>
            <a:off x="0" y="0"/>
            <a:ext cx="9144000" cy="879475"/>
          </a:xfrm>
        </p:spPr>
        <p:txBody>
          <a:bodyPr/>
          <a:lstStyle/>
          <a:p>
            <a:pPr eaLnBrk="1" hangingPunct="1"/>
            <a:r>
              <a:rPr lang="en-US" altLang="en-US" sz="3600" dirty="0" smtClean="0"/>
              <a:t>Inter-Bragg spots over-sample unit cell</a:t>
            </a:r>
          </a:p>
        </p:txBody>
      </p:sp>
    </p:spTree>
    <p:extLst>
      <p:ext uri="{BB962C8B-B14F-4D97-AF65-F5344CB8AC3E}">
        <p14:creationId xmlns:p14="http://schemas.microsoft.com/office/powerpoint/2010/main" val="10463998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59395"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False color intensity</a:t>
            </a:r>
          </a:p>
        </p:txBody>
      </p:sp>
      <p:sp>
        <p:nvSpPr>
          <p:cNvPr id="59396"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59397"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593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spect="1"/>
          </p:cNvSpPr>
          <p:nvPr/>
        </p:nvSpPr>
        <p:spPr>
          <a:xfrm>
            <a:off x="1584325" y="3794125"/>
            <a:ext cx="1463675" cy="14636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Tree>
    <p:extLst>
      <p:ext uri="{BB962C8B-B14F-4D97-AF65-F5344CB8AC3E}">
        <p14:creationId xmlns:p14="http://schemas.microsoft.com/office/powerpoint/2010/main" val="32043469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60419"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False color intensity</a:t>
            </a:r>
          </a:p>
        </p:txBody>
      </p:sp>
      <p:sp>
        <p:nvSpPr>
          <p:cNvPr id="60420"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60421"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604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p:nvSpPr>
        <p:spPr>
          <a:xfrm>
            <a:off x="1584325" y="3794125"/>
            <a:ext cx="1463675" cy="14636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Tree>
    <p:extLst>
      <p:ext uri="{BB962C8B-B14F-4D97-AF65-F5344CB8AC3E}">
        <p14:creationId xmlns:p14="http://schemas.microsoft.com/office/powerpoint/2010/main" val="30029699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lattice</a:t>
            </a:r>
          </a:p>
        </p:txBody>
      </p:sp>
      <p:sp>
        <p:nvSpPr>
          <p:cNvPr id="56323"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colored by phase</a:t>
            </a:r>
          </a:p>
        </p:txBody>
      </p:sp>
      <p:sp>
        <p:nvSpPr>
          <p:cNvPr id="56324" name="Text Box 4"/>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56325" name="Text Box 5"/>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56326" name="Picture 6" descr="phaseframe_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9175"/>
            <a:ext cx="45529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34094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4068928505"/>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11991"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latin typeface="Arial" panose="020B0604020202020204" pitchFamily="34" charset="0"/>
              </a:rPr>
              <a:t>Johnson’s ratio</a:t>
            </a:r>
            <a:endParaRPr lang="en-US" sz="2800" b="1" dirty="0">
              <a:solidFill>
                <a:prstClr val="black"/>
              </a:solidFill>
              <a:latin typeface="Arial" panose="020B0604020202020204" pitchFamily="34" charset="0"/>
            </a:endParaRPr>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latin typeface="Arial" panose="020B0604020202020204" pitchFamily="34" charset="0"/>
              </a:rPr>
              <a:t>Structure factor (e</a:t>
            </a:r>
            <a:r>
              <a:rPr lang="en-US" sz="2800" b="1" baseline="30000" dirty="0" smtClean="0">
                <a:solidFill>
                  <a:prstClr val="black"/>
                </a:solidFill>
                <a:latin typeface="Arial" panose="020B0604020202020204" pitchFamily="34" charset="0"/>
              </a:rPr>
              <a:t>-</a:t>
            </a:r>
            <a:r>
              <a:rPr lang="en-US" sz="2800" b="1" dirty="0" smtClean="0">
                <a:solidFill>
                  <a:prstClr val="black"/>
                </a:solidFill>
                <a:latin typeface="Arial" panose="020B0604020202020204" pitchFamily="34" charset="0"/>
              </a:rPr>
              <a:t>)</a:t>
            </a:r>
            <a:endParaRPr lang="en-US" sz="2800" b="1" dirty="0">
              <a:solidFill>
                <a:prstClr val="black"/>
              </a:solidFill>
              <a:latin typeface="Arial" panose="020B0604020202020204" pitchFamily="34" charset="0"/>
            </a:endParaRPr>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latin typeface="Arial" panose="020B0604020202020204" pitchFamily="34" charset="0"/>
              </a:rPr>
              <a:t>Non-isomorphism in lysozyme</a:t>
            </a: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302880195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6" name="Picture 2" descr="phasefr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57348" name="Text Box 4"/>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colored by phase</a:t>
            </a:r>
          </a:p>
        </p:txBody>
      </p:sp>
      <p:sp>
        <p:nvSpPr>
          <p:cNvPr id="57349"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57350"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573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2287588"/>
            <a:ext cx="4589462" cy="458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3599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370" name="Picture 2" descr="phaseframe_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58372" name="Text Box 4"/>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colored by phase</a:t>
            </a:r>
          </a:p>
        </p:txBody>
      </p:sp>
      <p:sp>
        <p:nvSpPr>
          <p:cNvPr id="58373"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58374"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spTree>
    <p:extLst>
      <p:ext uri="{BB962C8B-B14F-4D97-AF65-F5344CB8AC3E}">
        <p14:creationId xmlns:p14="http://schemas.microsoft.com/office/powerpoint/2010/main" val="41840262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62467"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False color intensity</a:t>
            </a:r>
          </a:p>
        </p:txBody>
      </p:sp>
      <p:sp>
        <p:nvSpPr>
          <p:cNvPr id="62468"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62469"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624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8312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61443"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False color intensity</a:t>
            </a:r>
          </a:p>
        </p:txBody>
      </p:sp>
      <p:sp>
        <p:nvSpPr>
          <p:cNvPr id="61444"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61445"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6144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3110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63491"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False color intensity</a:t>
            </a:r>
          </a:p>
        </p:txBody>
      </p:sp>
      <p:sp>
        <p:nvSpPr>
          <p:cNvPr id="63492"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63493"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6349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5994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64515"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False color intensity</a:t>
            </a:r>
          </a:p>
        </p:txBody>
      </p:sp>
      <p:sp>
        <p:nvSpPr>
          <p:cNvPr id="64516"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64517"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645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91510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65539"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False color intensity</a:t>
            </a:r>
          </a:p>
        </p:txBody>
      </p:sp>
      <p:sp>
        <p:nvSpPr>
          <p:cNvPr id="65540"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65541"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655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388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66563"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False color intensity</a:t>
            </a:r>
          </a:p>
        </p:txBody>
      </p:sp>
      <p:sp>
        <p:nvSpPr>
          <p:cNvPr id="66564"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66565"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665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4224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scattering from a crystal structure</a:t>
            </a:r>
          </a:p>
        </p:txBody>
      </p:sp>
      <p:sp>
        <p:nvSpPr>
          <p:cNvPr id="69635"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False color intensity</a:t>
            </a:r>
          </a:p>
        </p:txBody>
      </p:sp>
      <p:sp>
        <p:nvSpPr>
          <p:cNvPr id="69636"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69637"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696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2363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p:cNvPicPr>
            <a:picLocks noChangeAspect="1"/>
          </p:cNvPicPr>
          <p:nvPr/>
        </p:nvPicPr>
        <p:blipFill>
          <a:blip r:embed="rId2">
            <a:extLst>
              <a:ext uri="{28A0092B-C50C-407E-A947-70E740481C1C}">
                <a14:useLocalDpi xmlns:a14="http://schemas.microsoft.com/office/drawing/2010/main" val="0"/>
              </a:ext>
            </a:extLst>
          </a:blip>
          <a:srcRect l="51964" t="5087" r="798"/>
          <a:stretch>
            <a:fillRect/>
          </a:stretch>
        </p:blipFill>
        <p:spPr bwMode="auto">
          <a:xfrm>
            <a:off x="0" y="809625"/>
            <a:ext cx="9142413" cy="1005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title" idx="4294967295"/>
          </p:nvPr>
        </p:nvSpPr>
        <p:spPr>
          <a:xfrm>
            <a:off x="0" y="0"/>
            <a:ext cx="9144000" cy="879475"/>
          </a:xfrm>
        </p:spPr>
        <p:txBody>
          <a:bodyPr/>
          <a:lstStyle/>
          <a:p>
            <a:pPr eaLnBrk="1" hangingPunct="1"/>
            <a:r>
              <a:rPr lang="en-US" altLang="en-US" sz="3600" dirty="0" smtClean="0"/>
              <a:t>Inter-Bragg spots over-sample unit cell?</a:t>
            </a:r>
          </a:p>
        </p:txBody>
      </p:sp>
    </p:spTree>
    <p:extLst>
      <p:ext uri="{BB962C8B-B14F-4D97-AF65-F5344CB8AC3E}">
        <p14:creationId xmlns:p14="http://schemas.microsoft.com/office/powerpoint/2010/main" val="3812335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3384832968"/>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13015"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latin typeface="Arial" panose="020B0604020202020204" pitchFamily="34" charset="0"/>
              </a:rPr>
              <a:t>Johnson’s ratio</a:t>
            </a:r>
            <a:endParaRPr lang="en-US" sz="2800" b="1" dirty="0">
              <a:solidFill>
                <a:prstClr val="black"/>
              </a:solidFill>
              <a:latin typeface="Arial" panose="020B0604020202020204" pitchFamily="34" charset="0"/>
            </a:endParaRPr>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latin typeface="Arial" panose="020B0604020202020204" pitchFamily="34" charset="0"/>
              </a:rPr>
              <a:t>Structure factor (e</a:t>
            </a:r>
            <a:r>
              <a:rPr lang="en-US" sz="2800" b="1" baseline="30000" dirty="0" smtClean="0">
                <a:solidFill>
                  <a:prstClr val="black"/>
                </a:solidFill>
                <a:latin typeface="Arial" panose="020B0604020202020204" pitchFamily="34" charset="0"/>
              </a:rPr>
              <a:t>-</a:t>
            </a:r>
            <a:r>
              <a:rPr lang="en-US" sz="2800" b="1" dirty="0" smtClean="0">
                <a:solidFill>
                  <a:prstClr val="black"/>
                </a:solidFill>
                <a:latin typeface="Arial" panose="020B0604020202020204" pitchFamily="34" charset="0"/>
              </a:rPr>
              <a:t>)</a:t>
            </a:r>
            <a:endParaRPr lang="en-US" sz="2800" b="1" dirty="0">
              <a:solidFill>
                <a:prstClr val="black"/>
              </a:solidFill>
              <a:latin typeface="Arial" panose="020B0604020202020204" pitchFamily="34" charset="0"/>
            </a:endParaRPr>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latin typeface="Arial" panose="020B0604020202020204" pitchFamily="34" charset="0"/>
              </a:rPr>
              <a:t>Non-isomorphism in lysozyme</a:t>
            </a:r>
            <a:endParaRPr lang="en-US" dirty="0">
              <a:solidFill>
                <a:prstClr val="black"/>
              </a:solidFill>
              <a:latin typeface="Arial" panose="020B0604020202020204" pitchFamily="34" charset="0"/>
            </a:endParaRPr>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 name="Oval 7"/>
          <p:cNvSpPr/>
          <p:nvPr/>
        </p:nvSpPr>
        <p:spPr>
          <a:xfrm>
            <a:off x="7010400" y="1546396"/>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4474130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0" descr="intimage_ideal"/>
          <p:cNvPicPr>
            <a:picLocks noChangeAspect="1" noChangeArrowheads="1"/>
          </p:cNvPicPr>
          <p:nvPr/>
        </p:nvPicPr>
        <p:blipFill>
          <a:blip r:embed="rId2">
            <a:extLst>
              <a:ext uri="{28A0092B-C50C-407E-A947-70E740481C1C}">
                <a14:useLocalDpi xmlns:a14="http://schemas.microsoft.com/office/drawing/2010/main" val="0"/>
              </a:ext>
            </a:extLst>
          </a:blip>
          <a:srcRect t="29688"/>
          <a:stretch>
            <a:fillRect/>
          </a:stretch>
        </p:blipFill>
        <p:spPr bwMode="auto">
          <a:xfrm>
            <a:off x="-60960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2"/>
          <p:cNvSpPr>
            <a:spLocks noGrp="1" noChangeArrowheads="1"/>
          </p:cNvSpPr>
          <p:nvPr>
            <p:ph type="title"/>
          </p:nvPr>
        </p:nvSpPr>
        <p:spPr/>
        <p:txBody>
          <a:bodyPr/>
          <a:lstStyle/>
          <a:p>
            <a:pPr eaLnBrk="1" hangingPunct="1"/>
            <a:r>
              <a:rPr lang="en-US" altLang="en-US" dirty="0" smtClean="0"/>
              <a:t>square</a:t>
            </a:r>
          </a:p>
        </p:txBody>
      </p:sp>
    </p:spTree>
    <p:extLst>
      <p:ext uri="{BB962C8B-B14F-4D97-AF65-F5344CB8AC3E}">
        <p14:creationId xmlns:p14="http://schemas.microsoft.com/office/powerpoint/2010/main" val="6470489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8" descr="intimage_round"/>
          <p:cNvPicPr>
            <a:picLocks noChangeAspect="1" noChangeArrowheads="1"/>
          </p:cNvPicPr>
          <p:nvPr/>
        </p:nvPicPr>
        <p:blipFill>
          <a:blip r:embed="rId2">
            <a:extLst>
              <a:ext uri="{28A0092B-C50C-407E-A947-70E740481C1C}">
                <a14:useLocalDpi xmlns:a14="http://schemas.microsoft.com/office/drawing/2010/main" val="0"/>
              </a:ext>
            </a:extLst>
          </a:blip>
          <a:srcRect t="29688"/>
          <a:stretch>
            <a:fillRect/>
          </a:stretch>
        </p:blipFill>
        <p:spPr bwMode="auto">
          <a:xfrm>
            <a:off x="-60960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Grp="1" noChangeArrowheads="1"/>
          </p:cNvSpPr>
          <p:nvPr>
            <p:ph type="title"/>
          </p:nvPr>
        </p:nvSpPr>
        <p:spPr/>
        <p:txBody>
          <a:bodyPr/>
          <a:lstStyle/>
          <a:p>
            <a:pPr eaLnBrk="1" hangingPunct="1"/>
            <a:r>
              <a:rPr lang="en-US" altLang="en-US" dirty="0" smtClean="0"/>
              <a:t>round</a:t>
            </a:r>
          </a:p>
        </p:txBody>
      </p:sp>
    </p:spTree>
    <p:extLst>
      <p:ext uri="{BB962C8B-B14F-4D97-AF65-F5344CB8AC3E}">
        <p14:creationId xmlns:p14="http://schemas.microsoft.com/office/powerpoint/2010/main" val="19279931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was that about phasing?</a:t>
            </a:r>
            <a:endParaRPr lang="en-US" dirty="0"/>
          </a:p>
        </p:txBody>
      </p:sp>
      <p:sp>
        <p:nvSpPr>
          <p:cNvPr id="3" name="Subtitle 2"/>
          <p:cNvSpPr>
            <a:spLocks noGrp="1"/>
          </p:cNvSpPr>
          <p:nvPr>
            <p:ph type="subTitle" idx="1"/>
          </p:nvPr>
        </p:nvSpPr>
        <p:spPr/>
        <p:txBody>
          <a:bodyPr/>
          <a:lstStyle/>
          <a:p>
            <a:r>
              <a:rPr lang="en-US" dirty="0" smtClean="0"/>
              <a:t>How else to access the</a:t>
            </a:r>
          </a:p>
          <a:p>
            <a:r>
              <a:rPr lang="en-US" dirty="0" smtClean="0"/>
              <a:t> molecular transform?</a:t>
            </a:r>
            <a:endParaRPr lang="en-US" dirty="0"/>
          </a:p>
        </p:txBody>
      </p:sp>
    </p:spTree>
    <p:extLst>
      <p:ext uri="{BB962C8B-B14F-4D97-AF65-F5344CB8AC3E}">
        <p14:creationId xmlns:p14="http://schemas.microsoft.com/office/powerpoint/2010/main" val="36097964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8" name="Rectangle 7"/>
          <p:cNvSpPr/>
          <p:nvPr/>
        </p:nvSpPr>
        <p:spPr>
          <a:xfrm>
            <a:off x="6423764" y="1052500"/>
            <a:ext cx="2460930" cy="584775"/>
          </a:xfrm>
          <a:prstGeom prst="rect">
            <a:avLst/>
          </a:prstGeom>
        </p:spPr>
        <p:txBody>
          <a:bodyPr wrap="none">
            <a:spAutoFit/>
          </a:bodyPr>
          <a:lstStyle/>
          <a:p>
            <a:r>
              <a:rPr lang="en-US" sz="3200" dirty="0" err="1">
                <a:solidFill>
                  <a:prstClr val="black"/>
                </a:solidFill>
                <a:latin typeface="Arial" panose="020B0604020202020204" pitchFamily="34" charset="0"/>
              </a:rPr>
              <a:t>R</a:t>
            </a:r>
            <a:r>
              <a:rPr lang="en-US" sz="3200" baseline="-25000" dirty="0" err="1">
                <a:solidFill>
                  <a:prstClr val="black"/>
                </a:solidFill>
                <a:latin typeface="Arial" panose="020B0604020202020204" pitchFamily="34" charset="0"/>
              </a:rPr>
              <a:t>iso</a:t>
            </a:r>
            <a:r>
              <a:rPr lang="en-US" sz="3200" dirty="0">
                <a:solidFill>
                  <a:prstClr val="black"/>
                </a:solidFill>
                <a:latin typeface="Arial" panose="020B0604020202020204" pitchFamily="34" charset="0"/>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3" name="TextBox 2"/>
          <p:cNvSpPr txBox="1"/>
          <p:nvPr/>
        </p:nvSpPr>
        <p:spPr>
          <a:xfrm>
            <a:off x="5610403" y="1716494"/>
            <a:ext cx="922047" cy="830997"/>
          </a:xfrm>
          <a:prstGeom prst="rect">
            <a:avLst/>
          </a:prstGeom>
          <a:noFill/>
        </p:spPr>
        <p:txBody>
          <a:bodyPr wrap="none" rtlCol="0">
            <a:spAutoFit/>
          </a:bodyPr>
          <a:lstStyle/>
          <a:p>
            <a:r>
              <a:rPr lang="en-US" sz="2400" dirty="0" smtClean="0">
                <a:solidFill>
                  <a:prstClr val="black"/>
                </a:solidFill>
                <a:latin typeface="Arial" panose="020B0604020202020204" pitchFamily="34" charset="0"/>
                <a:cs typeface="Arial" panose="020B0604020202020204" pitchFamily="34" charset="0"/>
              </a:rPr>
              <a:t>3aw6</a:t>
            </a:r>
          </a:p>
          <a:p>
            <a:r>
              <a:rPr lang="en-US" sz="2400" dirty="0" smtClean="0">
                <a:solidFill>
                  <a:prstClr val="black"/>
                </a:solidFill>
                <a:latin typeface="Arial" panose="020B0604020202020204" pitchFamily="34" charset="0"/>
                <a:cs typeface="Arial" panose="020B0604020202020204" pitchFamily="34" charset="0"/>
              </a:rPr>
              <a:t>3aw7</a:t>
            </a:r>
            <a:endParaRPr lang="en-US" sz="2400" dirty="0">
              <a:solidFill>
                <a:prstClr val="black"/>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r>
              <a:rPr lang="en-US" sz="3200" dirty="0">
                <a:solidFill>
                  <a:prstClr val="black"/>
                </a:solidFill>
                <a:latin typeface="Arial" panose="020B0604020202020204" pitchFamily="34" charset="0"/>
              </a:rPr>
              <a:t>RMSD = 0.18 Å</a:t>
            </a:r>
          </a:p>
        </p:txBody>
      </p:sp>
    </p:spTree>
    <p:extLst>
      <p:ext uri="{BB962C8B-B14F-4D97-AF65-F5344CB8AC3E}">
        <p14:creationId xmlns:p14="http://schemas.microsoft.com/office/powerpoint/2010/main" val="16225692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890027161"/>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224272"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Correlation to 2</a:t>
            </a:r>
            <a:r>
              <a:rPr lang="en-US" altLang="en-US" sz="2800" b="1" baseline="30000" dirty="0" smtClean="0">
                <a:latin typeface="Arial" panose="020B0604020202020204" pitchFamily="34" charset="0"/>
              </a:rPr>
              <a:t>nd</a:t>
            </a:r>
            <a:r>
              <a:rPr lang="en-US" altLang="en-US" sz="2800" b="1" dirty="0" smtClean="0">
                <a:latin typeface="Arial" panose="020B0604020202020204" pitchFamily="34" charset="0"/>
              </a:rPr>
              <a:t> &amp; 3</a:t>
            </a:r>
            <a:r>
              <a:rPr lang="en-US" altLang="en-US" sz="2800" b="1" baseline="30000" dirty="0" smtClean="0">
                <a:latin typeface="Arial" panose="020B0604020202020204" pitchFamily="34" charset="0"/>
              </a:rPr>
              <a:t>rd</a:t>
            </a:r>
            <a:r>
              <a:rPr lang="en-US" altLang="en-US" sz="2800" b="1" dirty="0" smtClean="0">
                <a:latin typeface="Arial" panose="020B0604020202020204" pitchFamily="34" charset="0"/>
              </a:rPr>
              <a:t> singular vectors</a:t>
            </a:r>
            <a:endParaRPr lang="en-US" altLang="en-US" sz="2800" b="1" dirty="0">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latin typeface="Arial" panose="020B0604020202020204" pitchFamily="34" charset="0"/>
              </a:rPr>
              <a:t>Structure factor (electrons)</a:t>
            </a:r>
            <a:endParaRPr lang="en-US" altLang="en-US" sz="2800" b="1" dirty="0">
              <a:latin typeface="Arial" panose="020B0604020202020204" pitchFamily="34" charset="0"/>
            </a:endParaRPr>
          </a:p>
        </p:txBody>
      </p:sp>
    </p:spTree>
    <p:extLst>
      <p:ext uri="{BB962C8B-B14F-4D97-AF65-F5344CB8AC3E}">
        <p14:creationId xmlns:p14="http://schemas.microsoft.com/office/powerpoint/2010/main" val="97852715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38" t="16189" r="3455" b="10246"/>
          <a:stretch/>
        </p:blipFill>
        <p:spPr bwMode="auto">
          <a:xfrm>
            <a:off x="-1873770" y="869431"/>
            <a:ext cx="10777928" cy="4941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5985222"/>
            <a:ext cx="9144000" cy="707886"/>
          </a:xfrm>
          <a:prstGeom prst="rect">
            <a:avLst/>
          </a:prstGeom>
        </p:spPr>
        <p:txBody>
          <a:bodyPr wrap="square">
            <a:spAutoFit/>
          </a:bodyPr>
          <a:lstStyle/>
          <a:p>
            <a:r>
              <a:rPr lang="en-US" sz="2000" dirty="0" smtClean="0"/>
              <a:t>Perutz </a:t>
            </a:r>
            <a:r>
              <a:rPr lang="en-US" sz="2000" dirty="0"/>
              <a:t>(1985</a:t>
            </a:r>
            <a:r>
              <a:rPr lang="en-US" sz="2000" dirty="0" smtClean="0"/>
              <a:t>). “Early Days of </a:t>
            </a:r>
            <a:r>
              <a:rPr lang="en-US" sz="2000" dirty="0" err="1" smtClean="0"/>
              <a:t>Cryst</a:t>
            </a:r>
            <a:r>
              <a:rPr lang="en-US" sz="2000" dirty="0" smtClean="0"/>
              <a:t>…”</a:t>
            </a:r>
            <a:r>
              <a:rPr lang="en-US" sz="2000" i="1" dirty="0" smtClean="0"/>
              <a:t> Methods </a:t>
            </a:r>
            <a:r>
              <a:rPr lang="en-US" sz="2000" i="1" dirty="0"/>
              <a:t>in </a:t>
            </a:r>
            <a:r>
              <a:rPr lang="en-US" sz="2000" i="1" dirty="0" smtClean="0"/>
              <a:t>Enzymology</a:t>
            </a:r>
            <a:r>
              <a:rPr lang="en-US" sz="2000" dirty="0" smtClean="0"/>
              <a:t>, </a:t>
            </a:r>
            <a:r>
              <a:rPr lang="en-US" sz="2000" dirty="0"/>
              <a:t>Vol.</a:t>
            </a:r>
            <a:r>
              <a:rPr lang="en-US" sz="2000" i="1" dirty="0"/>
              <a:t> </a:t>
            </a:r>
            <a:r>
              <a:rPr lang="en-US" sz="2000" dirty="0"/>
              <a:t>114</a:t>
            </a:r>
            <a:r>
              <a:rPr lang="en-US" sz="2000" i="1" dirty="0"/>
              <a:t>, </a:t>
            </a:r>
            <a:r>
              <a:rPr lang="en-US" sz="2000" dirty="0" smtClean="0"/>
              <a:t>3-18.</a:t>
            </a:r>
          </a:p>
          <a:p>
            <a:r>
              <a:rPr lang="en-US" sz="2000" dirty="0" smtClean="0"/>
              <a:t>Bragg &amp; Perutz (1952)."external </a:t>
            </a:r>
            <a:r>
              <a:rPr lang="en-US" sz="2000" dirty="0"/>
              <a:t>form </a:t>
            </a:r>
            <a:r>
              <a:rPr lang="en-US" sz="2000" dirty="0" err="1" smtClean="0"/>
              <a:t>haemoglobin</a:t>
            </a:r>
            <a:r>
              <a:rPr lang="en-US" sz="2000" dirty="0" smtClean="0"/>
              <a:t> I", </a:t>
            </a:r>
            <a:r>
              <a:rPr lang="en-US" sz="2000" i="1" dirty="0" err="1"/>
              <a:t>Acta</a:t>
            </a:r>
            <a:r>
              <a:rPr lang="en-US" sz="2000" i="1" dirty="0"/>
              <a:t> </a:t>
            </a:r>
            <a:r>
              <a:rPr lang="en-US" sz="2000" i="1" dirty="0" err="1" smtClean="0"/>
              <a:t>Cryst</a:t>
            </a:r>
            <a:r>
              <a:rPr lang="en-US" sz="2000" i="1" dirty="0" smtClean="0"/>
              <a:t>.</a:t>
            </a:r>
            <a:r>
              <a:rPr lang="en-US" sz="2000" dirty="0" smtClean="0"/>
              <a:t> </a:t>
            </a:r>
            <a:r>
              <a:rPr lang="en-US" sz="2000" b="1" dirty="0"/>
              <a:t>5</a:t>
            </a:r>
            <a:r>
              <a:rPr lang="en-US" sz="2000" dirty="0"/>
              <a:t>, 277-283. </a:t>
            </a:r>
          </a:p>
        </p:txBody>
      </p:sp>
      <p:sp>
        <p:nvSpPr>
          <p:cNvPr id="2" name="Title 1"/>
          <p:cNvSpPr>
            <a:spLocks noGrp="1"/>
          </p:cNvSpPr>
          <p:nvPr>
            <p:ph type="title"/>
          </p:nvPr>
        </p:nvSpPr>
        <p:spPr>
          <a:xfrm>
            <a:off x="0" y="0"/>
            <a:ext cx="9144000" cy="1424066"/>
          </a:xfrm>
        </p:spPr>
        <p:txBody>
          <a:bodyPr/>
          <a:lstStyle/>
          <a:p>
            <a:r>
              <a:rPr lang="en-US" sz="3600" dirty="0" smtClean="0"/>
              <a:t>Bragg’s “minimum wavelength principle”</a:t>
            </a:r>
            <a:endParaRPr lang="en-US" sz="3600" dirty="0"/>
          </a:p>
        </p:txBody>
      </p:sp>
    </p:spTree>
    <p:extLst>
      <p:ext uri="{BB962C8B-B14F-4D97-AF65-F5344CB8AC3E}">
        <p14:creationId xmlns:p14="http://schemas.microsoft.com/office/powerpoint/2010/main" val="33093656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70276"/>
          </a:xfrm>
        </p:spPr>
        <p:txBody>
          <a:bodyPr/>
          <a:lstStyle/>
          <a:p>
            <a:r>
              <a:rPr lang="en-US" b="1" dirty="0" smtClean="0"/>
              <a:t>How do you solve the phase problem for macromolecules?</a:t>
            </a:r>
            <a:endParaRPr lang="en-US" b="1" dirty="0"/>
          </a:p>
        </p:txBody>
      </p:sp>
      <p:sp>
        <p:nvSpPr>
          <p:cNvPr id="4" name="Rectangle 3"/>
          <p:cNvSpPr/>
          <p:nvPr/>
        </p:nvSpPr>
        <p:spPr>
          <a:xfrm>
            <a:off x="747484" y="2232523"/>
            <a:ext cx="7409545" cy="2554545"/>
          </a:xfrm>
          <a:prstGeom prst="rect">
            <a:avLst/>
          </a:prstGeom>
        </p:spPr>
        <p:txBody>
          <a:bodyPr wrap="square">
            <a:spAutoFit/>
          </a:bodyPr>
          <a:lstStyle/>
          <a:p>
            <a:r>
              <a:rPr lang="en-US" sz="3200" dirty="0" smtClean="0"/>
              <a:t>“… by </a:t>
            </a:r>
            <a:r>
              <a:rPr lang="en-US" sz="3200" dirty="0"/>
              <a:t>some physical artifice, such as the introduction of </a:t>
            </a:r>
            <a:r>
              <a:rPr lang="en-US" sz="3200" dirty="0" smtClean="0"/>
              <a:t>a heavy </a:t>
            </a:r>
            <a:r>
              <a:rPr lang="en-US" sz="3200" dirty="0"/>
              <a:t>atom, or the observation of intensity changes on </a:t>
            </a:r>
            <a:r>
              <a:rPr lang="en-US" sz="3200" dirty="0">
                <a:solidFill>
                  <a:srgbClr val="FF0000"/>
                </a:solidFill>
              </a:rPr>
              <a:t>dehydration</a:t>
            </a:r>
            <a:r>
              <a:rPr lang="en-US" sz="3200" dirty="0"/>
              <a:t> </a:t>
            </a:r>
            <a:r>
              <a:rPr lang="en-US" sz="3200" dirty="0" smtClean="0"/>
              <a:t>which have </a:t>
            </a:r>
            <a:r>
              <a:rPr lang="en-US" sz="3200" dirty="0"/>
              <a:t>not hitherto been carried out in practice."</a:t>
            </a:r>
          </a:p>
        </p:txBody>
      </p:sp>
      <p:sp>
        <p:nvSpPr>
          <p:cNvPr id="5" name="Rectangle 4"/>
          <p:cNvSpPr/>
          <p:nvPr/>
        </p:nvSpPr>
        <p:spPr>
          <a:xfrm>
            <a:off x="1262742" y="5268463"/>
            <a:ext cx="7489371" cy="830997"/>
          </a:xfrm>
          <a:prstGeom prst="rect">
            <a:avLst/>
          </a:prstGeom>
        </p:spPr>
        <p:txBody>
          <a:bodyPr wrap="square">
            <a:spAutoFit/>
          </a:bodyPr>
          <a:lstStyle/>
          <a:p>
            <a:r>
              <a:rPr lang="en-US" sz="2400" dirty="0" smtClean="0"/>
              <a:t>- J.D. Bernal (1939) “Structure of Proteins” </a:t>
            </a:r>
          </a:p>
          <a:p>
            <a:r>
              <a:rPr lang="en-US" sz="2400" i="1" dirty="0"/>
              <a:t>	</a:t>
            </a:r>
            <a:r>
              <a:rPr lang="en-US" sz="2400" i="1" dirty="0" smtClean="0"/>
              <a:t>Nature, </a:t>
            </a:r>
            <a:r>
              <a:rPr lang="en-US" sz="2400" b="1" dirty="0"/>
              <a:t>143</a:t>
            </a:r>
            <a:r>
              <a:rPr lang="en-US" sz="2400" dirty="0"/>
              <a:t>, </a:t>
            </a:r>
            <a:r>
              <a:rPr lang="en-US" sz="2400" dirty="0" smtClean="0"/>
              <a:t>663</a:t>
            </a:r>
            <a:endParaRPr lang="en-US" sz="2400" dirty="0"/>
          </a:p>
        </p:txBody>
      </p:sp>
    </p:spTree>
    <p:extLst>
      <p:ext uri="{BB962C8B-B14F-4D97-AF65-F5344CB8AC3E}">
        <p14:creationId xmlns:p14="http://schemas.microsoft.com/office/powerpoint/2010/main" val="4372186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a:t>
            </a:r>
            <a:r>
              <a:rPr lang="en-US" dirty="0" err="1" smtClean="0"/>
              <a:t>deg</a:t>
            </a:r>
            <a:r>
              <a:rPr lang="en-US" dirty="0" smtClean="0"/>
              <a:t> rotation: 8 “</a:t>
            </a:r>
            <a:r>
              <a:rPr lang="en-US" dirty="0" err="1" smtClean="0"/>
              <a:t>xtals</a:t>
            </a:r>
            <a:r>
              <a:rPr lang="en-US" dirty="0" smtClean="0"/>
              <a:t>”: before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377"/>
            <a:ext cx="9144000" cy="5284623"/>
          </a:xfrm>
          <a:prstGeom prst="rect">
            <a:avLst/>
          </a:prstGeom>
        </p:spPr>
      </p:pic>
      <p:sp>
        <p:nvSpPr>
          <p:cNvPr id="6" name="TextBox 5"/>
          <p:cNvSpPr txBox="1"/>
          <p:nvPr/>
        </p:nvSpPr>
        <p:spPr>
          <a:xfrm>
            <a:off x="0" y="1306286"/>
            <a:ext cx="2042547" cy="584775"/>
          </a:xfrm>
          <a:prstGeom prst="rect">
            <a:avLst/>
          </a:prstGeom>
          <a:noFill/>
        </p:spPr>
        <p:txBody>
          <a:bodyPr wrap="none" rtlCol="0">
            <a:spAutoFit/>
          </a:bodyPr>
          <a:lstStyle/>
          <a:p>
            <a:r>
              <a:rPr lang="en-US" sz="3200" dirty="0" smtClean="0"/>
              <a:t>CC = 0.02</a:t>
            </a:r>
            <a:endParaRPr lang="en-US" sz="3200" dirty="0"/>
          </a:p>
        </p:txBody>
      </p:sp>
    </p:spTree>
    <p:extLst>
      <p:ext uri="{BB962C8B-B14F-4D97-AF65-F5344CB8AC3E}">
        <p14:creationId xmlns:p14="http://schemas.microsoft.com/office/powerpoint/2010/main" val="42702251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a:t>
            </a:r>
            <a:r>
              <a:rPr lang="en-US" dirty="0" err="1" smtClean="0"/>
              <a:t>deg</a:t>
            </a:r>
            <a:r>
              <a:rPr lang="en-US" dirty="0" smtClean="0"/>
              <a:t> rotation: 8 “</a:t>
            </a:r>
            <a:r>
              <a:rPr lang="en-US" dirty="0" err="1" smtClean="0"/>
              <a:t>xtals</a:t>
            </a:r>
            <a:r>
              <a:rPr lang="en-US" dirty="0" smtClean="0"/>
              <a:t>”: after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377"/>
            <a:ext cx="9144000" cy="5284623"/>
          </a:xfrm>
          <a:prstGeom prst="rect">
            <a:avLst/>
          </a:prstGeom>
        </p:spPr>
      </p:pic>
      <p:sp>
        <p:nvSpPr>
          <p:cNvPr id="7" name="TextBox 6"/>
          <p:cNvSpPr txBox="1"/>
          <p:nvPr/>
        </p:nvSpPr>
        <p:spPr>
          <a:xfrm>
            <a:off x="0" y="1306286"/>
            <a:ext cx="1814920" cy="584775"/>
          </a:xfrm>
          <a:prstGeom prst="rect">
            <a:avLst/>
          </a:prstGeom>
          <a:noFill/>
        </p:spPr>
        <p:txBody>
          <a:bodyPr wrap="none" rtlCol="0">
            <a:spAutoFit/>
          </a:bodyPr>
          <a:lstStyle/>
          <a:p>
            <a:r>
              <a:rPr lang="en-US" sz="3200" dirty="0" smtClean="0"/>
              <a:t>CC = 0.8</a:t>
            </a:r>
            <a:endParaRPr lang="en-US" sz="3200" dirty="0"/>
          </a:p>
        </p:txBody>
      </p:sp>
    </p:spTree>
    <p:extLst>
      <p:ext uri="{BB962C8B-B14F-4D97-AF65-F5344CB8AC3E}">
        <p14:creationId xmlns:p14="http://schemas.microsoft.com/office/powerpoint/2010/main" val="10196884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ltLang="en-US" sz="5400" dirty="0" smtClean="0"/>
              <a:t>Summary</a:t>
            </a:r>
          </a:p>
        </p:txBody>
      </p:sp>
      <p:sp>
        <p:nvSpPr>
          <p:cNvPr id="695299" name="Rectangle 3"/>
          <p:cNvSpPr>
            <a:spLocks noGrp="1" noChangeArrowheads="1"/>
          </p:cNvSpPr>
          <p:nvPr>
            <p:ph type="body" idx="1"/>
          </p:nvPr>
        </p:nvSpPr>
        <p:spPr>
          <a:xfrm>
            <a:off x="787627" y="1555070"/>
            <a:ext cx="8163190" cy="4700587"/>
          </a:xfrm>
        </p:spPr>
        <p:txBody>
          <a:bodyPr/>
          <a:lstStyle/>
          <a:p>
            <a:pPr eaLnBrk="1" hangingPunct="1">
              <a:lnSpc>
                <a:spcPct val="150000"/>
              </a:lnSpc>
              <a:spcBef>
                <a:spcPts val="1200"/>
              </a:spcBef>
            </a:pPr>
            <a:r>
              <a:rPr lang="en-US" altLang="en-US" sz="3600" dirty="0" smtClean="0"/>
              <a:t>Careful with dehydration!</a:t>
            </a:r>
          </a:p>
          <a:p>
            <a:pPr eaLnBrk="1" hangingPunct="1">
              <a:lnSpc>
                <a:spcPct val="150000"/>
              </a:lnSpc>
              <a:spcBef>
                <a:spcPts val="1200"/>
              </a:spcBef>
            </a:pPr>
            <a:r>
              <a:rPr lang="en-US" altLang="en-US" sz="3600" dirty="0" smtClean="0"/>
              <a:t>SVD instead of </a:t>
            </a:r>
            <a:r>
              <a:rPr lang="en-US" altLang="en-US" sz="3600" dirty="0" err="1" smtClean="0"/>
              <a:t>avearging</a:t>
            </a:r>
            <a:endParaRPr lang="en-US" altLang="en-US" sz="3600" dirty="0" smtClean="0"/>
          </a:p>
          <a:p>
            <a:pPr eaLnBrk="1" hangingPunct="1">
              <a:lnSpc>
                <a:spcPct val="150000"/>
              </a:lnSpc>
              <a:spcBef>
                <a:spcPts val="1200"/>
              </a:spcBef>
            </a:pPr>
            <a:r>
              <a:rPr lang="en-US" altLang="en-US" sz="3600" dirty="0" smtClean="0"/>
              <a:t>Inter-Bragg stuff = </a:t>
            </a:r>
            <a:r>
              <a:rPr lang="en-US" altLang="en-US" sz="3600" dirty="0" err="1" smtClean="0"/>
              <a:t>xtal</a:t>
            </a:r>
            <a:r>
              <a:rPr lang="en-US" altLang="en-US" sz="3600" dirty="0" smtClean="0"/>
              <a:t> surface</a:t>
            </a:r>
          </a:p>
          <a:p>
            <a:pPr eaLnBrk="1" hangingPunct="1">
              <a:lnSpc>
                <a:spcPct val="150000"/>
              </a:lnSpc>
              <a:spcBef>
                <a:spcPts val="1200"/>
              </a:spcBef>
            </a:pPr>
            <a:r>
              <a:rPr lang="en-US" altLang="en-US" sz="3600" dirty="0" smtClean="0"/>
              <a:t>Non-isomorphism as </a:t>
            </a:r>
            <a:r>
              <a:rPr lang="en-US" altLang="en-US" sz="3600" dirty="0" smtClean="0"/>
              <a:t>“</a:t>
            </a:r>
            <a:r>
              <a:rPr lang="en-US" altLang="en-US" sz="3600" dirty="0" smtClean="0"/>
              <a:t>NCS” phasing?</a:t>
            </a:r>
            <a:endParaRPr lang="en-US" altLang="en-US" sz="3600" dirty="0" smtClean="0"/>
          </a:p>
        </p:txBody>
      </p:sp>
      <p:sp>
        <p:nvSpPr>
          <p:cNvPr id="101380" name="TextBox 1"/>
          <p:cNvSpPr txBox="1">
            <a:spLocks noChangeArrowheads="1"/>
          </p:cNvSpPr>
          <p:nvPr/>
        </p:nvSpPr>
        <p:spPr bwMode="auto">
          <a:xfrm>
            <a:off x="694677" y="5638800"/>
            <a:ext cx="74879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800" b="1" dirty="0">
                <a:latin typeface="Courier New" pitchFamily="49" charset="0"/>
                <a:cs typeface="Courier New" pitchFamily="49" charset="0"/>
              </a:rPr>
              <a:t>http://bl831.als.lbl.gov/~jamesh/</a:t>
            </a:r>
          </a:p>
          <a:p>
            <a:pPr algn="ctr" eaLnBrk="1" hangingPunct="1"/>
            <a:r>
              <a:rPr lang="en-US" altLang="en-US" sz="2800" b="1" dirty="0" err="1" smtClean="0">
                <a:latin typeface="Courier New" pitchFamily="49" charset="0"/>
                <a:cs typeface="Courier New" pitchFamily="49" charset="0"/>
              </a:rPr>
              <a:t>powerpoint</a:t>
            </a:r>
            <a:r>
              <a:rPr lang="en-US" altLang="en-US" sz="2800" b="1" dirty="0" smtClean="0">
                <a:latin typeface="Courier New" pitchFamily="49" charset="0"/>
                <a:cs typeface="Courier New" pitchFamily="49" charset="0"/>
              </a:rPr>
              <a:t>/ACA_multixtal_2015.pptx</a:t>
            </a:r>
            <a:endParaRPr lang="en-US" altLang="en-US" sz="2800" b="1" dirty="0">
              <a:latin typeface="Courier New" pitchFamily="49" charset="0"/>
              <a:cs typeface="Courier New" pitchFamily="49" charset="0"/>
            </a:endParaRPr>
          </a:p>
        </p:txBody>
      </p:sp>
    </p:spTree>
    <p:extLst>
      <p:ext uri="{BB962C8B-B14F-4D97-AF65-F5344CB8AC3E}">
        <p14:creationId xmlns:p14="http://schemas.microsoft.com/office/powerpoint/2010/main" val="318308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5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52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52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72627"/>
            <a:ext cx="9144000" cy="668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55010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dirty="0" smtClean="0">
                <a:solidFill>
                  <a:schemeClr val="tx1"/>
                </a:solidFill>
              </a:rPr>
              <a:t>Elastic deformation</a:t>
            </a:r>
            <a:br>
              <a:rPr lang="en-US" altLang="en-US" dirty="0" smtClean="0">
                <a:solidFill>
                  <a:schemeClr val="tx1"/>
                </a:solidFill>
              </a:rPr>
            </a:br>
            <a:r>
              <a:rPr lang="en-US" altLang="en-US" dirty="0" smtClean="0">
                <a:solidFill>
                  <a:schemeClr val="tx1"/>
                </a:solidFill>
              </a:rPr>
              <a:t>= non-isomorphism</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Tree>
    <p:extLst>
      <p:ext uri="{BB962C8B-B14F-4D97-AF65-F5344CB8AC3E}">
        <p14:creationId xmlns:p14="http://schemas.microsoft.com/office/powerpoint/2010/main" val="3713366778"/>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dirty="0" smtClean="0">
                <a:solidFill>
                  <a:schemeClr val="tx1"/>
                </a:solidFill>
              </a:rPr>
              <a:t>Elastic deformation</a:t>
            </a:r>
            <a:br>
              <a:rPr lang="en-US" altLang="en-US" dirty="0" smtClean="0">
                <a:solidFill>
                  <a:schemeClr val="tx1"/>
                </a:solidFill>
              </a:rPr>
            </a:br>
            <a:r>
              <a:rPr lang="en-US" altLang="en-US" dirty="0" smtClean="0">
                <a:solidFill>
                  <a:schemeClr val="tx1"/>
                </a:solidFill>
              </a:rPr>
              <a:t>= non-isomorphism</a:t>
            </a:r>
          </a:p>
        </p:txBody>
      </p:sp>
    </p:spTree>
    <p:extLst>
      <p:ext uri="{BB962C8B-B14F-4D97-AF65-F5344CB8AC3E}">
        <p14:creationId xmlns:p14="http://schemas.microsoft.com/office/powerpoint/2010/main" val="138810597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641475"/>
          </a:xfrm>
        </p:spPr>
        <p:txBody>
          <a:bodyPr/>
          <a:lstStyle/>
          <a:p>
            <a:pPr eaLnBrk="1" hangingPunct="1"/>
            <a:r>
              <a:rPr lang="en-US" altLang="en-US" dirty="0" smtClean="0">
                <a:solidFill>
                  <a:schemeClr val="tx1"/>
                </a:solidFill>
              </a:rPr>
              <a:t>Plastic deformation</a:t>
            </a:r>
            <a:br>
              <a:rPr lang="en-US" altLang="en-US" dirty="0" smtClean="0">
                <a:solidFill>
                  <a:schemeClr val="tx1"/>
                </a:solidFill>
              </a:rPr>
            </a:br>
            <a:r>
              <a:rPr lang="en-US" altLang="en-US" dirty="0" smtClean="0">
                <a:solidFill>
                  <a:schemeClr val="tx1"/>
                </a:solidFill>
              </a:rPr>
              <a:t>= poor diffraction</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Tree>
    <p:extLst>
      <p:ext uri="{BB962C8B-B14F-4D97-AF65-F5344CB8AC3E}">
        <p14:creationId xmlns:p14="http://schemas.microsoft.com/office/powerpoint/2010/main" val="603291430"/>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panose="020B0604020202020204" pitchFamily="34" charset="0"/>
            </a:endParaRPr>
          </a:p>
        </p:txBody>
      </p:sp>
      <p:sp>
        <p:nvSpPr>
          <p:cNvPr id="108750" name="Rectangle 2"/>
          <p:cNvSpPr>
            <a:spLocks noGrp="1" noChangeArrowheads="1"/>
          </p:cNvSpPr>
          <p:nvPr>
            <p:ph type="title"/>
          </p:nvPr>
        </p:nvSpPr>
        <p:spPr>
          <a:xfrm>
            <a:off x="457200" y="20638"/>
            <a:ext cx="8229600" cy="1641475"/>
          </a:xfrm>
        </p:spPr>
        <p:txBody>
          <a:bodyPr/>
          <a:lstStyle/>
          <a:p>
            <a:pPr eaLnBrk="1" hangingPunct="1"/>
            <a:r>
              <a:rPr lang="en-US" altLang="en-US" dirty="0" smtClean="0">
                <a:solidFill>
                  <a:schemeClr val="tx1"/>
                </a:solidFill>
              </a:rPr>
              <a:t>Plastic deformation</a:t>
            </a:r>
            <a:br>
              <a:rPr lang="en-US" altLang="en-US" dirty="0" smtClean="0">
                <a:solidFill>
                  <a:schemeClr val="tx1"/>
                </a:solidFill>
              </a:rPr>
            </a:br>
            <a:r>
              <a:rPr lang="en-US" altLang="en-US" dirty="0" smtClean="0">
                <a:solidFill>
                  <a:schemeClr val="tx1"/>
                </a:solidFill>
              </a:rPr>
              <a:t>= poor diffraction</a:t>
            </a:r>
          </a:p>
        </p:txBody>
      </p:sp>
    </p:spTree>
    <p:extLst>
      <p:ext uri="{BB962C8B-B14F-4D97-AF65-F5344CB8AC3E}">
        <p14:creationId xmlns:p14="http://schemas.microsoft.com/office/powerpoint/2010/main" val="399310673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sp>
        <p:nvSpPr>
          <p:cNvPr id="37891" name="Rectangle 3"/>
          <p:cNvSpPr>
            <a:spLocks noChangeArrowheads="1"/>
          </p:cNvSpPr>
          <p:nvPr/>
        </p:nvSpPr>
        <p:spPr bwMode="auto">
          <a:xfrm>
            <a:off x="4083050" y="2119313"/>
            <a:ext cx="914400" cy="914400"/>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nvGrpSpPr>
          <p:cNvPr id="84996" name="Group 4"/>
          <p:cNvGrpSpPr>
            <a:grpSpLocks/>
          </p:cNvGrpSpPr>
          <p:nvPr/>
        </p:nvGrpSpPr>
        <p:grpSpPr bwMode="auto">
          <a:xfrm>
            <a:off x="4343400" y="2022475"/>
            <a:ext cx="720725" cy="957263"/>
            <a:chOff x="2736" y="1274"/>
            <a:chExt cx="454" cy="603"/>
          </a:xfrm>
        </p:grpSpPr>
        <p:sp>
          <p:nvSpPr>
            <p:cNvPr id="37905" name="Oval 5"/>
            <p:cNvSpPr>
              <a:spLocks noChangeArrowheads="1"/>
            </p:cNvSpPr>
            <p:nvPr/>
          </p:nvSpPr>
          <p:spPr bwMode="auto">
            <a:xfrm>
              <a:off x="2778" y="127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7906" name="Oval 6"/>
            <p:cNvSpPr>
              <a:spLocks noChangeArrowheads="1"/>
            </p:cNvSpPr>
            <p:nvPr/>
          </p:nvSpPr>
          <p:spPr bwMode="auto">
            <a:xfrm>
              <a:off x="2736" y="147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7907" name="Oval 7"/>
            <p:cNvSpPr>
              <a:spLocks noChangeArrowheads="1"/>
            </p:cNvSpPr>
            <p:nvPr/>
          </p:nvSpPr>
          <p:spPr bwMode="auto">
            <a:xfrm>
              <a:off x="2811" y="18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7908" name="Oval 8"/>
            <p:cNvSpPr>
              <a:spLocks noChangeArrowheads="1"/>
            </p:cNvSpPr>
            <p:nvPr/>
          </p:nvSpPr>
          <p:spPr bwMode="auto">
            <a:xfrm>
              <a:off x="2803" y="164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7909" name="Oval 9"/>
            <p:cNvSpPr>
              <a:spLocks noChangeArrowheads="1"/>
            </p:cNvSpPr>
            <p:nvPr/>
          </p:nvSpPr>
          <p:spPr bwMode="auto">
            <a:xfrm>
              <a:off x="3081" y="175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7910" name="Oval 10"/>
            <p:cNvSpPr>
              <a:spLocks noChangeArrowheads="1"/>
            </p:cNvSpPr>
            <p:nvPr/>
          </p:nvSpPr>
          <p:spPr bwMode="auto">
            <a:xfrm>
              <a:off x="3020" y="13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7911" name="Oval 11"/>
            <p:cNvSpPr>
              <a:spLocks noChangeArrowheads="1"/>
            </p:cNvSpPr>
            <p:nvPr/>
          </p:nvSpPr>
          <p:spPr bwMode="auto">
            <a:xfrm>
              <a:off x="2979" y="153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7912" name="Oval 12"/>
            <p:cNvSpPr>
              <a:spLocks noChangeArrowheads="1"/>
            </p:cNvSpPr>
            <p:nvPr/>
          </p:nvSpPr>
          <p:spPr bwMode="auto">
            <a:xfrm>
              <a:off x="3161" y="142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85005" name="Group 13"/>
          <p:cNvGrpSpPr>
            <a:grpSpLocks/>
          </p:cNvGrpSpPr>
          <p:nvPr/>
        </p:nvGrpSpPr>
        <p:grpSpPr bwMode="auto">
          <a:xfrm>
            <a:off x="490538" y="3810000"/>
            <a:ext cx="8059737" cy="2835275"/>
            <a:chOff x="309" y="2400"/>
            <a:chExt cx="5077" cy="1786"/>
          </a:xfrm>
        </p:grpSpPr>
        <p:grpSp>
          <p:nvGrpSpPr>
            <p:cNvPr id="37894" name="Group 14"/>
            <p:cNvGrpSpPr>
              <a:grpSpLocks/>
            </p:cNvGrpSpPr>
            <p:nvPr/>
          </p:nvGrpSpPr>
          <p:grpSpPr bwMode="auto">
            <a:xfrm>
              <a:off x="309" y="2400"/>
              <a:ext cx="5077" cy="1786"/>
              <a:chOff x="213" y="2304"/>
              <a:chExt cx="5077" cy="1786"/>
            </a:xfrm>
          </p:grpSpPr>
          <p:sp>
            <p:nvSpPr>
              <p:cNvPr id="37901" name="Line 15"/>
              <p:cNvSpPr>
                <a:spLocks noChangeShapeType="1"/>
              </p:cNvSpPr>
              <p:nvPr/>
            </p:nvSpPr>
            <p:spPr bwMode="auto">
              <a:xfrm>
                <a:off x="660" y="2304"/>
                <a:ext cx="0" cy="1344"/>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7902" name="Line 16"/>
              <p:cNvSpPr>
                <a:spLocks noChangeShapeType="1"/>
              </p:cNvSpPr>
              <p:nvPr/>
            </p:nvSpPr>
            <p:spPr bwMode="auto">
              <a:xfrm flipH="1">
                <a:off x="653" y="3648"/>
                <a:ext cx="4637"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7903" name="Text Box 17"/>
              <p:cNvSpPr txBox="1">
                <a:spLocks noChangeArrowheads="1"/>
              </p:cNvSpPr>
              <p:nvPr/>
            </p:nvSpPr>
            <p:spPr bwMode="auto">
              <a:xfrm>
                <a:off x="2572" y="3725"/>
                <a:ext cx="7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dirty="0">
                    <a:latin typeface="Arial" panose="020B0604020202020204" pitchFamily="34" charset="0"/>
                  </a:rPr>
                  <a:t>sin</a:t>
                </a:r>
                <a:r>
                  <a:rPr lang="el-GR" altLang="en-US" sz="3200" dirty="0">
                    <a:latin typeface="Arial" panose="020B0604020202020204" pitchFamily="34" charset="0"/>
                    <a:cs typeface="Arial" panose="020B0604020202020204" pitchFamily="34" charset="0"/>
                  </a:rPr>
                  <a:t>θ</a:t>
                </a:r>
                <a:r>
                  <a:rPr lang="en-US" altLang="en-US" sz="3200" dirty="0">
                    <a:latin typeface="Arial" panose="020B0604020202020204" pitchFamily="34" charset="0"/>
                  </a:rPr>
                  <a:t>/</a:t>
                </a:r>
                <a:r>
                  <a:rPr lang="el-GR" altLang="en-US" sz="3200" dirty="0">
                    <a:latin typeface="Arial" panose="020B0604020202020204" pitchFamily="34" charset="0"/>
                    <a:cs typeface="Arial" panose="020B0604020202020204" pitchFamily="34" charset="0"/>
                  </a:rPr>
                  <a:t>λ</a:t>
                </a:r>
              </a:p>
            </p:txBody>
          </p:sp>
          <p:sp>
            <p:nvSpPr>
              <p:cNvPr id="37904" name="Text Box 18"/>
              <p:cNvSpPr txBox="1">
                <a:spLocks noChangeArrowheads="1"/>
              </p:cNvSpPr>
              <p:nvPr/>
            </p:nvSpPr>
            <p:spPr bwMode="auto">
              <a:xfrm rot="-5400000">
                <a:off x="-238" y="2799"/>
                <a:ext cx="11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intensity (F</a:t>
                </a:r>
                <a:r>
                  <a:rPr lang="en-US" altLang="en-US" sz="2400" baseline="30000" dirty="0">
                    <a:latin typeface="Arial" panose="020B0604020202020204" pitchFamily="34" charset="0"/>
                  </a:rPr>
                  <a:t>2</a:t>
                </a:r>
                <a:r>
                  <a:rPr lang="en-US" altLang="en-US" sz="2400" dirty="0">
                    <a:latin typeface="Arial" panose="020B0604020202020204" pitchFamily="34" charset="0"/>
                  </a:rPr>
                  <a:t>)</a:t>
                </a:r>
              </a:p>
            </p:txBody>
          </p:sp>
        </p:grpSp>
        <p:sp>
          <p:nvSpPr>
            <p:cNvPr id="37895" name="Line 19"/>
            <p:cNvSpPr>
              <a:spLocks noChangeShapeType="1"/>
            </p:cNvSpPr>
            <p:nvPr/>
          </p:nvSpPr>
          <p:spPr bwMode="auto">
            <a:xfrm>
              <a:off x="1476" y="2590"/>
              <a:ext cx="0" cy="113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7896" name="Line 20"/>
            <p:cNvSpPr>
              <a:spLocks noChangeShapeType="1"/>
            </p:cNvSpPr>
            <p:nvPr/>
          </p:nvSpPr>
          <p:spPr bwMode="auto">
            <a:xfrm>
              <a:off x="2196" y="2717"/>
              <a:ext cx="0" cy="100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7897" name="Line 21"/>
            <p:cNvSpPr>
              <a:spLocks noChangeShapeType="1"/>
            </p:cNvSpPr>
            <p:nvPr/>
          </p:nvSpPr>
          <p:spPr bwMode="auto">
            <a:xfrm>
              <a:off x="2916" y="2717"/>
              <a:ext cx="0" cy="100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7898" name="Line 22"/>
            <p:cNvSpPr>
              <a:spLocks noChangeShapeType="1"/>
            </p:cNvSpPr>
            <p:nvPr/>
          </p:nvSpPr>
          <p:spPr bwMode="auto">
            <a:xfrm>
              <a:off x="3636" y="2899"/>
              <a:ext cx="0" cy="82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7899" name="Line 23"/>
            <p:cNvSpPr>
              <a:spLocks noChangeShapeType="1"/>
            </p:cNvSpPr>
            <p:nvPr/>
          </p:nvSpPr>
          <p:spPr bwMode="auto">
            <a:xfrm>
              <a:off x="4356" y="3062"/>
              <a:ext cx="0" cy="661"/>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7900" name="Line 24"/>
            <p:cNvSpPr>
              <a:spLocks noChangeShapeType="1"/>
            </p:cNvSpPr>
            <p:nvPr/>
          </p:nvSpPr>
          <p:spPr bwMode="auto">
            <a:xfrm>
              <a:off x="5076" y="3408"/>
              <a:ext cx="0" cy="3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Tree>
    <p:extLst>
      <p:ext uri="{BB962C8B-B14F-4D97-AF65-F5344CB8AC3E}">
        <p14:creationId xmlns:p14="http://schemas.microsoft.com/office/powerpoint/2010/main" val="38571065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49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5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grpSp>
        <p:nvGrpSpPr>
          <p:cNvPr id="38915" name="Group 3"/>
          <p:cNvGrpSpPr>
            <a:grpSpLocks/>
          </p:cNvGrpSpPr>
          <p:nvPr/>
        </p:nvGrpSpPr>
        <p:grpSpPr bwMode="auto">
          <a:xfrm>
            <a:off x="425450" y="2019300"/>
            <a:ext cx="8294688" cy="1014413"/>
            <a:chOff x="287" y="1560"/>
            <a:chExt cx="5225" cy="639"/>
          </a:xfrm>
        </p:grpSpPr>
        <p:grpSp>
          <p:nvGrpSpPr>
            <p:cNvPr id="38928" name="Group 4"/>
            <p:cNvGrpSpPr>
              <a:grpSpLocks/>
            </p:cNvGrpSpPr>
            <p:nvPr/>
          </p:nvGrpSpPr>
          <p:grpSpPr bwMode="auto">
            <a:xfrm>
              <a:off x="287" y="1561"/>
              <a:ext cx="618" cy="637"/>
              <a:chOff x="978" y="1816"/>
              <a:chExt cx="618" cy="637"/>
            </a:xfrm>
          </p:grpSpPr>
          <p:sp>
            <p:nvSpPr>
              <p:cNvPr id="39009" name="Rectangle 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10" name="Oval 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11" name="Oval 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12" name="Oval 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13" name="Oval 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14" name="Oval 1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15" name="Oval 1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16" name="Oval 1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17" name="Oval 1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38929" name="Group 14"/>
            <p:cNvGrpSpPr>
              <a:grpSpLocks/>
            </p:cNvGrpSpPr>
            <p:nvPr/>
          </p:nvGrpSpPr>
          <p:grpSpPr bwMode="auto">
            <a:xfrm>
              <a:off x="863" y="1562"/>
              <a:ext cx="618" cy="637"/>
              <a:chOff x="978" y="1816"/>
              <a:chExt cx="618" cy="637"/>
            </a:xfrm>
          </p:grpSpPr>
          <p:sp>
            <p:nvSpPr>
              <p:cNvPr id="39000" name="Rectangle 1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01" name="Oval 1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02" name="Oval 1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03" name="Oval 1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04" name="Oval 1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05" name="Oval 2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06" name="Oval 2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07" name="Oval 2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008" name="Oval 2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38930" name="Group 24"/>
            <p:cNvGrpSpPr>
              <a:grpSpLocks/>
            </p:cNvGrpSpPr>
            <p:nvPr/>
          </p:nvGrpSpPr>
          <p:grpSpPr bwMode="auto">
            <a:xfrm>
              <a:off x="1439" y="1562"/>
              <a:ext cx="618" cy="637"/>
              <a:chOff x="978" y="1816"/>
              <a:chExt cx="618" cy="637"/>
            </a:xfrm>
          </p:grpSpPr>
          <p:sp>
            <p:nvSpPr>
              <p:cNvPr id="38991" name="Rectangle 2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92" name="Oval 2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93" name="Oval 2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94" name="Oval 2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95" name="Oval 2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96" name="Oval 3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97" name="Oval 3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98" name="Oval 3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99" name="Oval 3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38931" name="Group 34"/>
            <p:cNvGrpSpPr>
              <a:grpSpLocks/>
            </p:cNvGrpSpPr>
            <p:nvPr/>
          </p:nvGrpSpPr>
          <p:grpSpPr bwMode="auto">
            <a:xfrm>
              <a:off x="2015" y="1562"/>
              <a:ext cx="618" cy="637"/>
              <a:chOff x="978" y="1816"/>
              <a:chExt cx="618" cy="637"/>
            </a:xfrm>
          </p:grpSpPr>
          <p:sp>
            <p:nvSpPr>
              <p:cNvPr id="38982" name="Rectangle 3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83" name="Oval 3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84" name="Oval 3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85" name="Oval 3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86" name="Oval 3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87" name="Oval 4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88" name="Oval 4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89" name="Oval 4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90" name="Oval 4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38932" name="Group 44"/>
            <p:cNvGrpSpPr>
              <a:grpSpLocks/>
            </p:cNvGrpSpPr>
            <p:nvPr/>
          </p:nvGrpSpPr>
          <p:grpSpPr bwMode="auto">
            <a:xfrm>
              <a:off x="2591" y="1562"/>
              <a:ext cx="618" cy="637"/>
              <a:chOff x="978" y="1816"/>
              <a:chExt cx="618" cy="637"/>
            </a:xfrm>
          </p:grpSpPr>
          <p:sp>
            <p:nvSpPr>
              <p:cNvPr id="38973" name="Rectangle 4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74" name="Oval 4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75" name="Oval 4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76" name="Oval 4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77" name="Oval 4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78" name="Oval 5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79" name="Oval 5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80" name="Oval 5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81" name="Oval 5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38933" name="Group 54"/>
            <p:cNvGrpSpPr>
              <a:grpSpLocks/>
            </p:cNvGrpSpPr>
            <p:nvPr/>
          </p:nvGrpSpPr>
          <p:grpSpPr bwMode="auto">
            <a:xfrm>
              <a:off x="3167" y="1562"/>
              <a:ext cx="618" cy="637"/>
              <a:chOff x="978" y="1816"/>
              <a:chExt cx="618" cy="637"/>
            </a:xfrm>
          </p:grpSpPr>
          <p:sp>
            <p:nvSpPr>
              <p:cNvPr id="38964" name="Rectangle 5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65" name="Oval 5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66" name="Oval 5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67" name="Oval 5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68" name="Oval 5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69" name="Oval 6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70" name="Oval 6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71" name="Oval 6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72" name="Oval 6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38934" name="Group 64"/>
            <p:cNvGrpSpPr>
              <a:grpSpLocks/>
            </p:cNvGrpSpPr>
            <p:nvPr/>
          </p:nvGrpSpPr>
          <p:grpSpPr bwMode="auto">
            <a:xfrm>
              <a:off x="3742" y="1562"/>
              <a:ext cx="618" cy="637"/>
              <a:chOff x="978" y="1816"/>
              <a:chExt cx="618" cy="637"/>
            </a:xfrm>
          </p:grpSpPr>
          <p:sp>
            <p:nvSpPr>
              <p:cNvPr id="38955" name="Rectangle 6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56" name="Oval 6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57" name="Oval 6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58" name="Oval 6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59" name="Oval 6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60" name="Oval 7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61" name="Oval 7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62" name="Oval 7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63" name="Oval 7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38935" name="Group 74"/>
            <p:cNvGrpSpPr>
              <a:grpSpLocks/>
            </p:cNvGrpSpPr>
            <p:nvPr/>
          </p:nvGrpSpPr>
          <p:grpSpPr bwMode="auto">
            <a:xfrm>
              <a:off x="4318" y="1561"/>
              <a:ext cx="618" cy="637"/>
              <a:chOff x="978" y="1816"/>
              <a:chExt cx="618" cy="637"/>
            </a:xfrm>
          </p:grpSpPr>
          <p:sp>
            <p:nvSpPr>
              <p:cNvPr id="38946" name="Rectangle 7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47" name="Oval 7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48" name="Oval 7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49" name="Oval 7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50" name="Oval 7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51" name="Oval 8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52" name="Oval 8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53" name="Oval 8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54" name="Oval 8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38936" name="Group 84"/>
            <p:cNvGrpSpPr>
              <a:grpSpLocks/>
            </p:cNvGrpSpPr>
            <p:nvPr/>
          </p:nvGrpSpPr>
          <p:grpSpPr bwMode="auto">
            <a:xfrm>
              <a:off x="4894" y="1560"/>
              <a:ext cx="618" cy="637"/>
              <a:chOff x="978" y="1816"/>
              <a:chExt cx="618" cy="637"/>
            </a:xfrm>
          </p:grpSpPr>
          <p:sp>
            <p:nvSpPr>
              <p:cNvPr id="38937" name="Rectangle 8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38" name="Oval 8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39" name="Oval 8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40" name="Oval 8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41" name="Oval 8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42" name="Oval 9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43" name="Oval 9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44" name="Oval 9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8945" name="Oval 9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grpSp>
        <p:nvGrpSpPr>
          <p:cNvPr id="38916" name="Group 94"/>
          <p:cNvGrpSpPr>
            <a:grpSpLocks/>
          </p:cNvGrpSpPr>
          <p:nvPr/>
        </p:nvGrpSpPr>
        <p:grpSpPr bwMode="auto">
          <a:xfrm>
            <a:off x="490538" y="3810000"/>
            <a:ext cx="8059737" cy="2835275"/>
            <a:chOff x="309" y="2400"/>
            <a:chExt cx="5077" cy="1786"/>
          </a:xfrm>
        </p:grpSpPr>
        <p:grpSp>
          <p:nvGrpSpPr>
            <p:cNvPr id="38917" name="Group 95"/>
            <p:cNvGrpSpPr>
              <a:grpSpLocks/>
            </p:cNvGrpSpPr>
            <p:nvPr/>
          </p:nvGrpSpPr>
          <p:grpSpPr bwMode="auto">
            <a:xfrm>
              <a:off x="309" y="2400"/>
              <a:ext cx="5077" cy="1786"/>
              <a:chOff x="213" y="2304"/>
              <a:chExt cx="5077" cy="1786"/>
            </a:xfrm>
          </p:grpSpPr>
          <p:sp>
            <p:nvSpPr>
              <p:cNvPr id="38924" name="Line 96"/>
              <p:cNvSpPr>
                <a:spLocks noChangeShapeType="1"/>
              </p:cNvSpPr>
              <p:nvPr/>
            </p:nvSpPr>
            <p:spPr bwMode="auto">
              <a:xfrm>
                <a:off x="660" y="2304"/>
                <a:ext cx="0" cy="1344"/>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8925" name="Line 97"/>
              <p:cNvSpPr>
                <a:spLocks noChangeShapeType="1"/>
              </p:cNvSpPr>
              <p:nvPr/>
            </p:nvSpPr>
            <p:spPr bwMode="auto">
              <a:xfrm flipH="1">
                <a:off x="653" y="3648"/>
                <a:ext cx="4637"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8926" name="Text Box 98"/>
              <p:cNvSpPr txBox="1">
                <a:spLocks noChangeArrowheads="1"/>
              </p:cNvSpPr>
              <p:nvPr/>
            </p:nvSpPr>
            <p:spPr bwMode="auto">
              <a:xfrm>
                <a:off x="2572" y="3725"/>
                <a:ext cx="7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dirty="0">
                    <a:latin typeface="Arial" panose="020B0604020202020204" pitchFamily="34" charset="0"/>
                  </a:rPr>
                  <a:t>sin</a:t>
                </a:r>
                <a:r>
                  <a:rPr lang="el-GR" altLang="en-US" sz="3200" dirty="0">
                    <a:latin typeface="Arial" panose="020B0604020202020204" pitchFamily="34" charset="0"/>
                    <a:cs typeface="Arial" panose="020B0604020202020204" pitchFamily="34" charset="0"/>
                  </a:rPr>
                  <a:t>θ</a:t>
                </a:r>
                <a:r>
                  <a:rPr lang="en-US" altLang="en-US" sz="3200" dirty="0">
                    <a:latin typeface="Arial" panose="020B0604020202020204" pitchFamily="34" charset="0"/>
                  </a:rPr>
                  <a:t>/</a:t>
                </a:r>
                <a:r>
                  <a:rPr lang="el-GR" altLang="en-US" sz="3200" dirty="0">
                    <a:latin typeface="Arial" panose="020B0604020202020204" pitchFamily="34" charset="0"/>
                    <a:cs typeface="Arial" panose="020B0604020202020204" pitchFamily="34" charset="0"/>
                  </a:rPr>
                  <a:t>λ</a:t>
                </a:r>
              </a:p>
            </p:txBody>
          </p:sp>
          <p:sp>
            <p:nvSpPr>
              <p:cNvPr id="38927" name="Text Box 99"/>
              <p:cNvSpPr txBox="1">
                <a:spLocks noChangeArrowheads="1"/>
              </p:cNvSpPr>
              <p:nvPr/>
            </p:nvSpPr>
            <p:spPr bwMode="auto">
              <a:xfrm rot="-5400000">
                <a:off x="-238" y="2799"/>
                <a:ext cx="11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intensity (F</a:t>
                </a:r>
                <a:r>
                  <a:rPr lang="en-US" altLang="en-US" sz="2400" baseline="30000" dirty="0">
                    <a:latin typeface="Arial" panose="020B0604020202020204" pitchFamily="34" charset="0"/>
                  </a:rPr>
                  <a:t>2</a:t>
                </a:r>
                <a:r>
                  <a:rPr lang="en-US" altLang="en-US" sz="2400" dirty="0">
                    <a:latin typeface="Arial" panose="020B0604020202020204" pitchFamily="34" charset="0"/>
                  </a:rPr>
                  <a:t>)</a:t>
                </a:r>
              </a:p>
            </p:txBody>
          </p:sp>
        </p:grpSp>
        <p:sp>
          <p:nvSpPr>
            <p:cNvPr id="38918" name="Line 100"/>
            <p:cNvSpPr>
              <a:spLocks noChangeShapeType="1"/>
            </p:cNvSpPr>
            <p:nvPr/>
          </p:nvSpPr>
          <p:spPr bwMode="auto">
            <a:xfrm>
              <a:off x="1476" y="2590"/>
              <a:ext cx="0" cy="113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8919" name="Line 101"/>
            <p:cNvSpPr>
              <a:spLocks noChangeShapeType="1"/>
            </p:cNvSpPr>
            <p:nvPr/>
          </p:nvSpPr>
          <p:spPr bwMode="auto">
            <a:xfrm>
              <a:off x="2196" y="2717"/>
              <a:ext cx="0" cy="100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8920" name="Line 102"/>
            <p:cNvSpPr>
              <a:spLocks noChangeShapeType="1"/>
            </p:cNvSpPr>
            <p:nvPr/>
          </p:nvSpPr>
          <p:spPr bwMode="auto">
            <a:xfrm>
              <a:off x="2916" y="2717"/>
              <a:ext cx="0" cy="100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8921" name="Line 103"/>
            <p:cNvSpPr>
              <a:spLocks noChangeShapeType="1"/>
            </p:cNvSpPr>
            <p:nvPr/>
          </p:nvSpPr>
          <p:spPr bwMode="auto">
            <a:xfrm>
              <a:off x="3636" y="2899"/>
              <a:ext cx="0" cy="82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8922" name="Line 104"/>
            <p:cNvSpPr>
              <a:spLocks noChangeShapeType="1"/>
            </p:cNvSpPr>
            <p:nvPr/>
          </p:nvSpPr>
          <p:spPr bwMode="auto">
            <a:xfrm>
              <a:off x="4356" y="3062"/>
              <a:ext cx="0" cy="661"/>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38923" name="Line 105"/>
            <p:cNvSpPr>
              <a:spLocks noChangeShapeType="1"/>
            </p:cNvSpPr>
            <p:nvPr/>
          </p:nvSpPr>
          <p:spPr bwMode="auto">
            <a:xfrm>
              <a:off x="5076" y="3408"/>
              <a:ext cx="0" cy="3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Tree>
    <p:extLst>
      <p:ext uri="{BB962C8B-B14F-4D97-AF65-F5344CB8AC3E}">
        <p14:creationId xmlns:p14="http://schemas.microsoft.com/office/powerpoint/2010/main" val="916371942"/>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sp>
        <p:nvSpPr>
          <p:cNvPr id="39939" name="Oval 3"/>
          <p:cNvSpPr>
            <a:spLocks noChangeArrowheads="1"/>
          </p:cNvSpPr>
          <p:nvPr/>
        </p:nvSpPr>
        <p:spPr bwMode="auto">
          <a:xfrm>
            <a:off x="752475" y="20208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40" name="Oval 4"/>
          <p:cNvSpPr>
            <a:spLocks noChangeArrowheads="1"/>
          </p:cNvSpPr>
          <p:nvPr/>
        </p:nvSpPr>
        <p:spPr bwMode="auto">
          <a:xfrm>
            <a:off x="685800" y="234632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41" name="Oval 5"/>
          <p:cNvSpPr>
            <a:spLocks noChangeArrowheads="1"/>
          </p:cNvSpPr>
          <p:nvPr/>
        </p:nvSpPr>
        <p:spPr bwMode="auto">
          <a:xfrm>
            <a:off x="804863" y="29321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42" name="Oval 6"/>
          <p:cNvSpPr>
            <a:spLocks noChangeArrowheads="1"/>
          </p:cNvSpPr>
          <p:nvPr/>
        </p:nvSpPr>
        <p:spPr bwMode="auto">
          <a:xfrm>
            <a:off x="792163" y="26098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43" name="Oval 7"/>
          <p:cNvSpPr>
            <a:spLocks noChangeArrowheads="1"/>
          </p:cNvSpPr>
          <p:nvPr/>
        </p:nvSpPr>
        <p:spPr bwMode="auto">
          <a:xfrm>
            <a:off x="1233488" y="277812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44" name="Oval 8"/>
          <p:cNvSpPr>
            <a:spLocks noChangeArrowheads="1"/>
          </p:cNvSpPr>
          <p:nvPr/>
        </p:nvSpPr>
        <p:spPr bwMode="auto">
          <a:xfrm>
            <a:off x="1136650" y="22098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45" name="Oval 9"/>
          <p:cNvSpPr>
            <a:spLocks noChangeArrowheads="1"/>
          </p:cNvSpPr>
          <p:nvPr/>
        </p:nvSpPr>
        <p:spPr bwMode="auto">
          <a:xfrm>
            <a:off x="1071563" y="243998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46" name="Oval 10"/>
          <p:cNvSpPr>
            <a:spLocks noChangeArrowheads="1"/>
          </p:cNvSpPr>
          <p:nvPr/>
        </p:nvSpPr>
        <p:spPr bwMode="auto">
          <a:xfrm>
            <a:off x="1360488" y="226536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47" name="Oval 11"/>
          <p:cNvSpPr>
            <a:spLocks noChangeArrowheads="1"/>
          </p:cNvSpPr>
          <p:nvPr/>
        </p:nvSpPr>
        <p:spPr bwMode="auto">
          <a:xfrm>
            <a:off x="1666875"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48" name="Oval 12"/>
          <p:cNvSpPr>
            <a:spLocks noChangeArrowheads="1"/>
          </p:cNvSpPr>
          <p:nvPr/>
        </p:nvSpPr>
        <p:spPr bwMode="auto">
          <a:xfrm>
            <a:off x="1600200"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49" name="Oval 13"/>
          <p:cNvSpPr>
            <a:spLocks noChangeArrowheads="1"/>
          </p:cNvSpPr>
          <p:nvPr/>
        </p:nvSpPr>
        <p:spPr bwMode="auto">
          <a:xfrm>
            <a:off x="1719263"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50" name="Oval 14"/>
          <p:cNvSpPr>
            <a:spLocks noChangeArrowheads="1"/>
          </p:cNvSpPr>
          <p:nvPr/>
        </p:nvSpPr>
        <p:spPr bwMode="auto">
          <a:xfrm>
            <a:off x="1706563" y="26114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51" name="Oval 15"/>
          <p:cNvSpPr>
            <a:spLocks noChangeArrowheads="1"/>
          </p:cNvSpPr>
          <p:nvPr/>
        </p:nvSpPr>
        <p:spPr bwMode="auto">
          <a:xfrm>
            <a:off x="2147888"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52" name="Oval 16"/>
          <p:cNvSpPr>
            <a:spLocks noChangeArrowheads="1"/>
          </p:cNvSpPr>
          <p:nvPr/>
        </p:nvSpPr>
        <p:spPr bwMode="auto">
          <a:xfrm>
            <a:off x="2051050" y="22113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53" name="Oval 17"/>
          <p:cNvSpPr>
            <a:spLocks noChangeArrowheads="1"/>
          </p:cNvSpPr>
          <p:nvPr/>
        </p:nvSpPr>
        <p:spPr bwMode="auto">
          <a:xfrm>
            <a:off x="1985963"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54" name="Oval 18"/>
          <p:cNvSpPr>
            <a:spLocks noChangeArrowheads="1"/>
          </p:cNvSpPr>
          <p:nvPr/>
        </p:nvSpPr>
        <p:spPr bwMode="auto">
          <a:xfrm>
            <a:off x="2274888"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55" name="Oval 19"/>
          <p:cNvSpPr>
            <a:spLocks noChangeArrowheads="1"/>
          </p:cNvSpPr>
          <p:nvPr/>
        </p:nvSpPr>
        <p:spPr bwMode="auto">
          <a:xfrm>
            <a:off x="2581275"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56" name="Oval 20"/>
          <p:cNvSpPr>
            <a:spLocks noChangeArrowheads="1"/>
          </p:cNvSpPr>
          <p:nvPr/>
        </p:nvSpPr>
        <p:spPr bwMode="auto">
          <a:xfrm>
            <a:off x="2514600"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57" name="Oval 21"/>
          <p:cNvSpPr>
            <a:spLocks noChangeArrowheads="1"/>
          </p:cNvSpPr>
          <p:nvPr/>
        </p:nvSpPr>
        <p:spPr bwMode="auto">
          <a:xfrm>
            <a:off x="2633663"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58" name="Oval 22"/>
          <p:cNvSpPr>
            <a:spLocks noChangeArrowheads="1"/>
          </p:cNvSpPr>
          <p:nvPr/>
        </p:nvSpPr>
        <p:spPr bwMode="auto">
          <a:xfrm>
            <a:off x="2620963" y="26114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59" name="Oval 23"/>
          <p:cNvSpPr>
            <a:spLocks noChangeArrowheads="1"/>
          </p:cNvSpPr>
          <p:nvPr/>
        </p:nvSpPr>
        <p:spPr bwMode="auto">
          <a:xfrm>
            <a:off x="3062288"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60" name="Oval 24"/>
          <p:cNvSpPr>
            <a:spLocks noChangeArrowheads="1"/>
          </p:cNvSpPr>
          <p:nvPr/>
        </p:nvSpPr>
        <p:spPr bwMode="auto">
          <a:xfrm>
            <a:off x="2965450" y="22113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61" name="Oval 25"/>
          <p:cNvSpPr>
            <a:spLocks noChangeArrowheads="1"/>
          </p:cNvSpPr>
          <p:nvPr/>
        </p:nvSpPr>
        <p:spPr bwMode="auto">
          <a:xfrm>
            <a:off x="2900363"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62" name="Oval 26"/>
          <p:cNvSpPr>
            <a:spLocks noChangeArrowheads="1"/>
          </p:cNvSpPr>
          <p:nvPr/>
        </p:nvSpPr>
        <p:spPr bwMode="auto">
          <a:xfrm>
            <a:off x="3189288"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63" name="Oval 27"/>
          <p:cNvSpPr>
            <a:spLocks noChangeArrowheads="1"/>
          </p:cNvSpPr>
          <p:nvPr/>
        </p:nvSpPr>
        <p:spPr bwMode="auto">
          <a:xfrm>
            <a:off x="3495675"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64" name="Oval 28"/>
          <p:cNvSpPr>
            <a:spLocks noChangeArrowheads="1"/>
          </p:cNvSpPr>
          <p:nvPr/>
        </p:nvSpPr>
        <p:spPr bwMode="auto">
          <a:xfrm>
            <a:off x="3429000"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65" name="Oval 29"/>
          <p:cNvSpPr>
            <a:spLocks noChangeArrowheads="1"/>
          </p:cNvSpPr>
          <p:nvPr/>
        </p:nvSpPr>
        <p:spPr bwMode="auto">
          <a:xfrm>
            <a:off x="3548063"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66" name="Oval 30"/>
          <p:cNvSpPr>
            <a:spLocks noChangeArrowheads="1"/>
          </p:cNvSpPr>
          <p:nvPr/>
        </p:nvSpPr>
        <p:spPr bwMode="auto">
          <a:xfrm>
            <a:off x="3535363" y="26114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67" name="Oval 31"/>
          <p:cNvSpPr>
            <a:spLocks noChangeArrowheads="1"/>
          </p:cNvSpPr>
          <p:nvPr/>
        </p:nvSpPr>
        <p:spPr bwMode="auto">
          <a:xfrm>
            <a:off x="3976688"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68" name="Oval 32"/>
          <p:cNvSpPr>
            <a:spLocks noChangeArrowheads="1"/>
          </p:cNvSpPr>
          <p:nvPr/>
        </p:nvSpPr>
        <p:spPr bwMode="auto">
          <a:xfrm>
            <a:off x="3879850" y="22113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69" name="Oval 33"/>
          <p:cNvSpPr>
            <a:spLocks noChangeArrowheads="1"/>
          </p:cNvSpPr>
          <p:nvPr/>
        </p:nvSpPr>
        <p:spPr bwMode="auto">
          <a:xfrm>
            <a:off x="3814763"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70" name="Oval 34"/>
          <p:cNvSpPr>
            <a:spLocks noChangeArrowheads="1"/>
          </p:cNvSpPr>
          <p:nvPr/>
        </p:nvSpPr>
        <p:spPr bwMode="auto">
          <a:xfrm>
            <a:off x="4103688"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71" name="Oval 35"/>
          <p:cNvSpPr>
            <a:spLocks noChangeArrowheads="1"/>
          </p:cNvSpPr>
          <p:nvPr/>
        </p:nvSpPr>
        <p:spPr bwMode="auto">
          <a:xfrm>
            <a:off x="4410075"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72" name="Oval 36"/>
          <p:cNvSpPr>
            <a:spLocks noChangeArrowheads="1"/>
          </p:cNvSpPr>
          <p:nvPr/>
        </p:nvSpPr>
        <p:spPr bwMode="auto">
          <a:xfrm>
            <a:off x="4343400"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73" name="Oval 37"/>
          <p:cNvSpPr>
            <a:spLocks noChangeArrowheads="1"/>
          </p:cNvSpPr>
          <p:nvPr/>
        </p:nvSpPr>
        <p:spPr bwMode="auto">
          <a:xfrm>
            <a:off x="4462463"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74" name="Oval 38"/>
          <p:cNvSpPr>
            <a:spLocks noChangeArrowheads="1"/>
          </p:cNvSpPr>
          <p:nvPr/>
        </p:nvSpPr>
        <p:spPr bwMode="auto">
          <a:xfrm>
            <a:off x="4449763" y="26114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75" name="Oval 39"/>
          <p:cNvSpPr>
            <a:spLocks noChangeArrowheads="1"/>
          </p:cNvSpPr>
          <p:nvPr/>
        </p:nvSpPr>
        <p:spPr bwMode="auto">
          <a:xfrm>
            <a:off x="4891088"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76" name="Oval 40"/>
          <p:cNvSpPr>
            <a:spLocks noChangeArrowheads="1"/>
          </p:cNvSpPr>
          <p:nvPr/>
        </p:nvSpPr>
        <p:spPr bwMode="auto">
          <a:xfrm>
            <a:off x="4794250" y="22113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77" name="Oval 41"/>
          <p:cNvSpPr>
            <a:spLocks noChangeArrowheads="1"/>
          </p:cNvSpPr>
          <p:nvPr/>
        </p:nvSpPr>
        <p:spPr bwMode="auto">
          <a:xfrm>
            <a:off x="4729163"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78" name="Oval 42"/>
          <p:cNvSpPr>
            <a:spLocks noChangeArrowheads="1"/>
          </p:cNvSpPr>
          <p:nvPr/>
        </p:nvSpPr>
        <p:spPr bwMode="auto">
          <a:xfrm>
            <a:off x="5018088"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79" name="Oval 43"/>
          <p:cNvSpPr>
            <a:spLocks noChangeArrowheads="1"/>
          </p:cNvSpPr>
          <p:nvPr/>
        </p:nvSpPr>
        <p:spPr bwMode="auto">
          <a:xfrm>
            <a:off x="5324475"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80" name="Oval 44"/>
          <p:cNvSpPr>
            <a:spLocks noChangeArrowheads="1"/>
          </p:cNvSpPr>
          <p:nvPr/>
        </p:nvSpPr>
        <p:spPr bwMode="auto">
          <a:xfrm>
            <a:off x="5257800"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81" name="Oval 45"/>
          <p:cNvSpPr>
            <a:spLocks noChangeArrowheads="1"/>
          </p:cNvSpPr>
          <p:nvPr/>
        </p:nvSpPr>
        <p:spPr bwMode="auto">
          <a:xfrm>
            <a:off x="5376863"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82" name="Oval 46"/>
          <p:cNvSpPr>
            <a:spLocks noChangeArrowheads="1"/>
          </p:cNvSpPr>
          <p:nvPr/>
        </p:nvSpPr>
        <p:spPr bwMode="auto">
          <a:xfrm>
            <a:off x="5364163" y="26114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83" name="Oval 47"/>
          <p:cNvSpPr>
            <a:spLocks noChangeArrowheads="1"/>
          </p:cNvSpPr>
          <p:nvPr/>
        </p:nvSpPr>
        <p:spPr bwMode="auto">
          <a:xfrm>
            <a:off x="5805488"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84" name="Oval 48"/>
          <p:cNvSpPr>
            <a:spLocks noChangeArrowheads="1"/>
          </p:cNvSpPr>
          <p:nvPr/>
        </p:nvSpPr>
        <p:spPr bwMode="auto">
          <a:xfrm>
            <a:off x="5708650" y="22113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85" name="Oval 49"/>
          <p:cNvSpPr>
            <a:spLocks noChangeArrowheads="1"/>
          </p:cNvSpPr>
          <p:nvPr/>
        </p:nvSpPr>
        <p:spPr bwMode="auto">
          <a:xfrm>
            <a:off x="5643563"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86" name="Oval 50"/>
          <p:cNvSpPr>
            <a:spLocks noChangeArrowheads="1"/>
          </p:cNvSpPr>
          <p:nvPr/>
        </p:nvSpPr>
        <p:spPr bwMode="auto">
          <a:xfrm>
            <a:off x="5932488"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87" name="Oval 51"/>
          <p:cNvSpPr>
            <a:spLocks noChangeArrowheads="1"/>
          </p:cNvSpPr>
          <p:nvPr/>
        </p:nvSpPr>
        <p:spPr bwMode="auto">
          <a:xfrm>
            <a:off x="6237288" y="20224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88" name="Oval 52"/>
          <p:cNvSpPr>
            <a:spLocks noChangeArrowheads="1"/>
          </p:cNvSpPr>
          <p:nvPr/>
        </p:nvSpPr>
        <p:spPr bwMode="auto">
          <a:xfrm>
            <a:off x="6170613" y="23479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89" name="Oval 53"/>
          <p:cNvSpPr>
            <a:spLocks noChangeArrowheads="1"/>
          </p:cNvSpPr>
          <p:nvPr/>
        </p:nvSpPr>
        <p:spPr bwMode="auto">
          <a:xfrm>
            <a:off x="6289675" y="29337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90" name="Oval 54"/>
          <p:cNvSpPr>
            <a:spLocks noChangeArrowheads="1"/>
          </p:cNvSpPr>
          <p:nvPr/>
        </p:nvSpPr>
        <p:spPr bwMode="auto">
          <a:xfrm>
            <a:off x="6276975" y="261143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91" name="Oval 55"/>
          <p:cNvSpPr>
            <a:spLocks noChangeArrowheads="1"/>
          </p:cNvSpPr>
          <p:nvPr/>
        </p:nvSpPr>
        <p:spPr bwMode="auto">
          <a:xfrm>
            <a:off x="6718300" y="27797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92" name="Oval 56"/>
          <p:cNvSpPr>
            <a:spLocks noChangeArrowheads="1"/>
          </p:cNvSpPr>
          <p:nvPr/>
        </p:nvSpPr>
        <p:spPr bwMode="auto">
          <a:xfrm>
            <a:off x="6621463" y="221138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93" name="Oval 57"/>
          <p:cNvSpPr>
            <a:spLocks noChangeArrowheads="1"/>
          </p:cNvSpPr>
          <p:nvPr/>
        </p:nvSpPr>
        <p:spPr bwMode="auto">
          <a:xfrm>
            <a:off x="6556375" y="24415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94" name="Oval 58"/>
          <p:cNvSpPr>
            <a:spLocks noChangeArrowheads="1"/>
          </p:cNvSpPr>
          <p:nvPr/>
        </p:nvSpPr>
        <p:spPr bwMode="auto">
          <a:xfrm>
            <a:off x="6845300" y="226695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95" name="Oval 59"/>
          <p:cNvSpPr>
            <a:spLocks noChangeArrowheads="1"/>
          </p:cNvSpPr>
          <p:nvPr/>
        </p:nvSpPr>
        <p:spPr bwMode="auto">
          <a:xfrm>
            <a:off x="7151688" y="202088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96" name="Oval 60"/>
          <p:cNvSpPr>
            <a:spLocks noChangeArrowheads="1"/>
          </p:cNvSpPr>
          <p:nvPr/>
        </p:nvSpPr>
        <p:spPr bwMode="auto">
          <a:xfrm>
            <a:off x="7085013" y="234632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97" name="Oval 61"/>
          <p:cNvSpPr>
            <a:spLocks noChangeArrowheads="1"/>
          </p:cNvSpPr>
          <p:nvPr/>
        </p:nvSpPr>
        <p:spPr bwMode="auto">
          <a:xfrm>
            <a:off x="7204075" y="29321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98" name="Oval 62"/>
          <p:cNvSpPr>
            <a:spLocks noChangeArrowheads="1"/>
          </p:cNvSpPr>
          <p:nvPr/>
        </p:nvSpPr>
        <p:spPr bwMode="auto">
          <a:xfrm>
            <a:off x="7191375" y="260985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39999" name="Oval 63"/>
          <p:cNvSpPr>
            <a:spLocks noChangeArrowheads="1"/>
          </p:cNvSpPr>
          <p:nvPr/>
        </p:nvSpPr>
        <p:spPr bwMode="auto">
          <a:xfrm>
            <a:off x="7632700" y="277812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00" name="Oval 64"/>
          <p:cNvSpPr>
            <a:spLocks noChangeArrowheads="1"/>
          </p:cNvSpPr>
          <p:nvPr/>
        </p:nvSpPr>
        <p:spPr bwMode="auto">
          <a:xfrm>
            <a:off x="7535863" y="22098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01" name="Oval 65"/>
          <p:cNvSpPr>
            <a:spLocks noChangeArrowheads="1"/>
          </p:cNvSpPr>
          <p:nvPr/>
        </p:nvSpPr>
        <p:spPr bwMode="auto">
          <a:xfrm>
            <a:off x="7470775" y="24399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02" name="Oval 66"/>
          <p:cNvSpPr>
            <a:spLocks noChangeArrowheads="1"/>
          </p:cNvSpPr>
          <p:nvPr/>
        </p:nvSpPr>
        <p:spPr bwMode="auto">
          <a:xfrm>
            <a:off x="7759700" y="226536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03" name="Oval 67"/>
          <p:cNvSpPr>
            <a:spLocks noChangeArrowheads="1"/>
          </p:cNvSpPr>
          <p:nvPr/>
        </p:nvSpPr>
        <p:spPr bwMode="auto">
          <a:xfrm>
            <a:off x="8066088" y="20193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04" name="Oval 68"/>
          <p:cNvSpPr>
            <a:spLocks noChangeArrowheads="1"/>
          </p:cNvSpPr>
          <p:nvPr/>
        </p:nvSpPr>
        <p:spPr bwMode="auto">
          <a:xfrm>
            <a:off x="7999413" y="23447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05" name="Oval 69"/>
          <p:cNvSpPr>
            <a:spLocks noChangeArrowheads="1"/>
          </p:cNvSpPr>
          <p:nvPr/>
        </p:nvSpPr>
        <p:spPr bwMode="auto">
          <a:xfrm>
            <a:off x="8118475" y="293052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06" name="Oval 70"/>
          <p:cNvSpPr>
            <a:spLocks noChangeArrowheads="1"/>
          </p:cNvSpPr>
          <p:nvPr/>
        </p:nvSpPr>
        <p:spPr bwMode="auto">
          <a:xfrm>
            <a:off x="8105775" y="260826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07" name="Oval 71"/>
          <p:cNvSpPr>
            <a:spLocks noChangeArrowheads="1"/>
          </p:cNvSpPr>
          <p:nvPr/>
        </p:nvSpPr>
        <p:spPr bwMode="auto">
          <a:xfrm>
            <a:off x="8547100" y="277653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08" name="Oval 72"/>
          <p:cNvSpPr>
            <a:spLocks noChangeArrowheads="1"/>
          </p:cNvSpPr>
          <p:nvPr/>
        </p:nvSpPr>
        <p:spPr bwMode="auto">
          <a:xfrm>
            <a:off x="8450263" y="22082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09" name="Oval 73"/>
          <p:cNvSpPr>
            <a:spLocks noChangeArrowheads="1"/>
          </p:cNvSpPr>
          <p:nvPr/>
        </p:nvSpPr>
        <p:spPr bwMode="auto">
          <a:xfrm>
            <a:off x="8385175" y="24384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010" name="Oval 74"/>
          <p:cNvSpPr>
            <a:spLocks noChangeArrowheads="1"/>
          </p:cNvSpPr>
          <p:nvPr/>
        </p:nvSpPr>
        <p:spPr bwMode="auto">
          <a:xfrm>
            <a:off x="8674100" y="22637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nvGrpSpPr>
          <p:cNvPr id="40011" name="Group 75"/>
          <p:cNvGrpSpPr>
            <a:grpSpLocks/>
          </p:cNvGrpSpPr>
          <p:nvPr/>
        </p:nvGrpSpPr>
        <p:grpSpPr bwMode="auto">
          <a:xfrm>
            <a:off x="490538" y="3810000"/>
            <a:ext cx="8059737" cy="2835275"/>
            <a:chOff x="309" y="2400"/>
            <a:chExt cx="5077" cy="1786"/>
          </a:xfrm>
        </p:grpSpPr>
        <p:grpSp>
          <p:nvGrpSpPr>
            <p:cNvPr id="40013" name="Group 76"/>
            <p:cNvGrpSpPr>
              <a:grpSpLocks/>
            </p:cNvGrpSpPr>
            <p:nvPr/>
          </p:nvGrpSpPr>
          <p:grpSpPr bwMode="auto">
            <a:xfrm>
              <a:off x="309" y="2400"/>
              <a:ext cx="5077" cy="1786"/>
              <a:chOff x="213" y="2304"/>
              <a:chExt cx="5077" cy="1786"/>
            </a:xfrm>
          </p:grpSpPr>
          <p:sp>
            <p:nvSpPr>
              <p:cNvPr id="40020" name="Line 77"/>
              <p:cNvSpPr>
                <a:spLocks noChangeShapeType="1"/>
              </p:cNvSpPr>
              <p:nvPr/>
            </p:nvSpPr>
            <p:spPr bwMode="auto">
              <a:xfrm>
                <a:off x="660" y="2304"/>
                <a:ext cx="0" cy="1344"/>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0021" name="Line 78"/>
              <p:cNvSpPr>
                <a:spLocks noChangeShapeType="1"/>
              </p:cNvSpPr>
              <p:nvPr/>
            </p:nvSpPr>
            <p:spPr bwMode="auto">
              <a:xfrm flipH="1">
                <a:off x="653" y="3648"/>
                <a:ext cx="4637"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0022" name="Text Box 79"/>
              <p:cNvSpPr txBox="1">
                <a:spLocks noChangeArrowheads="1"/>
              </p:cNvSpPr>
              <p:nvPr/>
            </p:nvSpPr>
            <p:spPr bwMode="auto">
              <a:xfrm>
                <a:off x="2572" y="3725"/>
                <a:ext cx="7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dirty="0">
                    <a:latin typeface="Arial" panose="020B0604020202020204" pitchFamily="34" charset="0"/>
                  </a:rPr>
                  <a:t>sin</a:t>
                </a:r>
                <a:r>
                  <a:rPr lang="el-GR" altLang="en-US" sz="3200" dirty="0">
                    <a:latin typeface="Arial" panose="020B0604020202020204" pitchFamily="34" charset="0"/>
                    <a:cs typeface="Arial" panose="020B0604020202020204" pitchFamily="34" charset="0"/>
                  </a:rPr>
                  <a:t>θ</a:t>
                </a:r>
                <a:r>
                  <a:rPr lang="en-US" altLang="en-US" sz="3200" dirty="0">
                    <a:latin typeface="Arial" panose="020B0604020202020204" pitchFamily="34" charset="0"/>
                  </a:rPr>
                  <a:t>/</a:t>
                </a:r>
                <a:r>
                  <a:rPr lang="el-GR" altLang="en-US" sz="3200" dirty="0">
                    <a:latin typeface="Arial" panose="020B0604020202020204" pitchFamily="34" charset="0"/>
                    <a:cs typeface="Arial" panose="020B0604020202020204" pitchFamily="34" charset="0"/>
                  </a:rPr>
                  <a:t>λ</a:t>
                </a:r>
              </a:p>
            </p:txBody>
          </p:sp>
          <p:sp>
            <p:nvSpPr>
              <p:cNvPr id="40023" name="Text Box 80"/>
              <p:cNvSpPr txBox="1">
                <a:spLocks noChangeArrowheads="1"/>
              </p:cNvSpPr>
              <p:nvPr/>
            </p:nvSpPr>
            <p:spPr bwMode="auto">
              <a:xfrm rot="-5400000">
                <a:off x="-238" y="2799"/>
                <a:ext cx="11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intensity (F</a:t>
                </a:r>
                <a:r>
                  <a:rPr lang="en-US" altLang="en-US" sz="2400" baseline="30000" dirty="0">
                    <a:latin typeface="Arial" panose="020B0604020202020204" pitchFamily="34" charset="0"/>
                  </a:rPr>
                  <a:t>2</a:t>
                </a:r>
                <a:r>
                  <a:rPr lang="en-US" altLang="en-US" sz="2400" dirty="0">
                    <a:latin typeface="Arial" panose="020B0604020202020204" pitchFamily="34" charset="0"/>
                  </a:rPr>
                  <a:t>)</a:t>
                </a:r>
              </a:p>
            </p:txBody>
          </p:sp>
        </p:grpSp>
        <p:sp>
          <p:nvSpPr>
            <p:cNvPr id="40014" name="Line 81"/>
            <p:cNvSpPr>
              <a:spLocks noChangeShapeType="1"/>
            </p:cNvSpPr>
            <p:nvPr/>
          </p:nvSpPr>
          <p:spPr bwMode="auto">
            <a:xfrm>
              <a:off x="1476" y="2590"/>
              <a:ext cx="0" cy="113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0015" name="Line 82"/>
            <p:cNvSpPr>
              <a:spLocks noChangeShapeType="1"/>
            </p:cNvSpPr>
            <p:nvPr/>
          </p:nvSpPr>
          <p:spPr bwMode="auto">
            <a:xfrm>
              <a:off x="2196" y="2717"/>
              <a:ext cx="0" cy="100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0016" name="Line 83"/>
            <p:cNvSpPr>
              <a:spLocks noChangeShapeType="1"/>
            </p:cNvSpPr>
            <p:nvPr/>
          </p:nvSpPr>
          <p:spPr bwMode="auto">
            <a:xfrm>
              <a:off x="2916" y="2717"/>
              <a:ext cx="0" cy="100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0017" name="Line 84"/>
            <p:cNvSpPr>
              <a:spLocks noChangeShapeType="1"/>
            </p:cNvSpPr>
            <p:nvPr/>
          </p:nvSpPr>
          <p:spPr bwMode="auto">
            <a:xfrm>
              <a:off x="3636" y="2899"/>
              <a:ext cx="0" cy="82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0018" name="Line 85"/>
            <p:cNvSpPr>
              <a:spLocks noChangeShapeType="1"/>
            </p:cNvSpPr>
            <p:nvPr/>
          </p:nvSpPr>
          <p:spPr bwMode="auto">
            <a:xfrm>
              <a:off x="4356" y="3062"/>
              <a:ext cx="0" cy="661"/>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0019" name="Line 86"/>
            <p:cNvSpPr>
              <a:spLocks noChangeShapeType="1"/>
            </p:cNvSpPr>
            <p:nvPr/>
          </p:nvSpPr>
          <p:spPr bwMode="auto">
            <a:xfrm>
              <a:off x="5076" y="3408"/>
              <a:ext cx="0" cy="3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40012" name="Rectangle 87"/>
          <p:cNvSpPr>
            <a:spLocks noChangeArrowheads="1"/>
          </p:cNvSpPr>
          <p:nvPr/>
        </p:nvSpPr>
        <p:spPr bwMode="auto">
          <a:xfrm>
            <a:off x="425450" y="2117725"/>
            <a:ext cx="8226425" cy="914400"/>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431030242"/>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sp>
        <p:nvSpPr>
          <p:cNvPr id="40963" name="Oval 3"/>
          <p:cNvSpPr>
            <a:spLocks noChangeArrowheads="1"/>
          </p:cNvSpPr>
          <p:nvPr/>
        </p:nvSpPr>
        <p:spPr bwMode="auto">
          <a:xfrm>
            <a:off x="752475" y="20050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64" name="Oval 4"/>
          <p:cNvSpPr>
            <a:spLocks noChangeArrowheads="1"/>
          </p:cNvSpPr>
          <p:nvPr/>
        </p:nvSpPr>
        <p:spPr bwMode="auto">
          <a:xfrm>
            <a:off x="701675" y="234632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65" name="Oval 5"/>
          <p:cNvSpPr>
            <a:spLocks noChangeArrowheads="1"/>
          </p:cNvSpPr>
          <p:nvPr/>
        </p:nvSpPr>
        <p:spPr bwMode="auto">
          <a:xfrm>
            <a:off x="804863" y="29162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66" name="Oval 6"/>
          <p:cNvSpPr>
            <a:spLocks noChangeArrowheads="1"/>
          </p:cNvSpPr>
          <p:nvPr/>
        </p:nvSpPr>
        <p:spPr bwMode="auto">
          <a:xfrm>
            <a:off x="792163" y="262572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67" name="Oval 7"/>
          <p:cNvSpPr>
            <a:spLocks noChangeArrowheads="1"/>
          </p:cNvSpPr>
          <p:nvPr/>
        </p:nvSpPr>
        <p:spPr bwMode="auto">
          <a:xfrm>
            <a:off x="1249363" y="277812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68" name="Oval 8"/>
          <p:cNvSpPr>
            <a:spLocks noChangeArrowheads="1"/>
          </p:cNvSpPr>
          <p:nvPr/>
        </p:nvSpPr>
        <p:spPr bwMode="auto">
          <a:xfrm>
            <a:off x="1152525" y="22098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69" name="Oval 9"/>
          <p:cNvSpPr>
            <a:spLocks noChangeArrowheads="1"/>
          </p:cNvSpPr>
          <p:nvPr/>
        </p:nvSpPr>
        <p:spPr bwMode="auto">
          <a:xfrm>
            <a:off x="1055688" y="243998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70" name="Oval 10"/>
          <p:cNvSpPr>
            <a:spLocks noChangeArrowheads="1"/>
          </p:cNvSpPr>
          <p:nvPr/>
        </p:nvSpPr>
        <p:spPr bwMode="auto">
          <a:xfrm>
            <a:off x="1360488" y="224948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71" name="Oval 11"/>
          <p:cNvSpPr>
            <a:spLocks noChangeArrowheads="1"/>
          </p:cNvSpPr>
          <p:nvPr/>
        </p:nvSpPr>
        <p:spPr bwMode="auto">
          <a:xfrm>
            <a:off x="1682750"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72" name="Oval 12"/>
          <p:cNvSpPr>
            <a:spLocks noChangeArrowheads="1"/>
          </p:cNvSpPr>
          <p:nvPr/>
        </p:nvSpPr>
        <p:spPr bwMode="auto">
          <a:xfrm>
            <a:off x="1584325"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73" name="Oval 13"/>
          <p:cNvSpPr>
            <a:spLocks noChangeArrowheads="1"/>
          </p:cNvSpPr>
          <p:nvPr/>
        </p:nvSpPr>
        <p:spPr bwMode="auto">
          <a:xfrm>
            <a:off x="1703388"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74" name="Oval 14"/>
          <p:cNvSpPr>
            <a:spLocks noChangeArrowheads="1"/>
          </p:cNvSpPr>
          <p:nvPr/>
        </p:nvSpPr>
        <p:spPr bwMode="auto">
          <a:xfrm>
            <a:off x="1722438" y="26114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75" name="Oval 15"/>
          <p:cNvSpPr>
            <a:spLocks noChangeArrowheads="1"/>
          </p:cNvSpPr>
          <p:nvPr/>
        </p:nvSpPr>
        <p:spPr bwMode="auto">
          <a:xfrm>
            <a:off x="2163763"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76" name="Oval 16"/>
          <p:cNvSpPr>
            <a:spLocks noChangeArrowheads="1"/>
          </p:cNvSpPr>
          <p:nvPr/>
        </p:nvSpPr>
        <p:spPr bwMode="auto">
          <a:xfrm>
            <a:off x="2066925" y="22113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77" name="Oval 17"/>
          <p:cNvSpPr>
            <a:spLocks noChangeArrowheads="1"/>
          </p:cNvSpPr>
          <p:nvPr/>
        </p:nvSpPr>
        <p:spPr bwMode="auto">
          <a:xfrm>
            <a:off x="1985963" y="2425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78" name="Oval 18"/>
          <p:cNvSpPr>
            <a:spLocks noChangeArrowheads="1"/>
          </p:cNvSpPr>
          <p:nvPr/>
        </p:nvSpPr>
        <p:spPr bwMode="auto">
          <a:xfrm>
            <a:off x="2274888" y="22510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79" name="Oval 19"/>
          <p:cNvSpPr>
            <a:spLocks noChangeArrowheads="1"/>
          </p:cNvSpPr>
          <p:nvPr/>
        </p:nvSpPr>
        <p:spPr bwMode="auto">
          <a:xfrm>
            <a:off x="2597150"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80" name="Oval 20"/>
          <p:cNvSpPr>
            <a:spLocks noChangeArrowheads="1"/>
          </p:cNvSpPr>
          <p:nvPr/>
        </p:nvSpPr>
        <p:spPr bwMode="auto">
          <a:xfrm>
            <a:off x="2514600" y="233203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81" name="Oval 21"/>
          <p:cNvSpPr>
            <a:spLocks noChangeArrowheads="1"/>
          </p:cNvSpPr>
          <p:nvPr/>
        </p:nvSpPr>
        <p:spPr bwMode="auto">
          <a:xfrm>
            <a:off x="2617788"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82" name="Oval 22"/>
          <p:cNvSpPr>
            <a:spLocks noChangeArrowheads="1"/>
          </p:cNvSpPr>
          <p:nvPr/>
        </p:nvSpPr>
        <p:spPr bwMode="auto">
          <a:xfrm>
            <a:off x="2605088" y="26114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83" name="Oval 23"/>
          <p:cNvSpPr>
            <a:spLocks noChangeArrowheads="1"/>
          </p:cNvSpPr>
          <p:nvPr/>
        </p:nvSpPr>
        <p:spPr bwMode="auto">
          <a:xfrm>
            <a:off x="3078163"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84" name="Oval 24"/>
          <p:cNvSpPr>
            <a:spLocks noChangeArrowheads="1"/>
          </p:cNvSpPr>
          <p:nvPr/>
        </p:nvSpPr>
        <p:spPr bwMode="auto">
          <a:xfrm>
            <a:off x="2965450" y="21955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85" name="Oval 25"/>
          <p:cNvSpPr>
            <a:spLocks noChangeArrowheads="1"/>
          </p:cNvSpPr>
          <p:nvPr/>
        </p:nvSpPr>
        <p:spPr bwMode="auto">
          <a:xfrm>
            <a:off x="2884488"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86" name="Oval 26"/>
          <p:cNvSpPr>
            <a:spLocks noChangeArrowheads="1"/>
          </p:cNvSpPr>
          <p:nvPr/>
        </p:nvSpPr>
        <p:spPr bwMode="auto">
          <a:xfrm>
            <a:off x="3189288" y="228282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87" name="Oval 27"/>
          <p:cNvSpPr>
            <a:spLocks noChangeArrowheads="1"/>
          </p:cNvSpPr>
          <p:nvPr/>
        </p:nvSpPr>
        <p:spPr bwMode="auto">
          <a:xfrm>
            <a:off x="3495675" y="20066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88" name="Oval 28"/>
          <p:cNvSpPr>
            <a:spLocks noChangeArrowheads="1"/>
          </p:cNvSpPr>
          <p:nvPr/>
        </p:nvSpPr>
        <p:spPr bwMode="auto">
          <a:xfrm>
            <a:off x="3429000" y="233203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89" name="Oval 29"/>
          <p:cNvSpPr>
            <a:spLocks noChangeArrowheads="1"/>
          </p:cNvSpPr>
          <p:nvPr/>
        </p:nvSpPr>
        <p:spPr bwMode="auto">
          <a:xfrm>
            <a:off x="3563938"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90" name="Oval 30"/>
          <p:cNvSpPr>
            <a:spLocks noChangeArrowheads="1"/>
          </p:cNvSpPr>
          <p:nvPr/>
        </p:nvSpPr>
        <p:spPr bwMode="auto">
          <a:xfrm>
            <a:off x="3535363" y="259556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91" name="Oval 31"/>
          <p:cNvSpPr>
            <a:spLocks noChangeArrowheads="1"/>
          </p:cNvSpPr>
          <p:nvPr/>
        </p:nvSpPr>
        <p:spPr bwMode="auto">
          <a:xfrm>
            <a:off x="3976688" y="27638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92" name="Oval 32"/>
          <p:cNvSpPr>
            <a:spLocks noChangeArrowheads="1"/>
          </p:cNvSpPr>
          <p:nvPr/>
        </p:nvSpPr>
        <p:spPr bwMode="auto">
          <a:xfrm>
            <a:off x="3879850" y="222726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93" name="Oval 33"/>
          <p:cNvSpPr>
            <a:spLocks noChangeArrowheads="1"/>
          </p:cNvSpPr>
          <p:nvPr/>
        </p:nvSpPr>
        <p:spPr bwMode="auto">
          <a:xfrm>
            <a:off x="3798888"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94" name="Oval 34"/>
          <p:cNvSpPr>
            <a:spLocks noChangeArrowheads="1"/>
          </p:cNvSpPr>
          <p:nvPr/>
        </p:nvSpPr>
        <p:spPr bwMode="auto">
          <a:xfrm>
            <a:off x="4103688"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95" name="Oval 35"/>
          <p:cNvSpPr>
            <a:spLocks noChangeArrowheads="1"/>
          </p:cNvSpPr>
          <p:nvPr/>
        </p:nvSpPr>
        <p:spPr bwMode="auto">
          <a:xfrm>
            <a:off x="4425950"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96" name="Oval 36"/>
          <p:cNvSpPr>
            <a:spLocks noChangeArrowheads="1"/>
          </p:cNvSpPr>
          <p:nvPr/>
        </p:nvSpPr>
        <p:spPr bwMode="auto">
          <a:xfrm>
            <a:off x="4327525"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97" name="Oval 37"/>
          <p:cNvSpPr>
            <a:spLocks noChangeArrowheads="1"/>
          </p:cNvSpPr>
          <p:nvPr/>
        </p:nvSpPr>
        <p:spPr bwMode="auto">
          <a:xfrm>
            <a:off x="4478338"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98" name="Oval 38"/>
          <p:cNvSpPr>
            <a:spLocks noChangeArrowheads="1"/>
          </p:cNvSpPr>
          <p:nvPr/>
        </p:nvSpPr>
        <p:spPr bwMode="auto">
          <a:xfrm>
            <a:off x="4449763" y="259556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0999" name="Oval 39"/>
          <p:cNvSpPr>
            <a:spLocks noChangeArrowheads="1"/>
          </p:cNvSpPr>
          <p:nvPr/>
        </p:nvSpPr>
        <p:spPr bwMode="auto">
          <a:xfrm>
            <a:off x="4875213"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00" name="Oval 40"/>
          <p:cNvSpPr>
            <a:spLocks noChangeArrowheads="1"/>
          </p:cNvSpPr>
          <p:nvPr/>
        </p:nvSpPr>
        <p:spPr bwMode="auto">
          <a:xfrm>
            <a:off x="4794250" y="222726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01" name="Oval 41"/>
          <p:cNvSpPr>
            <a:spLocks noChangeArrowheads="1"/>
          </p:cNvSpPr>
          <p:nvPr/>
        </p:nvSpPr>
        <p:spPr bwMode="auto">
          <a:xfrm>
            <a:off x="4729163" y="24574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02" name="Oval 42"/>
          <p:cNvSpPr>
            <a:spLocks noChangeArrowheads="1"/>
          </p:cNvSpPr>
          <p:nvPr/>
        </p:nvSpPr>
        <p:spPr bwMode="auto">
          <a:xfrm>
            <a:off x="5002213"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03" name="Oval 43"/>
          <p:cNvSpPr>
            <a:spLocks noChangeArrowheads="1"/>
          </p:cNvSpPr>
          <p:nvPr/>
        </p:nvSpPr>
        <p:spPr bwMode="auto">
          <a:xfrm>
            <a:off x="5308600" y="20066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04" name="Oval 44"/>
          <p:cNvSpPr>
            <a:spLocks noChangeArrowheads="1"/>
          </p:cNvSpPr>
          <p:nvPr/>
        </p:nvSpPr>
        <p:spPr bwMode="auto">
          <a:xfrm>
            <a:off x="5273675"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05" name="Oval 45"/>
          <p:cNvSpPr>
            <a:spLocks noChangeArrowheads="1"/>
          </p:cNvSpPr>
          <p:nvPr/>
        </p:nvSpPr>
        <p:spPr bwMode="auto">
          <a:xfrm>
            <a:off x="5360988"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06" name="Oval 46"/>
          <p:cNvSpPr>
            <a:spLocks noChangeArrowheads="1"/>
          </p:cNvSpPr>
          <p:nvPr/>
        </p:nvSpPr>
        <p:spPr bwMode="auto">
          <a:xfrm>
            <a:off x="5364163" y="26273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07" name="Oval 47"/>
          <p:cNvSpPr>
            <a:spLocks noChangeArrowheads="1"/>
          </p:cNvSpPr>
          <p:nvPr/>
        </p:nvSpPr>
        <p:spPr bwMode="auto">
          <a:xfrm>
            <a:off x="5821363"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08" name="Oval 48"/>
          <p:cNvSpPr>
            <a:spLocks noChangeArrowheads="1"/>
          </p:cNvSpPr>
          <p:nvPr/>
        </p:nvSpPr>
        <p:spPr bwMode="auto">
          <a:xfrm>
            <a:off x="5708650" y="21955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09" name="Oval 49"/>
          <p:cNvSpPr>
            <a:spLocks noChangeArrowheads="1"/>
          </p:cNvSpPr>
          <p:nvPr/>
        </p:nvSpPr>
        <p:spPr bwMode="auto">
          <a:xfrm>
            <a:off x="5643563"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10" name="Oval 50"/>
          <p:cNvSpPr>
            <a:spLocks noChangeArrowheads="1"/>
          </p:cNvSpPr>
          <p:nvPr/>
        </p:nvSpPr>
        <p:spPr bwMode="auto">
          <a:xfrm>
            <a:off x="5948363"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11" name="Oval 51"/>
          <p:cNvSpPr>
            <a:spLocks noChangeArrowheads="1"/>
          </p:cNvSpPr>
          <p:nvPr/>
        </p:nvSpPr>
        <p:spPr bwMode="auto">
          <a:xfrm>
            <a:off x="6221413" y="20224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12" name="Oval 52"/>
          <p:cNvSpPr>
            <a:spLocks noChangeArrowheads="1"/>
          </p:cNvSpPr>
          <p:nvPr/>
        </p:nvSpPr>
        <p:spPr bwMode="auto">
          <a:xfrm>
            <a:off x="6186488" y="23479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13" name="Oval 53"/>
          <p:cNvSpPr>
            <a:spLocks noChangeArrowheads="1"/>
          </p:cNvSpPr>
          <p:nvPr/>
        </p:nvSpPr>
        <p:spPr bwMode="auto">
          <a:xfrm>
            <a:off x="6273800" y="29337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14" name="Oval 54"/>
          <p:cNvSpPr>
            <a:spLocks noChangeArrowheads="1"/>
          </p:cNvSpPr>
          <p:nvPr/>
        </p:nvSpPr>
        <p:spPr bwMode="auto">
          <a:xfrm>
            <a:off x="6276975" y="26273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15" name="Oval 55"/>
          <p:cNvSpPr>
            <a:spLocks noChangeArrowheads="1"/>
          </p:cNvSpPr>
          <p:nvPr/>
        </p:nvSpPr>
        <p:spPr bwMode="auto">
          <a:xfrm>
            <a:off x="6718300" y="276383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16" name="Oval 56"/>
          <p:cNvSpPr>
            <a:spLocks noChangeArrowheads="1"/>
          </p:cNvSpPr>
          <p:nvPr/>
        </p:nvSpPr>
        <p:spPr bwMode="auto">
          <a:xfrm>
            <a:off x="6637338" y="221138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17" name="Oval 57"/>
          <p:cNvSpPr>
            <a:spLocks noChangeArrowheads="1"/>
          </p:cNvSpPr>
          <p:nvPr/>
        </p:nvSpPr>
        <p:spPr bwMode="auto">
          <a:xfrm>
            <a:off x="6556375" y="24257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18" name="Oval 58"/>
          <p:cNvSpPr>
            <a:spLocks noChangeArrowheads="1"/>
          </p:cNvSpPr>
          <p:nvPr/>
        </p:nvSpPr>
        <p:spPr bwMode="auto">
          <a:xfrm>
            <a:off x="6845300" y="228282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19" name="Oval 59"/>
          <p:cNvSpPr>
            <a:spLocks noChangeArrowheads="1"/>
          </p:cNvSpPr>
          <p:nvPr/>
        </p:nvSpPr>
        <p:spPr bwMode="auto">
          <a:xfrm>
            <a:off x="7151688" y="203676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20" name="Oval 60"/>
          <p:cNvSpPr>
            <a:spLocks noChangeArrowheads="1"/>
          </p:cNvSpPr>
          <p:nvPr/>
        </p:nvSpPr>
        <p:spPr bwMode="auto">
          <a:xfrm>
            <a:off x="7085013" y="23304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21" name="Oval 61"/>
          <p:cNvSpPr>
            <a:spLocks noChangeArrowheads="1"/>
          </p:cNvSpPr>
          <p:nvPr/>
        </p:nvSpPr>
        <p:spPr bwMode="auto">
          <a:xfrm>
            <a:off x="7204075" y="29479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22" name="Oval 62"/>
          <p:cNvSpPr>
            <a:spLocks noChangeArrowheads="1"/>
          </p:cNvSpPr>
          <p:nvPr/>
        </p:nvSpPr>
        <p:spPr bwMode="auto">
          <a:xfrm>
            <a:off x="7175500" y="260985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23" name="Oval 63"/>
          <p:cNvSpPr>
            <a:spLocks noChangeArrowheads="1"/>
          </p:cNvSpPr>
          <p:nvPr/>
        </p:nvSpPr>
        <p:spPr bwMode="auto">
          <a:xfrm>
            <a:off x="7648575" y="277812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24" name="Oval 64"/>
          <p:cNvSpPr>
            <a:spLocks noChangeArrowheads="1"/>
          </p:cNvSpPr>
          <p:nvPr/>
        </p:nvSpPr>
        <p:spPr bwMode="auto">
          <a:xfrm>
            <a:off x="7535863" y="22098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25" name="Oval 65"/>
          <p:cNvSpPr>
            <a:spLocks noChangeArrowheads="1"/>
          </p:cNvSpPr>
          <p:nvPr/>
        </p:nvSpPr>
        <p:spPr bwMode="auto">
          <a:xfrm>
            <a:off x="7454900" y="24399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26" name="Oval 66"/>
          <p:cNvSpPr>
            <a:spLocks noChangeArrowheads="1"/>
          </p:cNvSpPr>
          <p:nvPr/>
        </p:nvSpPr>
        <p:spPr bwMode="auto">
          <a:xfrm>
            <a:off x="7759700" y="228123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27" name="Oval 67"/>
          <p:cNvSpPr>
            <a:spLocks noChangeArrowheads="1"/>
          </p:cNvSpPr>
          <p:nvPr/>
        </p:nvSpPr>
        <p:spPr bwMode="auto">
          <a:xfrm>
            <a:off x="8066088" y="20193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28" name="Oval 68"/>
          <p:cNvSpPr>
            <a:spLocks noChangeArrowheads="1"/>
          </p:cNvSpPr>
          <p:nvPr/>
        </p:nvSpPr>
        <p:spPr bwMode="auto">
          <a:xfrm>
            <a:off x="7983538" y="23447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29" name="Oval 69"/>
          <p:cNvSpPr>
            <a:spLocks noChangeArrowheads="1"/>
          </p:cNvSpPr>
          <p:nvPr/>
        </p:nvSpPr>
        <p:spPr bwMode="auto">
          <a:xfrm>
            <a:off x="8134350" y="293052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30" name="Oval 70"/>
          <p:cNvSpPr>
            <a:spLocks noChangeArrowheads="1"/>
          </p:cNvSpPr>
          <p:nvPr/>
        </p:nvSpPr>
        <p:spPr bwMode="auto">
          <a:xfrm>
            <a:off x="8089900" y="260826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31" name="Oval 71"/>
          <p:cNvSpPr>
            <a:spLocks noChangeArrowheads="1"/>
          </p:cNvSpPr>
          <p:nvPr/>
        </p:nvSpPr>
        <p:spPr bwMode="auto">
          <a:xfrm>
            <a:off x="8547100" y="276066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32" name="Oval 72"/>
          <p:cNvSpPr>
            <a:spLocks noChangeArrowheads="1"/>
          </p:cNvSpPr>
          <p:nvPr/>
        </p:nvSpPr>
        <p:spPr bwMode="auto">
          <a:xfrm>
            <a:off x="8450263" y="21923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33" name="Oval 73"/>
          <p:cNvSpPr>
            <a:spLocks noChangeArrowheads="1"/>
          </p:cNvSpPr>
          <p:nvPr/>
        </p:nvSpPr>
        <p:spPr bwMode="auto">
          <a:xfrm>
            <a:off x="8401050" y="24384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34" name="Oval 74"/>
          <p:cNvSpPr>
            <a:spLocks noChangeArrowheads="1"/>
          </p:cNvSpPr>
          <p:nvPr/>
        </p:nvSpPr>
        <p:spPr bwMode="auto">
          <a:xfrm>
            <a:off x="8674100" y="22479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1035" name="Rectangle 75"/>
          <p:cNvSpPr>
            <a:spLocks noChangeArrowheads="1"/>
          </p:cNvSpPr>
          <p:nvPr/>
        </p:nvSpPr>
        <p:spPr bwMode="auto">
          <a:xfrm>
            <a:off x="425450" y="2117725"/>
            <a:ext cx="8226425" cy="914400"/>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nvGrpSpPr>
          <p:cNvPr id="41036" name="Group 76"/>
          <p:cNvGrpSpPr>
            <a:grpSpLocks/>
          </p:cNvGrpSpPr>
          <p:nvPr/>
        </p:nvGrpSpPr>
        <p:grpSpPr bwMode="auto">
          <a:xfrm>
            <a:off x="490538" y="3810000"/>
            <a:ext cx="8059737" cy="2835275"/>
            <a:chOff x="213" y="2304"/>
            <a:chExt cx="5077" cy="1786"/>
          </a:xfrm>
        </p:grpSpPr>
        <p:sp>
          <p:nvSpPr>
            <p:cNvPr id="41091" name="Line 77"/>
            <p:cNvSpPr>
              <a:spLocks noChangeShapeType="1"/>
            </p:cNvSpPr>
            <p:nvPr/>
          </p:nvSpPr>
          <p:spPr bwMode="auto">
            <a:xfrm>
              <a:off x="660" y="2304"/>
              <a:ext cx="0" cy="1344"/>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92" name="Line 78"/>
            <p:cNvSpPr>
              <a:spLocks noChangeShapeType="1"/>
            </p:cNvSpPr>
            <p:nvPr/>
          </p:nvSpPr>
          <p:spPr bwMode="auto">
            <a:xfrm flipH="1">
              <a:off x="653" y="3648"/>
              <a:ext cx="4637"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93" name="Text Box 79"/>
            <p:cNvSpPr txBox="1">
              <a:spLocks noChangeArrowheads="1"/>
            </p:cNvSpPr>
            <p:nvPr/>
          </p:nvSpPr>
          <p:spPr bwMode="auto">
            <a:xfrm>
              <a:off x="2572" y="3725"/>
              <a:ext cx="7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dirty="0">
                  <a:latin typeface="Arial" panose="020B0604020202020204" pitchFamily="34" charset="0"/>
                </a:rPr>
                <a:t>sin</a:t>
              </a:r>
              <a:r>
                <a:rPr lang="el-GR" altLang="en-US" sz="3200" dirty="0">
                  <a:latin typeface="Arial" panose="020B0604020202020204" pitchFamily="34" charset="0"/>
                  <a:cs typeface="Arial" panose="020B0604020202020204" pitchFamily="34" charset="0"/>
                </a:rPr>
                <a:t>θ</a:t>
              </a:r>
              <a:r>
                <a:rPr lang="en-US" altLang="en-US" sz="3200" dirty="0">
                  <a:latin typeface="Arial" panose="020B0604020202020204" pitchFamily="34" charset="0"/>
                </a:rPr>
                <a:t>/</a:t>
              </a:r>
              <a:r>
                <a:rPr lang="el-GR" altLang="en-US" sz="3200" dirty="0">
                  <a:latin typeface="Arial" panose="020B0604020202020204" pitchFamily="34" charset="0"/>
                  <a:cs typeface="Arial" panose="020B0604020202020204" pitchFamily="34" charset="0"/>
                </a:rPr>
                <a:t>λ</a:t>
              </a:r>
            </a:p>
          </p:txBody>
        </p:sp>
        <p:sp>
          <p:nvSpPr>
            <p:cNvPr id="41094" name="Text Box 80"/>
            <p:cNvSpPr txBox="1">
              <a:spLocks noChangeArrowheads="1"/>
            </p:cNvSpPr>
            <p:nvPr/>
          </p:nvSpPr>
          <p:spPr bwMode="auto">
            <a:xfrm rot="-5400000">
              <a:off x="-238" y="2799"/>
              <a:ext cx="11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intensity (F</a:t>
              </a:r>
              <a:r>
                <a:rPr lang="en-US" altLang="en-US" sz="2400" baseline="30000" dirty="0">
                  <a:latin typeface="Arial" panose="020B0604020202020204" pitchFamily="34" charset="0"/>
                </a:rPr>
                <a:t>2</a:t>
              </a:r>
              <a:r>
                <a:rPr lang="en-US" altLang="en-US" sz="2400" dirty="0">
                  <a:latin typeface="Arial" panose="020B0604020202020204" pitchFamily="34" charset="0"/>
                </a:rPr>
                <a:t>)</a:t>
              </a:r>
            </a:p>
          </p:txBody>
        </p:sp>
      </p:grpSp>
      <p:sp>
        <p:nvSpPr>
          <p:cNvPr id="41037" name="Line 81"/>
          <p:cNvSpPr>
            <a:spLocks noChangeShapeType="1"/>
          </p:cNvSpPr>
          <p:nvPr/>
        </p:nvSpPr>
        <p:spPr bwMode="auto">
          <a:xfrm>
            <a:off x="2343150" y="4313238"/>
            <a:ext cx="0" cy="15970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38" name="Line 82"/>
          <p:cNvSpPr>
            <a:spLocks noChangeShapeType="1"/>
          </p:cNvSpPr>
          <p:nvPr/>
        </p:nvSpPr>
        <p:spPr bwMode="auto">
          <a:xfrm>
            <a:off x="3486150" y="4313238"/>
            <a:ext cx="0" cy="15970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39" name="Line 83"/>
          <p:cNvSpPr>
            <a:spLocks noChangeShapeType="1"/>
          </p:cNvSpPr>
          <p:nvPr/>
        </p:nvSpPr>
        <p:spPr bwMode="auto">
          <a:xfrm>
            <a:off x="4629150" y="4784725"/>
            <a:ext cx="0" cy="112553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40" name="Line 84"/>
          <p:cNvSpPr>
            <a:spLocks noChangeShapeType="1"/>
          </p:cNvSpPr>
          <p:nvPr/>
        </p:nvSpPr>
        <p:spPr bwMode="auto">
          <a:xfrm>
            <a:off x="5772150" y="5075238"/>
            <a:ext cx="0" cy="8350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41" name="Line 85"/>
          <p:cNvSpPr>
            <a:spLocks noChangeShapeType="1"/>
          </p:cNvSpPr>
          <p:nvPr/>
        </p:nvSpPr>
        <p:spPr bwMode="auto">
          <a:xfrm>
            <a:off x="6915150" y="5470525"/>
            <a:ext cx="0" cy="43973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42" name="Line 86"/>
          <p:cNvSpPr>
            <a:spLocks noChangeShapeType="1"/>
          </p:cNvSpPr>
          <p:nvPr/>
        </p:nvSpPr>
        <p:spPr bwMode="auto">
          <a:xfrm>
            <a:off x="8058150" y="5751513"/>
            <a:ext cx="0" cy="1762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43" name="Line 87"/>
          <p:cNvSpPr>
            <a:spLocks noChangeShapeType="1"/>
          </p:cNvSpPr>
          <p:nvPr/>
        </p:nvSpPr>
        <p:spPr bwMode="auto">
          <a:xfrm>
            <a:off x="1450975" y="5867400"/>
            <a:ext cx="0" cy="603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44" name="Line 88"/>
          <p:cNvSpPr>
            <a:spLocks noChangeShapeType="1"/>
          </p:cNvSpPr>
          <p:nvPr/>
        </p:nvSpPr>
        <p:spPr bwMode="auto">
          <a:xfrm>
            <a:off x="1704975" y="5681663"/>
            <a:ext cx="0" cy="2460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45" name="Line 89"/>
          <p:cNvSpPr>
            <a:spLocks noChangeShapeType="1"/>
          </p:cNvSpPr>
          <p:nvPr/>
        </p:nvSpPr>
        <p:spPr bwMode="auto">
          <a:xfrm>
            <a:off x="1833563" y="5872163"/>
            <a:ext cx="0" cy="555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46" name="Line 90"/>
          <p:cNvSpPr>
            <a:spLocks noChangeShapeType="1"/>
          </p:cNvSpPr>
          <p:nvPr/>
        </p:nvSpPr>
        <p:spPr bwMode="auto">
          <a:xfrm>
            <a:off x="1960563" y="5848350"/>
            <a:ext cx="0" cy="7937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47" name="Line 91"/>
          <p:cNvSpPr>
            <a:spLocks noChangeShapeType="1"/>
          </p:cNvSpPr>
          <p:nvPr/>
        </p:nvSpPr>
        <p:spPr bwMode="auto">
          <a:xfrm>
            <a:off x="2087563" y="5672138"/>
            <a:ext cx="0" cy="25558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48" name="Line 92"/>
          <p:cNvSpPr>
            <a:spLocks noChangeShapeType="1"/>
          </p:cNvSpPr>
          <p:nvPr/>
        </p:nvSpPr>
        <p:spPr bwMode="auto">
          <a:xfrm>
            <a:off x="2214563" y="5857875"/>
            <a:ext cx="0" cy="6985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49" name="Line 93"/>
          <p:cNvSpPr>
            <a:spLocks noChangeShapeType="1"/>
          </p:cNvSpPr>
          <p:nvPr/>
        </p:nvSpPr>
        <p:spPr bwMode="auto">
          <a:xfrm>
            <a:off x="1323975" y="5876925"/>
            <a:ext cx="0" cy="50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50" name="Line 94"/>
          <p:cNvSpPr>
            <a:spLocks noChangeShapeType="1"/>
          </p:cNvSpPr>
          <p:nvPr/>
        </p:nvSpPr>
        <p:spPr bwMode="auto">
          <a:xfrm>
            <a:off x="1573213" y="5824538"/>
            <a:ext cx="4762" cy="10318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51" name="Line 95"/>
          <p:cNvSpPr>
            <a:spLocks noChangeShapeType="1"/>
          </p:cNvSpPr>
          <p:nvPr/>
        </p:nvSpPr>
        <p:spPr bwMode="auto">
          <a:xfrm>
            <a:off x="2595563" y="5853113"/>
            <a:ext cx="0" cy="746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52" name="Line 96"/>
          <p:cNvSpPr>
            <a:spLocks noChangeShapeType="1"/>
          </p:cNvSpPr>
          <p:nvPr/>
        </p:nvSpPr>
        <p:spPr bwMode="auto">
          <a:xfrm>
            <a:off x="2849563" y="5648325"/>
            <a:ext cx="0" cy="279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53" name="Line 97"/>
          <p:cNvSpPr>
            <a:spLocks noChangeShapeType="1"/>
          </p:cNvSpPr>
          <p:nvPr/>
        </p:nvSpPr>
        <p:spPr bwMode="auto">
          <a:xfrm>
            <a:off x="2978150" y="5838825"/>
            <a:ext cx="0" cy="889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54" name="Line 98"/>
          <p:cNvSpPr>
            <a:spLocks noChangeShapeType="1"/>
          </p:cNvSpPr>
          <p:nvPr/>
        </p:nvSpPr>
        <p:spPr bwMode="auto">
          <a:xfrm>
            <a:off x="3100388" y="5843588"/>
            <a:ext cx="4762" cy="8413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55" name="Line 99"/>
          <p:cNvSpPr>
            <a:spLocks noChangeShapeType="1"/>
          </p:cNvSpPr>
          <p:nvPr/>
        </p:nvSpPr>
        <p:spPr bwMode="auto">
          <a:xfrm>
            <a:off x="3217863" y="5653088"/>
            <a:ext cx="14287" cy="27463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56" name="Line 100"/>
          <p:cNvSpPr>
            <a:spLocks noChangeShapeType="1"/>
          </p:cNvSpPr>
          <p:nvPr/>
        </p:nvSpPr>
        <p:spPr bwMode="auto">
          <a:xfrm>
            <a:off x="3359150"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57" name="Line 101"/>
          <p:cNvSpPr>
            <a:spLocks noChangeShapeType="1"/>
          </p:cNvSpPr>
          <p:nvPr/>
        </p:nvSpPr>
        <p:spPr bwMode="auto">
          <a:xfrm>
            <a:off x="2468563" y="5695950"/>
            <a:ext cx="0" cy="23177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58" name="Line 102"/>
          <p:cNvSpPr>
            <a:spLocks noChangeShapeType="1"/>
          </p:cNvSpPr>
          <p:nvPr/>
        </p:nvSpPr>
        <p:spPr bwMode="auto">
          <a:xfrm>
            <a:off x="2722563" y="5534025"/>
            <a:ext cx="0" cy="3937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59" name="Line 103"/>
          <p:cNvSpPr>
            <a:spLocks noChangeShapeType="1"/>
          </p:cNvSpPr>
          <p:nvPr/>
        </p:nvSpPr>
        <p:spPr bwMode="auto">
          <a:xfrm>
            <a:off x="3738563" y="5815013"/>
            <a:ext cx="0" cy="1127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60" name="Line 104"/>
          <p:cNvSpPr>
            <a:spLocks noChangeShapeType="1"/>
          </p:cNvSpPr>
          <p:nvPr/>
        </p:nvSpPr>
        <p:spPr bwMode="auto">
          <a:xfrm>
            <a:off x="3992563" y="5838825"/>
            <a:ext cx="0" cy="889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61" name="Line 105"/>
          <p:cNvSpPr>
            <a:spLocks noChangeShapeType="1"/>
          </p:cNvSpPr>
          <p:nvPr/>
        </p:nvSpPr>
        <p:spPr bwMode="auto">
          <a:xfrm>
            <a:off x="4121150" y="5634038"/>
            <a:ext cx="0" cy="29368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62" name="Line 106"/>
          <p:cNvSpPr>
            <a:spLocks noChangeShapeType="1"/>
          </p:cNvSpPr>
          <p:nvPr/>
        </p:nvSpPr>
        <p:spPr bwMode="auto">
          <a:xfrm>
            <a:off x="4248150"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63" name="Line 107"/>
          <p:cNvSpPr>
            <a:spLocks noChangeShapeType="1"/>
          </p:cNvSpPr>
          <p:nvPr/>
        </p:nvSpPr>
        <p:spPr bwMode="auto">
          <a:xfrm>
            <a:off x="4375150" y="5643563"/>
            <a:ext cx="0" cy="2841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64" name="Line 108"/>
          <p:cNvSpPr>
            <a:spLocks noChangeShapeType="1"/>
          </p:cNvSpPr>
          <p:nvPr/>
        </p:nvSpPr>
        <p:spPr bwMode="auto">
          <a:xfrm>
            <a:off x="4502150" y="5857875"/>
            <a:ext cx="0" cy="6985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65" name="Line 109"/>
          <p:cNvSpPr>
            <a:spLocks noChangeShapeType="1"/>
          </p:cNvSpPr>
          <p:nvPr/>
        </p:nvSpPr>
        <p:spPr bwMode="auto">
          <a:xfrm>
            <a:off x="3611563" y="5686425"/>
            <a:ext cx="0" cy="2413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66" name="Line 110"/>
          <p:cNvSpPr>
            <a:spLocks noChangeShapeType="1"/>
          </p:cNvSpPr>
          <p:nvPr/>
        </p:nvSpPr>
        <p:spPr bwMode="auto">
          <a:xfrm>
            <a:off x="3865563" y="5872163"/>
            <a:ext cx="0" cy="555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67" name="Line 111"/>
          <p:cNvSpPr>
            <a:spLocks noChangeShapeType="1"/>
          </p:cNvSpPr>
          <p:nvPr/>
        </p:nvSpPr>
        <p:spPr bwMode="auto">
          <a:xfrm>
            <a:off x="4881563" y="5842000"/>
            <a:ext cx="0" cy="8413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68" name="Line 112"/>
          <p:cNvSpPr>
            <a:spLocks noChangeShapeType="1"/>
          </p:cNvSpPr>
          <p:nvPr/>
        </p:nvSpPr>
        <p:spPr bwMode="auto">
          <a:xfrm>
            <a:off x="5135563" y="5832475"/>
            <a:ext cx="0" cy="9366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69" name="Line 113"/>
          <p:cNvSpPr>
            <a:spLocks noChangeShapeType="1"/>
          </p:cNvSpPr>
          <p:nvPr/>
        </p:nvSpPr>
        <p:spPr bwMode="auto">
          <a:xfrm>
            <a:off x="5264150" y="5794375"/>
            <a:ext cx="0" cy="13176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70" name="Line 114"/>
          <p:cNvSpPr>
            <a:spLocks noChangeShapeType="1"/>
          </p:cNvSpPr>
          <p:nvPr/>
        </p:nvSpPr>
        <p:spPr bwMode="auto">
          <a:xfrm>
            <a:off x="5391150" y="5846763"/>
            <a:ext cx="0" cy="7937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71" name="Line 115"/>
          <p:cNvSpPr>
            <a:spLocks noChangeShapeType="1"/>
          </p:cNvSpPr>
          <p:nvPr/>
        </p:nvSpPr>
        <p:spPr bwMode="auto">
          <a:xfrm>
            <a:off x="5518150" y="5822950"/>
            <a:ext cx="0" cy="10318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72" name="Line 116"/>
          <p:cNvSpPr>
            <a:spLocks noChangeShapeType="1"/>
          </p:cNvSpPr>
          <p:nvPr/>
        </p:nvSpPr>
        <p:spPr bwMode="auto">
          <a:xfrm>
            <a:off x="5645150" y="5656263"/>
            <a:ext cx="0" cy="26987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73" name="Line 117"/>
          <p:cNvSpPr>
            <a:spLocks noChangeShapeType="1"/>
          </p:cNvSpPr>
          <p:nvPr/>
        </p:nvSpPr>
        <p:spPr bwMode="auto">
          <a:xfrm>
            <a:off x="4754563" y="5822950"/>
            <a:ext cx="0" cy="10318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74" name="Line 118"/>
          <p:cNvSpPr>
            <a:spLocks noChangeShapeType="1"/>
          </p:cNvSpPr>
          <p:nvPr/>
        </p:nvSpPr>
        <p:spPr bwMode="auto">
          <a:xfrm>
            <a:off x="5008563" y="5651500"/>
            <a:ext cx="0" cy="27463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75" name="Line 119"/>
          <p:cNvSpPr>
            <a:spLocks noChangeShapeType="1"/>
          </p:cNvSpPr>
          <p:nvPr/>
        </p:nvSpPr>
        <p:spPr bwMode="auto">
          <a:xfrm>
            <a:off x="6026150"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76" name="Line 120"/>
          <p:cNvSpPr>
            <a:spLocks noChangeShapeType="1"/>
          </p:cNvSpPr>
          <p:nvPr/>
        </p:nvSpPr>
        <p:spPr bwMode="auto">
          <a:xfrm>
            <a:off x="6280150"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77" name="Line 121"/>
          <p:cNvSpPr>
            <a:spLocks noChangeShapeType="1"/>
          </p:cNvSpPr>
          <p:nvPr/>
        </p:nvSpPr>
        <p:spPr bwMode="auto">
          <a:xfrm>
            <a:off x="6408738" y="5627688"/>
            <a:ext cx="0" cy="30003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78" name="Line 122"/>
          <p:cNvSpPr>
            <a:spLocks noChangeShapeType="1"/>
          </p:cNvSpPr>
          <p:nvPr/>
        </p:nvSpPr>
        <p:spPr bwMode="auto">
          <a:xfrm>
            <a:off x="6535738" y="5910263"/>
            <a:ext cx="0" cy="174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79" name="Line 123"/>
          <p:cNvSpPr>
            <a:spLocks noChangeShapeType="1"/>
          </p:cNvSpPr>
          <p:nvPr/>
        </p:nvSpPr>
        <p:spPr bwMode="auto">
          <a:xfrm>
            <a:off x="6662738"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80" name="Line 124"/>
          <p:cNvSpPr>
            <a:spLocks noChangeShapeType="1"/>
          </p:cNvSpPr>
          <p:nvPr/>
        </p:nvSpPr>
        <p:spPr bwMode="auto">
          <a:xfrm>
            <a:off x="6789738" y="5910263"/>
            <a:ext cx="0" cy="174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81" name="Line 125"/>
          <p:cNvSpPr>
            <a:spLocks noChangeShapeType="1"/>
          </p:cNvSpPr>
          <p:nvPr/>
        </p:nvSpPr>
        <p:spPr bwMode="auto">
          <a:xfrm>
            <a:off x="5899150" y="5857875"/>
            <a:ext cx="0" cy="6985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82" name="Line 126"/>
          <p:cNvSpPr>
            <a:spLocks noChangeShapeType="1"/>
          </p:cNvSpPr>
          <p:nvPr/>
        </p:nvSpPr>
        <p:spPr bwMode="auto">
          <a:xfrm>
            <a:off x="6153150" y="5686425"/>
            <a:ext cx="0" cy="2413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83" name="Line 127"/>
          <p:cNvSpPr>
            <a:spLocks noChangeShapeType="1"/>
          </p:cNvSpPr>
          <p:nvPr/>
        </p:nvSpPr>
        <p:spPr bwMode="auto">
          <a:xfrm>
            <a:off x="7169150" y="5753100"/>
            <a:ext cx="0" cy="1746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84" name="Line 128"/>
          <p:cNvSpPr>
            <a:spLocks noChangeShapeType="1"/>
          </p:cNvSpPr>
          <p:nvPr/>
        </p:nvSpPr>
        <p:spPr bwMode="auto">
          <a:xfrm>
            <a:off x="7423150"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85" name="Line 129"/>
          <p:cNvSpPr>
            <a:spLocks noChangeShapeType="1"/>
          </p:cNvSpPr>
          <p:nvPr/>
        </p:nvSpPr>
        <p:spPr bwMode="auto">
          <a:xfrm>
            <a:off x="7551738"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86" name="Line 130"/>
          <p:cNvSpPr>
            <a:spLocks noChangeShapeType="1"/>
          </p:cNvSpPr>
          <p:nvPr/>
        </p:nvSpPr>
        <p:spPr bwMode="auto">
          <a:xfrm>
            <a:off x="7678738" y="5567363"/>
            <a:ext cx="0" cy="3603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87" name="Line 131"/>
          <p:cNvSpPr>
            <a:spLocks noChangeShapeType="1"/>
          </p:cNvSpPr>
          <p:nvPr/>
        </p:nvSpPr>
        <p:spPr bwMode="auto">
          <a:xfrm>
            <a:off x="7805738"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88" name="Line 132"/>
          <p:cNvSpPr>
            <a:spLocks noChangeShapeType="1"/>
          </p:cNvSpPr>
          <p:nvPr/>
        </p:nvSpPr>
        <p:spPr bwMode="auto">
          <a:xfrm>
            <a:off x="7932738" y="5910263"/>
            <a:ext cx="0" cy="174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89" name="Line 133"/>
          <p:cNvSpPr>
            <a:spLocks noChangeShapeType="1"/>
          </p:cNvSpPr>
          <p:nvPr/>
        </p:nvSpPr>
        <p:spPr bwMode="auto">
          <a:xfrm>
            <a:off x="7042150"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090" name="Line 134"/>
          <p:cNvSpPr>
            <a:spLocks noChangeShapeType="1"/>
          </p:cNvSpPr>
          <p:nvPr/>
        </p:nvSpPr>
        <p:spPr bwMode="auto">
          <a:xfrm>
            <a:off x="7296150"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3089081046"/>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grpSp>
        <p:nvGrpSpPr>
          <p:cNvPr id="41987" name="Group 3"/>
          <p:cNvGrpSpPr>
            <a:grpSpLocks/>
          </p:cNvGrpSpPr>
          <p:nvPr/>
        </p:nvGrpSpPr>
        <p:grpSpPr bwMode="auto">
          <a:xfrm>
            <a:off x="4084638" y="2005013"/>
            <a:ext cx="981075" cy="1027112"/>
            <a:chOff x="268" y="1263"/>
            <a:chExt cx="618" cy="647"/>
          </a:xfrm>
        </p:grpSpPr>
        <p:sp>
          <p:nvSpPr>
            <p:cNvPr id="42079" name="Oval 4"/>
            <p:cNvSpPr>
              <a:spLocks noChangeArrowheads="1"/>
            </p:cNvSpPr>
            <p:nvPr/>
          </p:nvSpPr>
          <p:spPr bwMode="auto">
            <a:xfrm>
              <a:off x="474" y="126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80" name="Oval 5"/>
            <p:cNvSpPr>
              <a:spLocks noChangeArrowheads="1"/>
            </p:cNvSpPr>
            <p:nvPr/>
          </p:nvSpPr>
          <p:spPr bwMode="auto">
            <a:xfrm>
              <a:off x="442" y="147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81" name="Oval 6"/>
            <p:cNvSpPr>
              <a:spLocks noChangeArrowheads="1"/>
            </p:cNvSpPr>
            <p:nvPr/>
          </p:nvSpPr>
          <p:spPr bwMode="auto">
            <a:xfrm>
              <a:off x="507" y="183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82" name="Oval 7"/>
            <p:cNvSpPr>
              <a:spLocks noChangeArrowheads="1"/>
            </p:cNvSpPr>
            <p:nvPr/>
          </p:nvSpPr>
          <p:spPr bwMode="auto">
            <a:xfrm>
              <a:off x="499" y="165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83" name="Oval 8"/>
            <p:cNvSpPr>
              <a:spLocks noChangeArrowheads="1"/>
            </p:cNvSpPr>
            <p:nvPr/>
          </p:nvSpPr>
          <p:spPr bwMode="auto">
            <a:xfrm>
              <a:off x="787" y="175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84" name="Oval 9"/>
            <p:cNvSpPr>
              <a:spLocks noChangeArrowheads="1"/>
            </p:cNvSpPr>
            <p:nvPr/>
          </p:nvSpPr>
          <p:spPr bwMode="auto">
            <a:xfrm>
              <a:off x="726" y="1392"/>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85" name="Oval 10"/>
            <p:cNvSpPr>
              <a:spLocks noChangeArrowheads="1"/>
            </p:cNvSpPr>
            <p:nvPr/>
          </p:nvSpPr>
          <p:spPr bwMode="auto">
            <a:xfrm>
              <a:off x="665" y="153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86" name="Oval 11"/>
            <p:cNvSpPr>
              <a:spLocks noChangeArrowheads="1"/>
            </p:cNvSpPr>
            <p:nvPr/>
          </p:nvSpPr>
          <p:spPr bwMode="auto">
            <a:xfrm>
              <a:off x="857" y="141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87" name="Rectangle 12"/>
            <p:cNvSpPr>
              <a:spLocks noChangeArrowheads="1"/>
            </p:cNvSpPr>
            <p:nvPr/>
          </p:nvSpPr>
          <p:spPr bwMode="auto">
            <a:xfrm>
              <a:off x="268" y="1334"/>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41988" name="Group 13"/>
          <p:cNvGrpSpPr>
            <a:grpSpLocks/>
          </p:cNvGrpSpPr>
          <p:nvPr/>
        </p:nvGrpSpPr>
        <p:grpSpPr bwMode="auto">
          <a:xfrm>
            <a:off x="4084638" y="2022475"/>
            <a:ext cx="981075" cy="1011238"/>
            <a:chOff x="844" y="1274"/>
            <a:chExt cx="618" cy="637"/>
          </a:xfrm>
        </p:grpSpPr>
        <p:sp>
          <p:nvSpPr>
            <p:cNvPr id="42070" name="Oval 14"/>
            <p:cNvSpPr>
              <a:spLocks noChangeArrowheads="1"/>
            </p:cNvSpPr>
            <p:nvPr/>
          </p:nvSpPr>
          <p:spPr bwMode="auto">
            <a:xfrm>
              <a:off x="1060" y="127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71" name="Oval 15"/>
            <p:cNvSpPr>
              <a:spLocks noChangeArrowheads="1"/>
            </p:cNvSpPr>
            <p:nvPr/>
          </p:nvSpPr>
          <p:spPr bwMode="auto">
            <a:xfrm>
              <a:off x="998" y="147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72" name="Oval 16"/>
            <p:cNvSpPr>
              <a:spLocks noChangeArrowheads="1"/>
            </p:cNvSpPr>
            <p:nvPr/>
          </p:nvSpPr>
          <p:spPr bwMode="auto">
            <a:xfrm>
              <a:off x="1073" y="18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73" name="Oval 17"/>
            <p:cNvSpPr>
              <a:spLocks noChangeArrowheads="1"/>
            </p:cNvSpPr>
            <p:nvPr/>
          </p:nvSpPr>
          <p:spPr bwMode="auto">
            <a:xfrm>
              <a:off x="1085" y="164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74" name="Oval 18"/>
            <p:cNvSpPr>
              <a:spLocks noChangeArrowheads="1"/>
            </p:cNvSpPr>
            <p:nvPr/>
          </p:nvSpPr>
          <p:spPr bwMode="auto">
            <a:xfrm>
              <a:off x="1363" y="175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75" name="Oval 19"/>
            <p:cNvSpPr>
              <a:spLocks noChangeArrowheads="1"/>
            </p:cNvSpPr>
            <p:nvPr/>
          </p:nvSpPr>
          <p:spPr bwMode="auto">
            <a:xfrm>
              <a:off x="1302" y="13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76" name="Oval 20"/>
            <p:cNvSpPr>
              <a:spLocks noChangeArrowheads="1"/>
            </p:cNvSpPr>
            <p:nvPr/>
          </p:nvSpPr>
          <p:spPr bwMode="auto">
            <a:xfrm>
              <a:off x="1251" y="152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77" name="Oval 21"/>
            <p:cNvSpPr>
              <a:spLocks noChangeArrowheads="1"/>
            </p:cNvSpPr>
            <p:nvPr/>
          </p:nvSpPr>
          <p:spPr bwMode="auto">
            <a:xfrm>
              <a:off x="1433" y="141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78" name="Rectangle 22"/>
            <p:cNvSpPr>
              <a:spLocks noChangeArrowheads="1"/>
            </p:cNvSpPr>
            <p:nvPr/>
          </p:nvSpPr>
          <p:spPr bwMode="auto">
            <a:xfrm>
              <a:off x="844" y="1335"/>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41989" name="Group 23"/>
          <p:cNvGrpSpPr>
            <a:grpSpLocks/>
          </p:cNvGrpSpPr>
          <p:nvPr/>
        </p:nvGrpSpPr>
        <p:grpSpPr bwMode="auto">
          <a:xfrm>
            <a:off x="4084638" y="2022475"/>
            <a:ext cx="981075" cy="1011238"/>
            <a:chOff x="1420" y="1274"/>
            <a:chExt cx="618" cy="637"/>
          </a:xfrm>
        </p:grpSpPr>
        <p:sp>
          <p:nvSpPr>
            <p:cNvPr id="42061" name="Oval 24"/>
            <p:cNvSpPr>
              <a:spLocks noChangeArrowheads="1"/>
            </p:cNvSpPr>
            <p:nvPr/>
          </p:nvSpPr>
          <p:spPr bwMode="auto">
            <a:xfrm>
              <a:off x="1636" y="127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62" name="Oval 25"/>
            <p:cNvSpPr>
              <a:spLocks noChangeArrowheads="1"/>
            </p:cNvSpPr>
            <p:nvPr/>
          </p:nvSpPr>
          <p:spPr bwMode="auto">
            <a:xfrm>
              <a:off x="1584" y="146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63" name="Oval 26"/>
            <p:cNvSpPr>
              <a:spLocks noChangeArrowheads="1"/>
            </p:cNvSpPr>
            <p:nvPr/>
          </p:nvSpPr>
          <p:spPr bwMode="auto">
            <a:xfrm>
              <a:off x="1649" y="18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64" name="Oval 27"/>
            <p:cNvSpPr>
              <a:spLocks noChangeArrowheads="1"/>
            </p:cNvSpPr>
            <p:nvPr/>
          </p:nvSpPr>
          <p:spPr bwMode="auto">
            <a:xfrm>
              <a:off x="1641" y="164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65" name="Oval 28"/>
            <p:cNvSpPr>
              <a:spLocks noChangeArrowheads="1"/>
            </p:cNvSpPr>
            <p:nvPr/>
          </p:nvSpPr>
          <p:spPr bwMode="auto">
            <a:xfrm>
              <a:off x="1939" y="175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66" name="Oval 29"/>
            <p:cNvSpPr>
              <a:spLocks noChangeArrowheads="1"/>
            </p:cNvSpPr>
            <p:nvPr/>
          </p:nvSpPr>
          <p:spPr bwMode="auto">
            <a:xfrm>
              <a:off x="1868" y="138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67" name="Oval 30"/>
            <p:cNvSpPr>
              <a:spLocks noChangeArrowheads="1"/>
            </p:cNvSpPr>
            <p:nvPr/>
          </p:nvSpPr>
          <p:spPr bwMode="auto">
            <a:xfrm>
              <a:off x="1817" y="153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68" name="Oval 31"/>
            <p:cNvSpPr>
              <a:spLocks noChangeArrowheads="1"/>
            </p:cNvSpPr>
            <p:nvPr/>
          </p:nvSpPr>
          <p:spPr bwMode="auto">
            <a:xfrm>
              <a:off x="2009" y="143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69" name="Rectangle 32"/>
            <p:cNvSpPr>
              <a:spLocks noChangeArrowheads="1"/>
            </p:cNvSpPr>
            <p:nvPr/>
          </p:nvSpPr>
          <p:spPr bwMode="auto">
            <a:xfrm>
              <a:off x="1420" y="1335"/>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41990" name="Group 33"/>
          <p:cNvGrpSpPr>
            <a:grpSpLocks/>
          </p:cNvGrpSpPr>
          <p:nvPr/>
        </p:nvGrpSpPr>
        <p:grpSpPr bwMode="auto">
          <a:xfrm>
            <a:off x="4084638" y="2006600"/>
            <a:ext cx="981075" cy="1027113"/>
            <a:chOff x="1996" y="1264"/>
            <a:chExt cx="618" cy="647"/>
          </a:xfrm>
        </p:grpSpPr>
        <p:sp>
          <p:nvSpPr>
            <p:cNvPr id="42052" name="Oval 34"/>
            <p:cNvSpPr>
              <a:spLocks noChangeArrowheads="1"/>
            </p:cNvSpPr>
            <p:nvPr/>
          </p:nvSpPr>
          <p:spPr bwMode="auto">
            <a:xfrm>
              <a:off x="2202" y="126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53" name="Oval 35"/>
            <p:cNvSpPr>
              <a:spLocks noChangeArrowheads="1"/>
            </p:cNvSpPr>
            <p:nvPr/>
          </p:nvSpPr>
          <p:spPr bwMode="auto">
            <a:xfrm>
              <a:off x="2160" y="146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54" name="Oval 36"/>
            <p:cNvSpPr>
              <a:spLocks noChangeArrowheads="1"/>
            </p:cNvSpPr>
            <p:nvPr/>
          </p:nvSpPr>
          <p:spPr bwMode="auto">
            <a:xfrm>
              <a:off x="2245" y="18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55" name="Oval 37"/>
            <p:cNvSpPr>
              <a:spLocks noChangeArrowheads="1"/>
            </p:cNvSpPr>
            <p:nvPr/>
          </p:nvSpPr>
          <p:spPr bwMode="auto">
            <a:xfrm>
              <a:off x="2227" y="16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56" name="Oval 38"/>
            <p:cNvSpPr>
              <a:spLocks noChangeArrowheads="1"/>
            </p:cNvSpPr>
            <p:nvPr/>
          </p:nvSpPr>
          <p:spPr bwMode="auto">
            <a:xfrm>
              <a:off x="2505" y="174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57" name="Oval 39"/>
            <p:cNvSpPr>
              <a:spLocks noChangeArrowheads="1"/>
            </p:cNvSpPr>
            <p:nvPr/>
          </p:nvSpPr>
          <p:spPr bwMode="auto">
            <a:xfrm>
              <a:off x="2444" y="140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58" name="Oval 40"/>
            <p:cNvSpPr>
              <a:spLocks noChangeArrowheads="1"/>
            </p:cNvSpPr>
            <p:nvPr/>
          </p:nvSpPr>
          <p:spPr bwMode="auto">
            <a:xfrm>
              <a:off x="2393" y="153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59" name="Oval 41"/>
            <p:cNvSpPr>
              <a:spLocks noChangeArrowheads="1"/>
            </p:cNvSpPr>
            <p:nvPr/>
          </p:nvSpPr>
          <p:spPr bwMode="auto">
            <a:xfrm>
              <a:off x="2585" y="142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60" name="Rectangle 42"/>
            <p:cNvSpPr>
              <a:spLocks noChangeArrowheads="1"/>
            </p:cNvSpPr>
            <p:nvPr/>
          </p:nvSpPr>
          <p:spPr bwMode="auto">
            <a:xfrm>
              <a:off x="1996" y="1335"/>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41991" name="Group 43"/>
          <p:cNvGrpSpPr>
            <a:grpSpLocks/>
          </p:cNvGrpSpPr>
          <p:nvPr/>
        </p:nvGrpSpPr>
        <p:grpSpPr bwMode="auto">
          <a:xfrm>
            <a:off x="4083050" y="2022475"/>
            <a:ext cx="965200" cy="1011238"/>
            <a:chOff x="2572" y="1274"/>
            <a:chExt cx="608" cy="637"/>
          </a:xfrm>
        </p:grpSpPr>
        <p:sp>
          <p:nvSpPr>
            <p:cNvPr id="42043" name="Oval 44"/>
            <p:cNvSpPr>
              <a:spLocks noChangeArrowheads="1"/>
            </p:cNvSpPr>
            <p:nvPr/>
          </p:nvSpPr>
          <p:spPr bwMode="auto">
            <a:xfrm>
              <a:off x="2788" y="127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44" name="Oval 45"/>
            <p:cNvSpPr>
              <a:spLocks noChangeArrowheads="1"/>
            </p:cNvSpPr>
            <p:nvPr/>
          </p:nvSpPr>
          <p:spPr bwMode="auto">
            <a:xfrm>
              <a:off x="2726" y="147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45" name="Oval 46"/>
            <p:cNvSpPr>
              <a:spLocks noChangeArrowheads="1"/>
            </p:cNvSpPr>
            <p:nvPr/>
          </p:nvSpPr>
          <p:spPr bwMode="auto">
            <a:xfrm>
              <a:off x="2821" y="18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46" name="Oval 47"/>
            <p:cNvSpPr>
              <a:spLocks noChangeArrowheads="1"/>
            </p:cNvSpPr>
            <p:nvPr/>
          </p:nvSpPr>
          <p:spPr bwMode="auto">
            <a:xfrm>
              <a:off x="2803" y="16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47" name="Oval 48"/>
            <p:cNvSpPr>
              <a:spLocks noChangeArrowheads="1"/>
            </p:cNvSpPr>
            <p:nvPr/>
          </p:nvSpPr>
          <p:spPr bwMode="auto">
            <a:xfrm>
              <a:off x="3071" y="175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48" name="Oval 49"/>
            <p:cNvSpPr>
              <a:spLocks noChangeArrowheads="1"/>
            </p:cNvSpPr>
            <p:nvPr/>
          </p:nvSpPr>
          <p:spPr bwMode="auto">
            <a:xfrm>
              <a:off x="3020" y="140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49" name="Oval 50"/>
            <p:cNvSpPr>
              <a:spLocks noChangeArrowheads="1"/>
            </p:cNvSpPr>
            <p:nvPr/>
          </p:nvSpPr>
          <p:spPr bwMode="auto">
            <a:xfrm>
              <a:off x="2979" y="15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50" name="Oval 51"/>
            <p:cNvSpPr>
              <a:spLocks noChangeArrowheads="1"/>
            </p:cNvSpPr>
            <p:nvPr/>
          </p:nvSpPr>
          <p:spPr bwMode="auto">
            <a:xfrm>
              <a:off x="3151" y="142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51" name="Rectangle 52"/>
            <p:cNvSpPr>
              <a:spLocks noChangeArrowheads="1"/>
            </p:cNvSpPr>
            <p:nvPr/>
          </p:nvSpPr>
          <p:spPr bwMode="auto">
            <a:xfrm>
              <a:off x="2572" y="1335"/>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41992" name="Group 53"/>
          <p:cNvGrpSpPr>
            <a:grpSpLocks/>
          </p:cNvGrpSpPr>
          <p:nvPr/>
        </p:nvGrpSpPr>
        <p:grpSpPr bwMode="auto">
          <a:xfrm>
            <a:off x="4084638" y="2006600"/>
            <a:ext cx="996950" cy="1027113"/>
            <a:chOff x="3148" y="1264"/>
            <a:chExt cx="628" cy="647"/>
          </a:xfrm>
        </p:grpSpPr>
        <p:sp>
          <p:nvSpPr>
            <p:cNvPr id="42034" name="Oval 54"/>
            <p:cNvSpPr>
              <a:spLocks noChangeArrowheads="1"/>
            </p:cNvSpPr>
            <p:nvPr/>
          </p:nvSpPr>
          <p:spPr bwMode="auto">
            <a:xfrm>
              <a:off x="3344" y="126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35" name="Oval 55"/>
            <p:cNvSpPr>
              <a:spLocks noChangeArrowheads="1"/>
            </p:cNvSpPr>
            <p:nvPr/>
          </p:nvSpPr>
          <p:spPr bwMode="auto">
            <a:xfrm>
              <a:off x="3322" y="147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36" name="Oval 56"/>
            <p:cNvSpPr>
              <a:spLocks noChangeArrowheads="1"/>
            </p:cNvSpPr>
            <p:nvPr/>
          </p:nvSpPr>
          <p:spPr bwMode="auto">
            <a:xfrm>
              <a:off x="3377" y="18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37" name="Oval 57"/>
            <p:cNvSpPr>
              <a:spLocks noChangeArrowheads="1"/>
            </p:cNvSpPr>
            <p:nvPr/>
          </p:nvSpPr>
          <p:spPr bwMode="auto">
            <a:xfrm>
              <a:off x="3379" y="165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38" name="Oval 58"/>
            <p:cNvSpPr>
              <a:spLocks noChangeArrowheads="1"/>
            </p:cNvSpPr>
            <p:nvPr/>
          </p:nvSpPr>
          <p:spPr bwMode="auto">
            <a:xfrm>
              <a:off x="3667" y="175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39" name="Oval 59"/>
            <p:cNvSpPr>
              <a:spLocks noChangeArrowheads="1"/>
            </p:cNvSpPr>
            <p:nvPr/>
          </p:nvSpPr>
          <p:spPr bwMode="auto">
            <a:xfrm>
              <a:off x="3596" y="138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40" name="Oval 60"/>
            <p:cNvSpPr>
              <a:spLocks noChangeArrowheads="1"/>
            </p:cNvSpPr>
            <p:nvPr/>
          </p:nvSpPr>
          <p:spPr bwMode="auto">
            <a:xfrm>
              <a:off x="3555" y="153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41" name="Oval 61"/>
            <p:cNvSpPr>
              <a:spLocks noChangeArrowheads="1"/>
            </p:cNvSpPr>
            <p:nvPr/>
          </p:nvSpPr>
          <p:spPr bwMode="auto">
            <a:xfrm>
              <a:off x="3747" y="142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42" name="Rectangle 62"/>
            <p:cNvSpPr>
              <a:spLocks noChangeArrowheads="1"/>
            </p:cNvSpPr>
            <p:nvPr/>
          </p:nvSpPr>
          <p:spPr bwMode="auto">
            <a:xfrm>
              <a:off x="3148" y="1335"/>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41993" name="Group 63"/>
          <p:cNvGrpSpPr>
            <a:grpSpLocks/>
          </p:cNvGrpSpPr>
          <p:nvPr/>
        </p:nvGrpSpPr>
        <p:grpSpPr bwMode="auto">
          <a:xfrm>
            <a:off x="4084638" y="2022475"/>
            <a:ext cx="981075" cy="1011238"/>
            <a:chOff x="3723" y="1274"/>
            <a:chExt cx="618" cy="637"/>
          </a:xfrm>
        </p:grpSpPr>
        <p:sp>
          <p:nvSpPr>
            <p:cNvPr id="42025" name="Oval 64"/>
            <p:cNvSpPr>
              <a:spLocks noChangeArrowheads="1"/>
            </p:cNvSpPr>
            <p:nvPr/>
          </p:nvSpPr>
          <p:spPr bwMode="auto">
            <a:xfrm>
              <a:off x="3919" y="127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26" name="Oval 65"/>
            <p:cNvSpPr>
              <a:spLocks noChangeArrowheads="1"/>
            </p:cNvSpPr>
            <p:nvPr/>
          </p:nvSpPr>
          <p:spPr bwMode="auto">
            <a:xfrm>
              <a:off x="3897" y="147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27" name="Oval 66"/>
            <p:cNvSpPr>
              <a:spLocks noChangeArrowheads="1"/>
            </p:cNvSpPr>
            <p:nvPr/>
          </p:nvSpPr>
          <p:spPr bwMode="auto">
            <a:xfrm>
              <a:off x="3952" y="18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28" name="Oval 67"/>
            <p:cNvSpPr>
              <a:spLocks noChangeArrowheads="1"/>
            </p:cNvSpPr>
            <p:nvPr/>
          </p:nvSpPr>
          <p:spPr bwMode="auto">
            <a:xfrm>
              <a:off x="3954" y="165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29" name="Oval 68"/>
            <p:cNvSpPr>
              <a:spLocks noChangeArrowheads="1"/>
            </p:cNvSpPr>
            <p:nvPr/>
          </p:nvSpPr>
          <p:spPr bwMode="auto">
            <a:xfrm>
              <a:off x="4232" y="174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30" name="Oval 69"/>
            <p:cNvSpPr>
              <a:spLocks noChangeArrowheads="1"/>
            </p:cNvSpPr>
            <p:nvPr/>
          </p:nvSpPr>
          <p:spPr bwMode="auto">
            <a:xfrm>
              <a:off x="4181" y="13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31" name="Oval 70"/>
            <p:cNvSpPr>
              <a:spLocks noChangeArrowheads="1"/>
            </p:cNvSpPr>
            <p:nvPr/>
          </p:nvSpPr>
          <p:spPr bwMode="auto">
            <a:xfrm>
              <a:off x="4130" y="152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32" name="Oval 71"/>
            <p:cNvSpPr>
              <a:spLocks noChangeArrowheads="1"/>
            </p:cNvSpPr>
            <p:nvPr/>
          </p:nvSpPr>
          <p:spPr bwMode="auto">
            <a:xfrm>
              <a:off x="4312" y="143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33" name="Rectangle 72"/>
            <p:cNvSpPr>
              <a:spLocks noChangeArrowheads="1"/>
            </p:cNvSpPr>
            <p:nvPr/>
          </p:nvSpPr>
          <p:spPr bwMode="auto">
            <a:xfrm>
              <a:off x="3723" y="1335"/>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41994" name="Group 73"/>
          <p:cNvGrpSpPr>
            <a:grpSpLocks/>
          </p:cNvGrpSpPr>
          <p:nvPr/>
        </p:nvGrpSpPr>
        <p:grpSpPr bwMode="auto">
          <a:xfrm>
            <a:off x="4084638" y="2036763"/>
            <a:ext cx="981075" cy="995362"/>
            <a:chOff x="4299" y="1283"/>
            <a:chExt cx="618" cy="627"/>
          </a:xfrm>
        </p:grpSpPr>
        <p:sp>
          <p:nvSpPr>
            <p:cNvPr id="42016" name="Oval 74"/>
            <p:cNvSpPr>
              <a:spLocks noChangeArrowheads="1"/>
            </p:cNvSpPr>
            <p:nvPr/>
          </p:nvSpPr>
          <p:spPr bwMode="auto">
            <a:xfrm>
              <a:off x="4505" y="128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17" name="Oval 75"/>
            <p:cNvSpPr>
              <a:spLocks noChangeArrowheads="1"/>
            </p:cNvSpPr>
            <p:nvPr/>
          </p:nvSpPr>
          <p:spPr bwMode="auto">
            <a:xfrm>
              <a:off x="4463" y="146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18" name="Oval 76"/>
            <p:cNvSpPr>
              <a:spLocks noChangeArrowheads="1"/>
            </p:cNvSpPr>
            <p:nvPr/>
          </p:nvSpPr>
          <p:spPr bwMode="auto">
            <a:xfrm>
              <a:off x="4538" y="185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19" name="Oval 77"/>
            <p:cNvSpPr>
              <a:spLocks noChangeArrowheads="1"/>
            </p:cNvSpPr>
            <p:nvPr/>
          </p:nvSpPr>
          <p:spPr bwMode="auto">
            <a:xfrm>
              <a:off x="4520" y="164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20" name="Oval 78"/>
            <p:cNvSpPr>
              <a:spLocks noChangeArrowheads="1"/>
            </p:cNvSpPr>
            <p:nvPr/>
          </p:nvSpPr>
          <p:spPr bwMode="auto">
            <a:xfrm>
              <a:off x="4818" y="175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21" name="Oval 79"/>
            <p:cNvSpPr>
              <a:spLocks noChangeArrowheads="1"/>
            </p:cNvSpPr>
            <p:nvPr/>
          </p:nvSpPr>
          <p:spPr bwMode="auto">
            <a:xfrm>
              <a:off x="4747" y="1392"/>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22" name="Oval 80"/>
            <p:cNvSpPr>
              <a:spLocks noChangeArrowheads="1"/>
            </p:cNvSpPr>
            <p:nvPr/>
          </p:nvSpPr>
          <p:spPr bwMode="auto">
            <a:xfrm>
              <a:off x="4696" y="153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23" name="Oval 81"/>
            <p:cNvSpPr>
              <a:spLocks noChangeArrowheads="1"/>
            </p:cNvSpPr>
            <p:nvPr/>
          </p:nvSpPr>
          <p:spPr bwMode="auto">
            <a:xfrm>
              <a:off x="4888" y="143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24" name="Rectangle 82"/>
            <p:cNvSpPr>
              <a:spLocks noChangeArrowheads="1"/>
            </p:cNvSpPr>
            <p:nvPr/>
          </p:nvSpPr>
          <p:spPr bwMode="auto">
            <a:xfrm>
              <a:off x="4299" y="1334"/>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41995" name="Group 83"/>
          <p:cNvGrpSpPr>
            <a:grpSpLocks/>
          </p:cNvGrpSpPr>
          <p:nvPr/>
        </p:nvGrpSpPr>
        <p:grpSpPr bwMode="auto">
          <a:xfrm>
            <a:off x="4084638" y="2019300"/>
            <a:ext cx="981075" cy="1011238"/>
            <a:chOff x="4875" y="1272"/>
            <a:chExt cx="618" cy="637"/>
          </a:xfrm>
        </p:grpSpPr>
        <p:sp>
          <p:nvSpPr>
            <p:cNvPr id="42007" name="Oval 84"/>
            <p:cNvSpPr>
              <a:spLocks noChangeArrowheads="1"/>
            </p:cNvSpPr>
            <p:nvPr/>
          </p:nvSpPr>
          <p:spPr bwMode="auto">
            <a:xfrm>
              <a:off x="5081" y="1272"/>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08" name="Oval 85"/>
            <p:cNvSpPr>
              <a:spLocks noChangeArrowheads="1"/>
            </p:cNvSpPr>
            <p:nvPr/>
          </p:nvSpPr>
          <p:spPr bwMode="auto">
            <a:xfrm>
              <a:off x="5029" y="147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09" name="Oval 86"/>
            <p:cNvSpPr>
              <a:spLocks noChangeArrowheads="1"/>
            </p:cNvSpPr>
            <p:nvPr/>
          </p:nvSpPr>
          <p:spPr bwMode="auto">
            <a:xfrm>
              <a:off x="5124" y="184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10" name="Oval 87"/>
            <p:cNvSpPr>
              <a:spLocks noChangeArrowheads="1"/>
            </p:cNvSpPr>
            <p:nvPr/>
          </p:nvSpPr>
          <p:spPr bwMode="auto">
            <a:xfrm>
              <a:off x="5096" y="164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11" name="Oval 88"/>
            <p:cNvSpPr>
              <a:spLocks noChangeArrowheads="1"/>
            </p:cNvSpPr>
            <p:nvPr/>
          </p:nvSpPr>
          <p:spPr bwMode="auto">
            <a:xfrm>
              <a:off x="5384" y="173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12" name="Oval 89"/>
            <p:cNvSpPr>
              <a:spLocks noChangeArrowheads="1"/>
            </p:cNvSpPr>
            <p:nvPr/>
          </p:nvSpPr>
          <p:spPr bwMode="auto">
            <a:xfrm>
              <a:off x="5323" y="138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13" name="Oval 90"/>
            <p:cNvSpPr>
              <a:spLocks noChangeArrowheads="1"/>
            </p:cNvSpPr>
            <p:nvPr/>
          </p:nvSpPr>
          <p:spPr bwMode="auto">
            <a:xfrm>
              <a:off x="5292" y="153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14" name="Oval 91"/>
            <p:cNvSpPr>
              <a:spLocks noChangeArrowheads="1"/>
            </p:cNvSpPr>
            <p:nvPr/>
          </p:nvSpPr>
          <p:spPr bwMode="auto">
            <a:xfrm>
              <a:off x="5464" y="14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2015" name="Rectangle 92"/>
            <p:cNvSpPr>
              <a:spLocks noChangeArrowheads="1"/>
            </p:cNvSpPr>
            <p:nvPr/>
          </p:nvSpPr>
          <p:spPr bwMode="auto">
            <a:xfrm>
              <a:off x="4875" y="1333"/>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41996" name="Group 93"/>
          <p:cNvGrpSpPr>
            <a:grpSpLocks/>
          </p:cNvGrpSpPr>
          <p:nvPr/>
        </p:nvGrpSpPr>
        <p:grpSpPr bwMode="auto">
          <a:xfrm>
            <a:off x="490538" y="3810000"/>
            <a:ext cx="8059737" cy="2835275"/>
            <a:chOff x="213" y="2304"/>
            <a:chExt cx="5077" cy="1786"/>
          </a:xfrm>
        </p:grpSpPr>
        <p:sp>
          <p:nvSpPr>
            <p:cNvPr id="42003" name="Line 94"/>
            <p:cNvSpPr>
              <a:spLocks noChangeShapeType="1"/>
            </p:cNvSpPr>
            <p:nvPr/>
          </p:nvSpPr>
          <p:spPr bwMode="auto">
            <a:xfrm>
              <a:off x="660" y="2304"/>
              <a:ext cx="0" cy="1344"/>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2004" name="Line 95"/>
            <p:cNvSpPr>
              <a:spLocks noChangeShapeType="1"/>
            </p:cNvSpPr>
            <p:nvPr/>
          </p:nvSpPr>
          <p:spPr bwMode="auto">
            <a:xfrm flipH="1">
              <a:off x="653" y="3648"/>
              <a:ext cx="4637"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2005" name="Text Box 96"/>
            <p:cNvSpPr txBox="1">
              <a:spLocks noChangeArrowheads="1"/>
            </p:cNvSpPr>
            <p:nvPr/>
          </p:nvSpPr>
          <p:spPr bwMode="auto">
            <a:xfrm>
              <a:off x="2572" y="3725"/>
              <a:ext cx="7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dirty="0">
                  <a:latin typeface="Arial" panose="020B0604020202020204" pitchFamily="34" charset="0"/>
                </a:rPr>
                <a:t>sin</a:t>
              </a:r>
              <a:r>
                <a:rPr lang="el-GR" altLang="en-US" sz="3200" dirty="0">
                  <a:latin typeface="Arial" panose="020B0604020202020204" pitchFamily="34" charset="0"/>
                  <a:cs typeface="Arial" panose="020B0604020202020204" pitchFamily="34" charset="0"/>
                </a:rPr>
                <a:t>θ</a:t>
              </a:r>
              <a:r>
                <a:rPr lang="en-US" altLang="en-US" sz="3200" dirty="0">
                  <a:latin typeface="Arial" panose="020B0604020202020204" pitchFamily="34" charset="0"/>
                </a:rPr>
                <a:t>/</a:t>
              </a:r>
              <a:r>
                <a:rPr lang="el-GR" altLang="en-US" sz="3200" dirty="0">
                  <a:latin typeface="Arial" panose="020B0604020202020204" pitchFamily="34" charset="0"/>
                  <a:cs typeface="Arial" panose="020B0604020202020204" pitchFamily="34" charset="0"/>
                </a:rPr>
                <a:t>λ</a:t>
              </a:r>
            </a:p>
          </p:txBody>
        </p:sp>
        <p:sp>
          <p:nvSpPr>
            <p:cNvPr id="42006" name="Text Box 97"/>
            <p:cNvSpPr txBox="1">
              <a:spLocks noChangeArrowheads="1"/>
            </p:cNvSpPr>
            <p:nvPr/>
          </p:nvSpPr>
          <p:spPr bwMode="auto">
            <a:xfrm rot="-5400000">
              <a:off x="-238" y="2799"/>
              <a:ext cx="11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intensity (F</a:t>
              </a:r>
              <a:r>
                <a:rPr lang="en-US" altLang="en-US" sz="2400" baseline="30000" dirty="0">
                  <a:latin typeface="Arial" panose="020B0604020202020204" pitchFamily="34" charset="0"/>
                </a:rPr>
                <a:t>2</a:t>
              </a:r>
              <a:r>
                <a:rPr lang="en-US" altLang="en-US" sz="2400" dirty="0">
                  <a:latin typeface="Arial" panose="020B0604020202020204" pitchFamily="34" charset="0"/>
                </a:rPr>
                <a:t>)</a:t>
              </a:r>
            </a:p>
          </p:txBody>
        </p:sp>
      </p:grpSp>
      <p:sp>
        <p:nvSpPr>
          <p:cNvPr id="41997" name="Line 98"/>
          <p:cNvSpPr>
            <a:spLocks noChangeShapeType="1"/>
          </p:cNvSpPr>
          <p:nvPr/>
        </p:nvSpPr>
        <p:spPr bwMode="auto">
          <a:xfrm>
            <a:off x="2343150" y="4313238"/>
            <a:ext cx="0" cy="15970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998" name="Line 99"/>
          <p:cNvSpPr>
            <a:spLocks noChangeShapeType="1"/>
          </p:cNvSpPr>
          <p:nvPr/>
        </p:nvSpPr>
        <p:spPr bwMode="auto">
          <a:xfrm>
            <a:off x="3486150" y="4313238"/>
            <a:ext cx="0" cy="15970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1999" name="Line 100"/>
          <p:cNvSpPr>
            <a:spLocks noChangeShapeType="1"/>
          </p:cNvSpPr>
          <p:nvPr/>
        </p:nvSpPr>
        <p:spPr bwMode="auto">
          <a:xfrm>
            <a:off x="4629150" y="4784725"/>
            <a:ext cx="0" cy="112553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2000" name="Line 101"/>
          <p:cNvSpPr>
            <a:spLocks noChangeShapeType="1"/>
          </p:cNvSpPr>
          <p:nvPr/>
        </p:nvSpPr>
        <p:spPr bwMode="auto">
          <a:xfrm>
            <a:off x="5772150" y="5075238"/>
            <a:ext cx="0" cy="8350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2001" name="Line 102"/>
          <p:cNvSpPr>
            <a:spLocks noChangeShapeType="1"/>
          </p:cNvSpPr>
          <p:nvPr/>
        </p:nvSpPr>
        <p:spPr bwMode="auto">
          <a:xfrm>
            <a:off x="6915150" y="5470525"/>
            <a:ext cx="0" cy="43973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2002" name="Line 103"/>
          <p:cNvSpPr>
            <a:spLocks noChangeShapeType="1"/>
          </p:cNvSpPr>
          <p:nvPr/>
        </p:nvSpPr>
        <p:spPr bwMode="auto">
          <a:xfrm>
            <a:off x="8058150" y="5751513"/>
            <a:ext cx="0" cy="1762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Tree>
    <p:extLst>
      <p:ext uri="{BB962C8B-B14F-4D97-AF65-F5344CB8AC3E}">
        <p14:creationId xmlns:p14="http://schemas.microsoft.com/office/powerpoint/2010/main" val="851626438"/>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graphicFrame>
        <p:nvGraphicFramePr>
          <p:cNvPr id="43011" name="Object 3"/>
          <p:cNvGraphicFramePr>
            <a:graphicFrameLocks noGrp="1" noChangeAspect="1"/>
          </p:cNvGraphicFramePr>
          <p:nvPr>
            <p:ph idx="1"/>
          </p:nvPr>
        </p:nvGraphicFramePr>
        <p:xfrm>
          <a:off x="500063" y="1606550"/>
          <a:ext cx="8128000" cy="4767263"/>
        </p:xfrm>
        <a:graphic>
          <a:graphicData uri="http://schemas.openxmlformats.org/presentationml/2006/ole">
            <mc:AlternateContent xmlns:mc="http://schemas.openxmlformats.org/markup-compatibility/2006">
              <mc:Choice xmlns:v="urn:schemas-microsoft-com:vml" Requires="v">
                <p:oleObj spid="_x0000_s214039" name="Chart" r:id="rId3" imgW="9305942" imgH="5457787" progId="MSGraph.Chart.8">
                  <p:embed followColorScheme="full"/>
                </p:oleObj>
              </mc:Choice>
              <mc:Fallback>
                <p:oleObj name="Chart" r:id="rId3" imgW="9305942" imgH="5457787" progId="MSGraph.Chart.8">
                  <p:embed followColorScheme="full"/>
                  <p:pic>
                    <p:nvPicPr>
                      <p:cNvPr id="0" name=""/>
                      <p:cNvPicPr>
                        <a:picLocks noChangeAspect="1" noChangeArrowheads="1"/>
                      </p:cNvPicPr>
                      <p:nvPr/>
                    </p:nvPicPr>
                    <p:blipFill>
                      <a:blip r:embed="rId4"/>
                      <a:srcRect/>
                      <a:stretch>
                        <a:fillRect/>
                      </a:stretch>
                    </p:blipFill>
                    <p:spPr bwMode="auto">
                      <a:xfrm>
                        <a:off x="500063" y="1606550"/>
                        <a:ext cx="8128000" cy="476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rot="-5400000">
            <a:off x="-309563" y="3476626"/>
            <a:ext cx="1323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intensity (F</a:t>
            </a:r>
            <a:r>
              <a:rPr lang="en-US" altLang="en-US" sz="1600" baseline="30000" dirty="0">
                <a:latin typeface="Arial" panose="020B0604020202020204" pitchFamily="34" charset="0"/>
              </a:rPr>
              <a:t>2</a:t>
            </a:r>
            <a:r>
              <a:rPr lang="en-US" altLang="en-US" sz="1600" dirty="0">
                <a:latin typeface="Arial" panose="020B0604020202020204" pitchFamily="34" charset="0"/>
              </a:rPr>
              <a:t>)</a:t>
            </a:r>
          </a:p>
        </p:txBody>
      </p:sp>
      <p:sp>
        <p:nvSpPr>
          <p:cNvPr id="43013" name="Text Box 5"/>
          <p:cNvSpPr txBox="1">
            <a:spLocks noChangeArrowheads="1"/>
          </p:cNvSpPr>
          <p:nvPr/>
        </p:nvSpPr>
        <p:spPr bwMode="auto">
          <a:xfrm>
            <a:off x="3657600" y="6262688"/>
            <a:ext cx="1751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one-cell </a:t>
            </a:r>
            <a:r>
              <a:rPr lang="en-US" altLang="en-US" sz="1600" dirty="0" err="1">
                <a:latin typeface="Arial" panose="020B0604020202020204" pitchFamily="34" charset="0"/>
              </a:rPr>
              <a:t>hkl</a:t>
            </a:r>
            <a:r>
              <a:rPr lang="en-US" altLang="en-US" sz="1600" dirty="0">
                <a:latin typeface="Arial" panose="020B0604020202020204" pitchFamily="34" charset="0"/>
              </a:rPr>
              <a:t> index</a:t>
            </a:r>
          </a:p>
        </p:txBody>
      </p:sp>
    </p:spTree>
    <p:extLst>
      <p:ext uri="{BB962C8B-B14F-4D97-AF65-F5344CB8AC3E}">
        <p14:creationId xmlns:p14="http://schemas.microsoft.com/office/powerpoint/2010/main" val="107746545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r>
              <a:rPr lang="en-US" sz="3200" dirty="0" smtClean="0">
                <a:solidFill>
                  <a:prstClr val="black"/>
                </a:solidFill>
                <a:latin typeface="Arial" panose="020B0604020202020204" pitchFamily="34" charset="0"/>
              </a:rPr>
              <a:t>RH: 84.2%</a:t>
            </a:r>
          </a:p>
          <a:p>
            <a:r>
              <a:rPr lang="en-US" sz="3200" dirty="0" smtClean="0">
                <a:solidFill>
                  <a:prstClr val="black"/>
                </a:solidFill>
                <a:latin typeface="Arial" panose="020B0604020202020204" pitchFamily="34" charset="0"/>
              </a:rPr>
              <a:t>  </a:t>
            </a:r>
            <a:r>
              <a:rPr lang="en-US" sz="2800" dirty="0" smtClean="0">
                <a:solidFill>
                  <a:prstClr val="black"/>
                </a:solidFill>
                <a:latin typeface="Arial" panose="020B0604020202020204" pitchFamily="34" charset="0"/>
              </a:rPr>
              <a:t> </a:t>
            </a:r>
            <a:r>
              <a:rPr lang="en-US" sz="3200" dirty="0" smtClean="0">
                <a:solidFill>
                  <a:prstClr val="black"/>
                </a:solidFill>
                <a:latin typeface="Arial" panose="020B0604020202020204" pitchFamily="34" charset="0"/>
              </a:rPr>
              <a:t>vs </a:t>
            </a:r>
            <a:r>
              <a:rPr lang="en-US" sz="3200" dirty="0">
                <a:solidFill>
                  <a:prstClr val="black"/>
                </a:solidFill>
                <a:latin typeface="Arial" panose="020B0604020202020204" pitchFamily="34" charset="0"/>
              </a:rPr>
              <a:t>71.9%</a:t>
            </a:r>
          </a:p>
        </p:txBody>
      </p:sp>
      <p:sp>
        <p:nvSpPr>
          <p:cNvPr id="8" name="Rectangle 7"/>
          <p:cNvSpPr/>
          <p:nvPr/>
        </p:nvSpPr>
        <p:spPr>
          <a:xfrm>
            <a:off x="6423764" y="1052500"/>
            <a:ext cx="2460930" cy="584775"/>
          </a:xfrm>
          <a:prstGeom prst="rect">
            <a:avLst/>
          </a:prstGeom>
        </p:spPr>
        <p:txBody>
          <a:bodyPr wrap="none">
            <a:spAutoFit/>
          </a:bodyPr>
          <a:lstStyle/>
          <a:p>
            <a:r>
              <a:rPr lang="en-US" sz="3200" dirty="0" err="1">
                <a:solidFill>
                  <a:prstClr val="black"/>
                </a:solidFill>
                <a:latin typeface="Arial" panose="020B0604020202020204" pitchFamily="34" charset="0"/>
              </a:rPr>
              <a:t>R</a:t>
            </a:r>
            <a:r>
              <a:rPr lang="en-US" sz="3200" baseline="-25000" dirty="0" err="1">
                <a:solidFill>
                  <a:prstClr val="black"/>
                </a:solidFill>
                <a:latin typeface="Arial" panose="020B0604020202020204" pitchFamily="34" charset="0"/>
              </a:rPr>
              <a:t>iso</a:t>
            </a:r>
            <a:r>
              <a:rPr lang="en-US" sz="3200" dirty="0">
                <a:solidFill>
                  <a:prstClr val="black"/>
                </a:solidFill>
                <a:latin typeface="Arial" panose="020B0604020202020204" pitchFamily="34" charset="0"/>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3" name="TextBox 2"/>
          <p:cNvSpPr txBox="1"/>
          <p:nvPr/>
        </p:nvSpPr>
        <p:spPr>
          <a:xfrm>
            <a:off x="5610403" y="1716494"/>
            <a:ext cx="922047" cy="830997"/>
          </a:xfrm>
          <a:prstGeom prst="rect">
            <a:avLst/>
          </a:prstGeom>
          <a:noFill/>
        </p:spPr>
        <p:txBody>
          <a:bodyPr wrap="none" rtlCol="0">
            <a:spAutoFit/>
          </a:bodyPr>
          <a:lstStyle/>
          <a:p>
            <a:r>
              <a:rPr lang="en-US" sz="2400" dirty="0" smtClean="0">
                <a:solidFill>
                  <a:prstClr val="black"/>
                </a:solidFill>
                <a:latin typeface="Arial" panose="020B0604020202020204" pitchFamily="34" charset="0"/>
                <a:cs typeface="Arial" panose="020B0604020202020204" pitchFamily="34" charset="0"/>
              </a:rPr>
              <a:t>3aw6</a:t>
            </a:r>
          </a:p>
          <a:p>
            <a:r>
              <a:rPr lang="en-US" sz="2400" dirty="0" smtClean="0">
                <a:solidFill>
                  <a:prstClr val="black"/>
                </a:solidFill>
                <a:latin typeface="Arial" panose="020B0604020202020204" pitchFamily="34" charset="0"/>
                <a:cs typeface="Arial" panose="020B0604020202020204" pitchFamily="34" charset="0"/>
              </a:rPr>
              <a:t>3aw7</a:t>
            </a:r>
            <a:endParaRPr lang="en-US" sz="2400" dirty="0">
              <a:solidFill>
                <a:prstClr val="black"/>
              </a:solidFill>
              <a:latin typeface="Arial" panose="020B0604020202020204" pitchFamily="34" charset="0"/>
              <a:cs typeface="Arial" panose="020B0604020202020204" pitchFamily="34" charset="0"/>
            </a:endParaRPr>
          </a:p>
        </p:txBody>
      </p:sp>
      <p:sp>
        <p:nvSpPr>
          <p:cNvPr id="12" name="Rectangle 11"/>
          <p:cNvSpPr/>
          <p:nvPr/>
        </p:nvSpPr>
        <p:spPr>
          <a:xfrm>
            <a:off x="3436513" y="1052500"/>
            <a:ext cx="2590774" cy="584775"/>
          </a:xfrm>
          <a:prstGeom prst="rect">
            <a:avLst/>
          </a:prstGeom>
        </p:spPr>
        <p:txBody>
          <a:bodyPr wrap="none">
            <a:spAutoFit/>
          </a:bodyPr>
          <a:lstStyle/>
          <a:p>
            <a:r>
              <a:rPr lang="el-GR" sz="3200" dirty="0" smtClean="0">
                <a:solidFill>
                  <a:prstClr val="black"/>
                </a:solidFill>
                <a:latin typeface="Arial" panose="020B0604020202020204" pitchFamily="34" charset="0"/>
              </a:rPr>
              <a:t>Δ</a:t>
            </a:r>
            <a:r>
              <a:rPr lang="en-US" sz="3200" dirty="0" smtClean="0">
                <a:solidFill>
                  <a:prstClr val="black"/>
                </a:solidFill>
                <a:latin typeface="Arial" panose="020B0604020202020204" pitchFamily="34" charset="0"/>
              </a:rPr>
              <a:t>cell </a:t>
            </a:r>
            <a:r>
              <a:rPr lang="en-US" sz="3200" dirty="0">
                <a:solidFill>
                  <a:prstClr val="black"/>
                </a:solidFill>
                <a:latin typeface="Arial" panose="020B0604020202020204" pitchFamily="34" charset="0"/>
              </a:rPr>
              <a:t>= </a:t>
            </a:r>
            <a:r>
              <a:rPr lang="en-US" sz="3200" dirty="0" smtClean="0">
                <a:solidFill>
                  <a:prstClr val="black"/>
                </a:solidFill>
                <a:latin typeface="Arial" panose="020B0604020202020204" pitchFamily="34" charset="0"/>
              </a:rPr>
              <a:t>0.7 %</a:t>
            </a:r>
            <a:endParaRPr lang="en-US" sz="3200" dirty="0">
              <a:solidFill>
                <a:prstClr val="black"/>
              </a:solidFill>
              <a:latin typeface="Arial" panose="020B0604020202020204" pitchFamily="34" charset="0"/>
            </a:endParaRP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r>
              <a:rPr lang="en-US" sz="3200" dirty="0">
                <a:solidFill>
                  <a:prstClr val="black"/>
                </a:solidFill>
                <a:latin typeface="Arial" panose="020B0604020202020204" pitchFamily="34" charset="0"/>
              </a:rPr>
              <a:t>RMSD = 0.18 Å</a:t>
            </a:r>
          </a:p>
        </p:txBody>
      </p:sp>
    </p:spTree>
    <p:extLst>
      <p:ext uri="{BB962C8B-B14F-4D97-AF65-F5344CB8AC3E}">
        <p14:creationId xmlns:p14="http://schemas.microsoft.com/office/powerpoint/2010/main" val="182829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graphicFrame>
        <p:nvGraphicFramePr>
          <p:cNvPr id="44035" name="Object 3"/>
          <p:cNvGraphicFramePr>
            <a:graphicFrameLocks noGrp="1" noChangeAspect="1"/>
          </p:cNvGraphicFramePr>
          <p:nvPr>
            <p:ph idx="1"/>
          </p:nvPr>
        </p:nvGraphicFramePr>
        <p:xfrm>
          <a:off x="500063" y="1606550"/>
          <a:ext cx="8128000" cy="4767263"/>
        </p:xfrm>
        <a:graphic>
          <a:graphicData uri="http://schemas.openxmlformats.org/presentationml/2006/ole">
            <mc:AlternateContent xmlns:mc="http://schemas.openxmlformats.org/markup-compatibility/2006">
              <mc:Choice xmlns:v="urn:schemas-microsoft-com:vml" Requires="v">
                <p:oleObj spid="_x0000_s215063" name="Chart" r:id="rId3" imgW="9305942" imgH="5457787" progId="MSGraph.Chart.8">
                  <p:embed followColorScheme="full"/>
                </p:oleObj>
              </mc:Choice>
              <mc:Fallback>
                <p:oleObj name="Chart" r:id="rId3" imgW="9305942" imgH="5457787" progId="MSGraph.Chart.8">
                  <p:embed followColorScheme="full"/>
                  <p:pic>
                    <p:nvPicPr>
                      <p:cNvPr id="0" name=""/>
                      <p:cNvPicPr>
                        <a:picLocks noChangeAspect="1" noChangeArrowheads="1"/>
                      </p:cNvPicPr>
                      <p:nvPr/>
                    </p:nvPicPr>
                    <p:blipFill>
                      <a:blip r:embed="rId4"/>
                      <a:srcRect/>
                      <a:stretch>
                        <a:fillRect/>
                      </a:stretch>
                    </p:blipFill>
                    <p:spPr bwMode="auto">
                      <a:xfrm>
                        <a:off x="500063" y="1606550"/>
                        <a:ext cx="8128000" cy="476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4036" name="Text Box 4"/>
          <p:cNvSpPr txBox="1">
            <a:spLocks noChangeArrowheads="1"/>
          </p:cNvSpPr>
          <p:nvPr/>
        </p:nvSpPr>
        <p:spPr bwMode="auto">
          <a:xfrm rot="-5400000">
            <a:off x="-309563" y="3476626"/>
            <a:ext cx="1323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intensity (F</a:t>
            </a:r>
            <a:r>
              <a:rPr lang="en-US" altLang="en-US" sz="1600" baseline="30000" dirty="0">
                <a:latin typeface="Arial" panose="020B0604020202020204" pitchFamily="34" charset="0"/>
              </a:rPr>
              <a:t>2</a:t>
            </a:r>
            <a:r>
              <a:rPr lang="en-US" altLang="en-US" sz="1600" dirty="0">
                <a:latin typeface="Arial" panose="020B0604020202020204" pitchFamily="34" charset="0"/>
              </a:rPr>
              <a:t>)</a:t>
            </a:r>
          </a:p>
        </p:txBody>
      </p:sp>
      <p:sp>
        <p:nvSpPr>
          <p:cNvPr id="44037" name="Text Box 5"/>
          <p:cNvSpPr txBox="1">
            <a:spLocks noChangeArrowheads="1"/>
          </p:cNvSpPr>
          <p:nvPr/>
        </p:nvSpPr>
        <p:spPr bwMode="auto">
          <a:xfrm>
            <a:off x="3657600" y="6262688"/>
            <a:ext cx="1751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one-cell </a:t>
            </a:r>
            <a:r>
              <a:rPr lang="en-US" altLang="en-US" sz="1600" dirty="0" err="1">
                <a:latin typeface="Arial" panose="020B0604020202020204" pitchFamily="34" charset="0"/>
              </a:rPr>
              <a:t>hkl</a:t>
            </a:r>
            <a:r>
              <a:rPr lang="en-US" altLang="en-US" sz="1600" dirty="0">
                <a:latin typeface="Arial" panose="020B0604020202020204" pitchFamily="34" charset="0"/>
              </a:rPr>
              <a:t> index</a:t>
            </a:r>
          </a:p>
        </p:txBody>
      </p:sp>
    </p:spTree>
    <p:extLst>
      <p:ext uri="{BB962C8B-B14F-4D97-AF65-F5344CB8AC3E}">
        <p14:creationId xmlns:p14="http://schemas.microsoft.com/office/powerpoint/2010/main" val="3285681086"/>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graphicFrame>
        <p:nvGraphicFramePr>
          <p:cNvPr id="45059" name="Object 3"/>
          <p:cNvGraphicFramePr>
            <a:graphicFrameLocks noGrp="1" noChangeAspect="1"/>
          </p:cNvGraphicFramePr>
          <p:nvPr>
            <p:ph idx="1"/>
          </p:nvPr>
        </p:nvGraphicFramePr>
        <p:xfrm>
          <a:off x="500063" y="1606550"/>
          <a:ext cx="8128000" cy="4767263"/>
        </p:xfrm>
        <a:graphic>
          <a:graphicData uri="http://schemas.openxmlformats.org/presentationml/2006/ole">
            <mc:AlternateContent xmlns:mc="http://schemas.openxmlformats.org/markup-compatibility/2006">
              <mc:Choice xmlns:v="urn:schemas-microsoft-com:vml" Requires="v">
                <p:oleObj spid="_x0000_s216087" name="Chart" r:id="rId4" imgW="9305942" imgH="5457787" progId="MSGraph.Chart.8">
                  <p:embed followColorScheme="full"/>
                </p:oleObj>
              </mc:Choice>
              <mc:Fallback>
                <p:oleObj name="Chart" r:id="rId4" imgW="9305942" imgH="5457787" progId="MSGraph.Chart.8">
                  <p:embed followColorScheme="full"/>
                  <p:pic>
                    <p:nvPicPr>
                      <p:cNvPr id="0" name=""/>
                      <p:cNvPicPr>
                        <a:picLocks noChangeAspect="1" noChangeArrowheads="1"/>
                      </p:cNvPicPr>
                      <p:nvPr/>
                    </p:nvPicPr>
                    <p:blipFill>
                      <a:blip r:embed="rId5"/>
                      <a:srcRect/>
                      <a:stretch>
                        <a:fillRect/>
                      </a:stretch>
                    </p:blipFill>
                    <p:spPr bwMode="auto">
                      <a:xfrm>
                        <a:off x="500063" y="1606550"/>
                        <a:ext cx="8128000" cy="476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60" name="Text Box 4"/>
          <p:cNvSpPr txBox="1">
            <a:spLocks noChangeArrowheads="1"/>
          </p:cNvSpPr>
          <p:nvPr/>
        </p:nvSpPr>
        <p:spPr bwMode="auto">
          <a:xfrm rot="-5400000">
            <a:off x="-309563" y="3476626"/>
            <a:ext cx="1323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intensity (F</a:t>
            </a:r>
            <a:r>
              <a:rPr lang="en-US" altLang="en-US" sz="1600" baseline="30000" dirty="0">
                <a:latin typeface="Arial" panose="020B0604020202020204" pitchFamily="34" charset="0"/>
              </a:rPr>
              <a:t>2</a:t>
            </a:r>
            <a:r>
              <a:rPr lang="en-US" altLang="en-US" sz="1600" dirty="0">
                <a:latin typeface="Arial" panose="020B0604020202020204" pitchFamily="34" charset="0"/>
              </a:rPr>
              <a:t>)</a:t>
            </a:r>
          </a:p>
        </p:txBody>
      </p:sp>
      <p:sp>
        <p:nvSpPr>
          <p:cNvPr id="45061" name="Text Box 5"/>
          <p:cNvSpPr txBox="1">
            <a:spLocks noChangeArrowheads="1"/>
          </p:cNvSpPr>
          <p:nvPr/>
        </p:nvSpPr>
        <p:spPr bwMode="auto">
          <a:xfrm>
            <a:off x="3657600" y="6262688"/>
            <a:ext cx="1751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one-cell </a:t>
            </a:r>
            <a:r>
              <a:rPr lang="en-US" altLang="en-US" sz="1600" dirty="0" err="1">
                <a:latin typeface="Arial" panose="020B0604020202020204" pitchFamily="34" charset="0"/>
              </a:rPr>
              <a:t>hkl</a:t>
            </a:r>
            <a:r>
              <a:rPr lang="en-US" altLang="en-US" sz="1600" dirty="0">
                <a:latin typeface="Arial" panose="020B0604020202020204" pitchFamily="34" charset="0"/>
              </a:rPr>
              <a:t> index</a:t>
            </a:r>
          </a:p>
        </p:txBody>
      </p:sp>
    </p:spTree>
    <p:extLst>
      <p:ext uri="{BB962C8B-B14F-4D97-AF65-F5344CB8AC3E}">
        <p14:creationId xmlns:p14="http://schemas.microsoft.com/office/powerpoint/2010/main" val="1348353375"/>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graphicFrame>
        <p:nvGraphicFramePr>
          <p:cNvPr id="46083" name="Object 3"/>
          <p:cNvGraphicFramePr>
            <a:graphicFrameLocks noGrp="1" noChangeAspect="1"/>
          </p:cNvGraphicFramePr>
          <p:nvPr>
            <p:ph idx="1"/>
          </p:nvPr>
        </p:nvGraphicFramePr>
        <p:xfrm>
          <a:off x="500063" y="1606550"/>
          <a:ext cx="8128000" cy="4767263"/>
        </p:xfrm>
        <a:graphic>
          <a:graphicData uri="http://schemas.openxmlformats.org/presentationml/2006/ole">
            <mc:AlternateContent xmlns:mc="http://schemas.openxmlformats.org/markup-compatibility/2006">
              <mc:Choice xmlns:v="urn:schemas-microsoft-com:vml" Requires="v">
                <p:oleObj spid="_x0000_s217111" name="Chart" r:id="rId4" imgW="9305942" imgH="5457787" progId="MSGraph.Chart.8">
                  <p:embed followColorScheme="full"/>
                </p:oleObj>
              </mc:Choice>
              <mc:Fallback>
                <p:oleObj name="Chart" r:id="rId4" imgW="9305942" imgH="5457787" progId="MSGraph.Chart.8">
                  <p:embed followColorScheme="full"/>
                  <p:pic>
                    <p:nvPicPr>
                      <p:cNvPr id="0" name=""/>
                      <p:cNvPicPr>
                        <a:picLocks noChangeAspect="1" noChangeArrowheads="1"/>
                      </p:cNvPicPr>
                      <p:nvPr/>
                    </p:nvPicPr>
                    <p:blipFill>
                      <a:blip r:embed="rId5"/>
                      <a:srcRect/>
                      <a:stretch>
                        <a:fillRect/>
                      </a:stretch>
                    </p:blipFill>
                    <p:spPr bwMode="auto">
                      <a:xfrm>
                        <a:off x="500063" y="1606550"/>
                        <a:ext cx="8128000" cy="476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4" name="Text Box 4"/>
          <p:cNvSpPr txBox="1">
            <a:spLocks noChangeArrowheads="1"/>
          </p:cNvSpPr>
          <p:nvPr/>
        </p:nvSpPr>
        <p:spPr bwMode="auto">
          <a:xfrm rot="-5400000">
            <a:off x="-309563" y="3476626"/>
            <a:ext cx="1323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intensity (F</a:t>
            </a:r>
            <a:r>
              <a:rPr lang="en-US" altLang="en-US" sz="1600" baseline="30000" dirty="0">
                <a:latin typeface="Arial" panose="020B0604020202020204" pitchFamily="34" charset="0"/>
              </a:rPr>
              <a:t>2</a:t>
            </a:r>
            <a:r>
              <a:rPr lang="en-US" altLang="en-US" sz="1600" dirty="0">
                <a:latin typeface="Arial" panose="020B0604020202020204" pitchFamily="34" charset="0"/>
              </a:rPr>
              <a:t>)</a:t>
            </a:r>
          </a:p>
        </p:txBody>
      </p:sp>
      <p:sp>
        <p:nvSpPr>
          <p:cNvPr id="46085" name="Text Box 5"/>
          <p:cNvSpPr txBox="1">
            <a:spLocks noChangeArrowheads="1"/>
          </p:cNvSpPr>
          <p:nvPr/>
        </p:nvSpPr>
        <p:spPr bwMode="auto">
          <a:xfrm>
            <a:off x="3657600" y="6262688"/>
            <a:ext cx="1751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one-cell </a:t>
            </a:r>
            <a:r>
              <a:rPr lang="en-US" altLang="en-US" sz="1600" dirty="0" err="1">
                <a:latin typeface="Arial" panose="020B0604020202020204" pitchFamily="34" charset="0"/>
              </a:rPr>
              <a:t>hkl</a:t>
            </a:r>
            <a:r>
              <a:rPr lang="en-US" altLang="en-US" sz="1600" dirty="0">
                <a:latin typeface="Arial" panose="020B0604020202020204" pitchFamily="34" charset="0"/>
              </a:rPr>
              <a:t> index</a:t>
            </a:r>
          </a:p>
        </p:txBody>
      </p:sp>
    </p:spTree>
    <p:extLst>
      <p:ext uri="{BB962C8B-B14F-4D97-AF65-F5344CB8AC3E}">
        <p14:creationId xmlns:p14="http://schemas.microsoft.com/office/powerpoint/2010/main" val="2116124640"/>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graphicFrame>
        <p:nvGraphicFramePr>
          <p:cNvPr id="47107" name="Object 3"/>
          <p:cNvGraphicFramePr>
            <a:graphicFrameLocks noGrp="1" noChangeAspect="1"/>
          </p:cNvGraphicFramePr>
          <p:nvPr>
            <p:ph idx="1"/>
          </p:nvPr>
        </p:nvGraphicFramePr>
        <p:xfrm>
          <a:off x="500063" y="1606550"/>
          <a:ext cx="8128000" cy="4767263"/>
        </p:xfrm>
        <a:graphic>
          <a:graphicData uri="http://schemas.openxmlformats.org/presentationml/2006/ole">
            <mc:AlternateContent xmlns:mc="http://schemas.openxmlformats.org/markup-compatibility/2006">
              <mc:Choice xmlns:v="urn:schemas-microsoft-com:vml" Requires="v">
                <p:oleObj spid="_x0000_s218135" name="Chart" r:id="rId4" imgW="9305942" imgH="5457787" progId="MSGraph.Chart.8">
                  <p:embed followColorScheme="full"/>
                </p:oleObj>
              </mc:Choice>
              <mc:Fallback>
                <p:oleObj name="Chart" r:id="rId4" imgW="9305942" imgH="5457787" progId="MSGraph.Chart.8">
                  <p:embed followColorScheme="full"/>
                  <p:pic>
                    <p:nvPicPr>
                      <p:cNvPr id="0" name=""/>
                      <p:cNvPicPr>
                        <a:picLocks noChangeAspect="1" noChangeArrowheads="1"/>
                      </p:cNvPicPr>
                      <p:nvPr/>
                    </p:nvPicPr>
                    <p:blipFill>
                      <a:blip r:embed="rId5"/>
                      <a:srcRect/>
                      <a:stretch>
                        <a:fillRect/>
                      </a:stretch>
                    </p:blipFill>
                    <p:spPr bwMode="auto">
                      <a:xfrm>
                        <a:off x="500063" y="1606550"/>
                        <a:ext cx="8128000" cy="476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108" name="Text Box 4"/>
          <p:cNvSpPr txBox="1">
            <a:spLocks noChangeArrowheads="1"/>
          </p:cNvSpPr>
          <p:nvPr/>
        </p:nvSpPr>
        <p:spPr bwMode="auto">
          <a:xfrm>
            <a:off x="3657600" y="6262688"/>
            <a:ext cx="1751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one-cell </a:t>
            </a:r>
            <a:r>
              <a:rPr lang="en-US" altLang="en-US" sz="1600" dirty="0" err="1">
                <a:latin typeface="Arial" panose="020B0604020202020204" pitchFamily="34" charset="0"/>
              </a:rPr>
              <a:t>hkl</a:t>
            </a:r>
            <a:r>
              <a:rPr lang="en-US" altLang="en-US" sz="1600" dirty="0">
                <a:latin typeface="Arial" panose="020B0604020202020204" pitchFamily="34" charset="0"/>
              </a:rPr>
              <a:t> index</a:t>
            </a:r>
          </a:p>
        </p:txBody>
      </p:sp>
      <p:sp>
        <p:nvSpPr>
          <p:cNvPr id="47109" name="Text Box 5"/>
          <p:cNvSpPr txBox="1">
            <a:spLocks noChangeArrowheads="1"/>
          </p:cNvSpPr>
          <p:nvPr/>
        </p:nvSpPr>
        <p:spPr bwMode="auto">
          <a:xfrm rot="-5400000">
            <a:off x="-309563" y="3476626"/>
            <a:ext cx="1323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intensity (F</a:t>
            </a:r>
            <a:r>
              <a:rPr lang="en-US" altLang="en-US" sz="1600" baseline="30000" dirty="0">
                <a:latin typeface="Arial" panose="020B0604020202020204" pitchFamily="34" charset="0"/>
              </a:rPr>
              <a:t>2</a:t>
            </a:r>
            <a:r>
              <a:rPr lang="en-US" altLang="en-US" sz="1600" dirty="0">
                <a:latin typeface="Arial" panose="020B0604020202020204" pitchFamily="34" charset="0"/>
              </a:rPr>
              <a:t>)</a:t>
            </a:r>
          </a:p>
        </p:txBody>
      </p:sp>
    </p:spTree>
    <p:extLst>
      <p:ext uri="{BB962C8B-B14F-4D97-AF65-F5344CB8AC3E}">
        <p14:creationId xmlns:p14="http://schemas.microsoft.com/office/powerpoint/2010/main" val="3900008068"/>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sz="3600" dirty="0" smtClean="0"/>
              <a:t>Super-cell formalism for diffuse scatter</a:t>
            </a:r>
          </a:p>
        </p:txBody>
      </p:sp>
      <p:graphicFrame>
        <p:nvGraphicFramePr>
          <p:cNvPr id="48131" name="Object 3"/>
          <p:cNvGraphicFramePr>
            <a:graphicFrameLocks noGrp="1" noChangeAspect="1"/>
          </p:cNvGraphicFramePr>
          <p:nvPr>
            <p:ph idx="1"/>
          </p:nvPr>
        </p:nvGraphicFramePr>
        <p:xfrm>
          <a:off x="500063" y="1606550"/>
          <a:ext cx="8128000" cy="4767263"/>
        </p:xfrm>
        <a:graphic>
          <a:graphicData uri="http://schemas.openxmlformats.org/presentationml/2006/ole">
            <mc:AlternateContent xmlns:mc="http://schemas.openxmlformats.org/markup-compatibility/2006">
              <mc:Choice xmlns:v="urn:schemas-microsoft-com:vml" Requires="v">
                <p:oleObj spid="_x0000_s219159" name="Chart" r:id="rId4" imgW="9305942" imgH="5457787" progId="MSGraph.Chart.8">
                  <p:embed followColorScheme="full"/>
                </p:oleObj>
              </mc:Choice>
              <mc:Fallback>
                <p:oleObj name="Chart" r:id="rId4" imgW="9305942" imgH="5457787" progId="MSGraph.Chart.8">
                  <p:embed followColorScheme="full"/>
                  <p:pic>
                    <p:nvPicPr>
                      <p:cNvPr id="0" name=""/>
                      <p:cNvPicPr>
                        <a:picLocks noChangeAspect="1" noChangeArrowheads="1"/>
                      </p:cNvPicPr>
                      <p:nvPr/>
                    </p:nvPicPr>
                    <p:blipFill>
                      <a:blip r:embed="rId5"/>
                      <a:srcRect/>
                      <a:stretch>
                        <a:fillRect/>
                      </a:stretch>
                    </p:blipFill>
                    <p:spPr bwMode="auto">
                      <a:xfrm>
                        <a:off x="500063" y="1606550"/>
                        <a:ext cx="8128000" cy="476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32" name="Text Box 4"/>
          <p:cNvSpPr txBox="1">
            <a:spLocks noChangeArrowheads="1"/>
          </p:cNvSpPr>
          <p:nvPr/>
        </p:nvSpPr>
        <p:spPr bwMode="auto">
          <a:xfrm>
            <a:off x="3657600" y="6262688"/>
            <a:ext cx="1751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one-cell </a:t>
            </a:r>
            <a:r>
              <a:rPr lang="en-US" altLang="en-US" sz="1600" dirty="0" err="1">
                <a:latin typeface="Arial" panose="020B0604020202020204" pitchFamily="34" charset="0"/>
              </a:rPr>
              <a:t>hkl</a:t>
            </a:r>
            <a:r>
              <a:rPr lang="en-US" altLang="en-US" sz="1600" dirty="0">
                <a:latin typeface="Arial" panose="020B0604020202020204" pitchFamily="34" charset="0"/>
              </a:rPr>
              <a:t> index</a:t>
            </a:r>
          </a:p>
        </p:txBody>
      </p:sp>
      <p:sp>
        <p:nvSpPr>
          <p:cNvPr id="48133" name="Text Box 5"/>
          <p:cNvSpPr txBox="1">
            <a:spLocks noChangeArrowheads="1"/>
          </p:cNvSpPr>
          <p:nvPr/>
        </p:nvSpPr>
        <p:spPr bwMode="auto">
          <a:xfrm rot="-5400000">
            <a:off x="-309563" y="3476626"/>
            <a:ext cx="1323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intensity (F</a:t>
            </a:r>
            <a:r>
              <a:rPr lang="en-US" altLang="en-US" sz="1600" baseline="30000" dirty="0">
                <a:latin typeface="Arial" panose="020B0604020202020204" pitchFamily="34" charset="0"/>
              </a:rPr>
              <a:t>2</a:t>
            </a:r>
            <a:r>
              <a:rPr lang="en-US" altLang="en-US" sz="1600" dirty="0">
                <a:latin typeface="Arial" panose="020B0604020202020204" pitchFamily="34" charset="0"/>
              </a:rPr>
              <a:t>)</a:t>
            </a:r>
          </a:p>
        </p:txBody>
      </p:sp>
      <p:grpSp>
        <p:nvGrpSpPr>
          <p:cNvPr id="103430" name="Group 6"/>
          <p:cNvGrpSpPr>
            <a:grpSpLocks/>
          </p:cNvGrpSpPr>
          <p:nvPr/>
        </p:nvGrpSpPr>
        <p:grpSpPr bwMode="auto">
          <a:xfrm>
            <a:off x="3616325" y="3952875"/>
            <a:ext cx="2012950" cy="1346200"/>
            <a:chOff x="2278" y="2490"/>
            <a:chExt cx="1268" cy="848"/>
          </a:xfrm>
        </p:grpSpPr>
        <p:sp>
          <p:nvSpPr>
            <p:cNvPr id="48135" name="Text Box 7"/>
            <p:cNvSpPr txBox="1">
              <a:spLocks noChangeArrowheads="1"/>
            </p:cNvSpPr>
            <p:nvPr/>
          </p:nvSpPr>
          <p:spPr bwMode="auto">
            <a:xfrm>
              <a:off x="2278" y="2490"/>
              <a:ext cx="1268"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“Caspar hole” ???</a:t>
              </a:r>
            </a:p>
          </p:txBody>
        </p:sp>
        <p:sp>
          <p:nvSpPr>
            <p:cNvPr id="48136" name="Line 8"/>
            <p:cNvSpPr>
              <a:spLocks noChangeShapeType="1"/>
            </p:cNvSpPr>
            <p:nvPr/>
          </p:nvSpPr>
          <p:spPr bwMode="auto">
            <a:xfrm>
              <a:off x="2904" y="2864"/>
              <a:ext cx="0" cy="474"/>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Tree>
    <p:extLst>
      <p:ext uri="{BB962C8B-B14F-4D97-AF65-F5344CB8AC3E}">
        <p14:creationId xmlns:p14="http://schemas.microsoft.com/office/powerpoint/2010/main" val="28155750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3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en-US" dirty="0" err="1" smtClean="0"/>
              <a:t>nearBragg</a:t>
            </a:r>
            <a:r>
              <a:rPr lang="en-US" altLang="en-US" dirty="0" smtClean="0"/>
              <a:t> program</a:t>
            </a:r>
          </a:p>
        </p:txBody>
      </p:sp>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438" y="2084388"/>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6" name="Text Box 4"/>
          <p:cNvSpPr txBox="1">
            <a:spLocks noChangeArrowheads="1"/>
          </p:cNvSpPr>
          <p:nvPr/>
        </p:nvSpPr>
        <p:spPr bwMode="auto">
          <a:xfrm>
            <a:off x="1460500" y="1479550"/>
            <a:ext cx="6054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ourier New" pitchFamily="49" charset="0"/>
              </a:rPr>
              <a:t>http://bl831.als.lbl.gov/~jamesh/nearBragg/</a:t>
            </a:r>
          </a:p>
        </p:txBody>
      </p:sp>
      <p:sp>
        <p:nvSpPr>
          <p:cNvPr id="38917" name="Text Box 5"/>
          <p:cNvSpPr txBox="1">
            <a:spLocks noChangeArrowheads="1"/>
          </p:cNvSpPr>
          <p:nvPr/>
        </p:nvSpPr>
        <p:spPr bwMode="auto">
          <a:xfrm>
            <a:off x="271463" y="2038350"/>
            <a:ext cx="5516562" cy="428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40000"/>
              </a:lnSpc>
              <a:buFontTx/>
              <a:buChar char="•"/>
            </a:pPr>
            <a:r>
              <a:rPr lang="en-US" altLang="en-US" sz="2800" dirty="0">
                <a:latin typeface="Arial" panose="020B0604020202020204" pitchFamily="34" charset="0"/>
              </a:rPr>
              <a:t>“assumption-free” total scattering</a:t>
            </a:r>
          </a:p>
          <a:p>
            <a:pPr eaLnBrk="1" hangingPunct="1">
              <a:lnSpc>
                <a:spcPct val="140000"/>
              </a:lnSpc>
              <a:buFontTx/>
              <a:buChar char="•"/>
            </a:pPr>
            <a:r>
              <a:rPr lang="en-US" altLang="en-US" sz="2800" dirty="0">
                <a:latin typeface="Arial" panose="020B0604020202020204" pitchFamily="34" charset="0"/>
              </a:rPr>
              <a:t>no Fourier Transform</a:t>
            </a:r>
          </a:p>
          <a:p>
            <a:pPr eaLnBrk="1" hangingPunct="1">
              <a:lnSpc>
                <a:spcPct val="140000"/>
              </a:lnSpc>
              <a:buFontTx/>
              <a:buChar char="•"/>
            </a:pPr>
            <a:r>
              <a:rPr lang="en-US" altLang="en-US" sz="2800" dirty="0">
                <a:latin typeface="Arial" panose="020B0604020202020204" pitchFamily="34" charset="0"/>
              </a:rPr>
              <a:t>no unit cells</a:t>
            </a:r>
          </a:p>
          <a:p>
            <a:pPr eaLnBrk="1" hangingPunct="1">
              <a:lnSpc>
                <a:spcPct val="140000"/>
              </a:lnSpc>
              <a:buFontTx/>
              <a:buChar char="•"/>
            </a:pPr>
            <a:r>
              <a:rPr lang="en-US" altLang="en-US" sz="2800" dirty="0">
                <a:latin typeface="Arial" panose="020B0604020202020204" pitchFamily="34" charset="0"/>
              </a:rPr>
              <a:t>no “</a:t>
            </a:r>
            <a:r>
              <a:rPr lang="en-US" altLang="en-US" sz="2800" dirty="0" err="1">
                <a:latin typeface="Arial" panose="020B0604020202020204" pitchFamily="34" charset="0"/>
              </a:rPr>
              <a:t>mosaicity</a:t>
            </a:r>
            <a:r>
              <a:rPr lang="en-US" altLang="en-US" sz="2800" dirty="0">
                <a:latin typeface="Arial" panose="020B0604020202020204" pitchFamily="34" charset="0"/>
              </a:rPr>
              <a:t>”</a:t>
            </a:r>
          </a:p>
          <a:p>
            <a:pPr eaLnBrk="1" hangingPunct="1">
              <a:lnSpc>
                <a:spcPct val="140000"/>
              </a:lnSpc>
              <a:buFontTx/>
              <a:buChar char="•"/>
            </a:pPr>
            <a:r>
              <a:rPr lang="en-US" altLang="en-US" sz="2800" dirty="0">
                <a:latin typeface="Arial" panose="020B0604020202020204" pitchFamily="34" charset="0"/>
              </a:rPr>
              <a:t>arbitrary “atoms”</a:t>
            </a:r>
          </a:p>
          <a:p>
            <a:pPr eaLnBrk="1" hangingPunct="1">
              <a:lnSpc>
                <a:spcPct val="140000"/>
              </a:lnSpc>
              <a:buFontTx/>
              <a:buChar char="•"/>
            </a:pPr>
            <a:r>
              <a:rPr lang="en-US" altLang="en-US" sz="2800" dirty="0">
                <a:latin typeface="Arial" panose="020B0604020202020204" pitchFamily="34" charset="0"/>
              </a:rPr>
              <a:t>arbitrary “source”</a:t>
            </a:r>
          </a:p>
          <a:p>
            <a:pPr eaLnBrk="1" hangingPunct="1">
              <a:lnSpc>
                <a:spcPct val="140000"/>
              </a:lnSpc>
              <a:buFontTx/>
              <a:buChar char="•"/>
            </a:pPr>
            <a:r>
              <a:rPr lang="en-US" altLang="en-US" sz="2800" dirty="0">
                <a:latin typeface="Arial" panose="020B0604020202020204" pitchFamily="34" charset="0"/>
              </a:rPr>
              <a:t>coherent or not</a:t>
            </a:r>
          </a:p>
        </p:txBody>
      </p:sp>
    </p:spTree>
    <p:extLst>
      <p:ext uri="{BB962C8B-B14F-4D97-AF65-F5344CB8AC3E}">
        <p14:creationId xmlns:p14="http://schemas.microsoft.com/office/powerpoint/2010/main" val="3268289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wipe(left)">
                                      <p:cBhvr>
                                        <p:cTn id="7" dur="500"/>
                                        <p:tgtEl>
                                          <p:spTgt spid="389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8917">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8917">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38917">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38917">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38917">
                                            <p:txEl>
                                              <p:pRg st="4" end="4"/>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8917">
                                            <p:txEl>
                                              <p:pRg st="5" end="5"/>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389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nvGrpSpPr>
          <p:cNvPr id="43011" name="Group 3"/>
          <p:cNvGrpSpPr>
            <a:grpSpLocks/>
          </p:cNvGrpSpPr>
          <p:nvPr/>
        </p:nvGrpSpPr>
        <p:grpSpPr bwMode="auto">
          <a:xfrm>
            <a:off x="1066800" y="228600"/>
            <a:ext cx="7847013" cy="6399213"/>
            <a:chOff x="672" y="144"/>
            <a:chExt cx="4943" cy="4031"/>
          </a:xfrm>
        </p:grpSpPr>
        <p:pic>
          <p:nvPicPr>
            <p:cNvPr id="50243" name="Picture 4" descr="wb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 y="144"/>
              <a:ext cx="4031" cy="40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0244" name="Group 5"/>
            <p:cNvGrpSpPr>
              <a:grpSpLocks/>
            </p:cNvGrpSpPr>
            <p:nvPr/>
          </p:nvGrpSpPr>
          <p:grpSpPr bwMode="auto">
            <a:xfrm>
              <a:off x="672" y="3936"/>
              <a:ext cx="278" cy="86"/>
              <a:chOff x="672" y="3994"/>
              <a:chExt cx="278" cy="86"/>
            </a:xfrm>
          </p:grpSpPr>
          <p:sp>
            <p:nvSpPr>
              <p:cNvPr id="50245" name="AutoShape 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0246" name="AutoShape 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sp>
        <p:nvSpPr>
          <p:cNvPr id="50180" name="Freeform 8"/>
          <p:cNvSpPr>
            <a:spLocks/>
          </p:cNvSpPr>
          <p:nvPr/>
        </p:nvSpPr>
        <p:spPr bwMode="auto">
          <a:xfrm>
            <a:off x="1828800" y="6477000"/>
            <a:ext cx="609600" cy="330200"/>
          </a:xfrm>
          <a:custGeom>
            <a:avLst/>
            <a:gdLst>
              <a:gd name="T0" fmla="*/ 0 w 384"/>
              <a:gd name="T1" fmla="*/ 152400 h 208"/>
              <a:gd name="T2" fmla="*/ 304800 w 384"/>
              <a:gd name="T3" fmla="*/ 304800 h 208"/>
              <a:gd name="T4" fmla="*/ 609600 w 384"/>
              <a:gd name="T5" fmla="*/ 0 h 208"/>
              <a:gd name="T6" fmla="*/ 0 60000 65536"/>
              <a:gd name="T7" fmla="*/ 0 60000 65536"/>
              <a:gd name="T8" fmla="*/ 0 60000 65536"/>
            </a:gdLst>
            <a:ahLst/>
            <a:cxnLst>
              <a:cxn ang="T6">
                <a:pos x="T0" y="T1"/>
              </a:cxn>
              <a:cxn ang="T7">
                <a:pos x="T2" y="T3"/>
              </a:cxn>
              <a:cxn ang="T8">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nvGrpSpPr>
          <p:cNvPr id="43017" name="Group 9"/>
          <p:cNvGrpSpPr>
            <a:grpSpLocks/>
          </p:cNvGrpSpPr>
          <p:nvPr/>
        </p:nvGrpSpPr>
        <p:grpSpPr bwMode="auto">
          <a:xfrm>
            <a:off x="1066800" y="228600"/>
            <a:ext cx="7845425" cy="6399213"/>
            <a:chOff x="672" y="143"/>
            <a:chExt cx="4942" cy="4031"/>
          </a:xfrm>
        </p:grpSpPr>
        <p:grpSp>
          <p:nvGrpSpPr>
            <p:cNvPr id="50239" name="Group 10"/>
            <p:cNvGrpSpPr>
              <a:grpSpLocks/>
            </p:cNvGrpSpPr>
            <p:nvPr/>
          </p:nvGrpSpPr>
          <p:grpSpPr bwMode="auto">
            <a:xfrm>
              <a:off x="672" y="3888"/>
              <a:ext cx="278" cy="86"/>
              <a:chOff x="672" y="3994"/>
              <a:chExt cx="278" cy="86"/>
            </a:xfrm>
          </p:grpSpPr>
          <p:sp>
            <p:nvSpPr>
              <p:cNvPr id="50241" name="AutoShape 1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0242" name="AutoShape 1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pic>
          <p:nvPicPr>
            <p:cNvPr id="50240" name="Picture 13" descr="wb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22" name="Group 14"/>
          <p:cNvGrpSpPr>
            <a:grpSpLocks/>
          </p:cNvGrpSpPr>
          <p:nvPr/>
        </p:nvGrpSpPr>
        <p:grpSpPr bwMode="auto">
          <a:xfrm>
            <a:off x="1066800" y="228600"/>
            <a:ext cx="7845425" cy="6399213"/>
            <a:chOff x="672" y="143"/>
            <a:chExt cx="4942" cy="4031"/>
          </a:xfrm>
        </p:grpSpPr>
        <p:pic>
          <p:nvPicPr>
            <p:cNvPr id="50235" name="Picture 15" descr="wb_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236" name="Group 16"/>
            <p:cNvGrpSpPr>
              <a:grpSpLocks/>
            </p:cNvGrpSpPr>
            <p:nvPr/>
          </p:nvGrpSpPr>
          <p:grpSpPr bwMode="auto">
            <a:xfrm>
              <a:off x="672" y="3840"/>
              <a:ext cx="278" cy="86"/>
              <a:chOff x="672" y="3994"/>
              <a:chExt cx="278" cy="86"/>
            </a:xfrm>
          </p:grpSpPr>
          <p:sp>
            <p:nvSpPr>
              <p:cNvPr id="50237" name="AutoShape 17"/>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0238" name="AutoShape 18"/>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grpSp>
        <p:nvGrpSpPr>
          <p:cNvPr id="43027" name="Group 19"/>
          <p:cNvGrpSpPr>
            <a:grpSpLocks/>
          </p:cNvGrpSpPr>
          <p:nvPr/>
        </p:nvGrpSpPr>
        <p:grpSpPr bwMode="auto">
          <a:xfrm>
            <a:off x="1066800" y="227013"/>
            <a:ext cx="7845425" cy="6399212"/>
            <a:chOff x="672" y="143"/>
            <a:chExt cx="4942" cy="4031"/>
          </a:xfrm>
        </p:grpSpPr>
        <p:grpSp>
          <p:nvGrpSpPr>
            <p:cNvPr id="50231" name="Group 20"/>
            <p:cNvGrpSpPr>
              <a:grpSpLocks/>
            </p:cNvGrpSpPr>
            <p:nvPr/>
          </p:nvGrpSpPr>
          <p:grpSpPr bwMode="auto">
            <a:xfrm>
              <a:off x="672" y="3744"/>
              <a:ext cx="278" cy="86"/>
              <a:chOff x="672" y="3994"/>
              <a:chExt cx="278" cy="86"/>
            </a:xfrm>
          </p:grpSpPr>
          <p:sp>
            <p:nvSpPr>
              <p:cNvPr id="50233" name="AutoShape 2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0234" name="AutoShape 2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pic>
          <p:nvPicPr>
            <p:cNvPr id="50232" name="Picture 23" descr="wb_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32" name="Group 24"/>
          <p:cNvGrpSpPr>
            <a:grpSpLocks/>
          </p:cNvGrpSpPr>
          <p:nvPr/>
        </p:nvGrpSpPr>
        <p:grpSpPr bwMode="auto">
          <a:xfrm>
            <a:off x="1066800" y="227013"/>
            <a:ext cx="7845425" cy="6399212"/>
            <a:chOff x="672" y="143"/>
            <a:chExt cx="4942" cy="4031"/>
          </a:xfrm>
        </p:grpSpPr>
        <p:grpSp>
          <p:nvGrpSpPr>
            <p:cNvPr id="50227" name="Group 25"/>
            <p:cNvGrpSpPr>
              <a:grpSpLocks/>
            </p:cNvGrpSpPr>
            <p:nvPr/>
          </p:nvGrpSpPr>
          <p:grpSpPr bwMode="auto">
            <a:xfrm>
              <a:off x="672" y="3600"/>
              <a:ext cx="278" cy="86"/>
              <a:chOff x="672" y="3994"/>
              <a:chExt cx="278" cy="86"/>
            </a:xfrm>
          </p:grpSpPr>
          <p:sp>
            <p:nvSpPr>
              <p:cNvPr id="50229" name="AutoShape 2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0230" name="AutoShape 2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pic>
          <p:nvPicPr>
            <p:cNvPr id="50228" name="Picture 28" descr="wb_0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37" name="Group 29"/>
          <p:cNvGrpSpPr>
            <a:grpSpLocks/>
          </p:cNvGrpSpPr>
          <p:nvPr/>
        </p:nvGrpSpPr>
        <p:grpSpPr bwMode="auto">
          <a:xfrm>
            <a:off x="1066800" y="227013"/>
            <a:ext cx="7845425" cy="6399212"/>
            <a:chOff x="672" y="143"/>
            <a:chExt cx="4942" cy="4031"/>
          </a:xfrm>
        </p:grpSpPr>
        <p:grpSp>
          <p:nvGrpSpPr>
            <p:cNvPr id="50223" name="Group 30"/>
            <p:cNvGrpSpPr>
              <a:grpSpLocks/>
            </p:cNvGrpSpPr>
            <p:nvPr/>
          </p:nvGrpSpPr>
          <p:grpSpPr bwMode="auto">
            <a:xfrm>
              <a:off x="672" y="3360"/>
              <a:ext cx="278" cy="86"/>
              <a:chOff x="672" y="3994"/>
              <a:chExt cx="278" cy="86"/>
            </a:xfrm>
          </p:grpSpPr>
          <p:sp>
            <p:nvSpPr>
              <p:cNvPr id="50225" name="AutoShape 3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0226" name="AutoShape 3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pic>
          <p:nvPicPr>
            <p:cNvPr id="50224" name="Picture 33" descr="wb_0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42" name="Group 34"/>
          <p:cNvGrpSpPr>
            <a:grpSpLocks/>
          </p:cNvGrpSpPr>
          <p:nvPr/>
        </p:nvGrpSpPr>
        <p:grpSpPr bwMode="auto">
          <a:xfrm>
            <a:off x="1066800" y="227013"/>
            <a:ext cx="7845425" cy="6399212"/>
            <a:chOff x="672" y="143"/>
            <a:chExt cx="4942" cy="4031"/>
          </a:xfrm>
        </p:grpSpPr>
        <p:grpSp>
          <p:nvGrpSpPr>
            <p:cNvPr id="50219" name="Group 35"/>
            <p:cNvGrpSpPr>
              <a:grpSpLocks/>
            </p:cNvGrpSpPr>
            <p:nvPr/>
          </p:nvGrpSpPr>
          <p:grpSpPr bwMode="auto">
            <a:xfrm>
              <a:off x="672" y="3034"/>
              <a:ext cx="278" cy="86"/>
              <a:chOff x="672" y="3994"/>
              <a:chExt cx="278" cy="86"/>
            </a:xfrm>
          </p:grpSpPr>
          <p:sp>
            <p:nvSpPr>
              <p:cNvPr id="50221" name="AutoShape 3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0222" name="AutoShape 3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pic>
          <p:nvPicPr>
            <p:cNvPr id="50220" name="Picture 38" descr="wb_0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47" name="Group 39"/>
          <p:cNvGrpSpPr>
            <a:grpSpLocks/>
          </p:cNvGrpSpPr>
          <p:nvPr/>
        </p:nvGrpSpPr>
        <p:grpSpPr bwMode="auto">
          <a:xfrm>
            <a:off x="1066800" y="227013"/>
            <a:ext cx="7845425" cy="6399212"/>
            <a:chOff x="672" y="143"/>
            <a:chExt cx="4942" cy="4031"/>
          </a:xfrm>
        </p:grpSpPr>
        <p:grpSp>
          <p:nvGrpSpPr>
            <p:cNvPr id="50215" name="Group 40"/>
            <p:cNvGrpSpPr>
              <a:grpSpLocks/>
            </p:cNvGrpSpPr>
            <p:nvPr/>
          </p:nvGrpSpPr>
          <p:grpSpPr bwMode="auto">
            <a:xfrm>
              <a:off x="672" y="2544"/>
              <a:ext cx="278" cy="86"/>
              <a:chOff x="672" y="3994"/>
              <a:chExt cx="278" cy="86"/>
            </a:xfrm>
          </p:grpSpPr>
          <p:sp>
            <p:nvSpPr>
              <p:cNvPr id="50217" name="AutoShape 4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0218" name="AutoShape 4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pic>
          <p:nvPicPr>
            <p:cNvPr id="50216" name="Picture 43" descr="wb_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52" name="Group 44"/>
          <p:cNvGrpSpPr>
            <a:grpSpLocks/>
          </p:cNvGrpSpPr>
          <p:nvPr/>
        </p:nvGrpSpPr>
        <p:grpSpPr bwMode="auto">
          <a:xfrm>
            <a:off x="1066800" y="227013"/>
            <a:ext cx="7845425" cy="6399212"/>
            <a:chOff x="672" y="143"/>
            <a:chExt cx="4942" cy="4031"/>
          </a:xfrm>
        </p:grpSpPr>
        <p:grpSp>
          <p:nvGrpSpPr>
            <p:cNvPr id="50211" name="Group 45"/>
            <p:cNvGrpSpPr>
              <a:grpSpLocks/>
            </p:cNvGrpSpPr>
            <p:nvPr/>
          </p:nvGrpSpPr>
          <p:grpSpPr bwMode="auto">
            <a:xfrm>
              <a:off x="672" y="1872"/>
              <a:ext cx="278" cy="86"/>
              <a:chOff x="672" y="3994"/>
              <a:chExt cx="278" cy="86"/>
            </a:xfrm>
          </p:grpSpPr>
          <p:sp>
            <p:nvSpPr>
              <p:cNvPr id="50213" name="AutoShape 4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0214" name="AutoShape 4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pic>
          <p:nvPicPr>
            <p:cNvPr id="50212" name="Picture 48" descr="wb_0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57" name="Group 49"/>
          <p:cNvGrpSpPr>
            <a:grpSpLocks/>
          </p:cNvGrpSpPr>
          <p:nvPr/>
        </p:nvGrpSpPr>
        <p:grpSpPr bwMode="auto">
          <a:xfrm>
            <a:off x="1066800" y="227013"/>
            <a:ext cx="7845425" cy="6399212"/>
            <a:chOff x="672" y="143"/>
            <a:chExt cx="4942" cy="4031"/>
          </a:xfrm>
        </p:grpSpPr>
        <p:grpSp>
          <p:nvGrpSpPr>
            <p:cNvPr id="50207" name="Group 50"/>
            <p:cNvGrpSpPr>
              <a:grpSpLocks/>
            </p:cNvGrpSpPr>
            <p:nvPr/>
          </p:nvGrpSpPr>
          <p:grpSpPr bwMode="auto">
            <a:xfrm>
              <a:off x="672" y="912"/>
              <a:ext cx="278" cy="86"/>
              <a:chOff x="672" y="3994"/>
              <a:chExt cx="278" cy="86"/>
            </a:xfrm>
          </p:grpSpPr>
          <p:sp>
            <p:nvSpPr>
              <p:cNvPr id="50209" name="AutoShape 5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0210" name="AutoShape 5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pic>
          <p:nvPicPr>
            <p:cNvPr id="50208" name="Picture 53" descr="wb_0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062" name="Picture 54" descr="wb_0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3" name="Picture 55" descr="wb_0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4" name="Picture 56" descr="wb_0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5" name="Picture 57" descr="wb_02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6" name="Picture 58" descr="wb_0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7" name="Picture 59" descr="wb_03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8" name="Picture 60" descr="wb_03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9" name="Picture 61" descr="wb_03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0" name="Picture 62" descr="wb_03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1" name="Picture 63" descr="wb_03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2" name="Picture 64" descr="wb_04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3" name="Picture 65" descr="wb_04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4" name="Picture 66" descr="wb_04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5" name="Picture 67" descr="wb_04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6" name="Picture 68" descr="wb_04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7" name="Picture 69" descr="wb_05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6" name="Rectangle 7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5507850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0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430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301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4301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30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4302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302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4302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4303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43032"/>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4303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43037"/>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304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43042"/>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43047"/>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4304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4305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0"/>
                                          </p:stCondLst>
                                        </p:cTn>
                                        <p:tgtEl>
                                          <p:spTgt spid="43052"/>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43057"/>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xit" presetSubtype="0" fill="hold" nodeType="clickEffect">
                                  <p:stCondLst>
                                    <p:cond delay="0"/>
                                  </p:stCondLst>
                                  <p:childTnLst>
                                    <p:set>
                                      <p:cBhvr>
                                        <p:cTn id="64" dur="1" fill="hold">
                                          <p:stCondLst>
                                            <p:cond delay="0"/>
                                          </p:stCondLst>
                                        </p:cTn>
                                        <p:tgtEl>
                                          <p:spTgt spid="43057"/>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3062"/>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xit" presetSubtype="0" fill="hold" nodeType="clickEffect">
                                  <p:stCondLst>
                                    <p:cond delay="0"/>
                                  </p:stCondLst>
                                  <p:childTnLst>
                                    <p:set>
                                      <p:cBhvr>
                                        <p:cTn id="70" dur="1" fill="hold">
                                          <p:stCondLst>
                                            <p:cond delay="0"/>
                                          </p:stCondLst>
                                        </p:cTn>
                                        <p:tgtEl>
                                          <p:spTgt spid="43062"/>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43063"/>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xit" presetSubtype="0" fill="hold" nodeType="clickEffect">
                                  <p:stCondLst>
                                    <p:cond delay="0"/>
                                  </p:stCondLst>
                                  <p:childTnLst>
                                    <p:set>
                                      <p:cBhvr>
                                        <p:cTn id="76" dur="1" fill="hold">
                                          <p:stCondLst>
                                            <p:cond delay="0"/>
                                          </p:stCondLst>
                                        </p:cTn>
                                        <p:tgtEl>
                                          <p:spTgt spid="43063"/>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4306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43064"/>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43065"/>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43066"/>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43067"/>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43068"/>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nodeType="clickEffect">
                                  <p:stCondLst>
                                    <p:cond delay="0"/>
                                  </p:stCondLst>
                                  <p:childTnLst>
                                    <p:set>
                                      <p:cBhvr>
                                        <p:cTn id="100" dur="1" fill="hold">
                                          <p:stCondLst>
                                            <p:cond delay="0"/>
                                          </p:stCondLst>
                                        </p:cTn>
                                        <p:tgtEl>
                                          <p:spTgt spid="43069"/>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43070"/>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nodeType="clickEffect">
                                  <p:stCondLst>
                                    <p:cond delay="0"/>
                                  </p:stCondLst>
                                  <p:childTnLst>
                                    <p:set>
                                      <p:cBhvr>
                                        <p:cTn id="108" dur="1" fill="hold">
                                          <p:stCondLst>
                                            <p:cond delay="0"/>
                                          </p:stCondLst>
                                        </p:cTn>
                                        <p:tgtEl>
                                          <p:spTgt spid="43071"/>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43072"/>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nodeType="clickEffect">
                                  <p:stCondLst>
                                    <p:cond delay="0"/>
                                  </p:stCondLst>
                                  <p:childTnLst>
                                    <p:set>
                                      <p:cBhvr>
                                        <p:cTn id="116" dur="1" fill="hold">
                                          <p:stCondLst>
                                            <p:cond delay="0"/>
                                          </p:stCondLst>
                                        </p:cTn>
                                        <p:tgtEl>
                                          <p:spTgt spid="43073"/>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nodeType="clickEffect">
                                  <p:stCondLst>
                                    <p:cond delay="0"/>
                                  </p:stCondLst>
                                  <p:childTnLst>
                                    <p:set>
                                      <p:cBhvr>
                                        <p:cTn id="120" dur="1" fill="hold">
                                          <p:stCondLst>
                                            <p:cond delay="0"/>
                                          </p:stCondLst>
                                        </p:cTn>
                                        <p:tgtEl>
                                          <p:spTgt spid="43074"/>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nodeType="clickEffect">
                                  <p:stCondLst>
                                    <p:cond delay="0"/>
                                  </p:stCondLst>
                                  <p:childTnLst>
                                    <p:set>
                                      <p:cBhvr>
                                        <p:cTn id="124" dur="1" fill="hold">
                                          <p:stCondLst>
                                            <p:cond delay="0"/>
                                          </p:stCondLst>
                                        </p:cTn>
                                        <p:tgtEl>
                                          <p:spTgt spid="43075"/>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nodeType="clickEffect">
                                  <p:stCondLst>
                                    <p:cond delay="0"/>
                                  </p:stCondLst>
                                  <p:childTnLst>
                                    <p:set>
                                      <p:cBhvr>
                                        <p:cTn id="128" dur="1" fill="hold">
                                          <p:stCondLst>
                                            <p:cond delay="0"/>
                                          </p:stCondLst>
                                        </p:cTn>
                                        <p:tgtEl>
                                          <p:spTgt spid="43076"/>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nodeType="clickEffect">
                                  <p:stCondLst>
                                    <p:cond delay="0"/>
                                  </p:stCondLst>
                                  <p:childTnLst>
                                    <p:set>
                                      <p:cBhvr>
                                        <p:cTn id="132" dur="1" fill="hold">
                                          <p:stCondLst>
                                            <p:cond delay="0"/>
                                          </p:stCondLst>
                                        </p:cTn>
                                        <p:tgtEl>
                                          <p:spTgt spid="4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wb_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wb_0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wb_0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wb_0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wb_0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7" descr="wb_0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8" descr="wb_03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9" descr="wb_0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10" descr="wb_0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1" descr="wb_0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12" descr="wb_03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13" descr="wb_02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14" descr="wb_0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Picture 15" descr="wb_02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Picture 16" descr="wb_0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Picture 17" descr="wb_02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8" name="Picture 18" descr="wb_0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9" name="Picture 19" descr="wb_01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0" name="Picture 20" descr="wb_01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1" name="Picture 21" descr="wb_0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2" name="Picture 22" descr="wb_01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3" name="Picture 23" descr="wb_00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4" name="Picture 24" descr="wb_00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5" name="Picture 25" descr="wb_00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6" name="Picture 26" descr="wb_00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7" name="Picture 27" descr="wb_00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8" name="AutoShape 28"/>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29" name="Freeform 29"/>
          <p:cNvSpPr>
            <a:spLocks/>
          </p:cNvSpPr>
          <p:nvPr/>
        </p:nvSpPr>
        <p:spPr bwMode="auto">
          <a:xfrm>
            <a:off x="1828800" y="6477000"/>
            <a:ext cx="609600" cy="330200"/>
          </a:xfrm>
          <a:custGeom>
            <a:avLst/>
            <a:gdLst>
              <a:gd name="T0" fmla="*/ 0 w 384"/>
              <a:gd name="T1" fmla="*/ 152400 h 208"/>
              <a:gd name="T2" fmla="*/ 304800 w 384"/>
              <a:gd name="T3" fmla="*/ 304800 h 208"/>
              <a:gd name="T4" fmla="*/ 609600 w 384"/>
              <a:gd name="T5" fmla="*/ 0 h 208"/>
              <a:gd name="T6" fmla="*/ 0 60000 65536"/>
              <a:gd name="T7" fmla="*/ 0 60000 65536"/>
              <a:gd name="T8" fmla="*/ 0 60000 65536"/>
            </a:gdLst>
            <a:ahLst/>
            <a:cxnLst>
              <a:cxn ang="T6">
                <a:pos x="T0" y="T1"/>
              </a:cxn>
              <a:cxn ang="T7">
                <a:pos x="T2" y="T3"/>
              </a:cxn>
              <a:cxn ang="T8">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nvGrpSpPr>
          <p:cNvPr id="51230" name="Group 30"/>
          <p:cNvGrpSpPr>
            <a:grpSpLocks/>
          </p:cNvGrpSpPr>
          <p:nvPr/>
        </p:nvGrpSpPr>
        <p:grpSpPr bwMode="auto">
          <a:xfrm>
            <a:off x="1066800" y="6273800"/>
            <a:ext cx="441325" cy="161925"/>
            <a:chOff x="672" y="3952"/>
            <a:chExt cx="278" cy="102"/>
          </a:xfrm>
        </p:grpSpPr>
        <p:sp>
          <p:nvSpPr>
            <p:cNvPr id="51288" name="AutoShape 31"/>
            <p:cNvSpPr>
              <a:spLocks noChangeArrowheads="1"/>
            </p:cNvSpPr>
            <p:nvPr/>
          </p:nvSpPr>
          <p:spPr bwMode="auto">
            <a:xfrm>
              <a:off x="672"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89" name="AutoShape 32"/>
            <p:cNvSpPr>
              <a:spLocks noChangeArrowheads="1"/>
            </p:cNvSpPr>
            <p:nvPr/>
          </p:nvSpPr>
          <p:spPr bwMode="auto">
            <a:xfrm>
              <a:off x="864"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90" name="AutoShape 33"/>
            <p:cNvSpPr>
              <a:spLocks noChangeArrowheads="1"/>
            </p:cNvSpPr>
            <p:nvPr/>
          </p:nvSpPr>
          <p:spPr bwMode="auto">
            <a:xfrm>
              <a:off x="809" y="3968"/>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34" name="Group 34"/>
          <p:cNvGrpSpPr>
            <a:grpSpLocks/>
          </p:cNvGrpSpPr>
          <p:nvPr/>
        </p:nvGrpSpPr>
        <p:grpSpPr bwMode="auto">
          <a:xfrm>
            <a:off x="1066800" y="6251575"/>
            <a:ext cx="441325" cy="161925"/>
            <a:chOff x="672" y="3936"/>
            <a:chExt cx="278" cy="102"/>
          </a:xfrm>
        </p:grpSpPr>
        <p:sp>
          <p:nvSpPr>
            <p:cNvPr id="51285" name="AutoShape 3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2" name="AutoShape 3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87" name="AutoShape 3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38" name="Group 38"/>
          <p:cNvGrpSpPr>
            <a:grpSpLocks/>
          </p:cNvGrpSpPr>
          <p:nvPr/>
        </p:nvGrpSpPr>
        <p:grpSpPr bwMode="auto">
          <a:xfrm>
            <a:off x="1068388" y="6234113"/>
            <a:ext cx="441325" cy="161925"/>
            <a:chOff x="672" y="3936"/>
            <a:chExt cx="278" cy="102"/>
          </a:xfrm>
        </p:grpSpPr>
        <p:sp>
          <p:nvSpPr>
            <p:cNvPr id="3" name="AutoShape 3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83" name="AutoShape 4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84" name="AutoShape 4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42" name="Group 42"/>
          <p:cNvGrpSpPr>
            <a:grpSpLocks/>
          </p:cNvGrpSpPr>
          <p:nvPr/>
        </p:nvGrpSpPr>
        <p:grpSpPr bwMode="auto">
          <a:xfrm>
            <a:off x="1068388" y="6205538"/>
            <a:ext cx="441325" cy="161925"/>
            <a:chOff x="672" y="3936"/>
            <a:chExt cx="278" cy="102"/>
          </a:xfrm>
        </p:grpSpPr>
        <p:sp>
          <p:nvSpPr>
            <p:cNvPr id="51279" name="AutoShape 4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80" name="AutoShape 4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81" name="AutoShape 4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46" name="Group 46"/>
          <p:cNvGrpSpPr>
            <a:grpSpLocks/>
          </p:cNvGrpSpPr>
          <p:nvPr/>
        </p:nvGrpSpPr>
        <p:grpSpPr bwMode="auto">
          <a:xfrm>
            <a:off x="1068388" y="6169025"/>
            <a:ext cx="441325" cy="161925"/>
            <a:chOff x="672" y="3936"/>
            <a:chExt cx="278" cy="102"/>
          </a:xfrm>
        </p:grpSpPr>
        <p:sp>
          <p:nvSpPr>
            <p:cNvPr id="51276" name="AutoShape 4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77" name="AutoShape 4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4" name="AutoShape 4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50" name="Group 50"/>
          <p:cNvGrpSpPr>
            <a:grpSpLocks/>
          </p:cNvGrpSpPr>
          <p:nvPr/>
        </p:nvGrpSpPr>
        <p:grpSpPr bwMode="auto">
          <a:xfrm>
            <a:off x="1068388" y="6115050"/>
            <a:ext cx="441325" cy="161925"/>
            <a:chOff x="672" y="3936"/>
            <a:chExt cx="278" cy="102"/>
          </a:xfrm>
        </p:grpSpPr>
        <p:sp>
          <p:nvSpPr>
            <p:cNvPr id="51273" name="AutoShape 5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 name="AutoShape 5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75" name="AutoShape 5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54" name="Group 54"/>
          <p:cNvGrpSpPr>
            <a:grpSpLocks/>
          </p:cNvGrpSpPr>
          <p:nvPr/>
        </p:nvGrpSpPr>
        <p:grpSpPr bwMode="auto">
          <a:xfrm>
            <a:off x="1068388" y="6032500"/>
            <a:ext cx="441325" cy="161925"/>
            <a:chOff x="672" y="3936"/>
            <a:chExt cx="278" cy="102"/>
          </a:xfrm>
        </p:grpSpPr>
        <p:sp>
          <p:nvSpPr>
            <p:cNvPr id="6" name="AutoShape 5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71" name="AutoShape 5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72" name="AutoShape 5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58" name="Group 58"/>
          <p:cNvGrpSpPr>
            <a:grpSpLocks/>
          </p:cNvGrpSpPr>
          <p:nvPr/>
        </p:nvGrpSpPr>
        <p:grpSpPr bwMode="auto">
          <a:xfrm>
            <a:off x="1068388" y="5913438"/>
            <a:ext cx="441325" cy="161925"/>
            <a:chOff x="672" y="3936"/>
            <a:chExt cx="278" cy="102"/>
          </a:xfrm>
        </p:grpSpPr>
        <p:sp>
          <p:nvSpPr>
            <p:cNvPr id="51267" name="AutoShape 5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68" name="AutoShape 6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69" name="AutoShape 6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62" name="Group 62"/>
          <p:cNvGrpSpPr>
            <a:grpSpLocks/>
          </p:cNvGrpSpPr>
          <p:nvPr/>
        </p:nvGrpSpPr>
        <p:grpSpPr bwMode="auto">
          <a:xfrm>
            <a:off x="1068388" y="5740400"/>
            <a:ext cx="441325" cy="161925"/>
            <a:chOff x="672" y="3936"/>
            <a:chExt cx="278" cy="102"/>
          </a:xfrm>
        </p:grpSpPr>
        <p:sp>
          <p:nvSpPr>
            <p:cNvPr id="51264" name="AutoShape 6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65" name="AutoShape 6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7" name="AutoShape 6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66" name="Group 66"/>
          <p:cNvGrpSpPr>
            <a:grpSpLocks/>
          </p:cNvGrpSpPr>
          <p:nvPr/>
        </p:nvGrpSpPr>
        <p:grpSpPr bwMode="auto">
          <a:xfrm>
            <a:off x="1068388" y="5492750"/>
            <a:ext cx="441325" cy="161925"/>
            <a:chOff x="672" y="3936"/>
            <a:chExt cx="278" cy="102"/>
          </a:xfrm>
        </p:grpSpPr>
        <p:sp>
          <p:nvSpPr>
            <p:cNvPr id="51261" name="AutoShape 6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8" name="AutoShape 6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63" name="AutoShape 6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70" name="Group 70"/>
          <p:cNvGrpSpPr>
            <a:grpSpLocks/>
          </p:cNvGrpSpPr>
          <p:nvPr/>
        </p:nvGrpSpPr>
        <p:grpSpPr bwMode="auto">
          <a:xfrm>
            <a:off x="1068388" y="5137150"/>
            <a:ext cx="441325" cy="161925"/>
            <a:chOff x="672" y="3936"/>
            <a:chExt cx="278" cy="102"/>
          </a:xfrm>
        </p:grpSpPr>
        <p:sp>
          <p:nvSpPr>
            <p:cNvPr id="9" name="AutoShape 7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59" name="AutoShape 7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60" name="AutoShape 7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74" name="Group 74"/>
          <p:cNvGrpSpPr>
            <a:grpSpLocks/>
          </p:cNvGrpSpPr>
          <p:nvPr/>
        </p:nvGrpSpPr>
        <p:grpSpPr bwMode="auto">
          <a:xfrm>
            <a:off x="1068388" y="4633913"/>
            <a:ext cx="441325" cy="161925"/>
            <a:chOff x="672" y="3936"/>
            <a:chExt cx="278" cy="102"/>
          </a:xfrm>
        </p:grpSpPr>
        <p:sp>
          <p:nvSpPr>
            <p:cNvPr id="51255" name="AutoShape 7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56" name="AutoShape 7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57" name="AutoShape 7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78" name="Group 78"/>
          <p:cNvGrpSpPr>
            <a:grpSpLocks/>
          </p:cNvGrpSpPr>
          <p:nvPr/>
        </p:nvGrpSpPr>
        <p:grpSpPr bwMode="auto">
          <a:xfrm>
            <a:off x="1068388" y="3902075"/>
            <a:ext cx="441325" cy="161925"/>
            <a:chOff x="672" y="3936"/>
            <a:chExt cx="278" cy="102"/>
          </a:xfrm>
        </p:grpSpPr>
        <p:sp>
          <p:nvSpPr>
            <p:cNvPr id="51252" name="AutoShape 7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53" name="AutoShape 8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10" name="AutoShape 8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82" name="Group 82"/>
          <p:cNvGrpSpPr>
            <a:grpSpLocks/>
          </p:cNvGrpSpPr>
          <p:nvPr/>
        </p:nvGrpSpPr>
        <p:grpSpPr bwMode="auto">
          <a:xfrm>
            <a:off x="1068388" y="2841625"/>
            <a:ext cx="441325" cy="161925"/>
            <a:chOff x="672" y="3936"/>
            <a:chExt cx="278" cy="102"/>
          </a:xfrm>
        </p:grpSpPr>
        <p:sp>
          <p:nvSpPr>
            <p:cNvPr id="51249" name="AutoShape 8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11" name="AutoShape 8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51" name="AutoShape 8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grpSp>
        <p:nvGrpSpPr>
          <p:cNvPr id="51286" name="Group 86"/>
          <p:cNvGrpSpPr>
            <a:grpSpLocks/>
          </p:cNvGrpSpPr>
          <p:nvPr/>
        </p:nvGrpSpPr>
        <p:grpSpPr bwMode="auto">
          <a:xfrm>
            <a:off x="1068388" y="1323975"/>
            <a:ext cx="441325" cy="161925"/>
            <a:chOff x="672" y="3936"/>
            <a:chExt cx="278" cy="102"/>
          </a:xfrm>
        </p:grpSpPr>
        <p:sp>
          <p:nvSpPr>
            <p:cNvPr id="12" name="AutoShape 8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47" name="AutoShape 8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
          <p:nvSpPr>
            <p:cNvPr id="51248" name="AutoShape 8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grpSp>
      <p:sp>
        <p:nvSpPr>
          <p:cNvPr id="51245" name="Rectangle 9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7924891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3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5122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123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12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5122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5123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512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22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nodeType="clickEffect">
                                  <p:stCondLst>
                                    <p:cond delay="0"/>
                                  </p:stCondLst>
                                  <p:childTnLst>
                                    <p:set>
                                      <p:cBhvr>
                                        <p:cTn id="32" dur="1" fill="hold">
                                          <p:stCondLst>
                                            <p:cond delay="0"/>
                                          </p:stCondLst>
                                        </p:cTn>
                                        <p:tgtEl>
                                          <p:spTgt spid="5122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123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512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22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5122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1242"/>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5124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23"/>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5122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51246"/>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5125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122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0"/>
                                          </p:stCondLst>
                                        </p:cTn>
                                        <p:tgtEl>
                                          <p:spTgt spid="51222"/>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51250"/>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5125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1221"/>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nodeType="clickEffect">
                                  <p:stCondLst>
                                    <p:cond delay="0"/>
                                  </p:stCondLst>
                                  <p:childTnLst>
                                    <p:set>
                                      <p:cBhvr>
                                        <p:cTn id="72" dur="1" fill="hold">
                                          <p:stCondLst>
                                            <p:cond delay="0"/>
                                          </p:stCondLst>
                                        </p:cTn>
                                        <p:tgtEl>
                                          <p:spTgt spid="51221"/>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51254"/>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5125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122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5122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51258"/>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5126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1219"/>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xit" presetSubtype="0" fill="hold" nodeType="clickEffect">
                                  <p:stCondLst>
                                    <p:cond delay="0"/>
                                  </p:stCondLst>
                                  <p:childTnLst>
                                    <p:set>
                                      <p:cBhvr>
                                        <p:cTn id="92" dur="1" fill="hold">
                                          <p:stCondLst>
                                            <p:cond delay="0"/>
                                          </p:stCondLst>
                                        </p:cTn>
                                        <p:tgtEl>
                                          <p:spTgt spid="51219"/>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51262"/>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5126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121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xit" presetSubtype="0" fill="hold" nodeType="clickEffect">
                                  <p:stCondLst>
                                    <p:cond delay="0"/>
                                  </p:stCondLst>
                                  <p:childTnLst>
                                    <p:set>
                                      <p:cBhvr>
                                        <p:cTn id="102" dur="1" fill="hold">
                                          <p:stCondLst>
                                            <p:cond delay="0"/>
                                          </p:stCondLst>
                                        </p:cTn>
                                        <p:tgtEl>
                                          <p:spTgt spid="51218"/>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51266"/>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5127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1217"/>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xit" presetSubtype="0" fill="hold" nodeType="clickEffect">
                                  <p:stCondLst>
                                    <p:cond delay="0"/>
                                  </p:stCondLst>
                                  <p:childTnLst>
                                    <p:set>
                                      <p:cBhvr>
                                        <p:cTn id="112" dur="1" fill="hold">
                                          <p:stCondLst>
                                            <p:cond delay="0"/>
                                          </p:stCondLst>
                                        </p:cTn>
                                        <p:tgtEl>
                                          <p:spTgt spid="51217"/>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51270"/>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51274"/>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51216"/>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xit" presetSubtype="0" fill="hold" nodeType="clickEffect">
                                  <p:stCondLst>
                                    <p:cond delay="0"/>
                                  </p:stCondLst>
                                  <p:childTnLst>
                                    <p:set>
                                      <p:cBhvr>
                                        <p:cTn id="122" dur="1" fill="hold">
                                          <p:stCondLst>
                                            <p:cond delay="0"/>
                                          </p:stCondLst>
                                        </p:cTn>
                                        <p:tgtEl>
                                          <p:spTgt spid="51216"/>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51274"/>
                                        </p:tgtEl>
                                        <p:attrNameLst>
                                          <p:attrName>style.visibility</p:attrName>
                                        </p:attrNameLst>
                                      </p:cBhvr>
                                      <p:to>
                                        <p:strVal val="hidden"/>
                                      </p:to>
                                    </p:set>
                                  </p:childTnLst>
                                </p:cTn>
                              </p:par>
                              <p:par>
                                <p:cTn id="125" presetID="1" presetClass="entr" presetSubtype="0" fill="hold" nodeType="withEffect">
                                  <p:stCondLst>
                                    <p:cond delay="0"/>
                                  </p:stCondLst>
                                  <p:childTnLst>
                                    <p:set>
                                      <p:cBhvr>
                                        <p:cTn id="126" dur="1" fill="hold">
                                          <p:stCondLst>
                                            <p:cond delay="0"/>
                                          </p:stCondLst>
                                        </p:cTn>
                                        <p:tgtEl>
                                          <p:spTgt spid="51278"/>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51215"/>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xit" presetSubtype="0" fill="hold" nodeType="clickEffect">
                                  <p:stCondLst>
                                    <p:cond delay="0"/>
                                  </p:stCondLst>
                                  <p:childTnLst>
                                    <p:set>
                                      <p:cBhvr>
                                        <p:cTn id="132" dur="1" fill="hold">
                                          <p:stCondLst>
                                            <p:cond delay="0"/>
                                          </p:stCondLst>
                                        </p:cTn>
                                        <p:tgtEl>
                                          <p:spTgt spid="51215"/>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51278"/>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51282"/>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51214"/>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xit" presetSubtype="0" fill="hold" nodeType="clickEffect">
                                  <p:stCondLst>
                                    <p:cond delay="0"/>
                                  </p:stCondLst>
                                  <p:childTnLst>
                                    <p:set>
                                      <p:cBhvr>
                                        <p:cTn id="142" dur="1" fill="hold">
                                          <p:stCondLst>
                                            <p:cond delay="0"/>
                                          </p:stCondLst>
                                        </p:cTn>
                                        <p:tgtEl>
                                          <p:spTgt spid="51214"/>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51282"/>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51286"/>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51213"/>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 presetClass="exit" presetSubtype="0" fill="hold" nodeType="clickEffect">
                                  <p:stCondLst>
                                    <p:cond delay="0"/>
                                  </p:stCondLst>
                                  <p:childTnLst>
                                    <p:set>
                                      <p:cBhvr>
                                        <p:cTn id="152" dur="1" fill="hold">
                                          <p:stCondLst>
                                            <p:cond delay="0"/>
                                          </p:stCondLst>
                                        </p:cTn>
                                        <p:tgtEl>
                                          <p:spTgt spid="51213"/>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51286"/>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51212"/>
                                        </p:tgtEl>
                                        <p:attrNameLst>
                                          <p:attrName>style.visibility</p:attrName>
                                        </p:attrNameLst>
                                      </p:cBhvr>
                                      <p:to>
                                        <p:strVal val="visible"/>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 presetClass="exit" presetSubtype="0" fill="hold" nodeType="clickEffect">
                                  <p:stCondLst>
                                    <p:cond delay="0"/>
                                  </p:stCondLst>
                                  <p:childTnLst>
                                    <p:set>
                                      <p:cBhvr>
                                        <p:cTn id="160" dur="1" fill="hold">
                                          <p:stCondLst>
                                            <p:cond delay="0"/>
                                          </p:stCondLst>
                                        </p:cTn>
                                        <p:tgtEl>
                                          <p:spTgt spid="51212"/>
                                        </p:tgtEl>
                                        <p:attrNameLst>
                                          <p:attrName>style.visibility</p:attrName>
                                        </p:attrNameLst>
                                      </p:cBhvr>
                                      <p:to>
                                        <p:strVal val="hidden"/>
                                      </p:to>
                                    </p:set>
                                  </p:childTnLst>
                                </p:cTn>
                              </p:par>
                              <p:par>
                                <p:cTn id="161" presetID="1" presetClass="entr" presetSubtype="0" fill="hold" nodeType="withEffect">
                                  <p:stCondLst>
                                    <p:cond delay="0"/>
                                  </p:stCondLst>
                                  <p:childTnLst>
                                    <p:set>
                                      <p:cBhvr>
                                        <p:cTn id="162" dur="1" fill="hold">
                                          <p:stCondLst>
                                            <p:cond delay="0"/>
                                          </p:stCondLst>
                                        </p:cTn>
                                        <p:tgtEl>
                                          <p:spTgt spid="51211"/>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xit" presetSubtype="0" fill="hold" nodeType="clickEffect">
                                  <p:stCondLst>
                                    <p:cond delay="0"/>
                                  </p:stCondLst>
                                  <p:childTnLst>
                                    <p:set>
                                      <p:cBhvr>
                                        <p:cTn id="166" dur="1" fill="hold">
                                          <p:stCondLst>
                                            <p:cond delay="0"/>
                                          </p:stCondLst>
                                        </p:cTn>
                                        <p:tgtEl>
                                          <p:spTgt spid="51211"/>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51210"/>
                                        </p:tgtEl>
                                        <p:attrNameLst>
                                          <p:attrName>style.visibility</p:attrName>
                                        </p:attrNameLst>
                                      </p:cBhvr>
                                      <p:to>
                                        <p:strVal val="visible"/>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1" presetClass="exit" presetSubtype="0" fill="hold" nodeType="clickEffect">
                                  <p:stCondLst>
                                    <p:cond delay="0"/>
                                  </p:stCondLst>
                                  <p:childTnLst>
                                    <p:set>
                                      <p:cBhvr>
                                        <p:cTn id="172" dur="1" fill="hold">
                                          <p:stCondLst>
                                            <p:cond delay="0"/>
                                          </p:stCondLst>
                                        </p:cTn>
                                        <p:tgtEl>
                                          <p:spTgt spid="51210"/>
                                        </p:tgtEl>
                                        <p:attrNameLst>
                                          <p:attrName>style.visibility</p:attrName>
                                        </p:attrNameLst>
                                      </p:cBhvr>
                                      <p:to>
                                        <p:strVal val="hidden"/>
                                      </p:to>
                                    </p:set>
                                  </p:childTnLst>
                                </p:cTn>
                              </p:par>
                              <p:par>
                                <p:cTn id="173" presetID="1" presetClass="entr" presetSubtype="0" fill="hold" nodeType="withEffect">
                                  <p:stCondLst>
                                    <p:cond delay="0"/>
                                  </p:stCondLst>
                                  <p:childTnLst>
                                    <p:set>
                                      <p:cBhvr>
                                        <p:cTn id="174" dur="1" fill="hold">
                                          <p:stCondLst>
                                            <p:cond delay="0"/>
                                          </p:stCondLst>
                                        </p:cTn>
                                        <p:tgtEl>
                                          <p:spTgt spid="51209"/>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xit" presetSubtype="0" fill="hold" nodeType="clickEffect">
                                  <p:stCondLst>
                                    <p:cond delay="0"/>
                                  </p:stCondLst>
                                  <p:childTnLst>
                                    <p:set>
                                      <p:cBhvr>
                                        <p:cTn id="178" dur="1" fill="hold">
                                          <p:stCondLst>
                                            <p:cond delay="0"/>
                                          </p:stCondLst>
                                        </p:cTn>
                                        <p:tgtEl>
                                          <p:spTgt spid="51209"/>
                                        </p:tgtEl>
                                        <p:attrNameLst>
                                          <p:attrName>style.visibility</p:attrName>
                                        </p:attrNameLst>
                                      </p:cBhvr>
                                      <p:to>
                                        <p:strVal val="hidden"/>
                                      </p:to>
                                    </p:set>
                                  </p:childTnLst>
                                </p:cTn>
                              </p:par>
                              <p:par>
                                <p:cTn id="179" presetID="1" presetClass="entr" presetSubtype="0" fill="hold" nodeType="withEffect">
                                  <p:stCondLst>
                                    <p:cond delay="0"/>
                                  </p:stCondLst>
                                  <p:childTnLst>
                                    <p:set>
                                      <p:cBhvr>
                                        <p:cTn id="180" dur="1" fill="hold">
                                          <p:stCondLst>
                                            <p:cond delay="0"/>
                                          </p:stCondLst>
                                        </p:cTn>
                                        <p:tgtEl>
                                          <p:spTgt spid="51208"/>
                                        </p:tgtEl>
                                        <p:attrNameLst>
                                          <p:attrName>style.visibility</p:attrName>
                                        </p:attrNameLst>
                                      </p:cBhvr>
                                      <p:to>
                                        <p:strVal val="visible"/>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 presetClass="exit" presetSubtype="0" fill="hold" nodeType="clickEffect">
                                  <p:stCondLst>
                                    <p:cond delay="0"/>
                                  </p:stCondLst>
                                  <p:childTnLst>
                                    <p:set>
                                      <p:cBhvr>
                                        <p:cTn id="184" dur="1" fill="hold">
                                          <p:stCondLst>
                                            <p:cond delay="0"/>
                                          </p:stCondLst>
                                        </p:cTn>
                                        <p:tgtEl>
                                          <p:spTgt spid="51208"/>
                                        </p:tgtEl>
                                        <p:attrNameLst>
                                          <p:attrName>style.visibility</p:attrName>
                                        </p:attrNameLst>
                                      </p:cBhvr>
                                      <p:to>
                                        <p:strVal val="hidden"/>
                                      </p:to>
                                    </p:set>
                                  </p:childTnLst>
                                </p:cTn>
                              </p:par>
                              <p:par>
                                <p:cTn id="185" presetID="1" presetClass="entr" presetSubtype="0" fill="hold" nodeType="withEffect">
                                  <p:stCondLst>
                                    <p:cond delay="0"/>
                                  </p:stCondLst>
                                  <p:childTnLst>
                                    <p:set>
                                      <p:cBhvr>
                                        <p:cTn id="186" dur="1" fill="hold">
                                          <p:stCondLst>
                                            <p:cond delay="0"/>
                                          </p:stCondLst>
                                        </p:cTn>
                                        <p:tgtEl>
                                          <p:spTgt spid="51207"/>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xit" presetSubtype="0" fill="hold" nodeType="clickEffect">
                                  <p:stCondLst>
                                    <p:cond delay="0"/>
                                  </p:stCondLst>
                                  <p:childTnLst>
                                    <p:set>
                                      <p:cBhvr>
                                        <p:cTn id="190" dur="1" fill="hold">
                                          <p:stCondLst>
                                            <p:cond delay="0"/>
                                          </p:stCondLst>
                                        </p:cTn>
                                        <p:tgtEl>
                                          <p:spTgt spid="51207"/>
                                        </p:tgtEl>
                                        <p:attrNameLst>
                                          <p:attrName>style.visibility</p:attrName>
                                        </p:attrNameLst>
                                      </p:cBhvr>
                                      <p:to>
                                        <p:strVal val="hidden"/>
                                      </p:to>
                                    </p:set>
                                  </p:childTnLst>
                                </p:cTn>
                              </p:par>
                              <p:par>
                                <p:cTn id="191" presetID="1" presetClass="entr" presetSubtype="0" fill="hold" nodeType="withEffect">
                                  <p:stCondLst>
                                    <p:cond delay="0"/>
                                  </p:stCondLst>
                                  <p:childTnLst>
                                    <p:set>
                                      <p:cBhvr>
                                        <p:cTn id="192" dur="1" fill="hold">
                                          <p:stCondLst>
                                            <p:cond delay="0"/>
                                          </p:stCondLst>
                                        </p:cTn>
                                        <p:tgtEl>
                                          <p:spTgt spid="51206"/>
                                        </p:tgtEl>
                                        <p:attrNameLst>
                                          <p:attrName>style.visibility</p:attrName>
                                        </p:attrNameLst>
                                      </p:cBhvr>
                                      <p:to>
                                        <p:strVal val="visible"/>
                                      </p:to>
                                    </p:se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 presetClass="exit" presetSubtype="0" fill="hold" nodeType="clickEffect">
                                  <p:stCondLst>
                                    <p:cond delay="0"/>
                                  </p:stCondLst>
                                  <p:childTnLst>
                                    <p:set>
                                      <p:cBhvr>
                                        <p:cTn id="196" dur="1" fill="hold">
                                          <p:stCondLst>
                                            <p:cond delay="0"/>
                                          </p:stCondLst>
                                        </p:cTn>
                                        <p:tgtEl>
                                          <p:spTgt spid="51206"/>
                                        </p:tgtEl>
                                        <p:attrNameLst>
                                          <p:attrName>style.visibility</p:attrName>
                                        </p:attrNameLst>
                                      </p:cBhvr>
                                      <p:to>
                                        <p:strVal val="hidden"/>
                                      </p:to>
                                    </p:set>
                                  </p:childTnLst>
                                </p:cTn>
                              </p:par>
                              <p:par>
                                <p:cTn id="197" presetID="1" presetClass="entr" presetSubtype="0" fill="hold" nodeType="withEffect">
                                  <p:stCondLst>
                                    <p:cond delay="0"/>
                                  </p:stCondLst>
                                  <p:childTnLst>
                                    <p:set>
                                      <p:cBhvr>
                                        <p:cTn id="198" dur="1" fill="hold">
                                          <p:stCondLst>
                                            <p:cond delay="0"/>
                                          </p:stCondLst>
                                        </p:cTn>
                                        <p:tgtEl>
                                          <p:spTgt spid="51205"/>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xit" presetSubtype="0" fill="hold" nodeType="clickEffect">
                                  <p:stCondLst>
                                    <p:cond delay="0"/>
                                  </p:stCondLst>
                                  <p:childTnLst>
                                    <p:set>
                                      <p:cBhvr>
                                        <p:cTn id="202" dur="1" fill="hold">
                                          <p:stCondLst>
                                            <p:cond delay="0"/>
                                          </p:stCondLst>
                                        </p:cTn>
                                        <p:tgtEl>
                                          <p:spTgt spid="51205"/>
                                        </p:tgtEl>
                                        <p:attrNameLst>
                                          <p:attrName>style.visibility</p:attrName>
                                        </p:attrNameLst>
                                      </p:cBhvr>
                                      <p:to>
                                        <p:strVal val="hidden"/>
                                      </p:to>
                                    </p:set>
                                  </p:childTnLst>
                                </p:cTn>
                              </p:par>
                              <p:par>
                                <p:cTn id="203" presetID="1" presetClass="entr" presetSubtype="0" fill="hold" nodeType="withEffect">
                                  <p:stCondLst>
                                    <p:cond delay="0"/>
                                  </p:stCondLst>
                                  <p:childTnLst>
                                    <p:set>
                                      <p:cBhvr>
                                        <p:cTn id="204" dur="1" fill="hold">
                                          <p:stCondLst>
                                            <p:cond delay="0"/>
                                          </p:stCondLst>
                                        </p:cTn>
                                        <p:tgtEl>
                                          <p:spTgt spid="51204"/>
                                        </p:tgtEl>
                                        <p:attrNameLst>
                                          <p:attrName>style.visibility</p:attrName>
                                        </p:attrNameLst>
                                      </p:cBhvr>
                                      <p:to>
                                        <p:strVal val="visible"/>
                                      </p:to>
                                    </p:se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1" presetClass="exit" presetSubtype="0" fill="hold" nodeType="clickEffect">
                                  <p:stCondLst>
                                    <p:cond delay="0"/>
                                  </p:stCondLst>
                                  <p:childTnLst>
                                    <p:set>
                                      <p:cBhvr>
                                        <p:cTn id="208" dur="1" fill="hold">
                                          <p:stCondLst>
                                            <p:cond delay="0"/>
                                          </p:stCondLst>
                                        </p:cTn>
                                        <p:tgtEl>
                                          <p:spTgt spid="51204"/>
                                        </p:tgtEl>
                                        <p:attrNameLst>
                                          <p:attrName>style.visibility</p:attrName>
                                        </p:attrNameLst>
                                      </p:cBhvr>
                                      <p:to>
                                        <p:strVal val="hidden"/>
                                      </p:to>
                                    </p:set>
                                  </p:childTnLst>
                                </p:cTn>
                              </p:par>
                              <p:par>
                                <p:cTn id="209" presetID="1" presetClass="entr" presetSubtype="0" fill="hold" nodeType="withEffect">
                                  <p:stCondLst>
                                    <p:cond delay="0"/>
                                  </p:stCondLst>
                                  <p:childTnLst>
                                    <p:set>
                                      <p:cBhvr>
                                        <p:cTn id="210" dur="1" fill="hold">
                                          <p:stCondLst>
                                            <p:cond delay="0"/>
                                          </p:stCondLst>
                                        </p:cTn>
                                        <p:tgtEl>
                                          <p:spTgt spid="51203"/>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xit" presetSubtype="0" fill="hold" nodeType="clickEffect">
                                  <p:stCondLst>
                                    <p:cond delay="0"/>
                                  </p:stCondLst>
                                  <p:childTnLst>
                                    <p:set>
                                      <p:cBhvr>
                                        <p:cTn id="214" dur="1" fill="hold">
                                          <p:stCondLst>
                                            <p:cond delay="0"/>
                                          </p:stCondLst>
                                        </p:cTn>
                                        <p:tgtEl>
                                          <p:spTgt spid="51203"/>
                                        </p:tgtEl>
                                        <p:attrNameLst>
                                          <p:attrName>style.visibility</p:attrName>
                                        </p:attrNameLst>
                                      </p:cBhvr>
                                      <p:to>
                                        <p:strVal val="hidden"/>
                                      </p:to>
                                    </p:set>
                                  </p:childTnLst>
                                </p:cTn>
                              </p:par>
                              <p:par>
                                <p:cTn id="215" presetID="1" presetClass="entr" presetSubtype="0" fill="hold" nodeType="withEffect">
                                  <p:stCondLst>
                                    <p:cond delay="0"/>
                                  </p:stCondLst>
                                  <p:childTnLst>
                                    <p:set>
                                      <p:cBhvr>
                                        <p:cTn id="216" dur="1" fill="hold">
                                          <p:stCondLst>
                                            <p:cond delay="0"/>
                                          </p:stCondLst>
                                        </p:cTn>
                                        <p:tgtEl>
                                          <p:spTgt spid="51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sz="3600" dirty="0" smtClean="0"/>
              <a:t>average total scattering from points</a:t>
            </a:r>
          </a:p>
        </p:txBody>
      </p:sp>
      <p:graphicFrame>
        <p:nvGraphicFramePr>
          <p:cNvPr id="52227" name="Object 3"/>
          <p:cNvGraphicFramePr>
            <a:graphicFrameLocks noGrp="1" noChangeAspect="1"/>
          </p:cNvGraphicFramePr>
          <p:nvPr>
            <p:ph idx="1"/>
          </p:nvPr>
        </p:nvGraphicFramePr>
        <p:xfrm>
          <a:off x="498475" y="1235075"/>
          <a:ext cx="8118475" cy="5135563"/>
        </p:xfrm>
        <a:graphic>
          <a:graphicData uri="http://schemas.openxmlformats.org/presentationml/2006/ole">
            <mc:AlternateContent xmlns:mc="http://schemas.openxmlformats.org/markup-compatibility/2006">
              <mc:Choice xmlns:v="urn:schemas-microsoft-com:vml" Requires="v">
                <p:oleObj spid="_x0000_s220183" name="Chart" r:id="rId4" imgW="9305942" imgH="5886442" progId="MSGraph.Chart.8">
                  <p:embed followColorScheme="full"/>
                </p:oleObj>
              </mc:Choice>
              <mc:Fallback>
                <p:oleObj name="Chart" r:id="rId4" imgW="9305942" imgH="5886442" progId="MSGraph.Chart.8">
                  <p:embed followColorScheme="full"/>
                  <p:pic>
                    <p:nvPicPr>
                      <p:cNvPr id="0" name=""/>
                      <p:cNvPicPr>
                        <a:picLocks noChangeAspect="1" noChangeArrowheads="1"/>
                      </p:cNvPicPr>
                      <p:nvPr/>
                    </p:nvPicPr>
                    <p:blipFill>
                      <a:blip r:embed="rId5"/>
                      <a:srcRect/>
                      <a:stretch>
                        <a:fillRect/>
                      </a:stretch>
                    </p:blipFill>
                    <p:spPr bwMode="auto">
                      <a:xfrm>
                        <a:off x="498475" y="1235075"/>
                        <a:ext cx="8118475" cy="513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28" name="Text Box 4"/>
          <p:cNvSpPr txBox="1">
            <a:spLocks noChangeArrowheads="1"/>
          </p:cNvSpPr>
          <p:nvPr/>
        </p:nvSpPr>
        <p:spPr bwMode="auto">
          <a:xfrm>
            <a:off x="3367088" y="6276975"/>
            <a:ext cx="26114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Arial" panose="020B0604020202020204" pitchFamily="34" charset="0"/>
              </a:rPr>
              <a:t>deviation from Bragg angle</a:t>
            </a:r>
          </a:p>
        </p:txBody>
      </p:sp>
      <p:sp>
        <p:nvSpPr>
          <p:cNvPr id="52229" name="Text Box 5"/>
          <p:cNvSpPr txBox="1">
            <a:spLocks noChangeArrowheads="1"/>
          </p:cNvSpPr>
          <p:nvPr/>
        </p:nvSpPr>
        <p:spPr bwMode="auto">
          <a:xfrm rot="-5400000">
            <a:off x="-1395412" y="3430587"/>
            <a:ext cx="358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dirty="0">
                <a:latin typeface="Arial" panose="020B0604020202020204" pitchFamily="34" charset="0"/>
              </a:rPr>
              <a:t>intensity (relative to one atom)</a:t>
            </a:r>
          </a:p>
        </p:txBody>
      </p:sp>
      <p:grpSp>
        <p:nvGrpSpPr>
          <p:cNvPr id="52230" name="Group 6"/>
          <p:cNvGrpSpPr>
            <a:grpSpLocks/>
          </p:cNvGrpSpPr>
          <p:nvPr/>
        </p:nvGrpSpPr>
        <p:grpSpPr bwMode="auto">
          <a:xfrm>
            <a:off x="6165850" y="3652838"/>
            <a:ext cx="44450" cy="131762"/>
            <a:chOff x="3821" y="1804"/>
            <a:chExt cx="28" cy="83"/>
          </a:xfrm>
        </p:grpSpPr>
        <p:sp>
          <p:nvSpPr>
            <p:cNvPr id="52231" name="Line 7"/>
            <p:cNvSpPr>
              <a:spLocks noChangeShapeType="1"/>
            </p:cNvSpPr>
            <p:nvPr/>
          </p:nvSpPr>
          <p:spPr bwMode="auto">
            <a:xfrm>
              <a:off x="3837" y="1804"/>
              <a:ext cx="0" cy="83"/>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52232" name="Line 8"/>
            <p:cNvSpPr>
              <a:spLocks noChangeShapeType="1"/>
            </p:cNvSpPr>
            <p:nvPr/>
          </p:nvSpPr>
          <p:spPr bwMode="auto">
            <a:xfrm flipH="1">
              <a:off x="3823" y="1882"/>
              <a:ext cx="26" cy="1"/>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52233" name="Line 9"/>
            <p:cNvSpPr>
              <a:spLocks noChangeShapeType="1"/>
            </p:cNvSpPr>
            <p:nvPr/>
          </p:nvSpPr>
          <p:spPr bwMode="auto">
            <a:xfrm flipH="1">
              <a:off x="3821" y="1808"/>
              <a:ext cx="26" cy="1"/>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Tree>
    <p:extLst>
      <p:ext uri="{BB962C8B-B14F-4D97-AF65-F5344CB8AC3E}">
        <p14:creationId xmlns:p14="http://schemas.microsoft.com/office/powerpoint/2010/main" val="530727446"/>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altLang="en-US" b="1" dirty="0" err="1" smtClean="0"/>
              <a:t>fastBragg</a:t>
            </a:r>
            <a:endParaRPr lang="en-US" altLang="en-US" b="1" dirty="0" smtClean="0"/>
          </a:p>
        </p:txBody>
      </p:sp>
      <p:pic>
        <p:nvPicPr>
          <p:cNvPr id="126979" name="Picture 2" descr="http://bl831.als.lbl.gov/%7Ejamesh/fastBragg/movi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1970088"/>
            <a:ext cx="57150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p:cNvSpPr>
            <a:spLocks noChangeArrowheads="1"/>
          </p:cNvSpPr>
          <p:nvPr/>
        </p:nvSpPr>
        <p:spPr bwMode="auto">
          <a:xfrm>
            <a:off x="5995988" y="5749925"/>
            <a:ext cx="28781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sz="3600" dirty="0">
                <a:solidFill>
                  <a:srgbClr val="000000"/>
                </a:solidFill>
              </a:rPr>
              <a:t>P A | F(</a:t>
            </a:r>
            <a:r>
              <a:rPr lang="en-US" altLang="en-US" sz="3600" dirty="0" err="1">
                <a:solidFill>
                  <a:srgbClr val="000000"/>
                </a:solidFill>
              </a:rPr>
              <a:t>hkl</a:t>
            </a:r>
            <a:r>
              <a:rPr lang="en-US" altLang="en-US" sz="3600" dirty="0">
                <a:solidFill>
                  <a:srgbClr val="000000"/>
                </a:solidFill>
              </a:rPr>
              <a:t>) |</a:t>
            </a:r>
            <a:r>
              <a:rPr lang="en-US" altLang="en-US" sz="3600" baseline="30000" dirty="0">
                <a:solidFill>
                  <a:srgbClr val="000000"/>
                </a:solidFill>
              </a:rPr>
              <a:t>2</a:t>
            </a:r>
          </a:p>
        </p:txBody>
      </p:sp>
      <p:grpSp>
        <p:nvGrpSpPr>
          <p:cNvPr id="126981" name="Group 22"/>
          <p:cNvGrpSpPr>
            <a:grpSpLocks/>
          </p:cNvGrpSpPr>
          <p:nvPr/>
        </p:nvGrpSpPr>
        <p:grpSpPr bwMode="auto">
          <a:xfrm>
            <a:off x="3494087" y="5418139"/>
            <a:ext cx="2478088" cy="1309688"/>
            <a:chOff x="2146" y="935"/>
            <a:chExt cx="1561" cy="825"/>
          </a:xfrm>
        </p:grpSpPr>
        <p:sp>
          <p:nvSpPr>
            <p:cNvPr id="126986" name="Text Box 12"/>
            <p:cNvSpPr txBox="1">
              <a:spLocks noChangeArrowheads="1"/>
            </p:cNvSpPr>
            <p:nvPr/>
          </p:nvSpPr>
          <p:spPr bwMode="auto">
            <a:xfrm>
              <a:off x="2146" y="935"/>
              <a:ext cx="1561"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3600" dirty="0">
                  <a:solidFill>
                    <a:srgbClr val="000000"/>
                  </a:solidFill>
                  <a:cs typeface="Arial" panose="020B0604020202020204" pitchFamily="34" charset="0"/>
                </a:rPr>
                <a:t>sin(</a:t>
              </a:r>
              <a:r>
                <a:rPr lang="el-GR" altLang="en-US" sz="3600" dirty="0">
                  <a:solidFill>
                    <a:srgbClr val="000000"/>
                  </a:solidFill>
                  <a:cs typeface="Arial" panose="020B0604020202020204" pitchFamily="34" charset="0"/>
                </a:rPr>
                <a:t>π</a:t>
              </a:r>
              <a:r>
                <a:rPr lang="en-US" altLang="en-US" sz="3600" dirty="0" err="1">
                  <a:solidFill>
                    <a:srgbClr val="000000"/>
                  </a:solidFill>
                  <a:cs typeface="Arial" panose="020B0604020202020204" pitchFamily="34" charset="0"/>
                </a:rPr>
                <a:t>N·hkl</a:t>
              </a:r>
              <a:r>
                <a:rPr lang="en-US" altLang="en-US" sz="3600" dirty="0">
                  <a:solidFill>
                    <a:srgbClr val="000000"/>
                  </a:solidFill>
                  <a:cs typeface="Arial" panose="020B0604020202020204" pitchFamily="34" charset="0"/>
                </a:rPr>
                <a:t>)</a:t>
              </a:r>
              <a:endParaRPr lang="el-GR" altLang="en-US" sz="3600" baseline="-25000" dirty="0">
                <a:solidFill>
                  <a:srgbClr val="FF0000"/>
                </a:solidFill>
                <a:cs typeface="Arial" panose="020B0604020202020204" pitchFamily="34" charset="0"/>
              </a:endParaRPr>
            </a:p>
          </p:txBody>
        </p:sp>
        <p:sp>
          <p:nvSpPr>
            <p:cNvPr id="126987" name="Text Box 13"/>
            <p:cNvSpPr txBox="1">
              <a:spLocks noChangeArrowheads="1"/>
            </p:cNvSpPr>
            <p:nvPr/>
          </p:nvSpPr>
          <p:spPr bwMode="auto">
            <a:xfrm>
              <a:off x="2251" y="1353"/>
              <a:ext cx="1351"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3600" dirty="0">
                  <a:solidFill>
                    <a:srgbClr val="000000"/>
                  </a:solidFill>
                  <a:cs typeface="Arial" panose="020B0604020202020204" pitchFamily="34" charset="0"/>
                </a:rPr>
                <a:t>sin(</a:t>
              </a:r>
              <a:r>
                <a:rPr lang="el-GR" altLang="en-US" sz="3600" dirty="0">
                  <a:solidFill>
                    <a:srgbClr val="000000"/>
                  </a:solidFill>
                  <a:cs typeface="Arial" panose="020B0604020202020204" pitchFamily="34" charset="0"/>
                </a:rPr>
                <a:t>π</a:t>
              </a:r>
              <a:r>
                <a:rPr lang="en-US" altLang="en-US" sz="3600" dirty="0">
                  <a:solidFill>
                    <a:srgbClr val="000000"/>
                  </a:solidFill>
                  <a:cs typeface="Arial" panose="020B0604020202020204" pitchFamily="34" charset="0"/>
                </a:rPr>
                <a:t>·</a:t>
              </a:r>
              <a:r>
                <a:rPr lang="en-US" altLang="en-US" sz="3600" dirty="0" err="1">
                  <a:solidFill>
                    <a:srgbClr val="000000"/>
                  </a:solidFill>
                  <a:cs typeface="Arial" panose="020B0604020202020204" pitchFamily="34" charset="0"/>
                </a:rPr>
                <a:t>hkl</a:t>
              </a:r>
              <a:r>
                <a:rPr lang="en-US" altLang="en-US" sz="3600" dirty="0">
                  <a:solidFill>
                    <a:srgbClr val="000000"/>
                  </a:solidFill>
                  <a:cs typeface="Arial" panose="020B0604020202020204" pitchFamily="34" charset="0"/>
                </a:rPr>
                <a:t>)</a:t>
              </a:r>
              <a:endParaRPr lang="el-GR" altLang="en-US" sz="3600" dirty="0">
                <a:solidFill>
                  <a:srgbClr val="000000"/>
                </a:solidFill>
                <a:cs typeface="Arial" panose="020B0604020202020204" pitchFamily="34" charset="0"/>
              </a:endParaRPr>
            </a:p>
          </p:txBody>
        </p:sp>
        <p:sp>
          <p:nvSpPr>
            <p:cNvPr id="126988" name="Line 14"/>
            <p:cNvSpPr>
              <a:spLocks noChangeShapeType="1"/>
            </p:cNvSpPr>
            <p:nvPr/>
          </p:nvSpPr>
          <p:spPr bwMode="auto">
            <a:xfrm flipV="1">
              <a:off x="2280" y="1360"/>
              <a:ext cx="13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grpSp>
      <p:sp>
        <p:nvSpPr>
          <p:cNvPr id="126982" name="Text Box 16"/>
          <p:cNvSpPr txBox="1">
            <a:spLocks noChangeArrowheads="1"/>
          </p:cNvSpPr>
          <p:nvPr/>
        </p:nvSpPr>
        <p:spPr bwMode="auto">
          <a:xfrm>
            <a:off x="157163" y="5737225"/>
            <a:ext cx="33956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3600" dirty="0" err="1">
                <a:solidFill>
                  <a:srgbClr val="000000"/>
                </a:solidFill>
                <a:cs typeface="Arial" panose="020B0604020202020204" pitchFamily="34" charset="0"/>
              </a:rPr>
              <a:t>I</a:t>
            </a:r>
            <a:r>
              <a:rPr lang="en-US" altLang="en-US" sz="3600" baseline="-25000" dirty="0" err="1">
                <a:solidFill>
                  <a:srgbClr val="000000"/>
                </a:solidFill>
                <a:cs typeface="Arial" panose="020B0604020202020204" pitchFamily="34" charset="0"/>
              </a:rPr>
              <a:t>pixel</a:t>
            </a:r>
            <a:r>
              <a:rPr lang="en-US" altLang="en-US" sz="3600" dirty="0">
                <a:solidFill>
                  <a:srgbClr val="000000"/>
                </a:solidFill>
                <a:cs typeface="Arial" panose="020B0604020202020204" pitchFamily="34" charset="0"/>
              </a:rPr>
              <a:t> = </a:t>
            </a:r>
            <a:r>
              <a:rPr lang="en-US" altLang="en-US" sz="3600" dirty="0" err="1">
                <a:solidFill>
                  <a:srgbClr val="000000"/>
                </a:solidFill>
                <a:cs typeface="Arial" panose="020B0604020202020204" pitchFamily="34" charset="0"/>
              </a:rPr>
              <a:t>I</a:t>
            </a:r>
            <a:r>
              <a:rPr lang="en-US" altLang="en-US" sz="3600" baseline="-25000" dirty="0" err="1">
                <a:solidFill>
                  <a:srgbClr val="000000"/>
                </a:solidFill>
                <a:cs typeface="Arial" panose="020B0604020202020204" pitchFamily="34" charset="0"/>
              </a:rPr>
              <a:t>beam</a:t>
            </a:r>
            <a:r>
              <a:rPr lang="en-US" altLang="en-US" sz="3600" dirty="0">
                <a:solidFill>
                  <a:srgbClr val="000000"/>
                </a:solidFill>
                <a:cs typeface="Arial" panose="020B0604020202020204" pitchFamily="34" charset="0"/>
              </a:rPr>
              <a:t> r</a:t>
            </a:r>
            <a:r>
              <a:rPr lang="en-US" altLang="en-US" sz="3600" baseline="-25000" dirty="0">
                <a:solidFill>
                  <a:srgbClr val="000000"/>
                </a:solidFill>
                <a:cs typeface="Arial" panose="020B0604020202020204" pitchFamily="34" charset="0"/>
              </a:rPr>
              <a:t>e</a:t>
            </a:r>
            <a:r>
              <a:rPr lang="en-US" altLang="en-US" sz="3600" baseline="30000" dirty="0">
                <a:solidFill>
                  <a:srgbClr val="000000"/>
                </a:solidFill>
                <a:cs typeface="Arial" panose="020B0604020202020204" pitchFamily="34" charset="0"/>
              </a:rPr>
              <a:t>2 </a:t>
            </a:r>
            <a:r>
              <a:rPr lang="el-GR" altLang="en-US" sz="3600" dirty="0">
                <a:solidFill>
                  <a:srgbClr val="000000"/>
                </a:solidFill>
                <a:cs typeface="Arial" panose="020B0604020202020204" pitchFamily="34" charset="0"/>
              </a:rPr>
              <a:t>Ω</a:t>
            </a:r>
          </a:p>
        </p:txBody>
      </p:sp>
      <p:sp>
        <p:nvSpPr>
          <p:cNvPr id="126983" name="Freeform 19"/>
          <p:cNvSpPr>
            <a:spLocks/>
          </p:cNvSpPr>
          <p:nvPr/>
        </p:nvSpPr>
        <p:spPr bwMode="auto">
          <a:xfrm>
            <a:off x="5854700" y="5503863"/>
            <a:ext cx="122238" cy="1133475"/>
          </a:xfrm>
          <a:custGeom>
            <a:avLst/>
            <a:gdLst>
              <a:gd name="T0" fmla="*/ 0 w 77"/>
              <a:gd name="T1" fmla="*/ 1133475 h 714"/>
              <a:gd name="T2" fmla="*/ 120650 w 77"/>
              <a:gd name="T3" fmla="*/ 576263 h 714"/>
              <a:gd name="T4" fmla="*/ 9525 w 77"/>
              <a:gd name="T5" fmla="*/ 0 h 714"/>
              <a:gd name="T6" fmla="*/ 0 60000 65536"/>
              <a:gd name="T7" fmla="*/ 0 60000 65536"/>
              <a:gd name="T8" fmla="*/ 0 60000 65536"/>
            </a:gdLst>
            <a:ahLst/>
            <a:cxnLst>
              <a:cxn ang="T6">
                <a:pos x="T0" y="T1"/>
              </a:cxn>
              <a:cxn ang="T7">
                <a:pos x="T2" y="T3"/>
              </a:cxn>
              <a:cxn ang="T8">
                <a:pos x="T4" y="T5"/>
              </a:cxn>
            </a:cxnLst>
            <a:rect l="0" t="0" r="r" b="b"/>
            <a:pathLst>
              <a:path w="77" h="714">
                <a:moveTo>
                  <a:pt x="0" y="714"/>
                </a:moveTo>
                <a:cubicBezTo>
                  <a:pt x="13" y="655"/>
                  <a:pt x="75" y="482"/>
                  <a:pt x="76" y="363"/>
                </a:cubicBezTo>
                <a:cubicBezTo>
                  <a:pt x="77" y="244"/>
                  <a:pt x="21" y="76"/>
                  <a:pt x="6" y="0"/>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26984" name="Freeform 21"/>
          <p:cNvSpPr>
            <a:spLocks/>
          </p:cNvSpPr>
          <p:nvPr/>
        </p:nvSpPr>
        <p:spPr bwMode="auto">
          <a:xfrm flipH="1">
            <a:off x="3506788" y="5503863"/>
            <a:ext cx="122237" cy="1133475"/>
          </a:xfrm>
          <a:custGeom>
            <a:avLst/>
            <a:gdLst>
              <a:gd name="T0" fmla="*/ 0 w 77"/>
              <a:gd name="T1" fmla="*/ 1133475 h 714"/>
              <a:gd name="T2" fmla="*/ 120650 w 77"/>
              <a:gd name="T3" fmla="*/ 576263 h 714"/>
              <a:gd name="T4" fmla="*/ 9525 w 77"/>
              <a:gd name="T5" fmla="*/ 0 h 714"/>
              <a:gd name="T6" fmla="*/ 0 60000 65536"/>
              <a:gd name="T7" fmla="*/ 0 60000 65536"/>
              <a:gd name="T8" fmla="*/ 0 60000 65536"/>
            </a:gdLst>
            <a:ahLst/>
            <a:cxnLst>
              <a:cxn ang="T6">
                <a:pos x="T0" y="T1"/>
              </a:cxn>
              <a:cxn ang="T7">
                <a:pos x="T2" y="T3"/>
              </a:cxn>
              <a:cxn ang="T8">
                <a:pos x="T4" y="T5"/>
              </a:cxn>
            </a:cxnLst>
            <a:rect l="0" t="0" r="r" b="b"/>
            <a:pathLst>
              <a:path w="77" h="714">
                <a:moveTo>
                  <a:pt x="0" y="714"/>
                </a:moveTo>
                <a:cubicBezTo>
                  <a:pt x="13" y="655"/>
                  <a:pt x="75" y="482"/>
                  <a:pt x="76" y="363"/>
                </a:cubicBezTo>
                <a:cubicBezTo>
                  <a:pt x="77" y="244"/>
                  <a:pt x="21" y="76"/>
                  <a:pt x="6" y="0"/>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endParaRPr>
          </a:p>
        </p:txBody>
      </p:sp>
      <p:sp>
        <p:nvSpPr>
          <p:cNvPr id="126985" name="TextBox 1"/>
          <p:cNvSpPr txBox="1">
            <a:spLocks noChangeArrowheads="1"/>
          </p:cNvSpPr>
          <p:nvPr/>
        </p:nvSpPr>
        <p:spPr bwMode="auto">
          <a:xfrm>
            <a:off x="347663" y="1247775"/>
            <a:ext cx="811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a:solidFill>
                  <a:srgbClr val="000000"/>
                </a:solidFill>
                <a:latin typeface="Courier New" pitchFamily="49" charset="0"/>
                <a:cs typeface="Courier New" pitchFamily="49" charset="0"/>
              </a:rPr>
              <a:t>http://bl831.als.lbl.gov/~jamesh/fastBragg/</a:t>
            </a:r>
          </a:p>
        </p:txBody>
      </p:sp>
    </p:spTree>
    <p:extLst>
      <p:ext uri="{BB962C8B-B14F-4D97-AF65-F5344CB8AC3E}">
        <p14:creationId xmlns:p14="http://schemas.microsoft.com/office/powerpoint/2010/main" val="175021343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r>
              <a:rPr lang="en-US" sz="3200" dirty="0" smtClean="0">
                <a:solidFill>
                  <a:prstClr val="black"/>
                </a:solidFill>
                <a:latin typeface="Arial" panose="020B0604020202020204" pitchFamily="34" charset="0"/>
              </a:rPr>
              <a:t>RH: 84.2%</a:t>
            </a:r>
          </a:p>
          <a:p>
            <a:r>
              <a:rPr lang="en-US" sz="3200" dirty="0" smtClean="0">
                <a:solidFill>
                  <a:prstClr val="black"/>
                </a:solidFill>
                <a:latin typeface="Arial" panose="020B0604020202020204" pitchFamily="34" charset="0"/>
              </a:rPr>
              <a:t>  </a:t>
            </a:r>
            <a:r>
              <a:rPr lang="en-US" sz="2800" dirty="0" smtClean="0">
                <a:solidFill>
                  <a:prstClr val="black"/>
                </a:solidFill>
                <a:latin typeface="Arial" panose="020B0604020202020204" pitchFamily="34" charset="0"/>
              </a:rPr>
              <a:t> </a:t>
            </a:r>
            <a:r>
              <a:rPr lang="en-US" sz="3200" dirty="0" smtClean="0">
                <a:solidFill>
                  <a:prstClr val="black"/>
                </a:solidFill>
                <a:latin typeface="Arial" panose="020B0604020202020204" pitchFamily="34" charset="0"/>
              </a:rPr>
              <a:t>vs </a:t>
            </a:r>
            <a:r>
              <a:rPr lang="en-US" sz="3200" dirty="0">
                <a:solidFill>
                  <a:prstClr val="black"/>
                </a:solidFill>
                <a:latin typeface="Arial" panose="020B0604020202020204" pitchFamily="34" charset="0"/>
              </a:rPr>
              <a:t>71.9%</a:t>
            </a:r>
          </a:p>
        </p:txBody>
      </p:sp>
      <p:sp>
        <p:nvSpPr>
          <p:cNvPr id="8" name="Rectangle 7"/>
          <p:cNvSpPr/>
          <p:nvPr/>
        </p:nvSpPr>
        <p:spPr>
          <a:xfrm>
            <a:off x="6423764" y="1052500"/>
            <a:ext cx="2460930" cy="584775"/>
          </a:xfrm>
          <a:prstGeom prst="rect">
            <a:avLst/>
          </a:prstGeom>
        </p:spPr>
        <p:txBody>
          <a:bodyPr wrap="none">
            <a:spAutoFit/>
          </a:bodyPr>
          <a:lstStyle/>
          <a:p>
            <a:r>
              <a:rPr lang="en-US" sz="3200" dirty="0" err="1">
                <a:solidFill>
                  <a:prstClr val="black"/>
                </a:solidFill>
                <a:latin typeface="Arial" panose="020B0604020202020204" pitchFamily="34" charset="0"/>
              </a:rPr>
              <a:t>R</a:t>
            </a:r>
            <a:r>
              <a:rPr lang="en-US" sz="3200" baseline="-25000" dirty="0" err="1">
                <a:solidFill>
                  <a:prstClr val="black"/>
                </a:solidFill>
                <a:latin typeface="Arial" panose="020B0604020202020204" pitchFamily="34" charset="0"/>
              </a:rPr>
              <a:t>iso</a:t>
            </a:r>
            <a:r>
              <a:rPr lang="en-US" sz="3200" dirty="0">
                <a:solidFill>
                  <a:prstClr val="black"/>
                </a:solidFill>
                <a:latin typeface="Arial" panose="020B0604020202020204" pitchFamily="34" charset="0"/>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3" name="TextBox 2"/>
          <p:cNvSpPr txBox="1"/>
          <p:nvPr/>
        </p:nvSpPr>
        <p:spPr>
          <a:xfrm>
            <a:off x="5610403" y="1716494"/>
            <a:ext cx="922047" cy="830997"/>
          </a:xfrm>
          <a:prstGeom prst="rect">
            <a:avLst/>
          </a:prstGeom>
          <a:noFill/>
        </p:spPr>
        <p:txBody>
          <a:bodyPr wrap="none" rtlCol="0">
            <a:spAutoFit/>
          </a:bodyPr>
          <a:lstStyle/>
          <a:p>
            <a:r>
              <a:rPr lang="en-US" sz="2400" dirty="0" smtClean="0">
                <a:solidFill>
                  <a:prstClr val="black"/>
                </a:solidFill>
                <a:latin typeface="Arial" panose="020B0604020202020204" pitchFamily="34" charset="0"/>
                <a:cs typeface="Arial" panose="020B0604020202020204" pitchFamily="34" charset="0"/>
              </a:rPr>
              <a:t>3aw6</a:t>
            </a:r>
          </a:p>
          <a:p>
            <a:r>
              <a:rPr lang="en-US" sz="2400" dirty="0" smtClean="0">
                <a:solidFill>
                  <a:prstClr val="black"/>
                </a:solidFill>
                <a:latin typeface="Arial" panose="020B0604020202020204" pitchFamily="34" charset="0"/>
                <a:cs typeface="Arial" panose="020B0604020202020204" pitchFamily="34" charset="0"/>
              </a:rPr>
              <a:t>3aw7</a:t>
            </a:r>
            <a:endParaRPr lang="en-US" sz="2400" dirty="0">
              <a:solidFill>
                <a:prstClr val="black"/>
              </a:solidFill>
              <a:latin typeface="Arial" panose="020B0604020202020204" pitchFamily="34" charset="0"/>
              <a:cs typeface="Arial" panose="020B0604020202020204" pitchFamily="34" charset="0"/>
            </a:endParaRPr>
          </a:p>
        </p:txBody>
      </p:sp>
      <p:sp>
        <p:nvSpPr>
          <p:cNvPr id="12" name="Rectangle 11"/>
          <p:cNvSpPr/>
          <p:nvPr/>
        </p:nvSpPr>
        <p:spPr>
          <a:xfrm>
            <a:off x="3436513" y="1052500"/>
            <a:ext cx="2590774" cy="584775"/>
          </a:xfrm>
          <a:prstGeom prst="rect">
            <a:avLst/>
          </a:prstGeom>
        </p:spPr>
        <p:txBody>
          <a:bodyPr wrap="none">
            <a:spAutoFit/>
          </a:bodyPr>
          <a:lstStyle/>
          <a:p>
            <a:r>
              <a:rPr lang="el-GR" sz="3200" dirty="0" smtClean="0">
                <a:solidFill>
                  <a:srgbClr val="FF0000"/>
                </a:solidFill>
                <a:latin typeface="Arial" panose="020B0604020202020204" pitchFamily="34" charset="0"/>
              </a:rPr>
              <a:t>Δ</a:t>
            </a:r>
            <a:r>
              <a:rPr lang="en-US" sz="3200" dirty="0" smtClean="0">
                <a:solidFill>
                  <a:srgbClr val="FF0000"/>
                </a:solidFill>
                <a:latin typeface="Arial" panose="020B0604020202020204" pitchFamily="34" charset="0"/>
              </a:rPr>
              <a:t>cell </a:t>
            </a:r>
            <a:r>
              <a:rPr lang="en-US" sz="3200" dirty="0">
                <a:solidFill>
                  <a:srgbClr val="FF0000"/>
                </a:solidFill>
                <a:latin typeface="Arial" panose="020B0604020202020204" pitchFamily="34" charset="0"/>
              </a:rPr>
              <a:t>= </a:t>
            </a:r>
            <a:r>
              <a:rPr lang="en-US" sz="3200" dirty="0" smtClean="0">
                <a:solidFill>
                  <a:srgbClr val="FF0000"/>
                </a:solidFill>
                <a:latin typeface="Arial" panose="020B0604020202020204" pitchFamily="34" charset="0"/>
              </a:rPr>
              <a:t>0.7 %</a:t>
            </a:r>
            <a:endParaRPr lang="en-US" sz="3200" dirty="0">
              <a:solidFill>
                <a:srgbClr val="FF0000"/>
              </a:solidFill>
              <a:latin typeface="Arial" panose="020B0604020202020204" pitchFamily="34" charset="0"/>
            </a:endParaRP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r>
              <a:rPr lang="en-US" sz="3200" dirty="0">
                <a:solidFill>
                  <a:prstClr val="black"/>
                </a:solidFill>
                <a:latin typeface="Arial" panose="020B0604020202020204" pitchFamily="34" charset="0"/>
              </a:rPr>
              <a:t>RMSD = 0.18 Å</a:t>
            </a:r>
          </a:p>
        </p:txBody>
      </p:sp>
    </p:spTree>
    <p:extLst>
      <p:ext uri="{BB962C8B-B14F-4D97-AF65-F5344CB8AC3E}">
        <p14:creationId xmlns:p14="http://schemas.microsoft.com/office/powerpoint/2010/main" val="23888548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dirty="0" err="1" smtClean="0"/>
              <a:t>fastBragg</a:t>
            </a:r>
            <a:r>
              <a:rPr lang="en-US" altLang="en-US" dirty="0" smtClean="0"/>
              <a:t> program</a:t>
            </a:r>
          </a:p>
        </p:txBody>
      </p:sp>
      <p:sp>
        <p:nvSpPr>
          <p:cNvPr id="72707" name="Text Box 4"/>
          <p:cNvSpPr txBox="1">
            <a:spLocks noChangeArrowheads="1"/>
          </p:cNvSpPr>
          <p:nvPr/>
        </p:nvSpPr>
        <p:spPr bwMode="auto">
          <a:xfrm>
            <a:off x="1460500" y="147955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ourier New" pitchFamily="49" charset="0"/>
              </a:rPr>
              <a:t>http://bl831.als.lbl.gov/~jamesh/fastBragg/</a:t>
            </a:r>
          </a:p>
        </p:txBody>
      </p:sp>
      <p:sp>
        <p:nvSpPr>
          <p:cNvPr id="38917" name="Text Box 5"/>
          <p:cNvSpPr txBox="1">
            <a:spLocks noChangeArrowheads="1"/>
          </p:cNvSpPr>
          <p:nvPr/>
        </p:nvSpPr>
        <p:spPr bwMode="auto">
          <a:xfrm>
            <a:off x="271463" y="2038350"/>
            <a:ext cx="4567237"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40000"/>
              </a:lnSpc>
              <a:buFontTx/>
              <a:buChar char="•"/>
            </a:pPr>
            <a:r>
              <a:rPr lang="en-US" altLang="en-US" sz="2800" dirty="0">
                <a:latin typeface="Arial" panose="020B0604020202020204" pitchFamily="34" charset="0"/>
              </a:rPr>
              <a:t>Optimized for nanocrystals</a:t>
            </a:r>
          </a:p>
          <a:p>
            <a:pPr eaLnBrk="1" hangingPunct="1">
              <a:lnSpc>
                <a:spcPct val="140000"/>
              </a:lnSpc>
              <a:buFontTx/>
              <a:buChar char="•"/>
            </a:pPr>
            <a:r>
              <a:rPr lang="en-US" altLang="en-US" sz="2800" dirty="0">
                <a:latin typeface="Arial" panose="020B0604020202020204" pitchFamily="34" charset="0"/>
              </a:rPr>
              <a:t>Square or round</a:t>
            </a:r>
          </a:p>
          <a:p>
            <a:pPr eaLnBrk="1" hangingPunct="1">
              <a:lnSpc>
                <a:spcPct val="140000"/>
              </a:lnSpc>
              <a:buFontTx/>
              <a:buChar char="•"/>
            </a:pPr>
            <a:r>
              <a:rPr lang="en-US" altLang="en-US" sz="2800" dirty="0">
                <a:latin typeface="Arial" panose="020B0604020202020204" pitchFamily="34" charset="0"/>
              </a:rPr>
              <a:t>Takes </a:t>
            </a:r>
            <a:r>
              <a:rPr lang="en-US" altLang="en-US" sz="2800" dirty="0" err="1">
                <a:latin typeface="Arial" panose="020B0604020202020204" pitchFamily="34" charset="0"/>
              </a:rPr>
              <a:t>h,k,l</a:t>
            </a:r>
            <a:r>
              <a:rPr lang="en-US" altLang="en-US" sz="2800" dirty="0">
                <a:latin typeface="Arial" panose="020B0604020202020204" pitchFamily="34" charset="0"/>
              </a:rPr>
              <a:t> and F</a:t>
            </a:r>
          </a:p>
          <a:p>
            <a:pPr eaLnBrk="1" hangingPunct="1">
              <a:lnSpc>
                <a:spcPct val="140000"/>
              </a:lnSpc>
              <a:buFontTx/>
              <a:buChar char="•"/>
            </a:pPr>
            <a:r>
              <a:rPr lang="en-US" altLang="en-US" sz="2800" dirty="0">
                <a:latin typeface="Arial" panose="020B0604020202020204" pitchFamily="34" charset="0"/>
              </a:rPr>
              <a:t>Supports 1 unit cell</a:t>
            </a:r>
          </a:p>
          <a:p>
            <a:pPr eaLnBrk="1" hangingPunct="1">
              <a:lnSpc>
                <a:spcPct val="140000"/>
              </a:lnSpc>
              <a:buFontTx/>
              <a:buChar char="•"/>
            </a:pPr>
            <a:r>
              <a:rPr lang="en-US" altLang="en-US" sz="2800" dirty="0">
                <a:latin typeface="Arial" panose="020B0604020202020204" pitchFamily="34" charset="0"/>
              </a:rPr>
              <a:t>no “</a:t>
            </a:r>
            <a:r>
              <a:rPr lang="en-US" altLang="en-US" sz="2800" dirty="0" err="1">
                <a:latin typeface="Arial" panose="020B0604020202020204" pitchFamily="34" charset="0"/>
              </a:rPr>
              <a:t>mosaicity</a:t>
            </a:r>
            <a:r>
              <a:rPr lang="en-US" altLang="en-US" sz="2800" dirty="0">
                <a:latin typeface="Arial" panose="020B0604020202020204" pitchFamily="34" charset="0"/>
              </a:rPr>
              <a:t>”</a:t>
            </a:r>
          </a:p>
          <a:p>
            <a:pPr eaLnBrk="1" hangingPunct="1">
              <a:lnSpc>
                <a:spcPct val="140000"/>
              </a:lnSpc>
              <a:buFontTx/>
              <a:buChar char="•"/>
            </a:pPr>
            <a:r>
              <a:rPr lang="en-US" altLang="en-US" sz="2800" dirty="0">
                <a:latin typeface="Arial" panose="020B0604020202020204" pitchFamily="34" charset="0"/>
              </a:rPr>
              <a:t>arbitrary “source”</a:t>
            </a:r>
          </a:p>
          <a:p>
            <a:pPr eaLnBrk="1" hangingPunct="1">
              <a:lnSpc>
                <a:spcPct val="140000"/>
              </a:lnSpc>
              <a:buFontTx/>
              <a:buChar char="•"/>
            </a:pPr>
            <a:r>
              <a:rPr lang="en-US" altLang="en-US" sz="2800" dirty="0">
                <a:latin typeface="Arial" panose="020B0604020202020204" pitchFamily="34" charset="0"/>
              </a:rPr>
              <a:t>arbitrary “phi” steps</a:t>
            </a:r>
          </a:p>
        </p:txBody>
      </p:sp>
      <p:pic>
        <p:nvPicPr>
          <p:cNvPr id="727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209800"/>
            <a:ext cx="106997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0" name="Picture 1"/>
          <p:cNvPicPr>
            <a:picLocks noChangeAspect="1"/>
          </p:cNvPicPr>
          <p:nvPr/>
        </p:nvPicPr>
        <p:blipFill>
          <a:blip r:embed="rId3">
            <a:extLst>
              <a:ext uri="{28A0092B-C50C-407E-A947-70E740481C1C}">
                <a14:useLocalDpi xmlns:a14="http://schemas.microsoft.com/office/drawing/2010/main" val="0"/>
              </a:ext>
            </a:extLst>
          </a:blip>
          <a:srcRect t="30647" r="34476"/>
          <a:stretch>
            <a:fillRect/>
          </a:stretch>
        </p:blipFill>
        <p:spPr bwMode="auto">
          <a:xfrm>
            <a:off x="4187825" y="3429000"/>
            <a:ext cx="3349625"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814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1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891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89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2"/>
          <p:cNvSpPr>
            <a:spLocks noGrp="1" noChangeArrowheads="1"/>
          </p:cNvSpPr>
          <p:nvPr>
            <p:ph type="title"/>
          </p:nvPr>
        </p:nvSpPr>
        <p:spPr>
          <a:xfrm>
            <a:off x="457200" y="0"/>
            <a:ext cx="8229600" cy="1143000"/>
          </a:xfrm>
        </p:spPr>
        <p:txBody>
          <a:bodyPr/>
          <a:lstStyle/>
          <a:p>
            <a:r>
              <a:rPr lang="en-US" altLang="en-US" dirty="0" err="1" smtClean="0"/>
              <a:t>fastBragg</a:t>
            </a:r>
            <a:r>
              <a:rPr lang="en-US" altLang="en-US" dirty="0" smtClean="0"/>
              <a:t> program</a:t>
            </a:r>
          </a:p>
        </p:txBody>
      </p:sp>
      <p:sp>
        <p:nvSpPr>
          <p:cNvPr id="73732"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ourier New" pitchFamily="49" charset="0"/>
              </a:rPr>
              <a:t>http://bl831.als.lbl.gov/~jamesh/fastBragg/</a:t>
            </a:r>
          </a:p>
        </p:txBody>
      </p:sp>
      <p:sp>
        <p:nvSpPr>
          <p:cNvPr id="2" name="Cube 1"/>
          <p:cNvSpPr/>
          <p:nvPr/>
        </p:nvSpPr>
        <p:spPr>
          <a:xfrm>
            <a:off x="446088" y="598488"/>
            <a:ext cx="685800" cy="5334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Tree>
    <p:extLst>
      <p:ext uri="{BB962C8B-B14F-4D97-AF65-F5344CB8AC3E}">
        <p14:creationId xmlns:p14="http://schemas.microsoft.com/office/powerpoint/2010/main" val="16184049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0"/>
            <a:ext cx="8229600" cy="1143000"/>
          </a:xfrm>
        </p:spPr>
        <p:txBody>
          <a:bodyPr/>
          <a:lstStyle/>
          <a:p>
            <a:r>
              <a:rPr lang="en-US" altLang="en-US" dirty="0" err="1" smtClean="0"/>
              <a:t>fastBragg</a:t>
            </a:r>
            <a:r>
              <a:rPr lang="en-US" altLang="en-US" dirty="0" smtClean="0"/>
              <a:t> program</a:t>
            </a:r>
          </a:p>
        </p:txBody>
      </p:sp>
      <p:sp>
        <p:nvSpPr>
          <p:cNvPr id="74755"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ourier New" pitchFamily="49" charset="0"/>
              </a:rPr>
              <a:t>http://bl831.als.lbl.gov/~jamesh/fastBragg/</a:t>
            </a:r>
          </a:p>
        </p:txBody>
      </p:sp>
      <p:pic>
        <p:nvPicPr>
          <p:cNvPr id="747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7175"/>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be 8"/>
          <p:cNvSpPr/>
          <p:nvPr/>
        </p:nvSpPr>
        <p:spPr>
          <a:xfrm>
            <a:off x="446088" y="598488"/>
            <a:ext cx="685800" cy="5334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Tree>
    <p:extLst>
      <p:ext uri="{BB962C8B-B14F-4D97-AF65-F5344CB8AC3E}">
        <p14:creationId xmlns:p14="http://schemas.microsoft.com/office/powerpoint/2010/main" val="223817754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0"/>
            <a:ext cx="8229600" cy="1143000"/>
          </a:xfrm>
        </p:spPr>
        <p:txBody>
          <a:bodyPr/>
          <a:lstStyle/>
          <a:p>
            <a:r>
              <a:rPr lang="en-US" altLang="en-US" dirty="0" err="1" smtClean="0"/>
              <a:t>fastBragg</a:t>
            </a:r>
            <a:r>
              <a:rPr lang="en-US" altLang="en-US" dirty="0" smtClean="0"/>
              <a:t> program</a:t>
            </a:r>
          </a:p>
        </p:txBody>
      </p:sp>
      <p:sp>
        <p:nvSpPr>
          <p:cNvPr id="75779"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ourier New" pitchFamily="49" charset="0"/>
              </a:rPr>
              <a:t>http://bl831.als.lbl.gov/~jamesh/fastBragg/</a:t>
            </a:r>
          </a:p>
        </p:txBody>
      </p:sp>
      <p:pic>
        <p:nvPicPr>
          <p:cNvPr id="757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7175"/>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be 5"/>
          <p:cNvSpPr/>
          <p:nvPr/>
        </p:nvSpPr>
        <p:spPr>
          <a:xfrm>
            <a:off x="446088" y="598488"/>
            <a:ext cx="685800" cy="5334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Tree>
    <p:extLst>
      <p:ext uri="{BB962C8B-B14F-4D97-AF65-F5344CB8AC3E}">
        <p14:creationId xmlns:p14="http://schemas.microsoft.com/office/powerpoint/2010/main" val="2019267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0"/>
            <a:ext cx="8229600" cy="1143000"/>
          </a:xfrm>
        </p:spPr>
        <p:txBody>
          <a:bodyPr/>
          <a:lstStyle/>
          <a:p>
            <a:r>
              <a:rPr lang="en-US" altLang="en-US" dirty="0" err="1" smtClean="0"/>
              <a:t>fastBragg</a:t>
            </a:r>
            <a:r>
              <a:rPr lang="en-US" altLang="en-US" dirty="0" smtClean="0"/>
              <a:t> program</a:t>
            </a:r>
          </a:p>
        </p:txBody>
      </p:sp>
      <p:sp>
        <p:nvSpPr>
          <p:cNvPr id="76803"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ourier New" pitchFamily="49" charset="0"/>
              </a:rPr>
              <a:t>http://bl831.als.lbl.gov/~jamesh/fastBragg/</a:t>
            </a:r>
          </a:p>
        </p:txBody>
      </p:sp>
      <p:pic>
        <p:nvPicPr>
          <p:cNvPr id="7680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7175"/>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be 5"/>
          <p:cNvSpPr/>
          <p:nvPr/>
        </p:nvSpPr>
        <p:spPr>
          <a:xfrm>
            <a:off x="446088" y="598488"/>
            <a:ext cx="685800" cy="5334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Tree>
    <p:extLst>
      <p:ext uri="{BB962C8B-B14F-4D97-AF65-F5344CB8AC3E}">
        <p14:creationId xmlns:p14="http://schemas.microsoft.com/office/powerpoint/2010/main" val="16219580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0"/>
            <a:ext cx="8229600" cy="1143000"/>
          </a:xfrm>
        </p:spPr>
        <p:txBody>
          <a:bodyPr/>
          <a:lstStyle/>
          <a:p>
            <a:r>
              <a:rPr lang="en-US" altLang="en-US" dirty="0" err="1" smtClean="0"/>
              <a:t>fastBragg</a:t>
            </a:r>
            <a:r>
              <a:rPr lang="en-US" altLang="en-US" dirty="0" smtClean="0"/>
              <a:t> program</a:t>
            </a:r>
          </a:p>
        </p:txBody>
      </p:sp>
      <p:sp>
        <p:nvSpPr>
          <p:cNvPr id="77827"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ourier New" pitchFamily="49" charset="0"/>
              </a:rPr>
              <a:t>http://bl831.als.lbl.gov/~jamesh/fastBragg/</a:t>
            </a:r>
          </a:p>
        </p:txBody>
      </p:sp>
      <p:pic>
        <p:nvPicPr>
          <p:cNvPr id="7782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7175"/>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Box 2"/>
          <p:cNvSpPr txBox="1">
            <a:spLocks noChangeArrowheads="1"/>
          </p:cNvSpPr>
          <p:nvPr/>
        </p:nvSpPr>
        <p:spPr bwMode="auto">
          <a:xfrm>
            <a:off x="1358900" y="1639888"/>
            <a:ext cx="1384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solidFill>
                  <a:srgbClr val="C00000"/>
                </a:solidFill>
                <a:latin typeface="Arial" panose="020B0604020202020204" pitchFamily="34" charset="0"/>
              </a:rPr>
              <a:t>8x larger</a:t>
            </a:r>
          </a:p>
        </p:txBody>
      </p:sp>
      <p:sp>
        <p:nvSpPr>
          <p:cNvPr id="6" name="Cube 5"/>
          <p:cNvSpPr>
            <a:spLocks noChangeAspect="1"/>
          </p:cNvSpPr>
          <p:nvPr/>
        </p:nvSpPr>
        <p:spPr>
          <a:xfrm>
            <a:off x="446088" y="598488"/>
            <a:ext cx="1371600" cy="10668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Tree>
    <p:extLst>
      <p:ext uri="{BB962C8B-B14F-4D97-AF65-F5344CB8AC3E}">
        <p14:creationId xmlns:p14="http://schemas.microsoft.com/office/powerpoint/2010/main" val="38245282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0"/>
            <a:ext cx="8229600" cy="1143000"/>
          </a:xfrm>
        </p:spPr>
        <p:txBody>
          <a:bodyPr/>
          <a:lstStyle/>
          <a:p>
            <a:r>
              <a:rPr lang="en-US" altLang="en-US" dirty="0" err="1" smtClean="0"/>
              <a:t>fastBragg</a:t>
            </a:r>
            <a:r>
              <a:rPr lang="en-US" altLang="en-US" dirty="0" smtClean="0"/>
              <a:t> program</a:t>
            </a:r>
          </a:p>
        </p:txBody>
      </p:sp>
      <p:sp>
        <p:nvSpPr>
          <p:cNvPr id="78851"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ourier New" pitchFamily="49" charset="0"/>
              </a:rPr>
              <a:t>http://bl831.als.lbl.gov/~jamesh/fastBragg/</a:t>
            </a:r>
          </a:p>
        </p:txBody>
      </p:sp>
      <p:pic>
        <p:nvPicPr>
          <p:cNvPr id="7885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7175"/>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Box 5"/>
          <p:cNvSpPr txBox="1">
            <a:spLocks noChangeArrowheads="1"/>
          </p:cNvSpPr>
          <p:nvPr/>
        </p:nvSpPr>
        <p:spPr bwMode="auto">
          <a:xfrm>
            <a:off x="1358900" y="1639888"/>
            <a:ext cx="155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solidFill>
                  <a:srgbClr val="C00000"/>
                </a:solidFill>
                <a:latin typeface="Arial" panose="020B0604020202020204" pitchFamily="34" charset="0"/>
              </a:rPr>
              <a:t>64x larger</a:t>
            </a:r>
          </a:p>
        </p:txBody>
      </p:sp>
      <p:sp>
        <p:nvSpPr>
          <p:cNvPr id="7" name="Cube 6"/>
          <p:cNvSpPr>
            <a:spLocks noChangeAspect="1"/>
          </p:cNvSpPr>
          <p:nvPr/>
        </p:nvSpPr>
        <p:spPr>
          <a:xfrm>
            <a:off x="446088" y="598488"/>
            <a:ext cx="2743200" cy="21336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Tree>
    <p:extLst>
      <p:ext uri="{BB962C8B-B14F-4D97-AF65-F5344CB8AC3E}">
        <p14:creationId xmlns:p14="http://schemas.microsoft.com/office/powerpoint/2010/main" val="301524995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structure</a:t>
            </a:r>
          </a:p>
        </p:txBody>
      </p:sp>
      <p:sp>
        <p:nvSpPr>
          <p:cNvPr id="79875" name="Text Box 4"/>
          <p:cNvSpPr txBox="1">
            <a:spLocks noChangeArrowheads="1"/>
          </p:cNvSpPr>
          <p:nvPr/>
        </p:nvSpPr>
        <p:spPr bwMode="auto">
          <a:xfrm>
            <a:off x="3417888" y="1063625"/>
            <a:ext cx="23082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Arial" panose="020B0604020202020204" pitchFamily="34" charset="0"/>
              </a:rPr>
              <a:t>Move one atom</a:t>
            </a:r>
          </a:p>
        </p:txBody>
      </p:sp>
      <p:sp>
        <p:nvSpPr>
          <p:cNvPr id="79876"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79877"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798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0431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structure</a:t>
            </a:r>
          </a:p>
        </p:txBody>
      </p:sp>
      <p:sp>
        <p:nvSpPr>
          <p:cNvPr id="80899" name="Text Box 4"/>
          <p:cNvSpPr txBox="1">
            <a:spLocks noChangeArrowheads="1"/>
          </p:cNvSpPr>
          <p:nvPr/>
        </p:nvSpPr>
        <p:spPr bwMode="auto">
          <a:xfrm>
            <a:off x="2954338" y="1063625"/>
            <a:ext cx="32353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Intensity sum: 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p>
        </p:txBody>
      </p:sp>
      <p:sp>
        <p:nvSpPr>
          <p:cNvPr id="80900"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80901"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809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28175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structure</a:t>
            </a:r>
          </a:p>
        </p:txBody>
      </p:sp>
      <p:sp>
        <p:nvSpPr>
          <p:cNvPr id="81923" name="Text Box 4"/>
          <p:cNvSpPr txBox="1">
            <a:spLocks noChangeArrowheads="1"/>
          </p:cNvSpPr>
          <p:nvPr/>
        </p:nvSpPr>
        <p:spPr bwMode="auto">
          <a:xfrm>
            <a:off x="2838450" y="1063625"/>
            <a:ext cx="34671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Coherent sum: (F</a:t>
            </a:r>
            <a:r>
              <a:rPr lang="en-US" altLang="en-US" sz="2400" baseline="-25000" dirty="0">
                <a:latin typeface="Arial" panose="020B0604020202020204" pitchFamily="34" charset="0"/>
              </a:rPr>
              <a:t>1</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dirty="0">
                <a:solidFill>
                  <a:srgbClr val="000000"/>
                </a:solidFill>
                <a:latin typeface="Arial" panose="020B0604020202020204" pitchFamily="34" charset="0"/>
              </a:rPr>
              <a:t>)</a:t>
            </a:r>
            <a:r>
              <a:rPr lang="en-US" altLang="en-US" sz="2400" baseline="30000" dirty="0">
                <a:latin typeface="Arial" panose="020B0604020202020204" pitchFamily="34" charset="0"/>
              </a:rPr>
              <a:t>2</a:t>
            </a:r>
          </a:p>
        </p:txBody>
      </p:sp>
      <p:sp>
        <p:nvSpPr>
          <p:cNvPr id="81924"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81925"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819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2674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395494" y="5560526"/>
            <a:ext cx="5918608" cy="707886"/>
          </a:xfrm>
          <a:prstGeom prst="rect">
            <a:avLst/>
          </a:prstGeom>
          <a:noFill/>
        </p:spPr>
        <p:txBody>
          <a:bodyPr wrap="none" rtlCol="0">
            <a:spAutoFit/>
          </a:bodyPr>
          <a:lstStyle/>
          <a:p>
            <a:r>
              <a:rPr lang="en-US" sz="4000" dirty="0" smtClean="0">
                <a:latin typeface="Arial" panose="020B0604020202020204" pitchFamily="34" charset="0"/>
                <a:cs typeface="Arial" panose="020B0604020202020204" pitchFamily="34" charset="0"/>
              </a:rPr>
              <a:t>0.5% cell change</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15%</a:t>
            </a:r>
            <a:endParaRPr lang="en-US" sz="4000" dirty="0">
              <a:latin typeface="Arial" panose="020B0604020202020204" pitchFamily="34" charset="0"/>
              <a:cs typeface="Arial" panose="020B0604020202020204" pitchFamily="34" charset="0"/>
            </a:endParaRPr>
          </a:p>
        </p:txBody>
      </p:sp>
      <p:sp>
        <p:nvSpPr>
          <p:cNvPr id="91" name="Rectangle 90"/>
          <p:cNvSpPr/>
          <p:nvPr/>
        </p:nvSpPr>
        <p:spPr>
          <a:xfrm>
            <a:off x="0" y="6488668"/>
            <a:ext cx="9144000" cy="369332"/>
          </a:xfrm>
          <a:prstGeom prst="rect">
            <a:avLst/>
          </a:prstGeom>
        </p:spPr>
        <p:txBody>
          <a:bodyPr wrap="square">
            <a:spAutoFit/>
          </a:bodyPr>
          <a:lstStyle/>
          <a:p>
            <a:r>
              <a:rPr lang="en-US" dirty="0">
                <a:solidFill>
                  <a:prstClr val="black"/>
                </a:solidFill>
                <a:latin typeface="Arial" panose="020B0604020202020204" pitchFamily="34" charset="0"/>
              </a:rPr>
              <a:t>Crick &amp; </a:t>
            </a:r>
            <a:r>
              <a:rPr lang="en-US" dirty="0" err="1">
                <a:solidFill>
                  <a:prstClr val="black"/>
                </a:solidFill>
                <a:latin typeface="Arial" panose="020B0604020202020204" pitchFamily="34" charset="0"/>
              </a:rPr>
              <a:t>Magdoff</a:t>
            </a:r>
            <a:r>
              <a:rPr lang="en-US" dirty="0">
                <a:solidFill>
                  <a:prstClr val="black"/>
                </a:solidFill>
                <a:latin typeface="Arial" panose="020B0604020202020204" pitchFamily="34" charset="0"/>
              </a:rPr>
              <a:t> (1956) </a:t>
            </a:r>
            <a:r>
              <a:rPr lang="en-US" dirty="0" smtClean="0">
                <a:solidFill>
                  <a:prstClr val="black"/>
                </a:solidFill>
                <a:latin typeface="Arial" panose="020B0604020202020204" pitchFamily="34" charset="0"/>
              </a:rPr>
              <a:t>“theory method </a:t>
            </a:r>
            <a:r>
              <a:rPr lang="en-US" dirty="0">
                <a:solidFill>
                  <a:prstClr val="black"/>
                </a:solidFill>
                <a:latin typeface="Arial" panose="020B0604020202020204" pitchFamily="34" charset="0"/>
              </a:rPr>
              <a:t>isomorphous </a:t>
            </a:r>
            <a:r>
              <a:rPr lang="en-US" dirty="0" smtClean="0">
                <a:solidFill>
                  <a:prstClr val="black"/>
                </a:solidFill>
                <a:latin typeface="Arial" panose="020B0604020202020204" pitchFamily="34" charset="0"/>
              </a:rPr>
              <a:t>replacement”, </a:t>
            </a:r>
            <a:r>
              <a:rPr lang="en-US" i="1" dirty="0" err="1">
                <a:solidFill>
                  <a:prstClr val="black"/>
                </a:solidFill>
                <a:latin typeface="Arial" panose="020B0604020202020204" pitchFamily="34" charset="0"/>
              </a:rPr>
              <a:t>Acta</a:t>
            </a:r>
            <a:r>
              <a:rPr lang="en-US" i="1" dirty="0">
                <a:solidFill>
                  <a:prstClr val="black"/>
                </a:solidFill>
                <a:latin typeface="Arial" panose="020B0604020202020204" pitchFamily="34" charset="0"/>
              </a:rPr>
              <a:t> </a:t>
            </a:r>
            <a:r>
              <a:rPr lang="en-US" i="1" dirty="0" err="1">
                <a:solidFill>
                  <a:prstClr val="black"/>
                </a:solidFill>
                <a:latin typeface="Arial" panose="020B0604020202020204" pitchFamily="34" charset="0"/>
              </a:rPr>
              <a:t>Cryst</a:t>
            </a:r>
            <a:r>
              <a:rPr lang="en-US" i="1" dirty="0">
                <a:solidFill>
                  <a:prstClr val="black"/>
                </a:solidFill>
                <a:latin typeface="Arial" panose="020B0604020202020204" pitchFamily="34" charset="0"/>
              </a:rPr>
              <a:t>. </a:t>
            </a:r>
            <a:r>
              <a:rPr lang="en-US" b="1" dirty="0">
                <a:solidFill>
                  <a:prstClr val="black"/>
                </a:solidFill>
                <a:latin typeface="Arial" panose="020B0604020202020204" pitchFamily="34" charset="0"/>
              </a:rPr>
              <a:t>9</a:t>
            </a:r>
            <a:r>
              <a:rPr lang="en-US" dirty="0">
                <a:solidFill>
                  <a:prstClr val="black"/>
                </a:solidFill>
                <a:latin typeface="Arial" panose="020B0604020202020204" pitchFamily="34" charset="0"/>
              </a:rPr>
              <a:t>, 901-8.</a:t>
            </a:r>
          </a:p>
        </p:txBody>
      </p:sp>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t>Same structure, different cell</a:t>
            </a:r>
            <a:endParaRPr lang="en-US" sz="4800" dirty="0"/>
          </a:p>
        </p:txBody>
      </p:sp>
      <p:grpSp>
        <p:nvGrpSpPr>
          <p:cNvPr id="2" name="Group 1"/>
          <p:cNvGrpSpPr/>
          <p:nvPr/>
        </p:nvGrpSpPr>
        <p:grpSpPr>
          <a:xfrm>
            <a:off x="2283133" y="1951514"/>
            <a:ext cx="4586426" cy="3531444"/>
            <a:chOff x="2283133" y="1951514"/>
            <a:chExt cx="4586426" cy="3531444"/>
          </a:xfrm>
        </p:grpSpPr>
        <p:cxnSp>
          <p:nvCxnSpPr>
            <p:cNvPr id="78" name="Straight Connector 77"/>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7" name="Rectangle 76"/>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cxnSp>
          <p:nvCxnSpPr>
            <p:cNvPr id="79" name="Straight Connector 78"/>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439252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structure</a:t>
            </a:r>
          </a:p>
        </p:txBody>
      </p:sp>
      <p:sp>
        <p:nvSpPr>
          <p:cNvPr id="82947" name="Text Box 4"/>
          <p:cNvSpPr txBox="1">
            <a:spLocks noChangeArrowheads="1"/>
          </p:cNvSpPr>
          <p:nvPr/>
        </p:nvSpPr>
        <p:spPr bwMode="auto">
          <a:xfrm>
            <a:off x="574675" y="1063625"/>
            <a:ext cx="79946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Incoherent – coherent difference: ( 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r>
              <a:rPr lang="en-US" altLang="en-US" sz="2400" dirty="0">
                <a:latin typeface="Arial" panose="020B0604020202020204" pitchFamily="34" charset="0"/>
              </a:rPr>
              <a:t>) - (F</a:t>
            </a:r>
            <a:r>
              <a:rPr lang="en-US" altLang="en-US" sz="2400" baseline="-25000" dirty="0">
                <a:latin typeface="Arial" panose="020B0604020202020204" pitchFamily="34" charset="0"/>
              </a:rPr>
              <a:t>1</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dirty="0">
                <a:solidFill>
                  <a:srgbClr val="000000"/>
                </a:solidFill>
                <a:latin typeface="Arial" panose="020B0604020202020204" pitchFamily="34" charset="0"/>
              </a:rPr>
              <a:t>)</a:t>
            </a:r>
            <a:r>
              <a:rPr lang="en-US" altLang="en-US" sz="2400" baseline="30000" dirty="0">
                <a:latin typeface="Arial" panose="020B0604020202020204" pitchFamily="34" charset="0"/>
              </a:rPr>
              <a:t>2</a:t>
            </a:r>
          </a:p>
        </p:txBody>
      </p:sp>
      <p:sp>
        <p:nvSpPr>
          <p:cNvPr id="82948"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82949"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829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1413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one atom</a:t>
            </a:r>
          </a:p>
        </p:txBody>
      </p:sp>
      <p:sp>
        <p:nvSpPr>
          <p:cNvPr id="83971" name="Text Box 4"/>
          <p:cNvSpPr txBox="1">
            <a:spLocks noChangeArrowheads="1"/>
          </p:cNvSpPr>
          <p:nvPr/>
        </p:nvSpPr>
        <p:spPr bwMode="auto">
          <a:xfrm>
            <a:off x="2954338" y="1063625"/>
            <a:ext cx="32353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Intensity sum: 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p>
        </p:txBody>
      </p:sp>
      <p:sp>
        <p:nvSpPr>
          <p:cNvPr id="83972"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83973"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839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282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36547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two ½ atoms</a:t>
            </a:r>
          </a:p>
        </p:txBody>
      </p:sp>
      <p:sp>
        <p:nvSpPr>
          <p:cNvPr id="84995"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84996"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849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ext Box 4"/>
          <p:cNvSpPr txBox="1">
            <a:spLocks noChangeArrowheads="1"/>
          </p:cNvSpPr>
          <p:nvPr/>
        </p:nvSpPr>
        <p:spPr bwMode="auto">
          <a:xfrm>
            <a:off x="2838450" y="1063625"/>
            <a:ext cx="34671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Coherent sum: (F</a:t>
            </a:r>
            <a:r>
              <a:rPr lang="en-US" altLang="en-US" sz="2400" baseline="-25000" dirty="0">
                <a:latin typeface="Arial" panose="020B0604020202020204" pitchFamily="34" charset="0"/>
              </a:rPr>
              <a:t>1</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dirty="0">
                <a:solidFill>
                  <a:srgbClr val="000000"/>
                </a:solidFill>
                <a:latin typeface="Arial" panose="020B0604020202020204" pitchFamily="34" charset="0"/>
              </a:rPr>
              <a:t>)</a:t>
            </a:r>
            <a:r>
              <a:rPr lang="en-US" altLang="en-US" sz="2400" baseline="30000" dirty="0">
                <a:latin typeface="Arial" panose="020B0604020202020204" pitchFamily="34" charset="0"/>
              </a:rPr>
              <a:t>2</a:t>
            </a:r>
          </a:p>
        </p:txBody>
      </p:sp>
    </p:spTree>
    <p:extLst>
      <p:ext uri="{BB962C8B-B14F-4D97-AF65-F5344CB8AC3E}">
        <p14:creationId xmlns:p14="http://schemas.microsoft.com/office/powerpoint/2010/main" val="284616807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one atom</a:t>
            </a:r>
          </a:p>
        </p:txBody>
      </p:sp>
      <p:sp>
        <p:nvSpPr>
          <p:cNvPr id="86019"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86020"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860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Text Box 4"/>
          <p:cNvSpPr txBox="1">
            <a:spLocks noChangeArrowheads="1"/>
          </p:cNvSpPr>
          <p:nvPr/>
        </p:nvSpPr>
        <p:spPr bwMode="auto">
          <a:xfrm>
            <a:off x="574675" y="1063625"/>
            <a:ext cx="79946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Incoherent – coherent difference: ( 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r>
              <a:rPr lang="en-US" altLang="en-US" sz="2400" dirty="0">
                <a:latin typeface="Arial" panose="020B0604020202020204" pitchFamily="34" charset="0"/>
              </a:rPr>
              <a:t>) - (F</a:t>
            </a:r>
            <a:r>
              <a:rPr lang="en-US" altLang="en-US" sz="2400" baseline="-25000" dirty="0">
                <a:latin typeface="Arial" panose="020B0604020202020204" pitchFamily="34" charset="0"/>
              </a:rPr>
              <a:t>1</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dirty="0">
                <a:solidFill>
                  <a:srgbClr val="000000"/>
                </a:solidFill>
                <a:latin typeface="Arial" panose="020B0604020202020204" pitchFamily="34" charset="0"/>
              </a:rPr>
              <a:t>)</a:t>
            </a:r>
            <a:r>
              <a:rPr lang="en-US" altLang="en-US" sz="2400" baseline="30000" dirty="0">
                <a:latin typeface="Arial" panose="020B0604020202020204" pitchFamily="34" charset="0"/>
              </a:rPr>
              <a:t>2</a:t>
            </a:r>
          </a:p>
        </p:txBody>
      </p:sp>
    </p:spTree>
    <p:extLst>
      <p:ext uri="{BB962C8B-B14F-4D97-AF65-F5344CB8AC3E}">
        <p14:creationId xmlns:p14="http://schemas.microsoft.com/office/powerpoint/2010/main" val="413655763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structure</a:t>
            </a:r>
          </a:p>
        </p:txBody>
      </p:sp>
      <p:sp>
        <p:nvSpPr>
          <p:cNvPr id="87043" name="Text Box 4"/>
          <p:cNvSpPr txBox="1">
            <a:spLocks noChangeArrowheads="1"/>
          </p:cNvSpPr>
          <p:nvPr/>
        </p:nvSpPr>
        <p:spPr bwMode="auto">
          <a:xfrm>
            <a:off x="574675" y="1063625"/>
            <a:ext cx="79946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Incoherent – coherent difference: ( 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r>
              <a:rPr lang="en-US" altLang="en-US" sz="2400" dirty="0">
                <a:latin typeface="Arial" panose="020B0604020202020204" pitchFamily="34" charset="0"/>
              </a:rPr>
              <a:t>) - (F</a:t>
            </a:r>
            <a:r>
              <a:rPr lang="en-US" altLang="en-US" sz="2400" baseline="-25000" dirty="0">
                <a:latin typeface="Arial" panose="020B0604020202020204" pitchFamily="34" charset="0"/>
              </a:rPr>
              <a:t>1</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dirty="0">
                <a:solidFill>
                  <a:srgbClr val="000000"/>
                </a:solidFill>
                <a:latin typeface="Arial" panose="020B0604020202020204" pitchFamily="34" charset="0"/>
              </a:rPr>
              <a:t>)</a:t>
            </a:r>
            <a:r>
              <a:rPr lang="en-US" altLang="en-US" sz="2400" baseline="30000" dirty="0">
                <a:latin typeface="Arial" panose="020B0604020202020204" pitchFamily="34" charset="0"/>
              </a:rPr>
              <a:t>2</a:t>
            </a:r>
          </a:p>
        </p:txBody>
      </p:sp>
      <p:sp>
        <p:nvSpPr>
          <p:cNvPr id="87044"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87045"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870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20285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lattice</a:t>
            </a:r>
          </a:p>
        </p:txBody>
      </p:sp>
      <p:sp>
        <p:nvSpPr>
          <p:cNvPr id="88067"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88068"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pic>
        <p:nvPicPr>
          <p:cNvPr id="880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ext Box 4"/>
          <p:cNvSpPr txBox="1">
            <a:spLocks noChangeArrowheads="1"/>
          </p:cNvSpPr>
          <p:nvPr/>
        </p:nvSpPr>
        <p:spPr bwMode="auto">
          <a:xfrm>
            <a:off x="2954338" y="1063625"/>
            <a:ext cx="32353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Intensity sum: 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p>
        </p:txBody>
      </p:sp>
    </p:spTree>
    <p:extLst>
      <p:ext uri="{BB962C8B-B14F-4D97-AF65-F5344CB8AC3E}">
        <p14:creationId xmlns:p14="http://schemas.microsoft.com/office/powerpoint/2010/main" val="285927118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crystal</a:t>
            </a:r>
          </a:p>
        </p:txBody>
      </p:sp>
      <p:sp>
        <p:nvSpPr>
          <p:cNvPr id="89091"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89092"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sp>
        <p:nvSpPr>
          <p:cNvPr id="89093" name="Text Box 4"/>
          <p:cNvSpPr txBox="1">
            <a:spLocks noChangeArrowheads="1"/>
          </p:cNvSpPr>
          <p:nvPr/>
        </p:nvSpPr>
        <p:spPr bwMode="auto">
          <a:xfrm>
            <a:off x="2954338" y="1063625"/>
            <a:ext cx="32353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Intensity sum: 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p>
        </p:txBody>
      </p:sp>
      <p:pic>
        <p:nvPicPr>
          <p:cNvPr id="890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65699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crystal</a:t>
            </a:r>
          </a:p>
        </p:txBody>
      </p:sp>
      <p:sp>
        <p:nvSpPr>
          <p:cNvPr id="90115"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90116"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sp>
        <p:nvSpPr>
          <p:cNvPr id="90117" name="Text Box 4"/>
          <p:cNvSpPr txBox="1">
            <a:spLocks noChangeArrowheads="1"/>
          </p:cNvSpPr>
          <p:nvPr/>
        </p:nvSpPr>
        <p:spPr bwMode="auto">
          <a:xfrm>
            <a:off x="2838450" y="1063625"/>
            <a:ext cx="34671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Coherent sum: (F</a:t>
            </a:r>
            <a:r>
              <a:rPr lang="en-US" altLang="en-US" sz="2400" baseline="-25000" dirty="0">
                <a:latin typeface="Arial" panose="020B0604020202020204" pitchFamily="34" charset="0"/>
              </a:rPr>
              <a:t>1</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dirty="0">
                <a:solidFill>
                  <a:srgbClr val="000000"/>
                </a:solidFill>
                <a:latin typeface="Arial" panose="020B0604020202020204" pitchFamily="34" charset="0"/>
              </a:rPr>
              <a:t>)</a:t>
            </a:r>
            <a:r>
              <a:rPr lang="en-US" altLang="en-US" sz="2400" baseline="30000" dirty="0">
                <a:latin typeface="Arial" panose="020B0604020202020204" pitchFamily="34" charset="0"/>
              </a:rPr>
              <a:t>2</a:t>
            </a:r>
          </a:p>
        </p:txBody>
      </p:sp>
      <p:pic>
        <p:nvPicPr>
          <p:cNvPr id="9011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441918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crystal</a:t>
            </a:r>
          </a:p>
        </p:txBody>
      </p:sp>
      <p:sp>
        <p:nvSpPr>
          <p:cNvPr id="91139"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91140"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sp>
        <p:nvSpPr>
          <p:cNvPr id="91141" name="Text Box 4"/>
          <p:cNvSpPr txBox="1">
            <a:spLocks noChangeArrowheads="1"/>
          </p:cNvSpPr>
          <p:nvPr/>
        </p:nvSpPr>
        <p:spPr bwMode="auto">
          <a:xfrm>
            <a:off x="574675" y="1063625"/>
            <a:ext cx="79946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Incoherent – coherent difference: ( F</a:t>
            </a:r>
            <a:r>
              <a:rPr lang="en-US" altLang="en-US" sz="2400" baseline="-25000" dirty="0">
                <a:latin typeface="Arial" panose="020B0604020202020204" pitchFamily="34" charset="0"/>
              </a:rPr>
              <a:t>1</a:t>
            </a:r>
            <a:r>
              <a:rPr lang="en-US" altLang="en-US" sz="2400" baseline="30000" dirty="0">
                <a:latin typeface="Arial" panose="020B0604020202020204" pitchFamily="34" charset="0"/>
              </a:rPr>
              <a:t>2</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baseline="30000" dirty="0">
                <a:latin typeface="Arial" panose="020B0604020202020204" pitchFamily="34" charset="0"/>
              </a:rPr>
              <a:t>2</a:t>
            </a:r>
            <a:r>
              <a:rPr lang="en-US" altLang="en-US" sz="2400" dirty="0">
                <a:latin typeface="Arial" panose="020B0604020202020204" pitchFamily="34" charset="0"/>
              </a:rPr>
              <a:t>) - (F</a:t>
            </a:r>
            <a:r>
              <a:rPr lang="en-US" altLang="en-US" sz="2400" baseline="-25000" dirty="0">
                <a:latin typeface="Arial" panose="020B0604020202020204" pitchFamily="34" charset="0"/>
              </a:rPr>
              <a:t>1</a:t>
            </a:r>
            <a:r>
              <a:rPr lang="en-US" altLang="en-US" sz="2400" dirty="0">
                <a:latin typeface="Arial" panose="020B0604020202020204" pitchFamily="34" charset="0"/>
              </a:rPr>
              <a:t>+F</a:t>
            </a:r>
            <a:r>
              <a:rPr lang="en-US" altLang="en-US" sz="2400" baseline="-25000" dirty="0">
                <a:latin typeface="Arial" panose="020B0604020202020204" pitchFamily="34" charset="0"/>
              </a:rPr>
              <a:t>2</a:t>
            </a:r>
            <a:r>
              <a:rPr lang="en-US" altLang="en-US" sz="2400" dirty="0">
                <a:solidFill>
                  <a:srgbClr val="000000"/>
                </a:solidFill>
                <a:latin typeface="Arial" panose="020B0604020202020204" pitchFamily="34" charset="0"/>
              </a:rPr>
              <a:t>)</a:t>
            </a:r>
            <a:r>
              <a:rPr lang="en-US" altLang="en-US" sz="2400" baseline="30000" dirty="0">
                <a:latin typeface="Arial" panose="020B0604020202020204" pitchFamily="34" charset="0"/>
              </a:rPr>
              <a:t>2</a:t>
            </a:r>
          </a:p>
        </p:txBody>
      </p:sp>
      <p:pic>
        <p:nvPicPr>
          <p:cNvPr id="911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98662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dirty="0">
                <a:solidFill>
                  <a:schemeClr val="tx2"/>
                </a:solidFill>
                <a:latin typeface="Arial" panose="020B0604020202020204" pitchFamily="34" charset="0"/>
              </a:rPr>
              <a:t>Total scattering from a crystal</a:t>
            </a:r>
          </a:p>
        </p:txBody>
      </p:sp>
      <p:sp>
        <p:nvSpPr>
          <p:cNvPr id="92163"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sample</a:t>
            </a:r>
          </a:p>
        </p:txBody>
      </p:sp>
      <p:sp>
        <p:nvSpPr>
          <p:cNvPr id="92164"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latin typeface="Arial" panose="020B0604020202020204" pitchFamily="34" charset="0"/>
              </a:rPr>
              <a:t>detector</a:t>
            </a:r>
          </a:p>
        </p:txBody>
      </p:sp>
      <p:sp>
        <p:nvSpPr>
          <p:cNvPr id="92165" name="Text Box 4"/>
          <p:cNvSpPr txBox="1">
            <a:spLocks noChangeArrowheads="1"/>
          </p:cNvSpPr>
          <p:nvPr/>
        </p:nvSpPr>
        <p:spPr bwMode="auto">
          <a:xfrm>
            <a:off x="2478088" y="1063625"/>
            <a:ext cx="41878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dirty="0">
                <a:latin typeface="Arial" panose="020B0604020202020204" pitchFamily="34" charset="0"/>
              </a:rPr>
              <a:t>Intensity: random fluctuations</a:t>
            </a:r>
            <a:endParaRPr lang="en-US" altLang="en-US" sz="2400" baseline="30000" dirty="0">
              <a:latin typeface="Arial" panose="020B0604020202020204" pitchFamily="34" charset="0"/>
            </a:endParaRPr>
          </a:p>
        </p:txBody>
      </p:sp>
      <p:pic>
        <p:nvPicPr>
          <p:cNvPr id="921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5003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36766</TotalTime>
  <Words>2510</Words>
  <Application>Microsoft Office PowerPoint</Application>
  <PresentationFormat>On-screen Show (4:3)</PresentationFormat>
  <Paragraphs>548</Paragraphs>
  <Slides>106</Slides>
  <Notes>41</Notes>
  <HiddenSlides>10</HiddenSlides>
  <MMClips>1</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106</vt:i4>
      </vt:variant>
    </vt:vector>
  </HeadingPairs>
  <TitlesOfParts>
    <vt:vector size="113" baseType="lpstr">
      <vt:lpstr>Default Design</vt:lpstr>
      <vt:lpstr>Office Theme</vt:lpstr>
      <vt:lpstr>1_Office Theme</vt:lpstr>
      <vt:lpstr>3_Default Design</vt:lpstr>
      <vt:lpstr>1_Default Design</vt:lpstr>
      <vt:lpstr>2_Default Design</vt:lpstr>
      <vt:lpstr>Chart</vt:lpstr>
      <vt:lpstr>Using all your data, even in the presence of non-isomorphism</vt:lpstr>
      <vt:lpstr>Using all your data, even in the presence of non-isomorphism</vt:lpstr>
      <vt:lpstr>PowerPoint Presentation</vt:lpstr>
      <vt:lpstr>PowerPoint Presentation</vt:lpstr>
      <vt:lpstr>PowerPoint Presentation</vt:lpstr>
      <vt:lpstr>PowerPoint Presentation</vt:lpstr>
      <vt:lpstr>Non-isomorphism in lysozyme</vt:lpstr>
      <vt:lpstr>Non-isomorphism in lysozyme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“same drop” ?</vt:lpstr>
      <vt:lpstr>Dehydration: 1964 vs 2015?</vt:lpstr>
      <vt:lpstr>plunge cooling</vt:lpstr>
      <vt:lpstr>plunge cooling</vt:lpstr>
      <vt:lpstr>Warkentin method</vt:lpstr>
      <vt:lpstr>What if we can’t control it?</vt:lpstr>
      <vt:lpstr>Proteins move! Your crystal may be trying to tell you something…</vt:lpstr>
      <vt:lpstr>PowerPoint Presentation</vt:lpstr>
      <vt:lpstr>PowerPoint Presentation</vt:lpstr>
      <vt:lpstr>PowerPoint Presentation</vt:lpstr>
      <vt:lpstr>PowerPoint Presentation</vt:lpstr>
      <vt:lpstr>PowerPoint Presentation</vt:lpstr>
      <vt:lpstr>PowerPoint Presentation</vt:lpstr>
      <vt:lpstr>What was that about phasing?</vt:lpstr>
      <vt:lpstr>Inter-Bragg spots over-sample unit cell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Inter-Bragg spots over-sample unit cell?</vt:lpstr>
      <vt:lpstr>square</vt:lpstr>
      <vt:lpstr>round</vt:lpstr>
      <vt:lpstr>What was that about phasing?</vt:lpstr>
      <vt:lpstr>Non-isomorphism in lysozyme</vt:lpstr>
      <vt:lpstr>PowerPoint Presentation</vt:lpstr>
      <vt:lpstr>Bragg’s “minimum wavelength principle”</vt:lpstr>
      <vt:lpstr>How do you solve the phase problem for macromolecules?</vt:lpstr>
      <vt:lpstr>4 deg rotation: 8 “xtals”: before</vt:lpstr>
      <vt:lpstr>4 deg rotation: 8 “xtals”: after</vt:lpstr>
      <vt:lpstr>Summary</vt:lpstr>
      <vt:lpstr>Elastic deformation = non-isomorphism</vt:lpstr>
      <vt:lpstr>Elastic deformation = non-isomorphism</vt:lpstr>
      <vt:lpstr>Plastic deformation = poor diffraction</vt:lpstr>
      <vt:lpstr>Plastic deformation = poor diffraction</vt:lpstr>
      <vt:lpstr>Super-cell formalism for diffuse scatter</vt:lpstr>
      <vt:lpstr>Super-cell formalism for diffuse scatter</vt:lpstr>
      <vt:lpstr>Super-cell formalism for diffuse scatter</vt:lpstr>
      <vt:lpstr>Super-cell formalism for diffuse scatter</vt:lpstr>
      <vt:lpstr>Super-cell formalism for diffuse scatter</vt:lpstr>
      <vt:lpstr>Super-cell formalism for diffuse scatter</vt:lpstr>
      <vt:lpstr>Super-cell formalism for diffuse scatter</vt:lpstr>
      <vt:lpstr>Super-cell formalism for diffuse scatter</vt:lpstr>
      <vt:lpstr>Super-cell formalism for diffuse scatter</vt:lpstr>
      <vt:lpstr>Super-cell formalism for diffuse scatter</vt:lpstr>
      <vt:lpstr>Super-cell formalism for diffuse scatter</vt:lpstr>
      <vt:lpstr>nearBragg program</vt:lpstr>
      <vt:lpstr>PowerPoint Presentation</vt:lpstr>
      <vt:lpstr>PowerPoint Presentation</vt:lpstr>
      <vt:lpstr>average total scattering from points</vt:lpstr>
      <vt:lpstr>fastBragg</vt:lpstr>
      <vt:lpstr>fastBragg program</vt:lpstr>
      <vt:lpstr>fastBragg program</vt:lpstr>
      <vt:lpstr>fastBragg program</vt:lpstr>
      <vt:lpstr>fastBragg program</vt:lpstr>
      <vt:lpstr>fastBragg program</vt:lpstr>
      <vt:lpstr>fastBragg program</vt:lpstr>
      <vt:lpstr>fastBragg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Simulation: but can you use it?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JMHolton</dc:creator>
  <cp:lastModifiedBy>JMHolton</cp:lastModifiedBy>
  <cp:revision>309</cp:revision>
  <dcterms:created xsi:type="dcterms:W3CDTF">2015-02-10T18:25:02Z</dcterms:created>
  <dcterms:modified xsi:type="dcterms:W3CDTF">2015-07-27T17:44:45Z</dcterms:modified>
</cp:coreProperties>
</file>