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5" r:id="rId3"/>
    <p:sldMasterId id="2147483742" r:id="rId4"/>
    <p:sldMasterId id="2147484011" r:id="rId5"/>
    <p:sldMasterId id="2147484037" r:id="rId6"/>
  </p:sldMasterIdLst>
  <p:notesMasterIdLst>
    <p:notesMasterId r:id="rId44"/>
  </p:notesMasterIdLst>
  <p:sldIdLst>
    <p:sldId id="311" r:id="rId7"/>
    <p:sldId id="494" r:id="rId8"/>
    <p:sldId id="499" r:id="rId9"/>
    <p:sldId id="500" r:id="rId10"/>
    <p:sldId id="501" r:id="rId11"/>
    <p:sldId id="312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542" r:id="rId21"/>
    <p:sldId id="545" r:id="rId22"/>
    <p:sldId id="544" r:id="rId23"/>
    <p:sldId id="336" r:id="rId24"/>
    <p:sldId id="337" r:id="rId25"/>
    <p:sldId id="546" r:id="rId26"/>
    <p:sldId id="547" r:id="rId27"/>
    <p:sldId id="548" r:id="rId28"/>
    <p:sldId id="366" r:id="rId29"/>
    <p:sldId id="367" r:id="rId30"/>
    <p:sldId id="342" r:id="rId31"/>
    <p:sldId id="522" r:id="rId32"/>
    <p:sldId id="540" r:id="rId33"/>
    <p:sldId id="539" r:id="rId34"/>
    <p:sldId id="541" r:id="rId35"/>
    <p:sldId id="359" r:id="rId36"/>
    <p:sldId id="360" r:id="rId37"/>
    <p:sldId id="523" r:id="rId38"/>
    <p:sldId id="524" r:id="rId39"/>
    <p:sldId id="525" r:id="rId40"/>
    <p:sldId id="527" r:id="rId41"/>
    <p:sldId id="528" r:id="rId42"/>
    <p:sldId id="52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7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6D38-0E8D-4FC3-828B-73C6E3DC561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69D48-B3B8-4027-B5E3-90663AF03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785D-0D72-4238-BF4F-6486AA9908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8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ECAB6-F51A-42D5-997C-EFC36BBA82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C6ECD-54FA-4BE1-AAB1-10BE7653EA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78AAC8-9D5A-484D-ABA9-A08ADA39D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3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798A85-6CFD-4E9F-A8F4-CE91951BC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8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9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3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8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8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5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8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BDF1-7198-43E5-87E1-5E7D5C04B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69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8835-E7A7-4203-A4BE-3BB5E68A2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A399-4676-4506-99F7-53BDB9834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4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9D2E-BAA1-4A09-9203-C3930A53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5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E3A8-F28E-482D-B12D-29ACADC81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3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62E1-BDBE-4EC9-A70E-86BEDD722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0BABC-217A-4F25-8E0F-765D050A75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3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FA27-95F1-4015-B5FE-AFCB8A43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9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9717-6605-49F7-8CF5-FF8C4D336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7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8E125-64C0-49DA-9067-39D4D0CC5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3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46F1-8274-4C6D-B030-E39EBC6F1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3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16B5-AF81-4EF4-9A2E-24EED63C1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9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32C0-65BC-42D2-8292-5BEE33354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545F-7F39-4549-AA56-A3FBE4A9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7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4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94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B688-8BD1-4323-ADC7-A229FB7E8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8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94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9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8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15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7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6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7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47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FE4ECA0-55B2-4D26-8D7B-464C31470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09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1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FD0B1-56B9-4875-88E7-D397617F83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93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13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63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58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54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22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54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7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99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53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D11D-6332-4D77-BD27-2DF0ACFD7C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15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46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9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59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8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59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7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30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37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27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1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6BF4-E139-4A1A-914B-C01216E3DA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3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0A67-E155-4A05-AC01-FF8E7F18C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3D6B-8762-4150-8409-BB120C4BA6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5DA0C5-A6CD-4677-99BF-A14A93AED53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022F1D-6F4D-44C8-81AB-F57FA447BA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D58FBEB-041A-43A5-B4BE-B00E6D8FD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CCAF3-C751-4863-A219-FD3EFFA33F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3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7/20/2018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PowerPoint File available: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6813"/>
          </a:xfrm>
        </p:spPr>
        <p:txBody>
          <a:bodyPr/>
          <a:lstStyle/>
          <a:p>
            <a:endParaRPr lang="en-US" altLang="en-US" sz="6600" dirty="0"/>
          </a:p>
          <a:p>
            <a:pPr algn="ctr">
              <a:buFontTx/>
              <a:buNone/>
            </a:pPr>
            <a:r>
              <a:rPr lang="en-US" altLang="en-US" sz="4400" dirty="0"/>
              <a:t>http://bl831.als.lbl.gov/</a:t>
            </a:r>
          </a:p>
          <a:p>
            <a:pPr algn="ctr">
              <a:buFontTx/>
              <a:buNone/>
            </a:pPr>
            <a:r>
              <a:rPr lang="en-US" altLang="en-US" sz="4400" dirty="0"/>
              <a:t>~</a:t>
            </a:r>
            <a:r>
              <a:rPr lang="en-US" altLang="en-US" sz="4400" dirty="0" err="1"/>
              <a:t>jamesh</a:t>
            </a:r>
            <a:r>
              <a:rPr lang="en-US" altLang="en-US" sz="4400" dirty="0"/>
              <a:t>/</a:t>
            </a:r>
            <a:r>
              <a:rPr lang="en-US" altLang="en-US" sz="4400" dirty="0" err="1"/>
              <a:t>powerpoint</a:t>
            </a:r>
            <a:r>
              <a:rPr lang="en-US" altLang="en-US" sz="4400" dirty="0" smtClean="0"/>
              <a:t>/</a:t>
            </a:r>
          </a:p>
          <a:p>
            <a:pPr algn="ctr">
              <a:buFontTx/>
              <a:buNone/>
            </a:pPr>
            <a:r>
              <a:rPr lang="en-US" altLang="en-US" sz="4400" dirty="0" smtClean="0"/>
              <a:t>ACA_RFG_2018.pptx</a:t>
            </a:r>
            <a:endParaRPr lang="en-US" altLang="en-US" sz="4400" dirty="0"/>
          </a:p>
          <a:p>
            <a:pPr algn="ctr">
              <a:buFontTx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203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iffr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041" r="40001" b="295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076450" y="274638"/>
            <a:ext cx="4991100" cy="736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MLFSOM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2746" y="6488668"/>
            <a:ext cx="7871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Holton,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Classen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, Frankel &amp; </a:t>
            </a:r>
            <a:r>
              <a:rPr lang="en-US" dirty="0" err="1">
                <a:solidFill>
                  <a:prstClr val="black"/>
                </a:solidFill>
                <a:latin typeface="Arial" charset="0"/>
                <a:cs typeface="Arial" charset="0"/>
              </a:rPr>
              <a:t>Tainer</a:t>
            </a:r>
            <a:r>
              <a:rPr lang="en-US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(2014) "R-factor gap" </a:t>
            </a:r>
            <a:r>
              <a:rPr lang="en-US" u="sng" dirty="0">
                <a:solidFill>
                  <a:prstClr val="black"/>
                </a:solidFill>
                <a:latin typeface="Arial" charset="0"/>
                <a:cs typeface="Arial" charset="0"/>
              </a:rPr>
              <a:t>FEBS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4046-60</a:t>
            </a:r>
          </a:p>
        </p:txBody>
      </p:sp>
    </p:spTree>
    <p:extLst>
      <p:ext uri="{BB962C8B-B14F-4D97-AF65-F5344CB8AC3E}">
        <p14:creationId xmlns:p14="http://schemas.microsoft.com/office/powerpoint/2010/main" val="90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2F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sim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maps</a:t>
            </a:r>
          </a:p>
        </p:txBody>
      </p:sp>
      <p:pic>
        <p:nvPicPr>
          <p:cNvPr id="270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Text Box 5"/>
          <p:cNvSpPr txBox="1">
            <a:spLocks noChangeArrowheads="1"/>
          </p:cNvSpPr>
          <p:nvPr/>
        </p:nvSpPr>
        <p:spPr bwMode="auto">
          <a:xfrm>
            <a:off x="103188" y="4573588"/>
            <a:ext cx="18827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1.0 Å data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400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0.137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  <a:cs typeface="Arial" charset="0"/>
              </a:rPr>
              <a:t>free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= 0.159</a:t>
            </a:r>
          </a:p>
        </p:txBody>
      </p:sp>
      <p:sp>
        <p:nvSpPr>
          <p:cNvPr id="270341" name="Text Box 4"/>
          <p:cNvSpPr txBox="1">
            <a:spLocks noChangeArrowheads="1"/>
          </p:cNvSpPr>
          <p:nvPr/>
        </p:nvSpPr>
        <p:spPr bwMode="auto">
          <a:xfrm>
            <a:off x="78255" y="5789613"/>
            <a:ext cx="27093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4F4FC5"/>
                </a:solidFill>
                <a:cs typeface="Arial" charset="0"/>
              </a:rPr>
              <a:t>1 “sigma” 2F</a:t>
            </a:r>
            <a:r>
              <a:rPr lang="en-US" altLang="en-US" sz="2400" baseline="-25000" dirty="0">
                <a:solidFill>
                  <a:srgbClr val="4F4FC5"/>
                </a:solidFill>
                <a:cs typeface="Arial" charset="0"/>
              </a:rPr>
              <a:t>sim</a:t>
            </a:r>
            <a:r>
              <a:rPr lang="en-US" altLang="en-US" sz="2400" dirty="0">
                <a:solidFill>
                  <a:srgbClr val="4F4FC5"/>
                </a:solidFill>
                <a:cs typeface="Arial" charset="0"/>
              </a:rPr>
              <a:t>-F</a:t>
            </a:r>
            <a:r>
              <a:rPr lang="en-US" altLang="en-US" sz="2400" baseline="-25000" dirty="0">
                <a:solidFill>
                  <a:srgbClr val="4F4FC5"/>
                </a:solidFill>
                <a:cs typeface="Arial" charset="0"/>
              </a:rPr>
              <a:t>c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2.5 “sigma” </a:t>
            </a:r>
            <a:r>
              <a:rPr lang="en-US" altLang="en-US" sz="2400" dirty="0" err="1">
                <a:solidFill>
                  <a:srgbClr val="CC9900"/>
                </a:solidFill>
                <a:cs typeface="Arial" charset="0"/>
              </a:rPr>
              <a:t>F</a:t>
            </a:r>
            <a:r>
              <a:rPr lang="en-US" altLang="en-US" sz="2400" baseline="-25000" dirty="0" err="1">
                <a:solidFill>
                  <a:srgbClr val="CC9900"/>
                </a:solidFill>
                <a:cs typeface="Arial" charset="0"/>
              </a:rPr>
              <a:t>sim</a:t>
            </a: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-F</a:t>
            </a:r>
            <a:r>
              <a:rPr lang="en-US" altLang="en-US" sz="2400" baseline="-25000" dirty="0">
                <a:solidFill>
                  <a:srgbClr val="CC9900"/>
                </a:solidFill>
                <a:cs typeface="Arial" charset="0"/>
              </a:rPr>
              <a:t>c</a:t>
            </a:r>
            <a:endParaRPr lang="en-US" altLang="en-US" sz="2400" dirty="0">
              <a:solidFill>
                <a:srgbClr val="CC99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76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2F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and “true difference” maps</a:t>
            </a:r>
          </a:p>
        </p:txBody>
      </p:sp>
      <p:pic>
        <p:nvPicPr>
          <p:cNvPr id="271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77788" y="5789613"/>
            <a:ext cx="270986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4F4FC5"/>
                </a:solidFill>
                <a:cs typeface="Arial" charset="0"/>
              </a:rPr>
              <a:t>1 “sigma” 2F</a:t>
            </a:r>
            <a:r>
              <a:rPr lang="en-US" altLang="en-US" sz="2400" baseline="-25000" dirty="0">
                <a:solidFill>
                  <a:srgbClr val="4F4FC5"/>
                </a:solidFill>
                <a:cs typeface="Arial" charset="0"/>
              </a:rPr>
              <a:t>sim</a:t>
            </a:r>
            <a:r>
              <a:rPr lang="en-US" altLang="en-US" sz="2400" dirty="0">
                <a:solidFill>
                  <a:srgbClr val="4F4FC5"/>
                </a:solidFill>
                <a:cs typeface="Arial" charset="0"/>
              </a:rPr>
              <a:t>-F</a:t>
            </a:r>
            <a:r>
              <a:rPr lang="en-US" altLang="en-US" sz="2400" baseline="-25000" dirty="0">
                <a:solidFill>
                  <a:srgbClr val="4F4FC5"/>
                </a:solidFill>
                <a:cs typeface="Arial" charset="0"/>
              </a:rPr>
              <a:t>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F</a:t>
            </a:r>
            <a:r>
              <a:rPr lang="en-US" altLang="en-US" sz="2400" baseline="-25000" dirty="0">
                <a:solidFill>
                  <a:srgbClr val="CC9900"/>
                </a:solidFill>
                <a:cs typeface="Arial" charset="0"/>
              </a:rPr>
              <a:t>right</a:t>
            </a: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 – (2F</a:t>
            </a:r>
            <a:r>
              <a:rPr lang="en-US" altLang="en-US" sz="2400" baseline="-25000" dirty="0">
                <a:solidFill>
                  <a:srgbClr val="CC9900"/>
                </a:solidFill>
                <a:cs typeface="Arial" charset="0"/>
              </a:rPr>
              <a:t>sim</a:t>
            </a: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-F</a:t>
            </a:r>
            <a:r>
              <a:rPr lang="en-US" altLang="en-US" sz="2400" baseline="-25000" dirty="0">
                <a:solidFill>
                  <a:srgbClr val="CC9900"/>
                </a:solidFill>
                <a:cs typeface="Arial" charset="0"/>
              </a:rPr>
              <a:t>c</a:t>
            </a:r>
            <a:r>
              <a:rPr lang="en-US" altLang="en-US" sz="2400" dirty="0">
                <a:solidFill>
                  <a:srgbClr val="CC9900"/>
                </a:solidFill>
                <a:cs typeface="Arial" charset="0"/>
              </a:rPr>
              <a:t>)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103188" y="4573588"/>
            <a:ext cx="18827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1.0 Å data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400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0.137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  <a:cs typeface="Arial" charset="0"/>
              </a:rPr>
              <a:t>free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= 0.159</a:t>
            </a:r>
          </a:p>
        </p:txBody>
      </p:sp>
    </p:spTree>
    <p:extLst>
      <p:ext uri="{BB962C8B-B14F-4D97-AF65-F5344CB8AC3E}">
        <p14:creationId xmlns:p14="http://schemas.microsoft.com/office/powerpoint/2010/main" val="3076926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30 conformers from 24,000</a:t>
            </a:r>
          </a:p>
        </p:txBody>
      </p:sp>
      <p:pic>
        <p:nvPicPr>
          <p:cNvPr id="267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16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Conventional model vs X-ray data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8255" y="5789613"/>
            <a:ext cx="27093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4F4FC5"/>
                </a:solidFill>
                <a:cs typeface="Arial" pitchFamily="34" charset="0"/>
              </a:rPr>
              <a:t>1 “sigma” </a:t>
            </a:r>
            <a:r>
              <a:rPr lang="en-US" altLang="en-US" sz="2400" dirty="0" smtClean="0">
                <a:solidFill>
                  <a:srgbClr val="4F4FC5"/>
                </a:solidFill>
                <a:cs typeface="Arial" pitchFamily="34" charset="0"/>
              </a:rPr>
              <a:t>2F</a:t>
            </a:r>
            <a:r>
              <a:rPr lang="en-US" altLang="en-US" sz="2400" baseline="-25000" dirty="0" smtClean="0">
                <a:solidFill>
                  <a:srgbClr val="4F4FC5"/>
                </a:solidFill>
                <a:cs typeface="Arial" pitchFamily="34" charset="0"/>
              </a:rPr>
              <a:t>obs</a:t>
            </a:r>
            <a:r>
              <a:rPr lang="en-US" altLang="en-US" sz="2400" dirty="0" smtClean="0">
                <a:solidFill>
                  <a:srgbClr val="4F4FC5"/>
                </a:solidFill>
                <a:cs typeface="Arial" pitchFamily="34" charset="0"/>
              </a:rPr>
              <a:t>-F</a:t>
            </a:r>
            <a:r>
              <a:rPr lang="en-US" altLang="en-US" sz="2400" baseline="-25000" dirty="0" smtClean="0">
                <a:solidFill>
                  <a:srgbClr val="4F4FC5"/>
                </a:solidFill>
                <a:cs typeface="Arial" pitchFamily="34" charset="0"/>
              </a:rPr>
              <a:t>c</a:t>
            </a:r>
            <a:endParaRPr lang="en-US" altLang="en-US" sz="2400" baseline="-25000" dirty="0">
              <a:solidFill>
                <a:srgbClr val="4F4FC5"/>
              </a:solidFill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9900"/>
                </a:solidFill>
                <a:cs typeface="Arial" pitchFamily="34" charset="0"/>
              </a:rPr>
              <a:t>2.5 “sigma” </a:t>
            </a:r>
            <a:r>
              <a:rPr lang="en-US" altLang="en-US" sz="2400" dirty="0" smtClean="0">
                <a:solidFill>
                  <a:srgbClr val="CC9900"/>
                </a:solidFill>
                <a:cs typeface="Arial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CC9900"/>
                </a:solidFill>
                <a:cs typeface="Arial" pitchFamily="34" charset="0"/>
              </a:rPr>
              <a:t>obs</a:t>
            </a:r>
            <a:r>
              <a:rPr lang="en-US" altLang="en-US" sz="2400" dirty="0" smtClean="0">
                <a:solidFill>
                  <a:srgbClr val="CC9900"/>
                </a:solidFill>
                <a:cs typeface="Arial" pitchFamily="34" charset="0"/>
              </a:rPr>
              <a:t>-F</a:t>
            </a:r>
            <a:r>
              <a:rPr lang="en-US" altLang="en-US" sz="2400" baseline="-25000" dirty="0" smtClean="0">
                <a:solidFill>
                  <a:srgbClr val="CC9900"/>
                </a:solidFill>
                <a:cs typeface="Arial" pitchFamily="34" charset="0"/>
              </a:rPr>
              <a:t>c</a:t>
            </a:r>
            <a:endParaRPr lang="en-US" altLang="en-US" sz="2400" dirty="0">
              <a:solidFill>
                <a:srgbClr val="CC9900"/>
              </a:solidFill>
              <a:cs typeface="Arial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5592" y="4573588"/>
            <a:ext cx="193796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1.0 Å data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400" baseline="-25000" dirty="0" err="1" smtClean="0">
                <a:solidFill>
                  <a:srgbClr val="000000"/>
                </a:solidFill>
                <a:cs typeface="Arial" pitchFamily="34" charset="0"/>
              </a:rPr>
              <a:t>work</a:t>
            </a:r>
            <a:r>
              <a:rPr lang="en-US" altLang="en-US" sz="2400" dirty="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0.116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 = 0.135</a:t>
            </a:r>
          </a:p>
        </p:txBody>
      </p:sp>
    </p:spTree>
    <p:extLst>
      <p:ext uri="{BB962C8B-B14F-4D97-AF65-F5344CB8AC3E}">
        <p14:creationId xmlns:p14="http://schemas.microsoft.com/office/powerpoint/2010/main" val="1942201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-3593" r="20538" b="22281"/>
          <a:stretch/>
        </p:blipFill>
        <p:spPr>
          <a:xfrm>
            <a:off x="2572355" y="636955"/>
            <a:ext cx="6220917" cy="6095784"/>
          </a:xfrm>
          <a:prstGeom prst="rect">
            <a:avLst/>
          </a:prstGeom>
        </p:spPr>
      </p:pic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Cheating!  Use MD as a guide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5676" y="901337"/>
            <a:ext cx="7522924" cy="5643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e</a:t>
            </a:r>
            <a:r>
              <a:rPr lang="en-US" altLang="en-US" sz="3600" kern="0" baseline="30000" dirty="0" smtClean="0">
                <a:solidFill>
                  <a:prstClr val="black"/>
                </a:solidFill>
              </a:rPr>
              <a:t>-</a:t>
            </a:r>
            <a:r>
              <a:rPr lang="en-US" altLang="en-US" sz="3600" kern="0" dirty="0" smtClean="0">
                <a:solidFill>
                  <a:prstClr val="black"/>
                </a:solidFill>
              </a:rPr>
              <a:t> density</a:t>
            </a:r>
            <a:r>
              <a:rPr lang="en-US" altLang="en-US" sz="3600" kern="0" dirty="0">
                <a:solidFill>
                  <a:prstClr val="black"/>
                </a:solidFill>
              </a:rPr>
              <a:t> </a:t>
            </a:r>
            <a:r>
              <a:rPr lang="en-US" altLang="en-US" sz="3600" kern="0" dirty="0" smtClean="0">
                <a:solidFill>
                  <a:prstClr val="black"/>
                </a:solidFill>
              </a:rPr>
              <a:t>from all 24000 copies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only side chain in cell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err="1" smtClean="0">
                <a:solidFill>
                  <a:prstClr val="black"/>
                </a:solidFill>
              </a:rPr>
              <a:t>Rotamers</a:t>
            </a:r>
            <a:r>
              <a:rPr lang="en-US" altLang="en-US" sz="3600" kern="0" dirty="0" smtClean="0">
                <a:solidFill>
                  <a:prstClr val="black"/>
                </a:solidFill>
              </a:rPr>
              <a:t> from MD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Perfect phases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SA refine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err="1" smtClean="0">
                <a:solidFill>
                  <a:prstClr val="black"/>
                </a:solidFill>
              </a:rPr>
              <a:t>Occ</a:t>
            </a:r>
            <a:r>
              <a:rPr lang="en-US" altLang="en-US" sz="3600" kern="0" dirty="0" smtClean="0">
                <a:solidFill>
                  <a:prstClr val="black"/>
                </a:solidFill>
              </a:rPr>
              <a:t> ref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Discard                                 zero </a:t>
            </a:r>
            <a:r>
              <a:rPr lang="en-US" altLang="en-US" sz="3600" kern="0" dirty="0" err="1" smtClean="0">
                <a:solidFill>
                  <a:prstClr val="black"/>
                </a:solidFill>
              </a:rPr>
              <a:t>occ</a:t>
            </a:r>
            <a:endParaRPr lang="en-US" altLang="en-US" sz="3600" kern="0" dirty="0" smtClean="0">
              <a:solidFill>
                <a:prstClr val="black"/>
              </a:solidFill>
            </a:endParaRP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R &lt; 2%</a:t>
            </a:r>
          </a:p>
        </p:txBody>
      </p:sp>
    </p:spTree>
    <p:extLst>
      <p:ext uri="{BB962C8B-B14F-4D97-AF65-F5344CB8AC3E}">
        <p14:creationId xmlns:p14="http://schemas.microsoft.com/office/powerpoint/2010/main" val="1213265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-3593" r="20538" b="22281"/>
          <a:stretch/>
        </p:blipFill>
        <p:spPr>
          <a:xfrm>
            <a:off x="2572355" y="636955"/>
            <a:ext cx="6220917" cy="6095784"/>
          </a:xfrm>
          <a:prstGeom prst="rect">
            <a:avLst/>
          </a:prstGeom>
        </p:spPr>
      </p:pic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“de-conform” protocol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5676" y="901337"/>
            <a:ext cx="7522924" cy="5643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Discard one conformer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SA refine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Repeat for all </a:t>
            </a:r>
            <a:r>
              <a:rPr lang="en-US" altLang="en-US" sz="3600" kern="0" dirty="0" err="1" smtClean="0">
                <a:solidFill>
                  <a:prstClr val="black"/>
                </a:solidFill>
              </a:rPr>
              <a:t>confs</a:t>
            </a:r>
            <a:endParaRPr lang="en-US" altLang="en-US" sz="3600" kern="0" dirty="0" smtClean="0">
              <a:solidFill>
                <a:prstClr val="black"/>
              </a:solidFill>
            </a:endParaRP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Pick least important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Remove it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err="1">
                <a:solidFill>
                  <a:prstClr val="black"/>
                </a:solidFill>
              </a:rPr>
              <a:t>g</a:t>
            </a:r>
            <a:r>
              <a:rPr lang="en-US" altLang="en-US" sz="3600" kern="0" dirty="0" err="1" smtClean="0">
                <a:solidFill>
                  <a:prstClr val="black"/>
                </a:solidFill>
              </a:rPr>
              <a:t>oto</a:t>
            </a:r>
            <a:r>
              <a:rPr lang="en-US" altLang="en-US" sz="3600" kern="0" dirty="0" smtClean="0">
                <a:solidFill>
                  <a:prstClr val="black"/>
                </a:solidFill>
              </a:rPr>
              <a:t> 1</a:t>
            </a:r>
          </a:p>
          <a:p>
            <a:pPr marL="742950" indent="-742950" algn="l" eaLnBrk="1" hangingPunct="1">
              <a:buFont typeface="+mj-lt"/>
              <a:buAutoNum type="arabicPeriod"/>
            </a:pPr>
            <a:r>
              <a:rPr lang="en-US" altLang="en-US" sz="3600" kern="0" dirty="0" smtClean="0">
                <a:solidFill>
                  <a:prstClr val="black"/>
                </a:solidFill>
              </a:rPr>
              <a:t>Stop when                                      R &gt; 3%</a:t>
            </a:r>
          </a:p>
        </p:txBody>
      </p:sp>
    </p:spTree>
    <p:extLst>
      <p:ext uri="{BB962C8B-B14F-4D97-AF65-F5344CB8AC3E}">
        <p14:creationId xmlns:p14="http://schemas.microsoft.com/office/powerpoint/2010/main" val="2557219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39221"/>
              </p:ext>
            </p:extLst>
          </p:nvPr>
        </p:nvGraphicFramePr>
        <p:xfrm>
          <a:off x="404813" y="590550"/>
          <a:ext cx="8774112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Chart" r:id="rId3" imgW="5836849" imgH="3931873" progId="MSGraph.Chart.8">
                  <p:embed followColorScheme="full"/>
                </p:oleObj>
              </mc:Choice>
              <mc:Fallback>
                <p:oleObj name="Chart" r:id="rId3" imgW="5836849" imgH="39318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90550"/>
                        <a:ext cx="8774112" cy="591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495721" y="6204621"/>
            <a:ext cx="4059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Number of conformers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667007" y="3263090"/>
            <a:ext cx="22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 factor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deconform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 to parsimonious model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9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408" r="20000" b="1515"/>
          <a:stretch/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69106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needed?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690" y="2705622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work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= 0.0441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 = 0.0516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vs </a:t>
            </a: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F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sim</a:t>
            </a:r>
            <a:endParaRPr lang="en-US" sz="3600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5676" y="1565754"/>
            <a:ext cx="3407079" cy="939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kern="0" dirty="0" smtClean="0">
                <a:solidFill>
                  <a:prstClr val="black"/>
                </a:solidFill>
              </a:rPr>
              <a:t>Answer: 2-14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648200"/>
            <a:ext cx="3624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cs typeface="Arial" charset="0"/>
              </a:rPr>
              <a:t>MD-derived fake </a:t>
            </a:r>
            <a:r>
              <a:rPr lang="en-US" sz="2800" dirty="0" smtClean="0">
                <a:solidFill>
                  <a:srgbClr val="00B050"/>
                </a:solidFill>
                <a:cs typeface="Arial" charset="0"/>
              </a:rPr>
              <a:t>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cs typeface="Arial" charset="0"/>
              </a:rPr>
              <a:t>    protein only</a:t>
            </a:r>
            <a:endParaRPr lang="en-US" sz="2800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56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408" r="20000" b="1515"/>
          <a:stretch/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90" y="2705622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work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= 0.135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 = 0.158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vs F</a:t>
            </a:r>
            <a:r>
              <a:rPr lang="en-US" sz="3600" baseline="-25000" dirty="0">
                <a:solidFill>
                  <a:prstClr val="black"/>
                </a:solidFill>
                <a:cs typeface="Arial" panose="020B0604020202020204" pitchFamily="34" charset="0"/>
              </a:rPr>
              <a:t>obs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876800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1aho: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work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= 0.1475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cs typeface="Arial" panose="020B0604020202020204" pitchFamily="34" charset="0"/>
              </a:rPr>
              <a:t>  = 0.1685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69106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needed?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5676" y="1565754"/>
            <a:ext cx="3407079" cy="939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kern="0" dirty="0" smtClean="0">
                <a:solidFill>
                  <a:prstClr val="black"/>
                </a:solidFill>
              </a:rPr>
              <a:t>Answer: 1-7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cs typeface="Arial" charset="0"/>
              </a:rPr>
              <a:t>Observed x-ray data</a:t>
            </a:r>
          </a:p>
        </p:txBody>
      </p:sp>
    </p:spTree>
    <p:extLst>
      <p:ext uri="{BB962C8B-B14F-4D97-AF65-F5344CB8AC3E}">
        <p14:creationId xmlns:p14="http://schemas.microsoft.com/office/powerpoint/2010/main" val="317091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829" y="2438400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&lt; 2*</a:t>
            </a:r>
            <a:r>
              <a:rPr lang="en-US" sz="5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5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" y="1712685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criterion for chemical crystallography: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27" y="3722914"/>
            <a:ext cx="7609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		=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F</a:t>
            </a:r>
            <a:r>
              <a:rPr lang="en-US" sz="44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I/</a:t>
            </a:r>
            <a:r>
              <a:rPr lang="el-G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&gt;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&lt;</a:t>
            </a:r>
            <a:r>
              <a:rPr lang="el-G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(I)&gt;/&lt;I&gt;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8" y="5558972"/>
            <a:ext cx="729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PDB entries that pass this test!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Holton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 "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R-factor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gap",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76401"/>
          </a:xfrm>
        </p:spPr>
        <p:txBody>
          <a:bodyPr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“R-factor Gap” </a:t>
            </a:r>
            <a:b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vs macro molecules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/>
              <a:t>Adding noise</a:t>
            </a:r>
          </a:p>
        </p:txBody>
      </p:sp>
    </p:spTree>
    <p:extLst>
      <p:ext uri="{BB962C8B-B14F-4D97-AF65-F5344CB8AC3E}">
        <p14:creationId xmlns:p14="http://schemas.microsoft.com/office/powerpoint/2010/main" val="9046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/>
              <a:t>Adding noise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cs typeface="Arial" pitchFamily="34" charset="0"/>
              </a:rPr>
              <a:t>1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1.4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endParaRPr lang="en-US" altLang="en-US" sz="18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/>
              <a:t>Adding noise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cs typeface="Arial" pitchFamily="34" charset="0"/>
              </a:rPr>
              <a:t>1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1.4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endParaRPr lang="en-US" altLang="en-US" sz="18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540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solidFill>
                  <a:schemeClr val="bg1"/>
                </a:solidFill>
                <a:cs typeface="Arial" pitchFamily="34" charset="0"/>
              </a:rPr>
              <a:t> + 1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en-US" sz="5400" smtClean="0">
                <a:solidFill>
                  <a:schemeClr val="bg1"/>
                </a:solidFill>
                <a:cs typeface="Arial" pitchFamily="34" charset="0"/>
              </a:rPr>
              <a:t> = 3.2</a:t>
            </a:r>
            <a:r>
              <a:rPr lang="en-US" altLang="en-US" sz="5400" baseline="50000" smtClean="0">
                <a:solidFill>
                  <a:schemeClr val="bg1"/>
                </a:solidFill>
                <a:cs typeface="Arial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endParaRPr lang="en-US" altLang="en-US" sz="18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l-GR" altLang="en-US" sz="5400" smtClean="0">
                <a:cs typeface="Arial" pitchFamily="34" charset="0"/>
              </a:rPr>
              <a:t>σ</a:t>
            </a:r>
            <a:r>
              <a:rPr lang="el-GR" altLang="en-US" sz="5400" baseline="-25000" smtClean="0">
                <a:cs typeface="Arial" pitchFamily="34" charset="0"/>
              </a:rPr>
              <a:t>total</a:t>
            </a:r>
            <a:r>
              <a:rPr lang="en-US" altLang="en-US" sz="5400" baseline="30000" smtClean="0"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= </a:t>
            </a:r>
            <a:r>
              <a:rPr lang="el-GR" altLang="en-US" sz="5400" smtClean="0">
                <a:cs typeface="Arial" pitchFamily="34" charset="0"/>
              </a:rPr>
              <a:t>σ</a:t>
            </a:r>
            <a:r>
              <a:rPr lang="en-US" altLang="en-US" sz="5400" baseline="-25000" smtClean="0">
                <a:cs typeface="Arial" pitchFamily="34" charset="0"/>
              </a:rPr>
              <a:t>1</a:t>
            </a:r>
            <a:r>
              <a:rPr lang="en-US" altLang="en-US" sz="5400" baseline="30000" smtClean="0">
                <a:cs typeface="Arial" pitchFamily="34" charset="0"/>
              </a:rPr>
              <a:t>2</a:t>
            </a:r>
            <a:r>
              <a:rPr lang="en-US" altLang="en-US" sz="5400" smtClean="0">
                <a:cs typeface="Arial" pitchFamily="34" charset="0"/>
              </a:rPr>
              <a:t> + </a:t>
            </a:r>
            <a:r>
              <a:rPr lang="el-GR" altLang="en-US" sz="5400" smtClean="0">
                <a:cs typeface="Arial" pitchFamily="34" charset="0"/>
              </a:rPr>
              <a:t>σ</a:t>
            </a:r>
            <a:r>
              <a:rPr lang="en-US" altLang="en-US" sz="5400" baseline="-25000" smtClean="0">
                <a:cs typeface="Arial" pitchFamily="34" charset="0"/>
              </a:rPr>
              <a:t>2</a:t>
            </a:r>
            <a:r>
              <a:rPr lang="en-US" altLang="en-US" sz="5400" baseline="30000" smtClean="0">
                <a:cs typeface="Arial" pitchFamily="34" charset="0"/>
              </a:rPr>
              <a:t>2</a:t>
            </a:r>
            <a:endParaRPr lang="en-US" altLang="en-US" sz="5400" smtClean="0"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el-GR" altLang="en-US" sz="540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/>
              <a:t>Adding noise</a:t>
            </a:r>
          </a:p>
        </p:txBody>
      </p:sp>
      <p:sp>
        <p:nvSpPr>
          <p:cNvPr id="268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5400" baseline="50000" dirty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endParaRPr lang="en-US" altLang="en-US" sz="1800" dirty="0"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z="5400" dirty="0" smtClean="0">
                <a:cs typeface="Arial" charset="0"/>
              </a:rPr>
              <a:t>  12%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+ </a:t>
            </a:r>
            <a:r>
              <a:rPr lang="en-US" altLang="en-US" sz="5400" dirty="0" smtClean="0">
                <a:cs typeface="Arial" charset="0"/>
              </a:rPr>
              <a:t>12%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= </a:t>
            </a:r>
            <a:r>
              <a:rPr lang="en-US" altLang="en-US" sz="5400" dirty="0" smtClean="0">
                <a:cs typeface="Arial" charset="0"/>
              </a:rPr>
              <a:t>17%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endParaRPr lang="en-US" altLang="en-US" sz="5400" baseline="50000" dirty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endParaRPr lang="en-US" altLang="en-US" sz="1800" dirty="0"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z="5400" dirty="0">
                <a:cs typeface="Arial" charset="0"/>
              </a:rPr>
              <a:t>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protein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+ 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solvent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≈ 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work</a:t>
            </a:r>
            <a:endParaRPr lang="en-US" altLang="en-US" sz="5400" baseline="-25000" dirty="0">
              <a:cs typeface="Arial" charset="0"/>
            </a:endParaRPr>
          </a:p>
          <a:p>
            <a:pPr algn="ctr">
              <a:buFontTx/>
              <a:buNone/>
            </a:pPr>
            <a:endParaRPr lang="el-GR" altLang="en-US" sz="5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Adding noise</a:t>
            </a:r>
          </a:p>
        </p:txBody>
      </p:sp>
      <p:sp>
        <p:nvSpPr>
          <p:cNvPr id="268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z="5400" baseline="50000" dirty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endParaRPr lang="en-US" altLang="en-US" sz="1800" dirty="0"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z="5400" dirty="0" smtClean="0">
                <a:cs typeface="Arial" charset="0"/>
              </a:rPr>
              <a:t>       4%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+ </a:t>
            </a:r>
            <a:r>
              <a:rPr lang="en-US" altLang="en-US" sz="5400" dirty="0" smtClean="0">
                <a:cs typeface="Arial" charset="0"/>
              </a:rPr>
              <a:t>12%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= </a:t>
            </a:r>
            <a:r>
              <a:rPr lang="en-US" altLang="en-US" sz="5400" dirty="0" smtClean="0">
                <a:cs typeface="Arial" charset="0"/>
              </a:rPr>
              <a:t>12.6%</a:t>
            </a:r>
            <a:r>
              <a:rPr lang="en-US" altLang="en-US" sz="5400" baseline="50000" dirty="0" smtClean="0">
                <a:solidFill>
                  <a:schemeClr val="bg2"/>
                </a:solidFill>
                <a:cs typeface="Arial" charset="0"/>
              </a:rPr>
              <a:t>2</a:t>
            </a:r>
            <a:endParaRPr lang="en-US" altLang="en-US" sz="5400" baseline="50000" dirty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endParaRPr lang="en-US" altLang="en-US" sz="1800" dirty="0"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z="5400" dirty="0">
                <a:cs typeface="Arial" charset="0"/>
              </a:rPr>
              <a:t>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protein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+ 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solvent</a:t>
            </a:r>
            <a:r>
              <a:rPr lang="en-US" altLang="en-US" sz="5400" dirty="0" smtClean="0">
                <a:cs typeface="Arial" charset="0"/>
              </a:rPr>
              <a:t> </a:t>
            </a:r>
            <a:r>
              <a:rPr lang="en-US" altLang="en-US" sz="5400" dirty="0">
                <a:cs typeface="Arial" charset="0"/>
              </a:rPr>
              <a:t>≈  </a:t>
            </a:r>
            <a:r>
              <a:rPr lang="en-US" altLang="en-US" sz="5400" dirty="0" err="1" smtClean="0">
                <a:cs typeface="Arial" charset="0"/>
              </a:rPr>
              <a:t>R</a:t>
            </a:r>
            <a:r>
              <a:rPr lang="en-US" altLang="en-US" sz="5400" baseline="-25000" dirty="0" err="1" smtClean="0">
                <a:cs typeface="Arial" charset="0"/>
              </a:rPr>
              <a:t>work</a:t>
            </a:r>
            <a:endParaRPr lang="en-US" altLang="en-US" sz="5400" baseline="-25000" dirty="0">
              <a:cs typeface="Arial" charset="0"/>
            </a:endParaRPr>
          </a:p>
          <a:p>
            <a:pPr algn="ctr">
              <a:buFontTx/>
              <a:buNone/>
            </a:pPr>
            <a:endParaRPr lang="el-GR" altLang="en-US" sz="5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300"/>
            <a:ext cx="9144000" cy="6608423"/>
          </a:xfrm>
          <a:prstGeom prst="rect">
            <a:avLst/>
          </a:prstGeom>
        </p:spPr>
      </p:pic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there?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471" y="4659682"/>
            <a:ext cx="2506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cs typeface="Arial" panose="020B0604020202020204" pitchFamily="34" charset="0"/>
              </a:rPr>
              <a:t>All difference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cs typeface="Arial" panose="020B0604020202020204" pitchFamily="34" charset="0"/>
              </a:rPr>
              <a:t>features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cs typeface="Arial" panose="020B0604020202020204" pitchFamily="34" charset="0"/>
              </a:rPr>
              <a:t>are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cs typeface="Arial" panose="020B0604020202020204" pitchFamily="34" charset="0"/>
              </a:rPr>
              <a:t>the solvent!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0566" y="5613747"/>
            <a:ext cx="1677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prstClr val="black"/>
                </a:solidFill>
                <a:cs typeface="Arial" panose="020B0604020202020204" pitchFamily="34" charset="0"/>
              </a:rPr>
              <a:t>real data</a:t>
            </a:r>
          </a:p>
        </p:txBody>
      </p:sp>
    </p:spTree>
    <p:extLst>
      <p:ext uri="{BB962C8B-B14F-4D97-AF65-F5344CB8AC3E}">
        <p14:creationId xmlns:p14="http://schemas.microsoft.com/office/powerpoint/2010/main" val="1916690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do you model solvent?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01"/>
            <a:ext cx="9144000" cy="6317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3641" y="2116899"/>
            <a:ext cx="28697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R</a:t>
            </a:r>
            <a:r>
              <a:rPr lang="en-US" sz="3200" baseline="-25000" dirty="0" err="1" smtClean="0">
                <a:solidFill>
                  <a:prstClr val="black"/>
                </a:solidFill>
                <a:cs typeface="Arial" charset="0"/>
              </a:rPr>
              <a:t>work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= 0.0309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R</a:t>
            </a:r>
            <a:r>
              <a:rPr lang="en-US" sz="3200" baseline="-25000" dirty="0" err="1" smtClean="0">
                <a:solidFill>
                  <a:prstClr val="black"/>
                </a:solidFill>
                <a:cs typeface="Arial" charset="0"/>
              </a:rPr>
              <a:t>free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 = 0.0678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vs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F</a:t>
            </a:r>
            <a:r>
              <a:rPr lang="en-US" sz="3200" baseline="-25000" dirty="0" err="1" smtClean="0">
                <a:solidFill>
                  <a:prstClr val="black"/>
                </a:solidFill>
                <a:cs typeface="Arial" charset="0"/>
              </a:rPr>
              <a:t>sim</a:t>
            </a:r>
            <a:endParaRPr lang="en-US" sz="3200" baseline="-25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499" y="4504499"/>
            <a:ext cx="61735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Problem: diverges with more cycles</a:t>
            </a:r>
            <a:endParaRPr lang="en-US" sz="3200" baseline="-25000" dirty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94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6607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Chart" r:id="rId3" imgW="5692246" imgH="3931873" progId="MSGraph.Chart.8">
                  <p:embed followColorScheme="full"/>
                </p:oleObj>
              </mc:Choice>
              <mc:Fallback>
                <p:oleObj name="Chart" r:id="rId3" imgW="5692246" imgH="39318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65806" y="6204621"/>
            <a:ext cx="35621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Phenix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macro-cycle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667007" y="3263090"/>
            <a:ext cx="22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 factor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“hydrogen cloud” solvent:  unstable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0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Summary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00213"/>
            <a:ext cx="8534400" cy="47005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3600" dirty="0" smtClean="0"/>
              <a:t>If we got model “right”, it would blow up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3600" dirty="0" smtClean="0"/>
              <a:t>Maps are telling us what to do</a:t>
            </a:r>
            <a:endParaRPr lang="en-US" altLang="en-US" sz="36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3600" dirty="0" smtClean="0"/>
              <a:t>“de-conform” </a:t>
            </a:r>
            <a:r>
              <a:rPr lang="en-US" altLang="en-US" sz="3600" dirty="0" smtClean="0"/>
              <a:t>→ </a:t>
            </a:r>
            <a:r>
              <a:rPr lang="en-US" altLang="en-US" sz="3600" dirty="0" smtClean="0"/>
              <a:t>parsimonious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en-US" sz="3600" dirty="0" smtClean="0"/>
              <a:t>Solvent is half the battle!</a:t>
            </a:r>
          </a:p>
        </p:txBody>
      </p:sp>
      <p:sp>
        <p:nvSpPr>
          <p:cNvPr id="2" name="Rectangle 1"/>
          <p:cNvSpPr/>
          <p:nvPr/>
        </p:nvSpPr>
        <p:spPr>
          <a:xfrm>
            <a:off x="9427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2400" dirty="0"/>
              <a:t>http://bl831.als.lbl.gov</a:t>
            </a:r>
            <a:r>
              <a:rPr lang="en-US" altLang="en-US" sz="2400" dirty="0" smtClean="0"/>
              <a:t>/~jamesh/powerpoint/ACA_RFG_2018.pptx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72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Closing the R-factor Gap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00213"/>
            <a:ext cx="7913687" cy="470058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3600" dirty="0" smtClean="0"/>
              <a:t>Explain data to within error bars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 smtClean="0"/>
              <a:t>extract &amp; validate dynamics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 smtClean="0"/>
              <a:t>Ligand bound or not?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error bar → p value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dirty="0" smtClean="0"/>
              <a:t>Single-electron changes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20% * 6 e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= 1.2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Make reviewers shut up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statistics = end of story</a:t>
            </a:r>
          </a:p>
        </p:txBody>
      </p:sp>
    </p:spTree>
    <p:extLst>
      <p:ext uri="{BB962C8B-B14F-4D97-AF65-F5344CB8AC3E}">
        <p14:creationId xmlns:p14="http://schemas.microsoft.com/office/powerpoint/2010/main" val="1147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91941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87538" y="2852738"/>
            <a:ext cx="3981449" cy="2387600"/>
            <a:chOff x="1887538" y="2852738"/>
            <a:chExt cx="3981449" cy="2387600"/>
          </a:xfrm>
        </p:grpSpPr>
        <p:pic>
          <p:nvPicPr>
            <p:cNvPr id="9223" name="Picture 4" descr="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450" y="2852738"/>
              <a:ext cx="2395537" cy="23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1887538" y="4014788"/>
              <a:ext cx="1562100" cy="0"/>
            </a:xfrm>
            <a:prstGeom prst="line">
              <a:avLst/>
            </a:prstGeom>
            <a:noFill/>
            <a:ln w="304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1952626" y="3830638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prstClr val="white"/>
                  </a:solidFill>
                  <a:cs typeface="Arial" charset="0"/>
                </a:rPr>
                <a:t>MLFSOM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68988" y="3246438"/>
            <a:ext cx="3275012" cy="1569660"/>
            <a:chOff x="5868988" y="3246438"/>
            <a:chExt cx="3275012" cy="1569660"/>
          </a:xfrm>
        </p:grpSpPr>
        <p:grpSp>
          <p:nvGrpSpPr>
            <p:cNvPr id="9225" name="Group 8"/>
            <p:cNvGrpSpPr>
              <a:grpSpLocks/>
            </p:cNvGrpSpPr>
            <p:nvPr/>
          </p:nvGrpSpPr>
          <p:grpSpPr bwMode="auto">
            <a:xfrm>
              <a:off x="5868988" y="3830638"/>
              <a:ext cx="1419225" cy="366713"/>
              <a:chOff x="2414" y="3258"/>
              <a:chExt cx="1347" cy="231"/>
            </a:xfrm>
          </p:grpSpPr>
          <p:sp>
            <p:nvSpPr>
              <p:cNvPr id="9227" name="Line 9"/>
              <p:cNvSpPr>
                <a:spLocks noChangeShapeType="1"/>
              </p:cNvSpPr>
              <p:nvPr/>
            </p:nvSpPr>
            <p:spPr bwMode="auto">
              <a:xfrm>
                <a:off x="2414" y="3371"/>
                <a:ext cx="1347" cy="0"/>
              </a:xfrm>
              <a:prstGeom prst="line">
                <a:avLst/>
              </a:prstGeom>
              <a:noFill/>
              <a:ln w="3048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28" name="Text Box 10"/>
              <p:cNvSpPr txBox="1">
                <a:spLocks noChangeArrowheads="1"/>
              </p:cNvSpPr>
              <p:nvPr/>
            </p:nvSpPr>
            <p:spPr bwMode="auto">
              <a:xfrm>
                <a:off x="2611" y="3258"/>
                <a:ext cx="6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white"/>
                    </a:solidFill>
                    <a:latin typeface="Comic Sans MS" pitchFamily="66" charset="0"/>
                    <a:cs typeface="Arial" charset="0"/>
                  </a:rPr>
                  <a:t>Elves</a:t>
                </a:r>
              </a:p>
            </p:txBody>
          </p:sp>
        </p:grpSp>
        <p:sp>
          <p:nvSpPr>
            <p:cNvPr id="9226" name="Text Box 11"/>
            <p:cNvSpPr txBox="1">
              <a:spLocks noChangeArrowheads="1"/>
            </p:cNvSpPr>
            <p:nvPr/>
          </p:nvSpPr>
          <p:spPr bwMode="auto">
            <a:xfrm>
              <a:off x="7340600" y="3246438"/>
              <a:ext cx="18034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>
                  <a:solidFill>
                    <a:prstClr val="black"/>
                  </a:solidFill>
                  <a:cs typeface="Arial" charset="0"/>
                </a:rPr>
                <a:t>merge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 = 6%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 smtClean="0">
                  <a:solidFill>
                    <a:prstClr val="black"/>
                  </a:solidFill>
                  <a:cs typeface="Arial" charset="0"/>
                </a:rPr>
                <a:t>work</a:t>
              </a:r>
              <a:r>
                <a:rPr lang="en-US" alt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= 7%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>
                  <a:solidFill>
                    <a:prstClr val="black"/>
                  </a:solidFill>
                  <a:cs typeface="Arial" charset="0"/>
                </a:rPr>
                <a:t>free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 = 8%</a:t>
              </a:r>
            </a:p>
          </p:txBody>
        </p:sp>
      </p:grp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2228850" y="1600200"/>
            <a:ext cx="468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cs typeface="Arial" charset="0"/>
              </a:rPr>
              <a:t>single-conformer PDB file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663575" y="4979988"/>
            <a:ext cx="1766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cs typeface="Arial" charset="0"/>
              </a:rPr>
              <a:t>1H87; conf “A”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3949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“R-factor Gap” for macromolecules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Holton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 "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R-factor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gap",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4046-4060. </a:t>
            </a:r>
          </a:p>
        </p:txBody>
      </p:sp>
    </p:spTree>
    <p:extLst>
      <p:ext uri="{BB962C8B-B14F-4D97-AF65-F5344CB8AC3E}">
        <p14:creationId xmlns:p14="http://schemas.microsoft.com/office/powerpoint/2010/main" val="4627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Molecular Dynamics vs Observation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75388" y="3668713"/>
            <a:ext cx="1050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obs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3963" y="3238500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1aho.cif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9375" y="32385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1aho.pdb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36938" y="3668713"/>
            <a:ext cx="1030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sim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2875" y="2998788"/>
            <a:ext cx="0" cy="673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2875" y="4902200"/>
            <a:ext cx="2847975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800850" y="4697413"/>
            <a:ext cx="1487488" cy="409575"/>
            <a:chOff x="6800376" y="4697100"/>
            <a:chExt cx="1487955" cy="40943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288331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00376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00376" y="4901816"/>
              <a:ext cx="1472075" cy="0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1393825" y="4697413"/>
            <a:ext cx="2559050" cy="409575"/>
            <a:chOff x="1393787" y="4697100"/>
            <a:chExt cx="2558549" cy="40943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952336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393787" y="4900229"/>
              <a:ext cx="2558549" cy="0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93787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75563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calc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46138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calc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984375" y="4503738"/>
            <a:ext cx="1452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0.137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818313" y="4511675"/>
            <a:ext cx="1436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0.116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394200" y="4376738"/>
            <a:ext cx="205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cs typeface="Arial" charset="0"/>
              </a:rPr>
              <a:t>vault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= 0.69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49238" y="3235325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refined_vs_Fsim.pdb</a:t>
            </a: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65125" y="3603625"/>
            <a:ext cx="8548688" cy="2822575"/>
            <a:chOff x="364715" y="3603003"/>
            <a:chExt cx="8549575" cy="2822575"/>
          </a:xfrm>
        </p:grpSpPr>
        <p:sp>
          <p:nvSpPr>
            <p:cNvPr id="51" name="Freeform 50"/>
            <p:cNvSpPr/>
            <p:nvPr/>
          </p:nvSpPr>
          <p:spPr>
            <a:xfrm>
              <a:off x="364715" y="3644278"/>
              <a:ext cx="3907243" cy="2366963"/>
            </a:xfrm>
            <a:custGeom>
              <a:avLst/>
              <a:gdLst>
                <a:gd name="connsiteX0" fmla="*/ 495094 w 4057160"/>
                <a:gd name="connsiteY0" fmla="*/ 0 h 2462162"/>
                <a:gd name="connsiteX1" fmla="*/ 3775 w 4057160"/>
                <a:gd name="connsiteY1" fmla="*/ 1119116 h 2462162"/>
                <a:gd name="connsiteX2" fmla="*/ 727106 w 4057160"/>
                <a:gd name="connsiteY2" fmla="*/ 2279176 h 2462162"/>
                <a:gd name="connsiteX3" fmla="*/ 4057160 w 4057160"/>
                <a:gd name="connsiteY3" fmla="*/ 2442949 h 2462162"/>
                <a:gd name="connsiteX0" fmla="*/ 495094 w 4144637"/>
                <a:gd name="connsiteY0" fmla="*/ 0 h 2307688"/>
                <a:gd name="connsiteX1" fmla="*/ 3775 w 4144637"/>
                <a:gd name="connsiteY1" fmla="*/ 1119116 h 2307688"/>
                <a:gd name="connsiteX2" fmla="*/ 727106 w 4144637"/>
                <a:gd name="connsiteY2" fmla="*/ 2279176 h 2307688"/>
                <a:gd name="connsiteX3" fmla="*/ 4144637 w 4144637"/>
                <a:gd name="connsiteY3" fmla="*/ 1965277 h 2307688"/>
                <a:gd name="connsiteX0" fmla="*/ 495094 w 4173797"/>
                <a:gd name="connsiteY0" fmla="*/ 0 h 2366920"/>
                <a:gd name="connsiteX1" fmla="*/ 3775 w 4173797"/>
                <a:gd name="connsiteY1" fmla="*/ 1119116 h 2366920"/>
                <a:gd name="connsiteX2" fmla="*/ 727106 w 4173797"/>
                <a:gd name="connsiteY2" fmla="*/ 2279176 h 2366920"/>
                <a:gd name="connsiteX3" fmla="*/ 4173797 w 4173797"/>
                <a:gd name="connsiteY3" fmla="*/ 2265528 h 236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3797" h="2366920">
                  <a:moveTo>
                    <a:pt x="495094" y="0"/>
                  </a:moveTo>
                  <a:cubicBezTo>
                    <a:pt x="230100" y="369626"/>
                    <a:pt x="-34894" y="739253"/>
                    <a:pt x="3775" y="1119116"/>
                  </a:cubicBezTo>
                  <a:cubicBezTo>
                    <a:pt x="42444" y="1498979"/>
                    <a:pt x="32102" y="2088107"/>
                    <a:pt x="727106" y="2279176"/>
                  </a:cubicBezTo>
                  <a:cubicBezTo>
                    <a:pt x="1422110" y="2470245"/>
                    <a:pt x="2846552" y="2293961"/>
                    <a:pt x="4173797" y="2265528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58150" y="3603003"/>
              <a:ext cx="2556140" cy="2354263"/>
            </a:xfrm>
            <a:custGeom>
              <a:avLst/>
              <a:gdLst>
                <a:gd name="connsiteX0" fmla="*/ 2497540 w 2841037"/>
                <a:gd name="connsiteY0" fmla="*/ 0 h 2497541"/>
                <a:gd name="connsiteX1" fmla="*/ 2838734 w 2841037"/>
                <a:gd name="connsiteY1" fmla="*/ 1269242 h 2497541"/>
                <a:gd name="connsiteX2" fmla="*/ 2347415 w 2841037"/>
                <a:gd name="connsiteY2" fmla="*/ 2292824 h 2497541"/>
                <a:gd name="connsiteX3" fmla="*/ 0 w 2841037"/>
                <a:gd name="connsiteY3" fmla="*/ 2497541 h 2497541"/>
                <a:gd name="connsiteX0" fmla="*/ 2559555 w 2903052"/>
                <a:gd name="connsiteY0" fmla="*/ 0 h 2312269"/>
                <a:gd name="connsiteX1" fmla="*/ 2900749 w 2903052"/>
                <a:gd name="connsiteY1" fmla="*/ 1269242 h 2312269"/>
                <a:gd name="connsiteX2" fmla="*/ 2409430 w 2903052"/>
                <a:gd name="connsiteY2" fmla="*/ 2292824 h 2312269"/>
                <a:gd name="connsiteX3" fmla="*/ 0 w 2903052"/>
                <a:gd name="connsiteY3" fmla="*/ 1966462 h 2312269"/>
                <a:gd name="connsiteX0" fmla="*/ 2559555 w 2903052"/>
                <a:gd name="connsiteY0" fmla="*/ 0 h 2349537"/>
                <a:gd name="connsiteX1" fmla="*/ 2900749 w 2903052"/>
                <a:gd name="connsiteY1" fmla="*/ 1269242 h 2349537"/>
                <a:gd name="connsiteX2" fmla="*/ 2409430 w 2903052"/>
                <a:gd name="connsiteY2" fmla="*/ 2292824 h 2349537"/>
                <a:gd name="connsiteX3" fmla="*/ 0 w 2903052"/>
                <a:gd name="connsiteY3" fmla="*/ 2225193 h 234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52" h="2349537">
                  <a:moveTo>
                    <a:pt x="2559555" y="0"/>
                  </a:moveTo>
                  <a:cubicBezTo>
                    <a:pt x="2742662" y="443552"/>
                    <a:pt x="2925770" y="887105"/>
                    <a:pt x="2900749" y="1269242"/>
                  </a:cubicBezTo>
                  <a:cubicBezTo>
                    <a:pt x="2875728" y="1651379"/>
                    <a:pt x="2892888" y="2133499"/>
                    <a:pt x="2409430" y="2292824"/>
                  </a:cubicBezTo>
                  <a:cubicBezTo>
                    <a:pt x="1925972" y="2452149"/>
                    <a:pt x="937146" y="2225192"/>
                    <a:pt x="0" y="2225193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963" name="TextBox 53"/>
            <p:cNvSpPr txBox="1">
              <a:spLocks noChangeArrowheads="1"/>
            </p:cNvSpPr>
            <p:nvPr/>
          </p:nvSpPr>
          <p:spPr bwMode="auto">
            <a:xfrm>
              <a:off x="4279406" y="6056246"/>
              <a:ext cx="2089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cs typeface="Arial" charset="0"/>
                </a:rPr>
                <a:t>LSQ rmsd = 0.43Å</a:t>
              </a:r>
            </a:p>
          </p:txBody>
        </p:sp>
        <p:sp>
          <p:nvSpPr>
            <p:cNvPr id="39964" name="TextBox 56"/>
            <p:cNvSpPr txBox="1">
              <a:spLocks noChangeArrowheads="1"/>
            </p:cNvSpPr>
            <p:nvPr/>
          </p:nvSpPr>
          <p:spPr bwMode="auto">
            <a:xfrm>
              <a:off x="4536559" y="5640405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cs typeface="Arial" charset="0"/>
                </a:rPr>
                <a:t>rmsd = 1.05 Å</a:t>
              </a:r>
            </a:p>
          </p:txBody>
        </p:sp>
      </p:grpSp>
      <p:sp>
        <p:nvSpPr>
          <p:cNvPr id="39954" name="TextBox 54"/>
          <p:cNvSpPr txBox="1">
            <a:spLocks noChangeArrowheads="1"/>
          </p:cNvSpPr>
          <p:nvPr/>
        </p:nvSpPr>
        <p:spPr bwMode="auto">
          <a:xfrm>
            <a:off x="1504950" y="769938"/>
            <a:ext cx="613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1aho 64-residue scorpion toxin in water to 1.0 Å resolution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2562225" y="3151188"/>
            <a:ext cx="874713" cy="520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252913" y="5008563"/>
            <a:ext cx="225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000" baseline="-25000">
                <a:solidFill>
                  <a:srgbClr val="000000"/>
                </a:solidFill>
                <a:cs typeface="Arial" charset="0"/>
              </a:rPr>
              <a:t>vault</a:t>
            </a: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 = 0.48 to 4 Å</a:t>
            </a:r>
          </a:p>
        </p:txBody>
      </p:sp>
      <p:pic>
        <p:nvPicPr>
          <p:cNvPr id="39957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87475"/>
            <a:ext cx="22955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97000"/>
            <a:ext cx="22955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87475"/>
            <a:ext cx="22955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418013" y="4378325"/>
            <a:ext cx="1058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cs typeface="Arial" charset="0"/>
              </a:rPr>
              <a:t>iso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0033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  <p:bldP spid="38" grpId="0"/>
      <p:bldP spid="39" grpId="0"/>
      <p:bldP spid="48" grpId="0"/>
      <p:bldP spid="49" grpId="0"/>
      <p:bldP spid="52" grpId="0"/>
      <p:bldP spid="50" grpId="0"/>
      <p:bldP spid="60" grpId="0"/>
      <p:bldP spid="66" grpId="0"/>
      <p:bldP spid="6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Molecular Dynamics vs Observation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275388" y="3668713"/>
            <a:ext cx="1050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obs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303963" y="3238500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fav8.fcf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7794625" y="3238500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fav8.cif</a:t>
            </a:r>
          </a:p>
        </p:txBody>
      </p: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3436938" y="3668713"/>
            <a:ext cx="1030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sim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2875" y="2998788"/>
            <a:ext cx="0" cy="673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2875" y="4902200"/>
            <a:ext cx="2847975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2875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88338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00850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93825" y="4899025"/>
            <a:ext cx="2559050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00850" y="4902200"/>
            <a:ext cx="1471613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93825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71" name="TextBox 37"/>
          <p:cNvSpPr txBox="1">
            <a:spLocks noChangeArrowheads="1"/>
          </p:cNvSpPr>
          <p:nvPr/>
        </p:nvSpPr>
        <p:spPr bwMode="auto">
          <a:xfrm>
            <a:off x="7675563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calc</a:t>
            </a:r>
          </a:p>
        </p:txBody>
      </p:sp>
      <p:sp>
        <p:nvSpPr>
          <p:cNvPr id="45072" name="TextBox 38"/>
          <p:cNvSpPr txBox="1">
            <a:spLocks noChangeArrowheads="1"/>
          </p:cNvSpPr>
          <p:nvPr/>
        </p:nvSpPr>
        <p:spPr bwMode="auto">
          <a:xfrm>
            <a:off x="846138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charset="0"/>
              </a:rPr>
              <a:t>calc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049463" y="4503738"/>
            <a:ext cx="132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0.13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873875" y="4511675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baseline="-25000" dirty="0" err="1" smtClean="0">
                <a:solidFill>
                  <a:srgbClr val="000000"/>
                </a:solidFill>
                <a:cs typeface="Arial" charset="0"/>
              </a:rPr>
              <a:t>work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0.16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45000" y="4376738"/>
            <a:ext cx="1958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cs typeface="Arial" charset="0"/>
              </a:rPr>
              <a:t>vault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= 0.23</a:t>
            </a:r>
          </a:p>
        </p:txBody>
      </p:sp>
      <p:sp>
        <p:nvSpPr>
          <p:cNvPr id="45076" name="TextBox 49"/>
          <p:cNvSpPr txBox="1">
            <a:spLocks noChangeArrowheads="1"/>
          </p:cNvSpPr>
          <p:nvPr/>
        </p:nvSpPr>
        <p:spPr bwMode="auto">
          <a:xfrm>
            <a:off x="249238" y="3235325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refined_vs_Fsim.pdb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5125" y="3603625"/>
            <a:ext cx="8548688" cy="2832100"/>
            <a:chOff x="364715" y="3603003"/>
            <a:chExt cx="8549575" cy="2832863"/>
          </a:xfrm>
        </p:grpSpPr>
        <p:sp>
          <p:nvSpPr>
            <p:cNvPr id="51" name="Freeform 50"/>
            <p:cNvSpPr/>
            <p:nvPr/>
          </p:nvSpPr>
          <p:spPr>
            <a:xfrm>
              <a:off x="364715" y="3644289"/>
              <a:ext cx="3907243" cy="2366012"/>
            </a:xfrm>
            <a:custGeom>
              <a:avLst/>
              <a:gdLst>
                <a:gd name="connsiteX0" fmla="*/ 495094 w 4057160"/>
                <a:gd name="connsiteY0" fmla="*/ 0 h 2462162"/>
                <a:gd name="connsiteX1" fmla="*/ 3775 w 4057160"/>
                <a:gd name="connsiteY1" fmla="*/ 1119116 h 2462162"/>
                <a:gd name="connsiteX2" fmla="*/ 727106 w 4057160"/>
                <a:gd name="connsiteY2" fmla="*/ 2279176 h 2462162"/>
                <a:gd name="connsiteX3" fmla="*/ 4057160 w 4057160"/>
                <a:gd name="connsiteY3" fmla="*/ 2442949 h 2462162"/>
                <a:gd name="connsiteX0" fmla="*/ 495094 w 4144637"/>
                <a:gd name="connsiteY0" fmla="*/ 0 h 2307688"/>
                <a:gd name="connsiteX1" fmla="*/ 3775 w 4144637"/>
                <a:gd name="connsiteY1" fmla="*/ 1119116 h 2307688"/>
                <a:gd name="connsiteX2" fmla="*/ 727106 w 4144637"/>
                <a:gd name="connsiteY2" fmla="*/ 2279176 h 2307688"/>
                <a:gd name="connsiteX3" fmla="*/ 4144637 w 4144637"/>
                <a:gd name="connsiteY3" fmla="*/ 1965277 h 2307688"/>
                <a:gd name="connsiteX0" fmla="*/ 495094 w 4173797"/>
                <a:gd name="connsiteY0" fmla="*/ 0 h 2366920"/>
                <a:gd name="connsiteX1" fmla="*/ 3775 w 4173797"/>
                <a:gd name="connsiteY1" fmla="*/ 1119116 h 2366920"/>
                <a:gd name="connsiteX2" fmla="*/ 727106 w 4173797"/>
                <a:gd name="connsiteY2" fmla="*/ 2279176 h 2366920"/>
                <a:gd name="connsiteX3" fmla="*/ 4173797 w 4173797"/>
                <a:gd name="connsiteY3" fmla="*/ 2265528 h 236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3797" h="2366920">
                  <a:moveTo>
                    <a:pt x="495094" y="0"/>
                  </a:moveTo>
                  <a:cubicBezTo>
                    <a:pt x="230100" y="369626"/>
                    <a:pt x="-34894" y="739253"/>
                    <a:pt x="3775" y="1119116"/>
                  </a:cubicBezTo>
                  <a:cubicBezTo>
                    <a:pt x="42444" y="1498979"/>
                    <a:pt x="32102" y="2088107"/>
                    <a:pt x="727106" y="2279176"/>
                  </a:cubicBezTo>
                  <a:cubicBezTo>
                    <a:pt x="1422110" y="2470245"/>
                    <a:pt x="2846552" y="2293961"/>
                    <a:pt x="4173797" y="2265528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58150" y="3603003"/>
              <a:ext cx="2556140" cy="2354897"/>
            </a:xfrm>
            <a:custGeom>
              <a:avLst/>
              <a:gdLst>
                <a:gd name="connsiteX0" fmla="*/ 2497540 w 2841037"/>
                <a:gd name="connsiteY0" fmla="*/ 0 h 2497541"/>
                <a:gd name="connsiteX1" fmla="*/ 2838734 w 2841037"/>
                <a:gd name="connsiteY1" fmla="*/ 1269242 h 2497541"/>
                <a:gd name="connsiteX2" fmla="*/ 2347415 w 2841037"/>
                <a:gd name="connsiteY2" fmla="*/ 2292824 h 2497541"/>
                <a:gd name="connsiteX3" fmla="*/ 0 w 2841037"/>
                <a:gd name="connsiteY3" fmla="*/ 2497541 h 2497541"/>
                <a:gd name="connsiteX0" fmla="*/ 2559555 w 2903052"/>
                <a:gd name="connsiteY0" fmla="*/ 0 h 2312269"/>
                <a:gd name="connsiteX1" fmla="*/ 2900749 w 2903052"/>
                <a:gd name="connsiteY1" fmla="*/ 1269242 h 2312269"/>
                <a:gd name="connsiteX2" fmla="*/ 2409430 w 2903052"/>
                <a:gd name="connsiteY2" fmla="*/ 2292824 h 2312269"/>
                <a:gd name="connsiteX3" fmla="*/ 0 w 2903052"/>
                <a:gd name="connsiteY3" fmla="*/ 1966462 h 2312269"/>
                <a:gd name="connsiteX0" fmla="*/ 2559555 w 2903052"/>
                <a:gd name="connsiteY0" fmla="*/ 0 h 2349537"/>
                <a:gd name="connsiteX1" fmla="*/ 2900749 w 2903052"/>
                <a:gd name="connsiteY1" fmla="*/ 1269242 h 2349537"/>
                <a:gd name="connsiteX2" fmla="*/ 2409430 w 2903052"/>
                <a:gd name="connsiteY2" fmla="*/ 2292824 h 2349537"/>
                <a:gd name="connsiteX3" fmla="*/ 0 w 2903052"/>
                <a:gd name="connsiteY3" fmla="*/ 2225193 h 234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52" h="2349537">
                  <a:moveTo>
                    <a:pt x="2559555" y="0"/>
                  </a:moveTo>
                  <a:cubicBezTo>
                    <a:pt x="2742662" y="443552"/>
                    <a:pt x="2925770" y="887105"/>
                    <a:pt x="2900749" y="1269242"/>
                  </a:cubicBezTo>
                  <a:cubicBezTo>
                    <a:pt x="2875728" y="1651379"/>
                    <a:pt x="2892888" y="2133499"/>
                    <a:pt x="2409430" y="2292824"/>
                  </a:cubicBezTo>
                  <a:cubicBezTo>
                    <a:pt x="1925972" y="2452149"/>
                    <a:pt x="937146" y="2225192"/>
                    <a:pt x="0" y="2225193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87" name="TextBox 53"/>
            <p:cNvSpPr txBox="1">
              <a:spLocks noChangeArrowheads="1"/>
            </p:cNvSpPr>
            <p:nvPr/>
          </p:nvSpPr>
          <p:spPr bwMode="auto">
            <a:xfrm>
              <a:off x="3840751" y="6066534"/>
              <a:ext cx="3166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cs typeface="Arial" charset="0"/>
                </a:rPr>
                <a:t>LSQ rmsd = 0.091Å &amp; 0.15 Å</a:t>
              </a:r>
            </a:p>
          </p:txBody>
        </p:sp>
        <p:sp>
          <p:nvSpPr>
            <p:cNvPr id="45088" name="TextBox 56"/>
            <p:cNvSpPr txBox="1">
              <a:spLocks noChangeArrowheads="1"/>
            </p:cNvSpPr>
            <p:nvPr/>
          </p:nvSpPr>
          <p:spPr bwMode="auto">
            <a:xfrm>
              <a:off x="4536559" y="5640405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cs typeface="Arial" charset="0"/>
                </a:rPr>
                <a:t>rmsd = 0.20 Å</a:t>
              </a:r>
            </a:p>
          </p:txBody>
        </p:sp>
      </p:grpSp>
      <p:sp>
        <p:nvSpPr>
          <p:cNvPr id="45078" name="TextBox 54"/>
          <p:cNvSpPr txBox="1">
            <a:spLocks noChangeArrowheads="1"/>
          </p:cNvSpPr>
          <p:nvPr/>
        </p:nvSpPr>
        <p:spPr bwMode="auto">
          <a:xfrm>
            <a:off x="1152525" y="769938"/>
            <a:ext cx="683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“fav8” 8-residue aromatic peptide with 4 waters to 1.0 Å resolution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702425" y="5030788"/>
            <a:ext cx="1668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R1 = 0.041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With 4</a:t>
            </a:r>
            <a:r>
              <a:rPr lang="el-GR" altLang="en-US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 cutoff!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270375" y="5003800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altLang="en-US" sz="2000" baseline="-25000">
                <a:solidFill>
                  <a:srgbClr val="000000"/>
                </a:solidFill>
                <a:cs typeface="Arial" charset="0"/>
              </a:rPr>
              <a:t>vault</a:t>
            </a: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 = 0.20 to 2Å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562225" y="3151188"/>
            <a:ext cx="874713" cy="520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08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9700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9065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39065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247650" y="1398588"/>
            <a:ext cx="22860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Molecular Dynamics vs X-rays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75388" y="3668713"/>
            <a:ext cx="1050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obs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3963" y="3238500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1aho.cif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99375" y="323850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1aho.pdb</a:t>
            </a:r>
          </a:p>
        </p:txBody>
      </p:sp>
      <p:sp>
        <p:nvSpPr>
          <p:cNvPr id="47111" name="TextBox 11"/>
          <p:cNvSpPr txBox="1">
            <a:spLocks noChangeArrowheads="1"/>
          </p:cNvSpPr>
          <p:nvPr/>
        </p:nvSpPr>
        <p:spPr bwMode="auto">
          <a:xfrm>
            <a:off x="3436938" y="3668713"/>
            <a:ext cx="1030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sim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2875" y="2998788"/>
            <a:ext cx="0" cy="673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2875" y="4902200"/>
            <a:ext cx="2847975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6800850" y="4697413"/>
            <a:ext cx="1487488" cy="409575"/>
            <a:chOff x="6800376" y="4697100"/>
            <a:chExt cx="1487955" cy="40943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288331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00376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00376" y="4901816"/>
              <a:ext cx="1472075" cy="0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115" name="Group 57"/>
          <p:cNvGrpSpPr>
            <a:grpSpLocks/>
          </p:cNvGrpSpPr>
          <p:nvPr/>
        </p:nvGrpSpPr>
        <p:grpSpPr bwMode="auto">
          <a:xfrm>
            <a:off x="1393825" y="4697413"/>
            <a:ext cx="2559050" cy="409575"/>
            <a:chOff x="1393787" y="4697100"/>
            <a:chExt cx="2558549" cy="40943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952336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393787" y="4900229"/>
              <a:ext cx="2558549" cy="0"/>
            </a:xfrm>
            <a:prstGeom prst="straightConnector1">
              <a:avLst/>
            </a:prstGeom>
            <a:ln w="25400">
              <a:headEnd type="arrow" w="lg" len="med"/>
              <a:tailEnd type="arrow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93787" y="4697100"/>
              <a:ext cx="0" cy="40943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75563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calc</a:t>
            </a:r>
          </a:p>
        </p:txBody>
      </p:sp>
      <p:sp>
        <p:nvSpPr>
          <p:cNvPr id="47117" name="TextBox 38"/>
          <p:cNvSpPr txBox="1">
            <a:spLocks noChangeArrowheads="1"/>
          </p:cNvSpPr>
          <p:nvPr/>
        </p:nvSpPr>
        <p:spPr bwMode="auto">
          <a:xfrm>
            <a:off x="846138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calc</a:t>
            </a:r>
          </a:p>
        </p:txBody>
      </p:sp>
      <p:sp>
        <p:nvSpPr>
          <p:cNvPr id="47118" name="Rectangle 47"/>
          <p:cNvSpPr>
            <a:spLocks noChangeArrowheads="1"/>
          </p:cNvSpPr>
          <p:nvPr/>
        </p:nvSpPr>
        <p:spPr bwMode="auto">
          <a:xfrm>
            <a:off x="1953078" y="4503738"/>
            <a:ext cx="1515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1800" baseline="-25000" dirty="0" err="1" smtClean="0">
                <a:solidFill>
                  <a:srgbClr val="000000"/>
                </a:solidFill>
                <a:cs typeface="Arial" pitchFamily="34" charset="0"/>
              </a:rPr>
              <a:t>work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0.137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787637" y="4511675"/>
            <a:ext cx="149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1800" baseline="-25000" dirty="0" err="1" smtClean="0">
                <a:solidFill>
                  <a:srgbClr val="000000"/>
                </a:solidFill>
                <a:cs typeface="Arial" pitchFamily="34" charset="0"/>
              </a:rPr>
              <a:t>work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0.116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391025" y="4376738"/>
            <a:ext cx="2065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800" baseline="-25000" dirty="0" err="1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 =  0.69</a:t>
            </a:r>
          </a:p>
        </p:txBody>
      </p:sp>
      <p:sp>
        <p:nvSpPr>
          <p:cNvPr id="47121" name="TextBox 49"/>
          <p:cNvSpPr txBox="1">
            <a:spLocks noChangeArrowheads="1"/>
          </p:cNvSpPr>
          <p:nvPr/>
        </p:nvSpPr>
        <p:spPr bwMode="auto">
          <a:xfrm>
            <a:off x="249238" y="3235325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refined_vs_Fsim.pdb</a:t>
            </a: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65125" y="3603625"/>
            <a:ext cx="8548688" cy="2822575"/>
            <a:chOff x="364715" y="3603003"/>
            <a:chExt cx="8549575" cy="2822575"/>
          </a:xfrm>
        </p:grpSpPr>
        <p:sp>
          <p:nvSpPr>
            <p:cNvPr id="51" name="Freeform 50"/>
            <p:cNvSpPr/>
            <p:nvPr/>
          </p:nvSpPr>
          <p:spPr>
            <a:xfrm>
              <a:off x="364715" y="3644278"/>
              <a:ext cx="3907243" cy="2366963"/>
            </a:xfrm>
            <a:custGeom>
              <a:avLst/>
              <a:gdLst>
                <a:gd name="connsiteX0" fmla="*/ 495094 w 4057160"/>
                <a:gd name="connsiteY0" fmla="*/ 0 h 2462162"/>
                <a:gd name="connsiteX1" fmla="*/ 3775 w 4057160"/>
                <a:gd name="connsiteY1" fmla="*/ 1119116 h 2462162"/>
                <a:gd name="connsiteX2" fmla="*/ 727106 w 4057160"/>
                <a:gd name="connsiteY2" fmla="*/ 2279176 h 2462162"/>
                <a:gd name="connsiteX3" fmla="*/ 4057160 w 4057160"/>
                <a:gd name="connsiteY3" fmla="*/ 2442949 h 2462162"/>
                <a:gd name="connsiteX0" fmla="*/ 495094 w 4144637"/>
                <a:gd name="connsiteY0" fmla="*/ 0 h 2307688"/>
                <a:gd name="connsiteX1" fmla="*/ 3775 w 4144637"/>
                <a:gd name="connsiteY1" fmla="*/ 1119116 h 2307688"/>
                <a:gd name="connsiteX2" fmla="*/ 727106 w 4144637"/>
                <a:gd name="connsiteY2" fmla="*/ 2279176 h 2307688"/>
                <a:gd name="connsiteX3" fmla="*/ 4144637 w 4144637"/>
                <a:gd name="connsiteY3" fmla="*/ 1965277 h 2307688"/>
                <a:gd name="connsiteX0" fmla="*/ 495094 w 4173797"/>
                <a:gd name="connsiteY0" fmla="*/ 0 h 2366920"/>
                <a:gd name="connsiteX1" fmla="*/ 3775 w 4173797"/>
                <a:gd name="connsiteY1" fmla="*/ 1119116 h 2366920"/>
                <a:gd name="connsiteX2" fmla="*/ 727106 w 4173797"/>
                <a:gd name="connsiteY2" fmla="*/ 2279176 h 2366920"/>
                <a:gd name="connsiteX3" fmla="*/ 4173797 w 4173797"/>
                <a:gd name="connsiteY3" fmla="*/ 2265528 h 236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3797" h="2366920">
                  <a:moveTo>
                    <a:pt x="495094" y="0"/>
                  </a:moveTo>
                  <a:cubicBezTo>
                    <a:pt x="230100" y="369626"/>
                    <a:pt x="-34894" y="739253"/>
                    <a:pt x="3775" y="1119116"/>
                  </a:cubicBezTo>
                  <a:cubicBezTo>
                    <a:pt x="42444" y="1498979"/>
                    <a:pt x="32102" y="2088107"/>
                    <a:pt x="727106" y="2279176"/>
                  </a:cubicBezTo>
                  <a:cubicBezTo>
                    <a:pt x="1422110" y="2470245"/>
                    <a:pt x="2846552" y="2293961"/>
                    <a:pt x="4173797" y="2265528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58150" y="3603003"/>
              <a:ext cx="2556140" cy="2354263"/>
            </a:xfrm>
            <a:custGeom>
              <a:avLst/>
              <a:gdLst>
                <a:gd name="connsiteX0" fmla="*/ 2497540 w 2841037"/>
                <a:gd name="connsiteY0" fmla="*/ 0 h 2497541"/>
                <a:gd name="connsiteX1" fmla="*/ 2838734 w 2841037"/>
                <a:gd name="connsiteY1" fmla="*/ 1269242 h 2497541"/>
                <a:gd name="connsiteX2" fmla="*/ 2347415 w 2841037"/>
                <a:gd name="connsiteY2" fmla="*/ 2292824 h 2497541"/>
                <a:gd name="connsiteX3" fmla="*/ 0 w 2841037"/>
                <a:gd name="connsiteY3" fmla="*/ 2497541 h 2497541"/>
                <a:gd name="connsiteX0" fmla="*/ 2559555 w 2903052"/>
                <a:gd name="connsiteY0" fmla="*/ 0 h 2312269"/>
                <a:gd name="connsiteX1" fmla="*/ 2900749 w 2903052"/>
                <a:gd name="connsiteY1" fmla="*/ 1269242 h 2312269"/>
                <a:gd name="connsiteX2" fmla="*/ 2409430 w 2903052"/>
                <a:gd name="connsiteY2" fmla="*/ 2292824 h 2312269"/>
                <a:gd name="connsiteX3" fmla="*/ 0 w 2903052"/>
                <a:gd name="connsiteY3" fmla="*/ 1966462 h 2312269"/>
                <a:gd name="connsiteX0" fmla="*/ 2559555 w 2903052"/>
                <a:gd name="connsiteY0" fmla="*/ 0 h 2349537"/>
                <a:gd name="connsiteX1" fmla="*/ 2900749 w 2903052"/>
                <a:gd name="connsiteY1" fmla="*/ 1269242 h 2349537"/>
                <a:gd name="connsiteX2" fmla="*/ 2409430 w 2903052"/>
                <a:gd name="connsiteY2" fmla="*/ 2292824 h 2349537"/>
                <a:gd name="connsiteX3" fmla="*/ 0 w 2903052"/>
                <a:gd name="connsiteY3" fmla="*/ 2225193 h 234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52" h="2349537">
                  <a:moveTo>
                    <a:pt x="2559555" y="0"/>
                  </a:moveTo>
                  <a:cubicBezTo>
                    <a:pt x="2742662" y="443552"/>
                    <a:pt x="2925770" y="887105"/>
                    <a:pt x="2900749" y="1269242"/>
                  </a:cubicBezTo>
                  <a:cubicBezTo>
                    <a:pt x="2875728" y="1651379"/>
                    <a:pt x="2892888" y="2133499"/>
                    <a:pt x="2409430" y="2292824"/>
                  </a:cubicBezTo>
                  <a:cubicBezTo>
                    <a:pt x="1925972" y="2452149"/>
                    <a:pt x="937146" y="2225192"/>
                    <a:pt x="0" y="2225193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31" name="TextBox 53"/>
            <p:cNvSpPr txBox="1">
              <a:spLocks noChangeArrowheads="1"/>
            </p:cNvSpPr>
            <p:nvPr/>
          </p:nvSpPr>
          <p:spPr bwMode="auto">
            <a:xfrm>
              <a:off x="4279406" y="6056246"/>
              <a:ext cx="2089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LSQ rmsd = 0.43Å</a:t>
              </a:r>
            </a:p>
          </p:txBody>
        </p:sp>
        <p:sp>
          <p:nvSpPr>
            <p:cNvPr id="47132" name="TextBox 56"/>
            <p:cNvSpPr txBox="1">
              <a:spLocks noChangeArrowheads="1"/>
            </p:cNvSpPr>
            <p:nvPr/>
          </p:nvSpPr>
          <p:spPr bwMode="auto">
            <a:xfrm>
              <a:off x="4536559" y="5640405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rmsd = 1.05 Å</a:t>
              </a:r>
            </a:p>
          </p:txBody>
        </p:sp>
      </p:grpSp>
      <p:sp>
        <p:nvSpPr>
          <p:cNvPr id="47123" name="TextBox 54"/>
          <p:cNvSpPr txBox="1">
            <a:spLocks noChangeArrowheads="1"/>
          </p:cNvSpPr>
          <p:nvPr/>
        </p:nvSpPr>
        <p:spPr bwMode="auto">
          <a:xfrm>
            <a:off x="1504950" y="769938"/>
            <a:ext cx="613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1aho 64-residue scorpion toxin in water to 1.0 Å resolution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2562225" y="3151188"/>
            <a:ext cx="874713" cy="520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286250" y="5008563"/>
            <a:ext cx="219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000" baseline="-25000" dirty="0" err="1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000" dirty="0">
                <a:solidFill>
                  <a:srgbClr val="000000"/>
                </a:solidFill>
                <a:cs typeface="Arial" pitchFamily="34" charset="0"/>
              </a:rPr>
              <a:t> = 0.48 to 4 Å</a:t>
            </a:r>
          </a:p>
        </p:txBody>
      </p:sp>
      <p:pic>
        <p:nvPicPr>
          <p:cNvPr id="47126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87475"/>
            <a:ext cx="22955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87475"/>
            <a:ext cx="22955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364038" y="4378325"/>
            <a:ext cx="116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800" baseline="-25000" dirty="0" err="1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800" dirty="0">
                <a:solidFill>
                  <a:srgbClr val="000000"/>
                </a:solidFill>
                <a:cs typeface="Arial" pitchFamily="34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7702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38" grpId="0"/>
      <p:bldP spid="49" grpId="0"/>
      <p:bldP spid="52" grpId="0"/>
      <p:bldP spid="60" grpId="0"/>
      <p:bldP spid="66" grpId="0"/>
      <p:bldP spid="6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Molecular Dynamics vs X-rays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5672" r="10344" b="5969"/>
          <a:stretch>
            <a:fillRect/>
          </a:stretch>
        </p:blipFill>
        <p:spPr bwMode="auto">
          <a:xfrm>
            <a:off x="2116138" y="928688"/>
            <a:ext cx="577215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35581">
            <a:off x="4271963" y="3548063"/>
            <a:ext cx="382587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58775" y="2868613"/>
            <a:ext cx="1393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RMSD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1.05 Å</a:t>
            </a:r>
          </a:p>
        </p:txBody>
      </p:sp>
    </p:spTree>
    <p:extLst>
      <p:ext uri="{BB962C8B-B14F-4D97-AF65-F5344CB8AC3E}">
        <p14:creationId xmlns:p14="http://schemas.microsoft.com/office/powerpoint/2010/main" val="4157857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Molecular Dynamics vs X-rays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6105" r="8221" b="5103"/>
          <a:stretch>
            <a:fillRect/>
          </a:stretch>
        </p:blipFill>
        <p:spPr bwMode="auto">
          <a:xfrm>
            <a:off x="1774825" y="955675"/>
            <a:ext cx="6291263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35581">
            <a:off x="4257675" y="3562350"/>
            <a:ext cx="382588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8775" y="2868613"/>
            <a:ext cx="15065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RMSD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0.45 Å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2760234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"/>
            <a:ext cx="9144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Molecular Dynamics vs X-rays</a:t>
            </a:r>
          </a:p>
        </p:txBody>
      </p:sp>
      <p:sp>
        <p:nvSpPr>
          <p:cNvPr id="5" name="Rectangle 4"/>
          <p:cNvSpPr/>
          <p:nvPr/>
        </p:nvSpPr>
        <p:spPr>
          <a:xfrm rot="1635581">
            <a:off x="4257675" y="3562350"/>
            <a:ext cx="382588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0" y="5380038"/>
            <a:ext cx="3019425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Sodium acetate trihydrate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5 atoms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3 waters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0.9 Å resolution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C2/c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90775" y="5962650"/>
            <a:ext cx="205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cs typeface="Arial" pitchFamily="34" charset="0"/>
              </a:rPr>
              <a:t>vault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= 0.03</a:t>
            </a:r>
          </a:p>
        </p:txBody>
      </p:sp>
    </p:spTree>
    <p:extLst>
      <p:ext uri="{BB962C8B-B14F-4D97-AF65-F5344CB8AC3E}">
        <p14:creationId xmlns:p14="http://schemas.microsoft.com/office/powerpoint/2010/main" val="9070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Molecular Dynamics vs X-rays</a:t>
            </a:r>
          </a:p>
        </p:txBody>
      </p:sp>
      <p:sp>
        <p:nvSpPr>
          <p:cNvPr id="5" name="Rectangle 4"/>
          <p:cNvSpPr/>
          <p:nvPr/>
        </p:nvSpPr>
        <p:spPr>
          <a:xfrm rot="1635581">
            <a:off x="4257675" y="3562350"/>
            <a:ext cx="382588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182563" y="2760663"/>
            <a:ext cx="17875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cs typeface="Arial" pitchFamily="34" charset="0"/>
              </a:rPr>
              <a:t>fav8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8 residues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4 waters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1.0 Å resolution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9328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Molecular Dynamics vs X-rays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6275388" y="3668713"/>
            <a:ext cx="1050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obs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6303963" y="3238500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fav8.fcf</a:t>
            </a: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7794625" y="3238500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fav8.cif</a:t>
            </a:r>
          </a:p>
        </p:txBody>
      </p:sp>
      <p:sp>
        <p:nvSpPr>
          <p:cNvPr id="52230" name="TextBox 11"/>
          <p:cNvSpPr txBox="1">
            <a:spLocks noChangeArrowheads="1"/>
          </p:cNvSpPr>
          <p:nvPr/>
        </p:nvSpPr>
        <p:spPr bwMode="auto">
          <a:xfrm>
            <a:off x="3436938" y="3668713"/>
            <a:ext cx="1030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sim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2875" y="2998788"/>
            <a:ext cx="0" cy="673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52875" y="4902200"/>
            <a:ext cx="2847975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2875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88338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00850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93825" y="4899025"/>
            <a:ext cx="2559050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00850" y="4902200"/>
            <a:ext cx="1471613" cy="0"/>
          </a:xfrm>
          <a:prstGeom prst="straightConnector1">
            <a:avLst/>
          </a:prstGeom>
          <a:ln w="254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93825" y="4697413"/>
            <a:ext cx="0" cy="4095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9" name="TextBox 37"/>
          <p:cNvSpPr txBox="1">
            <a:spLocks noChangeArrowheads="1"/>
          </p:cNvSpPr>
          <p:nvPr/>
        </p:nvSpPr>
        <p:spPr bwMode="auto">
          <a:xfrm>
            <a:off x="7675563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calc</a:t>
            </a:r>
          </a:p>
        </p:txBody>
      </p: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846138" y="3668713"/>
            <a:ext cx="110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altLang="en-US" sz="4000" baseline="-25000">
                <a:solidFill>
                  <a:srgbClr val="000000"/>
                </a:solidFill>
                <a:cs typeface="Arial" pitchFamily="34" charset="0"/>
              </a:rPr>
              <a:t>calc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017991" y="4503738"/>
            <a:ext cx="1386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1800" baseline="-25000" dirty="0" err="1" smtClean="0">
                <a:solidFill>
                  <a:srgbClr val="000000"/>
                </a:solidFill>
                <a:cs typeface="Arial" pitchFamily="34" charset="0"/>
              </a:rPr>
              <a:t>work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0.13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843197" y="4511675"/>
            <a:ext cx="1386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1800" baseline="-25000" dirty="0" err="1" smtClean="0">
                <a:solidFill>
                  <a:srgbClr val="000000"/>
                </a:solidFill>
                <a:cs typeface="Arial" pitchFamily="34" charset="0"/>
              </a:rPr>
              <a:t>work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0.16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1038" y="4376738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= 0.23</a:t>
            </a:r>
          </a:p>
        </p:txBody>
      </p:sp>
      <p:sp>
        <p:nvSpPr>
          <p:cNvPr id="52244" name="TextBox 49"/>
          <p:cNvSpPr txBox="1">
            <a:spLocks noChangeArrowheads="1"/>
          </p:cNvSpPr>
          <p:nvPr/>
        </p:nvSpPr>
        <p:spPr bwMode="auto">
          <a:xfrm>
            <a:off x="249238" y="3235325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refined_vs_Fsim.pdb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5125" y="3603625"/>
            <a:ext cx="8548688" cy="2832100"/>
            <a:chOff x="364715" y="3603003"/>
            <a:chExt cx="8549575" cy="2832863"/>
          </a:xfrm>
        </p:grpSpPr>
        <p:sp>
          <p:nvSpPr>
            <p:cNvPr id="51" name="Freeform 50"/>
            <p:cNvSpPr/>
            <p:nvPr/>
          </p:nvSpPr>
          <p:spPr>
            <a:xfrm>
              <a:off x="364715" y="3644289"/>
              <a:ext cx="3907243" cy="2366012"/>
            </a:xfrm>
            <a:custGeom>
              <a:avLst/>
              <a:gdLst>
                <a:gd name="connsiteX0" fmla="*/ 495094 w 4057160"/>
                <a:gd name="connsiteY0" fmla="*/ 0 h 2462162"/>
                <a:gd name="connsiteX1" fmla="*/ 3775 w 4057160"/>
                <a:gd name="connsiteY1" fmla="*/ 1119116 h 2462162"/>
                <a:gd name="connsiteX2" fmla="*/ 727106 w 4057160"/>
                <a:gd name="connsiteY2" fmla="*/ 2279176 h 2462162"/>
                <a:gd name="connsiteX3" fmla="*/ 4057160 w 4057160"/>
                <a:gd name="connsiteY3" fmla="*/ 2442949 h 2462162"/>
                <a:gd name="connsiteX0" fmla="*/ 495094 w 4144637"/>
                <a:gd name="connsiteY0" fmla="*/ 0 h 2307688"/>
                <a:gd name="connsiteX1" fmla="*/ 3775 w 4144637"/>
                <a:gd name="connsiteY1" fmla="*/ 1119116 h 2307688"/>
                <a:gd name="connsiteX2" fmla="*/ 727106 w 4144637"/>
                <a:gd name="connsiteY2" fmla="*/ 2279176 h 2307688"/>
                <a:gd name="connsiteX3" fmla="*/ 4144637 w 4144637"/>
                <a:gd name="connsiteY3" fmla="*/ 1965277 h 2307688"/>
                <a:gd name="connsiteX0" fmla="*/ 495094 w 4173797"/>
                <a:gd name="connsiteY0" fmla="*/ 0 h 2366920"/>
                <a:gd name="connsiteX1" fmla="*/ 3775 w 4173797"/>
                <a:gd name="connsiteY1" fmla="*/ 1119116 h 2366920"/>
                <a:gd name="connsiteX2" fmla="*/ 727106 w 4173797"/>
                <a:gd name="connsiteY2" fmla="*/ 2279176 h 2366920"/>
                <a:gd name="connsiteX3" fmla="*/ 4173797 w 4173797"/>
                <a:gd name="connsiteY3" fmla="*/ 2265528 h 236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3797" h="2366920">
                  <a:moveTo>
                    <a:pt x="495094" y="0"/>
                  </a:moveTo>
                  <a:cubicBezTo>
                    <a:pt x="230100" y="369626"/>
                    <a:pt x="-34894" y="739253"/>
                    <a:pt x="3775" y="1119116"/>
                  </a:cubicBezTo>
                  <a:cubicBezTo>
                    <a:pt x="42444" y="1498979"/>
                    <a:pt x="32102" y="2088107"/>
                    <a:pt x="727106" y="2279176"/>
                  </a:cubicBezTo>
                  <a:cubicBezTo>
                    <a:pt x="1422110" y="2470245"/>
                    <a:pt x="2846552" y="2293961"/>
                    <a:pt x="4173797" y="2265528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358150" y="3603003"/>
              <a:ext cx="2556140" cy="2354897"/>
            </a:xfrm>
            <a:custGeom>
              <a:avLst/>
              <a:gdLst>
                <a:gd name="connsiteX0" fmla="*/ 2497540 w 2841037"/>
                <a:gd name="connsiteY0" fmla="*/ 0 h 2497541"/>
                <a:gd name="connsiteX1" fmla="*/ 2838734 w 2841037"/>
                <a:gd name="connsiteY1" fmla="*/ 1269242 h 2497541"/>
                <a:gd name="connsiteX2" fmla="*/ 2347415 w 2841037"/>
                <a:gd name="connsiteY2" fmla="*/ 2292824 h 2497541"/>
                <a:gd name="connsiteX3" fmla="*/ 0 w 2841037"/>
                <a:gd name="connsiteY3" fmla="*/ 2497541 h 2497541"/>
                <a:gd name="connsiteX0" fmla="*/ 2559555 w 2903052"/>
                <a:gd name="connsiteY0" fmla="*/ 0 h 2312269"/>
                <a:gd name="connsiteX1" fmla="*/ 2900749 w 2903052"/>
                <a:gd name="connsiteY1" fmla="*/ 1269242 h 2312269"/>
                <a:gd name="connsiteX2" fmla="*/ 2409430 w 2903052"/>
                <a:gd name="connsiteY2" fmla="*/ 2292824 h 2312269"/>
                <a:gd name="connsiteX3" fmla="*/ 0 w 2903052"/>
                <a:gd name="connsiteY3" fmla="*/ 1966462 h 2312269"/>
                <a:gd name="connsiteX0" fmla="*/ 2559555 w 2903052"/>
                <a:gd name="connsiteY0" fmla="*/ 0 h 2349537"/>
                <a:gd name="connsiteX1" fmla="*/ 2900749 w 2903052"/>
                <a:gd name="connsiteY1" fmla="*/ 1269242 h 2349537"/>
                <a:gd name="connsiteX2" fmla="*/ 2409430 w 2903052"/>
                <a:gd name="connsiteY2" fmla="*/ 2292824 h 2349537"/>
                <a:gd name="connsiteX3" fmla="*/ 0 w 2903052"/>
                <a:gd name="connsiteY3" fmla="*/ 2225193 h 234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3052" h="2349537">
                  <a:moveTo>
                    <a:pt x="2559555" y="0"/>
                  </a:moveTo>
                  <a:cubicBezTo>
                    <a:pt x="2742662" y="443552"/>
                    <a:pt x="2925770" y="887105"/>
                    <a:pt x="2900749" y="1269242"/>
                  </a:cubicBezTo>
                  <a:cubicBezTo>
                    <a:pt x="2875728" y="1651379"/>
                    <a:pt x="2892888" y="2133499"/>
                    <a:pt x="2409430" y="2292824"/>
                  </a:cubicBezTo>
                  <a:cubicBezTo>
                    <a:pt x="1925972" y="2452149"/>
                    <a:pt x="937146" y="2225192"/>
                    <a:pt x="0" y="2225193"/>
                  </a:cubicBezTo>
                </a:path>
              </a:pathLst>
            </a:custGeom>
            <a:ln w="25400">
              <a:tailEnd type="stealth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55" name="TextBox 53"/>
            <p:cNvSpPr txBox="1">
              <a:spLocks noChangeArrowheads="1"/>
            </p:cNvSpPr>
            <p:nvPr/>
          </p:nvSpPr>
          <p:spPr bwMode="auto">
            <a:xfrm>
              <a:off x="3840751" y="6066534"/>
              <a:ext cx="3166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LSQ rmsd = 0.091Å &amp; 0.15 Å</a:t>
              </a:r>
            </a:p>
          </p:txBody>
        </p:sp>
        <p:sp>
          <p:nvSpPr>
            <p:cNvPr id="52256" name="TextBox 56"/>
            <p:cNvSpPr txBox="1">
              <a:spLocks noChangeArrowheads="1"/>
            </p:cNvSpPr>
            <p:nvPr/>
          </p:nvSpPr>
          <p:spPr bwMode="auto">
            <a:xfrm>
              <a:off x="4536559" y="5640405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rmsd = 0.20 Å</a:t>
              </a:r>
            </a:p>
          </p:txBody>
        </p:sp>
      </p:grpSp>
      <p:sp>
        <p:nvSpPr>
          <p:cNvPr id="52246" name="TextBox 54"/>
          <p:cNvSpPr txBox="1">
            <a:spLocks noChangeArrowheads="1"/>
          </p:cNvSpPr>
          <p:nvPr/>
        </p:nvSpPr>
        <p:spPr bwMode="auto">
          <a:xfrm>
            <a:off x="1152525" y="769938"/>
            <a:ext cx="683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“fav8” 8-residue aromatic peptide with 4 waters to 1.0 Å resolution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702425" y="5030788"/>
            <a:ext cx="1668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R1 = 0.041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With 4</a:t>
            </a:r>
            <a:r>
              <a:rPr lang="el-GR" altLang="en-US" sz="180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 cutoff!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302125" y="5003800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Arial" pitchFamily="34" charset="0"/>
              </a:rPr>
              <a:t>R</a:t>
            </a:r>
            <a:r>
              <a:rPr lang="en-US" altLang="en-US" sz="2000" baseline="-25000">
                <a:solidFill>
                  <a:srgbClr val="000000"/>
                </a:solidFill>
                <a:cs typeface="Arial" pitchFamily="34" charset="0"/>
              </a:rPr>
              <a:t>free</a:t>
            </a:r>
            <a:r>
              <a:rPr lang="en-US" altLang="en-US" sz="2000">
                <a:solidFill>
                  <a:srgbClr val="000000"/>
                </a:solidFill>
                <a:cs typeface="Arial" pitchFamily="34" charset="0"/>
              </a:rPr>
              <a:t> = 0.20 to 2Å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562225" y="3151188"/>
            <a:ext cx="874713" cy="520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25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9700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9065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390650"/>
            <a:ext cx="19812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2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91941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7263" name="Group 15"/>
          <p:cNvGrpSpPr>
            <a:grpSpLocks/>
          </p:cNvGrpSpPr>
          <p:nvPr/>
        </p:nvGrpSpPr>
        <p:grpSpPr bwMode="auto">
          <a:xfrm>
            <a:off x="1887538" y="2852738"/>
            <a:ext cx="3981450" cy="2387600"/>
            <a:chOff x="1189" y="1797"/>
            <a:chExt cx="2508" cy="1504"/>
          </a:xfrm>
        </p:grpSpPr>
        <p:pic>
          <p:nvPicPr>
            <p:cNvPr id="7180" name="Picture 4" descr="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" y="1797"/>
              <a:ext cx="1509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5"/>
            <p:cNvGrpSpPr>
              <a:grpSpLocks/>
            </p:cNvGrpSpPr>
            <p:nvPr/>
          </p:nvGrpSpPr>
          <p:grpSpPr bwMode="auto">
            <a:xfrm>
              <a:off x="1189" y="2413"/>
              <a:ext cx="984" cy="231"/>
              <a:chOff x="1649" y="3255"/>
              <a:chExt cx="984" cy="231"/>
            </a:xfrm>
          </p:grpSpPr>
          <p:sp>
            <p:nvSpPr>
              <p:cNvPr id="7182" name="Line 6"/>
              <p:cNvSpPr>
                <a:spLocks noChangeShapeType="1"/>
              </p:cNvSpPr>
              <p:nvPr/>
            </p:nvSpPr>
            <p:spPr bwMode="auto">
              <a:xfrm>
                <a:off x="1649" y="3371"/>
                <a:ext cx="984" cy="0"/>
              </a:xfrm>
              <a:prstGeom prst="line">
                <a:avLst/>
              </a:prstGeom>
              <a:noFill/>
              <a:ln w="3048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183" name="Text Box 7"/>
              <p:cNvSpPr txBox="1">
                <a:spLocks noChangeArrowheads="1"/>
              </p:cNvSpPr>
              <p:nvPr/>
            </p:nvSpPr>
            <p:spPr bwMode="auto">
              <a:xfrm>
                <a:off x="1690" y="3255"/>
                <a:ext cx="7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white"/>
                    </a:solidFill>
                    <a:cs typeface="Arial" charset="0"/>
                  </a:rPr>
                  <a:t>MLFSOM</a:t>
                </a:r>
              </a:p>
            </p:txBody>
          </p:sp>
        </p:grpSp>
      </p:grpSp>
      <p:grpSp>
        <p:nvGrpSpPr>
          <p:cNvPr id="2357262" name="Group 14"/>
          <p:cNvGrpSpPr>
            <a:grpSpLocks/>
          </p:cNvGrpSpPr>
          <p:nvPr/>
        </p:nvGrpSpPr>
        <p:grpSpPr bwMode="auto">
          <a:xfrm>
            <a:off x="5868988" y="3246439"/>
            <a:ext cx="3275012" cy="1570038"/>
            <a:chOff x="3697" y="2045"/>
            <a:chExt cx="2063" cy="989"/>
          </a:xfrm>
        </p:grpSpPr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3697" y="2413"/>
              <a:ext cx="894" cy="231"/>
              <a:chOff x="2414" y="3258"/>
              <a:chExt cx="1347" cy="231"/>
            </a:xfrm>
          </p:grpSpPr>
          <p:sp>
            <p:nvSpPr>
              <p:cNvPr id="7178" name="Line 9"/>
              <p:cNvSpPr>
                <a:spLocks noChangeShapeType="1"/>
              </p:cNvSpPr>
              <p:nvPr/>
            </p:nvSpPr>
            <p:spPr bwMode="auto">
              <a:xfrm>
                <a:off x="2414" y="3371"/>
                <a:ext cx="1347" cy="0"/>
              </a:xfrm>
              <a:prstGeom prst="line">
                <a:avLst/>
              </a:prstGeom>
              <a:noFill/>
              <a:ln w="3048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179" name="Text Box 10"/>
              <p:cNvSpPr txBox="1">
                <a:spLocks noChangeArrowheads="1"/>
              </p:cNvSpPr>
              <p:nvPr/>
            </p:nvSpPr>
            <p:spPr bwMode="auto">
              <a:xfrm>
                <a:off x="2611" y="3258"/>
                <a:ext cx="6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white"/>
                    </a:solidFill>
                    <a:latin typeface="Comic Sans MS" pitchFamily="66" charset="0"/>
                    <a:cs typeface="Arial" charset="0"/>
                  </a:rPr>
                  <a:t>Elves</a:t>
                </a:r>
              </a:p>
            </p:txBody>
          </p:sp>
        </p:grpSp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4624" y="2045"/>
              <a:ext cx="113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>
                  <a:solidFill>
                    <a:prstClr val="black"/>
                  </a:solidFill>
                  <a:cs typeface="Arial" charset="0"/>
                </a:rPr>
                <a:t>merge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 = 6%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 smtClean="0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 smtClean="0">
                  <a:solidFill>
                    <a:prstClr val="black"/>
                  </a:solidFill>
                  <a:cs typeface="Arial" charset="0"/>
                </a:rPr>
                <a:t>work</a:t>
              </a:r>
              <a:r>
                <a:rPr lang="en-US" altLang="en-US" sz="2400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= 17%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prstClr val="black"/>
                  </a:solidFill>
                  <a:cs typeface="Arial" charset="0"/>
                </a:rPr>
                <a:t>R</a:t>
              </a:r>
              <a:r>
                <a:rPr lang="en-US" altLang="en-US" sz="2400" baseline="-25000" dirty="0" err="1">
                  <a:solidFill>
                    <a:prstClr val="black"/>
                  </a:solidFill>
                  <a:cs typeface="Arial" charset="0"/>
                </a:rPr>
                <a:t>free</a:t>
              </a:r>
              <a:r>
                <a:rPr lang="en-US" altLang="en-US" sz="2400" dirty="0">
                  <a:solidFill>
                    <a:prstClr val="black"/>
                  </a:solidFill>
                  <a:cs typeface="Arial" charset="0"/>
                </a:rPr>
                <a:t> = 20%</a:t>
              </a:r>
            </a:p>
          </p:txBody>
        </p:sp>
      </p:grp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2228850" y="1600200"/>
            <a:ext cx="468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cs typeface="Arial" charset="0"/>
              </a:rPr>
              <a:t>multi-conformer PDB file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663575" y="49799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cs typeface="Arial" charset="0"/>
              </a:rPr>
              <a:t>1H87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3949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“R-factor Gap” for macromolecules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Holton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 "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R-factor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gap",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4046-4060. </a:t>
            </a:r>
          </a:p>
        </p:txBody>
      </p:sp>
    </p:spTree>
    <p:extLst>
      <p:ext uri="{BB962C8B-B14F-4D97-AF65-F5344CB8AC3E}">
        <p14:creationId xmlns:p14="http://schemas.microsoft.com/office/powerpoint/2010/main" val="41200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919413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852738"/>
            <a:ext cx="23955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887538" y="3830638"/>
            <a:ext cx="1562100" cy="366712"/>
            <a:chOff x="1649" y="3255"/>
            <a:chExt cx="984" cy="231"/>
          </a:xfrm>
        </p:grpSpPr>
        <p:sp>
          <p:nvSpPr>
            <p:cNvPr id="8205" name="Line 6"/>
            <p:cNvSpPr>
              <a:spLocks noChangeShapeType="1"/>
            </p:cNvSpPr>
            <p:nvPr/>
          </p:nvSpPr>
          <p:spPr bwMode="auto">
            <a:xfrm>
              <a:off x="1649" y="3371"/>
              <a:ext cx="984" cy="0"/>
            </a:xfrm>
            <a:prstGeom prst="line">
              <a:avLst/>
            </a:prstGeom>
            <a:noFill/>
            <a:ln w="304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6" name="Text Box 7"/>
            <p:cNvSpPr txBox="1">
              <a:spLocks noChangeArrowheads="1"/>
            </p:cNvSpPr>
            <p:nvPr/>
          </p:nvSpPr>
          <p:spPr bwMode="auto">
            <a:xfrm>
              <a:off x="1690" y="3255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white"/>
                  </a:solidFill>
                  <a:cs typeface="Arial" panose="020B0604020202020204" pitchFamily="34" charset="0"/>
                </a:rPr>
                <a:t>MLFSOM</a:t>
              </a:r>
            </a:p>
          </p:txBody>
        </p:sp>
      </p:grp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5868988" y="3830638"/>
            <a:ext cx="1419225" cy="369887"/>
            <a:chOff x="2414" y="3258"/>
            <a:chExt cx="1347" cy="233"/>
          </a:xfrm>
        </p:grpSpPr>
        <p:sp>
          <p:nvSpPr>
            <p:cNvPr id="8203" name="Line 9"/>
            <p:cNvSpPr>
              <a:spLocks noChangeShapeType="1"/>
            </p:cNvSpPr>
            <p:nvPr/>
          </p:nvSpPr>
          <p:spPr bwMode="auto">
            <a:xfrm>
              <a:off x="2414" y="3371"/>
              <a:ext cx="1347" cy="0"/>
            </a:xfrm>
            <a:prstGeom prst="line">
              <a:avLst/>
            </a:prstGeom>
            <a:noFill/>
            <a:ln w="3048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2611" y="3258"/>
              <a:ext cx="7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white"/>
                  </a:solidFill>
                  <a:cs typeface="Arial" panose="020B0604020202020204" pitchFamily="34" charset="0"/>
                </a:rPr>
                <a:t>Elves</a:t>
              </a:r>
            </a:p>
          </p:txBody>
        </p:sp>
      </p:grp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7340600" y="3246438"/>
            <a:ext cx="180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altLang="en-US" sz="24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merge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= 6%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altLang="en-US" sz="2400" baseline="-25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work</a:t>
            </a:r>
            <a:r>
              <a:rPr lang="en-US" alt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= 7%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r>
              <a:rPr lang="en-US" altLang="en-US" sz="2400" baseline="-25000" dirty="0" err="1">
                <a:solidFill>
                  <a:prstClr val="black"/>
                </a:solidFill>
                <a:cs typeface="Arial" panose="020B0604020202020204" pitchFamily="34" charset="0"/>
              </a:rPr>
              <a:t>free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= 8%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28850" y="1600200"/>
            <a:ext cx="468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cs typeface="Arial" panose="020B0604020202020204" pitchFamily="34" charset="0"/>
              </a:rPr>
              <a:t>multi-conformer PDB file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663575" y="4979988"/>
            <a:ext cx="1766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t>1H87</a:t>
            </a:r>
          </a:p>
        </p:txBody>
      </p:sp>
      <p:sp>
        <p:nvSpPr>
          <p:cNvPr id="8202" name="Freeform 14"/>
          <p:cNvSpPr>
            <a:spLocks/>
          </p:cNvSpPr>
          <p:nvPr/>
        </p:nvSpPr>
        <p:spPr bwMode="auto">
          <a:xfrm>
            <a:off x="1255713" y="4991100"/>
            <a:ext cx="6137275" cy="1218102"/>
          </a:xfrm>
          <a:custGeom>
            <a:avLst/>
            <a:gdLst>
              <a:gd name="T0" fmla="*/ 0 w 3866"/>
              <a:gd name="T1" fmla="*/ 339725 h 973"/>
              <a:gd name="T2" fmla="*/ 3625850 w 3866"/>
              <a:gd name="T3" fmla="*/ 1487488 h 973"/>
              <a:gd name="T4" fmla="*/ 6137275 w 3866"/>
              <a:gd name="T5" fmla="*/ 0 h 973"/>
              <a:gd name="T6" fmla="*/ 0 60000 65536"/>
              <a:gd name="T7" fmla="*/ 0 60000 65536"/>
              <a:gd name="T8" fmla="*/ 0 60000 65536"/>
              <a:gd name="connsiteX0" fmla="*/ 0 w 10000"/>
              <a:gd name="connsiteY0" fmla="*/ 2199 h 7886"/>
              <a:gd name="connsiteX1" fmla="*/ 5766 w 10000"/>
              <a:gd name="connsiteY1" fmla="*/ 7845 h 7886"/>
              <a:gd name="connsiteX2" fmla="*/ 10000 w 10000"/>
              <a:gd name="connsiteY2" fmla="*/ 0 h 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7886">
                <a:moveTo>
                  <a:pt x="0" y="2199"/>
                </a:moveTo>
                <a:cubicBezTo>
                  <a:pt x="2121" y="6095"/>
                  <a:pt x="4100" y="8215"/>
                  <a:pt x="5766" y="7845"/>
                </a:cubicBezTo>
                <a:cubicBezTo>
                  <a:pt x="7432" y="7475"/>
                  <a:pt x="8787" y="4625"/>
                  <a:pt x="100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3949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“R-factor Gap” for macromolecules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Holton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 "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R-factor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gap",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4046-4060. </a:t>
            </a:r>
          </a:p>
        </p:txBody>
      </p:sp>
    </p:spTree>
    <p:extLst>
      <p:ext uri="{BB962C8B-B14F-4D97-AF65-F5344CB8AC3E}">
        <p14:creationId xmlns:p14="http://schemas.microsoft.com/office/powerpoint/2010/main" val="1032250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19065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altLang="en-US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Multicampus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Programs and Initiatives (MRPI)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NIGMS R01 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1800" b="1" dirty="0">
                <a:solidFill>
                  <a:srgbClr val="663300"/>
                </a:solidFill>
                <a:cs typeface="Arial" panose="020B0604020202020204" pitchFamily="34" charset="0"/>
              </a:rPr>
              <a:t>NIGMS P30 GM124169</a:t>
            </a:r>
            <a:endParaRPr lang="en-US" altLang="en-US" sz="18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Diffraction Analysis Technologies (IDAT)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(SLAC)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3924" y="1074057"/>
            <a:ext cx="7994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David Case    David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Cerruti</a:t>
            </a:r>
            <a:endParaRPr lang="en-US" dirty="0" smtClean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Stroud      James Fraser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              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Scott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Classen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Chris Nielsen  Clemens Schulze-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Briese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       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Cohen   Ana Gonzalez </a:t>
            </a:r>
          </a:p>
        </p:txBody>
      </p:sp>
    </p:spTree>
    <p:extLst>
      <p:ext uri="{BB962C8B-B14F-4D97-AF65-F5344CB8AC3E}">
        <p14:creationId xmlns:p14="http://schemas.microsoft.com/office/powerpoint/2010/main" val="128995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4" r="12502" b="5148"/>
          <a:stretch>
            <a:fillRect/>
          </a:stretch>
        </p:blipFill>
        <p:spPr bwMode="auto">
          <a:xfrm>
            <a:off x="1692275" y="336550"/>
            <a:ext cx="7451725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080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Molecular Dynamics Simulation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3050" y="3467100"/>
            <a:ext cx="24812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1aho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Scorpion toxin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0.96 Å resolution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64 residues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Solvent: H</a:t>
            </a:r>
            <a:r>
              <a:rPr lang="en-US" altLang="en-US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0 + acetate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3084513" y="6472238"/>
            <a:ext cx="6059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Cerutti </a:t>
            </a:r>
            <a:r>
              <a:rPr lang="en-US" altLang="en-US" i="1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 (2010).</a:t>
            </a:r>
            <a:r>
              <a:rPr lang="en-US" altLang="en-US" i="1">
                <a:solidFill>
                  <a:srgbClr val="000000"/>
                </a:solidFill>
                <a:cs typeface="Arial" charset="0"/>
              </a:rPr>
              <a:t>J. Phys. Chem. B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cs typeface="Arial" charset="0"/>
              </a:rPr>
              <a:t>114</a:t>
            </a:r>
            <a:r>
              <a:rPr lang="en-US" altLang="en-US">
                <a:solidFill>
                  <a:srgbClr val="000000"/>
                </a:solidFill>
                <a:cs typeface="Arial" charset="0"/>
              </a:rPr>
              <a:t>, 12811-12824. 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39713" y="1323975"/>
            <a:ext cx="251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using </a:t>
            </a:r>
            <a:r>
              <a:rPr lang="en-US" altLang="en-US" sz="2800" b="1" dirty="0">
                <a:solidFill>
                  <a:srgbClr val="000000"/>
                </a:solidFill>
                <a:cs typeface="Arial" charset="0"/>
              </a:rPr>
              <a:t>real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charset="0"/>
              </a:rPr>
              <a:t>crystal’s lattice</a:t>
            </a:r>
          </a:p>
        </p:txBody>
      </p:sp>
    </p:spTree>
    <p:extLst>
      <p:ext uri="{BB962C8B-B14F-4D97-AF65-F5344CB8AC3E}">
        <p14:creationId xmlns:p14="http://schemas.microsoft.com/office/powerpoint/2010/main" val="2436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MD simulation:  30 conformers from 24,000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4513" y="6489700"/>
            <a:ext cx="6059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cs typeface="Arial" pitchFamily="34" charset="0"/>
              </a:rPr>
              <a:t>Cerutti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(2010).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J. Phys. Chem. B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cs typeface="Arial" pitchFamily="34" charset="0"/>
              </a:rPr>
              <a:t>114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, 12811-12824. </a:t>
            </a:r>
          </a:p>
        </p:txBody>
      </p:sp>
    </p:spTree>
    <p:extLst>
      <p:ext uri="{BB962C8B-B14F-4D97-AF65-F5344CB8AC3E}">
        <p14:creationId xmlns:p14="http://schemas.microsoft.com/office/powerpoint/2010/main" val="1103020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Electron density from 24,000 conformers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02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1015</Words>
  <Application>Microsoft Office PowerPoint</Application>
  <PresentationFormat>On-screen Show (4:3)</PresentationFormat>
  <Paragraphs>263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1_Default Design</vt:lpstr>
      <vt:lpstr>4_Office Theme</vt:lpstr>
      <vt:lpstr>2_Default Design</vt:lpstr>
      <vt:lpstr>2_Office Theme</vt:lpstr>
      <vt:lpstr>1_Office Theme</vt:lpstr>
      <vt:lpstr>3_Office Theme</vt:lpstr>
      <vt:lpstr>Chart</vt:lpstr>
      <vt:lpstr>PowerPoint File available:</vt:lpstr>
      <vt:lpstr>“R-factor Gap”  small vs macro molecules</vt:lpstr>
      <vt:lpstr>“R-factor Gap” for macromolecules</vt:lpstr>
      <vt:lpstr>“R-factor Gap” for macromolecules</vt:lpstr>
      <vt:lpstr>“R-factor Gap” for macromolecules</vt:lpstr>
      <vt:lpstr>Acknowledgements</vt:lpstr>
      <vt:lpstr>Molecular Dynamics Simulation</vt:lpstr>
      <vt:lpstr>MD simulation:  30 conformers from 24,000</vt:lpstr>
      <vt:lpstr>Electron density from 24,000 conformers</vt:lpstr>
      <vt:lpstr>MLFSOM simulation</vt:lpstr>
      <vt:lpstr>2Fsim-Fcalc and Fsim-Fcalc maps</vt:lpstr>
      <vt:lpstr>2Fsim-Fcalc and “true difference” maps</vt:lpstr>
      <vt:lpstr>30 conformers from 24,000</vt:lpstr>
      <vt:lpstr>Conventional model vs X-ray data</vt:lpstr>
      <vt:lpstr>Cheating!  Use MD as a guide</vt:lpstr>
      <vt:lpstr>“de-conform” protocol</vt:lpstr>
      <vt:lpstr>PowerPoint Presentation</vt:lpstr>
      <vt:lpstr>How many conformers are needed?</vt:lpstr>
      <vt:lpstr>How many conformers are needed?</vt:lpstr>
      <vt:lpstr>Adding noise</vt:lpstr>
      <vt:lpstr>Adding noise</vt:lpstr>
      <vt:lpstr>Adding noise</vt:lpstr>
      <vt:lpstr>Adding noise</vt:lpstr>
      <vt:lpstr>Adding noise</vt:lpstr>
      <vt:lpstr>How many conformers are there?</vt:lpstr>
      <vt:lpstr>How do you model solvent?</vt:lpstr>
      <vt:lpstr>PowerPoint Presentation</vt:lpstr>
      <vt:lpstr>Summary</vt:lpstr>
      <vt:lpstr>Closing the R-factor Gap</vt:lpstr>
      <vt:lpstr>Molecular Dynamics vs Observation</vt:lpstr>
      <vt:lpstr>Molecular Dynamics vs Observation</vt:lpstr>
      <vt:lpstr>Molecular Dynamics vs X-rays</vt:lpstr>
      <vt:lpstr>Molecular Dynamics vs X-rays</vt:lpstr>
      <vt:lpstr>Molecular Dynamics vs X-rays</vt:lpstr>
      <vt:lpstr>Molecular Dynamics vs X-rays</vt:lpstr>
      <vt:lpstr>Molecular Dynamics vs X-rays</vt:lpstr>
      <vt:lpstr>Molecular Dynamics vs X-rays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</dc:title>
  <dc:creator>James_Holton</dc:creator>
  <cp:lastModifiedBy>James_Holton</cp:lastModifiedBy>
  <cp:revision>63</cp:revision>
  <dcterms:created xsi:type="dcterms:W3CDTF">2017-12-05T02:52:23Z</dcterms:created>
  <dcterms:modified xsi:type="dcterms:W3CDTF">2018-07-21T14:50:10Z</dcterms:modified>
</cp:coreProperties>
</file>