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5" r:id="rId2"/>
    <p:sldMasterId id="2147483702" r:id="rId3"/>
    <p:sldMasterId id="2147483771" r:id="rId4"/>
    <p:sldMasterId id="2147483786" r:id="rId5"/>
  </p:sldMasterIdLst>
  <p:notesMasterIdLst>
    <p:notesMasterId r:id="rId56"/>
  </p:notesMasterIdLst>
  <p:sldIdLst>
    <p:sldId id="273" r:id="rId6"/>
    <p:sldId id="257" r:id="rId7"/>
    <p:sldId id="258" r:id="rId8"/>
    <p:sldId id="259" r:id="rId9"/>
    <p:sldId id="268" r:id="rId10"/>
    <p:sldId id="271" r:id="rId11"/>
    <p:sldId id="272" r:id="rId12"/>
    <p:sldId id="274" r:id="rId13"/>
    <p:sldId id="261" r:id="rId14"/>
    <p:sldId id="357" r:id="rId15"/>
    <p:sldId id="262" r:id="rId16"/>
    <p:sldId id="263" r:id="rId17"/>
    <p:sldId id="264" r:id="rId18"/>
    <p:sldId id="265" r:id="rId19"/>
    <p:sldId id="275" r:id="rId20"/>
    <p:sldId id="431" r:id="rId21"/>
    <p:sldId id="266" r:id="rId22"/>
    <p:sldId id="640" r:id="rId23"/>
    <p:sldId id="642" r:id="rId24"/>
    <p:sldId id="650" r:id="rId25"/>
    <p:sldId id="652" r:id="rId26"/>
    <p:sldId id="355" r:id="rId27"/>
    <p:sldId id="633" r:id="rId28"/>
    <p:sldId id="636" r:id="rId29"/>
    <p:sldId id="711" r:id="rId30"/>
    <p:sldId id="639" r:id="rId31"/>
    <p:sldId id="484" r:id="rId32"/>
    <p:sldId id="479" r:id="rId33"/>
    <p:sldId id="677" r:id="rId34"/>
    <p:sldId id="707" r:id="rId35"/>
    <p:sldId id="712" r:id="rId36"/>
    <p:sldId id="654" r:id="rId37"/>
    <p:sldId id="656" r:id="rId38"/>
    <p:sldId id="658" r:id="rId39"/>
    <p:sldId id="688" r:id="rId40"/>
    <p:sldId id="702" r:id="rId41"/>
    <p:sldId id="710" r:id="rId42"/>
    <p:sldId id="661" r:id="rId43"/>
    <p:sldId id="662" r:id="rId44"/>
    <p:sldId id="663" r:id="rId45"/>
    <p:sldId id="664" r:id="rId46"/>
    <p:sldId id="665" r:id="rId47"/>
    <p:sldId id="703" r:id="rId48"/>
    <p:sldId id="704" r:id="rId49"/>
    <p:sldId id="705" r:id="rId50"/>
    <p:sldId id="706" r:id="rId51"/>
    <p:sldId id="671" r:id="rId52"/>
    <p:sldId id="672" r:id="rId53"/>
    <p:sldId id="632" r:id="rId54"/>
    <p:sldId id="629" r:id="rId5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2193" autoAdjust="0"/>
  </p:normalViewPr>
  <p:slideViewPr>
    <p:cSldViewPr snapToGrid="0">
      <p:cViewPr varScale="1">
        <p:scale>
          <a:sx n="62" d="100"/>
          <a:sy n="62" d="100"/>
        </p:scale>
        <p:origin x="-870" y="-90"/>
      </p:cViewPr>
      <p:guideLst>
        <p:guide orient="horz" pos="2160"/>
        <p:guide pos="2880"/>
      </p:guideLst>
    </p:cSldViewPr>
  </p:slideViewPr>
  <p:notesTextViewPr>
    <p:cViewPr>
      <p:scale>
        <a:sx n="1" d="1"/>
        <a:sy n="1" d="1"/>
      </p:scale>
      <p:origin x="0" y="0"/>
    </p:cViewPr>
  </p:notesTextViewPr>
  <p:sorterViewPr>
    <p:cViewPr>
      <p:scale>
        <a:sx n="66" d="100"/>
        <a:sy n="66" d="100"/>
      </p:scale>
      <p:origin x="0" y="436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54" Type="http://schemas.openxmlformats.org/officeDocument/2006/relationships/slide" Target="slides/slide49.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notesMaster" Target="notesMasters/notesMaster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slideMaster" Target="slideMasters/slideMaster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6.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6CD30E1-6F57-4D13-808E-26D6B0702A94}" type="datetimeFigureOut">
              <a:rPr lang="en-US" smtClean="0"/>
              <a:t>6/1/2013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CB4D289-081D-4A3C-B2D7-129BF4D0F197}" type="slidenum">
              <a:rPr lang="en-US" smtClean="0"/>
              <a:t>‹#›</a:t>
            </a:fld>
            <a:endParaRPr lang="en-US"/>
          </a:p>
        </p:txBody>
      </p:sp>
    </p:spTree>
    <p:extLst>
      <p:ext uri="{BB962C8B-B14F-4D97-AF65-F5344CB8AC3E}">
        <p14:creationId xmlns:p14="http://schemas.microsoft.com/office/powerpoint/2010/main" val="19743548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4B2D02E-6E6D-430C-9C56-8CC97E0B2960}" type="slidenum">
              <a:rPr lang="en-US"/>
              <a:pPr/>
              <a:t>17</a:t>
            </a:fld>
            <a:endParaRPr lang="en-US"/>
          </a:p>
        </p:txBody>
      </p:sp>
      <p:sp>
        <p:nvSpPr>
          <p:cNvPr id="306178" name="Rectangle 2"/>
          <p:cNvSpPr>
            <a:spLocks noGrp="1" noRot="1" noChangeAspect="1" noChangeArrowheads="1" noTextEdit="1"/>
          </p:cNvSpPr>
          <p:nvPr>
            <p:ph type="sldImg"/>
          </p:nvPr>
        </p:nvSpPr>
        <p:spPr>
          <a:ln/>
        </p:spPr>
      </p:sp>
      <p:sp>
        <p:nvSpPr>
          <p:cNvPr id="306179" name="Rectangle 3"/>
          <p:cNvSpPr>
            <a:spLocks noGrp="1" noChangeArrowheads="1"/>
          </p:cNvSpPr>
          <p:nvPr>
            <p:ph type="body" idx="1"/>
          </p:nvPr>
        </p:nvSpPr>
        <p:spPr/>
        <p:txBody>
          <a:bodyPr/>
          <a:lstStyle/>
          <a:p>
            <a:r>
              <a:rPr lang="en-US"/>
              <a:t>Next slide please</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4B2D02E-6E6D-430C-9C56-8CC97E0B2960}" type="slidenum">
              <a:rPr lang="en-US"/>
              <a:pPr/>
              <a:t>18</a:t>
            </a:fld>
            <a:endParaRPr lang="en-US"/>
          </a:p>
        </p:txBody>
      </p:sp>
      <p:sp>
        <p:nvSpPr>
          <p:cNvPr id="306178" name="Rectangle 2"/>
          <p:cNvSpPr>
            <a:spLocks noGrp="1" noRot="1" noChangeAspect="1" noChangeArrowheads="1" noTextEdit="1"/>
          </p:cNvSpPr>
          <p:nvPr>
            <p:ph type="sldImg"/>
          </p:nvPr>
        </p:nvSpPr>
        <p:spPr>
          <a:ln/>
        </p:spPr>
      </p:sp>
      <p:sp>
        <p:nvSpPr>
          <p:cNvPr id="306179" name="Rectangle 3"/>
          <p:cNvSpPr>
            <a:spLocks noGrp="1" noChangeArrowheads="1"/>
          </p:cNvSpPr>
          <p:nvPr>
            <p:ph type="body" idx="1"/>
          </p:nvPr>
        </p:nvSpPr>
        <p:spPr/>
        <p:txBody>
          <a:bodyPr/>
          <a:lstStyle/>
          <a:p>
            <a:r>
              <a:rPr lang="en-US"/>
              <a:t>Next slide please</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4B2D02E-6E6D-430C-9C56-8CC97E0B2960}" type="slidenum">
              <a:rPr lang="en-US"/>
              <a:pPr/>
              <a:t>19</a:t>
            </a:fld>
            <a:endParaRPr lang="en-US"/>
          </a:p>
        </p:txBody>
      </p:sp>
      <p:sp>
        <p:nvSpPr>
          <p:cNvPr id="306178" name="Rectangle 2"/>
          <p:cNvSpPr>
            <a:spLocks noGrp="1" noRot="1" noChangeAspect="1" noChangeArrowheads="1" noTextEdit="1"/>
          </p:cNvSpPr>
          <p:nvPr>
            <p:ph type="sldImg"/>
          </p:nvPr>
        </p:nvSpPr>
        <p:spPr>
          <a:ln/>
        </p:spPr>
      </p:sp>
      <p:sp>
        <p:nvSpPr>
          <p:cNvPr id="306179" name="Rectangle 3"/>
          <p:cNvSpPr>
            <a:spLocks noGrp="1" noChangeArrowheads="1"/>
          </p:cNvSpPr>
          <p:nvPr>
            <p:ph type="body" idx="1"/>
          </p:nvPr>
        </p:nvSpPr>
        <p:spPr/>
        <p:txBody>
          <a:bodyPr/>
          <a:lstStyle/>
          <a:p>
            <a:r>
              <a:rPr lang="en-US"/>
              <a:t>Next slide please</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4B2D02E-6E6D-430C-9C56-8CC97E0B2960}" type="slidenum">
              <a:rPr lang="en-US"/>
              <a:pPr/>
              <a:t>20</a:t>
            </a:fld>
            <a:endParaRPr lang="en-US"/>
          </a:p>
        </p:txBody>
      </p:sp>
      <p:sp>
        <p:nvSpPr>
          <p:cNvPr id="306178" name="Rectangle 2"/>
          <p:cNvSpPr>
            <a:spLocks noGrp="1" noRot="1" noChangeAspect="1" noChangeArrowheads="1" noTextEdit="1"/>
          </p:cNvSpPr>
          <p:nvPr>
            <p:ph type="sldImg"/>
          </p:nvPr>
        </p:nvSpPr>
        <p:spPr>
          <a:ln/>
        </p:spPr>
      </p:sp>
      <p:sp>
        <p:nvSpPr>
          <p:cNvPr id="306179" name="Rectangle 3"/>
          <p:cNvSpPr>
            <a:spLocks noGrp="1" noChangeArrowheads="1"/>
          </p:cNvSpPr>
          <p:nvPr>
            <p:ph type="body" idx="1"/>
          </p:nvPr>
        </p:nvSpPr>
        <p:spPr/>
        <p:txBody>
          <a:bodyPr/>
          <a:lstStyle/>
          <a:p>
            <a:r>
              <a:rPr lang="en-US"/>
              <a:t>Next slide please</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B421465-698F-49BF-A052-6483E883EA80}" type="slidenum">
              <a:rPr lang="en-US"/>
              <a:pPr/>
              <a:t>21</a:t>
            </a:fld>
            <a:endParaRPr lang="en-US"/>
          </a:p>
        </p:txBody>
      </p:sp>
      <p:sp>
        <p:nvSpPr>
          <p:cNvPr id="308226" name="Rectangle 2"/>
          <p:cNvSpPr>
            <a:spLocks noGrp="1" noRot="1" noChangeAspect="1" noChangeArrowheads="1" noTextEdit="1"/>
          </p:cNvSpPr>
          <p:nvPr>
            <p:ph type="sldImg"/>
          </p:nvPr>
        </p:nvSpPr>
        <p:spPr>
          <a:ln/>
        </p:spPr>
      </p:sp>
      <p:sp>
        <p:nvSpPr>
          <p:cNvPr id="308227" name="Rectangle 3"/>
          <p:cNvSpPr>
            <a:spLocks noGrp="1" noChangeArrowheads="1"/>
          </p:cNvSpPr>
          <p:nvPr>
            <p:ph type="body" idx="1"/>
          </p:nvPr>
        </p:nvSpPr>
        <p:spPr/>
        <p:txBody>
          <a:bodyPr/>
          <a:lstStyle/>
          <a:p>
            <a:r>
              <a:rPr lang="en-US"/>
              <a:t>Most notable acheivements are high brightness with very little “wasted” light.  The discovery made by Howard Padmore? At ALS showed that a 2:1 demagnification cancels nearly all of the spherical abberations in the parabolic/torroid system.  30-50% of the total x-ray intensity passes through the 100um pinhole.  The flux through the 100um pinhole at the superbend beamlines is comparable to that of the 5.0.2 wiggler or an APS bending magnet, but only 150 Watts of power must be dissipated by the beamline optics.  In contrast, wiggler beamlines must disipate kilowatts.  The optics here are much simpler and not exotic in any way.  The system is stable and robust.  There is never a need to re-focus the beam at a new wavelength.  Only a 2-minute automatic tuneup is recommended for very large energy changes (more than 1-2 keV).</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FF88331-2B8A-49B0-8876-EE42A6BDFD0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432564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BF0D04A-E836-4768-8364-FF429B7B0AE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218191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C3E1028-7525-458B-AFA2-E6D266C2607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546451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endParaRPr lang="en-US"/>
          </a:p>
        </p:txBody>
      </p:sp>
      <p:sp>
        <p:nvSpPr>
          <p:cNvPr id="4" name="Date Placeholder 3"/>
          <p:cNvSpPr>
            <a:spLocks noGrp="1"/>
          </p:cNvSpPr>
          <p:nvPr>
            <p:ph type="dt" sz="half" idx="10"/>
          </p:nvPr>
        </p:nvSpPr>
        <p:spPr>
          <a:xfrm>
            <a:off x="457200" y="6245225"/>
            <a:ext cx="2133600" cy="476250"/>
          </a:xfrm>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fld id="{BC639262-D6B0-40C6-B50F-D933786EB4E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992336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endParaRPr lang="en-US"/>
          </a:p>
        </p:txBody>
      </p:sp>
      <p:sp>
        <p:nvSpPr>
          <p:cNvPr id="4" name="Date Placeholder 3"/>
          <p:cNvSpPr>
            <a:spLocks noGrp="1"/>
          </p:cNvSpPr>
          <p:nvPr>
            <p:ph type="dt" sz="half" idx="10"/>
          </p:nvPr>
        </p:nvSpPr>
        <p:spPr>
          <a:xfrm>
            <a:off x="457200" y="6245225"/>
            <a:ext cx="2133600" cy="476250"/>
          </a:xfrm>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fld id="{DFCEAFB4-4DA4-4DC4-A559-AD653CB7573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341569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457200" y="6245225"/>
            <a:ext cx="2133600" cy="476250"/>
          </a:xfrm>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a:xfrm>
            <a:off x="3124200" y="6245225"/>
            <a:ext cx="2895600" cy="476250"/>
          </a:xfrm>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a:xfrm>
            <a:off x="6553200" y="6245225"/>
            <a:ext cx="2133600" cy="476250"/>
          </a:xfrm>
        </p:spPr>
        <p:txBody>
          <a:bodyPr/>
          <a:lstStyle>
            <a:lvl1pPr>
              <a:defRPr/>
            </a:lvl1pPr>
          </a:lstStyle>
          <a:p>
            <a:fld id="{778E10FE-C7F0-4A02-AD11-D9322E809A3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423178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1F4EEF-27CB-4BF4-8AE4-F68B0BBB23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856666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79C1CDD-61A9-4039-B22B-7273FFDCB47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587481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976606F-E195-4E07-BD48-28C221B5326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682146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CB5952F-9B99-47B8-B993-932DD0AE86A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696495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6AF0D36-0704-4266-928C-3B0C931B826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292973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A1D4CD3-3FAC-452E-99FE-31A2F499CF9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787520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823A3188-E305-4F92-BC92-EEA89158A5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751167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6CD2E26-AB84-4932-8B44-7540C72D9AC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0740392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4B6D3D0-6692-48C9-A048-D8056FB0C30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008863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BCB913A-47EB-4D4E-89E2-5549653470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196296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9A09449-5C4B-4078-B469-CDE78D177F3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8358783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3A0C0E1-CDA7-4098-8C50-C27B4B3A42A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115577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F20F408-04DA-43E9-A998-9648C9E2498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2443196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540C63B-90DA-42B4-B92B-8C826EC80C8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6139380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4E0739E-DCE3-4794-9DD0-8B1BACE91EE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5408998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E9239DC-DA4D-499A-BC90-CC2E92CC40A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988365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25A63D4-F05D-468B-9721-6686E87D8AA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5400568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B89B0745-BB5B-406D-A0E2-D8B8859B489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2895383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60438EF1-CD66-45CD-80B7-59061F00332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9953743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4E10ED66-6A29-438E-8666-E5C5A1F70BD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0814381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EA1F15B4-AE49-4E53-87A9-B71C25C35C4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0769601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2C28DE94-0E00-4FD8-91E2-5C47DA0C0E4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2377496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CFA067F7-1EFF-4B2A-B533-2B4CF774C86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5123788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F757331-06CD-42C1-80E6-21196884A61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8246707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3E78FD5-40B3-4F30-8B95-EF6C3738AFF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7203064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457200" y="6245225"/>
            <a:ext cx="2133600" cy="476250"/>
          </a:xfrm>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a:xfrm>
            <a:off x="3124200" y="6245225"/>
            <a:ext cx="2895600" cy="476250"/>
          </a:xfrm>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a:xfrm>
            <a:off x="6553200" y="6245225"/>
            <a:ext cx="2133600" cy="476250"/>
          </a:xfrm>
        </p:spPr>
        <p:txBody>
          <a:bodyPr/>
          <a:lstStyle>
            <a:lvl1pPr>
              <a:defRPr/>
            </a:lvl1pPr>
          </a:lstStyle>
          <a:p>
            <a:fld id="{A34723EC-9F4D-44EB-90DD-DF70E308681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8276998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endParaRPr lang="en-US"/>
          </a:p>
        </p:txBody>
      </p:sp>
      <p:sp>
        <p:nvSpPr>
          <p:cNvPr id="4" name="Date Placeholder 3"/>
          <p:cNvSpPr>
            <a:spLocks noGrp="1"/>
          </p:cNvSpPr>
          <p:nvPr>
            <p:ph type="dt" sz="half" idx="10"/>
          </p:nvPr>
        </p:nvSpPr>
        <p:spPr>
          <a:xfrm>
            <a:off x="457200" y="6245225"/>
            <a:ext cx="2133600" cy="476250"/>
          </a:xfrm>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fld id="{11FA4622-73FE-4BEA-BDA9-1BC522A046B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609854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A937D063-4924-454E-A0C7-7209BFDBA6C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7421543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23D369E-AF32-4BF2-9E65-CB530F9CD2D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4750249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05BB7C6-84C4-49B0-965E-25E82C3FD4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9367537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3136538-52D8-4EF8-9F92-61DEC5BA759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2839868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43775F4-6C4E-45ED-97AC-CF4190D931C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7852330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058D4824-713F-43B3-A341-EA37BFDC0EE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6058197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8EA84856-E6AC-4F17-A1D6-C85D944C711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3679234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23C6EA9-07F4-4448-9959-0220265338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5198820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55B9C58-053F-42BE-ADED-294C2BA2C9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8770407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CA8016C-F7BE-4E2D-AB77-3C66956A576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5486144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07DF70-EF4C-4CA5-866C-F4AB2AE2256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870316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2690FADF-EC55-487F-A299-9427E276D6B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5016640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BE06C2C-796D-44D1-BD6A-22A805AD3D1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4310984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1D9BF01-D26B-419F-AA84-6D31CF69F5D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4600690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8DD7AFB-466F-4C4C-9EA1-1ABA3212E1E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8631535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AD44EE8-F5EE-4FA4-ABC0-EF047051536C}" type="slidenum">
              <a:rPr lang="en-US"/>
              <a:pPr>
                <a:defRPr/>
              </a:pPr>
              <a:t>‹#›</a:t>
            </a:fld>
            <a:endParaRPr lang="en-US"/>
          </a:p>
        </p:txBody>
      </p:sp>
    </p:spTree>
    <p:extLst>
      <p:ext uri="{BB962C8B-B14F-4D97-AF65-F5344CB8AC3E}">
        <p14:creationId xmlns:p14="http://schemas.microsoft.com/office/powerpoint/2010/main" val="36929371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F323632-3401-41FC-913E-BFBC4C50621B}" type="slidenum">
              <a:rPr lang="en-US"/>
              <a:pPr>
                <a:defRPr/>
              </a:pPr>
              <a:t>‹#›</a:t>
            </a:fld>
            <a:endParaRPr lang="en-US"/>
          </a:p>
        </p:txBody>
      </p:sp>
    </p:spTree>
    <p:extLst>
      <p:ext uri="{BB962C8B-B14F-4D97-AF65-F5344CB8AC3E}">
        <p14:creationId xmlns:p14="http://schemas.microsoft.com/office/powerpoint/2010/main" val="224088098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1BB1576-BD99-4D0B-BA58-17651A08062A}" type="slidenum">
              <a:rPr lang="en-US"/>
              <a:pPr>
                <a:defRPr/>
              </a:pPr>
              <a:t>‹#›</a:t>
            </a:fld>
            <a:endParaRPr lang="en-US"/>
          </a:p>
        </p:txBody>
      </p:sp>
    </p:spTree>
    <p:extLst>
      <p:ext uri="{BB962C8B-B14F-4D97-AF65-F5344CB8AC3E}">
        <p14:creationId xmlns:p14="http://schemas.microsoft.com/office/powerpoint/2010/main" val="427993717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55F0A70-B19C-45C6-9A76-BFC8A1FEF131}" type="slidenum">
              <a:rPr lang="en-US"/>
              <a:pPr>
                <a:defRPr/>
              </a:pPr>
              <a:t>‹#›</a:t>
            </a:fld>
            <a:endParaRPr lang="en-US"/>
          </a:p>
        </p:txBody>
      </p:sp>
    </p:spTree>
    <p:extLst>
      <p:ext uri="{BB962C8B-B14F-4D97-AF65-F5344CB8AC3E}">
        <p14:creationId xmlns:p14="http://schemas.microsoft.com/office/powerpoint/2010/main" val="221410267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E6B3F51A-0E23-493C-96CD-4C9E374C7C07}" type="slidenum">
              <a:rPr lang="en-US"/>
              <a:pPr>
                <a:defRPr/>
              </a:pPr>
              <a:t>‹#›</a:t>
            </a:fld>
            <a:endParaRPr lang="en-US"/>
          </a:p>
        </p:txBody>
      </p:sp>
    </p:spTree>
    <p:extLst>
      <p:ext uri="{BB962C8B-B14F-4D97-AF65-F5344CB8AC3E}">
        <p14:creationId xmlns:p14="http://schemas.microsoft.com/office/powerpoint/2010/main" val="10444726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19317F4-FA8D-480F-9B27-1D3E13DD39F8}" type="slidenum">
              <a:rPr lang="en-US"/>
              <a:pPr>
                <a:defRPr/>
              </a:pPr>
              <a:t>‹#›</a:t>
            </a:fld>
            <a:endParaRPr lang="en-US"/>
          </a:p>
        </p:txBody>
      </p:sp>
    </p:spTree>
    <p:extLst>
      <p:ext uri="{BB962C8B-B14F-4D97-AF65-F5344CB8AC3E}">
        <p14:creationId xmlns:p14="http://schemas.microsoft.com/office/powerpoint/2010/main" val="201620508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2BA45EB-681C-4532-9536-0418359F09C9}" type="slidenum">
              <a:rPr lang="en-US"/>
              <a:pPr>
                <a:defRPr/>
              </a:pPr>
              <a:t>‹#›</a:t>
            </a:fld>
            <a:endParaRPr lang="en-US"/>
          </a:p>
        </p:txBody>
      </p:sp>
    </p:spTree>
    <p:extLst>
      <p:ext uri="{BB962C8B-B14F-4D97-AF65-F5344CB8AC3E}">
        <p14:creationId xmlns:p14="http://schemas.microsoft.com/office/powerpoint/2010/main" val="27266666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891C4472-4EA3-4A85-8A41-E53A9E6A860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6847428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477B885-770B-4F43-BA24-4C26B200814B}" type="slidenum">
              <a:rPr lang="en-US"/>
              <a:pPr>
                <a:defRPr/>
              </a:pPr>
              <a:t>‹#›</a:t>
            </a:fld>
            <a:endParaRPr lang="en-US"/>
          </a:p>
        </p:txBody>
      </p:sp>
    </p:spTree>
    <p:extLst>
      <p:ext uri="{BB962C8B-B14F-4D97-AF65-F5344CB8AC3E}">
        <p14:creationId xmlns:p14="http://schemas.microsoft.com/office/powerpoint/2010/main" val="421460736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EAC0E45-7F3E-4679-B93E-A05BE3C87577}" type="slidenum">
              <a:rPr lang="en-US"/>
              <a:pPr>
                <a:defRPr/>
              </a:pPr>
              <a:t>‹#›</a:t>
            </a:fld>
            <a:endParaRPr lang="en-US"/>
          </a:p>
        </p:txBody>
      </p:sp>
    </p:spTree>
    <p:extLst>
      <p:ext uri="{BB962C8B-B14F-4D97-AF65-F5344CB8AC3E}">
        <p14:creationId xmlns:p14="http://schemas.microsoft.com/office/powerpoint/2010/main" val="361191473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79315B3-CA02-492D-AC40-BF564FB33601}" type="slidenum">
              <a:rPr lang="en-US"/>
              <a:pPr>
                <a:defRPr/>
              </a:pPr>
              <a:t>‹#›</a:t>
            </a:fld>
            <a:endParaRPr lang="en-US"/>
          </a:p>
        </p:txBody>
      </p:sp>
    </p:spTree>
    <p:extLst>
      <p:ext uri="{BB962C8B-B14F-4D97-AF65-F5344CB8AC3E}">
        <p14:creationId xmlns:p14="http://schemas.microsoft.com/office/powerpoint/2010/main" val="379637630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2280AE3-984D-4F3A-82AC-7ECD62940BE9}" type="slidenum">
              <a:rPr lang="en-US"/>
              <a:pPr>
                <a:defRPr/>
              </a:pPr>
              <a:t>‹#›</a:t>
            </a:fld>
            <a:endParaRPr lang="en-US"/>
          </a:p>
        </p:txBody>
      </p:sp>
    </p:spTree>
    <p:extLst>
      <p:ext uri="{BB962C8B-B14F-4D97-AF65-F5344CB8AC3E}">
        <p14:creationId xmlns:p14="http://schemas.microsoft.com/office/powerpoint/2010/main" val="145303170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6EF61F8-4EB3-4065-A368-7AA164A9CAF3}" type="slidenum">
              <a:rPr lang="en-US"/>
              <a:pPr>
                <a:defRPr/>
              </a:pPr>
              <a:t>‹#›</a:t>
            </a:fld>
            <a:endParaRPr lang="en-US"/>
          </a:p>
        </p:txBody>
      </p:sp>
    </p:spTree>
    <p:extLst>
      <p:ext uri="{BB962C8B-B14F-4D97-AF65-F5344CB8AC3E}">
        <p14:creationId xmlns:p14="http://schemas.microsoft.com/office/powerpoint/2010/main" val="417042718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A70C384-58E8-43CC-B9E5-DE522F9C63EA}" type="slidenum">
              <a:rPr lang="en-US"/>
              <a:pPr>
                <a:defRPr/>
              </a:pPr>
              <a:t>‹#›</a:t>
            </a:fld>
            <a:endParaRPr lang="en-US"/>
          </a:p>
        </p:txBody>
      </p:sp>
    </p:spTree>
    <p:extLst>
      <p:ext uri="{BB962C8B-B14F-4D97-AF65-F5344CB8AC3E}">
        <p14:creationId xmlns:p14="http://schemas.microsoft.com/office/powerpoint/2010/main" val="327522536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Date Placeholder 3"/>
          <p:cNvSpPr>
            <a:spLocks noGrp="1"/>
          </p:cNvSpPr>
          <p:nvPr>
            <p:ph type="dt" sz="half" idx="10"/>
          </p:nvPr>
        </p:nvSpPr>
        <p:spPr>
          <a:xfrm>
            <a:off x="685800" y="6248400"/>
            <a:ext cx="1905000" cy="457200"/>
          </a:xfrm>
        </p:spPr>
        <p:txBody>
          <a:bodyPr/>
          <a:lstStyle>
            <a:lvl1pPr>
              <a:defRPr/>
            </a:lvl1pPr>
          </a:lstStyle>
          <a:p>
            <a:pPr>
              <a:defRPr/>
            </a:pPr>
            <a:endParaRPr lang="en-US"/>
          </a:p>
        </p:txBody>
      </p:sp>
      <p:sp>
        <p:nvSpPr>
          <p:cNvPr id="5" name="Footer Placeholder 4"/>
          <p:cNvSpPr>
            <a:spLocks noGrp="1"/>
          </p:cNvSpPr>
          <p:nvPr>
            <p:ph type="ftr" sz="quarter" idx="11"/>
          </p:nvPr>
        </p:nvSpPr>
        <p:spPr>
          <a:xfrm>
            <a:off x="3124200" y="6248400"/>
            <a:ext cx="2895600" cy="457200"/>
          </a:xfrm>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6553200" y="6248400"/>
            <a:ext cx="1905000" cy="457200"/>
          </a:xfrm>
        </p:spPr>
        <p:txBody>
          <a:bodyPr/>
          <a:lstStyle>
            <a:lvl1pPr>
              <a:defRPr/>
            </a:lvl1pPr>
          </a:lstStyle>
          <a:p>
            <a:pPr>
              <a:defRPr/>
            </a:pPr>
            <a:fld id="{E9E9C7A6-0456-4AE9-A47A-33194433D8F9}" type="slidenum">
              <a:rPr lang="en-US"/>
              <a:pPr>
                <a:defRPr/>
              </a:pPr>
              <a:t>‹#›</a:t>
            </a:fld>
            <a:endParaRPr lang="en-US"/>
          </a:p>
        </p:txBody>
      </p:sp>
    </p:spTree>
    <p:extLst>
      <p:ext uri="{BB962C8B-B14F-4D97-AF65-F5344CB8AC3E}">
        <p14:creationId xmlns:p14="http://schemas.microsoft.com/office/powerpoint/2010/main" val="10056358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30934826-73A9-4D14-8603-3F7ED8A162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519760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82EF827C-7ABB-45B8-87A8-3C029D490CF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872938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BFAC0C48-65C7-486E-8665-03924C2431A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560797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heme" Target="../theme/theme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slideLayout" Target="../slideLayouts/slideLayout65.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5" Type="http://schemas.openxmlformats.org/officeDocument/2006/relationships/theme" Target="../theme/theme5.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slideLayout" Target="../slideLayouts/slideLayout6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F030656B-2427-4B96-A956-7E657C11A6D2}" type="slidenum">
              <a:rPr lang="en-US">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252262764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atin typeface="Arial" pitchFamily="34" charset="0"/>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latin typeface="Arial" pitchFamily="34" charset="0"/>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latin typeface="Arial" pitchFamily="34" charset="0"/>
              </a:defRPr>
            </a:lvl1pPr>
          </a:lstStyle>
          <a:p>
            <a:pPr fontAlgn="base">
              <a:spcBef>
                <a:spcPct val="0"/>
              </a:spcBef>
              <a:spcAft>
                <a:spcPct val="0"/>
              </a:spcAft>
              <a:defRPr/>
            </a:pPr>
            <a:fld id="{72B454A0-F395-4377-9E6F-4CC65629A442}"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89924297"/>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DCE9CFF6-391A-44C5-839D-C8F96798F847}" type="slidenum">
              <a:rPr lang="en-US">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3683999209"/>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 id="2147483715" r:id="rId13"/>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pitchFamily="34" charset="0"/>
                <a:cs typeface="+mn-cs"/>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pitchFamily="34" charset="0"/>
                <a:cs typeface="+mn-cs"/>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pitchFamily="34" charset="0"/>
                <a:cs typeface="+mn-cs"/>
              </a:defRPr>
            </a:lvl1pPr>
          </a:lstStyle>
          <a:p>
            <a:pPr fontAlgn="base">
              <a:spcBef>
                <a:spcPct val="0"/>
              </a:spcBef>
              <a:spcAft>
                <a:spcPct val="0"/>
              </a:spcAft>
              <a:defRPr/>
            </a:pPr>
            <a:fld id="{67135B72-C747-405B-9213-2C6784F59CC4}"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75286766"/>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 id="2147483783" r:id="rId12"/>
    <p:sldLayoutId id="2147483784"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75"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34" charset="0"/>
                <a:ea typeface="+mn-ea"/>
                <a:cs typeface="+mn-cs"/>
              </a:defRPr>
            </a:lvl1pPr>
          </a:lstStyle>
          <a:p>
            <a:pPr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34" charset="0"/>
                <a:ea typeface="+mn-ea"/>
                <a:cs typeface="+mn-cs"/>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pitchFamily="34" charset="0"/>
                <a:ea typeface="+mn-ea"/>
                <a:cs typeface="+mn-cs"/>
              </a:defRPr>
            </a:lvl1pPr>
          </a:lstStyle>
          <a:p>
            <a:pPr fontAlgn="base">
              <a:spcBef>
                <a:spcPct val="0"/>
              </a:spcBef>
              <a:spcAft>
                <a:spcPct val="0"/>
              </a:spcAft>
              <a:defRPr/>
            </a:pPr>
            <a:fld id="{EC85F954-34BF-4637-A4CD-F9867156FC55}"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930257555"/>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 id="2147483798" r:id="rId12"/>
    <p:sldLayoutId id="2147483799" r:id="rId13"/>
    <p:sldLayoutId id="2147483800"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1.xml"/><Relationship Id="rId5" Type="http://schemas.openxmlformats.org/officeDocument/2006/relationships/image" Target="../media/image17.jpeg"/><Relationship Id="rId4" Type="http://schemas.openxmlformats.org/officeDocument/2006/relationships/image" Target="../media/image16.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8.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7.xml"/><Relationship Id="rId1" Type="http://schemas.openxmlformats.org/officeDocument/2006/relationships/vmlDrawing" Target="../drawings/vmlDrawing1.vml"/><Relationship Id="rId4" Type="http://schemas.openxmlformats.org/officeDocument/2006/relationships/image" Target="../media/image19.em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2" Type="http://schemas.openxmlformats.org/officeDocument/2006/relationships/image" Target="../media/image24.wm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26.wmf"/><Relationship Id="rId4" Type="http://schemas.openxmlformats.org/officeDocument/2006/relationships/oleObject" Target="../embeddings/oleObject2.bin"/></Relationships>
</file>

<file path=ppt/slides/_rels/slide4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8229600" cy="5973762"/>
          </a:xfrm>
        </p:spPr>
        <p:txBody>
          <a:bodyPr/>
          <a:lstStyle/>
          <a:p>
            <a:r>
              <a:rPr lang="en-US" sz="6000" dirty="0" smtClean="0"/>
              <a:t>Where do the </a:t>
            </a:r>
            <a:br>
              <a:rPr lang="en-US" sz="6000" dirty="0" smtClean="0"/>
            </a:br>
            <a:r>
              <a:rPr lang="en-US" sz="6000" dirty="0" smtClean="0"/>
              <a:t>X-rays</a:t>
            </a:r>
            <a:br>
              <a:rPr lang="en-US" sz="6000" dirty="0" smtClean="0"/>
            </a:br>
            <a:r>
              <a:rPr lang="en-US" sz="6000" dirty="0" smtClean="0"/>
              <a:t>come from?</a:t>
            </a:r>
            <a:endParaRPr lang="en-US" sz="6000" dirty="0"/>
          </a:p>
        </p:txBody>
      </p:sp>
    </p:spTree>
    <p:extLst>
      <p:ext uri="{BB962C8B-B14F-4D97-AF65-F5344CB8AC3E}">
        <p14:creationId xmlns:p14="http://schemas.microsoft.com/office/powerpoint/2010/main" val="38387760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22" name="Rectangle 2"/>
          <p:cNvSpPr>
            <a:spLocks noGrp="1" noChangeArrowheads="1"/>
          </p:cNvSpPr>
          <p:nvPr>
            <p:ph type="title"/>
          </p:nvPr>
        </p:nvSpPr>
        <p:spPr>
          <a:xfrm>
            <a:off x="457200" y="0"/>
            <a:ext cx="8229600" cy="1143000"/>
          </a:xfrm>
        </p:spPr>
        <p:txBody>
          <a:bodyPr/>
          <a:lstStyle/>
          <a:p>
            <a:r>
              <a:rPr lang="en-US"/>
              <a:t>LCLS undulator hall</a:t>
            </a:r>
          </a:p>
        </p:txBody>
      </p:sp>
      <p:pic>
        <p:nvPicPr>
          <p:cNvPr id="389123" name="Picture 3" descr="lcls_firstlight-5"/>
          <p:cNvPicPr>
            <a:picLocks noChangeAspect="1" noChangeArrowheads="1"/>
          </p:cNvPicPr>
          <p:nvPr/>
        </p:nvPicPr>
        <p:blipFill>
          <a:blip r:embed="rId2">
            <a:extLst>
              <a:ext uri="{28A0092B-C50C-407E-A947-70E740481C1C}">
                <a14:useLocalDpi xmlns:a14="http://schemas.microsoft.com/office/drawing/2010/main" val="0"/>
              </a:ext>
            </a:extLst>
          </a:blip>
          <a:srcRect t="7196"/>
          <a:stretch>
            <a:fillRect/>
          </a:stretch>
        </p:blipFill>
        <p:spPr bwMode="auto">
          <a:xfrm>
            <a:off x="0" y="1143000"/>
            <a:ext cx="9525000" cy="5895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4689518"/>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6" name="Rectangle 2"/>
          <p:cNvSpPr>
            <a:spLocks noGrp="1" noChangeArrowheads="1"/>
          </p:cNvSpPr>
          <p:nvPr>
            <p:ph type="title"/>
          </p:nvPr>
        </p:nvSpPr>
        <p:spPr/>
        <p:txBody>
          <a:bodyPr/>
          <a:lstStyle/>
          <a:p>
            <a:r>
              <a:rPr lang="en-US"/>
              <a:t>LCLS at SLAC</a:t>
            </a:r>
          </a:p>
        </p:txBody>
      </p:sp>
      <p:pic>
        <p:nvPicPr>
          <p:cNvPr id="390148" name="Picture 4" descr="slac_gma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66875"/>
            <a:ext cx="9259888" cy="519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59852731"/>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8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0"/>
            <a:ext cx="10055225" cy="7542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88099" name="Rectangle 3"/>
          <p:cNvSpPr>
            <a:spLocks noGrp="1" noChangeArrowheads="1"/>
          </p:cNvSpPr>
          <p:nvPr>
            <p:ph type="title"/>
          </p:nvPr>
        </p:nvSpPr>
        <p:spPr>
          <a:xfrm>
            <a:off x="457200" y="0"/>
            <a:ext cx="8229600" cy="1143000"/>
          </a:xfrm>
        </p:spPr>
        <p:txBody>
          <a:bodyPr/>
          <a:lstStyle/>
          <a:p>
            <a:r>
              <a:rPr lang="en-US">
                <a:solidFill>
                  <a:schemeClr val="bg1"/>
                </a:solidFill>
              </a:rPr>
              <a:t>Electric field of a moving charge</a:t>
            </a:r>
          </a:p>
        </p:txBody>
      </p:sp>
    </p:spTree>
    <p:extLst>
      <p:ext uri="{BB962C8B-B14F-4D97-AF65-F5344CB8AC3E}">
        <p14:creationId xmlns:p14="http://schemas.microsoft.com/office/powerpoint/2010/main" val="2489114377"/>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381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03810" name="Rectangle 2"/>
          <p:cNvSpPr>
            <a:spLocks noGrp="1" noChangeArrowheads="1"/>
          </p:cNvSpPr>
          <p:nvPr>
            <p:ph type="title"/>
          </p:nvPr>
        </p:nvSpPr>
        <p:spPr>
          <a:xfrm>
            <a:off x="444500" y="0"/>
            <a:ext cx="8229600" cy="1143000"/>
          </a:xfrm>
        </p:spPr>
        <p:txBody>
          <a:bodyPr/>
          <a:lstStyle/>
          <a:p>
            <a:r>
              <a:rPr lang="en-US">
                <a:solidFill>
                  <a:schemeClr val="bg1"/>
                </a:solidFill>
              </a:rPr>
              <a:t>SASE effect</a:t>
            </a:r>
          </a:p>
        </p:txBody>
      </p:sp>
    </p:spTree>
    <p:extLst>
      <p:ext uri="{BB962C8B-B14F-4D97-AF65-F5344CB8AC3E}">
        <p14:creationId xmlns:p14="http://schemas.microsoft.com/office/powerpoint/2010/main" val="1467538276"/>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4835" name="Rectangle 3"/>
          <p:cNvSpPr>
            <a:spLocks noGrp="1" noChangeArrowheads="1"/>
          </p:cNvSpPr>
          <p:nvPr>
            <p:ph type="title"/>
          </p:nvPr>
        </p:nvSpPr>
        <p:spPr>
          <a:xfrm>
            <a:off x="444500" y="-1"/>
            <a:ext cx="8229600" cy="1808163"/>
          </a:xfrm>
        </p:spPr>
        <p:txBody>
          <a:bodyPr/>
          <a:lstStyle/>
          <a:p>
            <a:r>
              <a:rPr lang="en-US" dirty="0" smtClean="0">
                <a:solidFill>
                  <a:schemeClr val="tx1"/>
                </a:solidFill>
              </a:rPr>
              <a:t>Self-Amplified Stimulated Emission (SASE) </a:t>
            </a:r>
            <a:r>
              <a:rPr lang="en-US" dirty="0">
                <a:solidFill>
                  <a:schemeClr val="tx1"/>
                </a:solidFill>
              </a:rPr>
              <a:t>effect</a:t>
            </a:r>
          </a:p>
        </p:txBody>
      </p:sp>
      <p:pic>
        <p:nvPicPr>
          <p:cNvPr id="50483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08163"/>
            <a:ext cx="8934450" cy="4743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56915441"/>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477962"/>
          </a:xfrm>
        </p:spPr>
        <p:txBody>
          <a:bodyPr/>
          <a:lstStyle/>
          <a:p>
            <a:r>
              <a:rPr lang="en-US" dirty="0" smtClean="0"/>
              <a:t>Accelerator-based light source</a:t>
            </a:r>
            <a:br>
              <a:rPr lang="en-US" dirty="0" smtClean="0"/>
            </a:br>
            <a:r>
              <a:rPr lang="en-US" dirty="0" smtClean="0"/>
              <a:t>terminology</a:t>
            </a:r>
            <a:endParaRPr lang="en-US" dirty="0"/>
          </a:p>
        </p:txBody>
      </p:sp>
      <p:sp>
        <p:nvSpPr>
          <p:cNvPr id="3" name="Content Placeholder 2"/>
          <p:cNvSpPr>
            <a:spLocks noGrp="1"/>
          </p:cNvSpPr>
          <p:nvPr>
            <p:ph idx="1"/>
          </p:nvPr>
        </p:nvSpPr>
        <p:spPr>
          <a:xfrm>
            <a:off x="457200" y="2209801"/>
            <a:ext cx="8229600" cy="3962400"/>
          </a:xfrm>
        </p:spPr>
        <p:txBody>
          <a:bodyPr/>
          <a:lstStyle/>
          <a:p>
            <a:pPr marL="0" indent="0">
              <a:spcBef>
                <a:spcPts val="1200"/>
              </a:spcBef>
              <a:buNone/>
            </a:pPr>
            <a:r>
              <a:rPr lang="en-US" dirty="0" smtClean="0"/>
              <a:t>	Code name		Translation</a:t>
            </a:r>
          </a:p>
          <a:p>
            <a:pPr>
              <a:spcBef>
                <a:spcPts val="1200"/>
              </a:spcBef>
            </a:pPr>
            <a:endParaRPr lang="en-US" dirty="0"/>
          </a:p>
          <a:p>
            <a:pPr>
              <a:spcBef>
                <a:spcPts val="1200"/>
              </a:spcBef>
            </a:pPr>
            <a:r>
              <a:rPr lang="en-US" dirty="0" smtClean="0"/>
              <a:t>First Generation		Bending Magnet</a:t>
            </a:r>
          </a:p>
          <a:p>
            <a:pPr>
              <a:spcBef>
                <a:spcPts val="1200"/>
              </a:spcBef>
            </a:pPr>
            <a:r>
              <a:rPr lang="en-US" dirty="0" smtClean="0"/>
              <a:t>Second Generation	Wiggler</a:t>
            </a:r>
          </a:p>
          <a:p>
            <a:pPr>
              <a:spcBef>
                <a:spcPts val="1200"/>
              </a:spcBef>
            </a:pPr>
            <a:r>
              <a:rPr lang="en-US" dirty="0" smtClean="0"/>
              <a:t>Third Generation		</a:t>
            </a:r>
            <a:r>
              <a:rPr lang="en-US" dirty="0" err="1" smtClean="0"/>
              <a:t>Undulator</a:t>
            </a:r>
            <a:endParaRPr lang="en-US" dirty="0" smtClean="0"/>
          </a:p>
          <a:p>
            <a:pPr>
              <a:spcBef>
                <a:spcPts val="1200"/>
              </a:spcBef>
            </a:pPr>
            <a:r>
              <a:rPr lang="en-US" dirty="0" smtClean="0"/>
              <a:t>Fourth Generation		Free electron laser</a:t>
            </a:r>
          </a:p>
        </p:txBody>
      </p:sp>
    </p:spTree>
    <p:extLst>
      <p:ext uri="{BB962C8B-B14F-4D97-AF65-F5344CB8AC3E}">
        <p14:creationId xmlns:p14="http://schemas.microsoft.com/office/powerpoint/2010/main" val="261775929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8229600" cy="5973762"/>
          </a:xfrm>
        </p:spPr>
        <p:txBody>
          <a:bodyPr/>
          <a:lstStyle/>
          <a:p>
            <a:r>
              <a:rPr lang="en-US" sz="6000" dirty="0" smtClean="0"/>
              <a:t>What does all that</a:t>
            </a:r>
            <a:br>
              <a:rPr lang="en-US" sz="6000" dirty="0" smtClean="0"/>
            </a:br>
            <a:r>
              <a:rPr lang="en-US" sz="6000" dirty="0" smtClean="0"/>
              <a:t>stuff in the </a:t>
            </a:r>
            <a:br>
              <a:rPr lang="en-US" sz="6000" dirty="0" smtClean="0"/>
            </a:br>
            <a:r>
              <a:rPr lang="en-US" sz="6000" dirty="0" smtClean="0"/>
              <a:t>concrete tunnel</a:t>
            </a:r>
            <a:br>
              <a:rPr lang="en-US" sz="6000" dirty="0" smtClean="0"/>
            </a:br>
            <a:r>
              <a:rPr lang="en-US" sz="6000" dirty="0" smtClean="0"/>
              <a:t>do?</a:t>
            </a:r>
            <a:endParaRPr lang="en-US" sz="6000" dirty="0"/>
          </a:p>
        </p:txBody>
      </p:sp>
    </p:spTree>
    <p:extLst>
      <p:ext uri="{BB962C8B-B14F-4D97-AF65-F5344CB8AC3E}">
        <p14:creationId xmlns:p14="http://schemas.microsoft.com/office/powerpoint/2010/main" val="345363036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95400"/>
            <a:ext cx="9144000" cy="5156895"/>
          </a:xfrm>
          <a:prstGeom prst="rect">
            <a:avLst/>
          </a:prstGeom>
        </p:spPr>
      </p:pic>
      <p:sp>
        <p:nvSpPr>
          <p:cNvPr id="305158" name="Rectangle 6"/>
          <p:cNvSpPr>
            <a:spLocks noGrp="1" noChangeArrowheads="1"/>
          </p:cNvSpPr>
          <p:nvPr>
            <p:ph type="title"/>
          </p:nvPr>
        </p:nvSpPr>
        <p:spPr>
          <a:xfrm>
            <a:off x="685800" y="0"/>
            <a:ext cx="7772400" cy="1143000"/>
          </a:xfrm>
        </p:spPr>
        <p:txBody>
          <a:bodyPr/>
          <a:lstStyle/>
          <a:p>
            <a:r>
              <a:rPr lang="en-US" dirty="0" smtClean="0"/>
              <a:t>X-ray </a:t>
            </a:r>
            <a:r>
              <a:rPr lang="en-US" dirty="0" smtClean="0"/>
              <a:t>optics: mirrors</a:t>
            </a:r>
            <a:endParaRPr lang="en-US" dirty="0"/>
          </a:p>
        </p:txBody>
      </p:sp>
    </p:spTree>
    <p:extLst>
      <p:ext uri="{BB962C8B-B14F-4D97-AF65-F5344CB8AC3E}">
        <p14:creationId xmlns:p14="http://schemas.microsoft.com/office/powerpoint/2010/main" val="3310194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accel="25000" decel="25000" fill="hold" nodeType="clickEffect">
                                  <p:stCondLst>
                                    <p:cond delay="0"/>
                                  </p:stCondLst>
                                  <p:childTnLst>
                                    <p:animScale>
                                      <p:cBhvr>
                                        <p:cTn id="6" dur="2000" fill="hold"/>
                                        <p:tgtEl>
                                          <p:spTgt spid="2"/>
                                        </p:tgtEl>
                                      </p:cBhvr>
                                      <p:by x="200000" y="200000"/>
                                    </p:animScale>
                                  </p:childTnLst>
                                </p:cTn>
                              </p:par>
                              <p:par>
                                <p:cTn id="7" presetID="42" presetClass="path" presetSubtype="0" accel="25000" decel="25000" fill="hold" nodeType="withEffect">
                                  <p:stCondLst>
                                    <p:cond delay="0"/>
                                  </p:stCondLst>
                                  <p:childTnLst>
                                    <p:animMotion origin="layout" path="M 0 -4.81481E-6 L 0.20833 -0.16481 " pathEditMode="relative" rAng="0" ptsTypes="AA">
                                      <p:cBhvr>
                                        <p:cTn id="8" dur="2000" fill="hold"/>
                                        <p:tgtEl>
                                          <p:spTgt spid="2"/>
                                        </p:tgtEl>
                                        <p:attrNameLst>
                                          <p:attrName>ppt_x</p:attrName>
                                          <p:attrName>ppt_y</p:attrName>
                                        </p:attrNameLst>
                                      </p:cBhvr>
                                      <p:rCtr x="10417" y="-824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3533772"/>
            <a:ext cx="7762868" cy="109728"/>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rot="21480000">
            <a:off x="1360195" y="3500042"/>
            <a:ext cx="8534400" cy="109728"/>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5158" name="Rectangle 6"/>
          <p:cNvSpPr>
            <a:spLocks noGrp="1" noChangeArrowheads="1"/>
          </p:cNvSpPr>
          <p:nvPr>
            <p:ph type="title"/>
          </p:nvPr>
        </p:nvSpPr>
        <p:spPr>
          <a:xfrm>
            <a:off x="685800" y="0"/>
            <a:ext cx="7772400" cy="1143000"/>
          </a:xfrm>
        </p:spPr>
        <p:txBody>
          <a:bodyPr/>
          <a:lstStyle/>
          <a:p>
            <a:r>
              <a:rPr lang="en-US" dirty="0" smtClean="0"/>
              <a:t>Why are the mirrors so long?</a:t>
            </a:r>
            <a:endParaRPr lang="en-US" dirty="0"/>
          </a:p>
        </p:txBody>
      </p:sp>
      <p:sp>
        <p:nvSpPr>
          <p:cNvPr id="3" name="Rectangle 2"/>
          <p:cNvSpPr/>
          <p:nvPr/>
        </p:nvSpPr>
        <p:spPr>
          <a:xfrm rot="21540000">
            <a:off x="1374254" y="3601814"/>
            <a:ext cx="6400800" cy="91440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p:cNvCxnSpPr/>
          <p:nvPr/>
        </p:nvCxnSpPr>
        <p:spPr>
          <a:xfrm flipV="1">
            <a:off x="617827" y="3641754"/>
            <a:ext cx="0" cy="200296"/>
          </a:xfrm>
          <a:prstGeom prst="straightConnector1">
            <a:avLst/>
          </a:prstGeom>
          <a:ln>
            <a:solidFill>
              <a:schemeClr val="tx1"/>
            </a:solidFill>
            <a:headEnd type="none" w="lg" len="lg"/>
            <a:tailEnd type="stealth" w="lg" len="lg"/>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617827" y="3317080"/>
            <a:ext cx="0" cy="218175"/>
          </a:xfrm>
          <a:prstGeom prst="straightConnector1">
            <a:avLst/>
          </a:prstGeom>
          <a:ln>
            <a:solidFill>
              <a:schemeClr val="tx1"/>
            </a:solidFill>
            <a:headEnd type="none" w="lg" len="lg"/>
            <a:tailEnd type="stealth" w="lg" len="lg"/>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236953" y="2960811"/>
            <a:ext cx="761747" cy="369332"/>
          </a:xfrm>
          <a:prstGeom prst="rect">
            <a:avLst/>
          </a:prstGeom>
          <a:noFill/>
        </p:spPr>
        <p:txBody>
          <a:bodyPr wrap="none" rtlCol="0">
            <a:spAutoFit/>
          </a:bodyPr>
          <a:lstStyle/>
          <a:p>
            <a:r>
              <a:rPr lang="en-US" dirty="0" smtClean="0"/>
              <a:t>3 mm</a:t>
            </a:r>
            <a:endParaRPr lang="en-US" dirty="0"/>
          </a:p>
        </p:txBody>
      </p:sp>
      <p:grpSp>
        <p:nvGrpSpPr>
          <p:cNvPr id="24" name="Group 23"/>
          <p:cNvGrpSpPr/>
          <p:nvPr/>
        </p:nvGrpSpPr>
        <p:grpSpPr>
          <a:xfrm>
            <a:off x="2858203" y="2172732"/>
            <a:ext cx="2496476" cy="1288925"/>
            <a:chOff x="2858203" y="2172732"/>
            <a:chExt cx="2496476" cy="1288925"/>
          </a:xfrm>
        </p:grpSpPr>
        <p:sp>
          <p:nvSpPr>
            <p:cNvPr id="20" name="TextBox 19"/>
            <p:cNvSpPr txBox="1"/>
            <p:nvPr/>
          </p:nvSpPr>
          <p:spPr>
            <a:xfrm>
              <a:off x="3174274" y="2172732"/>
              <a:ext cx="2180405" cy="461665"/>
            </a:xfrm>
            <a:prstGeom prst="rect">
              <a:avLst/>
            </a:prstGeom>
            <a:noFill/>
          </p:spPr>
          <p:txBody>
            <a:bodyPr wrap="none" rtlCol="0">
              <a:spAutoFit/>
            </a:bodyPr>
            <a:lstStyle/>
            <a:p>
              <a:r>
                <a:rPr lang="en-US" sz="2400" dirty="0" smtClean="0"/>
                <a:t>Must be &lt; 0.2°</a:t>
              </a:r>
              <a:endParaRPr lang="en-US" sz="2400" dirty="0"/>
            </a:p>
          </p:txBody>
        </p:sp>
        <p:sp>
          <p:nvSpPr>
            <p:cNvPr id="21" name="Freeform 20"/>
            <p:cNvSpPr/>
            <p:nvPr/>
          </p:nvSpPr>
          <p:spPr>
            <a:xfrm>
              <a:off x="2858203" y="2586446"/>
              <a:ext cx="1740945" cy="875211"/>
            </a:xfrm>
            <a:custGeom>
              <a:avLst/>
              <a:gdLst>
                <a:gd name="connsiteX0" fmla="*/ 342197 w 1740945"/>
                <a:gd name="connsiteY0" fmla="*/ 0 h 875211"/>
                <a:gd name="connsiteX1" fmla="*/ 28688 w 1740945"/>
                <a:gd name="connsiteY1" fmla="*/ 326571 h 875211"/>
                <a:gd name="connsiteX2" fmla="*/ 982277 w 1740945"/>
                <a:gd name="connsiteY2" fmla="*/ 404948 h 875211"/>
                <a:gd name="connsiteX3" fmla="*/ 1713797 w 1740945"/>
                <a:gd name="connsiteY3" fmla="*/ 600891 h 875211"/>
                <a:gd name="connsiteX4" fmla="*/ 1596231 w 1740945"/>
                <a:gd name="connsiteY4" fmla="*/ 875211 h 8752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0945" h="875211">
                  <a:moveTo>
                    <a:pt x="342197" y="0"/>
                  </a:moveTo>
                  <a:cubicBezTo>
                    <a:pt x="132102" y="129540"/>
                    <a:pt x="-77992" y="259080"/>
                    <a:pt x="28688" y="326571"/>
                  </a:cubicBezTo>
                  <a:cubicBezTo>
                    <a:pt x="135368" y="394062"/>
                    <a:pt x="701426" y="359228"/>
                    <a:pt x="982277" y="404948"/>
                  </a:cubicBezTo>
                  <a:cubicBezTo>
                    <a:pt x="1263128" y="450668"/>
                    <a:pt x="1611471" y="522514"/>
                    <a:pt x="1713797" y="600891"/>
                  </a:cubicBezTo>
                  <a:cubicBezTo>
                    <a:pt x="1816123" y="679268"/>
                    <a:pt x="1596231" y="875211"/>
                    <a:pt x="1596231" y="875211"/>
                  </a:cubicBezTo>
                </a:path>
              </a:pathLst>
            </a:custGeom>
            <a:noFill/>
            <a:ln>
              <a:solidFill>
                <a:schemeClr val="tx1"/>
              </a:solidFil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 name="Group 21"/>
          <p:cNvGrpSpPr/>
          <p:nvPr/>
        </p:nvGrpSpPr>
        <p:grpSpPr>
          <a:xfrm>
            <a:off x="1366762" y="5316583"/>
            <a:ext cx="6396106" cy="478086"/>
            <a:chOff x="1366762" y="5316583"/>
            <a:chExt cx="6396106" cy="478086"/>
          </a:xfrm>
        </p:grpSpPr>
        <p:cxnSp>
          <p:nvCxnSpPr>
            <p:cNvPr id="7" name="Straight Arrow Connector 6"/>
            <p:cNvCxnSpPr/>
            <p:nvPr/>
          </p:nvCxnSpPr>
          <p:spPr>
            <a:xfrm>
              <a:off x="1366762" y="5316583"/>
              <a:ext cx="6396106" cy="0"/>
            </a:xfrm>
            <a:prstGeom prst="straightConnector1">
              <a:avLst/>
            </a:prstGeom>
            <a:ln>
              <a:solidFill>
                <a:schemeClr val="tx1"/>
              </a:solidFill>
              <a:headEnd type="stealth" w="lg" len="lg"/>
              <a:tailEnd type="stealth" w="lg" len="lg"/>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3991581" y="5425337"/>
              <a:ext cx="1146468" cy="369332"/>
            </a:xfrm>
            <a:prstGeom prst="rect">
              <a:avLst/>
            </a:prstGeom>
            <a:noFill/>
          </p:spPr>
          <p:txBody>
            <a:bodyPr wrap="none" rtlCol="0">
              <a:spAutoFit/>
            </a:bodyPr>
            <a:lstStyle/>
            <a:p>
              <a:r>
                <a:rPr lang="en-US" dirty="0" smtClean="0"/>
                <a:t>1000 mm</a:t>
              </a:r>
              <a:endParaRPr lang="en-US" dirty="0"/>
            </a:p>
          </p:txBody>
        </p:sp>
      </p:grpSp>
    </p:spTree>
    <p:extLst>
      <p:ext uri="{BB962C8B-B14F-4D97-AF65-F5344CB8AC3E}">
        <p14:creationId xmlns:p14="http://schemas.microsoft.com/office/powerpoint/2010/main" val="916297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up)">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6505575" y="2641144"/>
            <a:ext cx="2928938" cy="109728"/>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0" y="3533772"/>
            <a:ext cx="5203031" cy="109728"/>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rot="20460000">
            <a:off x="3900794" y="3075222"/>
            <a:ext cx="3983528" cy="109728"/>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5158" name="Rectangle 6"/>
          <p:cNvSpPr>
            <a:spLocks noGrp="1" noChangeArrowheads="1"/>
          </p:cNvSpPr>
          <p:nvPr>
            <p:ph type="title"/>
          </p:nvPr>
        </p:nvSpPr>
        <p:spPr>
          <a:xfrm>
            <a:off x="685800" y="0"/>
            <a:ext cx="7772400" cy="1143000"/>
          </a:xfrm>
        </p:spPr>
        <p:txBody>
          <a:bodyPr/>
          <a:lstStyle/>
          <a:p>
            <a:r>
              <a:rPr lang="en-US" dirty="0" err="1" smtClean="0"/>
              <a:t>Monochromators</a:t>
            </a:r>
            <a:endParaRPr lang="en-US" dirty="0"/>
          </a:p>
        </p:txBody>
      </p:sp>
      <p:sp>
        <p:nvSpPr>
          <p:cNvPr id="18" name="Rectangle 17"/>
          <p:cNvSpPr/>
          <p:nvPr/>
        </p:nvSpPr>
        <p:spPr>
          <a:xfrm rot="21060000">
            <a:off x="6391191" y="1774833"/>
            <a:ext cx="1377471" cy="91440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chemeClr val="tx1"/>
                </a:solidFill>
              </a:rPr>
              <a:t>Si</a:t>
            </a:r>
            <a:endParaRPr lang="en-US" sz="3200" dirty="0">
              <a:solidFill>
                <a:schemeClr val="tx1"/>
              </a:solidFill>
            </a:endParaRPr>
          </a:p>
        </p:txBody>
      </p:sp>
      <p:sp>
        <p:nvSpPr>
          <p:cNvPr id="20" name="TextBox 19"/>
          <p:cNvSpPr txBox="1"/>
          <p:nvPr/>
        </p:nvSpPr>
        <p:spPr>
          <a:xfrm>
            <a:off x="1425677" y="3085515"/>
            <a:ext cx="934936" cy="369332"/>
          </a:xfrm>
          <a:prstGeom prst="rect">
            <a:avLst/>
          </a:prstGeom>
          <a:noFill/>
        </p:spPr>
        <p:txBody>
          <a:bodyPr wrap="none" rtlCol="0">
            <a:spAutoFit/>
          </a:bodyPr>
          <a:lstStyle/>
          <a:p>
            <a:r>
              <a:rPr lang="el-GR" dirty="0" smtClean="0"/>
              <a:t>λ</a:t>
            </a:r>
            <a:r>
              <a:rPr lang="en-US" dirty="0" smtClean="0"/>
              <a:t> = 1 Å</a:t>
            </a:r>
            <a:endParaRPr lang="en-US" dirty="0"/>
          </a:p>
        </p:txBody>
      </p:sp>
      <p:sp>
        <p:nvSpPr>
          <p:cNvPr id="21" name="TextBox 20"/>
          <p:cNvSpPr txBox="1"/>
          <p:nvPr/>
        </p:nvSpPr>
        <p:spPr>
          <a:xfrm>
            <a:off x="7831705" y="2800760"/>
            <a:ext cx="934936" cy="369332"/>
          </a:xfrm>
          <a:prstGeom prst="rect">
            <a:avLst/>
          </a:prstGeom>
          <a:noFill/>
        </p:spPr>
        <p:txBody>
          <a:bodyPr wrap="none" rtlCol="0">
            <a:spAutoFit/>
          </a:bodyPr>
          <a:lstStyle/>
          <a:p>
            <a:r>
              <a:rPr lang="el-GR" dirty="0" smtClean="0"/>
              <a:t>λ</a:t>
            </a:r>
            <a:r>
              <a:rPr lang="en-US" dirty="0" smtClean="0"/>
              <a:t> = 1 Å</a:t>
            </a:r>
            <a:endParaRPr lang="en-US" dirty="0"/>
          </a:p>
        </p:txBody>
      </p:sp>
      <p:grpSp>
        <p:nvGrpSpPr>
          <p:cNvPr id="22" name="Group 21"/>
          <p:cNvGrpSpPr/>
          <p:nvPr/>
        </p:nvGrpSpPr>
        <p:grpSpPr>
          <a:xfrm>
            <a:off x="2238398" y="3425688"/>
            <a:ext cx="4867631" cy="1289983"/>
            <a:chOff x="2238398" y="3425688"/>
            <a:chExt cx="4867631" cy="1289983"/>
          </a:xfrm>
        </p:grpSpPr>
        <p:grpSp>
          <p:nvGrpSpPr>
            <p:cNvPr id="23" name="Group 22"/>
            <p:cNvGrpSpPr/>
            <p:nvPr/>
          </p:nvGrpSpPr>
          <p:grpSpPr>
            <a:xfrm rot="21060000">
              <a:off x="3935514" y="3425688"/>
              <a:ext cx="3170515" cy="943299"/>
              <a:chOff x="3947419" y="3566167"/>
              <a:chExt cx="3170515" cy="943299"/>
            </a:xfrm>
          </p:grpSpPr>
          <p:sp>
            <p:nvSpPr>
              <p:cNvPr id="28" name="Rectangle 27"/>
              <p:cNvSpPr/>
              <p:nvPr/>
            </p:nvSpPr>
            <p:spPr>
              <a:xfrm>
                <a:off x="3947419" y="3595066"/>
                <a:ext cx="1377471" cy="91440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chemeClr val="tx1"/>
                    </a:solidFill>
                  </a:rPr>
                  <a:t>Si</a:t>
                </a:r>
                <a:endParaRPr lang="en-US" sz="3200" dirty="0">
                  <a:solidFill>
                    <a:schemeClr val="tx1"/>
                  </a:solidFill>
                </a:endParaRPr>
              </a:p>
            </p:txBody>
          </p:sp>
          <p:cxnSp>
            <p:nvCxnSpPr>
              <p:cNvPr id="36" name="Straight Arrow Connector 35"/>
              <p:cNvCxnSpPr/>
              <p:nvPr/>
            </p:nvCxnSpPr>
            <p:spPr>
              <a:xfrm rot="5400000">
                <a:off x="5535968" y="3377558"/>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rot="5400000">
                <a:off x="5535968" y="3487630"/>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rot="5400000">
                <a:off x="5535968" y="3671084"/>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rot="5400000">
                <a:off x="5535968" y="3450940"/>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rot="5400000">
                <a:off x="5535968" y="3634393"/>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rot="5400000">
                <a:off x="5535968" y="3414249"/>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rot="5400000">
                <a:off x="5535968" y="3707770"/>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rot="5400000">
                <a:off x="5535968" y="3524321"/>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rot="5400000">
                <a:off x="5535968" y="3561012"/>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rot="5400000">
                <a:off x="5535968" y="3597702"/>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5747046" y="3566167"/>
                <a:ext cx="1370888" cy="369332"/>
              </a:xfrm>
              <a:prstGeom prst="rect">
                <a:avLst/>
              </a:prstGeom>
              <a:noFill/>
            </p:spPr>
            <p:txBody>
              <a:bodyPr wrap="none" rtlCol="0">
                <a:spAutoFit/>
              </a:bodyPr>
              <a:lstStyle/>
              <a:p>
                <a:r>
                  <a:rPr lang="en-US" dirty="0" smtClean="0"/>
                  <a:t>d = 3.135 Å</a:t>
                </a:r>
                <a:endParaRPr lang="en-US" dirty="0"/>
              </a:p>
            </p:txBody>
          </p:sp>
        </p:grpSp>
        <p:sp>
          <p:nvSpPr>
            <p:cNvPr id="24" name="Rectangle 23"/>
            <p:cNvSpPr/>
            <p:nvPr/>
          </p:nvSpPr>
          <p:spPr>
            <a:xfrm>
              <a:off x="2238398" y="4519710"/>
              <a:ext cx="244430" cy="1959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extBox 1"/>
          <p:cNvSpPr txBox="1"/>
          <p:nvPr/>
        </p:nvSpPr>
        <p:spPr>
          <a:xfrm>
            <a:off x="822792" y="5448124"/>
            <a:ext cx="7257115" cy="584775"/>
          </a:xfrm>
          <a:prstGeom prst="rect">
            <a:avLst/>
          </a:prstGeom>
          <a:noFill/>
        </p:spPr>
        <p:txBody>
          <a:bodyPr wrap="none" rtlCol="0">
            <a:spAutoFit/>
          </a:bodyPr>
          <a:lstStyle/>
          <a:p>
            <a:r>
              <a:rPr lang="en-US" sz="3200" dirty="0" smtClean="0"/>
              <a:t>DCM = Double Crystal </a:t>
            </a:r>
            <a:r>
              <a:rPr lang="en-US" sz="3200" dirty="0" err="1" smtClean="0"/>
              <a:t>Monochromator</a:t>
            </a:r>
            <a:endParaRPr lang="en-US" sz="3200" dirty="0"/>
          </a:p>
        </p:txBody>
      </p:sp>
    </p:spTree>
    <p:extLst>
      <p:ext uri="{BB962C8B-B14F-4D97-AF65-F5344CB8AC3E}">
        <p14:creationId xmlns:p14="http://schemas.microsoft.com/office/powerpoint/2010/main" val="214868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8" name="Rectangle 2"/>
          <p:cNvSpPr>
            <a:spLocks noGrp="1" noChangeArrowheads="1"/>
          </p:cNvSpPr>
          <p:nvPr>
            <p:ph type="title"/>
          </p:nvPr>
        </p:nvSpPr>
        <p:spPr>
          <a:xfrm>
            <a:off x="0" y="0"/>
            <a:ext cx="9144000" cy="1143000"/>
          </a:xfrm>
        </p:spPr>
        <p:txBody>
          <a:bodyPr/>
          <a:lstStyle/>
          <a:p>
            <a:r>
              <a:rPr lang="en-US">
                <a:solidFill>
                  <a:schemeClr val="tx1"/>
                </a:solidFill>
              </a:rPr>
              <a:t>Electric charge</a:t>
            </a:r>
          </a:p>
        </p:txBody>
      </p:sp>
      <p:sp>
        <p:nvSpPr>
          <p:cNvPr id="382979" name="Oval 3"/>
          <p:cNvSpPr>
            <a:spLocks noChangeArrowheads="1"/>
          </p:cNvSpPr>
          <p:nvPr/>
        </p:nvSpPr>
        <p:spPr bwMode="auto">
          <a:xfrm>
            <a:off x="3178175" y="2065338"/>
            <a:ext cx="2286000" cy="2286000"/>
          </a:xfrm>
          <a:prstGeom prst="ellipse">
            <a:avLst/>
          </a:prstGeom>
          <a:solidFill>
            <a:srgbClr val="FF0000"/>
          </a:solidFill>
          <a:ln w="381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sz="3200">
                <a:solidFill>
                  <a:srgbClr val="000000"/>
                </a:solidFill>
              </a:rPr>
              <a:t>balloon</a:t>
            </a:r>
          </a:p>
        </p:txBody>
      </p:sp>
      <p:sp>
        <p:nvSpPr>
          <p:cNvPr id="382980" name="Rectangle 4"/>
          <p:cNvSpPr>
            <a:spLocks noChangeArrowheads="1"/>
          </p:cNvSpPr>
          <p:nvPr/>
        </p:nvSpPr>
        <p:spPr bwMode="auto">
          <a:xfrm>
            <a:off x="2441575" y="4351338"/>
            <a:ext cx="3633788" cy="1152525"/>
          </a:xfrm>
          <a:prstGeom prst="rect">
            <a:avLst/>
          </a:prstGeom>
          <a:solidFill>
            <a:srgbClr val="0000FF"/>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sz="2800">
                <a:solidFill>
                  <a:srgbClr val="000000"/>
                </a:solidFill>
              </a:rPr>
              <a:t>Wool Sweater</a:t>
            </a:r>
          </a:p>
        </p:txBody>
      </p:sp>
      <p:grpSp>
        <p:nvGrpSpPr>
          <p:cNvPr id="382991" name="Group 15"/>
          <p:cNvGrpSpPr>
            <a:grpSpLocks/>
          </p:cNvGrpSpPr>
          <p:nvPr/>
        </p:nvGrpSpPr>
        <p:grpSpPr bwMode="auto">
          <a:xfrm>
            <a:off x="3490913" y="3617913"/>
            <a:ext cx="1643062" cy="733425"/>
            <a:chOff x="2199" y="2279"/>
            <a:chExt cx="1035" cy="462"/>
          </a:xfrm>
        </p:grpSpPr>
        <p:sp>
          <p:nvSpPr>
            <p:cNvPr id="382982" name="Text Box 6"/>
            <p:cNvSpPr txBox="1">
              <a:spLocks noChangeArrowheads="1"/>
            </p:cNvSpPr>
            <p:nvPr/>
          </p:nvSpPr>
          <p:spPr bwMode="auto">
            <a:xfrm>
              <a:off x="2199" y="2279"/>
              <a:ext cx="16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solidFill>
                    <a:srgbClr val="000000"/>
                  </a:solidFill>
                </a:rPr>
                <a:t>-</a:t>
              </a:r>
            </a:p>
          </p:txBody>
        </p:sp>
        <p:sp>
          <p:nvSpPr>
            <p:cNvPr id="382983" name="Text Box 7"/>
            <p:cNvSpPr txBox="1">
              <a:spLocks noChangeArrowheads="1"/>
            </p:cNvSpPr>
            <p:nvPr/>
          </p:nvSpPr>
          <p:spPr bwMode="auto">
            <a:xfrm>
              <a:off x="2619" y="2510"/>
              <a:ext cx="16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solidFill>
                    <a:srgbClr val="000000"/>
                  </a:solidFill>
                </a:rPr>
                <a:t>-</a:t>
              </a:r>
            </a:p>
          </p:txBody>
        </p:sp>
        <p:sp>
          <p:nvSpPr>
            <p:cNvPr id="382984" name="Text Box 8"/>
            <p:cNvSpPr txBox="1">
              <a:spLocks noChangeArrowheads="1"/>
            </p:cNvSpPr>
            <p:nvPr/>
          </p:nvSpPr>
          <p:spPr bwMode="auto">
            <a:xfrm>
              <a:off x="2363" y="2461"/>
              <a:ext cx="16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solidFill>
                    <a:srgbClr val="000000"/>
                  </a:solidFill>
                </a:rPr>
                <a:t>-</a:t>
              </a:r>
            </a:p>
          </p:txBody>
        </p:sp>
        <p:sp>
          <p:nvSpPr>
            <p:cNvPr id="382985" name="Text Box 9"/>
            <p:cNvSpPr txBox="1">
              <a:spLocks noChangeArrowheads="1"/>
            </p:cNvSpPr>
            <p:nvPr/>
          </p:nvSpPr>
          <p:spPr bwMode="auto">
            <a:xfrm>
              <a:off x="2783" y="2509"/>
              <a:ext cx="16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solidFill>
                    <a:srgbClr val="000000"/>
                  </a:solidFill>
                </a:rPr>
                <a:t>-</a:t>
              </a:r>
            </a:p>
          </p:txBody>
        </p:sp>
        <p:sp>
          <p:nvSpPr>
            <p:cNvPr id="382986" name="Text Box 10"/>
            <p:cNvSpPr txBox="1">
              <a:spLocks noChangeArrowheads="1"/>
            </p:cNvSpPr>
            <p:nvPr/>
          </p:nvSpPr>
          <p:spPr bwMode="auto">
            <a:xfrm>
              <a:off x="2939" y="2453"/>
              <a:ext cx="16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solidFill>
                    <a:srgbClr val="000000"/>
                  </a:solidFill>
                </a:rPr>
                <a:t>-</a:t>
              </a:r>
            </a:p>
          </p:txBody>
        </p:sp>
        <p:sp>
          <p:nvSpPr>
            <p:cNvPr id="382987" name="Text Box 11"/>
            <p:cNvSpPr txBox="1">
              <a:spLocks noChangeArrowheads="1"/>
            </p:cNvSpPr>
            <p:nvPr/>
          </p:nvSpPr>
          <p:spPr bwMode="auto">
            <a:xfrm>
              <a:off x="3070" y="2394"/>
              <a:ext cx="16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solidFill>
                    <a:srgbClr val="000000"/>
                  </a:solidFill>
                </a:rPr>
                <a:t>-</a:t>
              </a:r>
            </a:p>
          </p:txBody>
        </p:sp>
      </p:grpSp>
      <p:sp>
        <p:nvSpPr>
          <p:cNvPr id="382988" name="Text Box 12"/>
          <p:cNvSpPr txBox="1">
            <a:spLocks noChangeArrowheads="1"/>
          </p:cNvSpPr>
          <p:nvPr/>
        </p:nvSpPr>
        <p:spPr bwMode="auto">
          <a:xfrm>
            <a:off x="3506788" y="4351338"/>
            <a:ext cx="1619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solidFill>
                  <a:srgbClr val="000000"/>
                </a:solidFill>
              </a:rPr>
              <a:t>+  +  +  +  +  +</a:t>
            </a:r>
          </a:p>
        </p:txBody>
      </p:sp>
      <p:pic>
        <p:nvPicPr>
          <p:cNvPr id="382990" name="Picture 1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488" y="2632075"/>
            <a:ext cx="3849687" cy="3697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2989"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59313" y="2632075"/>
            <a:ext cx="3810000" cy="3724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5398850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accel="50000" decel="50000" fill="hold" grpId="0" nodeType="clickEffect">
                                  <p:stCondLst>
                                    <p:cond delay="0"/>
                                  </p:stCondLst>
                                  <p:childTnLst>
                                    <p:animMotion origin="layout" path="M -2.77778E-7 1.12858E-6 C 0.04497 0.00093 0.16944 -0.00069 0.14931 -0.00185 C 0.12917 -0.00301 -0.09653 -0.0074 -0.12066 -0.0074 C -0.14479 -0.0074 -0.04497 -0.00092 -2.77778E-7 1.12858E-6 Z " pathEditMode="relative" ptsTypes="aaaa">
                                      <p:cBhvr>
                                        <p:cTn id="6" dur="2000" fill="hold"/>
                                        <p:tgtEl>
                                          <p:spTgt spid="382979"/>
                                        </p:tgtEl>
                                        <p:attrNameLst>
                                          <p:attrName>ppt_x</p:attrName>
                                          <p:attrName>ppt_y</p:attrName>
                                        </p:attrNameLst>
                                      </p:cBhvr>
                                    </p:animMotion>
                                  </p:childTnLst>
                                </p:cTn>
                              </p:par>
                              <p:par>
                                <p:cTn id="7" presetID="22" presetClass="entr" presetSubtype="2" fill="hold" grpId="0" nodeType="withEffect">
                                  <p:stCondLst>
                                    <p:cond delay="0"/>
                                  </p:stCondLst>
                                  <p:childTnLst>
                                    <p:set>
                                      <p:cBhvr>
                                        <p:cTn id="8" dur="1" fill="hold">
                                          <p:stCondLst>
                                            <p:cond delay="0"/>
                                          </p:stCondLst>
                                        </p:cTn>
                                        <p:tgtEl>
                                          <p:spTgt spid="382988"/>
                                        </p:tgtEl>
                                        <p:attrNameLst>
                                          <p:attrName>style.visibility</p:attrName>
                                        </p:attrNameLst>
                                      </p:cBhvr>
                                      <p:to>
                                        <p:strVal val="visible"/>
                                      </p:to>
                                    </p:set>
                                    <p:animEffect transition="in" filter="wipe(right)">
                                      <p:cBhvr>
                                        <p:cTn id="9" dur="2000"/>
                                        <p:tgtEl>
                                          <p:spTgt spid="382988"/>
                                        </p:tgtEl>
                                      </p:cBhvr>
                                    </p:animEffect>
                                  </p:childTnLst>
                                </p:cTn>
                              </p:par>
                            </p:childTnLst>
                          </p:cTn>
                        </p:par>
                        <p:par>
                          <p:cTn id="10" fill="hold" nodeType="afterGroup">
                            <p:stCondLst>
                              <p:cond delay="2000"/>
                            </p:stCondLst>
                            <p:childTnLst>
                              <p:par>
                                <p:cTn id="11" presetID="1" presetClass="entr" presetSubtype="0" fill="hold" nodeType="afterEffect">
                                  <p:stCondLst>
                                    <p:cond delay="0"/>
                                  </p:stCondLst>
                                  <p:childTnLst>
                                    <p:set>
                                      <p:cBhvr>
                                        <p:cTn id="12" dur="1" fill="hold">
                                          <p:stCondLst>
                                            <p:cond delay="0"/>
                                          </p:stCondLst>
                                        </p:cTn>
                                        <p:tgtEl>
                                          <p:spTgt spid="382991"/>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382990"/>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3829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2979" grpId="0" animBg="1"/>
      <p:bldP spid="38298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nvSpPr>
        <p:spPr>
          <a:xfrm rot="21360000">
            <a:off x="2647372" y="3407062"/>
            <a:ext cx="6532849" cy="109728"/>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0" y="3533772"/>
            <a:ext cx="5203031" cy="109728"/>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5158" name="Rectangle 6"/>
          <p:cNvSpPr>
            <a:spLocks noGrp="1" noChangeArrowheads="1"/>
          </p:cNvSpPr>
          <p:nvPr>
            <p:ph type="title"/>
          </p:nvPr>
        </p:nvSpPr>
        <p:spPr>
          <a:xfrm>
            <a:off x="685800" y="0"/>
            <a:ext cx="7772400" cy="1143000"/>
          </a:xfrm>
        </p:spPr>
        <p:txBody>
          <a:bodyPr/>
          <a:lstStyle/>
          <a:p>
            <a:r>
              <a:rPr lang="en-US" dirty="0" err="1" smtClean="0"/>
              <a:t>Monochromators</a:t>
            </a:r>
            <a:endParaRPr lang="en-US" dirty="0"/>
          </a:p>
        </p:txBody>
      </p:sp>
      <p:sp>
        <p:nvSpPr>
          <p:cNvPr id="36" name="Text Box 24"/>
          <p:cNvSpPr txBox="1">
            <a:spLocks noChangeArrowheads="1"/>
          </p:cNvSpPr>
          <p:nvPr/>
        </p:nvSpPr>
        <p:spPr bwMode="auto">
          <a:xfrm>
            <a:off x="1128713" y="1676400"/>
            <a:ext cx="24638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800" b="1" dirty="0"/>
              <a:t>n</a:t>
            </a:r>
            <a:r>
              <a:rPr lang="el-GR" sz="2800" b="1" dirty="0">
                <a:cs typeface="Arial" pitchFamily="34" charset="0"/>
              </a:rPr>
              <a:t>λ</a:t>
            </a:r>
            <a:r>
              <a:rPr lang="en-US" sz="2800" b="1" dirty="0">
                <a:cs typeface="Arial" pitchFamily="34" charset="0"/>
              </a:rPr>
              <a:t> = 2d sin(</a:t>
            </a:r>
            <a:r>
              <a:rPr lang="el-GR" sz="2800" b="1" dirty="0">
                <a:cs typeface="Arial" pitchFamily="34" charset="0"/>
              </a:rPr>
              <a:t>θ</a:t>
            </a:r>
            <a:r>
              <a:rPr lang="en-US" sz="2800" b="1" dirty="0">
                <a:cs typeface="Arial" pitchFamily="34" charset="0"/>
              </a:rPr>
              <a:t>)</a:t>
            </a:r>
            <a:endParaRPr lang="el-GR" sz="2800" b="1" dirty="0">
              <a:cs typeface="Arial" pitchFamily="34" charset="0"/>
            </a:endParaRPr>
          </a:p>
        </p:txBody>
      </p:sp>
      <p:sp>
        <p:nvSpPr>
          <p:cNvPr id="2" name="TextBox 1"/>
          <p:cNvSpPr txBox="1"/>
          <p:nvPr/>
        </p:nvSpPr>
        <p:spPr>
          <a:xfrm>
            <a:off x="1425677" y="3085515"/>
            <a:ext cx="1229824" cy="369332"/>
          </a:xfrm>
          <a:prstGeom prst="rect">
            <a:avLst/>
          </a:prstGeom>
          <a:noFill/>
        </p:spPr>
        <p:txBody>
          <a:bodyPr wrap="none" rtlCol="0">
            <a:spAutoFit/>
          </a:bodyPr>
          <a:lstStyle/>
          <a:p>
            <a:r>
              <a:rPr lang="el-GR" dirty="0" smtClean="0"/>
              <a:t>λ</a:t>
            </a:r>
            <a:r>
              <a:rPr lang="en-US" dirty="0" smtClean="0"/>
              <a:t> = 1.54 Å</a:t>
            </a:r>
            <a:endParaRPr lang="en-US" dirty="0"/>
          </a:p>
        </p:txBody>
      </p:sp>
      <p:sp>
        <p:nvSpPr>
          <p:cNvPr id="37" name="TextBox 36"/>
          <p:cNvSpPr txBox="1"/>
          <p:nvPr/>
        </p:nvSpPr>
        <p:spPr>
          <a:xfrm rot="21352348">
            <a:off x="1283408" y="3766939"/>
            <a:ext cx="1117614" cy="369332"/>
          </a:xfrm>
          <a:prstGeom prst="rect">
            <a:avLst/>
          </a:prstGeom>
          <a:noFill/>
        </p:spPr>
        <p:txBody>
          <a:bodyPr wrap="none" rtlCol="0">
            <a:spAutoFit/>
          </a:bodyPr>
          <a:lstStyle/>
          <a:p>
            <a:r>
              <a:rPr lang="el-GR" dirty="0" smtClean="0"/>
              <a:t>θ</a:t>
            </a:r>
            <a:r>
              <a:rPr lang="en-US" dirty="0" smtClean="0"/>
              <a:t> = 1.84°</a:t>
            </a:r>
            <a:endParaRPr lang="en-US" dirty="0"/>
          </a:p>
        </p:txBody>
      </p:sp>
      <p:sp>
        <p:nvSpPr>
          <p:cNvPr id="38" name="TextBox 37"/>
          <p:cNvSpPr txBox="1"/>
          <p:nvPr/>
        </p:nvSpPr>
        <p:spPr>
          <a:xfrm rot="21372597">
            <a:off x="6721092" y="2892106"/>
            <a:ext cx="1229824" cy="369332"/>
          </a:xfrm>
          <a:prstGeom prst="rect">
            <a:avLst/>
          </a:prstGeom>
          <a:noFill/>
        </p:spPr>
        <p:txBody>
          <a:bodyPr wrap="none" rtlCol="0">
            <a:spAutoFit/>
          </a:bodyPr>
          <a:lstStyle/>
          <a:p>
            <a:r>
              <a:rPr lang="el-GR" dirty="0" smtClean="0"/>
              <a:t>λ</a:t>
            </a:r>
            <a:r>
              <a:rPr lang="en-US" dirty="0" smtClean="0"/>
              <a:t> = 1.54 Å</a:t>
            </a:r>
            <a:endParaRPr lang="en-US" dirty="0"/>
          </a:p>
        </p:txBody>
      </p:sp>
      <p:grpSp>
        <p:nvGrpSpPr>
          <p:cNvPr id="13" name="Group 12"/>
          <p:cNvGrpSpPr/>
          <p:nvPr/>
        </p:nvGrpSpPr>
        <p:grpSpPr>
          <a:xfrm rot="21480000">
            <a:off x="1425677" y="3573105"/>
            <a:ext cx="5536721" cy="943299"/>
            <a:chOff x="1425677" y="3573105"/>
            <a:chExt cx="5536721" cy="943299"/>
          </a:xfrm>
        </p:grpSpPr>
        <p:sp>
          <p:nvSpPr>
            <p:cNvPr id="3" name="Rectangle 2"/>
            <p:cNvSpPr/>
            <p:nvPr/>
          </p:nvSpPr>
          <p:spPr>
            <a:xfrm>
              <a:off x="2654338" y="3602004"/>
              <a:ext cx="2675318" cy="914400"/>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sz="3200" dirty="0" smtClean="0">
                  <a:solidFill>
                    <a:schemeClr val="tx1"/>
                  </a:solidFill>
                </a:rPr>
                <a:t>Mo/C</a:t>
              </a:r>
              <a:endParaRPr lang="en-US" sz="3200" dirty="0">
                <a:solidFill>
                  <a:schemeClr val="tx1"/>
                </a:solidFill>
              </a:endParaRPr>
            </a:p>
          </p:txBody>
        </p:sp>
        <p:cxnSp>
          <p:nvCxnSpPr>
            <p:cNvPr id="25" name="Straight Arrow Connector 24"/>
            <p:cNvCxnSpPr/>
            <p:nvPr/>
          </p:nvCxnSpPr>
          <p:spPr>
            <a:xfrm rot="5400000">
              <a:off x="5540732" y="3384496"/>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rot="5400000">
              <a:off x="5540732" y="3750564"/>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rot="5400000">
              <a:off x="5540732" y="3476013"/>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rot="5400000">
              <a:off x="5540732" y="3567530"/>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rot="5400000">
              <a:off x="5540732" y="3659047"/>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5912110" y="3573105"/>
              <a:ext cx="1050288" cy="369332"/>
            </a:xfrm>
            <a:prstGeom prst="rect">
              <a:avLst/>
            </a:prstGeom>
            <a:noFill/>
          </p:spPr>
          <p:txBody>
            <a:bodyPr wrap="none" rtlCol="0">
              <a:spAutoFit/>
            </a:bodyPr>
            <a:lstStyle/>
            <a:p>
              <a:r>
                <a:rPr lang="en-US" dirty="0" smtClean="0"/>
                <a:t>d = 24 Å</a:t>
              </a:r>
              <a:endParaRPr lang="en-US" dirty="0"/>
            </a:p>
          </p:txBody>
        </p:sp>
        <p:cxnSp>
          <p:nvCxnSpPr>
            <p:cNvPr id="6" name="Straight Connector 5"/>
            <p:cNvCxnSpPr/>
            <p:nvPr/>
          </p:nvCxnSpPr>
          <p:spPr>
            <a:xfrm flipH="1">
              <a:off x="1425677" y="3595355"/>
              <a:ext cx="157878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49" name="Straight Arrow Connector 48"/>
          <p:cNvCxnSpPr/>
          <p:nvPr/>
        </p:nvCxnSpPr>
        <p:spPr>
          <a:xfrm flipH="1">
            <a:off x="2655820" y="3581268"/>
            <a:ext cx="2651076" cy="92578"/>
          </a:xfrm>
          <a:prstGeom prst="straightConnector1">
            <a:avLst/>
          </a:prstGeom>
          <a:ln w="57150">
            <a:solidFill>
              <a:schemeClr val="tx1">
                <a:lumMod val="65000"/>
                <a:lumOff val="35000"/>
              </a:schemeClr>
            </a:solidFill>
            <a:headEnd type="none"/>
            <a:tailEnd type="none"/>
          </a:ln>
          <a:effectLst/>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flipH="1">
            <a:off x="2662237" y="3947113"/>
            <a:ext cx="2651760" cy="88814"/>
          </a:xfrm>
          <a:prstGeom prst="straightConnector1">
            <a:avLst/>
          </a:prstGeom>
          <a:ln w="57150">
            <a:solidFill>
              <a:schemeClr val="tx1">
                <a:lumMod val="65000"/>
                <a:lumOff val="35000"/>
              </a:schemeClr>
            </a:solidFill>
            <a:headEnd type="none"/>
            <a:tailEnd type="none"/>
          </a:ln>
          <a:effectLst/>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p:nvPr/>
        </p:nvCxnSpPr>
        <p:spPr>
          <a:xfrm flipH="1">
            <a:off x="2655820" y="3672729"/>
            <a:ext cx="2654270" cy="92695"/>
          </a:xfrm>
          <a:prstGeom prst="straightConnector1">
            <a:avLst/>
          </a:prstGeom>
          <a:ln w="57150">
            <a:solidFill>
              <a:schemeClr val="tx1">
                <a:lumMod val="65000"/>
                <a:lumOff val="35000"/>
              </a:schemeClr>
            </a:solidFill>
            <a:headEnd type="none"/>
            <a:tailEnd type="none"/>
          </a:ln>
          <a:effectLst/>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flipH="1">
            <a:off x="2651501" y="3764190"/>
            <a:ext cx="2661784" cy="92958"/>
          </a:xfrm>
          <a:prstGeom prst="straightConnector1">
            <a:avLst/>
          </a:prstGeom>
          <a:ln w="57150">
            <a:solidFill>
              <a:schemeClr val="tx1">
                <a:lumMod val="65000"/>
                <a:lumOff val="35000"/>
              </a:schemeClr>
            </a:solidFill>
            <a:headEnd type="none"/>
            <a:tailEnd type="none"/>
          </a:ln>
          <a:effectLst/>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flipH="1">
            <a:off x="2655820" y="3855651"/>
            <a:ext cx="2660658" cy="92919"/>
          </a:xfrm>
          <a:prstGeom prst="straightConnector1">
            <a:avLst/>
          </a:prstGeom>
          <a:ln w="57150">
            <a:solidFill>
              <a:schemeClr val="tx1">
                <a:lumMod val="65000"/>
                <a:lumOff val="35000"/>
              </a:schemeClr>
            </a:solidFill>
            <a:headEnd type="none"/>
            <a:tailEnd type="none"/>
          </a:ln>
          <a:effectLst/>
        </p:spPr>
        <p:style>
          <a:lnRef idx="1">
            <a:schemeClr val="accent1"/>
          </a:lnRef>
          <a:fillRef idx="0">
            <a:schemeClr val="accent1"/>
          </a:fillRef>
          <a:effectRef idx="0">
            <a:schemeClr val="accent1"/>
          </a:effectRef>
          <a:fontRef idx="minor">
            <a:schemeClr val="tx1"/>
          </a:fontRef>
        </p:style>
      </p:cxnSp>
      <p:sp>
        <p:nvSpPr>
          <p:cNvPr id="107" name="TextBox 106"/>
          <p:cNvSpPr txBox="1"/>
          <p:nvPr/>
        </p:nvSpPr>
        <p:spPr>
          <a:xfrm>
            <a:off x="2925912" y="5448124"/>
            <a:ext cx="3122971" cy="584775"/>
          </a:xfrm>
          <a:prstGeom prst="rect">
            <a:avLst/>
          </a:prstGeom>
          <a:noFill/>
        </p:spPr>
        <p:txBody>
          <a:bodyPr wrap="none" rtlCol="0">
            <a:spAutoFit/>
          </a:bodyPr>
          <a:lstStyle/>
          <a:p>
            <a:r>
              <a:rPr lang="en-US" sz="3200" dirty="0" smtClean="0"/>
              <a:t>Multilayer optics</a:t>
            </a:r>
            <a:endParaRPr lang="en-US" sz="3200" dirty="0"/>
          </a:p>
        </p:txBody>
      </p:sp>
    </p:spTree>
    <p:extLst>
      <p:ext uri="{BB962C8B-B14F-4D97-AF65-F5344CB8AC3E}">
        <p14:creationId xmlns:p14="http://schemas.microsoft.com/office/powerpoint/2010/main" val="324923953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Rectangle 2"/>
          <p:cNvSpPr>
            <a:spLocks noChangeArrowheads="1"/>
          </p:cNvSpPr>
          <p:nvPr/>
        </p:nvSpPr>
        <p:spPr bwMode="auto">
          <a:xfrm>
            <a:off x="3705225" y="3448050"/>
            <a:ext cx="88900" cy="142875"/>
          </a:xfrm>
          <a:prstGeom prst="rect">
            <a:avLst/>
          </a:prstGeom>
          <a:solidFill>
            <a:schemeClr val="bg2"/>
          </a:solidFill>
          <a:ln w="9525">
            <a:miter lim="800000"/>
            <a:headEnd/>
            <a:tailEnd/>
          </a:ln>
          <a:effectLst/>
          <a:scene3d>
            <a:camera prst="legacyPerspectiveFront">
              <a:rot lat="1500000" lon="1500000" rev="0"/>
            </a:camera>
            <a:lightRig rig="legacyFlat2" dir="b"/>
          </a:scene3d>
          <a:sp3d extrusionH="11100" prstMaterial="legacyMetal">
            <a:bevelT w="13500" h="13500" prst="angle"/>
            <a:bevelB w="13500" h="13500" prst="angle"/>
            <a:extrusionClr>
              <a:schemeClr val="bg2"/>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grpSp>
        <p:nvGrpSpPr>
          <p:cNvPr id="307203" name="Group 3"/>
          <p:cNvGrpSpPr>
            <a:grpSpLocks/>
          </p:cNvGrpSpPr>
          <p:nvPr/>
        </p:nvGrpSpPr>
        <p:grpSpPr bwMode="auto">
          <a:xfrm>
            <a:off x="7442198" y="2168525"/>
            <a:ext cx="1381125" cy="2779713"/>
            <a:chOff x="3902" y="1348"/>
            <a:chExt cx="870" cy="1751"/>
          </a:xfrm>
        </p:grpSpPr>
        <p:pic>
          <p:nvPicPr>
            <p:cNvPr id="307204" name="Picture 4" descr="diffracti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02" y="1348"/>
              <a:ext cx="547" cy="1751"/>
            </a:xfrm>
            <a:prstGeom prst="rect">
              <a:avLst/>
            </a:prstGeom>
            <a:noFill/>
            <a:extLst>
              <a:ext uri="{909E8E84-426E-40DD-AFC4-6F175D3DCCD1}">
                <a14:hiddenFill xmlns:a14="http://schemas.microsoft.com/office/drawing/2010/main">
                  <a:solidFill>
                    <a:srgbClr val="FFFFFF"/>
                  </a:solidFill>
                </a14:hiddenFill>
              </a:ext>
            </a:extLst>
          </p:spPr>
        </p:pic>
        <p:sp>
          <p:nvSpPr>
            <p:cNvPr id="307205" name="Text Box 5"/>
            <p:cNvSpPr txBox="1">
              <a:spLocks noChangeAspect="1" noChangeArrowheads="1"/>
            </p:cNvSpPr>
            <p:nvPr/>
          </p:nvSpPr>
          <p:spPr bwMode="auto">
            <a:xfrm rot="16200000">
              <a:off x="4159" y="2118"/>
              <a:ext cx="1032" cy="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pitchFamily="34" charset="0"/>
                </a:defRPr>
              </a:lvl1pPr>
              <a:lvl2pPr marL="87313" defTabSz="174625">
                <a:defRPr>
                  <a:solidFill>
                    <a:schemeClr val="tx1"/>
                  </a:solidFill>
                  <a:latin typeface="Arial" pitchFamily="34" charset="0"/>
                </a:defRPr>
              </a:lvl2pPr>
              <a:lvl3pPr marL="174625" defTabSz="174625">
                <a:defRPr>
                  <a:solidFill>
                    <a:schemeClr val="tx1"/>
                  </a:solidFill>
                  <a:latin typeface="Arial" pitchFamily="34" charset="0"/>
                </a:defRPr>
              </a:lvl3pPr>
              <a:lvl4pPr marL="260350" defTabSz="174625">
                <a:defRPr>
                  <a:solidFill>
                    <a:schemeClr val="tx1"/>
                  </a:solidFill>
                  <a:latin typeface="Arial" pitchFamily="34" charset="0"/>
                </a:defRPr>
              </a:lvl4pPr>
              <a:lvl5pPr marL="347663" defTabSz="174625">
                <a:defRPr>
                  <a:solidFill>
                    <a:schemeClr val="tx1"/>
                  </a:solidFill>
                  <a:latin typeface="Arial" pitchFamily="34" charset="0"/>
                </a:defRPr>
              </a:lvl5pPr>
              <a:lvl6pPr marL="804863" defTabSz="174625" fontAlgn="base">
                <a:spcBef>
                  <a:spcPct val="0"/>
                </a:spcBef>
                <a:spcAft>
                  <a:spcPct val="0"/>
                </a:spcAft>
                <a:defRPr>
                  <a:solidFill>
                    <a:schemeClr val="tx1"/>
                  </a:solidFill>
                  <a:latin typeface="Arial" pitchFamily="34" charset="0"/>
                </a:defRPr>
              </a:lvl6pPr>
              <a:lvl7pPr marL="1262063" defTabSz="174625" fontAlgn="base">
                <a:spcBef>
                  <a:spcPct val="0"/>
                </a:spcBef>
                <a:spcAft>
                  <a:spcPct val="0"/>
                </a:spcAft>
                <a:defRPr>
                  <a:solidFill>
                    <a:schemeClr val="tx1"/>
                  </a:solidFill>
                  <a:latin typeface="Arial" pitchFamily="34" charset="0"/>
                </a:defRPr>
              </a:lvl7pPr>
              <a:lvl8pPr marL="1719263" defTabSz="174625" fontAlgn="base">
                <a:spcBef>
                  <a:spcPct val="0"/>
                </a:spcBef>
                <a:spcAft>
                  <a:spcPct val="0"/>
                </a:spcAft>
                <a:defRPr>
                  <a:solidFill>
                    <a:schemeClr val="tx1"/>
                  </a:solidFill>
                  <a:latin typeface="Arial" pitchFamily="34" charset="0"/>
                </a:defRPr>
              </a:lvl8pPr>
              <a:lvl9pPr marL="2176463" defTabSz="174625" fontAlgn="base">
                <a:spcBef>
                  <a:spcPct val="0"/>
                </a:spcBef>
                <a:spcAft>
                  <a:spcPct val="0"/>
                </a:spcAft>
                <a:defRPr>
                  <a:solidFill>
                    <a:schemeClr val="tx1"/>
                  </a:solidFill>
                  <a:latin typeface="Arial" pitchFamily="34" charset="0"/>
                </a:defRPr>
              </a:lvl9pPr>
            </a:lstStyle>
            <a:p>
              <a:pPr algn="ctr" eaLnBrk="0" hangingPunct="0"/>
              <a:r>
                <a:rPr lang="en-US" sz="1900" b="1" dirty="0" smtClean="0">
                  <a:solidFill>
                    <a:srgbClr val="000000"/>
                  </a:solidFill>
                </a:rPr>
                <a:t>Area Detector</a:t>
              </a:r>
              <a:endParaRPr lang="en-US" sz="1900" b="1" dirty="0">
                <a:solidFill>
                  <a:srgbClr val="000000"/>
                </a:solidFill>
              </a:endParaRPr>
            </a:p>
          </p:txBody>
        </p:sp>
      </p:grpSp>
      <p:sp>
        <p:nvSpPr>
          <p:cNvPr id="307206" name="AutoShape 6"/>
          <p:cNvSpPr>
            <a:spLocks noChangeAspect="1" noChangeArrowheads="1"/>
          </p:cNvSpPr>
          <p:nvPr/>
        </p:nvSpPr>
        <p:spPr bwMode="auto">
          <a:xfrm rot="-319694">
            <a:off x="3652838" y="3270250"/>
            <a:ext cx="2055812" cy="1104900"/>
          </a:xfrm>
          <a:custGeom>
            <a:avLst/>
            <a:gdLst>
              <a:gd name="G0" fmla="+- 6913 0 0"/>
              <a:gd name="G1" fmla="+- -7261357 0 0"/>
              <a:gd name="G2" fmla="+- 0 0 -7261357"/>
              <a:gd name="T0" fmla="*/ 0 256 1"/>
              <a:gd name="T1" fmla="*/ 180 256 1"/>
              <a:gd name="G3" fmla="+- -7261357 T0 T1"/>
              <a:gd name="T2" fmla="*/ 0 256 1"/>
              <a:gd name="T3" fmla="*/ 90 256 1"/>
              <a:gd name="G4" fmla="+- -7261357 T2 T3"/>
              <a:gd name="G5" fmla="*/ G4 2 1"/>
              <a:gd name="T4" fmla="*/ 90 256 1"/>
              <a:gd name="T5" fmla="*/ 0 256 1"/>
              <a:gd name="G6" fmla="+- -7261357 T4 T5"/>
              <a:gd name="G7" fmla="*/ G6 2 1"/>
              <a:gd name="G8" fmla="abs -7261357"/>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6913"/>
              <a:gd name="G18" fmla="*/ 6913 1 2"/>
              <a:gd name="G19" fmla="+- G18 5400 0"/>
              <a:gd name="G20" fmla="cos G19 -7261357"/>
              <a:gd name="G21" fmla="sin G19 -7261357"/>
              <a:gd name="G22" fmla="+- G20 10800 0"/>
              <a:gd name="G23" fmla="+- G21 10800 0"/>
              <a:gd name="G24" fmla="+- 10800 0 G20"/>
              <a:gd name="G25" fmla="+- 6913 10800 0"/>
              <a:gd name="G26" fmla="?: G9 G17 G25"/>
              <a:gd name="G27" fmla="?: G9 0 21600"/>
              <a:gd name="G28" fmla="cos 10800 -7261357"/>
              <a:gd name="G29" fmla="sin 10800 -7261357"/>
              <a:gd name="G30" fmla="sin 6913 -7261357"/>
              <a:gd name="G31" fmla="+- G28 10800 0"/>
              <a:gd name="G32" fmla="+- G29 10800 0"/>
              <a:gd name="G33" fmla="+- G30 10800 0"/>
              <a:gd name="G34" fmla="?: G4 0 G31"/>
              <a:gd name="G35" fmla="?: -7261357 G34 0"/>
              <a:gd name="G36" fmla="?: G6 G35 G31"/>
              <a:gd name="G37" fmla="+- 21600 0 G36"/>
              <a:gd name="G38" fmla="?: G4 0 G33"/>
              <a:gd name="G39" fmla="?: -7261357 G38 G32"/>
              <a:gd name="G40" fmla="?: G6 G39 0"/>
              <a:gd name="G41" fmla="?: G4 G32 21600"/>
              <a:gd name="G42" fmla="?: G6 G41 G33"/>
              <a:gd name="T12" fmla="*/ 10800 w 21600"/>
              <a:gd name="T13" fmla="*/ 0 h 21600"/>
              <a:gd name="T14" fmla="*/ 7654 w 21600"/>
              <a:gd name="T15" fmla="*/ 2520 h 21600"/>
              <a:gd name="T16" fmla="*/ 10800 w 21600"/>
              <a:gd name="T17" fmla="*/ 3887 h 21600"/>
              <a:gd name="T18" fmla="*/ 13946 w 21600"/>
              <a:gd name="T19" fmla="*/ 252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8345" y="4337"/>
                </a:moveTo>
                <a:cubicBezTo>
                  <a:pt x="9129" y="4039"/>
                  <a:pt x="9961" y="3886"/>
                  <a:pt x="10800" y="3887"/>
                </a:cubicBezTo>
                <a:cubicBezTo>
                  <a:pt x="11638" y="3887"/>
                  <a:pt x="12470" y="4039"/>
                  <a:pt x="13254" y="4337"/>
                </a:cubicBezTo>
                <a:lnTo>
                  <a:pt x="14635" y="703"/>
                </a:lnTo>
                <a:cubicBezTo>
                  <a:pt x="13410" y="238"/>
                  <a:pt x="12110" y="-1"/>
                  <a:pt x="10799" y="0"/>
                </a:cubicBezTo>
                <a:cubicBezTo>
                  <a:pt x="9489" y="0"/>
                  <a:pt x="8189" y="238"/>
                  <a:pt x="6964" y="703"/>
                </a:cubicBezTo>
                <a:close/>
              </a:path>
            </a:pathLst>
          </a:custGeom>
          <a:solidFill>
            <a:srgbClr val="33CCCC"/>
          </a:solidFill>
          <a:ln w="9525">
            <a:miter lim="800000"/>
            <a:headEnd/>
            <a:tailEnd/>
          </a:ln>
          <a:effectLst/>
          <a:scene3d>
            <a:camera prst="legacyPerspectiveBottom">
              <a:rot lat="300000" lon="0" rev="0"/>
            </a:camera>
            <a:lightRig rig="legacyFlat3" dir="r"/>
          </a:scene3d>
          <a:sp3d extrusionH="887400" prstMaterial="legacyMatte">
            <a:bevelT w="13500" h="13500" prst="angle"/>
            <a:bevelB w="13500" h="13500" prst="angle"/>
            <a:extrusionClr>
              <a:srgbClr val="33CCCC"/>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
        <p:nvSpPr>
          <p:cNvPr id="307207" name="Rectangle 7"/>
          <p:cNvSpPr>
            <a:spLocks noChangeArrowheads="1"/>
          </p:cNvSpPr>
          <p:nvPr/>
        </p:nvSpPr>
        <p:spPr bwMode="auto">
          <a:xfrm rot="-249808">
            <a:off x="3298825" y="3505200"/>
            <a:ext cx="1349375" cy="61913"/>
          </a:xfrm>
          <a:prstGeom prst="rect">
            <a:avLst/>
          </a:prstGeom>
          <a:solidFill>
            <a:srgbClr val="00FF00">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7208" name="Rectangle 8"/>
          <p:cNvSpPr>
            <a:spLocks noGrp="1" noChangeArrowheads="1"/>
          </p:cNvSpPr>
          <p:nvPr>
            <p:ph type="title"/>
          </p:nvPr>
        </p:nvSpPr>
        <p:spPr>
          <a:xfrm>
            <a:off x="685800" y="0"/>
            <a:ext cx="7772400" cy="1143000"/>
          </a:xfrm>
        </p:spPr>
        <p:txBody>
          <a:bodyPr/>
          <a:lstStyle/>
          <a:p>
            <a:r>
              <a:rPr lang="en-US" dirty="0" smtClean="0"/>
              <a:t>The “beam </a:t>
            </a:r>
            <a:r>
              <a:rPr lang="en-US" dirty="0" smtClean="0"/>
              <a:t>line”</a:t>
            </a:r>
            <a:endParaRPr lang="en-US" dirty="0"/>
          </a:p>
        </p:txBody>
      </p:sp>
      <p:sp>
        <p:nvSpPr>
          <p:cNvPr id="307210" name="Rectangle 10"/>
          <p:cNvSpPr>
            <a:spLocks noChangeAspect="1" noChangeArrowheads="1"/>
          </p:cNvSpPr>
          <p:nvPr/>
        </p:nvSpPr>
        <p:spPr bwMode="auto">
          <a:xfrm rot="360000">
            <a:off x="3081338" y="3676650"/>
            <a:ext cx="327025" cy="142875"/>
          </a:xfrm>
          <a:prstGeom prst="rect">
            <a:avLst/>
          </a:prstGeom>
          <a:solidFill>
            <a:srgbClr val="808000"/>
          </a:solidFill>
          <a:ln w="9525">
            <a:miter lim="800000"/>
            <a:headEnd/>
            <a:tailEnd/>
          </a:ln>
          <a:effectLst/>
          <a:scene3d>
            <a:camera prst="legacyPerspectiveFront">
              <a:rot lat="17699998" lon="1500000" rev="0"/>
            </a:camera>
            <a:lightRig rig="legacyFlat4" dir="b"/>
          </a:scene3d>
          <a:sp3d extrusionH="125400" prstMaterial="legacyMatte">
            <a:bevelT w="13500" h="13500" prst="angle"/>
            <a:bevelB w="13500" h="13500" prst="angle"/>
            <a:extrusionClr>
              <a:srgbClr val="808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
        <p:nvSpPr>
          <p:cNvPr id="307211" name="AutoShape 11"/>
          <p:cNvSpPr>
            <a:spLocks noChangeAspect="1" noChangeArrowheads="1"/>
          </p:cNvSpPr>
          <p:nvPr/>
        </p:nvSpPr>
        <p:spPr bwMode="auto">
          <a:xfrm rot="10500000">
            <a:off x="1878013" y="3432175"/>
            <a:ext cx="1309687" cy="484188"/>
          </a:xfrm>
          <a:custGeom>
            <a:avLst/>
            <a:gdLst>
              <a:gd name="G0" fmla="+- 8128 0 0"/>
              <a:gd name="G1" fmla="+- -7994668 0 0"/>
              <a:gd name="G2" fmla="+- 0 0 -7994668"/>
              <a:gd name="T0" fmla="*/ 0 256 1"/>
              <a:gd name="T1" fmla="*/ 180 256 1"/>
              <a:gd name="G3" fmla="+- -7994668 T0 T1"/>
              <a:gd name="T2" fmla="*/ 0 256 1"/>
              <a:gd name="T3" fmla="*/ 90 256 1"/>
              <a:gd name="G4" fmla="+- -7994668 T2 T3"/>
              <a:gd name="G5" fmla="*/ G4 2 1"/>
              <a:gd name="T4" fmla="*/ 90 256 1"/>
              <a:gd name="T5" fmla="*/ 0 256 1"/>
              <a:gd name="G6" fmla="+- -7994668 T4 T5"/>
              <a:gd name="G7" fmla="*/ G6 2 1"/>
              <a:gd name="G8" fmla="abs -7994668"/>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8128"/>
              <a:gd name="G18" fmla="*/ 8128 1 2"/>
              <a:gd name="G19" fmla="+- G18 5400 0"/>
              <a:gd name="G20" fmla="cos G19 -7994668"/>
              <a:gd name="G21" fmla="sin G19 -7994668"/>
              <a:gd name="G22" fmla="+- G20 10800 0"/>
              <a:gd name="G23" fmla="+- G21 10800 0"/>
              <a:gd name="G24" fmla="+- 10800 0 G20"/>
              <a:gd name="G25" fmla="+- 8128 10800 0"/>
              <a:gd name="G26" fmla="?: G9 G17 G25"/>
              <a:gd name="G27" fmla="?: G9 0 21600"/>
              <a:gd name="G28" fmla="cos 10800 -7994668"/>
              <a:gd name="G29" fmla="sin 10800 -7994668"/>
              <a:gd name="G30" fmla="sin 8128 -7994668"/>
              <a:gd name="G31" fmla="+- G28 10800 0"/>
              <a:gd name="G32" fmla="+- G29 10800 0"/>
              <a:gd name="G33" fmla="+- G30 10800 0"/>
              <a:gd name="G34" fmla="?: G4 0 G31"/>
              <a:gd name="G35" fmla="?: -7994668 G34 0"/>
              <a:gd name="G36" fmla="?: G6 G35 G31"/>
              <a:gd name="G37" fmla="+- 21600 0 G36"/>
              <a:gd name="G38" fmla="?: G4 0 G33"/>
              <a:gd name="G39" fmla="?: -7994668 G38 G32"/>
              <a:gd name="G40" fmla="?: G6 G39 0"/>
              <a:gd name="G41" fmla="?: G4 G32 21600"/>
              <a:gd name="G42" fmla="?: G6 G41 G33"/>
              <a:gd name="T12" fmla="*/ 10800 w 21600"/>
              <a:gd name="T13" fmla="*/ 0 h 21600"/>
              <a:gd name="T14" fmla="*/ 5786 w 21600"/>
              <a:gd name="T15" fmla="*/ 2773 h 21600"/>
              <a:gd name="T16" fmla="*/ 10800 w 21600"/>
              <a:gd name="T17" fmla="*/ 2672 h 21600"/>
              <a:gd name="T18" fmla="*/ 15814 w 21600"/>
              <a:gd name="T19" fmla="*/ 2773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6494" y="3906"/>
                </a:moveTo>
                <a:cubicBezTo>
                  <a:pt x="7785" y="3099"/>
                  <a:pt x="9277" y="2671"/>
                  <a:pt x="10800" y="2672"/>
                </a:cubicBezTo>
                <a:cubicBezTo>
                  <a:pt x="12322" y="2672"/>
                  <a:pt x="13814" y="3099"/>
                  <a:pt x="15105" y="3906"/>
                </a:cubicBezTo>
                <a:lnTo>
                  <a:pt x="16521" y="1639"/>
                </a:lnTo>
                <a:cubicBezTo>
                  <a:pt x="14805" y="568"/>
                  <a:pt x="12823" y="-1"/>
                  <a:pt x="10799" y="0"/>
                </a:cubicBezTo>
                <a:cubicBezTo>
                  <a:pt x="8776" y="0"/>
                  <a:pt x="6794" y="568"/>
                  <a:pt x="5078" y="1639"/>
                </a:cubicBezTo>
                <a:close/>
              </a:path>
            </a:pathLst>
          </a:custGeom>
          <a:solidFill>
            <a:srgbClr val="3366FF"/>
          </a:solidFill>
          <a:ln w="9525">
            <a:miter lim="800000"/>
            <a:headEnd/>
            <a:tailEnd/>
          </a:ln>
          <a:effectLst/>
          <a:scene3d>
            <a:camera prst="legacyPerspectiveBottom">
              <a:rot lat="20699999" lon="0" rev="0"/>
            </a:camera>
            <a:lightRig rig="legacyFlat3" dir="t"/>
          </a:scene3d>
          <a:sp3d extrusionH="125400" prstMaterial="legacyMatte">
            <a:bevelT w="13500" h="13500" prst="angle"/>
            <a:bevelB w="13500" h="13500" prst="angle"/>
            <a:extrusionClr>
              <a:srgbClr val="DDDDDD"/>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grpSp>
        <p:nvGrpSpPr>
          <p:cNvPr id="307212" name="Group 12"/>
          <p:cNvGrpSpPr>
            <a:grpSpLocks/>
          </p:cNvGrpSpPr>
          <p:nvPr/>
        </p:nvGrpSpPr>
        <p:grpSpPr bwMode="auto">
          <a:xfrm>
            <a:off x="6413500" y="2738438"/>
            <a:ext cx="1387475" cy="2276475"/>
            <a:chOff x="2962" y="1779"/>
            <a:chExt cx="874" cy="1434"/>
          </a:xfrm>
        </p:grpSpPr>
        <p:pic>
          <p:nvPicPr>
            <p:cNvPr id="307213" name="Picture 13" descr="xtal_w"/>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62" y="1918"/>
              <a:ext cx="433" cy="1295"/>
            </a:xfrm>
            <a:prstGeom prst="rect">
              <a:avLst/>
            </a:prstGeom>
            <a:noFill/>
            <a:extLst>
              <a:ext uri="{909E8E84-426E-40DD-AFC4-6F175D3DCCD1}">
                <a14:hiddenFill xmlns:a14="http://schemas.microsoft.com/office/drawing/2010/main">
                  <a:solidFill>
                    <a:srgbClr val="FFFFFF"/>
                  </a:solidFill>
                </a14:hiddenFill>
              </a:ext>
            </a:extLst>
          </p:spPr>
        </p:pic>
        <p:sp>
          <p:nvSpPr>
            <p:cNvPr id="307214" name="Line 14"/>
            <p:cNvSpPr>
              <a:spLocks noChangeAspect="1" noChangeShapeType="1"/>
            </p:cNvSpPr>
            <p:nvPr/>
          </p:nvSpPr>
          <p:spPr bwMode="auto">
            <a:xfrm flipV="1">
              <a:off x="3187" y="1779"/>
              <a:ext cx="615" cy="443"/>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215" name="Line 15"/>
            <p:cNvSpPr>
              <a:spLocks noChangeAspect="1" noChangeShapeType="1"/>
            </p:cNvSpPr>
            <p:nvPr/>
          </p:nvSpPr>
          <p:spPr bwMode="auto">
            <a:xfrm>
              <a:off x="3184" y="2248"/>
              <a:ext cx="652" cy="20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216" name="Line 16"/>
            <p:cNvSpPr>
              <a:spLocks noChangeAspect="1" noChangeShapeType="1"/>
            </p:cNvSpPr>
            <p:nvPr/>
          </p:nvSpPr>
          <p:spPr bwMode="auto">
            <a:xfrm flipV="1">
              <a:off x="3261" y="2108"/>
              <a:ext cx="328" cy="126"/>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217" name="Line 17"/>
            <p:cNvSpPr>
              <a:spLocks noChangeAspect="1" noChangeShapeType="1"/>
            </p:cNvSpPr>
            <p:nvPr/>
          </p:nvSpPr>
          <p:spPr bwMode="auto">
            <a:xfrm>
              <a:off x="3259" y="2328"/>
              <a:ext cx="349" cy="313"/>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307218" name="Text Box 18"/>
          <p:cNvSpPr txBox="1">
            <a:spLocks noChangeAspect="1" noChangeArrowheads="1"/>
          </p:cNvSpPr>
          <p:nvPr/>
        </p:nvSpPr>
        <p:spPr bwMode="auto">
          <a:xfrm>
            <a:off x="663938" y="2758712"/>
            <a:ext cx="947233" cy="3407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pitchFamily="34" charset="0"/>
              </a:defRPr>
            </a:lvl1pPr>
            <a:lvl2pPr marL="87313" defTabSz="174625">
              <a:defRPr>
                <a:solidFill>
                  <a:schemeClr val="tx1"/>
                </a:solidFill>
                <a:latin typeface="Arial" pitchFamily="34" charset="0"/>
              </a:defRPr>
            </a:lvl2pPr>
            <a:lvl3pPr marL="174625" defTabSz="174625">
              <a:defRPr>
                <a:solidFill>
                  <a:schemeClr val="tx1"/>
                </a:solidFill>
                <a:latin typeface="Arial" pitchFamily="34" charset="0"/>
              </a:defRPr>
            </a:lvl3pPr>
            <a:lvl4pPr marL="260350" defTabSz="174625">
              <a:defRPr>
                <a:solidFill>
                  <a:schemeClr val="tx1"/>
                </a:solidFill>
                <a:latin typeface="Arial" pitchFamily="34" charset="0"/>
              </a:defRPr>
            </a:lvl4pPr>
            <a:lvl5pPr marL="347663" defTabSz="174625">
              <a:defRPr>
                <a:solidFill>
                  <a:schemeClr val="tx1"/>
                </a:solidFill>
                <a:latin typeface="Arial" pitchFamily="34" charset="0"/>
              </a:defRPr>
            </a:lvl5pPr>
            <a:lvl6pPr marL="804863" defTabSz="174625" fontAlgn="base">
              <a:spcBef>
                <a:spcPct val="0"/>
              </a:spcBef>
              <a:spcAft>
                <a:spcPct val="0"/>
              </a:spcAft>
              <a:defRPr>
                <a:solidFill>
                  <a:schemeClr val="tx1"/>
                </a:solidFill>
                <a:latin typeface="Arial" pitchFamily="34" charset="0"/>
              </a:defRPr>
            </a:lvl6pPr>
            <a:lvl7pPr marL="1262063" defTabSz="174625" fontAlgn="base">
              <a:spcBef>
                <a:spcPct val="0"/>
              </a:spcBef>
              <a:spcAft>
                <a:spcPct val="0"/>
              </a:spcAft>
              <a:defRPr>
                <a:solidFill>
                  <a:schemeClr val="tx1"/>
                </a:solidFill>
                <a:latin typeface="Arial" pitchFamily="34" charset="0"/>
              </a:defRPr>
            </a:lvl7pPr>
            <a:lvl8pPr marL="1719263" defTabSz="174625" fontAlgn="base">
              <a:spcBef>
                <a:spcPct val="0"/>
              </a:spcBef>
              <a:spcAft>
                <a:spcPct val="0"/>
              </a:spcAft>
              <a:defRPr>
                <a:solidFill>
                  <a:schemeClr val="tx1"/>
                </a:solidFill>
                <a:latin typeface="Arial" pitchFamily="34" charset="0"/>
              </a:defRPr>
            </a:lvl8pPr>
            <a:lvl9pPr marL="2176463" defTabSz="174625" fontAlgn="base">
              <a:spcBef>
                <a:spcPct val="0"/>
              </a:spcBef>
              <a:spcAft>
                <a:spcPct val="0"/>
              </a:spcAft>
              <a:defRPr>
                <a:solidFill>
                  <a:schemeClr val="tx1"/>
                </a:solidFill>
                <a:latin typeface="Arial" pitchFamily="34" charset="0"/>
              </a:defRPr>
            </a:lvl9pPr>
          </a:lstStyle>
          <a:p>
            <a:pPr eaLnBrk="0" hangingPunct="0"/>
            <a:r>
              <a:rPr lang="en-US" sz="2100" b="1" dirty="0" smtClean="0">
                <a:solidFill>
                  <a:srgbClr val="000000"/>
                </a:solidFill>
              </a:rPr>
              <a:t>Source</a:t>
            </a:r>
            <a:endParaRPr lang="en-US" sz="2100" b="1" dirty="0">
              <a:solidFill>
                <a:srgbClr val="000000"/>
              </a:solidFill>
            </a:endParaRPr>
          </a:p>
        </p:txBody>
      </p:sp>
      <p:sp>
        <p:nvSpPr>
          <p:cNvPr id="307219" name="Text Box 19"/>
          <p:cNvSpPr txBox="1">
            <a:spLocks noChangeAspect="1" noChangeArrowheads="1"/>
          </p:cNvSpPr>
          <p:nvPr/>
        </p:nvSpPr>
        <p:spPr bwMode="auto">
          <a:xfrm>
            <a:off x="2171756" y="2514146"/>
            <a:ext cx="894333" cy="571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pitchFamily="34" charset="0"/>
              </a:defRPr>
            </a:lvl1pPr>
            <a:lvl2pPr marL="87313" defTabSz="174625">
              <a:defRPr>
                <a:solidFill>
                  <a:schemeClr val="tx1"/>
                </a:solidFill>
                <a:latin typeface="Arial" pitchFamily="34" charset="0"/>
              </a:defRPr>
            </a:lvl2pPr>
            <a:lvl3pPr marL="174625" defTabSz="174625">
              <a:defRPr>
                <a:solidFill>
                  <a:schemeClr val="tx1"/>
                </a:solidFill>
                <a:latin typeface="Arial" pitchFamily="34" charset="0"/>
              </a:defRPr>
            </a:lvl3pPr>
            <a:lvl4pPr marL="260350" defTabSz="174625">
              <a:defRPr>
                <a:solidFill>
                  <a:schemeClr val="tx1"/>
                </a:solidFill>
                <a:latin typeface="Arial" pitchFamily="34" charset="0"/>
              </a:defRPr>
            </a:lvl4pPr>
            <a:lvl5pPr marL="347663" defTabSz="174625">
              <a:defRPr>
                <a:solidFill>
                  <a:schemeClr val="tx1"/>
                </a:solidFill>
                <a:latin typeface="Arial" pitchFamily="34" charset="0"/>
              </a:defRPr>
            </a:lvl5pPr>
            <a:lvl6pPr marL="804863" defTabSz="174625" fontAlgn="base">
              <a:spcBef>
                <a:spcPct val="0"/>
              </a:spcBef>
              <a:spcAft>
                <a:spcPct val="0"/>
              </a:spcAft>
              <a:defRPr>
                <a:solidFill>
                  <a:schemeClr val="tx1"/>
                </a:solidFill>
                <a:latin typeface="Arial" pitchFamily="34" charset="0"/>
              </a:defRPr>
            </a:lvl6pPr>
            <a:lvl7pPr marL="1262063" defTabSz="174625" fontAlgn="base">
              <a:spcBef>
                <a:spcPct val="0"/>
              </a:spcBef>
              <a:spcAft>
                <a:spcPct val="0"/>
              </a:spcAft>
              <a:defRPr>
                <a:solidFill>
                  <a:schemeClr val="tx1"/>
                </a:solidFill>
                <a:latin typeface="Arial" pitchFamily="34" charset="0"/>
              </a:defRPr>
            </a:lvl7pPr>
            <a:lvl8pPr marL="1719263" defTabSz="174625" fontAlgn="base">
              <a:spcBef>
                <a:spcPct val="0"/>
              </a:spcBef>
              <a:spcAft>
                <a:spcPct val="0"/>
              </a:spcAft>
              <a:defRPr>
                <a:solidFill>
                  <a:schemeClr val="tx1"/>
                </a:solidFill>
                <a:latin typeface="Arial" pitchFamily="34" charset="0"/>
              </a:defRPr>
            </a:lvl8pPr>
            <a:lvl9pPr marL="2176463" defTabSz="174625" fontAlgn="base">
              <a:spcBef>
                <a:spcPct val="0"/>
              </a:spcBef>
              <a:spcAft>
                <a:spcPct val="0"/>
              </a:spcAft>
              <a:defRPr>
                <a:solidFill>
                  <a:schemeClr val="tx1"/>
                </a:solidFill>
                <a:latin typeface="Arial" pitchFamily="34" charset="0"/>
              </a:defRPr>
            </a:lvl9pPr>
          </a:lstStyle>
          <a:p>
            <a:pPr algn="ctr" eaLnBrk="0" hangingPunct="0"/>
            <a:r>
              <a:rPr lang="en-US" b="1" dirty="0" smtClean="0">
                <a:solidFill>
                  <a:srgbClr val="000000"/>
                </a:solidFill>
              </a:rPr>
              <a:t>Primary</a:t>
            </a:r>
            <a:endParaRPr lang="en-US" b="1" dirty="0">
              <a:solidFill>
                <a:srgbClr val="000000"/>
              </a:solidFill>
            </a:endParaRPr>
          </a:p>
          <a:p>
            <a:pPr algn="ctr" eaLnBrk="0" hangingPunct="0"/>
            <a:r>
              <a:rPr lang="en-US" b="1" dirty="0">
                <a:solidFill>
                  <a:srgbClr val="000000"/>
                </a:solidFill>
              </a:rPr>
              <a:t>mirror</a:t>
            </a:r>
          </a:p>
        </p:txBody>
      </p:sp>
      <p:sp>
        <p:nvSpPr>
          <p:cNvPr id="307220" name="Text Box 20"/>
          <p:cNvSpPr txBox="1">
            <a:spLocks noChangeAspect="1" noChangeArrowheads="1"/>
          </p:cNvSpPr>
          <p:nvPr/>
        </p:nvSpPr>
        <p:spPr bwMode="auto">
          <a:xfrm>
            <a:off x="3820888" y="2203450"/>
            <a:ext cx="1214935" cy="571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pitchFamily="34" charset="0"/>
              </a:defRPr>
            </a:lvl1pPr>
            <a:lvl2pPr marL="87313" defTabSz="174625">
              <a:defRPr>
                <a:solidFill>
                  <a:schemeClr val="tx1"/>
                </a:solidFill>
                <a:latin typeface="Arial" pitchFamily="34" charset="0"/>
              </a:defRPr>
            </a:lvl2pPr>
            <a:lvl3pPr marL="174625" defTabSz="174625">
              <a:defRPr>
                <a:solidFill>
                  <a:schemeClr val="tx1"/>
                </a:solidFill>
                <a:latin typeface="Arial" pitchFamily="34" charset="0"/>
              </a:defRPr>
            </a:lvl3pPr>
            <a:lvl4pPr marL="260350" defTabSz="174625">
              <a:defRPr>
                <a:solidFill>
                  <a:schemeClr val="tx1"/>
                </a:solidFill>
                <a:latin typeface="Arial" pitchFamily="34" charset="0"/>
              </a:defRPr>
            </a:lvl4pPr>
            <a:lvl5pPr marL="347663" defTabSz="174625">
              <a:defRPr>
                <a:solidFill>
                  <a:schemeClr val="tx1"/>
                </a:solidFill>
                <a:latin typeface="Arial" pitchFamily="34" charset="0"/>
              </a:defRPr>
            </a:lvl5pPr>
            <a:lvl6pPr marL="804863" defTabSz="174625" fontAlgn="base">
              <a:spcBef>
                <a:spcPct val="0"/>
              </a:spcBef>
              <a:spcAft>
                <a:spcPct val="0"/>
              </a:spcAft>
              <a:defRPr>
                <a:solidFill>
                  <a:schemeClr val="tx1"/>
                </a:solidFill>
                <a:latin typeface="Arial" pitchFamily="34" charset="0"/>
              </a:defRPr>
            </a:lvl6pPr>
            <a:lvl7pPr marL="1262063" defTabSz="174625" fontAlgn="base">
              <a:spcBef>
                <a:spcPct val="0"/>
              </a:spcBef>
              <a:spcAft>
                <a:spcPct val="0"/>
              </a:spcAft>
              <a:defRPr>
                <a:solidFill>
                  <a:schemeClr val="tx1"/>
                </a:solidFill>
                <a:latin typeface="Arial" pitchFamily="34" charset="0"/>
              </a:defRPr>
            </a:lvl7pPr>
            <a:lvl8pPr marL="1719263" defTabSz="174625" fontAlgn="base">
              <a:spcBef>
                <a:spcPct val="0"/>
              </a:spcBef>
              <a:spcAft>
                <a:spcPct val="0"/>
              </a:spcAft>
              <a:defRPr>
                <a:solidFill>
                  <a:schemeClr val="tx1"/>
                </a:solidFill>
                <a:latin typeface="Arial" pitchFamily="34" charset="0"/>
              </a:defRPr>
            </a:lvl8pPr>
            <a:lvl9pPr marL="2176463" defTabSz="174625" fontAlgn="base">
              <a:spcBef>
                <a:spcPct val="0"/>
              </a:spcBef>
              <a:spcAft>
                <a:spcPct val="0"/>
              </a:spcAft>
              <a:defRPr>
                <a:solidFill>
                  <a:schemeClr val="tx1"/>
                </a:solidFill>
                <a:latin typeface="Arial" pitchFamily="34" charset="0"/>
              </a:defRPr>
            </a:lvl9pPr>
          </a:lstStyle>
          <a:p>
            <a:pPr algn="ctr" eaLnBrk="0" hangingPunct="0"/>
            <a:r>
              <a:rPr lang="en-US" b="1" dirty="0" smtClean="0">
                <a:solidFill>
                  <a:srgbClr val="000000"/>
                </a:solidFill>
              </a:rPr>
              <a:t>Secondary</a:t>
            </a:r>
            <a:endParaRPr lang="en-US" b="1" dirty="0">
              <a:solidFill>
                <a:srgbClr val="000000"/>
              </a:solidFill>
            </a:endParaRPr>
          </a:p>
          <a:p>
            <a:pPr algn="ctr" eaLnBrk="0" hangingPunct="0"/>
            <a:r>
              <a:rPr lang="en-US" b="1" dirty="0">
                <a:solidFill>
                  <a:srgbClr val="000000"/>
                </a:solidFill>
              </a:rPr>
              <a:t>mirror</a:t>
            </a:r>
          </a:p>
        </p:txBody>
      </p:sp>
      <p:sp>
        <p:nvSpPr>
          <p:cNvPr id="307221" name="Text Box 21"/>
          <p:cNvSpPr txBox="1">
            <a:spLocks noChangeAspect="1" noChangeArrowheads="1"/>
          </p:cNvSpPr>
          <p:nvPr/>
        </p:nvSpPr>
        <p:spPr bwMode="auto">
          <a:xfrm>
            <a:off x="2447925" y="4481513"/>
            <a:ext cx="1787525" cy="565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pitchFamily="34" charset="0"/>
              </a:defRPr>
            </a:lvl1pPr>
            <a:lvl2pPr marL="87313" defTabSz="174625">
              <a:defRPr>
                <a:solidFill>
                  <a:schemeClr val="tx1"/>
                </a:solidFill>
                <a:latin typeface="Arial" pitchFamily="34" charset="0"/>
              </a:defRPr>
            </a:lvl2pPr>
            <a:lvl3pPr marL="174625" defTabSz="174625">
              <a:defRPr>
                <a:solidFill>
                  <a:schemeClr val="tx1"/>
                </a:solidFill>
                <a:latin typeface="Arial" pitchFamily="34" charset="0"/>
              </a:defRPr>
            </a:lvl3pPr>
            <a:lvl4pPr marL="260350" defTabSz="174625">
              <a:defRPr>
                <a:solidFill>
                  <a:schemeClr val="tx1"/>
                </a:solidFill>
                <a:latin typeface="Arial" pitchFamily="34" charset="0"/>
              </a:defRPr>
            </a:lvl4pPr>
            <a:lvl5pPr marL="347663" defTabSz="174625">
              <a:defRPr>
                <a:solidFill>
                  <a:schemeClr val="tx1"/>
                </a:solidFill>
                <a:latin typeface="Arial" pitchFamily="34" charset="0"/>
              </a:defRPr>
            </a:lvl5pPr>
            <a:lvl6pPr marL="804863" defTabSz="174625" fontAlgn="base">
              <a:spcBef>
                <a:spcPct val="0"/>
              </a:spcBef>
              <a:spcAft>
                <a:spcPct val="0"/>
              </a:spcAft>
              <a:defRPr>
                <a:solidFill>
                  <a:schemeClr val="tx1"/>
                </a:solidFill>
                <a:latin typeface="Arial" pitchFamily="34" charset="0"/>
              </a:defRPr>
            </a:lvl6pPr>
            <a:lvl7pPr marL="1262063" defTabSz="174625" fontAlgn="base">
              <a:spcBef>
                <a:spcPct val="0"/>
              </a:spcBef>
              <a:spcAft>
                <a:spcPct val="0"/>
              </a:spcAft>
              <a:defRPr>
                <a:solidFill>
                  <a:schemeClr val="tx1"/>
                </a:solidFill>
                <a:latin typeface="Arial" pitchFamily="34" charset="0"/>
              </a:defRPr>
            </a:lvl7pPr>
            <a:lvl8pPr marL="1719263" defTabSz="174625" fontAlgn="base">
              <a:spcBef>
                <a:spcPct val="0"/>
              </a:spcBef>
              <a:spcAft>
                <a:spcPct val="0"/>
              </a:spcAft>
              <a:defRPr>
                <a:solidFill>
                  <a:schemeClr val="tx1"/>
                </a:solidFill>
                <a:latin typeface="Arial" pitchFamily="34" charset="0"/>
              </a:defRPr>
            </a:lvl8pPr>
            <a:lvl9pPr marL="2176463" defTabSz="174625" fontAlgn="base">
              <a:spcBef>
                <a:spcPct val="0"/>
              </a:spcBef>
              <a:spcAft>
                <a:spcPct val="0"/>
              </a:spcAft>
              <a:defRPr>
                <a:solidFill>
                  <a:schemeClr val="tx1"/>
                </a:solidFill>
                <a:latin typeface="Arial" pitchFamily="34" charset="0"/>
              </a:defRPr>
            </a:lvl9pPr>
          </a:lstStyle>
          <a:p>
            <a:pPr algn="ctr" eaLnBrk="0" hangingPunct="0"/>
            <a:r>
              <a:rPr lang="en-US" b="1">
                <a:solidFill>
                  <a:srgbClr val="000000"/>
                </a:solidFill>
              </a:rPr>
              <a:t>Si(111)</a:t>
            </a:r>
          </a:p>
          <a:p>
            <a:pPr algn="ctr" eaLnBrk="0" hangingPunct="0"/>
            <a:r>
              <a:rPr lang="en-US" b="1">
                <a:solidFill>
                  <a:srgbClr val="000000"/>
                </a:solidFill>
              </a:rPr>
              <a:t>monochromator</a:t>
            </a:r>
          </a:p>
        </p:txBody>
      </p:sp>
      <p:sp>
        <p:nvSpPr>
          <p:cNvPr id="307222" name="Text Box 22"/>
          <p:cNvSpPr txBox="1">
            <a:spLocks noChangeAspect="1" noChangeArrowheads="1"/>
          </p:cNvSpPr>
          <p:nvPr/>
        </p:nvSpPr>
        <p:spPr bwMode="auto">
          <a:xfrm>
            <a:off x="6430280" y="5103813"/>
            <a:ext cx="812581" cy="2791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pitchFamily="34" charset="0"/>
              </a:defRPr>
            </a:lvl1pPr>
            <a:lvl2pPr marL="87313" defTabSz="174625">
              <a:defRPr>
                <a:solidFill>
                  <a:schemeClr val="tx1"/>
                </a:solidFill>
                <a:latin typeface="Arial" pitchFamily="34" charset="0"/>
              </a:defRPr>
            </a:lvl2pPr>
            <a:lvl3pPr marL="174625" defTabSz="174625">
              <a:defRPr>
                <a:solidFill>
                  <a:schemeClr val="tx1"/>
                </a:solidFill>
                <a:latin typeface="Arial" pitchFamily="34" charset="0"/>
              </a:defRPr>
            </a:lvl3pPr>
            <a:lvl4pPr marL="260350" defTabSz="174625">
              <a:defRPr>
                <a:solidFill>
                  <a:schemeClr val="tx1"/>
                </a:solidFill>
                <a:latin typeface="Arial" pitchFamily="34" charset="0"/>
              </a:defRPr>
            </a:lvl4pPr>
            <a:lvl5pPr marL="347663" defTabSz="174625">
              <a:defRPr>
                <a:solidFill>
                  <a:schemeClr val="tx1"/>
                </a:solidFill>
                <a:latin typeface="Arial" pitchFamily="34" charset="0"/>
              </a:defRPr>
            </a:lvl5pPr>
            <a:lvl6pPr marL="804863" defTabSz="174625" fontAlgn="base">
              <a:spcBef>
                <a:spcPct val="0"/>
              </a:spcBef>
              <a:spcAft>
                <a:spcPct val="0"/>
              </a:spcAft>
              <a:defRPr>
                <a:solidFill>
                  <a:schemeClr val="tx1"/>
                </a:solidFill>
                <a:latin typeface="Arial" pitchFamily="34" charset="0"/>
              </a:defRPr>
            </a:lvl6pPr>
            <a:lvl7pPr marL="1262063" defTabSz="174625" fontAlgn="base">
              <a:spcBef>
                <a:spcPct val="0"/>
              </a:spcBef>
              <a:spcAft>
                <a:spcPct val="0"/>
              </a:spcAft>
              <a:defRPr>
                <a:solidFill>
                  <a:schemeClr val="tx1"/>
                </a:solidFill>
                <a:latin typeface="Arial" pitchFamily="34" charset="0"/>
              </a:defRPr>
            </a:lvl7pPr>
            <a:lvl8pPr marL="1719263" defTabSz="174625" fontAlgn="base">
              <a:spcBef>
                <a:spcPct val="0"/>
              </a:spcBef>
              <a:spcAft>
                <a:spcPct val="0"/>
              </a:spcAft>
              <a:defRPr>
                <a:solidFill>
                  <a:schemeClr val="tx1"/>
                </a:solidFill>
                <a:latin typeface="Arial" pitchFamily="34" charset="0"/>
              </a:defRPr>
            </a:lvl8pPr>
            <a:lvl9pPr marL="2176463" defTabSz="174625" fontAlgn="base">
              <a:spcBef>
                <a:spcPct val="0"/>
              </a:spcBef>
              <a:spcAft>
                <a:spcPct val="0"/>
              </a:spcAft>
              <a:defRPr>
                <a:solidFill>
                  <a:schemeClr val="tx1"/>
                </a:solidFill>
                <a:latin typeface="Arial" pitchFamily="34" charset="0"/>
              </a:defRPr>
            </a:lvl9pPr>
          </a:lstStyle>
          <a:p>
            <a:pPr algn="ctr" eaLnBrk="0" hangingPunct="0"/>
            <a:r>
              <a:rPr lang="en-US" sz="1700" b="1" dirty="0" smtClean="0">
                <a:solidFill>
                  <a:srgbClr val="000000"/>
                </a:solidFill>
              </a:rPr>
              <a:t>Sample</a:t>
            </a:r>
            <a:endParaRPr lang="en-US" sz="1700" b="1" dirty="0">
              <a:solidFill>
                <a:srgbClr val="000000"/>
              </a:solidFill>
            </a:endParaRPr>
          </a:p>
        </p:txBody>
      </p:sp>
      <p:sp>
        <p:nvSpPr>
          <p:cNvPr id="307223" name="Rectangle 23"/>
          <p:cNvSpPr>
            <a:spLocks noChangeArrowheads="1"/>
          </p:cNvSpPr>
          <p:nvPr/>
        </p:nvSpPr>
        <p:spPr bwMode="auto">
          <a:xfrm>
            <a:off x="5716588" y="3514725"/>
            <a:ext cx="82550" cy="66992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7224" name="Rectangle 24"/>
          <p:cNvSpPr>
            <a:spLocks noChangeArrowheads="1"/>
          </p:cNvSpPr>
          <p:nvPr/>
        </p:nvSpPr>
        <p:spPr bwMode="auto">
          <a:xfrm>
            <a:off x="5716588" y="2790825"/>
            <a:ext cx="82550" cy="66992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7225" name="Rectangle 25"/>
          <p:cNvSpPr>
            <a:spLocks noChangeArrowheads="1"/>
          </p:cNvSpPr>
          <p:nvPr/>
        </p:nvSpPr>
        <p:spPr bwMode="auto">
          <a:xfrm>
            <a:off x="5945188" y="3629025"/>
            <a:ext cx="76200" cy="55562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7226" name="Rectangle 26"/>
          <p:cNvSpPr>
            <a:spLocks noChangeArrowheads="1"/>
          </p:cNvSpPr>
          <p:nvPr/>
        </p:nvSpPr>
        <p:spPr bwMode="auto">
          <a:xfrm>
            <a:off x="5945188" y="2790825"/>
            <a:ext cx="82550" cy="58102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7227" name="Line 27"/>
          <p:cNvSpPr>
            <a:spLocks noChangeShapeType="1"/>
          </p:cNvSpPr>
          <p:nvPr/>
        </p:nvSpPr>
        <p:spPr bwMode="auto">
          <a:xfrm flipV="1">
            <a:off x="5797550" y="3308350"/>
            <a:ext cx="127000" cy="133350"/>
          </a:xfrm>
          <a:prstGeom prst="line">
            <a:avLst/>
          </a:prstGeom>
          <a:noFill/>
          <a:ln w="9525">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228" name="Line 28"/>
          <p:cNvSpPr>
            <a:spLocks noChangeShapeType="1"/>
          </p:cNvSpPr>
          <p:nvPr/>
        </p:nvSpPr>
        <p:spPr bwMode="auto">
          <a:xfrm>
            <a:off x="5791200" y="3524250"/>
            <a:ext cx="146050" cy="158750"/>
          </a:xfrm>
          <a:prstGeom prst="line">
            <a:avLst/>
          </a:prstGeom>
          <a:noFill/>
          <a:ln w="9525">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229" name="AutoShape 29"/>
          <p:cNvSpPr>
            <a:spLocks noChangeArrowheads="1"/>
          </p:cNvSpPr>
          <p:nvPr/>
        </p:nvSpPr>
        <p:spPr bwMode="auto">
          <a:xfrm rot="-5400000">
            <a:off x="1818085" y="3208734"/>
            <a:ext cx="81756" cy="1336675"/>
          </a:xfrm>
          <a:prstGeom prst="triangle">
            <a:avLst>
              <a:gd name="adj" fmla="val 50000"/>
            </a:avLst>
          </a:prstGeom>
          <a:solidFill>
            <a:srgbClr val="00FF00">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7230" name="Rectangle 30"/>
          <p:cNvSpPr>
            <a:spLocks noChangeArrowheads="1"/>
          </p:cNvSpPr>
          <p:nvPr/>
        </p:nvSpPr>
        <p:spPr bwMode="auto">
          <a:xfrm rot="-733861">
            <a:off x="2517775" y="3759200"/>
            <a:ext cx="787400" cy="69850"/>
          </a:xfrm>
          <a:prstGeom prst="rect">
            <a:avLst/>
          </a:prstGeom>
          <a:solidFill>
            <a:srgbClr val="00FF00">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7231" name="Rectangle 31"/>
          <p:cNvSpPr>
            <a:spLocks noChangeArrowheads="1"/>
          </p:cNvSpPr>
          <p:nvPr/>
        </p:nvSpPr>
        <p:spPr bwMode="auto">
          <a:xfrm rot="-3648441">
            <a:off x="3206750" y="3613150"/>
            <a:ext cx="214313" cy="68263"/>
          </a:xfrm>
          <a:prstGeom prst="rect">
            <a:avLst/>
          </a:prstGeom>
          <a:solidFill>
            <a:srgbClr val="00FF00">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7232" name="Rectangle 32"/>
          <p:cNvSpPr>
            <a:spLocks noChangeAspect="1" noChangeArrowheads="1"/>
          </p:cNvSpPr>
          <p:nvPr/>
        </p:nvSpPr>
        <p:spPr bwMode="auto">
          <a:xfrm rot="360000">
            <a:off x="3151188" y="3338513"/>
            <a:ext cx="327025" cy="142875"/>
          </a:xfrm>
          <a:prstGeom prst="rect">
            <a:avLst/>
          </a:prstGeom>
          <a:solidFill>
            <a:srgbClr val="808000"/>
          </a:solidFill>
          <a:ln w="9525">
            <a:miter lim="800000"/>
            <a:headEnd/>
            <a:tailEnd/>
          </a:ln>
          <a:effectLst/>
          <a:scene3d>
            <a:camera prst="legacyPerspectiveFront">
              <a:rot lat="17699998" lon="1500000" rev="0"/>
            </a:camera>
            <a:lightRig rig="legacyFlat4" dir="b"/>
          </a:scene3d>
          <a:sp3d extrusionH="125400" prstMaterial="legacyMatte">
            <a:bevelT w="13500" h="13500" prst="angle"/>
            <a:bevelB w="13500" h="13500" prst="angle"/>
            <a:extrusionClr>
              <a:srgbClr val="808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
        <p:nvSpPr>
          <p:cNvPr id="307233" name="AutoShape 33"/>
          <p:cNvSpPr>
            <a:spLocks noChangeArrowheads="1"/>
          </p:cNvSpPr>
          <p:nvPr/>
        </p:nvSpPr>
        <p:spPr bwMode="auto">
          <a:xfrm rot="-5400000">
            <a:off x="5665787" y="2432051"/>
            <a:ext cx="68263" cy="2112962"/>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00FF00">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7234" name="Text Box 34"/>
          <p:cNvSpPr txBox="1">
            <a:spLocks noChangeAspect="1" noChangeArrowheads="1"/>
          </p:cNvSpPr>
          <p:nvPr/>
        </p:nvSpPr>
        <p:spPr bwMode="auto">
          <a:xfrm>
            <a:off x="5032629" y="1399223"/>
            <a:ext cx="871891" cy="802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pitchFamily="34" charset="0"/>
              </a:defRPr>
            </a:lvl1pPr>
            <a:lvl2pPr marL="87313" defTabSz="174625">
              <a:defRPr>
                <a:solidFill>
                  <a:schemeClr val="tx1"/>
                </a:solidFill>
                <a:latin typeface="Arial" pitchFamily="34" charset="0"/>
              </a:defRPr>
            </a:lvl2pPr>
            <a:lvl3pPr marL="174625" defTabSz="174625">
              <a:defRPr>
                <a:solidFill>
                  <a:schemeClr val="tx1"/>
                </a:solidFill>
                <a:latin typeface="Arial" pitchFamily="34" charset="0"/>
              </a:defRPr>
            </a:lvl3pPr>
            <a:lvl4pPr marL="260350" defTabSz="174625">
              <a:defRPr>
                <a:solidFill>
                  <a:schemeClr val="tx1"/>
                </a:solidFill>
                <a:latin typeface="Arial" pitchFamily="34" charset="0"/>
              </a:defRPr>
            </a:lvl4pPr>
            <a:lvl5pPr marL="347663" defTabSz="174625">
              <a:defRPr>
                <a:solidFill>
                  <a:schemeClr val="tx1"/>
                </a:solidFill>
                <a:latin typeface="Arial" pitchFamily="34" charset="0"/>
              </a:defRPr>
            </a:lvl5pPr>
            <a:lvl6pPr marL="804863" defTabSz="174625" fontAlgn="base">
              <a:spcBef>
                <a:spcPct val="0"/>
              </a:spcBef>
              <a:spcAft>
                <a:spcPct val="0"/>
              </a:spcAft>
              <a:defRPr>
                <a:solidFill>
                  <a:schemeClr val="tx1"/>
                </a:solidFill>
                <a:latin typeface="Arial" pitchFamily="34" charset="0"/>
              </a:defRPr>
            </a:lvl6pPr>
            <a:lvl7pPr marL="1262063" defTabSz="174625" fontAlgn="base">
              <a:spcBef>
                <a:spcPct val="0"/>
              </a:spcBef>
              <a:spcAft>
                <a:spcPct val="0"/>
              </a:spcAft>
              <a:defRPr>
                <a:solidFill>
                  <a:schemeClr val="tx1"/>
                </a:solidFill>
                <a:latin typeface="Arial" pitchFamily="34" charset="0"/>
              </a:defRPr>
            </a:lvl7pPr>
            <a:lvl8pPr marL="1719263" defTabSz="174625" fontAlgn="base">
              <a:spcBef>
                <a:spcPct val="0"/>
              </a:spcBef>
              <a:spcAft>
                <a:spcPct val="0"/>
              </a:spcAft>
              <a:defRPr>
                <a:solidFill>
                  <a:schemeClr val="tx1"/>
                </a:solidFill>
                <a:latin typeface="Arial" pitchFamily="34" charset="0"/>
              </a:defRPr>
            </a:lvl8pPr>
            <a:lvl9pPr marL="2176463" defTabSz="174625" fontAlgn="base">
              <a:spcBef>
                <a:spcPct val="0"/>
              </a:spcBef>
              <a:spcAft>
                <a:spcPct val="0"/>
              </a:spcAft>
              <a:defRPr>
                <a:solidFill>
                  <a:schemeClr val="tx1"/>
                </a:solidFill>
                <a:latin typeface="Arial" pitchFamily="34" charset="0"/>
              </a:defRPr>
            </a:lvl9pPr>
          </a:lstStyle>
          <a:p>
            <a:pPr algn="ctr" eaLnBrk="0" hangingPunct="0"/>
            <a:r>
              <a:rPr lang="en-US" sz="1700" b="1" dirty="0">
                <a:solidFill>
                  <a:srgbClr val="000000"/>
                </a:solidFill>
              </a:rPr>
              <a:t>f</a:t>
            </a:r>
            <a:r>
              <a:rPr lang="en-US" sz="1700" b="1" dirty="0" smtClean="0">
                <a:solidFill>
                  <a:srgbClr val="000000"/>
                </a:solidFill>
              </a:rPr>
              <a:t>ocused</a:t>
            </a:r>
          </a:p>
          <a:p>
            <a:pPr algn="ctr" eaLnBrk="0" hangingPunct="0"/>
            <a:r>
              <a:rPr lang="en-US" sz="1700" b="1" dirty="0">
                <a:solidFill>
                  <a:srgbClr val="000000"/>
                </a:solidFill>
              </a:rPr>
              <a:t>b</a:t>
            </a:r>
            <a:r>
              <a:rPr lang="en-US" sz="1700" b="1" dirty="0" smtClean="0">
                <a:solidFill>
                  <a:srgbClr val="000000"/>
                </a:solidFill>
              </a:rPr>
              <a:t>eam</a:t>
            </a:r>
          </a:p>
          <a:p>
            <a:pPr algn="ctr" eaLnBrk="0" hangingPunct="0"/>
            <a:r>
              <a:rPr lang="en-US" sz="1700" b="1" dirty="0">
                <a:solidFill>
                  <a:srgbClr val="000000"/>
                </a:solidFill>
              </a:rPr>
              <a:t>s</a:t>
            </a:r>
            <a:r>
              <a:rPr lang="en-US" sz="1700" b="1" dirty="0" smtClean="0">
                <a:solidFill>
                  <a:srgbClr val="000000"/>
                </a:solidFill>
              </a:rPr>
              <a:t>lits</a:t>
            </a:r>
          </a:p>
        </p:txBody>
      </p:sp>
      <p:sp>
        <p:nvSpPr>
          <p:cNvPr id="307235" name="Text Box 35"/>
          <p:cNvSpPr txBox="1">
            <a:spLocks noChangeAspect="1" noChangeArrowheads="1"/>
          </p:cNvSpPr>
          <p:nvPr/>
        </p:nvSpPr>
        <p:spPr bwMode="auto">
          <a:xfrm>
            <a:off x="6429375" y="1911350"/>
            <a:ext cx="76835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pitchFamily="34" charset="0"/>
              </a:defRPr>
            </a:lvl1pPr>
            <a:lvl2pPr marL="87313" defTabSz="174625">
              <a:defRPr>
                <a:solidFill>
                  <a:schemeClr val="tx1"/>
                </a:solidFill>
                <a:latin typeface="Arial" pitchFamily="34" charset="0"/>
              </a:defRPr>
            </a:lvl2pPr>
            <a:lvl3pPr marL="174625" defTabSz="174625">
              <a:defRPr>
                <a:solidFill>
                  <a:schemeClr val="tx1"/>
                </a:solidFill>
                <a:latin typeface="Arial" pitchFamily="34" charset="0"/>
              </a:defRPr>
            </a:lvl3pPr>
            <a:lvl4pPr marL="260350" defTabSz="174625">
              <a:defRPr>
                <a:solidFill>
                  <a:schemeClr val="tx1"/>
                </a:solidFill>
                <a:latin typeface="Arial" pitchFamily="34" charset="0"/>
              </a:defRPr>
            </a:lvl4pPr>
            <a:lvl5pPr marL="347663" defTabSz="174625">
              <a:defRPr>
                <a:solidFill>
                  <a:schemeClr val="tx1"/>
                </a:solidFill>
                <a:latin typeface="Arial" pitchFamily="34" charset="0"/>
              </a:defRPr>
            </a:lvl5pPr>
            <a:lvl6pPr marL="804863" defTabSz="174625" fontAlgn="base">
              <a:spcBef>
                <a:spcPct val="0"/>
              </a:spcBef>
              <a:spcAft>
                <a:spcPct val="0"/>
              </a:spcAft>
              <a:defRPr>
                <a:solidFill>
                  <a:schemeClr val="tx1"/>
                </a:solidFill>
                <a:latin typeface="Arial" pitchFamily="34" charset="0"/>
              </a:defRPr>
            </a:lvl6pPr>
            <a:lvl7pPr marL="1262063" defTabSz="174625" fontAlgn="base">
              <a:spcBef>
                <a:spcPct val="0"/>
              </a:spcBef>
              <a:spcAft>
                <a:spcPct val="0"/>
              </a:spcAft>
              <a:defRPr>
                <a:solidFill>
                  <a:schemeClr val="tx1"/>
                </a:solidFill>
                <a:latin typeface="Arial" pitchFamily="34" charset="0"/>
              </a:defRPr>
            </a:lvl7pPr>
            <a:lvl8pPr marL="1719263" defTabSz="174625" fontAlgn="base">
              <a:spcBef>
                <a:spcPct val="0"/>
              </a:spcBef>
              <a:spcAft>
                <a:spcPct val="0"/>
              </a:spcAft>
              <a:defRPr>
                <a:solidFill>
                  <a:schemeClr val="tx1"/>
                </a:solidFill>
                <a:latin typeface="Arial" pitchFamily="34" charset="0"/>
              </a:defRPr>
            </a:lvl8pPr>
            <a:lvl9pPr marL="2176463" defTabSz="174625" fontAlgn="base">
              <a:spcBef>
                <a:spcPct val="0"/>
              </a:spcBef>
              <a:spcAft>
                <a:spcPct val="0"/>
              </a:spcAft>
              <a:defRPr>
                <a:solidFill>
                  <a:schemeClr val="tx1"/>
                </a:solidFill>
                <a:latin typeface="Arial" pitchFamily="34" charset="0"/>
              </a:defRPr>
            </a:lvl9pPr>
          </a:lstStyle>
          <a:p>
            <a:pPr algn="ctr" eaLnBrk="0" hangingPunct="0"/>
            <a:r>
              <a:rPr lang="en-US" sz="1700" b="1">
                <a:solidFill>
                  <a:srgbClr val="000000"/>
                </a:solidFill>
              </a:rPr>
              <a:t>Scatter</a:t>
            </a:r>
          </a:p>
          <a:p>
            <a:pPr algn="ctr" eaLnBrk="0" hangingPunct="0"/>
            <a:r>
              <a:rPr lang="en-US" sz="1700" b="1">
                <a:solidFill>
                  <a:srgbClr val="000000"/>
                </a:solidFill>
              </a:rPr>
              <a:t>guard</a:t>
            </a:r>
          </a:p>
        </p:txBody>
      </p:sp>
      <p:sp>
        <p:nvSpPr>
          <p:cNvPr id="307236" name="Line 36"/>
          <p:cNvSpPr>
            <a:spLocks noChangeShapeType="1"/>
          </p:cNvSpPr>
          <p:nvPr/>
        </p:nvSpPr>
        <p:spPr bwMode="auto">
          <a:xfrm flipH="1">
            <a:off x="2568575" y="3106738"/>
            <a:ext cx="44450" cy="6667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237" name="Line 37"/>
          <p:cNvSpPr>
            <a:spLocks noChangeShapeType="1"/>
          </p:cNvSpPr>
          <p:nvPr/>
        </p:nvSpPr>
        <p:spPr bwMode="auto">
          <a:xfrm flipH="1" flipV="1">
            <a:off x="3338513" y="3919538"/>
            <a:ext cx="73025" cy="4492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238" name="Line 38"/>
          <p:cNvSpPr>
            <a:spLocks noChangeShapeType="1"/>
          </p:cNvSpPr>
          <p:nvPr/>
        </p:nvSpPr>
        <p:spPr bwMode="auto">
          <a:xfrm>
            <a:off x="4587875" y="2844800"/>
            <a:ext cx="28575" cy="304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239" name="Line 39"/>
          <p:cNvSpPr>
            <a:spLocks noChangeShapeType="1"/>
          </p:cNvSpPr>
          <p:nvPr/>
        </p:nvSpPr>
        <p:spPr bwMode="auto">
          <a:xfrm>
            <a:off x="5486400" y="2263775"/>
            <a:ext cx="188913" cy="4508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240" name="Line 40"/>
          <p:cNvSpPr>
            <a:spLocks noChangeShapeType="1"/>
          </p:cNvSpPr>
          <p:nvPr/>
        </p:nvSpPr>
        <p:spPr bwMode="auto">
          <a:xfrm flipH="1">
            <a:off x="6022975" y="2249488"/>
            <a:ext cx="436563" cy="49371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242" name="Rectangle 42"/>
          <p:cNvSpPr>
            <a:spLocks noChangeArrowheads="1"/>
          </p:cNvSpPr>
          <p:nvPr/>
        </p:nvSpPr>
        <p:spPr bwMode="auto">
          <a:xfrm>
            <a:off x="3838575" y="3595688"/>
            <a:ext cx="88900" cy="142875"/>
          </a:xfrm>
          <a:prstGeom prst="rect">
            <a:avLst/>
          </a:prstGeom>
          <a:solidFill>
            <a:schemeClr val="bg2"/>
          </a:solidFill>
          <a:ln w="9525">
            <a:miter lim="800000"/>
            <a:headEnd/>
            <a:tailEnd/>
          </a:ln>
          <a:effectLst/>
          <a:scene3d>
            <a:camera prst="legacyPerspectiveFront">
              <a:rot lat="1500000" lon="1500000" rev="0"/>
            </a:camera>
            <a:lightRig rig="legacyFlat2" dir="b"/>
          </a:scene3d>
          <a:sp3d extrusionH="11100" prstMaterial="legacyMetal">
            <a:bevelT w="13500" h="13500" prst="angle"/>
            <a:bevelB w="13500" h="13500" prst="angle"/>
            <a:extrusionClr>
              <a:schemeClr val="bg2"/>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
        <p:nvSpPr>
          <p:cNvPr id="307243" name="Rectangle 43"/>
          <p:cNvSpPr>
            <a:spLocks noChangeArrowheads="1"/>
          </p:cNvSpPr>
          <p:nvPr/>
        </p:nvSpPr>
        <p:spPr bwMode="auto">
          <a:xfrm>
            <a:off x="3833813" y="3348038"/>
            <a:ext cx="88900" cy="142875"/>
          </a:xfrm>
          <a:prstGeom prst="rect">
            <a:avLst/>
          </a:prstGeom>
          <a:solidFill>
            <a:schemeClr val="bg2"/>
          </a:solidFill>
          <a:ln w="9525">
            <a:miter lim="800000"/>
            <a:headEnd/>
            <a:tailEnd/>
          </a:ln>
          <a:effectLst/>
          <a:scene3d>
            <a:camera prst="legacyPerspectiveFront">
              <a:rot lat="1500000" lon="1500000" rev="0"/>
            </a:camera>
            <a:lightRig rig="legacyFlat2" dir="b"/>
          </a:scene3d>
          <a:sp3d extrusionH="11100" prstMaterial="legacyMetal">
            <a:bevelT w="13500" h="13500" prst="angle"/>
            <a:bevelB w="13500" h="13500" prst="angle"/>
            <a:extrusionClr>
              <a:schemeClr val="bg2"/>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
        <p:nvSpPr>
          <p:cNvPr id="307244" name="Rectangle 44"/>
          <p:cNvSpPr>
            <a:spLocks noChangeArrowheads="1"/>
          </p:cNvSpPr>
          <p:nvPr/>
        </p:nvSpPr>
        <p:spPr bwMode="auto">
          <a:xfrm>
            <a:off x="3971925" y="3505200"/>
            <a:ext cx="88900" cy="142875"/>
          </a:xfrm>
          <a:prstGeom prst="rect">
            <a:avLst/>
          </a:prstGeom>
          <a:solidFill>
            <a:schemeClr val="bg2"/>
          </a:solidFill>
          <a:ln w="9525">
            <a:miter lim="800000"/>
            <a:headEnd/>
            <a:tailEnd/>
          </a:ln>
          <a:effectLst/>
          <a:scene3d>
            <a:camera prst="legacyPerspectiveFront">
              <a:rot lat="1500000" lon="1500000" rev="0"/>
            </a:camera>
            <a:lightRig rig="legacyFlat2" dir="b"/>
          </a:scene3d>
          <a:sp3d extrusionH="11100" prstMaterial="legacyMetal">
            <a:bevelT w="13500" h="13500" prst="angle"/>
            <a:bevelB w="13500" h="13500" prst="angle"/>
            <a:extrusionClr>
              <a:schemeClr val="bg2"/>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
        <p:nvSpPr>
          <p:cNvPr id="307245" name="Text Box 45"/>
          <p:cNvSpPr txBox="1">
            <a:spLocks noChangeAspect="1" noChangeArrowheads="1"/>
          </p:cNvSpPr>
          <p:nvPr/>
        </p:nvSpPr>
        <p:spPr bwMode="auto">
          <a:xfrm>
            <a:off x="4075596" y="4129088"/>
            <a:ext cx="1227758" cy="8485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pitchFamily="34" charset="0"/>
              </a:defRPr>
            </a:lvl1pPr>
            <a:lvl2pPr marL="87313" defTabSz="174625">
              <a:defRPr>
                <a:solidFill>
                  <a:schemeClr val="tx1"/>
                </a:solidFill>
                <a:latin typeface="Arial" pitchFamily="34" charset="0"/>
              </a:defRPr>
            </a:lvl2pPr>
            <a:lvl3pPr marL="174625" defTabSz="174625">
              <a:defRPr>
                <a:solidFill>
                  <a:schemeClr val="tx1"/>
                </a:solidFill>
                <a:latin typeface="Arial" pitchFamily="34" charset="0"/>
              </a:defRPr>
            </a:lvl3pPr>
            <a:lvl4pPr marL="260350" defTabSz="174625">
              <a:defRPr>
                <a:solidFill>
                  <a:schemeClr val="tx1"/>
                </a:solidFill>
                <a:latin typeface="Arial" pitchFamily="34" charset="0"/>
              </a:defRPr>
            </a:lvl4pPr>
            <a:lvl5pPr marL="347663" defTabSz="174625">
              <a:defRPr>
                <a:solidFill>
                  <a:schemeClr val="tx1"/>
                </a:solidFill>
                <a:latin typeface="Arial" pitchFamily="34" charset="0"/>
              </a:defRPr>
            </a:lvl5pPr>
            <a:lvl6pPr marL="804863" defTabSz="174625" fontAlgn="base">
              <a:spcBef>
                <a:spcPct val="0"/>
              </a:spcBef>
              <a:spcAft>
                <a:spcPct val="0"/>
              </a:spcAft>
              <a:defRPr>
                <a:solidFill>
                  <a:schemeClr val="tx1"/>
                </a:solidFill>
                <a:latin typeface="Arial" pitchFamily="34" charset="0"/>
              </a:defRPr>
            </a:lvl6pPr>
            <a:lvl7pPr marL="1262063" defTabSz="174625" fontAlgn="base">
              <a:spcBef>
                <a:spcPct val="0"/>
              </a:spcBef>
              <a:spcAft>
                <a:spcPct val="0"/>
              </a:spcAft>
              <a:defRPr>
                <a:solidFill>
                  <a:schemeClr val="tx1"/>
                </a:solidFill>
                <a:latin typeface="Arial" pitchFamily="34" charset="0"/>
              </a:defRPr>
            </a:lvl7pPr>
            <a:lvl8pPr marL="1719263" defTabSz="174625" fontAlgn="base">
              <a:spcBef>
                <a:spcPct val="0"/>
              </a:spcBef>
              <a:spcAft>
                <a:spcPct val="0"/>
              </a:spcAft>
              <a:defRPr>
                <a:solidFill>
                  <a:schemeClr val="tx1"/>
                </a:solidFill>
                <a:latin typeface="Arial" pitchFamily="34" charset="0"/>
              </a:defRPr>
            </a:lvl8pPr>
            <a:lvl9pPr marL="2176463" defTabSz="174625" fontAlgn="base">
              <a:spcBef>
                <a:spcPct val="0"/>
              </a:spcBef>
              <a:spcAft>
                <a:spcPct val="0"/>
              </a:spcAft>
              <a:defRPr>
                <a:solidFill>
                  <a:schemeClr val="tx1"/>
                </a:solidFill>
                <a:latin typeface="Arial" pitchFamily="34" charset="0"/>
              </a:defRPr>
            </a:lvl9pPr>
          </a:lstStyle>
          <a:p>
            <a:pPr algn="ctr" eaLnBrk="0" hangingPunct="0"/>
            <a:r>
              <a:rPr lang="en-US" b="1" dirty="0" smtClean="0">
                <a:solidFill>
                  <a:srgbClr val="000000"/>
                </a:solidFill>
              </a:rPr>
              <a:t>Unfocused</a:t>
            </a:r>
          </a:p>
          <a:p>
            <a:pPr algn="ctr" eaLnBrk="0" hangingPunct="0"/>
            <a:r>
              <a:rPr lang="en-US" b="1" dirty="0" smtClean="0">
                <a:solidFill>
                  <a:srgbClr val="000000"/>
                </a:solidFill>
              </a:rPr>
              <a:t>beam</a:t>
            </a:r>
            <a:endParaRPr lang="en-US" b="1" dirty="0">
              <a:solidFill>
                <a:srgbClr val="000000"/>
              </a:solidFill>
            </a:endParaRPr>
          </a:p>
          <a:p>
            <a:pPr algn="ctr" eaLnBrk="0" hangingPunct="0"/>
            <a:r>
              <a:rPr lang="en-US" b="1" dirty="0">
                <a:solidFill>
                  <a:srgbClr val="000000"/>
                </a:solidFill>
              </a:rPr>
              <a:t>slits</a:t>
            </a:r>
          </a:p>
        </p:txBody>
      </p:sp>
      <p:sp>
        <p:nvSpPr>
          <p:cNvPr id="307246" name="Line 46"/>
          <p:cNvSpPr>
            <a:spLocks noChangeShapeType="1"/>
          </p:cNvSpPr>
          <p:nvPr/>
        </p:nvSpPr>
        <p:spPr bwMode="auto">
          <a:xfrm>
            <a:off x="3995738" y="3776663"/>
            <a:ext cx="152400" cy="3143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 name="Freeform 1"/>
          <p:cNvSpPr/>
          <p:nvPr/>
        </p:nvSpPr>
        <p:spPr>
          <a:xfrm>
            <a:off x="-875214" y="3749042"/>
            <a:ext cx="2821577" cy="796834"/>
          </a:xfrm>
          <a:custGeom>
            <a:avLst/>
            <a:gdLst>
              <a:gd name="connsiteX0" fmla="*/ 0 w 1894239"/>
              <a:gd name="connsiteY0" fmla="*/ 0 h 2168435"/>
              <a:gd name="connsiteX1" fmla="*/ 1894114 w 1894239"/>
              <a:gd name="connsiteY1" fmla="*/ 836023 h 2168435"/>
              <a:gd name="connsiteX2" fmla="*/ 104503 w 1894239"/>
              <a:gd name="connsiteY2" fmla="*/ 2168435 h 2168435"/>
              <a:gd name="connsiteX3" fmla="*/ 104503 w 1894239"/>
              <a:gd name="connsiteY3" fmla="*/ 2168435 h 2168435"/>
              <a:gd name="connsiteX0" fmla="*/ 0 w 1920434"/>
              <a:gd name="connsiteY0" fmla="*/ 0 h 1632857"/>
              <a:gd name="connsiteX1" fmla="*/ 1920240 w 1920434"/>
              <a:gd name="connsiteY1" fmla="*/ 300445 h 1632857"/>
              <a:gd name="connsiteX2" fmla="*/ 130629 w 1920434"/>
              <a:gd name="connsiteY2" fmla="*/ 1632857 h 1632857"/>
              <a:gd name="connsiteX3" fmla="*/ 130629 w 1920434"/>
              <a:gd name="connsiteY3" fmla="*/ 1632857 h 1632857"/>
              <a:gd name="connsiteX0" fmla="*/ 0 w 1920434"/>
              <a:gd name="connsiteY0" fmla="*/ 0 h 1632857"/>
              <a:gd name="connsiteX1" fmla="*/ 1920240 w 1920434"/>
              <a:gd name="connsiteY1" fmla="*/ 300445 h 1632857"/>
              <a:gd name="connsiteX2" fmla="*/ 130629 w 1920434"/>
              <a:gd name="connsiteY2" fmla="*/ 1632857 h 1632857"/>
              <a:gd name="connsiteX3" fmla="*/ 130629 w 1920434"/>
              <a:gd name="connsiteY3" fmla="*/ 1632857 h 1632857"/>
              <a:gd name="connsiteX0" fmla="*/ 0 w 2116393"/>
              <a:gd name="connsiteY0" fmla="*/ 0 h 1632857"/>
              <a:gd name="connsiteX1" fmla="*/ 2116183 w 2116393"/>
              <a:gd name="connsiteY1" fmla="*/ 391885 h 1632857"/>
              <a:gd name="connsiteX2" fmla="*/ 130629 w 2116393"/>
              <a:gd name="connsiteY2" fmla="*/ 1632857 h 1632857"/>
              <a:gd name="connsiteX3" fmla="*/ 130629 w 2116393"/>
              <a:gd name="connsiteY3" fmla="*/ 1632857 h 1632857"/>
              <a:gd name="connsiteX0" fmla="*/ 0 w 2181700"/>
              <a:gd name="connsiteY0" fmla="*/ 0 h 1632857"/>
              <a:gd name="connsiteX1" fmla="*/ 2181497 w 2181700"/>
              <a:gd name="connsiteY1" fmla="*/ 391885 h 1632857"/>
              <a:gd name="connsiteX2" fmla="*/ 130629 w 2181700"/>
              <a:gd name="connsiteY2" fmla="*/ 1632857 h 1632857"/>
              <a:gd name="connsiteX3" fmla="*/ 130629 w 2181700"/>
              <a:gd name="connsiteY3" fmla="*/ 1632857 h 1632857"/>
              <a:gd name="connsiteX0" fmla="*/ 0 w 2194805"/>
              <a:gd name="connsiteY0" fmla="*/ 0 h 1541417"/>
              <a:gd name="connsiteX1" fmla="*/ 2194560 w 2194805"/>
              <a:gd name="connsiteY1" fmla="*/ 300445 h 1541417"/>
              <a:gd name="connsiteX2" fmla="*/ 143692 w 2194805"/>
              <a:gd name="connsiteY2" fmla="*/ 1541417 h 1541417"/>
              <a:gd name="connsiteX3" fmla="*/ 143692 w 2194805"/>
              <a:gd name="connsiteY3" fmla="*/ 1541417 h 1541417"/>
              <a:gd name="connsiteX0" fmla="*/ 1613 w 2196418"/>
              <a:gd name="connsiteY0" fmla="*/ 0 h 1626831"/>
              <a:gd name="connsiteX1" fmla="*/ 2196173 w 2196418"/>
              <a:gd name="connsiteY1" fmla="*/ 300445 h 1626831"/>
              <a:gd name="connsiteX2" fmla="*/ 145305 w 2196418"/>
              <a:gd name="connsiteY2" fmla="*/ 1541417 h 1626831"/>
              <a:gd name="connsiteX3" fmla="*/ 171431 w 2196418"/>
              <a:gd name="connsiteY3" fmla="*/ 1515291 h 1626831"/>
              <a:gd name="connsiteX0" fmla="*/ 0 w 2194801"/>
              <a:gd name="connsiteY0" fmla="*/ 0 h 1946750"/>
              <a:gd name="connsiteX1" fmla="*/ 2194560 w 2194801"/>
              <a:gd name="connsiteY1" fmla="*/ 300445 h 1946750"/>
              <a:gd name="connsiteX2" fmla="*/ 143692 w 2194801"/>
              <a:gd name="connsiteY2" fmla="*/ 1541417 h 1946750"/>
              <a:gd name="connsiteX3" fmla="*/ 313509 w 2194801"/>
              <a:gd name="connsiteY3" fmla="*/ 1946366 h 1946750"/>
              <a:gd name="connsiteX0" fmla="*/ 0 w 2195857"/>
              <a:gd name="connsiteY0" fmla="*/ 0 h 1946366"/>
              <a:gd name="connsiteX1" fmla="*/ 2194560 w 2195857"/>
              <a:gd name="connsiteY1" fmla="*/ 300445 h 1946366"/>
              <a:gd name="connsiteX2" fmla="*/ 313509 w 2195857"/>
              <a:gd name="connsiteY2" fmla="*/ 1946366 h 1946366"/>
              <a:gd name="connsiteX0" fmla="*/ 0 w 2091446"/>
              <a:gd name="connsiteY0" fmla="*/ 16829 h 1963195"/>
              <a:gd name="connsiteX1" fmla="*/ 2090057 w 2091446"/>
              <a:gd name="connsiteY1" fmla="*/ 186645 h 1963195"/>
              <a:gd name="connsiteX2" fmla="*/ 313509 w 2091446"/>
              <a:gd name="connsiteY2" fmla="*/ 1963195 h 1963195"/>
              <a:gd name="connsiteX0" fmla="*/ 0 w 2137009"/>
              <a:gd name="connsiteY0" fmla="*/ 0 h 1946366"/>
              <a:gd name="connsiteX1" fmla="*/ 2090057 w 2137009"/>
              <a:gd name="connsiteY1" fmla="*/ 169816 h 1946366"/>
              <a:gd name="connsiteX2" fmla="*/ 313509 w 2137009"/>
              <a:gd name="connsiteY2" fmla="*/ 1946366 h 1946366"/>
              <a:gd name="connsiteX0" fmla="*/ 0 w 2090850"/>
              <a:gd name="connsiteY0" fmla="*/ 93448 h 2039814"/>
              <a:gd name="connsiteX1" fmla="*/ 2090057 w 2090850"/>
              <a:gd name="connsiteY1" fmla="*/ 263264 h 2039814"/>
              <a:gd name="connsiteX2" fmla="*/ 313509 w 2090850"/>
              <a:gd name="connsiteY2" fmla="*/ 2039814 h 2039814"/>
              <a:gd name="connsiteX0" fmla="*/ 0 w 2090850"/>
              <a:gd name="connsiteY0" fmla="*/ 93448 h 2039814"/>
              <a:gd name="connsiteX1" fmla="*/ 2090057 w 2090850"/>
              <a:gd name="connsiteY1" fmla="*/ 263264 h 2039814"/>
              <a:gd name="connsiteX2" fmla="*/ 313509 w 2090850"/>
              <a:gd name="connsiteY2" fmla="*/ 2039814 h 2039814"/>
              <a:gd name="connsiteX0" fmla="*/ 0 w 2090850"/>
              <a:gd name="connsiteY0" fmla="*/ 0 h 1946366"/>
              <a:gd name="connsiteX1" fmla="*/ 2090057 w 2090850"/>
              <a:gd name="connsiteY1" fmla="*/ 169816 h 1946366"/>
              <a:gd name="connsiteX2" fmla="*/ 313509 w 2090850"/>
              <a:gd name="connsiteY2" fmla="*/ 1946366 h 1946366"/>
              <a:gd name="connsiteX0" fmla="*/ 0 w 2169355"/>
              <a:gd name="connsiteY0" fmla="*/ 0 h 1946366"/>
              <a:gd name="connsiteX1" fmla="*/ 2090057 w 2169355"/>
              <a:gd name="connsiteY1" fmla="*/ 169816 h 1946366"/>
              <a:gd name="connsiteX2" fmla="*/ 313509 w 2169355"/>
              <a:gd name="connsiteY2" fmla="*/ 1946366 h 1946366"/>
              <a:gd name="connsiteX0" fmla="*/ 0 w 2874886"/>
              <a:gd name="connsiteY0" fmla="*/ 0 h 822960"/>
              <a:gd name="connsiteX1" fmla="*/ 2090057 w 2874886"/>
              <a:gd name="connsiteY1" fmla="*/ 169816 h 822960"/>
              <a:gd name="connsiteX2" fmla="*/ 2743200 w 2874886"/>
              <a:gd name="connsiteY2" fmla="*/ 822960 h 822960"/>
              <a:gd name="connsiteX0" fmla="*/ 0 w 2743200"/>
              <a:gd name="connsiteY0" fmla="*/ 0 h 822960"/>
              <a:gd name="connsiteX1" fmla="*/ 2090057 w 2743200"/>
              <a:gd name="connsiteY1" fmla="*/ 169816 h 822960"/>
              <a:gd name="connsiteX2" fmla="*/ 2743200 w 2743200"/>
              <a:gd name="connsiteY2" fmla="*/ 822960 h 822960"/>
              <a:gd name="connsiteX0" fmla="*/ 0 w 2821577"/>
              <a:gd name="connsiteY0" fmla="*/ 0 h 796834"/>
              <a:gd name="connsiteX1" fmla="*/ 2090057 w 2821577"/>
              <a:gd name="connsiteY1" fmla="*/ 169816 h 796834"/>
              <a:gd name="connsiteX2" fmla="*/ 2821577 w 2821577"/>
              <a:gd name="connsiteY2" fmla="*/ 796834 h 796834"/>
              <a:gd name="connsiteX0" fmla="*/ 0 w 2821577"/>
              <a:gd name="connsiteY0" fmla="*/ 0 h 796834"/>
              <a:gd name="connsiteX1" fmla="*/ 2090057 w 2821577"/>
              <a:gd name="connsiteY1" fmla="*/ 169816 h 796834"/>
              <a:gd name="connsiteX2" fmla="*/ 2821577 w 2821577"/>
              <a:gd name="connsiteY2" fmla="*/ 796834 h 796834"/>
              <a:gd name="connsiteX0" fmla="*/ 0 w 2821577"/>
              <a:gd name="connsiteY0" fmla="*/ 0 h 796834"/>
              <a:gd name="connsiteX1" fmla="*/ 2821577 w 2821577"/>
              <a:gd name="connsiteY1" fmla="*/ 796834 h 796834"/>
              <a:gd name="connsiteX0" fmla="*/ 0 w 2821577"/>
              <a:gd name="connsiteY0" fmla="*/ 0 h 796834"/>
              <a:gd name="connsiteX1" fmla="*/ 2063930 w 2821577"/>
              <a:gd name="connsiteY1" fmla="*/ 130627 h 796834"/>
              <a:gd name="connsiteX2" fmla="*/ 2821577 w 2821577"/>
              <a:gd name="connsiteY2" fmla="*/ 796834 h 796834"/>
              <a:gd name="connsiteX0" fmla="*/ 0 w 2821577"/>
              <a:gd name="connsiteY0" fmla="*/ 0 h 796834"/>
              <a:gd name="connsiteX1" fmla="*/ 2063930 w 2821577"/>
              <a:gd name="connsiteY1" fmla="*/ 130627 h 796834"/>
              <a:gd name="connsiteX2" fmla="*/ 2821577 w 2821577"/>
              <a:gd name="connsiteY2" fmla="*/ 796834 h 796834"/>
              <a:gd name="connsiteX0" fmla="*/ 0 w 2821577"/>
              <a:gd name="connsiteY0" fmla="*/ 0 h 796834"/>
              <a:gd name="connsiteX1" fmla="*/ 2063930 w 2821577"/>
              <a:gd name="connsiteY1" fmla="*/ 130627 h 796834"/>
              <a:gd name="connsiteX2" fmla="*/ 2821577 w 2821577"/>
              <a:gd name="connsiteY2" fmla="*/ 796834 h 796834"/>
              <a:gd name="connsiteX0" fmla="*/ 0 w 2821577"/>
              <a:gd name="connsiteY0" fmla="*/ 0 h 796834"/>
              <a:gd name="connsiteX1" fmla="*/ 2063930 w 2821577"/>
              <a:gd name="connsiteY1" fmla="*/ 130627 h 796834"/>
              <a:gd name="connsiteX2" fmla="*/ 2821577 w 2821577"/>
              <a:gd name="connsiteY2" fmla="*/ 796834 h 796834"/>
            </a:gdLst>
            <a:ahLst/>
            <a:cxnLst>
              <a:cxn ang="0">
                <a:pos x="connsiteX0" y="connsiteY0"/>
              </a:cxn>
              <a:cxn ang="0">
                <a:pos x="connsiteX1" y="connsiteY1"/>
              </a:cxn>
              <a:cxn ang="0">
                <a:pos x="connsiteX2" y="connsiteY2"/>
              </a:cxn>
            </a:cxnLst>
            <a:rect l="l" t="t" r="r" b="b"/>
            <a:pathLst>
              <a:path w="2821577" h="796834">
                <a:moveTo>
                  <a:pt x="0" y="0"/>
                </a:moveTo>
                <a:lnTo>
                  <a:pt x="2063930" y="130627"/>
                </a:lnTo>
                <a:lnTo>
                  <a:pt x="2821577" y="796834"/>
                </a:lnTo>
              </a:path>
            </a:pathLst>
          </a:custGeom>
          <a:noFill/>
          <a:ln>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xplosion 1 2"/>
          <p:cNvSpPr/>
          <p:nvPr/>
        </p:nvSpPr>
        <p:spPr>
          <a:xfrm>
            <a:off x="966647" y="3775166"/>
            <a:ext cx="404949" cy="261257"/>
          </a:xfrm>
          <a:prstGeom prst="irregularSeal1">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36965381"/>
      </p:ext>
    </p:extLst>
  </p:cSld>
  <p:clrMapOvr>
    <a:masterClrMapping/>
  </p:clrMapOvr>
  <p:transition spd="slow">
    <p:wipe dir="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524000"/>
          </a:xfrm>
        </p:spPr>
        <p:txBody>
          <a:bodyPr/>
          <a:lstStyle/>
          <a:p>
            <a:r>
              <a:rPr lang="en-US" dirty="0" smtClean="0"/>
              <a:t>The truth about x-ray beams</a:t>
            </a:r>
            <a:endParaRPr lang="en-US" dirty="0"/>
          </a:p>
        </p:txBody>
      </p:sp>
      <p:sp>
        <p:nvSpPr>
          <p:cNvPr id="3" name="Content Placeholder 2"/>
          <p:cNvSpPr>
            <a:spLocks noGrp="1"/>
          </p:cNvSpPr>
          <p:nvPr>
            <p:ph idx="1"/>
          </p:nvPr>
        </p:nvSpPr>
        <p:spPr>
          <a:xfrm>
            <a:off x="457200" y="1676400"/>
            <a:ext cx="8458200" cy="4800600"/>
          </a:xfrm>
        </p:spPr>
        <p:txBody>
          <a:bodyPr/>
          <a:lstStyle/>
          <a:p>
            <a:pPr marL="0" indent="0">
              <a:spcBef>
                <a:spcPts val="1200"/>
              </a:spcBef>
              <a:buNone/>
            </a:pPr>
            <a:r>
              <a:rPr lang="en-US" dirty="0" smtClean="0"/>
              <a:t>Term	units		significance</a:t>
            </a:r>
          </a:p>
          <a:p>
            <a:pPr marL="0" indent="0">
              <a:spcBef>
                <a:spcPts val="1200"/>
              </a:spcBef>
              <a:buNone/>
            </a:pPr>
            <a:r>
              <a:rPr lang="en-US" sz="2400" dirty="0" smtClean="0"/>
              <a:t>Flux		photons/s	duration of experiment</a:t>
            </a:r>
          </a:p>
          <a:p>
            <a:pPr marL="0" indent="0">
              <a:spcBef>
                <a:spcPts val="1200"/>
              </a:spcBef>
              <a:buNone/>
            </a:pPr>
            <a:r>
              <a:rPr lang="en-US" sz="2400" dirty="0" smtClean="0"/>
              <a:t>Beam Size	</a:t>
            </a:r>
            <a:r>
              <a:rPr lang="el-GR" sz="2400" dirty="0" smtClean="0"/>
              <a:t>μ</a:t>
            </a:r>
            <a:r>
              <a:rPr lang="en-US" sz="2400" dirty="0" smtClean="0"/>
              <a:t>m		match to crystal</a:t>
            </a:r>
          </a:p>
          <a:p>
            <a:pPr marL="0" indent="0">
              <a:spcBef>
                <a:spcPts val="1200"/>
              </a:spcBef>
              <a:buNone/>
            </a:pPr>
            <a:r>
              <a:rPr lang="en-US" sz="2400" dirty="0" smtClean="0"/>
              <a:t>Divergence	</a:t>
            </a:r>
            <a:r>
              <a:rPr lang="en-US" sz="2400" dirty="0" err="1" smtClean="0"/>
              <a:t>mrad</a:t>
            </a:r>
            <a:r>
              <a:rPr lang="en-US" sz="2400" dirty="0" smtClean="0"/>
              <a:t>		spot size </a:t>
            </a:r>
            <a:r>
              <a:rPr lang="en-US" sz="2400" dirty="0" err="1" smtClean="0"/>
              <a:t>vs</a:t>
            </a:r>
            <a:r>
              <a:rPr lang="en-US" sz="2400" dirty="0" smtClean="0"/>
              <a:t> distance</a:t>
            </a:r>
          </a:p>
          <a:p>
            <a:pPr marL="0" indent="0">
              <a:spcBef>
                <a:spcPts val="1200"/>
              </a:spcBef>
              <a:buNone/>
            </a:pPr>
            <a:r>
              <a:rPr lang="en-US" sz="2400" dirty="0" smtClean="0"/>
              <a:t>Wavelength	Å		resolution and </a:t>
            </a:r>
            <a:r>
              <a:rPr lang="en-US" sz="2400" dirty="0" smtClean="0"/>
              <a:t>absorption</a:t>
            </a:r>
          </a:p>
          <a:p>
            <a:pPr marL="0" indent="0">
              <a:spcBef>
                <a:spcPts val="1200"/>
              </a:spcBef>
              <a:buNone/>
            </a:pPr>
            <a:r>
              <a:rPr lang="en-US" sz="2400" dirty="0" smtClean="0"/>
              <a:t>Dispersion	</a:t>
            </a:r>
            <a:r>
              <a:rPr lang="el-GR" sz="2400" dirty="0" smtClean="0"/>
              <a:t>Δλ</a:t>
            </a:r>
            <a:r>
              <a:rPr lang="en-US" sz="2400" dirty="0" smtClean="0"/>
              <a:t>/</a:t>
            </a:r>
            <a:r>
              <a:rPr lang="el-GR" sz="2400" dirty="0" smtClean="0"/>
              <a:t>λ</a:t>
            </a:r>
            <a:r>
              <a:rPr lang="en-US" sz="2400" dirty="0" smtClean="0"/>
              <a:t>		spot size</a:t>
            </a:r>
            <a:endParaRPr lang="en-US" sz="2400" dirty="0" smtClean="0"/>
          </a:p>
          <a:p>
            <a:pPr marL="0" indent="0">
              <a:spcBef>
                <a:spcPts val="1200"/>
              </a:spcBef>
              <a:buNone/>
            </a:pPr>
            <a:endParaRPr lang="en-US" sz="2400" dirty="0" smtClean="0"/>
          </a:p>
          <a:p>
            <a:pPr marL="0" indent="0">
              <a:spcBef>
                <a:spcPts val="1200"/>
              </a:spcBef>
              <a:buNone/>
            </a:pPr>
            <a:r>
              <a:rPr lang="en-US" sz="2400" dirty="0" smtClean="0"/>
              <a:t>Flux </a:t>
            </a:r>
            <a:r>
              <a:rPr lang="en-US" sz="2400" dirty="0" smtClean="0"/>
              <a:t>density	</a:t>
            </a:r>
            <a:r>
              <a:rPr lang="en-US" sz="2400" dirty="0" err="1" smtClean="0"/>
              <a:t>ph</a:t>
            </a:r>
            <a:r>
              <a:rPr lang="en-US" sz="2400" dirty="0" smtClean="0"/>
              <a:t>/s/area	scattering/damage rate</a:t>
            </a:r>
          </a:p>
          <a:p>
            <a:pPr marL="0" indent="0">
              <a:spcBef>
                <a:spcPts val="1200"/>
              </a:spcBef>
              <a:buNone/>
            </a:pPr>
            <a:r>
              <a:rPr lang="en-US" sz="2400" dirty="0" err="1" smtClean="0"/>
              <a:t>Fluence</a:t>
            </a:r>
            <a:r>
              <a:rPr lang="en-US" sz="2400" dirty="0" smtClean="0"/>
              <a:t>	</a:t>
            </a:r>
            <a:r>
              <a:rPr lang="en-US" sz="2400" dirty="0" err="1" smtClean="0"/>
              <a:t>ph</a:t>
            </a:r>
            <a:r>
              <a:rPr lang="en-US" sz="2400" dirty="0" smtClean="0"/>
              <a:t>/area	</a:t>
            </a:r>
            <a:r>
              <a:rPr lang="en-US" sz="2400" dirty="0" smtClean="0"/>
              <a:t>scattering/damage</a:t>
            </a:r>
            <a:endParaRPr lang="en-US" sz="2400" dirty="0" smtClean="0"/>
          </a:p>
        </p:txBody>
      </p:sp>
    </p:spTree>
    <p:extLst>
      <p:ext uri="{BB962C8B-B14F-4D97-AF65-F5344CB8AC3E}">
        <p14:creationId xmlns:p14="http://schemas.microsoft.com/office/powerpoint/2010/main" val="869052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752600"/>
          </a:xfrm>
        </p:spPr>
        <p:txBody>
          <a:bodyPr/>
          <a:lstStyle/>
          <a:p>
            <a:r>
              <a:rPr lang="en-US" dirty="0"/>
              <a:t>The truth about x-ray beams</a:t>
            </a:r>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1945271225"/>
              </p:ext>
            </p:extLst>
          </p:nvPr>
        </p:nvGraphicFramePr>
        <p:xfrm>
          <a:off x="381000" y="1905001"/>
          <a:ext cx="8077200" cy="4243210"/>
        </p:xfrm>
        <a:graphic>
          <a:graphicData uri="http://schemas.openxmlformats.org/drawingml/2006/table">
            <a:tbl>
              <a:tblPr firstRow="1" bandRow="1">
                <a:tableStyleId>{5C22544A-7EE6-4342-B048-85BDC9FD1C3A}</a:tableStyleId>
              </a:tblPr>
              <a:tblGrid>
                <a:gridCol w="2019300"/>
                <a:gridCol w="2019300"/>
                <a:gridCol w="2019300"/>
                <a:gridCol w="2019300"/>
              </a:tblGrid>
              <a:tr h="507146">
                <a:tc>
                  <a:txBody>
                    <a:bodyPr/>
                    <a:lstStyle/>
                    <a:p>
                      <a:r>
                        <a:rPr lang="en-US" dirty="0" smtClean="0">
                          <a:solidFill>
                            <a:sysClr val="windowText" lastClr="000000"/>
                          </a:solidFill>
                        </a:rPr>
                        <a:t>quantity</a:t>
                      </a:r>
                      <a:endParaRPr lang="en-US" dirty="0">
                        <a:solidFill>
                          <a:sysClr val="windowText" lastClr="000000"/>
                        </a:solidFill>
                      </a:endParaRPr>
                    </a:p>
                  </a:txBody>
                  <a:tcPr anchor="ct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units</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home</a:t>
                      </a:r>
                      <a:r>
                        <a:rPr lang="en-US" baseline="0" dirty="0" smtClean="0">
                          <a:solidFill>
                            <a:sysClr val="windowText" lastClr="000000"/>
                          </a:solidFill>
                        </a:rPr>
                        <a:t> source</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MX2</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613976">
                <a:tc>
                  <a:txBody>
                    <a:bodyPr/>
                    <a:lstStyle/>
                    <a:p>
                      <a:r>
                        <a:rPr lang="en-US" dirty="0" smtClean="0">
                          <a:solidFill>
                            <a:sysClr val="windowText" lastClr="000000"/>
                          </a:solidFill>
                        </a:rPr>
                        <a:t>flux</a:t>
                      </a:r>
                      <a:endParaRPr lang="en-US" dirty="0">
                        <a:solidFill>
                          <a:sysClr val="windowText" lastClr="000000"/>
                        </a:solidFill>
                      </a:endParaRP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Photons/second</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2.5 x 10</a:t>
                      </a:r>
                      <a:r>
                        <a:rPr lang="en-US" baseline="30000" dirty="0" smtClean="0">
                          <a:solidFill>
                            <a:sysClr val="windowText" lastClr="000000"/>
                          </a:solidFill>
                        </a:rPr>
                        <a:t>9</a:t>
                      </a:r>
                      <a:endParaRPr lang="en-US" baseline="30000"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2 x 10</a:t>
                      </a:r>
                      <a:r>
                        <a:rPr lang="en-US" baseline="30000" dirty="0" smtClean="0">
                          <a:solidFill>
                            <a:sysClr val="windowText" lastClr="000000"/>
                          </a:solidFill>
                        </a:rPr>
                        <a:t>12</a:t>
                      </a:r>
                      <a:endParaRPr lang="en-US" baseline="30000"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613976">
                <a:tc>
                  <a:txBody>
                    <a:bodyPr/>
                    <a:lstStyle/>
                    <a:p>
                      <a:r>
                        <a:rPr lang="en-US" dirty="0" smtClean="0">
                          <a:solidFill>
                            <a:sysClr val="windowText" lastClr="000000"/>
                          </a:solidFill>
                        </a:rPr>
                        <a:t>exposure</a:t>
                      </a:r>
                      <a:endParaRPr lang="en-US" dirty="0">
                        <a:solidFill>
                          <a:sysClr val="windowText" lastClr="000000"/>
                        </a:solidFill>
                      </a:endParaRP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seconds</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baseline="0" dirty="0" smtClean="0">
                          <a:solidFill>
                            <a:sysClr val="windowText" lastClr="000000"/>
                          </a:solidFill>
                        </a:rPr>
                        <a:t>400</a:t>
                      </a:r>
                      <a:endParaRPr lang="en-US" baseline="0"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baseline="0" dirty="0" smtClean="0">
                          <a:solidFill>
                            <a:sysClr val="windowText" lastClr="000000"/>
                          </a:solidFill>
                        </a:rPr>
                        <a:t>1</a:t>
                      </a:r>
                      <a:endParaRPr lang="en-US" baseline="0"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613976">
                <a:tc>
                  <a:txBody>
                    <a:bodyPr/>
                    <a:lstStyle/>
                    <a:p>
                      <a:r>
                        <a:rPr lang="en-US" dirty="0" smtClean="0">
                          <a:solidFill>
                            <a:sysClr val="windowText" lastClr="000000"/>
                          </a:solidFill>
                        </a:rPr>
                        <a:t>Dispersion</a:t>
                      </a: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baseline="0" dirty="0" smtClean="0">
                          <a:solidFill>
                            <a:sysClr val="windowText" lastClr="000000"/>
                          </a:solidFill>
                        </a:rPr>
                        <a:t>wavelength range</a:t>
                      </a:r>
                      <a:r>
                        <a:rPr lang="en-US" dirty="0" smtClean="0">
                          <a:solidFill>
                            <a:sysClr val="windowText" lastClr="000000"/>
                          </a:solidFill>
                        </a:rPr>
                        <a:t> / wavelength</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0.2% (K</a:t>
                      </a:r>
                      <a:r>
                        <a:rPr lang="el-GR" dirty="0" smtClean="0">
                          <a:solidFill>
                            <a:sysClr val="windowText" lastClr="000000"/>
                          </a:solidFill>
                        </a:rPr>
                        <a:t>α</a:t>
                      </a:r>
                      <a:r>
                        <a:rPr lang="en-US" baseline="-25000" dirty="0" smtClean="0">
                          <a:solidFill>
                            <a:sysClr val="windowText" lastClr="000000"/>
                          </a:solidFill>
                        </a:rPr>
                        <a:t>1</a:t>
                      </a:r>
                      <a:r>
                        <a:rPr lang="en-US" dirty="0" smtClean="0">
                          <a:solidFill>
                            <a:sysClr val="windowText" lastClr="000000"/>
                          </a:solidFill>
                        </a:rPr>
                        <a:t> - </a:t>
                      </a:r>
                      <a:r>
                        <a:rPr lang="en-US" dirty="0" smtClean="0">
                          <a:solidFill>
                            <a:sysClr val="windowText" lastClr="000000"/>
                          </a:solidFill>
                        </a:rPr>
                        <a:t>K</a:t>
                      </a:r>
                      <a:r>
                        <a:rPr lang="el-GR" dirty="0" smtClean="0">
                          <a:solidFill>
                            <a:sysClr val="windowText" lastClr="000000"/>
                          </a:solidFill>
                        </a:rPr>
                        <a:t>α</a:t>
                      </a:r>
                      <a:r>
                        <a:rPr lang="en-US" baseline="-25000" dirty="0" smtClean="0">
                          <a:solidFill>
                            <a:sysClr val="windowText" lastClr="000000"/>
                          </a:solidFill>
                        </a:rPr>
                        <a:t>2</a:t>
                      </a:r>
                      <a:r>
                        <a:rPr lang="en-US" dirty="0" smtClean="0">
                          <a:solidFill>
                            <a:sysClr val="windowText" lastClr="000000"/>
                          </a:solidFill>
                        </a:rPr>
                        <a:t>)</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0.014% (Si111)</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613976">
                <a:tc>
                  <a:txBody>
                    <a:bodyPr/>
                    <a:lstStyle/>
                    <a:p>
                      <a:r>
                        <a:rPr lang="en-US" dirty="0" smtClean="0">
                          <a:solidFill>
                            <a:sysClr val="windowText" lastClr="000000"/>
                          </a:solidFill>
                        </a:rPr>
                        <a:t>Divergence</a:t>
                      </a:r>
                      <a:endParaRPr lang="en-US" dirty="0">
                        <a:solidFill>
                          <a:sysClr val="windowText" lastClr="000000"/>
                        </a:solidFill>
                      </a:endParaRP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err="1" smtClean="0">
                          <a:solidFill>
                            <a:sysClr val="windowText" lastClr="000000"/>
                          </a:solidFill>
                        </a:rPr>
                        <a:t>milliRadian</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4.8</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1.8 (h) 0.18 (v)</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613976">
                <a:tc>
                  <a:txBody>
                    <a:bodyPr/>
                    <a:lstStyle/>
                    <a:p>
                      <a:r>
                        <a:rPr lang="en-US" dirty="0" smtClean="0">
                          <a:solidFill>
                            <a:sysClr val="windowText" lastClr="000000"/>
                          </a:solidFill>
                        </a:rPr>
                        <a:t>Beam size</a:t>
                      </a:r>
                      <a:endParaRPr lang="en-US" dirty="0">
                        <a:solidFill>
                          <a:sysClr val="windowText" lastClr="000000"/>
                        </a:solidFill>
                      </a:endParaRP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microns</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100 </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24 (h)</a:t>
                      </a:r>
                      <a:r>
                        <a:rPr lang="en-US" baseline="0" dirty="0" smtClean="0">
                          <a:solidFill>
                            <a:sysClr val="windowText" lastClr="000000"/>
                          </a:solidFill>
                        </a:rPr>
                        <a:t> 12 (v)</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613976">
                <a:tc>
                  <a:txBody>
                    <a:bodyPr/>
                    <a:lstStyle/>
                    <a:p>
                      <a:r>
                        <a:rPr lang="en-US" dirty="0" smtClean="0">
                          <a:solidFill>
                            <a:sysClr val="windowText" lastClr="000000"/>
                          </a:solidFill>
                        </a:rPr>
                        <a:t>Spectral</a:t>
                      </a:r>
                    </a:p>
                    <a:p>
                      <a:r>
                        <a:rPr lang="en-US" dirty="0" smtClean="0">
                          <a:solidFill>
                            <a:sysClr val="windowText" lastClr="000000"/>
                          </a:solidFill>
                        </a:rPr>
                        <a:t>brightness</a:t>
                      </a:r>
                      <a:endParaRPr lang="en-US" dirty="0">
                        <a:solidFill>
                          <a:sysClr val="windowText" lastClr="000000"/>
                        </a:solidFill>
                      </a:endParaRP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Photons/s/mm</a:t>
                      </a:r>
                      <a:r>
                        <a:rPr lang="en-US" baseline="30000" dirty="0" smtClean="0">
                          <a:solidFill>
                            <a:sysClr val="windowText" lastClr="000000"/>
                          </a:solidFill>
                        </a:rPr>
                        <a:t>2</a:t>
                      </a:r>
                      <a:r>
                        <a:rPr lang="en-US" dirty="0" smtClean="0">
                          <a:solidFill>
                            <a:sysClr val="windowText" lastClr="000000"/>
                          </a:solidFill>
                        </a:rPr>
                        <a:t>/</a:t>
                      </a:r>
                    </a:p>
                    <a:p>
                      <a:r>
                        <a:rPr lang="en-US" dirty="0" smtClean="0">
                          <a:solidFill>
                            <a:sysClr val="windowText" lastClr="000000"/>
                          </a:solidFill>
                        </a:rPr>
                        <a:t>mR</a:t>
                      </a:r>
                      <a:r>
                        <a:rPr lang="en-US" baseline="30000" dirty="0" smtClean="0">
                          <a:solidFill>
                            <a:sysClr val="windowText" lastClr="000000"/>
                          </a:solidFill>
                        </a:rPr>
                        <a:t>2</a:t>
                      </a:r>
                      <a:r>
                        <a:rPr lang="en-US" dirty="0" smtClean="0">
                          <a:solidFill>
                            <a:sysClr val="windowText" lastClr="000000"/>
                          </a:solidFill>
                        </a:rPr>
                        <a:t>/0.1%BW</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5.4</a:t>
                      </a:r>
                      <a:r>
                        <a:rPr lang="en-US" baseline="0" dirty="0" smtClean="0">
                          <a:solidFill>
                            <a:sysClr val="windowText" lastClr="000000"/>
                          </a:solidFill>
                        </a:rPr>
                        <a:t> x 10</a:t>
                      </a:r>
                      <a:r>
                        <a:rPr lang="en-US" baseline="30000" dirty="0" smtClean="0">
                          <a:solidFill>
                            <a:sysClr val="windowText" lastClr="000000"/>
                          </a:solidFill>
                        </a:rPr>
                        <a:t>9</a:t>
                      </a:r>
                      <a:endParaRPr lang="en-US" baseline="30000"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1.5 x 10</a:t>
                      </a:r>
                      <a:r>
                        <a:rPr lang="en-US" baseline="30000" dirty="0" smtClean="0">
                          <a:solidFill>
                            <a:sysClr val="windowText" lastClr="000000"/>
                          </a:solidFill>
                        </a:rPr>
                        <a:t>17</a:t>
                      </a:r>
                      <a:endParaRPr lang="en-US" baseline="30000"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r>
            </a:tbl>
          </a:graphicData>
        </a:graphic>
      </p:graphicFrame>
    </p:spTree>
    <p:extLst>
      <p:ext uri="{BB962C8B-B14F-4D97-AF65-F5344CB8AC3E}">
        <p14:creationId xmlns:p14="http://schemas.microsoft.com/office/powerpoint/2010/main" val="6064754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752600"/>
          </a:xfrm>
        </p:spPr>
        <p:txBody>
          <a:bodyPr/>
          <a:lstStyle/>
          <a:p>
            <a:r>
              <a:rPr lang="en-US" dirty="0"/>
              <a:t>The truth about x-ray beams</a:t>
            </a:r>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703115804"/>
              </p:ext>
            </p:extLst>
          </p:nvPr>
        </p:nvGraphicFramePr>
        <p:xfrm>
          <a:off x="381000" y="1905001"/>
          <a:ext cx="8077200" cy="4243210"/>
        </p:xfrm>
        <a:graphic>
          <a:graphicData uri="http://schemas.openxmlformats.org/drawingml/2006/table">
            <a:tbl>
              <a:tblPr firstRow="1" bandRow="1">
                <a:tableStyleId>{5C22544A-7EE6-4342-B048-85BDC9FD1C3A}</a:tableStyleId>
              </a:tblPr>
              <a:tblGrid>
                <a:gridCol w="2019300"/>
                <a:gridCol w="2019300"/>
                <a:gridCol w="2019300"/>
                <a:gridCol w="2019300"/>
              </a:tblGrid>
              <a:tr h="507146">
                <a:tc>
                  <a:txBody>
                    <a:bodyPr/>
                    <a:lstStyle/>
                    <a:p>
                      <a:r>
                        <a:rPr lang="en-US" dirty="0" smtClean="0">
                          <a:solidFill>
                            <a:sysClr val="windowText" lastClr="000000"/>
                          </a:solidFill>
                        </a:rPr>
                        <a:t>quantity</a:t>
                      </a:r>
                      <a:endParaRPr lang="en-US" dirty="0">
                        <a:solidFill>
                          <a:sysClr val="windowText" lastClr="000000"/>
                        </a:solidFill>
                      </a:endParaRPr>
                    </a:p>
                  </a:txBody>
                  <a:tcPr anchor="ct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units</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home</a:t>
                      </a:r>
                      <a:r>
                        <a:rPr lang="en-US" baseline="0" dirty="0" smtClean="0">
                          <a:solidFill>
                            <a:sysClr val="windowText" lastClr="000000"/>
                          </a:solidFill>
                        </a:rPr>
                        <a:t> source</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MX2</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613976">
                <a:tc>
                  <a:txBody>
                    <a:bodyPr/>
                    <a:lstStyle/>
                    <a:p>
                      <a:r>
                        <a:rPr lang="en-US" dirty="0" smtClean="0">
                          <a:solidFill>
                            <a:sysClr val="windowText" lastClr="000000"/>
                          </a:solidFill>
                        </a:rPr>
                        <a:t>flux</a:t>
                      </a:r>
                      <a:endParaRPr lang="en-US" dirty="0">
                        <a:solidFill>
                          <a:sysClr val="windowText" lastClr="000000"/>
                        </a:solidFill>
                      </a:endParaRP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Photons/second</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baseline="0" dirty="0" smtClean="0">
                          <a:solidFill>
                            <a:sysClr val="windowText" lastClr="000000"/>
                          </a:solidFill>
                        </a:rPr>
                        <a:t>8 x 10</a:t>
                      </a:r>
                      <a:r>
                        <a:rPr lang="en-US" baseline="30000" dirty="0" smtClean="0">
                          <a:solidFill>
                            <a:sysClr val="windowText" lastClr="000000"/>
                          </a:solidFill>
                        </a:rPr>
                        <a:t>4</a:t>
                      </a:r>
                      <a:endParaRPr lang="en-US" baseline="30000"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2 x 10</a:t>
                      </a:r>
                      <a:r>
                        <a:rPr lang="en-US" baseline="30000" dirty="0" smtClean="0">
                          <a:solidFill>
                            <a:sysClr val="windowText" lastClr="000000"/>
                          </a:solidFill>
                        </a:rPr>
                        <a:t>12</a:t>
                      </a:r>
                      <a:endParaRPr lang="en-US" baseline="30000"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613976">
                <a:tc>
                  <a:txBody>
                    <a:bodyPr/>
                    <a:lstStyle/>
                    <a:p>
                      <a:r>
                        <a:rPr lang="en-US" dirty="0" smtClean="0">
                          <a:solidFill>
                            <a:sysClr val="windowText" lastClr="000000"/>
                          </a:solidFill>
                        </a:rPr>
                        <a:t>exposure</a:t>
                      </a:r>
                      <a:endParaRPr lang="en-US" dirty="0">
                        <a:solidFill>
                          <a:sysClr val="windowText" lastClr="000000"/>
                        </a:solidFill>
                      </a:endParaRP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time</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baseline="0" dirty="0" smtClean="0">
                          <a:solidFill>
                            <a:sysClr val="windowText" lastClr="000000"/>
                          </a:solidFill>
                        </a:rPr>
                        <a:t>5 months</a:t>
                      </a:r>
                      <a:endParaRPr lang="en-US" baseline="0"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baseline="0" dirty="0" smtClean="0">
                          <a:solidFill>
                            <a:sysClr val="windowText" lastClr="000000"/>
                          </a:solidFill>
                        </a:rPr>
                        <a:t>1 second</a:t>
                      </a:r>
                      <a:endParaRPr lang="en-US" baseline="0"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613976">
                <a:tc>
                  <a:txBody>
                    <a:bodyPr/>
                    <a:lstStyle/>
                    <a:p>
                      <a:r>
                        <a:rPr lang="en-US" dirty="0" smtClean="0">
                          <a:solidFill>
                            <a:sysClr val="windowText" lastClr="000000"/>
                          </a:solidFill>
                        </a:rPr>
                        <a:t>Dispersion</a:t>
                      </a: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baseline="0" dirty="0" smtClean="0">
                          <a:solidFill>
                            <a:sysClr val="windowText" lastClr="000000"/>
                          </a:solidFill>
                        </a:rPr>
                        <a:t>wavelength range</a:t>
                      </a:r>
                      <a:r>
                        <a:rPr lang="en-US" dirty="0" smtClean="0">
                          <a:solidFill>
                            <a:sysClr val="windowText" lastClr="000000"/>
                          </a:solidFill>
                        </a:rPr>
                        <a:t> / wavelength</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0.014% (Si111)</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0.014% (Si111)</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613976">
                <a:tc>
                  <a:txBody>
                    <a:bodyPr/>
                    <a:lstStyle/>
                    <a:p>
                      <a:r>
                        <a:rPr lang="en-US" dirty="0" smtClean="0">
                          <a:solidFill>
                            <a:sysClr val="windowText" lastClr="000000"/>
                          </a:solidFill>
                        </a:rPr>
                        <a:t>Divergence</a:t>
                      </a:r>
                      <a:endParaRPr lang="en-US" dirty="0">
                        <a:solidFill>
                          <a:sysClr val="windowText" lastClr="000000"/>
                        </a:solidFill>
                      </a:endParaRP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err="1" smtClean="0">
                          <a:solidFill>
                            <a:sysClr val="windowText" lastClr="000000"/>
                          </a:solidFill>
                        </a:rPr>
                        <a:t>milliRadian</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0.6</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1.8 (h) 0.18 (v)</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613976">
                <a:tc>
                  <a:txBody>
                    <a:bodyPr/>
                    <a:lstStyle/>
                    <a:p>
                      <a:r>
                        <a:rPr lang="en-US" dirty="0" smtClean="0">
                          <a:solidFill>
                            <a:sysClr val="windowText" lastClr="000000"/>
                          </a:solidFill>
                        </a:rPr>
                        <a:t>Beam size</a:t>
                      </a:r>
                      <a:endParaRPr lang="en-US" dirty="0">
                        <a:solidFill>
                          <a:sysClr val="windowText" lastClr="000000"/>
                        </a:solidFill>
                      </a:endParaRP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microns</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17 </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24 (h)</a:t>
                      </a:r>
                      <a:r>
                        <a:rPr lang="en-US" baseline="0" dirty="0" smtClean="0">
                          <a:solidFill>
                            <a:sysClr val="windowText" lastClr="000000"/>
                          </a:solidFill>
                        </a:rPr>
                        <a:t> 12 (v)</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613976">
                <a:tc>
                  <a:txBody>
                    <a:bodyPr/>
                    <a:lstStyle/>
                    <a:p>
                      <a:r>
                        <a:rPr lang="en-US" dirty="0" smtClean="0">
                          <a:solidFill>
                            <a:sysClr val="windowText" lastClr="000000"/>
                          </a:solidFill>
                        </a:rPr>
                        <a:t>Spectral</a:t>
                      </a:r>
                    </a:p>
                    <a:p>
                      <a:r>
                        <a:rPr lang="en-US" dirty="0" smtClean="0">
                          <a:solidFill>
                            <a:sysClr val="windowText" lastClr="000000"/>
                          </a:solidFill>
                        </a:rPr>
                        <a:t>brightness</a:t>
                      </a:r>
                      <a:endParaRPr lang="en-US" dirty="0">
                        <a:solidFill>
                          <a:sysClr val="windowText" lastClr="000000"/>
                        </a:solidFill>
                      </a:endParaRP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Photons/s/mm</a:t>
                      </a:r>
                      <a:r>
                        <a:rPr lang="en-US" baseline="30000" dirty="0" smtClean="0">
                          <a:solidFill>
                            <a:sysClr val="windowText" lastClr="000000"/>
                          </a:solidFill>
                        </a:rPr>
                        <a:t>2</a:t>
                      </a:r>
                      <a:r>
                        <a:rPr lang="en-US" dirty="0" smtClean="0">
                          <a:solidFill>
                            <a:sysClr val="windowText" lastClr="000000"/>
                          </a:solidFill>
                        </a:rPr>
                        <a:t>/</a:t>
                      </a:r>
                    </a:p>
                    <a:p>
                      <a:r>
                        <a:rPr lang="en-US" dirty="0" smtClean="0">
                          <a:solidFill>
                            <a:sysClr val="windowText" lastClr="000000"/>
                          </a:solidFill>
                        </a:rPr>
                        <a:t>mR</a:t>
                      </a:r>
                      <a:r>
                        <a:rPr lang="en-US" baseline="30000" dirty="0" smtClean="0">
                          <a:solidFill>
                            <a:sysClr val="windowText" lastClr="000000"/>
                          </a:solidFill>
                        </a:rPr>
                        <a:t>2</a:t>
                      </a:r>
                      <a:r>
                        <a:rPr lang="en-US" dirty="0" smtClean="0">
                          <a:solidFill>
                            <a:sysClr val="windowText" lastClr="000000"/>
                          </a:solidFill>
                        </a:rPr>
                        <a:t>/0.1%BW</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5.4</a:t>
                      </a:r>
                      <a:r>
                        <a:rPr lang="en-US" baseline="0" dirty="0" smtClean="0">
                          <a:solidFill>
                            <a:sysClr val="windowText" lastClr="000000"/>
                          </a:solidFill>
                        </a:rPr>
                        <a:t> x 10</a:t>
                      </a:r>
                      <a:r>
                        <a:rPr lang="en-US" baseline="30000" dirty="0" smtClean="0">
                          <a:solidFill>
                            <a:sysClr val="windowText" lastClr="000000"/>
                          </a:solidFill>
                        </a:rPr>
                        <a:t>9</a:t>
                      </a:r>
                      <a:endParaRPr lang="en-US" baseline="30000"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1.5 x 10</a:t>
                      </a:r>
                      <a:r>
                        <a:rPr lang="en-US" baseline="30000" dirty="0" smtClean="0">
                          <a:solidFill>
                            <a:sysClr val="windowText" lastClr="000000"/>
                          </a:solidFill>
                        </a:rPr>
                        <a:t>17</a:t>
                      </a:r>
                      <a:endParaRPr lang="en-US" baseline="30000"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r>
            </a:tbl>
          </a:graphicData>
        </a:graphic>
      </p:graphicFrame>
    </p:spTree>
    <p:extLst>
      <p:ext uri="{BB962C8B-B14F-4D97-AF65-F5344CB8AC3E}">
        <p14:creationId xmlns:p14="http://schemas.microsoft.com/office/powerpoint/2010/main" val="397152255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txBox="1">
            <a:spLocks/>
          </p:cNvSpPr>
          <p:nvPr/>
        </p:nvSpPr>
        <p:spPr bwMode="auto">
          <a:xfrm>
            <a:off x="457200" y="0"/>
            <a:ext cx="8229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algn="ctr" eaLnBrk="1" hangingPunct="1"/>
            <a:r>
              <a:rPr lang="en-US" sz="4400" dirty="0">
                <a:solidFill>
                  <a:srgbClr val="000000"/>
                </a:solidFill>
                <a:latin typeface="Calibri" pitchFamily="34" charset="0"/>
                <a:cs typeface="Arial" pitchFamily="34" charset="0"/>
              </a:rPr>
              <a:t>The </a:t>
            </a:r>
            <a:r>
              <a:rPr lang="en-US" sz="4400" dirty="0" smtClean="0">
                <a:solidFill>
                  <a:srgbClr val="000000"/>
                </a:solidFill>
                <a:latin typeface="Calibri" pitchFamily="34" charset="0"/>
                <a:cs typeface="Arial" pitchFamily="34" charset="0"/>
              </a:rPr>
              <a:t>number of </a:t>
            </a:r>
            <a:r>
              <a:rPr lang="en-US" sz="4400" dirty="0" smtClean="0">
                <a:solidFill>
                  <a:srgbClr val="00B050"/>
                </a:solidFill>
                <a:latin typeface="Calibri" pitchFamily="34" charset="0"/>
                <a:cs typeface="Arial" pitchFamily="34" charset="0"/>
              </a:rPr>
              <a:t>photons </a:t>
            </a:r>
            <a:r>
              <a:rPr lang="en-US" sz="4400" dirty="0" smtClean="0">
                <a:solidFill>
                  <a:srgbClr val="000000"/>
                </a:solidFill>
                <a:latin typeface="Calibri" pitchFamily="34" charset="0"/>
                <a:cs typeface="Arial" pitchFamily="34" charset="0"/>
              </a:rPr>
              <a:t>scattered</a:t>
            </a:r>
            <a:endParaRPr lang="en-US" sz="4400" dirty="0">
              <a:solidFill>
                <a:srgbClr val="000000"/>
              </a:solidFill>
              <a:latin typeface="Calibri" pitchFamily="34" charset="0"/>
              <a:cs typeface="Arial" pitchFamily="34" charset="0"/>
            </a:endParaRPr>
          </a:p>
          <a:p>
            <a:pPr algn="ctr" eaLnBrk="1" hangingPunct="1"/>
            <a:r>
              <a:rPr lang="en-US" sz="4400" dirty="0">
                <a:solidFill>
                  <a:srgbClr val="000000"/>
                </a:solidFill>
                <a:latin typeface="Calibri" pitchFamily="34" charset="0"/>
                <a:cs typeface="Arial" pitchFamily="34" charset="0"/>
              </a:rPr>
              <a:t>b</a:t>
            </a:r>
            <a:r>
              <a:rPr lang="en-US" sz="4400" dirty="0" smtClean="0">
                <a:solidFill>
                  <a:srgbClr val="000000"/>
                </a:solidFill>
                <a:latin typeface="Calibri" pitchFamily="34" charset="0"/>
                <a:cs typeface="Arial" pitchFamily="34" charset="0"/>
              </a:rPr>
              <a:t>efore crystal is dead</a:t>
            </a:r>
            <a:endParaRPr lang="en-US" sz="4400" dirty="0">
              <a:solidFill>
                <a:srgbClr val="000000"/>
              </a:solidFill>
              <a:latin typeface="Calibri" pitchFamily="34" charset="0"/>
              <a:cs typeface="Arial" pitchFamily="34" charset="0"/>
            </a:endParaRPr>
          </a:p>
          <a:p>
            <a:pPr algn="ctr" eaLnBrk="1" hangingPunct="1"/>
            <a:endParaRPr lang="en-US" sz="4400" dirty="0">
              <a:solidFill>
                <a:srgbClr val="000000"/>
              </a:solidFill>
              <a:latin typeface="Calibri" pitchFamily="34" charset="0"/>
              <a:cs typeface="Arial" pitchFamily="34" charset="0"/>
            </a:endParaRPr>
          </a:p>
          <a:p>
            <a:pPr algn="ctr" eaLnBrk="1" hangingPunct="1"/>
            <a:r>
              <a:rPr lang="en-US" sz="4400" dirty="0">
                <a:solidFill>
                  <a:srgbClr val="000000"/>
                </a:solidFill>
                <a:latin typeface="Calibri" pitchFamily="34" charset="0"/>
                <a:cs typeface="Arial" pitchFamily="34" charset="0"/>
              </a:rPr>
              <a:t>is </a:t>
            </a:r>
            <a:r>
              <a:rPr lang="en-US" sz="4400" b="1" dirty="0">
                <a:solidFill>
                  <a:srgbClr val="FF0000"/>
                </a:solidFill>
                <a:latin typeface="Calibri" pitchFamily="34" charset="0"/>
                <a:cs typeface="Arial" pitchFamily="34" charset="0"/>
              </a:rPr>
              <a:t>independent</a:t>
            </a:r>
          </a:p>
          <a:p>
            <a:pPr algn="ctr" eaLnBrk="1" hangingPunct="1"/>
            <a:r>
              <a:rPr lang="en-US" sz="4400" dirty="0">
                <a:solidFill>
                  <a:srgbClr val="000000"/>
                </a:solidFill>
                <a:latin typeface="Calibri" pitchFamily="34" charset="0"/>
                <a:cs typeface="Arial" pitchFamily="34" charset="0"/>
              </a:rPr>
              <a:t>of data collection time</a:t>
            </a:r>
          </a:p>
        </p:txBody>
      </p:sp>
      <p:sp>
        <p:nvSpPr>
          <p:cNvPr id="48131" name="Rectangle 1"/>
          <p:cNvSpPr>
            <a:spLocks noChangeArrowheads="1"/>
          </p:cNvSpPr>
          <p:nvPr/>
        </p:nvSpPr>
        <p:spPr bwMode="auto">
          <a:xfrm>
            <a:off x="0" y="5934075"/>
            <a:ext cx="9144000"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solidFill>
                  <a:srgbClr val="000000"/>
                </a:solidFill>
              </a:rPr>
              <a:t>Henderson, 1990; Gonzalez &amp; Nave, 1994; Glaeser</a:t>
            </a:r>
            <a:r>
              <a:rPr lang="en-US" i="1">
                <a:solidFill>
                  <a:srgbClr val="000000"/>
                </a:solidFill>
              </a:rPr>
              <a:t> et al.</a:t>
            </a:r>
            <a:r>
              <a:rPr lang="en-US">
                <a:solidFill>
                  <a:srgbClr val="000000"/>
                </a:solidFill>
              </a:rPr>
              <a:t>, 2000; Sliz</a:t>
            </a:r>
            <a:r>
              <a:rPr lang="en-US" i="1">
                <a:solidFill>
                  <a:srgbClr val="000000"/>
                </a:solidFill>
              </a:rPr>
              <a:t> et al.</a:t>
            </a:r>
            <a:r>
              <a:rPr lang="en-US">
                <a:solidFill>
                  <a:srgbClr val="000000"/>
                </a:solidFill>
              </a:rPr>
              <a:t>, 2003; Leiros</a:t>
            </a:r>
            <a:r>
              <a:rPr lang="en-US" i="1">
                <a:solidFill>
                  <a:srgbClr val="000000"/>
                </a:solidFill>
              </a:rPr>
              <a:t> et al.</a:t>
            </a:r>
            <a:r>
              <a:rPr lang="en-US">
                <a:solidFill>
                  <a:srgbClr val="000000"/>
                </a:solidFill>
              </a:rPr>
              <a:t>, 2006; Owen</a:t>
            </a:r>
            <a:r>
              <a:rPr lang="en-US" i="1">
                <a:solidFill>
                  <a:srgbClr val="000000"/>
                </a:solidFill>
              </a:rPr>
              <a:t> et al.</a:t>
            </a:r>
            <a:r>
              <a:rPr lang="en-US">
                <a:solidFill>
                  <a:srgbClr val="000000"/>
                </a:solidFill>
              </a:rPr>
              <a:t>, 2006; Garman &amp; McSweeney, 2006; Garman &amp; Nave, 2009; Holton, 2009</a:t>
            </a:r>
          </a:p>
        </p:txBody>
      </p:sp>
    </p:spTree>
    <p:extLst>
      <p:ext uri="{BB962C8B-B14F-4D97-AF65-F5344CB8AC3E}">
        <p14:creationId xmlns:p14="http://schemas.microsoft.com/office/powerpoint/2010/main" val="4487179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21465"/>
            <a:ext cx="7772400" cy="1045335"/>
          </a:xfrm>
        </p:spPr>
        <p:txBody>
          <a:bodyPr/>
          <a:lstStyle/>
          <a:p>
            <a:r>
              <a:rPr lang="en-US" dirty="0" smtClean="0"/>
              <a:t>Si(111) </a:t>
            </a:r>
            <a:r>
              <a:rPr lang="en-US" dirty="0" err="1" smtClean="0"/>
              <a:t>vs</a:t>
            </a:r>
            <a:r>
              <a:rPr lang="en-US" dirty="0" smtClean="0"/>
              <a:t> multilayers</a:t>
            </a:r>
            <a:endParaRPr lang="en-US" dirty="0"/>
          </a:p>
        </p:txBody>
      </p:sp>
      <p:pic>
        <p:nvPicPr>
          <p:cNvPr id="1026" name="Picture 2" descr="http://bl831.als.lbl.gov/%7Ejamesh/MX_w_ML/Si111_spots_4A.jpg"/>
          <p:cNvPicPr>
            <a:picLocks noChangeAspect="1" noChangeArrowheads="1"/>
          </p:cNvPicPr>
          <p:nvPr/>
        </p:nvPicPr>
        <p:blipFill rotWithShape="1">
          <a:blip r:embed="rId2">
            <a:extLst>
              <a:ext uri="{28A0092B-C50C-407E-A947-70E740481C1C}">
                <a14:useLocalDpi xmlns:a14="http://schemas.microsoft.com/office/drawing/2010/main" val="0"/>
              </a:ext>
            </a:extLst>
          </a:blip>
          <a:srcRect t="27297" b="13521"/>
          <a:stretch/>
        </p:blipFill>
        <p:spPr bwMode="auto">
          <a:xfrm>
            <a:off x="1857375" y="2176272"/>
            <a:ext cx="3171825" cy="198424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bl831.als.lbl.gov/%7Ejamesh/MX_w_ML/multilayer_spots_4A.jpg"/>
          <p:cNvPicPr>
            <a:picLocks noChangeAspect="1" noChangeArrowheads="1"/>
          </p:cNvPicPr>
          <p:nvPr/>
        </p:nvPicPr>
        <p:blipFill rotWithShape="1">
          <a:blip r:embed="rId3">
            <a:extLst>
              <a:ext uri="{28A0092B-C50C-407E-A947-70E740481C1C}">
                <a14:useLocalDpi xmlns:a14="http://schemas.microsoft.com/office/drawing/2010/main" val="0"/>
              </a:ext>
            </a:extLst>
          </a:blip>
          <a:srcRect t="27297" b="13521"/>
          <a:stretch/>
        </p:blipFill>
        <p:spPr bwMode="auto">
          <a:xfrm>
            <a:off x="5181600" y="2176272"/>
            <a:ext cx="3171825" cy="198424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bl831.als.lbl.gov/%7Ejamesh/MX_w_ML/Si111_spot_1.9A.jpg"/>
          <p:cNvPicPr>
            <a:picLocks noChangeAspect="1" noChangeArrowheads="1"/>
          </p:cNvPicPr>
          <p:nvPr/>
        </p:nvPicPr>
        <p:blipFill rotWithShape="1">
          <a:blip r:embed="rId4">
            <a:extLst>
              <a:ext uri="{28A0092B-C50C-407E-A947-70E740481C1C}">
                <a14:useLocalDpi xmlns:a14="http://schemas.microsoft.com/office/drawing/2010/main" val="0"/>
              </a:ext>
            </a:extLst>
          </a:blip>
          <a:srcRect t="27364" b="13454"/>
          <a:stretch/>
        </p:blipFill>
        <p:spPr bwMode="auto">
          <a:xfrm>
            <a:off x="1857375" y="4343400"/>
            <a:ext cx="3171825" cy="198424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bl831.als.lbl.gov/%7Ejamesh/MX_w_ML/multilayer_spot_1.9A.jpg"/>
          <p:cNvPicPr>
            <a:picLocks noChangeAspect="1" noChangeArrowheads="1"/>
          </p:cNvPicPr>
          <p:nvPr/>
        </p:nvPicPr>
        <p:blipFill rotWithShape="1">
          <a:blip r:embed="rId5">
            <a:extLst>
              <a:ext uri="{28A0092B-C50C-407E-A947-70E740481C1C}">
                <a14:useLocalDpi xmlns:a14="http://schemas.microsoft.com/office/drawing/2010/main" val="0"/>
              </a:ext>
            </a:extLst>
          </a:blip>
          <a:srcRect t="27364" b="13454"/>
          <a:stretch/>
        </p:blipFill>
        <p:spPr bwMode="auto">
          <a:xfrm>
            <a:off x="5181600" y="4343400"/>
            <a:ext cx="3171825" cy="198424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514600" y="1286137"/>
            <a:ext cx="1263486" cy="830997"/>
          </a:xfrm>
          <a:prstGeom prst="rect">
            <a:avLst/>
          </a:prstGeom>
          <a:noFill/>
        </p:spPr>
        <p:txBody>
          <a:bodyPr wrap="none" rtlCol="0">
            <a:spAutoFit/>
          </a:bodyPr>
          <a:lstStyle/>
          <a:p>
            <a:pPr algn="ctr"/>
            <a:r>
              <a:rPr lang="en-US" sz="2800" dirty="0" smtClean="0"/>
              <a:t>0.014%</a:t>
            </a:r>
          </a:p>
          <a:p>
            <a:pPr algn="ctr"/>
            <a:r>
              <a:rPr lang="en-US" dirty="0" smtClean="0"/>
              <a:t>Si(111)</a:t>
            </a:r>
            <a:endParaRPr lang="en-US" dirty="0"/>
          </a:p>
        </p:txBody>
      </p:sp>
      <p:sp>
        <p:nvSpPr>
          <p:cNvPr id="9" name="TextBox 8"/>
          <p:cNvSpPr txBox="1"/>
          <p:nvPr/>
        </p:nvSpPr>
        <p:spPr>
          <a:xfrm>
            <a:off x="6477000" y="1301525"/>
            <a:ext cx="1129733" cy="800219"/>
          </a:xfrm>
          <a:prstGeom prst="rect">
            <a:avLst/>
          </a:prstGeom>
          <a:noFill/>
        </p:spPr>
        <p:txBody>
          <a:bodyPr wrap="none" rtlCol="0">
            <a:spAutoFit/>
          </a:bodyPr>
          <a:lstStyle/>
          <a:p>
            <a:pPr algn="ctr"/>
            <a:r>
              <a:rPr lang="en-US" sz="2800" dirty="0" smtClean="0"/>
              <a:t>1%</a:t>
            </a:r>
          </a:p>
          <a:p>
            <a:pPr algn="ctr"/>
            <a:r>
              <a:rPr lang="en-US" dirty="0" smtClean="0"/>
              <a:t>multilayer</a:t>
            </a:r>
            <a:endParaRPr lang="en-US" dirty="0"/>
          </a:p>
        </p:txBody>
      </p:sp>
      <p:sp>
        <p:nvSpPr>
          <p:cNvPr id="5" name="TextBox 4"/>
          <p:cNvSpPr txBox="1"/>
          <p:nvPr/>
        </p:nvSpPr>
        <p:spPr>
          <a:xfrm>
            <a:off x="529779" y="2876008"/>
            <a:ext cx="734496" cy="584775"/>
          </a:xfrm>
          <a:prstGeom prst="rect">
            <a:avLst/>
          </a:prstGeom>
          <a:noFill/>
        </p:spPr>
        <p:txBody>
          <a:bodyPr wrap="none" rtlCol="0">
            <a:spAutoFit/>
          </a:bodyPr>
          <a:lstStyle/>
          <a:p>
            <a:r>
              <a:rPr lang="en-US" sz="3200" b="1" dirty="0" smtClean="0"/>
              <a:t>4 Å</a:t>
            </a:r>
            <a:endParaRPr lang="en-US" sz="3200" b="1" dirty="0"/>
          </a:p>
        </p:txBody>
      </p:sp>
      <p:sp>
        <p:nvSpPr>
          <p:cNvPr id="11" name="TextBox 10"/>
          <p:cNvSpPr txBox="1"/>
          <p:nvPr/>
        </p:nvSpPr>
        <p:spPr>
          <a:xfrm>
            <a:off x="373487" y="5043136"/>
            <a:ext cx="1051891" cy="584775"/>
          </a:xfrm>
          <a:prstGeom prst="rect">
            <a:avLst/>
          </a:prstGeom>
          <a:noFill/>
        </p:spPr>
        <p:txBody>
          <a:bodyPr wrap="none" rtlCol="0">
            <a:spAutoFit/>
          </a:bodyPr>
          <a:lstStyle/>
          <a:p>
            <a:r>
              <a:rPr lang="en-US" sz="3200" b="1" dirty="0" smtClean="0"/>
              <a:t>1.9 Å</a:t>
            </a:r>
            <a:endParaRPr lang="en-US" sz="3200" b="1" dirty="0"/>
          </a:p>
        </p:txBody>
      </p:sp>
      <p:sp>
        <p:nvSpPr>
          <p:cNvPr id="6" name="TextBox 5"/>
          <p:cNvSpPr txBox="1"/>
          <p:nvPr/>
        </p:nvSpPr>
        <p:spPr>
          <a:xfrm>
            <a:off x="164711" y="4034135"/>
            <a:ext cx="1453411" cy="461665"/>
          </a:xfrm>
          <a:prstGeom prst="rect">
            <a:avLst/>
          </a:prstGeom>
          <a:noFill/>
        </p:spPr>
        <p:txBody>
          <a:bodyPr wrap="none" rtlCol="0">
            <a:spAutoFit/>
          </a:bodyPr>
          <a:lstStyle/>
          <a:p>
            <a:r>
              <a:rPr lang="en-US" sz="2400" dirty="0" smtClean="0"/>
              <a:t>resolution</a:t>
            </a:r>
            <a:endParaRPr lang="en-US" sz="2400" dirty="0"/>
          </a:p>
        </p:txBody>
      </p:sp>
      <p:sp>
        <p:nvSpPr>
          <p:cNvPr id="7" name="TextBox 6"/>
          <p:cNvSpPr txBox="1"/>
          <p:nvPr/>
        </p:nvSpPr>
        <p:spPr>
          <a:xfrm>
            <a:off x="4294287" y="1286137"/>
            <a:ext cx="1469826" cy="830997"/>
          </a:xfrm>
          <a:prstGeom prst="rect">
            <a:avLst/>
          </a:prstGeom>
          <a:noFill/>
        </p:spPr>
        <p:txBody>
          <a:bodyPr wrap="none" rtlCol="0">
            <a:spAutoFit/>
          </a:bodyPr>
          <a:lstStyle/>
          <a:p>
            <a:pPr algn="ctr"/>
            <a:r>
              <a:rPr lang="en-US" sz="2400" dirty="0" smtClean="0"/>
              <a:t>spectral</a:t>
            </a:r>
          </a:p>
          <a:p>
            <a:pPr algn="ctr"/>
            <a:r>
              <a:rPr lang="en-US" sz="2400" dirty="0" smtClean="0"/>
              <a:t>dispersion</a:t>
            </a:r>
            <a:endParaRPr lang="en-US" sz="2400" dirty="0"/>
          </a:p>
        </p:txBody>
      </p:sp>
    </p:spTree>
    <p:extLst>
      <p:ext uri="{BB962C8B-B14F-4D97-AF65-F5344CB8AC3E}">
        <p14:creationId xmlns:p14="http://schemas.microsoft.com/office/powerpoint/2010/main" val="368231604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2434" name="Line 2"/>
          <p:cNvSpPr>
            <a:spLocks noChangeShapeType="1"/>
          </p:cNvSpPr>
          <p:nvPr/>
        </p:nvSpPr>
        <p:spPr bwMode="auto">
          <a:xfrm flipH="1" flipV="1">
            <a:off x="5765800" y="2466975"/>
            <a:ext cx="0" cy="4086225"/>
          </a:xfrm>
          <a:prstGeom prst="line">
            <a:avLst/>
          </a:prstGeom>
          <a:noFill/>
          <a:ln w="28575">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82435" name="Rectangle 3"/>
          <p:cNvSpPr>
            <a:spLocks noChangeArrowheads="1"/>
          </p:cNvSpPr>
          <p:nvPr/>
        </p:nvSpPr>
        <p:spPr bwMode="auto">
          <a:xfrm>
            <a:off x="5222875" y="3240088"/>
            <a:ext cx="679450" cy="1206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82436" name="Oval 4"/>
          <p:cNvSpPr>
            <a:spLocks noChangeArrowheads="1"/>
          </p:cNvSpPr>
          <p:nvPr/>
        </p:nvSpPr>
        <p:spPr bwMode="auto">
          <a:xfrm>
            <a:off x="3429000" y="2379663"/>
            <a:ext cx="4692650" cy="928687"/>
          </a:xfrm>
          <a:prstGeom prst="ellipse">
            <a:avLst/>
          </a:prstGeom>
          <a:noFill/>
          <a:ln w="381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82437" name="Rectangle 5"/>
          <p:cNvSpPr>
            <a:spLocks noChangeArrowheads="1"/>
          </p:cNvSpPr>
          <p:nvPr/>
        </p:nvSpPr>
        <p:spPr bwMode="auto">
          <a:xfrm>
            <a:off x="3429000" y="2297113"/>
            <a:ext cx="4692650" cy="508000"/>
          </a:xfrm>
          <a:prstGeom prst="rect">
            <a:avLst/>
          </a:prstGeom>
          <a:gradFill rotWithShape="1">
            <a:gsLst>
              <a:gs pos="0">
                <a:schemeClr val="bg1">
                  <a:alpha val="89999"/>
                </a:schemeClr>
              </a:gs>
              <a:gs pos="100000">
                <a:schemeClr val="bg1">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82438" name="Rectangle 6"/>
          <p:cNvSpPr>
            <a:spLocks noChangeArrowheads="1"/>
          </p:cNvSpPr>
          <p:nvPr/>
        </p:nvSpPr>
        <p:spPr bwMode="auto">
          <a:xfrm>
            <a:off x="4846638" y="2338388"/>
            <a:ext cx="146050" cy="1301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82439" name="Rectangle 7"/>
          <p:cNvSpPr>
            <a:spLocks noChangeArrowheads="1"/>
          </p:cNvSpPr>
          <p:nvPr/>
        </p:nvSpPr>
        <p:spPr bwMode="auto">
          <a:xfrm>
            <a:off x="5710238" y="2297113"/>
            <a:ext cx="134937" cy="1587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82440" name="Line 8"/>
          <p:cNvSpPr>
            <a:spLocks noChangeShapeType="1"/>
          </p:cNvSpPr>
          <p:nvPr/>
        </p:nvSpPr>
        <p:spPr bwMode="auto">
          <a:xfrm flipH="1" flipV="1">
            <a:off x="5765800" y="1476375"/>
            <a:ext cx="0" cy="1677988"/>
          </a:xfrm>
          <a:prstGeom prst="line">
            <a:avLst/>
          </a:prstGeom>
          <a:noFill/>
          <a:ln w="28575">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82441" name="Oval 9"/>
          <p:cNvSpPr>
            <a:spLocks noChangeAspect="1" noChangeArrowheads="1"/>
          </p:cNvSpPr>
          <p:nvPr/>
        </p:nvSpPr>
        <p:spPr bwMode="auto">
          <a:xfrm>
            <a:off x="-3371850" y="4305300"/>
            <a:ext cx="9140825" cy="1809750"/>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82442" name="Rectangle 10"/>
          <p:cNvSpPr>
            <a:spLocks noChangeArrowheads="1"/>
          </p:cNvSpPr>
          <p:nvPr/>
        </p:nvSpPr>
        <p:spPr bwMode="auto">
          <a:xfrm>
            <a:off x="-1751013" y="4249738"/>
            <a:ext cx="7345363" cy="1017587"/>
          </a:xfrm>
          <a:prstGeom prst="rect">
            <a:avLst/>
          </a:prstGeom>
          <a:gradFill rotWithShape="1">
            <a:gsLst>
              <a:gs pos="0">
                <a:schemeClr val="bg1">
                  <a:alpha val="89999"/>
                </a:schemeClr>
              </a:gs>
              <a:gs pos="100000">
                <a:schemeClr val="bg1">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a:solidFill>
                <a:srgbClr val="000000"/>
              </a:solidFill>
            </a:endParaRPr>
          </a:p>
        </p:txBody>
      </p:sp>
      <p:sp>
        <p:nvSpPr>
          <p:cNvPr id="1682443" name="Oval 11"/>
          <p:cNvSpPr>
            <a:spLocks noChangeAspect="1" noChangeArrowheads="1"/>
          </p:cNvSpPr>
          <p:nvPr/>
        </p:nvSpPr>
        <p:spPr bwMode="auto">
          <a:xfrm>
            <a:off x="-4286250" y="182563"/>
            <a:ext cx="10055225" cy="10055225"/>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82444" name="Rectangle 12"/>
          <p:cNvSpPr>
            <a:spLocks noChangeArrowheads="1"/>
          </p:cNvSpPr>
          <p:nvPr/>
        </p:nvSpPr>
        <p:spPr bwMode="auto">
          <a:xfrm>
            <a:off x="5373688" y="3319463"/>
            <a:ext cx="80962" cy="428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82445" name="Rectangle 13"/>
          <p:cNvSpPr>
            <a:spLocks noChangeArrowheads="1"/>
          </p:cNvSpPr>
          <p:nvPr/>
        </p:nvSpPr>
        <p:spPr bwMode="auto">
          <a:xfrm rot="245137">
            <a:off x="5341938" y="3240088"/>
            <a:ext cx="79375" cy="428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82446" name="Rectangle 14"/>
          <p:cNvSpPr>
            <a:spLocks noChangeArrowheads="1"/>
          </p:cNvSpPr>
          <p:nvPr/>
        </p:nvSpPr>
        <p:spPr bwMode="auto">
          <a:xfrm rot="3799929">
            <a:off x="4243388" y="2424113"/>
            <a:ext cx="127000" cy="1206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82447" name="Oval 15"/>
          <p:cNvSpPr>
            <a:spLocks noChangeArrowheads="1"/>
          </p:cNvSpPr>
          <p:nvPr/>
        </p:nvSpPr>
        <p:spPr bwMode="auto">
          <a:xfrm>
            <a:off x="-2943225" y="182563"/>
            <a:ext cx="7886700" cy="10055225"/>
          </a:xfrm>
          <a:prstGeom prst="ellipse">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82448" name="Rectangle 16"/>
          <p:cNvSpPr>
            <a:spLocks noChangeArrowheads="1"/>
          </p:cNvSpPr>
          <p:nvPr/>
        </p:nvSpPr>
        <p:spPr bwMode="auto">
          <a:xfrm>
            <a:off x="-207963" y="0"/>
            <a:ext cx="4462463" cy="13446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82449" name="Rectangle 17"/>
          <p:cNvSpPr>
            <a:spLocks noGrp="1" noChangeArrowheads="1"/>
          </p:cNvSpPr>
          <p:nvPr>
            <p:ph type="title"/>
          </p:nvPr>
        </p:nvSpPr>
        <p:spPr>
          <a:xfrm>
            <a:off x="457200" y="0"/>
            <a:ext cx="8229600" cy="1143000"/>
          </a:xfrm>
          <a:noFill/>
          <a:extLst>
            <a:ext uri="{909E8E84-426E-40DD-AFC4-6F175D3DCCD1}">
              <a14:hiddenFill xmlns:a14="http://schemas.microsoft.com/office/drawing/2010/main">
                <a:solidFill>
                  <a:schemeClr val="bg1"/>
                </a:solidFill>
              </a14:hiddenFill>
            </a:ext>
          </a:extLst>
        </p:spPr>
        <p:txBody>
          <a:bodyPr/>
          <a:lstStyle/>
          <a:p>
            <a:r>
              <a:rPr lang="en-US" b="1"/>
              <a:t>spectral dispersion</a:t>
            </a:r>
          </a:p>
        </p:txBody>
      </p:sp>
      <p:sp>
        <p:nvSpPr>
          <p:cNvPr id="1682450" name="Line 18"/>
          <p:cNvSpPr>
            <a:spLocks noChangeShapeType="1"/>
          </p:cNvSpPr>
          <p:nvPr/>
        </p:nvSpPr>
        <p:spPr bwMode="auto">
          <a:xfrm>
            <a:off x="422275" y="5192713"/>
            <a:ext cx="4154488" cy="623887"/>
          </a:xfrm>
          <a:prstGeom prst="line">
            <a:avLst/>
          </a:prstGeom>
          <a:noFill/>
          <a:ln w="19050">
            <a:solidFill>
              <a:srgbClr val="FFCC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82451" name="Rectangle 19"/>
          <p:cNvSpPr>
            <a:spLocks noChangeArrowheads="1"/>
          </p:cNvSpPr>
          <p:nvPr/>
        </p:nvSpPr>
        <p:spPr bwMode="auto">
          <a:xfrm rot="3899312">
            <a:off x="5845969" y="1791494"/>
            <a:ext cx="119063" cy="17557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82452" name="Line 20"/>
          <p:cNvSpPr>
            <a:spLocks noChangeShapeType="1"/>
          </p:cNvSpPr>
          <p:nvPr/>
        </p:nvSpPr>
        <p:spPr bwMode="auto">
          <a:xfrm flipV="1">
            <a:off x="434975" y="1958975"/>
            <a:ext cx="7010400" cy="3233738"/>
          </a:xfrm>
          <a:prstGeom prst="line">
            <a:avLst/>
          </a:prstGeom>
          <a:noFill/>
          <a:ln w="38100">
            <a:solidFill>
              <a:srgbClr val="FF99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82453" name="Line 21"/>
          <p:cNvSpPr>
            <a:spLocks noChangeShapeType="1"/>
          </p:cNvSpPr>
          <p:nvPr/>
        </p:nvSpPr>
        <p:spPr bwMode="auto">
          <a:xfrm>
            <a:off x="5370513" y="3300413"/>
            <a:ext cx="49212" cy="1587"/>
          </a:xfrm>
          <a:prstGeom prst="line">
            <a:avLst/>
          </a:prstGeom>
          <a:noFill/>
          <a:ln w="381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82454" name="Text Box 22"/>
          <p:cNvSpPr txBox="1">
            <a:spLocks noChangeArrowheads="1"/>
          </p:cNvSpPr>
          <p:nvPr/>
        </p:nvSpPr>
        <p:spPr bwMode="auto">
          <a:xfrm>
            <a:off x="741363" y="1779588"/>
            <a:ext cx="1657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a:solidFill>
                  <a:srgbClr val="000000"/>
                </a:solidFill>
              </a:rPr>
              <a:t>Ewald sphere</a:t>
            </a:r>
          </a:p>
        </p:txBody>
      </p:sp>
      <p:sp>
        <p:nvSpPr>
          <p:cNvPr id="1682455" name="Text Box 23"/>
          <p:cNvSpPr txBox="1">
            <a:spLocks noChangeArrowheads="1"/>
          </p:cNvSpPr>
          <p:nvPr/>
        </p:nvSpPr>
        <p:spPr bwMode="auto">
          <a:xfrm rot="16200000">
            <a:off x="5325269" y="4025107"/>
            <a:ext cx="1492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a:solidFill>
                  <a:srgbClr val="333399"/>
                </a:solidFill>
              </a:rPr>
              <a:t>spindle axis</a:t>
            </a:r>
          </a:p>
        </p:txBody>
      </p:sp>
      <p:sp>
        <p:nvSpPr>
          <p:cNvPr id="1682456" name="Text Box 24"/>
          <p:cNvSpPr txBox="1">
            <a:spLocks noChangeArrowheads="1"/>
          </p:cNvSpPr>
          <p:nvPr/>
        </p:nvSpPr>
        <p:spPr bwMode="auto">
          <a:xfrm>
            <a:off x="6378575" y="2657475"/>
            <a:ext cx="11239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l-GR" sz="2000" b="1">
                <a:solidFill>
                  <a:srgbClr val="008000"/>
                </a:solidFill>
                <a:cs typeface="Arial" pitchFamily="34" charset="0"/>
              </a:rPr>
              <a:t>Φ</a:t>
            </a:r>
            <a:r>
              <a:rPr lang="en-US" sz="2000" b="1">
                <a:solidFill>
                  <a:srgbClr val="008000"/>
                </a:solidFill>
                <a:cs typeface="Arial" pitchFamily="34" charset="0"/>
              </a:rPr>
              <a:t> </a:t>
            </a:r>
            <a:r>
              <a:rPr lang="en-US" sz="2000" b="1">
                <a:solidFill>
                  <a:srgbClr val="008000"/>
                </a:solidFill>
              </a:rPr>
              <a:t>circle</a:t>
            </a:r>
          </a:p>
        </p:txBody>
      </p:sp>
      <p:sp>
        <p:nvSpPr>
          <p:cNvPr id="1682457" name="Text Box 25"/>
          <p:cNvSpPr txBox="1">
            <a:spLocks noChangeArrowheads="1"/>
          </p:cNvSpPr>
          <p:nvPr/>
        </p:nvSpPr>
        <p:spPr bwMode="auto">
          <a:xfrm rot="-2052373">
            <a:off x="2457450" y="4079875"/>
            <a:ext cx="163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a:solidFill>
                  <a:srgbClr val="000000"/>
                </a:solidFill>
              </a:rPr>
              <a:t>diffracted ray</a:t>
            </a:r>
          </a:p>
        </p:txBody>
      </p:sp>
      <p:sp>
        <p:nvSpPr>
          <p:cNvPr id="1682458" name="Text Box 26"/>
          <p:cNvSpPr txBox="1">
            <a:spLocks noChangeArrowheads="1"/>
          </p:cNvSpPr>
          <p:nvPr/>
        </p:nvSpPr>
        <p:spPr bwMode="auto">
          <a:xfrm>
            <a:off x="7526338" y="3430588"/>
            <a:ext cx="793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a:solidFill>
                  <a:srgbClr val="008000"/>
                </a:solidFill>
              </a:rPr>
              <a:t>(h,k,l)</a:t>
            </a:r>
          </a:p>
        </p:txBody>
      </p:sp>
      <p:sp>
        <p:nvSpPr>
          <p:cNvPr id="1682459" name="Freeform 27"/>
          <p:cNvSpPr>
            <a:spLocks/>
          </p:cNvSpPr>
          <p:nvPr/>
        </p:nvSpPr>
        <p:spPr bwMode="auto">
          <a:xfrm>
            <a:off x="7204075" y="3311525"/>
            <a:ext cx="360363" cy="338138"/>
          </a:xfrm>
          <a:custGeom>
            <a:avLst/>
            <a:gdLst>
              <a:gd name="T0" fmla="*/ 227 w 227"/>
              <a:gd name="T1" fmla="*/ 201 h 213"/>
              <a:gd name="T2" fmla="*/ 122 w 227"/>
              <a:gd name="T3" fmla="*/ 201 h 213"/>
              <a:gd name="T4" fmla="*/ 35 w 227"/>
              <a:gd name="T5" fmla="*/ 131 h 213"/>
              <a:gd name="T6" fmla="*/ 9 w 227"/>
              <a:gd name="T7" fmla="*/ 52 h 213"/>
              <a:gd name="T8" fmla="*/ 0 w 227"/>
              <a:gd name="T9" fmla="*/ 0 h 213"/>
            </a:gdLst>
            <a:ahLst/>
            <a:cxnLst>
              <a:cxn ang="0">
                <a:pos x="T0" y="T1"/>
              </a:cxn>
              <a:cxn ang="0">
                <a:pos x="T2" y="T3"/>
              </a:cxn>
              <a:cxn ang="0">
                <a:pos x="T4" y="T5"/>
              </a:cxn>
              <a:cxn ang="0">
                <a:pos x="T6" y="T7"/>
              </a:cxn>
              <a:cxn ang="0">
                <a:pos x="T8" y="T9"/>
              </a:cxn>
            </a:cxnLst>
            <a:rect l="0" t="0" r="r" b="b"/>
            <a:pathLst>
              <a:path w="227" h="213">
                <a:moveTo>
                  <a:pt x="227" y="201"/>
                </a:moveTo>
                <a:cubicBezTo>
                  <a:pt x="190" y="207"/>
                  <a:pt x="154" y="213"/>
                  <a:pt x="122" y="201"/>
                </a:cubicBezTo>
                <a:cubicBezTo>
                  <a:pt x="90" y="189"/>
                  <a:pt x="54" y="156"/>
                  <a:pt x="35" y="131"/>
                </a:cubicBezTo>
                <a:cubicBezTo>
                  <a:pt x="16" y="106"/>
                  <a:pt x="15" y="74"/>
                  <a:pt x="9" y="52"/>
                </a:cubicBezTo>
                <a:cubicBezTo>
                  <a:pt x="3" y="30"/>
                  <a:pt x="1" y="15"/>
                  <a:pt x="0" y="0"/>
                </a:cubicBezTo>
              </a:path>
            </a:pathLst>
          </a:custGeom>
          <a:noFill/>
          <a:ln w="9525">
            <a:solidFill>
              <a:srgbClr val="008000"/>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82460" name="Line 28"/>
          <p:cNvSpPr>
            <a:spLocks noChangeShapeType="1"/>
          </p:cNvSpPr>
          <p:nvPr/>
        </p:nvSpPr>
        <p:spPr bwMode="auto">
          <a:xfrm flipH="1" flipV="1">
            <a:off x="4638675" y="3259138"/>
            <a:ext cx="1135063" cy="194627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82461" name="Text Box 29"/>
          <p:cNvSpPr txBox="1">
            <a:spLocks noChangeArrowheads="1"/>
          </p:cNvSpPr>
          <p:nvPr/>
        </p:nvSpPr>
        <p:spPr bwMode="auto">
          <a:xfrm>
            <a:off x="5100638" y="3889375"/>
            <a:ext cx="412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a:solidFill>
                  <a:srgbClr val="000000"/>
                </a:solidFill>
              </a:rPr>
              <a:t>d*</a:t>
            </a:r>
          </a:p>
        </p:txBody>
      </p:sp>
      <p:sp>
        <p:nvSpPr>
          <p:cNvPr id="1682462" name="Line 30"/>
          <p:cNvSpPr>
            <a:spLocks noChangeShapeType="1"/>
          </p:cNvSpPr>
          <p:nvPr/>
        </p:nvSpPr>
        <p:spPr bwMode="auto">
          <a:xfrm>
            <a:off x="444500" y="5195888"/>
            <a:ext cx="5319713"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82463" name="Text Box 31"/>
          <p:cNvSpPr txBox="1">
            <a:spLocks noChangeArrowheads="1"/>
          </p:cNvSpPr>
          <p:nvPr/>
        </p:nvSpPr>
        <p:spPr bwMode="auto">
          <a:xfrm>
            <a:off x="3294063" y="4832350"/>
            <a:ext cx="463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l-GR" b="1">
                <a:solidFill>
                  <a:srgbClr val="000000"/>
                </a:solidFill>
              </a:rPr>
              <a:t>λ</a:t>
            </a:r>
            <a:r>
              <a:rPr lang="en-US" b="1">
                <a:solidFill>
                  <a:srgbClr val="000000"/>
                </a:solidFill>
              </a:rPr>
              <a:t>’*</a:t>
            </a:r>
          </a:p>
        </p:txBody>
      </p:sp>
      <p:sp>
        <p:nvSpPr>
          <p:cNvPr id="1682464" name="Text Box 32"/>
          <p:cNvSpPr txBox="1">
            <a:spLocks noChangeArrowheads="1"/>
          </p:cNvSpPr>
          <p:nvPr/>
        </p:nvSpPr>
        <p:spPr bwMode="auto">
          <a:xfrm>
            <a:off x="2201863" y="3641725"/>
            <a:ext cx="463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l-GR" b="1">
                <a:solidFill>
                  <a:srgbClr val="000000"/>
                </a:solidFill>
              </a:rPr>
              <a:t>λ</a:t>
            </a:r>
            <a:r>
              <a:rPr lang="en-US" b="1">
                <a:solidFill>
                  <a:srgbClr val="000000"/>
                </a:solidFill>
              </a:rPr>
              <a:t>’*</a:t>
            </a:r>
          </a:p>
        </p:txBody>
      </p:sp>
    </p:spTree>
    <p:extLst>
      <p:ext uri="{BB962C8B-B14F-4D97-AF65-F5344CB8AC3E}">
        <p14:creationId xmlns:p14="http://schemas.microsoft.com/office/powerpoint/2010/main" val="140149435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7314" name="Line 2"/>
          <p:cNvSpPr>
            <a:spLocks noChangeShapeType="1"/>
          </p:cNvSpPr>
          <p:nvPr/>
        </p:nvSpPr>
        <p:spPr bwMode="auto">
          <a:xfrm flipH="1" flipV="1">
            <a:off x="5765800" y="2466975"/>
            <a:ext cx="0" cy="4086225"/>
          </a:xfrm>
          <a:prstGeom prst="line">
            <a:avLst/>
          </a:prstGeom>
          <a:noFill/>
          <a:ln w="28575">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77315" name="Rectangle 3"/>
          <p:cNvSpPr>
            <a:spLocks noChangeArrowheads="1"/>
          </p:cNvSpPr>
          <p:nvPr/>
        </p:nvSpPr>
        <p:spPr bwMode="auto">
          <a:xfrm>
            <a:off x="5670550" y="3240088"/>
            <a:ext cx="231775" cy="1206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77316" name="Oval 4"/>
          <p:cNvSpPr>
            <a:spLocks noChangeArrowheads="1"/>
          </p:cNvSpPr>
          <p:nvPr/>
        </p:nvSpPr>
        <p:spPr bwMode="auto">
          <a:xfrm>
            <a:off x="3429000" y="2379663"/>
            <a:ext cx="4692650" cy="928687"/>
          </a:xfrm>
          <a:prstGeom prst="ellipse">
            <a:avLst/>
          </a:prstGeom>
          <a:noFill/>
          <a:ln w="381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77317" name="Rectangle 5"/>
          <p:cNvSpPr>
            <a:spLocks noChangeArrowheads="1"/>
          </p:cNvSpPr>
          <p:nvPr/>
        </p:nvSpPr>
        <p:spPr bwMode="auto">
          <a:xfrm>
            <a:off x="3429000" y="2297113"/>
            <a:ext cx="4692650" cy="508000"/>
          </a:xfrm>
          <a:prstGeom prst="rect">
            <a:avLst/>
          </a:prstGeom>
          <a:gradFill rotWithShape="1">
            <a:gsLst>
              <a:gs pos="0">
                <a:schemeClr val="bg1">
                  <a:alpha val="89999"/>
                </a:schemeClr>
              </a:gs>
              <a:gs pos="100000">
                <a:schemeClr val="bg1">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77318" name="Rectangle 6"/>
          <p:cNvSpPr>
            <a:spLocks noChangeArrowheads="1"/>
          </p:cNvSpPr>
          <p:nvPr/>
        </p:nvSpPr>
        <p:spPr bwMode="auto">
          <a:xfrm>
            <a:off x="5326063" y="3322638"/>
            <a:ext cx="80962" cy="428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77319" name="Rectangle 7"/>
          <p:cNvSpPr>
            <a:spLocks noChangeArrowheads="1"/>
          </p:cNvSpPr>
          <p:nvPr/>
        </p:nvSpPr>
        <p:spPr bwMode="auto">
          <a:xfrm rot="245137">
            <a:off x="5294313" y="3240088"/>
            <a:ext cx="79375" cy="428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77320" name="Rectangle 8"/>
          <p:cNvSpPr>
            <a:spLocks noChangeArrowheads="1"/>
          </p:cNvSpPr>
          <p:nvPr/>
        </p:nvSpPr>
        <p:spPr bwMode="auto">
          <a:xfrm>
            <a:off x="-207963" y="387350"/>
            <a:ext cx="4462463" cy="95726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77321" name="Rectangle 9"/>
          <p:cNvSpPr>
            <a:spLocks noGrp="1" noChangeArrowheads="1"/>
          </p:cNvSpPr>
          <p:nvPr>
            <p:ph type="title"/>
          </p:nvPr>
        </p:nvSpPr>
        <p:spPr>
          <a:xfrm>
            <a:off x="457200" y="0"/>
            <a:ext cx="8229600" cy="1143000"/>
          </a:xfrm>
          <a:noFill/>
          <a:extLst>
            <a:ext uri="{909E8E84-426E-40DD-AFC4-6F175D3DCCD1}">
              <a14:hiddenFill xmlns:a14="http://schemas.microsoft.com/office/drawing/2010/main">
                <a:solidFill>
                  <a:schemeClr val="bg1"/>
                </a:solidFill>
              </a14:hiddenFill>
            </a:ext>
          </a:extLst>
        </p:spPr>
        <p:txBody>
          <a:bodyPr/>
          <a:lstStyle/>
          <a:p>
            <a:r>
              <a:rPr lang="en-US" b="1"/>
              <a:t>beam divergence</a:t>
            </a:r>
          </a:p>
        </p:txBody>
      </p:sp>
      <p:sp>
        <p:nvSpPr>
          <p:cNvPr id="1677322" name="Text Box 10"/>
          <p:cNvSpPr txBox="1">
            <a:spLocks noChangeArrowheads="1"/>
          </p:cNvSpPr>
          <p:nvPr/>
        </p:nvSpPr>
        <p:spPr bwMode="auto">
          <a:xfrm rot="16200000">
            <a:off x="5325269" y="4025107"/>
            <a:ext cx="1492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a:solidFill>
                  <a:srgbClr val="333399"/>
                </a:solidFill>
              </a:rPr>
              <a:t>spindle axis</a:t>
            </a:r>
          </a:p>
        </p:txBody>
      </p:sp>
      <p:sp>
        <p:nvSpPr>
          <p:cNvPr id="1677323" name="Text Box 11"/>
          <p:cNvSpPr txBox="1">
            <a:spLocks noChangeArrowheads="1"/>
          </p:cNvSpPr>
          <p:nvPr/>
        </p:nvSpPr>
        <p:spPr bwMode="auto">
          <a:xfrm>
            <a:off x="6378575" y="2657475"/>
            <a:ext cx="11239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l-GR" sz="2000" b="1">
                <a:solidFill>
                  <a:srgbClr val="008000"/>
                </a:solidFill>
                <a:cs typeface="Arial" pitchFamily="34" charset="0"/>
              </a:rPr>
              <a:t>Φ</a:t>
            </a:r>
            <a:r>
              <a:rPr lang="en-US" sz="2000" b="1">
                <a:solidFill>
                  <a:srgbClr val="008000"/>
                </a:solidFill>
                <a:cs typeface="Arial" pitchFamily="34" charset="0"/>
              </a:rPr>
              <a:t> </a:t>
            </a:r>
            <a:r>
              <a:rPr lang="en-US" sz="2000" b="1">
                <a:solidFill>
                  <a:srgbClr val="008000"/>
                </a:solidFill>
              </a:rPr>
              <a:t>circle</a:t>
            </a:r>
          </a:p>
        </p:txBody>
      </p:sp>
      <p:sp>
        <p:nvSpPr>
          <p:cNvPr id="1677324" name="Text Box 12"/>
          <p:cNvSpPr txBox="1">
            <a:spLocks noChangeArrowheads="1"/>
          </p:cNvSpPr>
          <p:nvPr/>
        </p:nvSpPr>
        <p:spPr bwMode="auto">
          <a:xfrm rot="-2052373">
            <a:off x="2457450" y="4079875"/>
            <a:ext cx="163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a:solidFill>
                  <a:srgbClr val="000000"/>
                </a:solidFill>
              </a:rPr>
              <a:t>diffracted ray</a:t>
            </a:r>
          </a:p>
        </p:txBody>
      </p:sp>
      <p:sp>
        <p:nvSpPr>
          <p:cNvPr id="1677325" name="Text Box 13"/>
          <p:cNvSpPr txBox="1">
            <a:spLocks noChangeArrowheads="1"/>
          </p:cNvSpPr>
          <p:nvPr/>
        </p:nvSpPr>
        <p:spPr bwMode="auto">
          <a:xfrm>
            <a:off x="7526338" y="3430588"/>
            <a:ext cx="793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a:solidFill>
                  <a:srgbClr val="008000"/>
                </a:solidFill>
              </a:rPr>
              <a:t>(h,k,l)</a:t>
            </a:r>
          </a:p>
        </p:txBody>
      </p:sp>
      <p:sp>
        <p:nvSpPr>
          <p:cNvPr id="1677326" name="Freeform 14"/>
          <p:cNvSpPr>
            <a:spLocks/>
          </p:cNvSpPr>
          <p:nvPr/>
        </p:nvSpPr>
        <p:spPr bwMode="auto">
          <a:xfrm>
            <a:off x="7204075" y="3311525"/>
            <a:ext cx="360363" cy="338138"/>
          </a:xfrm>
          <a:custGeom>
            <a:avLst/>
            <a:gdLst>
              <a:gd name="T0" fmla="*/ 227 w 227"/>
              <a:gd name="T1" fmla="*/ 201 h 213"/>
              <a:gd name="T2" fmla="*/ 122 w 227"/>
              <a:gd name="T3" fmla="*/ 201 h 213"/>
              <a:gd name="T4" fmla="*/ 35 w 227"/>
              <a:gd name="T5" fmla="*/ 131 h 213"/>
              <a:gd name="T6" fmla="*/ 9 w 227"/>
              <a:gd name="T7" fmla="*/ 52 h 213"/>
              <a:gd name="T8" fmla="*/ 0 w 227"/>
              <a:gd name="T9" fmla="*/ 0 h 213"/>
            </a:gdLst>
            <a:ahLst/>
            <a:cxnLst>
              <a:cxn ang="0">
                <a:pos x="T0" y="T1"/>
              </a:cxn>
              <a:cxn ang="0">
                <a:pos x="T2" y="T3"/>
              </a:cxn>
              <a:cxn ang="0">
                <a:pos x="T4" y="T5"/>
              </a:cxn>
              <a:cxn ang="0">
                <a:pos x="T6" y="T7"/>
              </a:cxn>
              <a:cxn ang="0">
                <a:pos x="T8" y="T9"/>
              </a:cxn>
            </a:cxnLst>
            <a:rect l="0" t="0" r="r" b="b"/>
            <a:pathLst>
              <a:path w="227" h="213">
                <a:moveTo>
                  <a:pt x="227" y="201"/>
                </a:moveTo>
                <a:cubicBezTo>
                  <a:pt x="190" y="207"/>
                  <a:pt x="154" y="213"/>
                  <a:pt x="122" y="201"/>
                </a:cubicBezTo>
                <a:cubicBezTo>
                  <a:pt x="90" y="189"/>
                  <a:pt x="54" y="156"/>
                  <a:pt x="35" y="131"/>
                </a:cubicBezTo>
                <a:cubicBezTo>
                  <a:pt x="16" y="106"/>
                  <a:pt x="15" y="74"/>
                  <a:pt x="9" y="52"/>
                </a:cubicBezTo>
                <a:cubicBezTo>
                  <a:pt x="3" y="30"/>
                  <a:pt x="1" y="15"/>
                  <a:pt x="0" y="0"/>
                </a:cubicBezTo>
              </a:path>
            </a:pathLst>
          </a:custGeom>
          <a:noFill/>
          <a:ln w="9525">
            <a:solidFill>
              <a:srgbClr val="008000"/>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77327" name="Text Box 15"/>
          <p:cNvSpPr txBox="1">
            <a:spLocks noChangeArrowheads="1"/>
          </p:cNvSpPr>
          <p:nvPr/>
        </p:nvSpPr>
        <p:spPr bwMode="auto">
          <a:xfrm>
            <a:off x="4595813" y="3733800"/>
            <a:ext cx="412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a:solidFill>
                  <a:srgbClr val="000000"/>
                </a:solidFill>
              </a:rPr>
              <a:t>d*</a:t>
            </a:r>
          </a:p>
        </p:txBody>
      </p:sp>
      <p:grpSp>
        <p:nvGrpSpPr>
          <p:cNvPr id="1677328" name="Group 16"/>
          <p:cNvGrpSpPr>
            <a:grpSpLocks/>
          </p:cNvGrpSpPr>
          <p:nvPr/>
        </p:nvGrpSpPr>
        <p:grpSpPr bwMode="auto">
          <a:xfrm rot="-617010">
            <a:off x="-3314700" y="1425575"/>
            <a:ext cx="9140825" cy="9140825"/>
            <a:chOff x="-2124" y="403"/>
            <a:chExt cx="5758" cy="5758"/>
          </a:xfrm>
        </p:grpSpPr>
        <p:sp>
          <p:nvSpPr>
            <p:cNvPr id="1677329" name="Oval 17"/>
            <p:cNvSpPr>
              <a:spLocks noChangeArrowheads="1"/>
            </p:cNvSpPr>
            <p:nvPr/>
          </p:nvSpPr>
          <p:spPr bwMode="auto">
            <a:xfrm>
              <a:off x="-2124" y="403"/>
              <a:ext cx="5758" cy="5758"/>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nvGrpSpPr>
            <p:cNvPr id="1677330" name="Group 18"/>
            <p:cNvGrpSpPr>
              <a:grpSpLocks/>
            </p:cNvGrpSpPr>
            <p:nvPr/>
          </p:nvGrpSpPr>
          <p:grpSpPr bwMode="auto">
            <a:xfrm>
              <a:off x="-2124" y="403"/>
              <a:ext cx="5758" cy="5758"/>
              <a:chOff x="-2124" y="403"/>
              <a:chExt cx="5758" cy="5758"/>
            </a:xfrm>
          </p:grpSpPr>
          <p:sp>
            <p:nvSpPr>
              <p:cNvPr id="1677331" name="Oval 19"/>
              <p:cNvSpPr>
                <a:spLocks noChangeAspect="1" noChangeArrowheads="1"/>
              </p:cNvSpPr>
              <p:nvPr/>
            </p:nvSpPr>
            <p:spPr bwMode="auto">
              <a:xfrm>
                <a:off x="-2124" y="2712"/>
                <a:ext cx="5758" cy="1140"/>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77332" name="Rectangle 20"/>
              <p:cNvSpPr>
                <a:spLocks noChangeArrowheads="1"/>
              </p:cNvSpPr>
              <p:nvPr/>
            </p:nvSpPr>
            <p:spPr bwMode="auto">
              <a:xfrm>
                <a:off x="-1103" y="2677"/>
                <a:ext cx="4627" cy="641"/>
              </a:xfrm>
              <a:prstGeom prst="rect">
                <a:avLst/>
              </a:prstGeom>
              <a:gradFill rotWithShape="1">
                <a:gsLst>
                  <a:gs pos="0">
                    <a:schemeClr val="bg1">
                      <a:alpha val="89999"/>
                    </a:schemeClr>
                  </a:gs>
                  <a:gs pos="100000">
                    <a:schemeClr val="bg1">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a:solidFill>
                    <a:srgbClr val="000000"/>
                  </a:solidFill>
                </a:endParaRPr>
              </a:p>
            </p:txBody>
          </p:sp>
          <p:sp>
            <p:nvSpPr>
              <p:cNvPr id="1677333" name="Oval 21"/>
              <p:cNvSpPr>
                <a:spLocks noChangeArrowheads="1"/>
              </p:cNvSpPr>
              <p:nvPr/>
            </p:nvSpPr>
            <p:spPr bwMode="auto">
              <a:xfrm>
                <a:off x="-1404" y="403"/>
                <a:ext cx="4319" cy="5758"/>
              </a:xfrm>
              <a:prstGeom prst="ellipse">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77334" name="Line 22"/>
              <p:cNvSpPr>
                <a:spLocks noChangeShapeType="1"/>
              </p:cNvSpPr>
              <p:nvPr/>
            </p:nvSpPr>
            <p:spPr bwMode="auto">
              <a:xfrm>
                <a:off x="754" y="3280"/>
                <a:ext cx="2129" cy="384"/>
              </a:xfrm>
              <a:prstGeom prst="line">
                <a:avLst/>
              </a:prstGeom>
              <a:noFill/>
              <a:ln w="19050">
                <a:solidFill>
                  <a:srgbClr val="FFCC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77335" name="Text Box 23"/>
              <p:cNvSpPr txBox="1">
                <a:spLocks noChangeArrowheads="1"/>
              </p:cNvSpPr>
              <p:nvPr/>
            </p:nvSpPr>
            <p:spPr bwMode="auto">
              <a:xfrm>
                <a:off x="467" y="1121"/>
                <a:ext cx="104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a:solidFill>
                      <a:srgbClr val="000000"/>
                    </a:solidFill>
                  </a:rPr>
                  <a:t>Ewald sphere</a:t>
                </a:r>
              </a:p>
            </p:txBody>
          </p:sp>
          <p:sp>
            <p:nvSpPr>
              <p:cNvPr id="1677336" name="Line 24"/>
              <p:cNvSpPr>
                <a:spLocks noChangeShapeType="1"/>
              </p:cNvSpPr>
              <p:nvPr/>
            </p:nvSpPr>
            <p:spPr bwMode="auto">
              <a:xfrm>
                <a:off x="751" y="3273"/>
                <a:ext cx="288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grpSp>
      <p:sp>
        <p:nvSpPr>
          <p:cNvPr id="1677337" name="Text Box 25"/>
          <p:cNvSpPr txBox="1">
            <a:spLocks noChangeArrowheads="1"/>
          </p:cNvSpPr>
          <p:nvPr/>
        </p:nvSpPr>
        <p:spPr bwMode="auto">
          <a:xfrm>
            <a:off x="3544888" y="5178425"/>
            <a:ext cx="400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l-GR" b="1">
                <a:solidFill>
                  <a:srgbClr val="000000"/>
                </a:solidFill>
              </a:rPr>
              <a:t>λ</a:t>
            </a:r>
            <a:r>
              <a:rPr lang="en-US" b="1">
                <a:solidFill>
                  <a:srgbClr val="000000"/>
                </a:solidFill>
              </a:rPr>
              <a:t>*</a:t>
            </a:r>
          </a:p>
        </p:txBody>
      </p:sp>
      <p:sp>
        <p:nvSpPr>
          <p:cNvPr id="1677338" name="Text Box 26"/>
          <p:cNvSpPr txBox="1">
            <a:spLocks noChangeArrowheads="1"/>
          </p:cNvSpPr>
          <p:nvPr/>
        </p:nvSpPr>
        <p:spPr bwMode="auto">
          <a:xfrm>
            <a:off x="2243138" y="3971925"/>
            <a:ext cx="400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l-GR" b="1">
                <a:solidFill>
                  <a:srgbClr val="000000"/>
                </a:solidFill>
              </a:rPr>
              <a:t>λ</a:t>
            </a:r>
            <a:r>
              <a:rPr lang="en-US" b="1">
                <a:solidFill>
                  <a:srgbClr val="000000"/>
                </a:solidFill>
              </a:rPr>
              <a:t>*</a:t>
            </a:r>
          </a:p>
        </p:txBody>
      </p:sp>
      <p:sp>
        <p:nvSpPr>
          <p:cNvPr id="1677339" name="Line 27"/>
          <p:cNvSpPr>
            <a:spLocks noChangeShapeType="1"/>
          </p:cNvSpPr>
          <p:nvPr/>
        </p:nvSpPr>
        <p:spPr bwMode="auto">
          <a:xfrm flipH="1" flipV="1">
            <a:off x="3684588" y="3060700"/>
            <a:ext cx="2089150" cy="214471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77340" name="Rectangle 28"/>
          <p:cNvSpPr>
            <a:spLocks noChangeArrowheads="1"/>
          </p:cNvSpPr>
          <p:nvPr/>
        </p:nvSpPr>
        <p:spPr bwMode="auto">
          <a:xfrm rot="180767">
            <a:off x="4856163" y="3213100"/>
            <a:ext cx="134937" cy="1206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77341" name="Line 29"/>
          <p:cNvSpPr>
            <a:spLocks noChangeShapeType="1"/>
          </p:cNvSpPr>
          <p:nvPr/>
        </p:nvSpPr>
        <p:spPr bwMode="auto">
          <a:xfrm>
            <a:off x="4845050" y="3270250"/>
            <a:ext cx="157163" cy="11113"/>
          </a:xfrm>
          <a:prstGeom prst="line">
            <a:avLst/>
          </a:prstGeom>
          <a:noFill/>
          <a:ln w="381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77342" name="Rectangle 30"/>
          <p:cNvSpPr>
            <a:spLocks noChangeArrowheads="1"/>
          </p:cNvSpPr>
          <p:nvPr/>
        </p:nvSpPr>
        <p:spPr bwMode="auto">
          <a:xfrm rot="2408014">
            <a:off x="4025900" y="2346325"/>
            <a:ext cx="127000" cy="3206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77343" name="Line 31"/>
          <p:cNvSpPr>
            <a:spLocks noChangeShapeType="1"/>
          </p:cNvSpPr>
          <p:nvPr/>
        </p:nvSpPr>
        <p:spPr bwMode="auto">
          <a:xfrm flipV="1">
            <a:off x="1225550" y="1244600"/>
            <a:ext cx="3905250" cy="4751388"/>
          </a:xfrm>
          <a:prstGeom prst="line">
            <a:avLst/>
          </a:prstGeom>
          <a:noFill/>
          <a:ln w="38100">
            <a:solidFill>
              <a:srgbClr val="FF99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77344" name="Rectangle 32"/>
          <p:cNvSpPr>
            <a:spLocks noChangeArrowheads="1"/>
          </p:cNvSpPr>
          <p:nvPr/>
        </p:nvSpPr>
        <p:spPr bwMode="auto">
          <a:xfrm>
            <a:off x="5710238" y="2297113"/>
            <a:ext cx="134937" cy="1587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77345" name="Line 33"/>
          <p:cNvSpPr>
            <a:spLocks noChangeShapeType="1"/>
          </p:cNvSpPr>
          <p:nvPr/>
        </p:nvSpPr>
        <p:spPr bwMode="auto">
          <a:xfrm flipH="1" flipV="1">
            <a:off x="5765800" y="1476375"/>
            <a:ext cx="0" cy="1677988"/>
          </a:xfrm>
          <a:prstGeom prst="line">
            <a:avLst/>
          </a:prstGeom>
          <a:noFill/>
          <a:ln w="28575">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Tree>
    <p:extLst>
      <p:ext uri="{BB962C8B-B14F-4D97-AF65-F5344CB8AC3E}">
        <p14:creationId xmlns:p14="http://schemas.microsoft.com/office/powerpoint/2010/main" val="326229811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49410" name="Picture 2" descr="scan0001"/>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50912" t="9268" r="6169" b="48232"/>
          <a:stretch>
            <a:fillRect/>
          </a:stretch>
        </p:blipFill>
        <p:spPr bwMode="auto">
          <a:xfrm>
            <a:off x="0" y="276225"/>
            <a:ext cx="9144000" cy="658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49411" name="AutoShape 3"/>
          <p:cNvSpPr>
            <a:spLocks noChangeArrowheads="1"/>
          </p:cNvSpPr>
          <p:nvPr/>
        </p:nvSpPr>
        <p:spPr bwMode="auto">
          <a:xfrm>
            <a:off x="-1423988" y="-246063"/>
            <a:ext cx="12001501" cy="2374901"/>
          </a:xfrm>
          <a:prstGeom prst="roundRect">
            <a:avLst>
              <a:gd name="adj" fmla="val 16667"/>
            </a:avLst>
          </a:prstGeom>
          <a:gradFill rotWithShape="1">
            <a:gsLst>
              <a:gs pos="0">
                <a:schemeClr val="bg1">
                  <a:alpha val="89999"/>
                </a:schemeClr>
              </a:gs>
              <a:gs pos="100000">
                <a:schemeClr val="folHlink">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49412" name="Rectangle 4"/>
          <p:cNvSpPr>
            <a:spLocks noGrp="1" noChangeArrowheads="1"/>
          </p:cNvSpPr>
          <p:nvPr>
            <p:ph type="title"/>
          </p:nvPr>
        </p:nvSpPr>
        <p:spPr>
          <a:xfrm>
            <a:off x="685800" y="279400"/>
            <a:ext cx="7772400" cy="1143000"/>
          </a:xfrm>
        </p:spPr>
        <p:txBody>
          <a:bodyPr/>
          <a:lstStyle/>
          <a:p>
            <a:r>
              <a:rPr lang="en-US" sz="4000" dirty="0" smtClean="0">
                <a:solidFill>
                  <a:schemeClr val="tx1"/>
                </a:solidFill>
              </a:rPr>
              <a:t>Divergence</a:t>
            </a:r>
            <a:r>
              <a:rPr lang="en-US" sz="4000" b="1" dirty="0">
                <a:solidFill>
                  <a:srgbClr val="009900"/>
                </a:solidFill>
                <a:effectLst>
                  <a:outerShdw blurRad="38100" dist="38100" dir="2700000" algn="tl">
                    <a:srgbClr val="C0C0C0"/>
                  </a:outerShdw>
                </a:effectLst>
              </a:rPr>
              <a:t/>
            </a:r>
            <a:br>
              <a:rPr lang="en-US" sz="4000" b="1" dirty="0">
                <a:solidFill>
                  <a:srgbClr val="009900"/>
                </a:solidFill>
                <a:effectLst>
                  <a:outerShdw blurRad="38100" dist="38100" dir="2700000" algn="tl">
                    <a:srgbClr val="C0C0C0"/>
                  </a:outerShdw>
                </a:effectLst>
              </a:rPr>
            </a:br>
            <a:r>
              <a:rPr lang="en-US" sz="2800" dirty="0">
                <a:solidFill>
                  <a:schemeClr val="tx1"/>
                </a:solidFill>
              </a:rPr>
              <a:t>Arndt &amp; </a:t>
            </a:r>
            <a:r>
              <a:rPr lang="en-US" sz="2800" dirty="0" err="1">
                <a:solidFill>
                  <a:schemeClr val="tx1"/>
                </a:solidFill>
              </a:rPr>
              <a:t>Wonacott</a:t>
            </a:r>
            <a:r>
              <a:rPr lang="en-US" sz="2800" dirty="0">
                <a:solidFill>
                  <a:schemeClr val="tx1"/>
                </a:solidFill>
              </a:rPr>
              <a:t> (1977)</a:t>
            </a:r>
          </a:p>
        </p:txBody>
      </p:sp>
    </p:spTree>
    <p:extLst>
      <p:ext uri="{BB962C8B-B14F-4D97-AF65-F5344CB8AC3E}">
        <p14:creationId xmlns:p14="http://schemas.microsoft.com/office/powerpoint/2010/main" val="3953063401"/>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4002" name="Picture 2" descr="frame_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7675" y="1004888"/>
            <a:ext cx="5715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4003" name="Rectangle 3"/>
          <p:cNvSpPr>
            <a:spLocks noGrp="1" noChangeArrowheads="1"/>
          </p:cNvSpPr>
          <p:nvPr>
            <p:ph type="title"/>
          </p:nvPr>
        </p:nvSpPr>
        <p:spPr>
          <a:xfrm>
            <a:off x="457200" y="0"/>
            <a:ext cx="8229600" cy="1143000"/>
          </a:xfrm>
        </p:spPr>
        <p:txBody>
          <a:bodyPr/>
          <a:lstStyle/>
          <a:p>
            <a:r>
              <a:rPr lang="en-US">
                <a:solidFill>
                  <a:schemeClr val="tx1"/>
                </a:solidFill>
              </a:rPr>
              <a:t>Electric field of a moving charge</a:t>
            </a:r>
          </a:p>
        </p:txBody>
      </p:sp>
    </p:spTree>
    <p:extLst>
      <p:ext uri="{BB962C8B-B14F-4D97-AF65-F5344CB8AC3E}">
        <p14:creationId xmlns:p14="http://schemas.microsoft.com/office/powerpoint/2010/main" val="409104702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3" presetClass="path" presetSubtype="0" repeatCount="indefinite" accel="50000" decel="50000" autoRev="1" fill="hold" nodeType="clickEffect">
                                  <p:stCondLst>
                                    <p:cond delay="0"/>
                                  </p:stCondLst>
                                  <p:childTnLst>
                                    <p:animMotion origin="layout" path="M 0 0  L 0.25 0  E" pathEditMode="relative" ptsTypes="">
                                      <p:cBhvr>
                                        <p:cTn id="6" dur="2000" fill="hold"/>
                                        <p:tgtEl>
                                          <p:spTgt spid="384002"/>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5234" name="Rectangle 2"/>
          <p:cNvSpPr>
            <a:spLocks noGrp="1" noChangeArrowheads="1"/>
          </p:cNvSpPr>
          <p:nvPr>
            <p:ph type="ctrTitle"/>
          </p:nvPr>
        </p:nvSpPr>
        <p:spPr>
          <a:xfrm>
            <a:off x="685800" y="0"/>
            <a:ext cx="7772400" cy="1470025"/>
          </a:xfrm>
        </p:spPr>
        <p:txBody>
          <a:bodyPr/>
          <a:lstStyle/>
          <a:p>
            <a:r>
              <a:rPr lang="en-US" dirty="0" smtClean="0"/>
              <a:t>Air absorption</a:t>
            </a:r>
            <a:endParaRPr lang="en-US" dirty="0"/>
          </a:p>
        </p:txBody>
      </p:sp>
      <p:graphicFrame>
        <p:nvGraphicFramePr>
          <p:cNvPr id="735235" name="Object 3"/>
          <p:cNvGraphicFramePr>
            <a:graphicFrameLocks noChangeAspect="1"/>
          </p:cNvGraphicFramePr>
          <p:nvPr>
            <p:extLst>
              <p:ext uri="{D42A27DB-BD31-4B8C-83A1-F6EECF244321}">
                <p14:modId xmlns:p14="http://schemas.microsoft.com/office/powerpoint/2010/main" val="1214713712"/>
              </p:ext>
            </p:extLst>
          </p:nvPr>
        </p:nvGraphicFramePr>
        <p:xfrm>
          <a:off x="590550" y="1330325"/>
          <a:ext cx="8299450" cy="4978400"/>
        </p:xfrm>
        <a:graphic>
          <a:graphicData uri="http://schemas.openxmlformats.org/presentationml/2006/ole">
            <mc:AlternateContent xmlns:mc="http://schemas.openxmlformats.org/markup-compatibility/2006">
              <mc:Choice xmlns:v="urn:schemas-microsoft-com:vml" Requires="v">
                <p:oleObj spid="_x0000_s142345" name="Chart" r:id="rId3" imgW="8324976" imgH="5010237" progId="MSGraph.Chart.8">
                  <p:embed followColorScheme="full"/>
                </p:oleObj>
              </mc:Choice>
              <mc:Fallback>
                <p:oleObj name="Chart" r:id="rId3" imgW="8324976" imgH="5010237" progId="MSGraph.Chart.8">
                  <p:embed followColorScheme="full"/>
                  <p:pic>
                    <p:nvPicPr>
                      <p:cNvPr id="0" name=""/>
                      <p:cNvPicPr>
                        <a:picLocks noChangeAspect="1" noChangeArrowheads="1"/>
                      </p:cNvPicPr>
                      <p:nvPr/>
                    </p:nvPicPr>
                    <p:blipFill>
                      <a:blip r:embed="rId4"/>
                      <a:srcRect/>
                      <a:stretch>
                        <a:fillRect/>
                      </a:stretch>
                    </p:blipFill>
                    <p:spPr bwMode="auto">
                      <a:xfrm>
                        <a:off x="590550" y="1330325"/>
                        <a:ext cx="8299450" cy="4978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35236" name="Text Box 4"/>
          <p:cNvSpPr txBox="1">
            <a:spLocks noChangeArrowheads="1"/>
          </p:cNvSpPr>
          <p:nvPr/>
        </p:nvSpPr>
        <p:spPr bwMode="auto">
          <a:xfrm>
            <a:off x="3352800" y="6280150"/>
            <a:ext cx="301877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dirty="0" smtClean="0">
                <a:solidFill>
                  <a:srgbClr val="000000"/>
                </a:solidFill>
              </a:rPr>
              <a:t>Distance from sample (mm)</a:t>
            </a:r>
            <a:endParaRPr lang="en-US" dirty="0" smtClean="0">
              <a:solidFill>
                <a:srgbClr val="000000"/>
              </a:solidFill>
            </a:endParaRPr>
          </a:p>
        </p:txBody>
      </p:sp>
      <p:sp>
        <p:nvSpPr>
          <p:cNvPr id="735237" name="Text Box 5"/>
          <p:cNvSpPr txBox="1">
            <a:spLocks noChangeArrowheads="1"/>
          </p:cNvSpPr>
          <p:nvPr/>
        </p:nvSpPr>
        <p:spPr bwMode="auto">
          <a:xfrm rot="16200000">
            <a:off x="-390334" y="3369747"/>
            <a:ext cx="156966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dirty="0" smtClean="0">
                <a:solidFill>
                  <a:srgbClr val="000000"/>
                </a:solidFill>
              </a:rPr>
              <a:t>transmittance</a:t>
            </a:r>
            <a:endParaRPr lang="en-US" dirty="0" smtClean="0">
              <a:solidFill>
                <a:srgbClr val="000000"/>
              </a:solidFill>
            </a:endParaRPr>
          </a:p>
        </p:txBody>
      </p:sp>
    </p:spTree>
    <p:extLst>
      <p:ext uri="{BB962C8B-B14F-4D97-AF65-F5344CB8AC3E}">
        <p14:creationId xmlns:p14="http://schemas.microsoft.com/office/powerpoint/2010/main" val="136089092"/>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3" name="Text Box 3"/>
          <p:cNvSpPr txBox="1">
            <a:spLocks noChangeArrowheads="1"/>
          </p:cNvSpPr>
          <p:nvPr/>
        </p:nvSpPr>
        <p:spPr bwMode="auto">
          <a:xfrm>
            <a:off x="533400" y="2057400"/>
            <a:ext cx="8610600" cy="3663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Arial" pitchFamily="34" charset="0"/>
              </a:defRPr>
            </a:lvl1pPr>
            <a:lvl2pPr marL="800100" indent="-342900">
              <a:defRPr>
                <a:solidFill>
                  <a:schemeClr val="tx1"/>
                </a:solidFill>
                <a:latin typeface="Arial" pitchFamily="34" charset="0"/>
              </a:defRPr>
            </a:lvl2pPr>
            <a:lvl3pPr marL="1257300" indent="-342900">
              <a:defRPr>
                <a:solidFill>
                  <a:schemeClr val="tx1"/>
                </a:solidFill>
                <a:latin typeface="Arial" pitchFamily="34" charset="0"/>
              </a:defRPr>
            </a:lvl3pPr>
            <a:lvl4pPr marL="1714500" indent="-342900">
              <a:defRPr>
                <a:solidFill>
                  <a:schemeClr val="tx1"/>
                </a:solidFill>
                <a:latin typeface="Arial" pitchFamily="34" charset="0"/>
              </a:defRPr>
            </a:lvl4pPr>
            <a:lvl5pPr marL="2171700" indent="-342900">
              <a:defRPr>
                <a:solidFill>
                  <a:schemeClr val="tx1"/>
                </a:solidFill>
                <a:latin typeface="Arial" pitchFamily="34" charset="0"/>
              </a:defRPr>
            </a:lvl5pPr>
            <a:lvl6pPr marL="2628900" indent="-342900" fontAlgn="base">
              <a:spcBef>
                <a:spcPct val="0"/>
              </a:spcBef>
              <a:spcAft>
                <a:spcPct val="0"/>
              </a:spcAft>
              <a:defRPr>
                <a:solidFill>
                  <a:schemeClr val="tx1"/>
                </a:solidFill>
                <a:latin typeface="Arial" pitchFamily="34" charset="0"/>
              </a:defRPr>
            </a:lvl6pPr>
            <a:lvl7pPr marL="3086100" indent="-342900" fontAlgn="base">
              <a:spcBef>
                <a:spcPct val="0"/>
              </a:spcBef>
              <a:spcAft>
                <a:spcPct val="0"/>
              </a:spcAft>
              <a:defRPr>
                <a:solidFill>
                  <a:schemeClr val="tx1"/>
                </a:solidFill>
                <a:latin typeface="Arial" pitchFamily="34" charset="0"/>
              </a:defRPr>
            </a:lvl7pPr>
            <a:lvl8pPr marL="3543300" indent="-342900" fontAlgn="base">
              <a:spcBef>
                <a:spcPct val="0"/>
              </a:spcBef>
              <a:spcAft>
                <a:spcPct val="0"/>
              </a:spcAft>
              <a:defRPr>
                <a:solidFill>
                  <a:schemeClr val="tx1"/>
                </a:solidFill>
                <a:latin typeface="Arial" pitchFamily="34" charset="0"/>
              </a:defRPr>
            </a:lvl8pPr>
            <a:lvl9pPr marL="4000500" indent="-342900" fontAlgn="base">
              <a:spcBef>
                <a:spcPct val="0"/>
              </a:spcBef>
              <a:spcAft>
                <a:spcPct val="0"/>
              </a:spcAft>
              <a:defRPr>
                <a:solidFill>
                  <a:schemeClr val="tx1"/>
                </a:solidFill>
                <a:latin typeface="Arial" pitchFamily="34" charset="0"/>
              </a:defRPr>
            </a:lvl9pPr>
          </a:lstStyle>
          <a:p>
            <a:pPr lvl="1">
              <a:lnSpc>
                <a:spcPct val="130000"/>
              </a:lnSpc>
              <a:buFontTx/>
              <a:buAutoNum type="arabicPeriod"/>
            </a:pPr>
            <a:r>
              <a:rPr lang="en-US" sz="3600" dirty="0"/>
              <a:t>   Put your crystal into the beam</a:t>
            </a:r>
          </a:p>
          <a:p>
            <a:pPr lvl="1">
              <a:lnSpc>
                <a:spcPct val="130000"/>
              </a:lnSpc>
              <a:buFontTx/>
              <a:buAutoNum type="arabicPeriod"/>
            </a:pPr>
            <a:r>
              <a:rPr lang="en-US" sz="3600" dirty="0"/>
              <a:t>   Shoot the whole crystal</a:t>
            </a:r>
          </a:p>
          <a:p>
            <a:pPr lvl="1">
              <a:lnSpc>
                <a:spcPct val="130000"/>
              </a:lnSpc>
              <a:buFontTx/>
              <a:buAutoNum type="arabicPeriod"/>
            </a:pPr>
            <a:r>
              <a:rPr lang="en-US" sz="3600" dirty="0"/>
              <a:t>   Shoot nothing but the crystal</a:t>
            </a:r>
          </a:p>
          <a:p>
            <a:pPr lvl="1">
              <a:lnSpc>
                <a:spcPct val="130000"/>
              </a:lnSpc>
              <a:buFontTx/>
              <a:buAutoNum type="arabicPeriod"/>
            </a:pPr>
            <a:r>
              <a:rPr lang="en-US" sz="3600" dirty="0"/>
              <a:t>   Back off!</a:t>
            </a:r>
          </a:p>
          <a:p>
            <a:pPr lvl="1">
              <a:lnSpc>
                <a:spcPct val="130000"/>
              </a:lnSpc>
              <a:buFontTx/>
              <a:buAutoNum type="arabicPeriod"/>
            </a:pPr>
            <a:r>
              <a:rPr lang="en-US" sz="3600" dirty="0"/>
              <a:t>   The crystal must rotate</a:t>
            </a:r>
          </a:p>
        </p:txBody>
      </p:sp>
      <p:sp>
        <p:nvSpPr>
          <p:cNvPr id="2" name="Title 1"/>
          <p:cNvSpPr>
            <a:spLocks noGrp="1"/>
          </p:cNvSpPr>
          <p:nvPr>
            <p:ph type="title"/>
          </p:nvPr>
        </p:nvSpPr>
        <p:spPr/>
        <p:txBody>
          <a:bodyPr/>
          <a:lstStyle/>
          <a:p>
            <a:r>
              <a:rPr lang="en-US" dirty="0"/>
              <a:t>Data quality - simple rules:</a:t>
            </a:r>
          </a:p>
        </p:txBody>
      </p:sp>
    </p:spTree>
    <p:extLst>
      <p:ext uri="{BB962C8B-B14F-4D97-AF65-F5344CB8AC3E}">
        <p14:creationId xmlns:p14="http://schemas.microsoft.com/office/powerpoint/2010/main" val="1893550496"/>
      </p:ext>
    </p:extLst>
  </p:cSld>
  <p:clrMapOvr>
    <a:masterClrMapping/>
  </p:clrMapOvr>
  <p:transition spd="med"/>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1666" name="Picture 2" descr="xtal_4"/>
          <p:cNvPicPr>
            <a:picLocks noChangeAspect="1" noChangeArrowheads="1"/>
          </p:cNvPicPr>
          <p:nvPr/>
        </p:nvPicPr>
        <p:blipFill>
          <a:blip r:embed="rId2">
            <a:extLst>
              <a:ext uri="{28A0092B-C50C-407E-A947-70E740481C1C}">
                <a14:useLocalDpi xmlns:a14="http://schemas.microsoft.com/office/drawing/2010/main" val="0"/>
              </a:ext>
            </a:extLst>
          </a:blip>
          <a:srcRect l="14365" t="30293" r="35645" b="25827"/>
          <a:stretch>
            <a:fillRect/>
          </a:stretch>
        </p:blipFill>
        <p:spPr bwMode="auto">
          <a:xfrm>
            <a:off x="-11113" y="1501775"/>
            <a:ext cx="9144001" cy="6019800"/>
          </a:xfrm>
          <a:prstGeom prst="rect">
            <a:avLst/>
          </a:prstGeom>
          <a:noFill/>
          <a:extLst>
            <a:ext uri="{909E8E84-426E-40DD-AFC4-6F175D3DCCD1}">
              <a14:hiddenFill xmlns:a14="http://schemas.microsoft.com/office/drawing/2010/main">
                <a:solidFill>
                  <a:srgbClr val="FFFFFF"/>
                </a:solidFill>
              </a14:hiddenFill>
            </a:ext>
          </a:extLst>
        </p:spPr>
      </p:pic>
      <p:sp>
        <p:nvSpPr>
          <p:cNvPr id="241667" name="Rectangle 3"/>
          <p:cNvSpPr>
            <a:spLocks noChangeArrowheads="1"/>
          </p:cNvSpPr>
          <p:nvPr/>
        </p:nvSpPr>
        <p:spPr bwMode="auto">
          <a:xfrm>
            <a:off x="0" y="838200"/>
            <a:ext cx="9140825" cy="6254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1668" name="Rectangle 4"/>
          <p:cNvSpPr>
            <a:spLocks noChangeArrowheads="1"/>
          </p:cNvSpPr>
          <p:nvPr/>
        </p:nvSpPr>
        <p:spPr bwMode="auto">
          <a:xfrm>
            <a:off x="0" y="1447800"/>
            <a:ext cx="9140825" cy="822325"/>
          </a:xfrm>
          <a:prstGeom prst="rect">
            <a:avLst/>
          </a:prstGeom>
          <a:gradFill rotWithShape="1">
            <a:gsLst>
              <a:gs pos="0">
                <a:schemeClr val="bg1"/>
              </a:gs>
              <a:gs pos="100000">
                <a:schemeClr val="bg1">
                  <a:gamma/>
                  <a:shade val="46275"/>
                  <a:invGamma/>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1669" name="Rectangle 5"/>
          <p:cNvSpPr>
            <a:spLocks noGrp="1" noChangeArrowheads="1"/>
          </p:cNvSpPr>
          <p:nvPr>
            <p:ph type="title"/>
          </p:nvPr>
        </p:nvSpPr>
        <p:spPr>
          <a:xfrm>
            <a:off x="457200" y="232951"/>
            <a:ext cx="8229600" cy="1143000"/>
          </a:xfrm>
        </p:spPr>
        <p:txBody>
          <a:bodyPr/>
          <a:lstStyle/>
          <a:p>
            <a:r>
              <a:rPr lang="en-US" sz="4000" dirty="0"/>
              <a:t>“crystal” = thing you want to shoot</a:t>
            </a:r>
          </a:p>
        </p:txBody>
      </p:sp>
      <p:grpSp>
        <p:nvGrpSpPr>
          <p:cNvPr id="241670" name="Group 6"/>
          <p:cNvGrpSpPr>
            <a:grpSpLocks/>
          </p:cNvGrpSpPr>
          <p:nvPr/>
        </p:nvGrpSpPr>
        <p:grpSpPr bwMode="auto">
          <a:xfrm>
            <a:off x="2971800" y="3165475"/>
            <a:ext cx="1890713" cy="1377950"/>
            <a:chOff x="3061" y="2929"/>
            <a:chExt cx="1191" cy="868"/>
          </a:xfrm>
        </p:grpSpPr>
        <p:sp>
          <p:nvSpPr>
            <p:cNvPr id="241671" name="Oval 7"/>
            <p:cNvSpPr>
              <a:spLocks noChangeArrowheads="1"/>
            </p:cNvSpPr>
            <p:nvPr/>
          </p:nvSpPr>
          <p:spPr bwMode="auto">
            <a:xfrm>
              <a:off x="3424" y="3148"/>
              <a:ext cx="466" cy="458"/>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1672" name="Line 8"/>
            <p:cNvSpPr>
              <a:spLocks noChangeShapeType="1"/>
            </p:cNvSpPr>
            <p:nvPr/>
          </p:nvSpPr>
          <p:spPr bwMode="auto">
            <a:xfrm>
              <a:off x="3061" y="3377"/>
              <a:ext cx="1191"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1673" name="Line 9"/>
            <p:cNvSpPr>
              <a:spLocks noChangeShapeType="1"/>
            </p:cNvSpPr>
            <p:nvPr/>
          </p:nvSpPr>
          <p:spPr bwMode="auto">
            <a:xfrm>
              <a:off x="3655" y="2929"/>
              <a:ext cx="6" cy="868"/>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1" name="Text Box 6"/>
          <p:cNvSpPr txBox="1">
            <a:spLocks noChangeArrowheads="1"/>
          </p:cNvSpPr>
          <p:nvPr/>
        </p:nvSpPr>
        <p:spPr bwMode="auto">
          <a:xfrm>
            <a:off x="328613" y="6599238"/>
            <a:ext cx="2808287" cy="228600"/>
          </a:xfrm>
          <a:prstGeom prst="rect">
            <a:avLst/>
          </a:prstGeom>
          <a:noFill/>
          <a:ln>
            <a:noFill/>
          </a:ln>
          <a:effectLs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eaLnBrk="0" hangingPunct="0"/>
            <a:r>
              <a:rPr lang="en-US" sz="900">
                <a:solidFill>
                  <a:srgbClr val="1E3E67"/>
                </a:solidFill>
                <a:latin typeface="Verdana" pitchFamily="34" charset="0"/>
                <a:ea typeface="MS PGothic" pitchFamily="34" charset="-128"/>
              </a:rPr>
              <a:t>Membrane Protein Expression Center © 2012</a:t>
            </a:r>
            <a:endParaRPr lang="en-US" sz="1000">
              <a:solidFill>
                <a:srgbClr val="1E3E67"/>
              </a:solidFill>
              <a:latin typeface="Verdana" pitchFamily="34" charset="0"/>
              <a:ea typeface="MS PGothic" pitchFamily="34" charset="-128"/>
            </a:endParaRPr>
          </a:p>
        </p:txBody>
      </p:sp>
    </p:spTree>
    <p:extLst>
      <p:ext uri="{BB962C8B-B14F-4D97-AF65-F5344CB8AC3E}">
        <p14:creationId xmlns:p14="http://schemas.microsoft.com/office/powerpoint/2010/main" val="31306506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416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2690" name="Group 2"/>
          <p:cNvGrpSpPr>
            <a:grpSpLocks/>
          </p:cNvGrpSpPr>
          <p:nvPr/>
        </p:nvGrpSpPr>
        <p:grpSpPr bwMode="auto">
          <a:xfrm>
            <a:off x="5548313" y="2247900"/>
            <a:ext cx="2847975" cy="2832100"/>
            <a:chOff x="3494" y="1415"/>
            <a:chExt cx="1794" cy="1784"/>
          </a:xfrm>
        </p:grpSpPr>
        <p:sp>
          <p:nvSpPr>
            <p:cNvPr id="242691" name="Rectangle 3"/>
            <p:cNvSpPr>
              <a:spLocks noChangeArrowheads="1"/>
            </p:cNvSpPr>
            <p:nvPr/>
          </p:nvSpPr>
          <p:spPr bwMode="auto">
            <a:xfrm>
              <a:off x="3494" y="1415"/>
              <a:ext cx="1794" cy="1784"/>
            </a:xfrm>
            <a:prstGeom prst="rect">
              <a:avLst/>
            </a:prstGeom>
            <a:solidFill>
              <a:srgbClr val="DBDBDB"/>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2692" name="Line 4"/>
            <p:cNvSpPr>
              <a:spLocks noChangeShapeType="1"/>
            </p:cNvSpPr>
            <p:nvPr/>
          </p:nvSpPr>
          <p:spPr bwMode="auto">
            <a:xfrm>
              <a:off x="4392" y="1424"/>
              <a:ext cx="0" cy="1764"/>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2693" name="Line 5"/>
            <p:cNvSpPr>
              <a:spLocks noChangeShapeType="1"/>
            </p:cNvSpPr>
            <p:nvPr/>
          </p:nvSpPr>
          <p:spPr bwMode="auto">
            <a:xfrm>
              <a:off x="3502" y="2300"/>
              <a:ext cx="1772"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242694" name="Rectangle 6"/>
          <p:cNvSpPr>
            <a:spLocks noGrp="1" noChangeArrowheads="1"/>
          </p:cNvSpPr>
          <p:nvPr>
            <p:ph type="title"/>
          </p:nvPr>
        </p:nvSpPr>
        <p:spPr/>
        <p:txBody>
          <a:bodyPr/>
          <a:lstStyle/>
          <a:p>
            <a:r>
              <a:rPr lang="en-US" sz="4000"/>
              <a:t>shoot the whole crystal</a:t>
            </a:r>
          </a:p>
        </p:txBody>
      </p:sp>
      <p:sp>
        <p:nvSpPr>
          <p:cNvPr id="242695" name="Text Box 7"/>
          <p:cNvSpPr txBox="1">
            <a:spLocks noChangeArrowheads="1"/>
          </p:cNvSpPr>
          <p:nvPr/>
        </p:nvSpPr>
        <p:spPr bwMode="auto">
          <a:xfrm>
            <a:off x="1066800" y="1524000"/>
            <a:ext cx="6858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p>
        </p:txBody>
      </p:sp>
      <p:grpSp>
        <p:nvGrpSpPr>
          <p:cNvPr id="242696" name="Group 8"/>
          <p:cNvGrpSpPr>
            <a:grpSpLocks/>
          </p:cNvGrpSpPr>
          <p:nvPr/>
        </p:nvGrpSpPr>
        <p:grpSpPr bwMode="auto">
          <a:xfrm>
            <a:off x="-188913" y="2224088"/>
            <a:ext cx="8586788" cy="2870200"/>
            <a:chOff x="-119" y="1401"/>
            <a:chExt cx="5409" cy="1808"/>
          </a:xfrm>
        </p:grpSpPr>
        <p:sp>
          <p:nvSpPr>
            <p:cNvPr id="242697" name="Rectangle 9"/>
            <p:cNvSpPr>
              <a:spLocks noChangeArrowheads="1"/>
            </p:cNvSpPr>
            <p:nvPr/>
          </p:nvSpPr>
          <p:spPr bwMode="auto">
            <a:xfrm>
              <a:off x="-119" y="2165"/>
              <a:ext cx="3767" cy="92"/>
            </a:xfrm>
            <a:prstGeom prst="rect">
              <a:avLst/>
            </a:prstGeom>
            <a:solidFill>
              <a:srgbClr val="00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242698" name="Picture 10" descr="diff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82" y="1401"/>
              <a:ext cx="1808" cy="1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42699" name="Group 11"/>
          <p:cNvGrpSpPr>
            <a:grpSpLocks/>
          </p:cNvGrpSpPr>
          <p:nvPr/>
        </p:nvGrpSpPr>
        <p:grpSpPr bwMode="auto">
          <a:xfrm rot="5400000">
            <a:off x="1725612" y="4021138"/>
            <a:ext cx="2238375" cy="501650"/>
            <a:chOff x="1288" y="3758"/>
            <a:chExt cx="1410" cy="316"/>
          </a:xfrm>
        </p:grpSpPr>
        <p:sp>
          <p:nvSpPr>
            <p:cNvPr id="242700" name="Freeform 12"/>
            <p:cNvSpPr>
              <a:spLocks noChangeAspect="1"/>
            </p:cNvSpPr>
            <p:nvPr/>
          </p:nvSpPr>
          <p:spPr bwMode="auto">
            <a:xfrm>
              <a:off x="1288" y="3758"/>
              <a:ext cx="764" cy="316"/>
            </a:xfrm>
            <a:custGeom>
              <a:avLst/>
              <a:gdLst>
                <a:gd name="T0" fmla="*/ 2456 w 2552"/>
                <a:gd name="T1" fmla="*/ 512 h 1384"/>
                <a:gd name="T2" fmla="*/ 1208 w 2552"/>
                <a:gd name="T3" fmla="*/ 1280 h 1384"/>
                <a:gd name="T4" fmla="*/ 344 w 2552"/>
                <a:gd name="T5" fmla="*/ 1136 h 1384"/>
                <a:gd name="T6" fmla="*/ 8 w 2552"/>
                <a:gd name="T7" fmla="*/ 608 h 1384"/>
                <a:gd name="T8" fmla="*/ 296 w 2552"/>
                <a:gd name="T9" fmla="*/ 128 h 1384"/>
                <a:gd name="T10" fmla="*/ 1064 w 2552"/>
                <a:gd name="T11" fmla="*/ 32 h 1384"/>
                <a:gd name="T12" fmla="*/ 1688 w 2552"/>
                <a:gd name="T13" fmla="*/ 320 h 1384"/>
                <a:gd name="T14" fmla="*/ 2360 w 2552"/>
                <a:gd name="T15" fmla="*/ 560 h 1384"/>
                <a:gd name="T16" fmla="*/ 2552 w 2552"/>
                <a:gd name="T17" fmla="*/ 560 h 1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52" h="1384">
                  <a:moveTo>
                    <a:pt x="2456" y="512"/>
                  </a:moveTo>
                  <a:cubicBezTo>
                    <a:pt x="2008" y="844"/>
                    <a:pt x="1560" y="1176"/>
                    <a:pt x="1208" y="1280"/>
                  </a:cubicBezTo>
                  <a:cubicBezTo>
                    <a:pt x="856" y="1384"/>
                    <a:pt x="544" y="1248"/>
                    <a:pt x="344" y="1136"/>
                  </a:cubicBezTo>
                  <a:cubicBezTo>
                    <a:pt x="144" y="1024"/>
                    <a:pt x="16" y="776"/>
                    <a:pt x="8" y="608"/>
                  </a:cubicBezTo>
                  <a:cubicBezTo>
                    <a:pt x="0" y="440"/>
                    <a:pt x="120" y="224"/>
                    <a:pt x="296" y="128"/>
                  </a:cubicBezTo>
                  <a:cubicBezTo>
                    <a:pt x="472" y="32"/>
                    <a:pt x="832" y="0"/>
                    <a:pt x="1064" y="32"/>
                  </a:cubicBezTo>
                  <a:cubicBezTo>
                    <a:pt x="1296" y="64"/>
                    <a:pt x="1472" y="232"/>
                    <a:pt x="1688" y="320"/>
                  </a:cubicBezTo>
                  <a:cubicBezTo>
                    <a:pt x="1904" y="408"/>
                    <a:pt x="2216" y="520"/>
                    <a:pt x="2360" y="560"/>
                  </a:cubicBezTo>
                  <a:cubicBezTo>
                    <a:pt x="2504" y="600"/>
                    <a:pt x="2528" y="580"/>
                    <a:pt x="2552" y="560"/>
                  </a:cubicBezTo>
                </a:path>
              </a:pathLst>
            </a:custGeom>
            <a:solidFill>
              <a:schemeClr val="accent1"/>
            </a:solidFill>
            <a:ln w="88900">
              <a:solidFill>
                <a:srgbClr val="8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2701" name="Rectangle 13"/>
            <p:cNvSpPr>
              <a:spLocks noChangeArrowheads="1"/>
            </p:cNvSpPr>
            <p:nvPr/>
          </p:nvSpPr>
          <p:spPr bwMode="auto">
            <a:xfrm>
              <a:off x="1508" y="3902"/>
              <a:ext cx="56" cy="56"/>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
          <p:nvSpPr>
            <p:cNvPr id="242702" name="Freeform 14"/>
            <p:cNvSpPr>
              <a:spLocks/>
            </p:cNvSpPr>
            <p:nvPr/>
          </p:nvSpPr>
          <p:spPr bwMode="auto">
            <a:xfrm>
              <a:off x="1986" y="3846"/>
              <a:ext cx="712" cy="66"/>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Lst>
              <a:ahLst/>
              <a:cxnLst>
                <a:cxn ang="0">
                  <a:pos x="T0" y="T1"/>
                </a:cxn>
                <a:cxn ang="0">
                  <a:pos x="T2" y="T3"/>
                </a:cxn>
                <a:cxn ang="0">
                  <a:pos x="T4" y="T5"/>
                </a:cxn>
                <a:cxn ang="0">
                  <a:pos x="T6" y="T7"/>
                </a:cxn>
                <a:cxn ang="0">
                  <a:pos x="T8" y="T9"/>
                </a:cxn>
                <a:cxn ang="0">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2703" name="Freeform 15"/>
            <p:cNvSpPr>
              <a:spLocks/>
            </p:cNvSpPr>
            <p:nvPr/>
          </p:nvSpPr>
          <p:spPr bwMode="auto">
            <a:xfrm rot="10800000" flipH="1">
              <a:off x="1962" y="3842"/>
              <a:ext cx="712" cy="66"/>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Lst>
              <a:ahLst/>
              <a:cxnLst>
                <a:cxn ang="0">
                  <a:pos x="T0" y="T1"/>
                </a:cxn>
                <a:cxn ang="0">
                  <a:pos x="T2" y="T3"/>
                </a:cxn>
                <a:cxn ang="0">
                  <a:pos x="T4" y="T5"/>
                </a:cxn>
                <a:cxn ang="0">
                  <a:pos x="T6" y="T7"/>
                </a:cxn>
                <a:cxn ang="0">
                  <a:pos x="T8" y="T9"/>
                </a:cxn>
                <a:cxn ang="0">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2704" name="Oval 16"/>
            <p:cNvSpPr>
              <a:spLocks noChangeArrowheads="1"/>
            </p:cNvSpPr>
            <p:nvPr/>
          </p:nvSpPr>
          <p:spPr bwMode="auto">
            <a:xfrm>
              <a:off x="1946" y="3770"/>
              <a:ext cx="90" cy="84"/>
            </a:xfrm>
            <a:prstGeom prst="ellipse">
              <a:avLst/>
            </a:prstGeom>
            <a:solidFill>
              <a:schemeClr val="bg1">
                <a:alpha val="0"/>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242705" name="Rectangle 17"/>
          <p:cNvSpPr>
            <a:spLocks noChangeArrowheads="1"/>
          </p:cNvSpPr>
          <p:nvPr/>
        </p:nvSpPr>
        <p:spPr bwMode="auto">
          <a:xfrm>
            <a:off x="5546725" y="2246313"/>
            <a:ext cx="2847975" cy="283210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alpha val="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3544376161"/>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42696"/>
                                        </p:tgtEl>
                                        <p:attrNameLst>
                                          <p:attrName>style.visibility</p:attrName>
                                        </p:attrNameLst>
                                      </p:cBhvr>
                                      <p:to>
                                        <p:strVal val="visible"/>
                                      </p:to>
                                    </p:set>
                                    <p:animEffect transition="in" filter="wipe(left)">
                                      <p:cBhvr>
                                        <p:cTn id="7" dur="500"/>
                                        <p:tgtEl>
                                          <p:spTgt spid="2426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3714" name="Group 2"/>
          <p:cNvGrpSpPr>
            <a:grpSpLocks/>
          </p:cNvGrpSpPr>
          <p:nvPr/>
        </p:nvGrpSpPr>
        <p:grpSpPr bwMode="auto">
          <a:xfrm>
            <a:off x="5548313" y="2247900"/>
            <a:ext cx="2847975" cy="2832100"/>
            <a:chOff x="3494" y="1415"/>
            <a:chExt cx="1794" cy="1784"/>
          </a:xfrm>
        </p:grpSpPr>
        <p:sp>
          <p:nvSpPr>
            <p:cNvPr id="243715" name="Rectangle 3"/>
            <p:cNvSpPr>
              <a:spLocks noChangeArrowheads="1"/>
            </p:cNvSpPr>
            <p:nvPr/>
          </p:nvSpPr>
          <p:spPr bwMode="auto">
            <a:xfrm>
              <a:off x="3494" y="1415"/>
              <a:ext cx="1794" cy="1784"/>
            </a:xfrm>
            <a:prstGeom prst="rect">
              <a:avLst/>
            </a:prstGeom>
            <a:solidFill>
              <a:srgbClr val="DBDBDB"/>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3716" name="Line 4"/>
            <p:cNvSpPr>
              <a:spLocks noChangeShapeType="1"/>
            </p:cNvSpPr>
            <p:nvPr/>
          </p:nvSpPr>
          <p:spPr bwMode="auto">
            <a:xfrm>
              <a:off x="4392" y="1424"/>
              <a:ext cx="0" cy="1764"/>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3717" name="Line 5"/>
            <p:cNvSpPr>
              <a:spLocks noChangeShapeType="1"/>
            </p:cNvSpPr>
            <p:nvPr/>
          </p:nvSpPr>
          <p:spPr bwMode="auto">
            <a:xfrm>
              <a:off x="3502" y="2300"/>
              <a:ext cx="1772"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243718" name="Rectangle 6"/>
          <p:cNvSpPr>
            <a:spLocks noGrp="1" noChangeArrowheads="1"/>
          </p:cNvSpPr>
          <p:nvPr>
            <p:ph type="title"/>
          </p:nvPr>
        </p:nvSpPr>
        <p:spPr/>
        <p:txBody>
          <a:bodyPr/>
          <a:lstStyle/>
          <a:p>
            <a:r>
              <a:rPr lang="en-US" sz="4000"/>
              <a:t>shoot the whole crystal</a:t>
            </a:r>
          </a:p>
        </p:txBody>
      </p:sp>
      <p:sp>
        <p:nvSpPr>
          <p:cNvPr id="243719" name="Text Box 7"/>
          <p:cNvSpPr txBox="1">
            <a:spLocks noChangeArrowheads="1"/>
          </p:cNvSpPr>
          <p:nvPr/>
        </p:nvSpPr>
        <p:spPr bwMode="auto">
          <a:xfrm>
            <a:off x="1066800" y="1524000"/>
            <a:ext cx="6858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p>
        </p:txBody>
      </p:sp>
      <p:sp>
        <p:nvSpPr>
          <p:cNvPr id="243721" name="Rectangle 9"/>
          <p:cNvSpPr>
            <a:spLocks noChangeArrowheads="1"/>
          </p:cNvSpPr>
          <p:nvPr/>
        </p:nvSpPr>
        <p:spPr bwMode="auto">
          <a:xfrm>
            <a:off x="-188913" y="3046413"/>
            <a:ext cx="5980113" cy="1089025"/>
          </a:xfrm>
          <a:prstGeom prst="rect">
            <a:avLst/>
          </a:prstGeom>
          <a:solidFill>
            <a:srgbClr val="75FF75"/>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243722" name="Picture 10" descr="diffimage"/>
          <p:cNvPicPr>
            <a:picLocks noChangeAspect="1" noChangeArrowheads="1"/>
          </p:cNvPicPr>
          <p:nvPr/>
        </p:nvPicPr>
        <p:blipFill>
          <a:blip r:embed="rId2">
            <a:lum bright="-40000"/>
            <a:extLst>
              <a:ext uri="{28A0092B-C50C-407E-A947-70E740481C1C}">
                <a14:useLocalDpi xmlns:a14="http://schemas.microsoft.com/office/drawing/2010/main" val="0"/>
              </a:ext>
            </a:extLst>
          </a:blip>
          <a:srcRect/>
          <a:stretch>
            <a:fillRect/>
          </a:stretch>
        </p:blipFill>
        <p:spPr bwMode="auto">
          <a:xfrm>
            <a:off x="5527675" y="2224088"/>
            <a:ext cx="2870200" cy="287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3723" name="Rectangle 11"/>
          <p:cNvSpPr>
            <a:spLocks noChangeAspect="1" noChangeArrowheads="1"/>
          </p:cNvSpPr>
          <p:nvPr/>
        </p:nvSpPr>
        <p:spPr bwMode="auto">
          <a:xfrm rot="4091638">
            <a:off x="2286000" y="3182938"/>
            <a:ext cx="914400" cy="914400"/>
          </a:xfrm>
          <a:prstGeom prst="rect">
            <a:avLst/>
          </a:prstGeom>
          <a:solidFill>
            <a:srgbClr val="FF0000"/>
          </a:solidFill>
          <a:ln w="9525">
            <a:miter lim="800000"/>
            <a:headEnd/>
            <a:tailEnd/>
          </a:ln>
          <a:effectLst/>
          <a:scene3d>
            <a:camera prst="legacyObliqueTopRight">
              <a:rot lat="0" lon="900000" rev="0"/>
            </a:camera>
            <a:lightRig rig="legacyFlat3" dir="b"/>
          </a:scene3d>
          <a:sp3d extrusionH="4302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
        <p:nvSpPr>
          <p:cNvPr id="243724" name="Freeform 12"/>
          <p:cNvSpPr>
            <a:spLocks noChangeAspect="1"/>
          </p:cNvSpPr>
          <p:nvPr/>
        </p:nvSpPr>
        <p:spPr bwMode="auto">
          <a:xfrm rot="5400000">
            <a:off x="2238375" y="3508375"/>
            <a:ext cx="1212850" cy="501650"/>
          </a:xfrm>
          <a:custGeom>
            <a:avLst/>
            <a:gdLst>
              <a:gd name="T0" fmla="*/ 2456 w 2552"/>
              <a:gd name="T1" fmla="*/ 512 h 1384"/>
              <a:gd name="T2" fmla="*/ 1208 w 2552"/>
              <a:gd name="T3" fmla="*/ 1280 h 1384"/>
              <a:gd name="T4" fmla="*/ 344 w 2552"/>
              <a:gd name="T5" fmla="*/ 1136 h 1384"/>
              <a:gd name="T6" fmla="*/ 8 w 2552"/>
              <a:gd name="T7" fmla="*/ 608 h 1384"/>
              <a:gd name="T8" fmla="*/ 296 w 2552"/>
              <a:gd name="T9" fmla="*/ 128 h 1384"/>
              <a:gd name="T10" fmla="*/ 1064 w 2552"/>
              <a:gd name="T11" fmla="*/ 32 h 1384"/>
              <a:gd name="T12" fmla="*/ 1688 w 2552"/>
              <a:gd name="T13" fmla="*/ 320 h 1384"/>
              <a:gd name="T14" fmla="*/ 2360 w 2552"/>
              <a:gd name="T15" fmla="*/ 560 h 1384"/>
              <a:gd name="T16" fmla="*/ 2552 w 2552"/>
              <a:gd name="T17" fmla="*/ 560 h 1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52" h="1384">
                <a:moveTo>
                  <a:pt x="2456" y="512"/>
                </a:moveTo>
                <a:cubicBezTo>
                  <a:pt x="2008" y="844"/>
                  <a:pt x="1560" y="1176"/>
                  <a:pt x="1208" y="1280"/>
                </a:cubicBezTo>
                <a:cubicBezTo>
                  <a:pt x="856" y="1384"/>
                  <a:pt x="544" y="1248"/>
                  <a:pt x="344" y="1136"/>
                </a:cubicBezTo>
                <a:cubicBezTo>
                  <a:pt x="144" y="1024"/>
                  <a:pt x="16" y="776"/>
                  <a:pt x="8" y="608"/>
                </a:cubicBezTo>
                <a:cubicBezTo>
                  <a:pt x="0" y="440"/>
                  <a:pt x="120" y="224"/>
                  <a:pt x="296" y="128"/>
                </a:cubicBezTo>
                <a:cubicBezTo>
                  <a:pt x="472" y="32"/>
                  <a:pt x="832" y="0"/>
                  <a:pt x="1064" y="32"/>
                </a:cubicBezTo>
                <a:cubicBezTo>
                  <a:pt x="1296" y="64"/>
                  <a:pt x="1472" y="232"/>
                  <a:pt x="1688" y="320"/>
                </a:cubicBezTo>
                <a:cubicBezTo>
                  <a:pt x="1904" y="408"/>
                  <a:pt x="2216" y="520"/>
                  <a:pt x="2360" y="560"/>
                </a:cubicBezTo>
                <a:cubicBezTo>
                  <a:pt x="2504" y="600"/>
                  <a:pt x="2528" y="580"/>
                  <a:pt x="2552" y="560"/>
                </a:cubicBezTo>
              </a:path>
            </a:pathLst>
          </a:custGeom>
          <a:solidFill>
            <a:schemeClr val="accent1">
              <a:alpha val="0"/>
            </a:schemeClr>
          </a:solidFill>
          <a:ln w="88900">
            <a:solidFill>
              <a:srgbClr val="8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3725" name="Freeform 13"/>
          <p:cNvSpPr>
            <a:spLocks/>
          </p:cNvSpPr>
          <p:nvPr/>
        </p:nvSpPr>
        <p:spPr bwMode="auto">
          <a:xfrm rot="5400000">
            <a:off x="2338388" y="4773612"/>
            <a:ext cx="1130300" cy="104775"/>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Lst>
            <a:ahLst/>
            <a:cxnLst>
              <a:cxn ang="0">
                <a:pos x="T0" y="T1"/>
              </a:cxn>
              <a:cxn ang="0">
                <a:pos x="T2" y="T3"/>
              </a:cxn>
              <a:cxn ang="0">
                <a:pos x="T4" y="T5"/>
              </a:cxn>
              <a:cxn ang="0">
                <a:pos x="T6" y="T7"/>
              </a:cxn>
              <a:cxn ang="0">
                <a:pos x="T8" y="T9"/>
              </a:cxn>
              <a:cxn ang="0">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3726" name="Freeform 14"/>
          <p:cNvSpPr>
            <a:spLocks/>
          </p:cNvSpPr>
          <p:nvPr/>
        </p:nvSpPr>
        <p:spPr bwMode="auto">
          <a:xfrm rot="16200000" flipH="1">
            <a:off x="2344738" y="4735512"/>
            <a:ext cx="1130300" cy="104775"/>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Lst>
            <a:ahLst/>
            <a:cxnLst>
              <a:cxn ang="0">
                <a:pos x="T0" y="T1"/>
              </a:cxn>
              <a:cxn ang="0">
                <a:pos x="T2" y="T3"/>
              </a:cxn>
              <a:cxn ang="0">
                <a:pos x="T4" y="T5"/>
              </a:cxn>
              <a:cxn ang="0">
                <a:pos x="T6" y="T7"/>
              </a:cxn>
              <a:cxn ang="0">
                <a:pos x="T8" y="T9"/>
              </a:cxn>
              <a:cxn ang="0">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3727" name="Oval 15"/>
          <p:cNvSpPr>
            <a:spLocks noChangeArrowheads="1"/>
          </p:cNvSpPr>
          <p:nvPr/>
        </p:nvSpPr>
        <p:spPr bwMode="auto">
          <a:xfrm rot="5400000">
            <a:off x="2938462" y="4202113"/>
            <a:ext cx="142875" cy="133350"/>
          </a:xfrm>
          <a:prstGeom prst="ellipse">
            <a:avLst/>
          </a:prstGeom>
          <a:solidFill>
            <a:schemeClr val="bg1">
              <a:alpha val="0"/>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3728" name="Rectangle 16"/>
          <p:cNvSpPr>
            <a:spLocks noChangeArrowheads="1"/>
          </p:cNvSpPr>
          <p:nvPr/>
        </p:nvSpPr>
        <p:spPr bwMode="auto">
          <a:xfrm>
            <a:off x="5546725" y="2246313"/>
            <a:ext cx="2847975" cy="283210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alpha val="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3136019331"/>
      </p:ext>
    </p:extLst>
  </p:cSld>
  <p:clrMapOvr>
    <a:masterClrMapping/>
  </p:clrMapOvr>
  <p:transition spd="med"/>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106" name="Group 2"/>
          <p:cNvGrpSpPr>
            <a:grpSpLocks/>
          </p:cNvGrpSpPr>
          <p:nvPr/>
        </p:nvGrpSpPr>
        <p:grpSpPr bwMode="auto">
          <a:xfrm>
            <a:off x="5548313" y="2247900"/>
            <a:ext cx="2847975" cy="2832100"/>
            <a:chOff x="3494" y="1415"/>
            <a:chExt cx="1794" cy="1784"/>
          </a:xfrm>
        </p:grpSpPr>
        <p:sp>
          <p:nvSpPr>
            <p:cNvPr id="47117" name="Rectangle 3"/>
            <p:cNvSpPr>
              <a:spLocks noChangeArrowheads="1"/>
            </p:cNvSpPr>
            <p:nvPr/>
          </p:nvSpPr>
          <p:spPr bwMode="auto">
            <a:xfrm>
              <a:off x="3494" y="1415"/>
              <a:ext cx="1794" cy="1784"/>
            </a:xfrm>
            <a:prstGeom prst="rect">
              <a:avLst/>
            </a:prstGeom>
            <a:solidFill>
              <a:srgbClr val="DBDBDB"/>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7118" name="Line 4"/>
            <p:cNvSpPr>
              <a:spLocks noChangeShapeType="1"/>
            </p:cNvSpPr>
            <p:nvPr/>
          </p:nvSpPr>
          <p:spPr bwMode="auto">
            <a:xfrm>
              <a:off x="4392" y="1424"/>
              <a:ext cx="0" cy="1764"/>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119" name="Line 5"/>
            <p:cNvSpPr>
              <a:spLocks noChangeShapeType="1"/>
            </p:cNvSpPr>
            <p:nvPr/>
          </p:nvSpPr>
          <p:spPr bwMode="auto">
            <a:xfrm>
              <a:off x="3502" y="2300"/>
              <a:ext cx="1772"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47107" name="Rectangle 6"/>
          <p:cNvSpPr>
            <a:spLocks noGrp="1" noChangeArrowheads="1"/>
          </p:cNvSpPr>
          <p:nvPr>
            <p:ph type="title"/>
          </p:nvPr>
        </p:nvSpPr>
        <p:spPr/>
        <p:txBody>
          <a:bodyPr/>
          <a:lstStyle/>
          <a:p>
            <a:pPr eaLnBrk="1" hangingPunct="1"/>
            <a:r>
              <a:rPr lang="en-US" sz="4000" smtClean="0"/>
              <a:t>shoot the whole crystal</a:t>
            </a:r>
          </a:p>
        </p:txBody>
      </p:sp>
      <p:sp>
        <p:nvSpPr>
          <p:cNvPr id="47108" name="Text Box 7"/>
          <p:cNvSpPr txBox="1">
            <a:spLocks noChangeArrowheads="1"/>
          </p:cNvSpPr>
          <p:nvPr/>
        </p:nvSpPr>
        <p:spPr bwMode="auto">
          <a:xfrm>
            <a:off x="1066800" y="1524000"/>
            <a:ext cx="6858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endParaRPr lang="en-US"/>
          </a:p>
        </p:txBody>
      </p:sp>
      <p:sp>
        <p:nvSpPr>
          <p:cNvPr id="47109" name="Rectangle 9"/>
          <p:cNvSpPr>
            <a:spLocks noChangeArrowheads="1"/>
          </p:cNvSpPr>
          <p:nvPr/>
        </p:nvSpPr>
        <p:spPr bwMode="auto">
          <a:xfrm>
            <a:off x="-188913" y="3046413"/>
            <a:ext cx="5980113" cy="1089025"/>
          </a:xfrm>
          <a:prstGeom prst="rect">
            <a:avLst/>
          </a:prstGeom>
          <a:solidFill>
            <a:srgbClr val="75FF75"/>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47110" name="Picture 10" descr="diffimage"/>
          <p:cNvPicPr>
            <a:picLocks noChangeAspect="1" noChangeArrowheads="1"/>
          </p:cNvPicPr>
          <p:nvPr/>
        </p:nvPicPr>
        <p:blipFill>
          <a:blip r:embed="rId2">
            <a:lum bright="-40000"/>
            <a:extLst>
              <a:ext uri="{28A0092B-C50C-407E-A947-70E740481C1C}">
                <a14:useLocalDpi xmlns:a14="http://schemas.microsoft.com/office/drawing/2010/main" val="0"/>
              </a:ext>
            </a:extLst>
          </a:blip>
          <a:srcRect/>
          <a:stretch>
            <a:fillRect/>
          </a:stretch>
        </p:blipFill>
        <p:spPr bwMode="auto">
          <a:xfrm>
            <a:off x="5527675" y="2224088"/>
            <a:ext cx="2870200" cy="287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11" name="Freeform 12"/>
          <p:cNvSpPr>
            <a:spLocks noChangeAspect="1"/>
          </p:cNvSpPr>
          <p:nvPr/>
        </p:nvSpPr>
        <p:spPr bwMode="auto">
          <a:xfrm rot="5400000">
            <a:off x="2238375" y="3508375"/>
            <a:ext cx="1212850" cy="501650"/>
          </a:xfrm>
          <a:custGeom>
            <a:avLst/>
            <a:gdLst>
              <a:gd name="T0" fmla="*/ 1167226 w 2552"/>
              <a:gd name="T1" fmla="*/ 185582 h 1384"/>
              <a:gd name="T2" fmla="*/ 574108 w 2552"/>
              <a:gd name="T3" fmla="*/ 463954 h 1384"/>
              <a:gd name="T4" fmla="*/ 163488 w 2552"/>
              <a:gd name="T5" fmla="*/ 411759 h 1384"/>
              <a:gd name="T6" fmla="*/ 3802 w 2552"/>
              <a:gd name="T7" fmla="*/ 220378 h 1384"/>
              <a:gd name="T8" fmla="*/ 140675 w 2552"/>
              <a:gd name="T9" fmla="*/ 46395 h 1384"/>
              <a:gd name="T10" fmla="*/ 505671 w 2552"/>
              <a:gd name="T11" fmla="*/ 11599 h 1384"/>
              <a:gd name="T12" fmla="*/ 802230 w 2552"/>
              <a:gd name="T13" fmla="*/ 115988 h 1384"/>
              <a:gd name="T14" fmla="*/ 1121601 w 2552"/>
              <a:gd name="T15" fmla="*/ 202980 h 1384"/>
              <a:gd name="T16" fmla="*/ 1212850 w 2552"/>
              <a:gd name="T17" fmla="*/ 202980 h 13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52" h="1384">
                <a:moveTo>
                  <a:pt x="2456" y="512"/>
                </a:moveTo>
                <a:cubicBezTo>
                  <a:pt x="2008" y="844"/>
                  <a:pt x="1560" y="1176"/>
                  <a:pt x="1208" y="1280"/>
                </a:cubicBezTo>
                <a:cubicBezTo>
                  <a:pt x="856" y="1384"/>
                  <a:pt x="544" y="1248"/>
                  <a:pt x="344" y="1136"/>
                </a:cubicBezTo>
                <a:cubicBezTo>
                  <a:pt x="144" y="1024"/>
                  <a:pt x="16" y="776"/>
                  <a:pt x="8" y="608"/>
                </a:cubicBezTo>
                <a:cubicBezTo>
                  <a:pt x="0" y="440"/>
                  <a:pt x="120" y="224"/>
                  <a:pt x="296" y="128"/>
                </a:cubicBezTo>
                <a:cubicBezTo>
                  <a:pt x="472" y="32"/>
                  <a:pt x="832" y="0"/>
                  <a:pt x="1064" y="32"/>
                </a:cubicBezTo>
                <a:cubicBezTo>
                  <a:pt x="1296" y="64"/>
                  <a:pt x="1472" y="232"/>
                  <a:pt x="1688" y="320"/>
                </a:cubicBezTo>
                <a:cubicBezTo>
                  <a:pt x="1904" y="408"/>
                  <a:pt x="2216" y="520"/>
                  <a:pt x="2360" y="560"/>
                </a:cubicBezTo>
                <a:cubicBezTo>
                  <a:pt x="2504" y="600"/>
                  <a:pt x="2528" y="580"/>
                  <a:pt x="2552" y="560"/>
                </a:cubicBezTo>
              </a:path>
            </a:pathLst>
          </a:custGeom>
          <a:solidFill>
            <a:schemeClr val="accent1">
              <a:alpha val="0"/>
            </a:schemeClr>
          </a:solidFill>
          <a:ln w="88900">
            <a:solidFill>
              <a:srgbClr val="8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112" name="Freeform 13"/>
          <p:cNvSpPr>
            <a:spLocks/>
          </p:cNvSpPr>
          <p:nvPr/>
        </p:nvSpPr>
        <p:spPr bwMode="auto">
          <a:xfrm rot="5400000">
            <a:off x="2338388" y="4773612"/>
            <a:ext cx="1130300" cy="104775"/>
          </a:xfrm>
          <a:custGeom>
            <a:avLst/>
            <a:gdLst>
              <a:gd name="T0" fmla="*/ 0 w 712"/>
              <a:gd name="T1" fmla="*/ 84138 h 66"/>
              <a:gd name="T2" fmla="*/ 196850 w 712"/>
              <a:gd name="T3" fmla="*/ 1588 h 66"/>
              <a:gd name="T4" fmla="*/ 419100 w 712"/>
              <a:gd name="T5" fmla="*/ 96838 h 66"/>
              <a:gd name="T6" fmla="*/ 666750 w 712"/>
              <a:gd name="T7" fmla="*/ 7938 h 66"/>
              <a:gd name="T8" fmla="*/ 895350 w 712"/>
              <a:gd name="T9" fmla="*/ 103188 h 66"/>
              <a:gd name="T10" fmla="*/ 1130300 w 712"/>
              <a:gd name="T11" fmla="*/ 1588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113" name="Freeform 14"/>
          <p:cNvSpPr>
            <a:spLocks/>
          </p:cNvSpPr>
          <p:nvPr/>
        </p:nvSpPr>
        <p:spPr bwMode="auto">
          <a:xfrm rot="16200000" flipH="1">
            <a:off x="2344738" y="4735512"/>
            <a:ext cx="1130300" cy="104775"/>
          </a:xfrm>
          <a:custGeom>
            <a:avLst/>
            <a:gdLst>
              <a:gd name="T0" fmla="*/ 0 w 712"/>
              <a:gd name="T1" fmla="*/ 84138 h 66"/>
              <a:gd name="T2" fmla="*/ 196850 w 712"/>
              <a:gd name="T3" fmla="*/ 1588 h 66"/>
              <a:gd name="T4" fmla="*/ 419100 w 712"/>
              <a:gd name="T5" fmla="*/ 96838 h 66"/>
              <a:gd name="T6" fmla="*/ 666750 w 712"/>
              <a:gd name="T7" fmla="*/ 7938 h 66"/>
              <a:gd name="T8" fmla="*/ 895350 w 712"/>
              <a:gd name="T9" fmla="*/ 103188 h 66"/>
              <a:gd name="T10" fmla="*/ 1130300 w 712"/>
              <a:gd name="T11" fmla="*/ 1588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114" name="Oval 15"/>
          <p:cNvSpPr>
            <a:spLocks noChangeArrowheads="1"/>
          </p:cNvSpPr>
          <p:nvPr/>
        </p:nvSpPr>
        <p:spPr bwMode="auto">
          <a:xfrm rot="5400000">
            <a:off x="2938462" y="4202113"/>
            <a:ext cx="142875" cy="133350"/>
          </a:xfrm>
          <a:prstGeom prst="ellipse">
            <a:avLst/>
          </a:prstGeom>
          <a:solidFill>
            <a:schemeClr val="bg1">
              <a:alpha val="0"/>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7115" name="Rectangle 16"/>
          <p:cNvSpPr>
            <a:spLocks noChangeArrowheads="1"/>
          </p:cNvSpPr>
          <p:nvPr/>
        </p:nvSpPr>
        <p:spPr bwMode="auto">
          <a:xfrm>
            <a:off x="5546725" y="2246313"/>
            <a:ext cx="2847975" cy="283210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alpha val="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7116" name="Rectangle 13"/>
          <p:cNvSpPr>
            <a:spLocks noChangeArrowheads="1"/>
          </p:cNvSpPr>
          <p:nvPr/>
        </p:nvSpPr>
        <p:spPr bwMode="auto">
          <a:xfrm rot="3990954">
            <a:off x="2278062" y="3546476"/>
            <a:ext cx="1089025" cy="88900"/>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Tree>
    <p:extLst>
      <p:ext uri="{BB962C8B-B14F-4D97-AF65-F5344CB8AC3E}">
        <p14:creationId xmlns:p14="http://schemas.microsoft.com/office/powerpoint/2010/main" val="3758862723"/>
      </p:ext>
    </p:extLst>
  </p:cSld>
  <p:clrMapOvr>
    <a:masterClrMapping/>
  </p:clrMapOvr>
  <p:transition spd="med"/>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descr="mosaic_128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9753600" cy="731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1" name="Rectangle 3"/>
          <p:cNvSpPr>
            <a:spLocks noGrp="1" noChangeArrowheads="1"/>
          </p:cNvSpPr>
          <p:nvPr>
            <p:ph type="title"/>
          </p:nvPr>
        </p:nvSpPr>
        <p:spPr>
          <a:xfrm>
            <a:off x="0" y="0"/>
            <a:ext cx="8458200" cy="1143000"/>
          </a:xfrm>
        </p:spPr>
        <p:txBody>
          <a:bodyPr/>
          <a:lstStyle/>
          <a:p>
            <a:pPr algn="l" eaLnBrk="1" hangingPunct="1"/>
            <a:r>
              <a:rPr lang="en-US" smtClean="0">
                <a:solidFill>
                  <a:schemeClr val="bg1"/>
                </a:solidFill>
              </a:rPr>
              <a:t>		mosaic spread = 12.8</a:t>
            </a:r>
            <a:r>
              <a:rPr lang="en-US" smtClean="0">
                <a:solidFill>
                  <a:schemeClr val="bg1"/>
                </a:solidFill>
                <a:cs typeface="Arial" charset="0"/>
              </a:rPr>
              <a:t>º</a:t>
            </a:r>
          </a:p>
        </p:txBody>
      </p:sp>
    </p:spTree>
    <p:extLst>
      <p:ext uri="{BB962C8B-B14F-4D97-AF65-F5344CB8AC3E}">
        <p14:creationId xmlns:p14="http://schemas.microsoft.com/office/powerpoint/2010/main" val="2652262928"/>
      </p:ext>
    </p:ext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6"/>
          <p:cNvSpPr>
            <a:spLocks noGrp="1" noChangeArrowheads="1"/>
          </p:cNvSpPr>
          <p:nvPr>
            <p:ph type="title"/>
          </p:nvPr>
        </p:nvSpPr>
        <p:spPr>
          <a:xfrm>
            <a:off x="0" y="0"/>
            <a:ext cx="9144000" cy="1752600"/>
          </a:xfrm>
        </p:spPr>
        <p:txBody>
          <a:bodyPr/>
          <a:lstStyle/>
          <a:p>
            <a:pPr eaLnBrk="1" hangingPunct="1"/>
            <a:r>
              <a:rPr lang="en-US" sz="4000" smtClean="0"/>
              <a:t>How many crystals do you see?</a:t>
            </a:r>
          </a:p>
        </p:txBody>
      </p:sp>
      <p:sp>
        <p:nvSpPr>
          <p:cNvPr id="70659" name="Text Box 7"/>
          <p:cNvSpPr txBox="1">
            <a:spLocks noChangeArrowheads="1"/>
          </p:cNvSpPr>
          <p:nvPr/>
        </p:nvSpPr>
        <p:spPr bwMode="auto">
          <a:xfrm>
            <a:off x="1066800" y="1524000"/>
            <a:ext cx="6858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50000"/>
              </a:spcBef>
              <a:spcAft>
                <a:spcPct val="0"/>
              </a:spcAft>
            </a:pPr>
            <a:endParaRPr lang="en-US" smtClean="0">
              <a:solidFill>
                <a:srgbClr val="000000"/>
              </a:solidFill>
              <a:cs typeface="Arial" charset="0"/>
            </a:endParaRPr>
          </a:p>
        </p:txBody>
      </p:sp>
      <p:sp>
        <p:nvSpPr>
          <p:cNvPr id="70660" name="Rectangle 13"/>
          <p:cNvSpPr>
            <a:spLocks noChangeArrowheads="1"/>
          </p:cNvSpPr>
          <p:nvPr/>
        </p:nvSpPr>
        <p:spPr bwMode="auto">
          <a:xfrm rot="4492759">
            <a:off x="546100" y="3441701"/>
            <a:ext cx="1089025" cy="901700"/>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fontAlgn="base">
              <a:spcBef>
                <a:spcPct val="0"/>
              </a:spcBef>
              <a:spcAft>
                <a:spcPct val="0"/>
              </a:spcAft>
            </a:pPr>
            <a:endParaRPr lang="en-US" smtClean="0">
              <a:solidFill>
                <a:srgbClr val="000000"/>
              </a:solidFill>
              <a:cs typeface="Arial" charset="0"/>
            </a:endParaRPr>
          </a:p>
        </p:txBody>
      </p:sp>
      <p:sp>
        <p:nvSpPr>
          <p:cNvPr id="70661" name="Rectangle 13"/>
          <p:cNvSpPr>
            <a:spLocks noChangeArrowheads="1"/>
          </p:cNvSpPr>
          <p:nvPr/>
        </p:nvSpPr>
        <p:spPr bwMode="auto">
          <a:xfrm rot="4492759">
            <a:off x="1411287" y="3206751"/>
            <a:ext cx="1089025" cy="901700"/>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fontAlgn="base">
              <a:spcBef>
                <a:spcPct val="0"/>
              </a:spcBef>
              <a:spcAft>
                <a:spcPct val="0"/>
              </a:spcAft>
            </a:pPr>
            <a:endParaRPr lang="en-US" smtClean="0">
              <a:solidFill>
                <a:srgbClr val="000000"/>
              </a:solidFill>
              <a:cs typeface="Arial" charset="0"/>
            </a:endParaRPr>
          </a:p>
        </p:txBody>
      </p:sp>
      <p:sp>
        <p:nvSpPr>
          <p:cNvPr id="70662" name="Rectangle 13"/>
          <p:cNvSpPr>
            <a:spLocks noChangeArrowheads="1"/>
          </p:cNvSpPr>
          <p:nvPr/>
        </p:nvSpPr>
        <p:spPr bwMode="auto">
          <a:xfrm rot="4687694">
            <a:off x="2303462" y="2998788"/>
            <a:ext cx="1089025" cy="901700"/>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fontAlgn="base">
              <a:spcBef>
                <a:spcPct val="0"/>
              </a:spcBef>
              <a:spcAft>
                <a:spcPct val="0"/>
              </a:spcAft>
            </a:pPr>
            <a:endParaRPr lang="en-US" smtClean="0">
              <a:solidFill>
                <a:srgbClr val="000000"/>
              </a:solidFill>
              <a:cs typeface="Arial" charset="0"/>
            </a:endParaRPr>
          </a:p>
        </p:txBody>
      </p:sp>
      <p:sp>
        <p:nvSpPr>
          <p:cNvPr id="70663" name="Rectangle 13"/>
          <p:cNvSpPr>
            <a:spLocks noChangeArrowheads="1"/>
          </p:cNvSpPr>
          <p:nvPr/>
        </p:nvSpPr>
        <p:spPr bwMode="auto">
          <a:xfrm rot="4791210">
            <a:off x="3205956" y="2832895"/>
            <a:ext cx="1089025" cy="900112"/>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fontAlgn="base">
              <a:spcBef>
                <a:spcPct val="0"/>
              </a:spcBef>
              <a:spcAft>
                <a:spcPct val="0"/>
              </a:spcAft>
            </a:pPr>
            <a:endParaRPr lang="en-US" smtClean="0">
              <a:solidFill>
                <a:srgbClr val="000000"/>
              </a:solidFill>
              <a:cs typeface="Arial" charset="0"/>
            </a:endParaRPr>
          </a:p>
        </p:txBody>
      </p:sp>
      <p:sp>
        <p:nvSpPr>
          <p:cNvPr id="70664" name="Rectangle 13"/>
          <p:cNvSpPr>
            <a:spLocks noChangeArrowheads="1"/>
          </p:cNvSpPr>
          <p:nvPr/>
        </p:nvSpPr>
        <p:spPr bwMode="auto">
          <a:xfrm rot="5400000">
            <a:off x="4033837" y="2749551"/>
            <a:ext cx="1089025" cy="901700"/>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fontAlgn="base">
              <a:spcBef>
                <a:spcPct val="0"/>
              </a:spcBef>
              <a:spcAft>
                <a:spcPct val="0"/>
              </a:spcAft>
            </a:pPr>
            <a:endParaRPr lang="en-US" smtClean="0">
              <a:solidFill>
                <a:srgbClr val="000000"/>
              </a:solidFill>
              <a:cs typeface="Arial" charset="0"/>
            </a:endParaRPr>
          </a:p>
        </p:txBody>
      </p:sp>
      <p:sp>
        <p:nvSpPr>
          <p:cNvPr id="70665" name="Rectangle 13"/>
          <p:cNvSpPr>
            <a:spLocks noChangeArrowheads="1"/>
          </p:cNvSpPr>
          <p:nvPr/>
        </p:nvSpPr>
        <p:spPr bwMode="auto">
          <a:xfrm rot="5796060">
            <a:off x="4870450" y="2763838"/>
            <a:ext cx="1089025" cy="901700"/>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fontAlgn="base">
              <a:spcBef>
                <a:spcPct val="0"/>
              </a:spcBef>
              <a:spcAft>
                <a:spcPct val="0"/>
              </a:spcAft>
            </a:pPr>
            <a:endParaRPr lang="en-US" smtClean="0">
              <a:solidFill>
                <a:srgbClr val="000000"/>
              </a:solidFill>
              <a:cs typeface="Arial" charset="0"/>
            </a:endParaRPr>
          </a:p>
        </p:txBody>
      </p:sp>
      <p:sp>
        <p:nvSpPr>
          <p:cNvPr id="70666" name="Rectangle 13"/>
          <p:cNvSpPr>
            <a:spLocks noChangeArrowheads="1"/>
          </p:cNvSpPr>
          <p:nvPr/>
        </p:nvSpPr>
        <p:spPr bwMode="auto">
          <a:xfrm rot="5796060">
            <a:off x="5743575" y="2836863"/>
            <a:ext cx="1089025" cy="901700"/>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fontAlgn="base">
              <a:spcBef>
                <a:spcPct val="0"/>
              </a:spcBef>
              <a:spcAft>
                <a:spcPct val="0"/>
              </a:spcAft>
            </a:pPr>
            <a:endParaRPr lang="en-US" smtClean="0">
              <a:solidFill>
                <a:srgbClr val="000000"/>
              </a:solidFill>
              <a:cs typeface="Arial" charset="0"/>
            </a:endParaRPr>
          </a:p>
        </p:txBody>
      </p:sp>
      <p:sp>
        <p:nvSpPr>
          <p:cNvPr id="70667" name="Rectangle 13"/>
          <p:cNvSpPr>
            <a:spLocks noChangeArrowheads="1"/>
          </p:cNvSpPr>
          <p:nvPr/>
        </p:nvSpPr>
        <p:spPr bwMode="auto">
          <a:xfrm rot="6123736">
            <a:off x="6584950" y="2982913"/>
            <a:ext cx="1089025" cy="901700"/>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fontAlgn="base">
              <a:spcBef>
                <a:spcPct val="0"/>
              </a:spcBef>
              <a:spcAft>
                <a:spcPct val="0"/>
              </a:spcAft>
            </a:pPr>
            <a:endParaRPr lang="en-US" smtClean="0">
              <a:solidFill>
                <a:srgbClr val="000000"/>
              </a:solidFill>
              <a:cs typeface="Arial" charset="0"/>
            </a:endParaRPr>
          </a:p>
        </p:txBody>
      </p:sp>
      <p:sp>
        <p:nvSpPr>
          <p:cNvPr id="70668" name="Rectangle 13"/>
          <p:cNvSpPr>
            <a:spLocks noChangeArrowheads="1"/>
          </p:cNvSpPr>
          <p:nvPr/>
        </p:nvSpPr>
        <p:spPr bwMode="auto">
          <a:xfrm rot="6016447">
            <a:off x="7459662" y="3178176"/>
            <a:ext cx="1089025" cy="901700"/>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fontAlgn="base">
              <a:spcBef>
                <a:spcPct val="0"/>
              </a:spcBef>
              <a:spcAft>
                <a:spcPct val="0"/>
              </a:spcAft>
            </a:pPr>
            <a:endParaRPr lang="en-US" smtClean="0">
              <a:solidFill>
                <a:srgbClr val="000000"/>
              </a:solidFill>
              <a:cs typeface="Arial" charset="0"/>
            </a:endParaRPr>
          </a:p>
        </p:txBody>
      </p:sp>
      <p:sp>
        <p:nvSpPr>
          <p:cNvPr id="3" name="Rectangle 2"/>
          <p:cNvSpPr>
            <a:spLocks noChangeArrowheads="1"/>
          </p:cNvSpPr>
          <p:nvPr/>
        </p:nvSpPr>
        <p:spPr bwMode="auto">
          <a:xfrm>
            <a:off x="3400425" y="5292725"/>
            <a:ext cx="30067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fontAlgn="base">
              <a:spcBef>
                <a:spcPct val="0"/>
              </a:spcBef>
              <a:spcAft>
                <a:spcPct val="0"/>
              </a:spcAft>
            </a:pPr>
            <a:r>
              <a:rPr lang="en-US" smtClean="0">
                <a:solidFill>
                  <a:srgbClr val="000000"/>
                </a:solidFill>
                <a:cs typeface="Arial" charset="0"/>
              </a:rPr>
              <a:t>Shoot the </a:t>
            </a:r>
            <a:r>
              <a:rPr lang="en-US" b="1" smtClean="0">
                <a:solidFill>
                  <a:srgbClr val="000000"/>
                </a:solidFill>
                <a:cs typeface="Arial" charset="0"/>
              </a:rPr>
              <a:t>crystal</a:t>
            </a:r>
            <a:r>
              <a:rPr lang="en-US" smtClean="0">
                <a:solidFill>
                  <a:srgbClr val="000000"/>
                </a:solidFill>
                <a:cs typeface="Arial" charset="0"/>
              </a:rPr>
              <a:t> (singular)</a:t>
            </a:r>
          </a:p>
        </p:txBody>
      </p:sp>
    </p:spTree>
    <p:extLst>
      <p:ext uri="{BB962C8B-B14F-4D97-AF65-F5344CB8AC3E}">
        <p14:creationId xmlns:p14="http://schemas.microsoft.com/office/powerpoint/2010/main" val="2645940539"/>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4738" name="Group 2"/>
          <p:cNvGrpSpPr>
            <a:grpSpLocks/>
          </p:cNvGrpSpPr>
          <p:nvPr/>
        </p:nvGrpSpPr>
        <p:grpSpPr bwMode="auto">
          <a:xfrm>
            <a:off x="5548313" y="2247900"/>
            <a:ext cx="2847975" cy="2832100"/>
            <a:chOff x="3494" y="1415"/>
            <a:chExt cx="1794" cy="1784"/>
          </a:xfrm>
        </p:grpSpPr>
        <p:sp>
          <p:nvSpPr>
            <p:cNvPr id="244739" name="Rectangle 3"/>
            <p:cNvSpPr>
              <a:spLocks noChangeArrowheads="1"/>
            </p:cNvSpPr>
            <p:nvPr/>
          </p:nvSpPr>
          <p:spPr bwMode="auto">
            <a:xfrm>
              <a:off x="3494" y="1415"/>
              <a:ext cx="1794" cy="1784"/>
            </a:xfrm>
            <a:prstGeom prst="rect">
              <a:avLst/>
            </a:prstGeom>
            <a:solidFill>
              <a:srgbClr val="DBDBDB"/>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4740" name="Line 4"/>
            <p:cNvSpPr>
              <a:spLocks noChangeShapeType="1"/>
            </p:cNvSpPr>
            <p:nvPr/>
          </p:nvSpPr>
          <p:spPr bwMode="auto">
            <a:xfrm>
              <a:off x="4392" y="1424"/>
              <a:ext cx="0" cy="1764"/>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4741" name="Line 5"/>
            <p:cNvSpPr>
              <a:spLocks noChangeShapeType="1"/>
            </p:cNvSpPr>
            <p:nvPr/>
          </p:nvSpPr>
          <p:spPr bwMode="auto">
            <a:xfrm>
              <a:off x="3502" y="2300"/>
              <a:ext cx="1772"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244742" name="Rectangle 6"/>
          <p:cNvSpPr>
            <a:spLocks noGrp="1" noChangeArrowheads="1"/>
          </p:cNvSpPr>
          <p:nvPr>
            <p:ph type="title"/>
          </p:nvPr>
        </p:nvSpPr>
        <p:spPr/>
        <p:txBody>
          <a:bodyPr/>
          <a:lstStyle/>
          <a:p>
            <a:r>
              <a:rPr lang="en-US" sz="4000"/>
              <a:t>shoot nothing but the crystal</a:t>
            </a:r>
          </a:p>
        </p:txBody>
      </p:sp>
      <p:sp>
        <p:nvSpPr>
          <p:cNvPr id="244743" name="Text Box 7"/>
          <p:cNvSpPr txBox="1">
            <a:spLocks noChangeArrowheads="1"/>
          </p:cNvSpPr>
          <p:nvPr/>
        </p:nvSpPr>
        <p:spPr bwMode="auto">
          <a:xfrm>
            <a:off x="1066800" y="1524000"/>
            <a:ext cx="6858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p>
        </p:txBody>
      </p:sp>
      <p:grpSp>
        <p:nvGrpSpPr>
          <p:cNvPr id="244744" name="Group 8"/>
          <p:cNvGrpSpPr>
            <a:grpSpLocks/>
          </p:cNvGrpSpPr>
          <p:nvPr/>
        </p:nvGrpSpPr>
        <p:grpSpPr bwMode="auto">
          <a:xfrm>
            <a:off x="-188913" y="2224088"/>
            <a:ext cx="8586788" cy="2870200"/>
            <a:chOff x="-119" y="1401"/>
            <a:chExt cx="5409" cy="1808"/>
          </a:xfrm>
        </p:grpSpPr>
        <p:sp>
          <p:nvSpPr>
            <p:cNvPr id="244745" name="Rectangle 9"/>
            <p:cNvSpPr>
              <a:spLocks noChangeArrowheads="1"/>
            </p:cNvSpPr>
            <p:nvPr/>
          </p:nvSpPr>
          <p:spPr bwMode="auto">
            <a:xfrm>
              <a:off x="-119" y="1580"/>
              <a:ext cx="3767" cy="1381"/>
            </a:xfrm>
            <a:prstGeom prst="rect">
              <a:avLst/>
            </a:prstGeom>
            <a:solidFill>
              <a:srgbClr val="C1FFC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244746" name="Picture 10" descr="diffimage"/>
            <p:cNvPicPr>
              <a:picLocks noChangeAspect="1" noChangeArrowheads="1"/>
            </p:cNvPicPr>
            <p:nvPr/>
          </p:nvPicPr>
          <p:blipFill>
            <a:blip r:embed="rId2">
              <a:lum bright="-60000" contrast="60000"/>
              <a:extLst>
                <a:ext uri="{28A0092B-C50C-407E-A947-70E740481C1C}">
                  <a14:useLocalDpi xmlns:a14="http://schemas.microsoft.com/office/drawing/2010/main" val="0"/>
                </a:ext>
              </a:extLst>
            </a:blip>
            <a:srcRect/>
            <a:stretch>
              <a:fillRect/>
            </a:stretch>
          </p:blipFill>
          <p:spPr bwMode="auto">
            <a:xfrm>
              <a:off x="3482" y="1401"/>
              <a:ext cx="1808" cy="1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44747" name="Group 11"/>
          <p:cNvGrpSpPr>
            <a:grpSpLocks/>
          </p:cNvGrpSpPr>
          <p:nvPr/>
        </p:nvGrpSpPr>
        <p:grpSpPr bwMode="auto">
          <a:xfrm rot="5400000">
            <a:off x="1725612" y="4021138"/>
            <a:ext cx="2238375" cy="501650"/>
            <a:chOff x="1288" y="3758"/>
            <a:chExt cx="1410" cy="316"/>
          </a:xfrm>
        </p:grpSpPr>
        <p:sp>
          <p:nvSpPr>
            <p:cNvPr id="244748" name="Freeform 12"/>
            <p:cNvSpPr>
              <a:spLocks noChangeAspect="1"/>
            </p:cNvSpPr>
            <p:nvPr/>
          </p:nvSpPr>
          <p:spPr bwMode="auto">
            <a:xfrm>
              <a:off x="1288" y="3758"/>
              <a:ext cx="764" cy="316"/>
            </a:xfrm>
            <a:custGeom>
              <a:avLst/>
              <a:gdLst>
                <a:gd name="T0" fmla="*/ 2456 w 2552"/>
                <a:gd name="T1" fmla="*/ 512 h 1384"/>
                <a:gd name="T2" fmla="*/ 1208 w 2552"/>
                <a:gd name="T3" fmla="*/ 1280 h 1384"/>
                <a:gd name="T4" fmla="*/ 344 w 2552"/>
                <a:gd name="T5" fmla="*/ 1136 h 1384"/>
                <a:gd name="T6" fmla="*/ 8 w 2552"/>
                <a:gd name="T7" fmla="*/ 608 h 1384"/>
                <a:gd name="T8" fmla="*/ 296 w 2552"/>
                <a:gd name="T9" fmla="*/ 128 h 1384"/>
                <a:gd name="T10" fmla="*/ 1064 w 2552"/>
                <a:gd name="T11" fmla="*/ 32 h 1384"/>
                <a:gd name="T12" fmla="*/ 1688 w 2552"/>
                <a:gd name="T13" fmla="*/ 320 h 1384"/>
                <a:gd name="T14" fmla="*/ 2360 w 2552"/>
                <a:gd name="T15" fmla="*/ 560 h 1384"/>
                <a:gd name="T16" fmla="*/ 2552 w 2552"/>
                <a:gd name="T17" fmla="*/ 560 h 1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52" h="1384">
                  <a:moveTo>
                    <a:pt x="2456" y="512"/>
                  </a:moveTo>
                  <a:cubicBezTo>
                    <a:pt x="2008" y="844"/>
                    <a:pt x="1560" y="1176"/>
                    <a:pt x="1208" y="1280"/>
                  </a:cubicBezTo>
                  <a:cubicBezTo>
                    <a:pt x="856" y="1384"/>
                    <a:pt x="544" y="1248"/>
                    <a:pt x="344" y="1136"/>
                  </a:cubicBezTo>
                  <a:cubicBezTo>
                    <a:pt x="144" y="1024"/>
                    <a:pt x="16" y="776"/>
                    <a:pt x="8" y="608"/>
                  </a:cubicBezTo>
                  <a:cubicBezTo>
                    <a:pt x="0" y="440"/>
                    <a:pt x="120" y="224"/>
                    <a:pt x="296" y="128"/>
                  </a:cubicBezTo>
                  <a:cubicBezTo>
                    <a:pt x="472" y="32"/>
                    <a:pt x="832" y="0"/>
                    <a:pt x="1064" y="32"/>
                  </a:cubicBezTo>
                  <a:cubicBezTo>
                    <a:pt x="1296" y="64"/>
                    <a:pt x="1472" y="232"/>
                    <a:pt x="1688" y="320"/>
                  </a:cubicBezTo>
                  <a:cubicBezTo>
                    <a:pt x="1904" y="408"/>
                    <a:pt x="2216" y="520"/>
                    <a:pt x="2360" y="560"/>
                  </a:cubicBezTo>
                  <a:cubicBezTo>
                    <a:pt x="2504" y="600"/>
                    <a:pt x="2528" y="580"/>
                    <a:pt x="2552" y="560"/>
                  </a:cubicBezTo>
                </a:path>
              </a:pathLst>
            </a:custGeom>
            <a:solidFill>
              <a:schemeClr val="accent1"/>
            </a:solidFill>
            <a:ln w="88900">
              <a:solidFill>
                <a:srgbClr val="8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4749" name="Rectangle 13"/>
            <p:cNvSpPr>
              <a:spLocks noChangeArrowheads="1"/>
            </p:cNvSpPr>
            <p:nvPr/>
          </p:nvSpPr>
          <p:spPr bwMode="auto">
            <a:xfrm>
              <a:off x="1508" y="3902"/>
              <a:ext cx="56" cy="56"/>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
          <p:nvSpPr>
            <p:cNvPr id="244750" name="Freeform 14"/>
            <p:cNvSpPr>
              <a:spLocks/>
            </p:cNvSpPr>
            <p:nvPr/>
          </p:nvSpPr>
          <p:spPr bwMode="auto">
            <a:xfrm>
              <a:off x="1986" y="3846"/>
              <a:ext cx="712" cy="66"/>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Lst>
              <a:ahLst/>
              <a:cxnLst>
                <a:cxn ang="0">
                  <a:pos x="T0" y="T1"/>
                </a:cxn>
                <a:cxn ang="0">
                  <a:pos x="T2" y="T3"/>
                </a:cxn>
                <a:cxn ang="0">
                  <a:pos x="T4" y="T5"/>
                </a:cxn>
                <a:cxn ang="0">
                  <a:pos x="T6" y="T7"/>
                </a:cxn>
                <a:cxn ang="0">
                  <a:pos x="T8" y="T9"/>
                </a:cxn>
                <a:cxn ang="0">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4751" name="Freeform 15"/>
            <p:cNvSpPr>
              <a:spLocks/>
            </p:cNvSpPr>
            <p:nvPr/>
          </p:nvSpPr>
          <p:spPr bwMode="auto">
            <a:xfrm rot="10800000" flipH="1">
              <a:off x="1962" y="3842"/>
              <a:ext cx="712" cy="66"/>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Lst>
              <a:ahLst/>
              <a:cxnLst>
                <a:cxn ang="0">
                  <a:pos x="T0" y="T1"/>
                </a:cxn>
                <a:cxn ang="0">
                  <a:pos x="T2" y="T3"/>
                </a:cxn>
                <a:cxn ang="0">
                  <a:pos x="T4" y="T5"/>
                </a:cxn>
                <a:cxn ang="0">
                  <a:pos x="T6" y="T7"/>
                </a:cxn>
                <a:cxn ang="0">
                  <a:pos x="T8" y="T9"/>
                </a:cxn>
                <a:cxn ang="0">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4752" name="Oval 16"/>
            <p:cNvSpPr>
              <a:spLocks noChangeArrowheads="1"/>
            </p:cNvSpPr>
            <p:nvPr/>
          </p:nvSpPr>
          <p:spPr bwMode="auto">
            <a:xfrm>
              <a:off x="1946" y="3770"/>
              <a:ext cx="90" cy="84"/>
            </a:xfrm>
            <a:prstGeom prst="ellipse">
              <a:avLst/>
            </a:prstGeom>
            <a:solidFill>
              <a:schemeClr val="bg1">
                <a:alpha val="0"/>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244753" name="Rectangle 17"/>
          <p:cNvSpPr>
            <a:spLocks noChangeArrowheads="1"/>
          </p:cNvSpPr>
          <p:nvPr/>
        </p:nvSpPr>
        <p:spPr bwMode="auto">
          <a:xfrm>
            <a:off x="5546725" y="2246313"/>
            <a:ext cx="2847975" cy="283210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alpha val="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361397785"/>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44744"/>
                                        </p:tgtEl>
                                        <p:attrNameLst>
                                          <p:attrName>style.visibility</p:attrName>
                                        </p:attrNameLst>
                                      </p:cBhvr>
                                      <p:to>
                                        <p:strVal val="visible"/>
                                      </p:to>
                                    </p:set>
                                    <p:animEffect transition="in" filter="wipe(left)">
                                      <p:cBhvr>
                                        <p:cTn id="7" dur="500"/>
                                        <p:tgtEl>
                                          <p:spTgt spid="2447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5762" name="Group 2"/>
          <p:cNvGrpSpPr>
            <a:grpSpLocks/>
          </p:cNvGrpSpPr>
          <p:nvPr/>
        </p:nvGrpSpPr>
        <p:grpSpPr bwMode="auto">
          <a:xfrm>
            <a:off x="5548313" y="2247900"/>
            <a:ext cx="2847975" cy="2832100"/>
            <a:chOff x="3494" y="1415"/>
            <a:chExt cx="1794" cy="1784"/>
          </a:xfrm>
        </p:grpSpPr>
        <p:sp>
          <p:nvSpPr>
            <p:cNvPr id="245763" name="Rectangle 3"/>
            <p:cNvSpPr>
              <a:spLocks noChangeArrowheads="1"/>
            </p:cNvSpPr>
            <p:nvPr/>
          </p:nvSpPr>
          <p:spPr bwMode="auto">
            <a:xfrm>
              <a:off x="3494" y="1415"/>
              <a:ext cx="1794" cy="1784"/>
            </a:xfrm>
            <a:prstGeom prst="rect">
              <a:avLst/>
            </a:prstGeom>
            <a:solidFill>
              <a:srgbClr val="DBDBDB"/>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5764" name="Line 4"/>
            <p:cNvSpPr>
              <a:spLocks noChangeShapeType="1"/>
            </p:cNvSpPr>
            <p:nvPr/>
          </p:nvSpPr>
          <p:spPr bwMode="auto">
            <a:xfrm>
              <a:off x="4392" y="1424"/>
              <a:ext cx="0" cy="1764"/>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5765" name="Line 5"/>
            <p:cNvSpPr>
              <a:spLocks noChangeShapeType="1"/>
            </p:cNvSpPr>
            <p:nvPr/>
          </p:nvSpPr>
          <p:spPr bwMode="auto">
            <a:xfrm>
              <a:off x="3502" y="2300"/>
              <a:ext cx="1772"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245766" name="Group 6"/>
          <p:cNvGrpSpPr>
            <a:grpSpLocks/>
          </p:cNvGrpSpPr>
          <p:nvPr/>
        </p:nvGrpSpPr>
        <p:grpSpPr bwMode="auto">
          <a:xfrm>
            <a:off x="-188913" y="2224088"/>
            <a:ext cx="8586788" cy="2870200"/>
            <a:chOff x="-119" y="1401"/>
            <a:chExt cx="5409" cy="1808"/>
          </a:xfrm>
        </p:grpSpPr>
        <p:sp>
          <p:nvSpPr>
            <p:cNvPr id="245767" name="Rectangle 7"/>
            <p:cNvSpPr>
              <a:spLocks noChangeArrowheads="1"/>
            </p:cNvSpPr>
            <p:nvPr/>
          </p:nvSpPr>
          <p:spPr bwMode="auto">
            <a:xfrm>
              <a:off x="-23" y="2161"/>
              <a:ext cx="3767" cy="119"/>
            </a:xfrm>
            <a:prstGeom prst="rect">
              <a:avLst/>
            </a:prstGeom>
            <a:solidFill>
              <a:srgbClr val="C1FFC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5768" name="Rectangle 8"/>
            <p:cNvSpPr>
              <a:spLocks noChangeArrowheads="1"/>
            </p:cNvSpPr>
            <p:nvPr/>
          </p:nvSpPr>
          <p:spPr bwMode="auto">
            <a:xfrm>
              <a:off x="-119" y="1580"/>
              <a:ext cx="1316" cy="1381"/>
            </a:xfrm>
            <a:prstGeom prst="rect">
              <a:avLst/>
            </a:prstGeom>
            <a:solidFill>
              <a:srgbClr val="C1FFC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245769" name="Picture 9" descr="diff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82" y="1401"/>
              <a:ext cx="1808" cy="1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45770" name="Rectangle 10"/>
          <p:cNvSpPr>
            <a:spLocks noGrp="1" noChangeArrowheads="1"/>
          </p:cNvSpPr>
          <p:nvPr>
            <p:ph type="title"/>
          </p:nvPr>
        </p:nvSpPr>
        <p:spPr/>
        <p:txBody>
          <a:bodyPr/>
          <a:lstStyle/>
          <a:p>
            <a:r>
              <a:rPr lang="en-US" sz="4000"/>
              <a:t>shoot nothing but the crystal</a:t>
            </a:r>
          </a:p>
        </p:txBody>
      </p:sp>
      <p:sp>
        <p:nvSpPr>
          <p:cNvPr id="245771" name="Text Box 11"/>
          <p:cNvSpPr txBox="1">
            <a:spLocks noChangeArrowheads="1"/>
          </p:cNvSpPr>
          <p:nvPr/>
        </p:nvSpPr>
        <p:spPr bwMode="auto">
          <a:xfrm>
            <a:off x="1066800" y="1524000"/>
            <a:ext cx="6858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p>
        </p:txBody>
      </p:sp>
      <p:grpSp>
        <p:nvGrpSpPr>
          <p:cNvPr id="245772" name="Group 12"/>
          <p:cNvGrpSpPr>
            <a:grpSpLocks/>
          </p:cNvGrpSpPr>
          <p:nvPr/>
        </p:nvGrpSpPr>
        <p:grpSpPr bwMode="auto">
          <a:xfrm rot="5400000">
            <a:off x="1725612" y="4021138"/>
            <a:ext cx="2238375" cy="501650"/>
            <a:chOff x="1288" y="3758"/>
            <a:chExt cx="1410" cy="316"/>
          </a:xfrm>
        </p:grpSpPr>
        <p:sp>
          <p:nvSpPr>
            <p:cNvPr id="245773" name="Freeform 13"/>
            <p:cNvSpPr>
              <a:spLocks noChangeAspect="1"/>
            </p:cNvSpPr>
            <p:nvPr/>
          </p:nvSpPr>
          <p:spPr bwMode="auto">
            <a:xfrm>
              <a:off x="1288" y="3758"/>
              <a:ext cx="764" cy="316"/>
            </a:xfrm>
            <a:custGeom>
              <a:avLst/>
              <a:gdLst>
                <a:gd name="T0" fmla="*/ 2456 w 2552"/>
                <a:gd name="T1" fmla="*/ 512 h 1384"/>
                <a:gd name="T2" fmla="*/ 1208 w 2552"/>
                <a:gd name="T3" fmla="*/ 1280 h 1384"/>
                <a:gd name="T4" fmla="*/ 344 w 2552"/>
                <a:gd name="T5" fmla="*/ 1136 h 1384"/>
                <a:gd name="T6" fmla="*/ 8 w 2552"/>
                <a:gd name="T7" fmla="*/ 608 h 1384"/>
                <a:gd name="T8" fmla="*/ 296 w 2552"/>
                <a:gd name="T9" fmla="*/ 128 h 1384"/>
                <a:gd name="T10" fmla="*/ 1064 w 2552"/>
                <a:gd name="T11" fmla="*/ 32 h 1384"/>
                <a:gd name="T12" fmla="*/ 1688 w 2552"/>
                <a:gd name="T13" fmla="*/ 320 h 1384"/>
                <a:gd name="T14" fmla="*/ 2360 w 2552"/>
                <a:gd name="T15" fmla="*/ 560 h 1384"/>
                <a:gd name="T16" fmla="*/ 2552 w 2552"/>
                <a:gd name="T17" fmla="*/ 560 h 1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52" h="1384">
                  <a:moveTo>
                    <a:pt x="2456" y="512"/>
                  </a:moveTo>
                  <a:cubicBezTo>
                    <a:pt x="2008" y="844"/>
                    <a:pt x="1560" y="1176"/>
                    <a:pt x="1208" y="1280"/>
                  </a:cubicBezTo>
                  <a:cubicBezTo>
                    <a:pt x="856" y="1384"/>
                    <a:pt x="544" y="1248"/>
                    <a:pt x="344" y="1136"/>
                  </a:cubicBezTo>
                  <a:cubicBezTo>
                    <a:pt x="144" y="1024"/>
                    <a:pt x="16" y="776"/>
                    <a:pt x="8" y="608"/>
                  </a:cubicBezTo>
                  <a:cubicBezTo>
                    <a:pt x="0" y="440"/>
                    <a:pt x="120" y="224"/>
                    <a:pt x="296" y="128"/>
                  </a:cubicBezTo>
                  <a:cubicBezTo>
                    <a:pt x="472" y="32"/>
                    <a:pt x="832" y="0"/>
                    <a:pt x="1064" y="32"/>
                  </a:cubicBezTo>
                  <a:cubicBezTo>
                    <a:pt x="1296" y="64"/>
                    <a:pt x="1472" y="232"/>
                    <a:pt x="1688" y="320"/>
                  </a:cubicBezTo>
                  <a:cubicBezTo>
                    <a:pt x="1904" y="408"/>
                    <a:pt x="2216" y="520"/>
                    <a:pt x="2360" y="560"/>
                  </a:cubicBezTo>
                  <a:cubicBezTo>
                    <a:pt x="2504" y="600"/>
                    <a:pt x="2528" y="580"/>
                    <a:pt x="2552" y="560"/>
                  </a:cubicBezTo>
                </a:path>
              </a:pathLst>
            </a:custGeom>
            <a:solidFill>
              <a:schemeClr val="accent1"/>
            </a:solidFill>
            <a:ln w="88900">
              <a:solidFill>
                <a:srgbClr val="8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5774" name="Rectangle 14"/>
            <p:cNvSpPr>
              <a:spLocks noChangeArrowheads="1"/>
            </p:cNvSpPr>
            <p:nvPr/>
          </p:nvSpPr>
          <p:spPr bwMode="auto">
            <a:xfrm>
              <a:off x="1508" y="3902"/>
              <a:ext cx="56" cy="56"/>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
          <p:nvSpPr>
            <p:cNvPr id="245775" name="Freeform 15"/>
            <p:cNvSpPr>
              <a:spLocks/>
            </p:cNvSpPr>
            <p:nvPr/>
          </p:nvSpPr>
          <p:spPr bwMode="auto">
            <a:xfrm>
              <a:off x="1986" y="3846"/>
              <a:ext cx="712" cy="66"/>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Lst>
              <a:ahLst/>
              <a:cxnLst>
                <a:cxn ang="0">
                  <a:pos x="T0" y="T1"/>
                </a:cxn>
                <a:cxn ang="0">
                  <a:pos x="T2" y="T3"/>
                </a:cxn>
                <a:cxn ang="0">
                  <a:pos x="T4" y="T5"/>
                </a:cxn>
                <a:cxn ang="0">
                  <a:pos x="T6" y="T7"/>
                </a:cxn>
                <a:cxn ang="0">
                  <a:pos x="T8" y="T9"/>
                </a:cxn>
                <a:cxn ang="0">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5776" name="Freeform 16"/>
            <p:cNvSpPr>
              <a:spLocks/>
            </p:cNvSpPr>
            <p:nvPr/>
          </p:nvSpPr>
          <p:spPr bwMode="auto">
            <a:xfrm rot="10800000" flipH="1">
              <a:off x="1962" y="3842"/>
              <a:ext cx="712" cy="66"/>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Lst>
              <a:ahLst/>
              <a:cxnLst>
                <a:cxn ang="0">
                  <a:pos x="T0" y="T1"/>
                </a:cxn>
                <a:cxn ang="0">
                  <a:pos x="T2" y="T3"/>
                </a:cxn>
                <a:cxn ang="0">
                  <a:pos x="T4" y="T5"/>
                </a:cxn>
                <a:cxn ang="0">
                  <a:pos x="T6" y="T7"/>
                </a:cxn>
                <a:cxn ang="0">
                  <a:pos x="T8" y="T9"/>
                </a:cxn>
                <a:cxn ang="0">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5777" name="Oval 17"/>
            <p:cNvSpPr>
              <a:spLocks noChangeArrowheads="1"/>
            </p:cNvSpPr>
            <p:nvPr/>
          </p:nvSpPr>
          <p:spPr bwMode="auto">
            <a:xfrm>
              <a:off x="1946" y="3770"/>
              <a:ext cx="90" cy="84"/>
            </a:xfrm>
            <a:prstGeom prst="ellipse">
              <a:avLst/>
            </a:prstGeom>
            <a:solidFill>
              <a:schemeClr val="bg1">
                <a:alpha val="0"/>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245778" name="Rectangle 18"/>
          <p:cNvSpPr>
            <a:spLocks noChangeArrowheads="1"/>
          </p:cNvSpPr>
          <p:nvPr/>
        </p:nvSpPr>
        <p:spPr bwMode="auto">
          <a:xfrm>
            <a:off x="1887538" y="2090738"/>
            <a:ext cx="217487" cy="1336675"/>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5779" name="Rectangle 19"/>
          <p:cNvSpPr>
            <a:spLocks noChangeArrowheads="1"/>
          </p:cNvSpPr>
          <p:nvPr/>
        </p:nvSpPr>
        <p:spPr bwMode="auto">
          <a:xfrm>
            <a:off x="1893888" y="3621088"/>
            <a:ext cx="217487" cy="1336675"/>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5780" name="Rectangle 20"/>
          <p:cNvSpPr>
            <a:spLocks noChangeArrowheads="1"/>
          </p:cNvSpPr>
          <p:nvPr/>
        </p:nvSpPr>
        <p:spPr bwMode="auto">
          <a:xfrm>
            <a:off x="5546725" y="2246313"/>
            <a:ext cx="2847975" cy="283210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alpha val="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3660999923"/>
      </p:ext>
    </p:extLst>
  </p:cSld>
  <p:clrMapOvr>
    <a:masterClrMapping/>
  </p:clrMapOvr>
  <p:transition spd="med"/>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6050" name="Picture 2" descr="field_neg"/>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717675" y="1004888"/>
            <a:ext cx="5715000" cy="5715000"/>
          </a:xfrm>
          <a:prstGeom prst="rect">
            <a:avLst/>
          </a:prstGeom>
          <a:noFill/>
          <a:extLst>
            <a:ext uri="{909E8E84-426E-40DD-AFC4-6F175D3DCCD1}">
              <a14:hiddenFill xmlns:a14="http://schemas.microsoft.com/office/drawing/2010/main">
                <a:solidFill>
                  <a:srgbClr val="FFFFFF"/>
                </a:solidFill>
              </a14:hiddenFill>
            </a:ext>
          </a:extLst>
        </p:spPr>
      </p:pic>
      <p:sp>
        <p:nvSpPr>
          <p:cNvPr id="386051" name="Rectangle 3"/>
          <p:cNvSpPr>
            <a:spLocks noGrp="1" noChangeArrowheads="1"/>
          </p:cNvSpPr>
          <p:nvPr>
            <p:ph type="title"/>
          </p:nvPr>
        </p:nvSpPr>
        <p:spPr>
          <a:xfrm>
            <a:off x="457200" y="0"/>
            <a:ext cx="8229600" cy="1143000"/>
          </a:xfrm>
        </p:spPr>
        <p:txBody>
          <a:bodyPr/>
          <a:lstStyle/>
          <a:p>
            <a:r>
              <a:rPr lang="en-US">
                <a:solidFill>
                  <a:schemeClr val="tx1"/>
                </a:solidFill>
              </a:rPr>
              <a:t>Electric field of a moving charge</a:t>
            </a:r>
          </a:p>
        </p:txBody>
      </p:sp>
      <p:sp>
        <p:nvSpPr>
          <p:cNvPr id="386052" name="Text Box 4"/>
          <p:cNvSpPr txBox="1">
            <a:spLocks noChangeArrowheads="1"/>
          </p:cNvSpPr>
          <p:nvPr/>
        </p:nvSpPr>
        <p:spPr bwMode="auto">
          <a:xfrm>
            <a:off x="1562100" y="2765425"/>
            <a:ext cx="5870575" cy="27717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0"/>
              </a:spcBef>
              <a:spcAft>
                <a:spcPct val="0"/>
              </a:spcAft>
            </a:pPr>
            <a:r>
              <a:rPr lang="en-US" sz="4400">
                <a:solidFill>
                  <a:srgbClr val="000000"/>
                </a:solidFill>
              </a:rPr>
              <a:t>accelerating charges</a:t>
            </a:r>
          </a:p>
          <a:p>
            <a:pPr algn="ctr" fontAlgn="base">
              <a:spcBef>
                <a:spcPct val="0"/>
              </a:spcBef>
              <a:spcAft>
                <a:spcPct val="0"/>
              </a:spcAft>
            </a:pPr>
            <a:r>
              <a:rPr lang="en-US" sz="4400">
                <a:solidFill>
                  <a:srgbClr val="000000"/>
                </a:solidFill>
              </a:rPr>
              <a:t> make </a:t>
            </a:r>
          </a:p>
          <a:p>
            <a:pPr algn="ctr" fontAlgn="base">
              <a:spcBef>
                <a:spcPct val="0"/>
              </a:spcBef>
              <a:spcAft>
                <a:spcPct val="0"/>
              </a:spcAft>
            </a:pPr>
            <a:r>
              <a:rPr lang="en-US" sz="4400">
                <a:solidFill>
                  <a:srgbClr val="000000"/>
                </a:solidFill>
              </a:rPr>
              <a:t>electromagnetic waves</a:t>
            </a:r>
          </a:p>
          <a:p>
            <a:pPr algn="ctr" fontAlgn="base">
              <a:spcBef>
                <a:spcPct val="0"/>
              </a:spcBef>
              <a:spcAft>
                <a:spcPct val="0"/>
              </a:spcAft>
            </a:pPr>
            <a:r>
              <a:rPr lang="en-US" sz="4400">
                <a:solidFill>
                  <a:srgbClr val="000000"/>
                </a:solidFill>
              </a:rPr>
              <a:t>(light)</a:t>
            </a:r>
          </a:p>
        </p:txBody>
      </p:sp>
    </p:spTree>
    <p:extLst>
      <p:ext uri="{BB962C8B-B14F-4D97-AF65-F5344CB8AC3E}">
        <p14:creationId xmlns:p14="http://schemas.microsoft.com/office/powerpoint/2010/main" val="179423360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60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6052"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66" name="AutoShape 22"/>
          <p:cNvSpPr>
            <a:spLocks noChangeArrowheads="1"/>
          </p:cNvSpPr>
          <p:nvPr/>
        </p:nvSpPr>
        <p:spPr bwMode="auto">
          <a:xfrm rot="16200000">
            <a:off x="3094038" y="2011362"/>
            <a:ext cx="2216150" cy="3044825"/>
          </a:xfrm>
          <a:prstGeom prst="triangle">
            <a:avLst>
              <a:gd name="adj" fmla="val 50000"/>
            </a:avLst>
          </a:prstGeom>
          <a:gradFill rotWithShape="1">
            <a:gsLst>
              <a:gs pos="0">
                <a:srgbClr val="4BFF4B"/>
              </a:gs>
              <a:gs pos="100000">
                <a:srgbClr val="C1FFC1"/>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262146" name="Group 2"/>
          <p:cNvGrpSpPr>
            <a:grpSpLocks/>
          </p:cNvGrpSpPr>
          <p:nvPr/>
        </p:nvGrpSpPr>
        <p:grpSpPr bwMode="auto">
          <a:xfrm>
            <a:off x="5548313" y="2247900"/>
            <a:ext cx="2847975" cy="2832100"/>
            <a:chOff x="3494" y="1415"/>
            <a:chExt cx="1794" cy="1784"/>
          </a:xfrm>
        </p:grpSpPr>
        <p:sp>
          <p:nvSpPr>
            <p:cNvPr id="262147" name="Rectangle 3"/>
            <p:cNvSpPr>
              <a:spLocks noChangeArrowheads="1"/>
            </p:cNvSpPr>
            <p:nvPr/>
          </p:nvSpPr>
          <p:spPr bwMode="auto">
            <a:xfrm>
              <a:off x="3494" y="1415"/>
              <a:ext cx="1794" cy="1784"/>
            </a:xfrm>
            <a:prstGeom prst="rect">
              <a:avLst/>
            </a:prstGeom>
            <a:solidFill>
              <a:srgbClr val="DBDBDB"/>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2148" name="Line 4"/>
            <p:cNvSpPr>
              <a:spLocks noChangeShapeType="1"/>
            </p:cNvSpPr>
            <p:nvPr/>
          </p:nvSpPr>
          <p:spPr bwMode="auto">
            <a:xfrm>
              <a:off x="4392" y="1424"/>
              <a:ext cx="0" cy="1764"/>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2149" name="Line 5"/>
            <p:cNvSpPr>
              <a:spLocks noChangeShapeType="1"/>
            </p:cNvSpPr>
            <p:nvPr/>
          </p:nvSpPr>
          <p:spPr bwMode="auto">
            <a:xfrm>
              <a:off x="3502" y="2300"/>
              <a:ext cx="1772"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pic>
        <p:nvPicPr>
          <p:cNvPr id="262153" name="Picture 9" descr="diff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27675" y="2224088"/>
            <a:ext cx="2870200" cy="287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2173" name="Picture 29" descr="blurr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29263" y="2214563"/>
            <a:ext cx="2870200" cy="2870200"/>
          </a:xfrm>
          <a:prstGeom prst="rect">
            <a:avLst/>
          </a:prstGeom>
          <a:noFill/>
          <a:extLst>
            <a:ext uri="{909E8E84-426E-40DD-AFC4-6F175D3DCCD1}">
              <a14:hiddenFill xmlns:a14="http://schemas.microsoft.com/office/drawing/2010/main">
                <a:solidFill>
                  <a:srgbClr val="FFFFFF"/>
                </a:solidFill>
              </a14:hiddenFill>
            </a:ext>
          </a:extLst>
        </p:spPr>
      </p:pic>
      <p:sp>
        <p:nvSpPr>
          <p:cNvPr id="262165" name="AutoShape 21"/>
          <p:cNvSpPr>
            <a:spLocks noChangeArrowheads="1"/>
          </p:cNvSpPr>
          <p:nvPr/>
        </p:nvSpPr>
        <p:spPr bwMode="auto">
          <a:xfrm rot="5400000">
            <a:off x="414338" y="1997075"/>
            <a:ext cx="2216150" cy="3044825"/>
          </a:xfrm>
          <a:prstGeom prst="triangle">
            <a:avLst>
              <a:gd name="adj" fmla="val 50000"/>
            </a:avLst>
          </a:prstGeom>
          <a:gradFill rotWithShape="1">
            <a:gsLst>
              <a:gs pos="0">
                <a:srgbClr val="4BFF4B"/>
              </a:gs>
              <a:gs pos="100000">
                <a:srgbClr val="C1FFC1"/>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2154" name="Rectangle 10"/>
          <p:cNvSpPr>
            <a:spLocks noGrp="1" noChangeArrowheads="1"/>
          </p:cNvSpPr>
          <p:nvPr>
            <p:ph type="title"/>
          </p:nvPr>
        </p:nvSpPr>
        <p:spPr/>
        <p:txBody>
          <a:bodyPr/>
          <a:lstStyle/>
          <a:p>
            <a:r>
              <a:rPr lang="en-US"/>
              <a:t>shoot nothing but the crystal</a:t>
            </a:r>
          </a:p>
        </p:txBody>
      </p:sp>
      <p:sp>
        <p:nvSpPr>
          <p:cNvPr id="262155" name="Text Box 11"/>
          <p:cNvSpPr txBox="1">
            <a:spLocks noChangeArrowheads="1"/>
          </p:cNvSpPr>
          <p:nvPr/>
        </p:nvSpPr>
        <p:spPr bwMode="auto">
          <a:xfrm>
            <a:off x="1066800" y="1524000"/>
            <a:ext cx="6858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p>
        </p:txBody>
      </p:sp>
      <p:grpSp>
        <p:nvGrpSpPr>
          <p:cNvPr id="262156" name="Group 12"/>
          <p:cNvGrpSpPr>
            <a:grpSpLocks/>
          </p:cNvGrpSpPr>
          <p:nvPr/>
        </p:nvGrpSpPr>
        <p:grpSpPr bwMode="auto">
          <a:xfrm rot="5400000">
            <a:off x="1725612" y="4021138"/>
            <a:ext cx="2238375" cy="501650"/>
            <a:chOff x="1288" y="3758"/>
            <a:chExt cx="1410" cy="316"/>
          </a:xfrm>
        </p:grpSpPr>
        <p:sp>
          <p:nvSpPr>
            <p:cNvPr id="262157" name="Freeform 13"/>
            <p:cNvSpPr>
              <a:spLocks noChangeAspect="1"/>
            </p:cNvSpPr>
            <p:nvPr/>
          </p:nvSpPr>
          <p:spPr bwMode="auto">
            <a:xfrm>
              <a:off x="1288" y="3758"/>
              <a:ext cx="764" cy="316"/>
            </a:xfrm>
            <a:custGeom>
              <a:avLst/>
              <a:gdLst>
                <a:gd name="T0" fmla="*/ 2456 w 2552"/>
                <a:gd name="T1" fmla="*/ 512 h 1384"/>
                <a:gd name="T2" fmla="*/ 1208 w 2552"/>
                <a:gd name="T3" fmla="*/ 1280 h 1384"/>
                <a:gd name="T4" fmla="*/ 344 w 2552"/>
                <a:gd name="T5" fmla="*/ 1136 h 1384"/>
                <a:gd name="T6" fmla="*/ 8 w 2552"/>
                <a:gd name="T7" fmla="*/ 608 h 1384"/>
                <a:gd name="T8" fmla="*/ 296 w 2552"/>
                <a:gd name="T9" fmla="*/ 128 h 1384"/>
                <a:gd name="T10" fmla="*/ 1064 w 2552"/>
                <a:gd name="T11" fmla="*/ 32 h 1384"/>
                <a:gd name="T12" fmla="*/ 1688 w 2552"/>
                <a:gd name="T13" fmla="*/ 320 h 1384"/>
                <a:gd name="T14" fmla="*/ 2360 w 2552"/>
                <a:gd name="T15" fmla="*/ 560 h 1384"/>
                <a:gd name="T16" fmla="*/ 2552 w 2552"/>
                <a:gd name="T17" fmla="*/ 560 h 1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52" h="1384">
                  <a:moveTo>
                    <a:pt x="2456" y="512"/>
                  </a:moveTo>
                  <a:cubicBezTo>
                    <a:pt x="2008" y="844"/>
                    <a:pt x="1560" y="1176"/>
                    <a:pt x="1208" y="1280"/>
                  </a:cubicBezTo>
                  <a:cubicBezTo>
                    <a:pt x="856" y="1384"/>
                    <a:pt x="544" y="1248"/>
                    <a:pt x="344" y="1136"/>
                  </a:cubicBezTo>
                  <a:cubicBezTo>
                    <a:pt x="144" y="1024"/>
                    <a:pt x="16" y="776"/>
                    <a:pt x="8" y="608"/>
                  </a:cubicBezTo>
                  <a:cubicBezTo>
                    <a:pt x="0" y="440"/>
                    <a:pt x="120" y="224"/>
                    <a:pt x="296" y="128"/>
                  </a:cubicBezTo>
                  <a:cubicBezTo>
                    <a:pt x="472" y="32"/>
                    <a:pt x="832" y="0"/>
                    <a:pt x="1064" y="32"/>
                  </a:cubicBezTo>
                  <a:cubicBezTo>
                    <a:pt x="1296" y="64"/>
                    <a:pt x="1472" y="232"/>
                    <a:pt x="1688" y="320"/>
                  </a:cubicBezTo>
                  <a:cubicBezTo>
                    <a:pt x="1904" y="408"/>
                    <a:pt x="2216" y="520"/>
                    <a:pt x="2360" y="560"/>
                  </a:cubicBezTo>
                  <a:cubicBezTo>
                    <a:pt x="2504" y="600"/>
                    <a:pt x="2528" y="580"/>
                    <a:pt x="2552" y="560"/>
                  </a:cubicBezTo>
                </a:path>
              </a:pathLst>
            </a:custGeom>
            <a:solidFill>
              <a:schemeClr val="accent1"/>
            </a:solidFill>
            <a:ln w="88900">
              <a:solidFill>
                <a:srgbClr val="8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2158" name="Rectangle 14"/>
            <p:cNvSpPr>
              <a:spLocks noChangeArrowheads="1"/>
            </p:cNvSpPr>
            <p:nvPr/>
          </p:nvSpPr>
          <p:spPr bwMode="auto">
            <a:xfrm>
              <a:off x="1508" y="3902"/>
              <a:ext cx="56" cy="56"/>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
          <p:nvSpPr>
            <p:cNvPr id="262159" name="Freeform 15"/>
            <p:cNvSpPr>
              <a:spLocks/>
            </p:cNvSpPr>
            <p:nvPr/>
          </p:nvSpPr>
          <p:spPr bwMode="auto">
            <a:xfrm>
              <a:off x="1986" y="3846"/>
              <a:ext cx="712" cy="66"/>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Lst>
              <a:ahLst/>
              <a:cxnLst>
                <a:cxn ang="0">
                  <a:pos x="T0" y="T1"/>
                </a:cxn>
                <a:cxn ang="0">
                  <a:pos x="T2" y="T3"/>
                </a:cxn>
                <a:cxn ang="0">
                  <a:pos x="T4" y="T5"/>
                </a:cxn>
                <a:cxn ang="0">
                  <a:pos x="T6" y="T7"/>
                </a:cxn>
                <a:cxn ang="0">
                  <a:pos x="T8" y="T9"/>
                </a:cxn>
                <a:cxn ang="0">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2160" name="Freeform 16"/>
            <p:cNvSpPr>
              <a:spLocks/>
            </p:cNvSpPr>
            <p:nvPr/>
          </p:nvSpPr>
          <p:spPr bwMode="auto">
            <a:xfrm rot="10800000" flipH="1">
              <a:off x="1962" y="3842"/>
              <a:ext cx="712" cy="66"/>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Lst>
              <a:ahLst/>
              <a:cxnLst>
                <a:cxn ang="0">
                  <a:pos x="T0" y="T1"/>
                </a:cxn>
                <a:cxn ang="0">
                  <a:pos x="T2" y="T3"/>
                </a:cxn>
                <a:cxn ang="0">
                  <a:pos x="T4" y="T5"/>
                </a:cxn>
                <a:cxn ang="0">
                  <a:pos x="T6" y="T7"/>
                </a:cxn>
                <a:cxn ang="0">
                  <a:pos x="T8" y="T9"/>
                </a:cxn>
                <a:cxn ang="0">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2161" name="Oval 17"/>
            <p:cNvSpPr>
              <a:spLocks noChangeArrowheads="1"/>
            </p:cNvSpPr>
            <p:nvPr/>
          </p:nvSpPr>
          <p:spPr bwMode="auto">
            <a:xfrm>
              <a:off x="1946" y="3770"/>
              <a:ext cx="90" cy="84"/>
            </a:xfrm>
            <a:prstGeom prst="ellipse">
              <a:avLst/>
            </a:prstGeom>
            <a:solidFill>
              <a:schemeClr val="bg1">
                <a:alpha val="0"/>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262164" name="Rectangle 20"/>
          <p:cNvSpPr>
            <a:spLocks noChangeArrowheads="1"/>
          </p:cNvSpPr>
          <p:nvPr/>
        </p:nvSpPr>
        <p:spPr bwMode="auto">
          <a:xfrm>
            <a:off x="5546725" y="2246313"/>
            <a:ext cx="2847975" cy="283210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alpha val="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52496638"/>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62166"/>
                                        </p:tgtEl>
                                        <p:attrNameLst>
                                          <p:attrName>style.visibility</p:attrName>
                                        </p:attrNameLst>
                                      </p:cBhvr>
                                      <p:to>
                                        <p:strVal val="visible"/>
                                      </p:to>
                                    </p:set>
                                    <p:animEffect transition="in" filter="wipe(left)">
                                      <p:cBhvr>
                                        <p:cTn id="7" dur="500"/>
                                        <p:tgtEl>
                                          <p:spTgt spid="262166"/>
                                        </p:tgtEl>
                                      </p:cBhvr>
                                    </p:animEffect>
                                  </p:childTnLst>
                                </p:cTn>
                              </p:par>
                            </p:childTnLst>
                          </p:cTn>
                        </p:par>
                        <p:par>
                          <p:cTn id="8" fill="hold" nodeType="afterGroup">
                            <p:stCondLst>
                              <p:cond delay="500"/>
                            </p:stCondLst>
                            <p:childTnLst>
                              <p:par>
                                <p:cTn id="9" presetID="1" presetClass="entr" presetSubtype="0" fill="hold" nodeType="afterEffect">
                                  <p:stCondLst>
                                    <p:cond delay="0"/>
                                  </p:stCondLst>
                                  <p:childTnLst>
                                    <p:set>
                                      <p:cBhvr>
                                        <p:cTn id="10" dur="1" fill="hold">
                                          <p:stCondLst>
                                            <p:cond delay="0"/>
                                          </p:stCondLst>
                                        </p:cTn>
                                        <p:tgtEl>
                                          <p:spTgt spid="2621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2166"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3187" name="Group 19"/>
          <p:cNvGrpSpPr>
            <a:grpSpLocks/>
          </p:cNvGrpSpPr>
          <p:nvPr/>
        </p:nvGrpSpPr>
        <p:grpSpPr bwMode="auto">
          <a:xfrm>
            <a:off x="0" y="3214688"/>
            <a:ext cx="5724525" cy="703262"/>
            <a:chOff x="0" y="1519"/>
            <a:chExt cx="3606" cy="1405"/>
          </a:xfrm>
        </p:grpSpPr>
        <p:sp>
          <p:nvSpPr>
            <p:cNvPr id="263188" name="AutoShape 20"/>
            <p:cNvSpPr>
              <a:spLocks noChangeArrowheads="1"/>
            </p:cNvSpPr>
            <p:nvPr/>
          </p:nvSpPr>
          <p:spPr bwMode="auto">
            <a:xfrm rot="5400000">
              <a:off x="261" y="1258"/>
              <a:ext cx="1396" cy="1918"/>
            </a:xfrm>
            <a:prstGeom prst="triangle">
              <a:avLst>
                <a:gd name="adj" fmla="val 50000"/>
              </a:avLst>
            </a:prstGeom>
            <a:gradFill rotWithShape="1">
              <a:gsLst>
                <a:gs pos="0">
                  <a:srgbClr val="9BFF9B"/>
                </a:gs>
                <a:gs pos="100000">
                  <a:srgbClr val="C1FFC1"/>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3189" name="AutoShape 21"/>
            <p:cNvSpPr>
              <a:spLocks noChangeArrowheads="1"/>
            </p:cNvSpPr>
            <p:nvPr/>
          </p:nvSpPr>
          <p:spPr bwMode="auto">
            <a:xfrm rot="16200000">
              <a:off x="1949" y="1267"/>
              <a:ext cx="1396" cy="1918"/>
            </a:xfrm>
            <a:prstGeom prst="triangle">
              <a:avLst>
                <a:gd name="adj" fmla="val 50000"/>
              </a:avLst>
            </a:prstGeom>
            <a:gradFill rotWithShape="1">
              <a:gsLst>
                <a:gs pos="0">
                  <a:srgbClr val="9BFF9B"/>
                </a:gs>
                <a:gs pos="100000">
                  <a:srgbClr val="C1FFC1"/>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263170" name="Group 2"/>
          <p:cNvGrpSpPr>
            <a:grpSpLocks/>
          </p:cNvGrpSpPr>
          <p:nvPr/>
        </p:nvGrpSpPr>
        <p:grpSpPr bwMode="auto">
          <a:xfrm>
            <a:off x="0" y="3125788"/>
            <a:ext cx="5724525" cy="703262"/>
            <a:chOff x="0" y="1519"/>
            <a:chExt cx="3606" cy="1405"/>
          </a:xfrm>
        </p:grpSpPr>
        <p:sp>
          <p:nvSpPr>
            <p:cNvPr id="263171" name="AutoShape 3"/>
            <p:cNvSpPr>
              <a:spLocks noChangeArrowheads="1"/>
            </p:cNvSpPr>
            <p:nvPr/>
          </p:nvSpPr>
          <p:spPr bwMode="auto">
            <a:xfrm rot="5400000">
              <a:off x="261" y="1258"/>
              <a:ext cx="1396" cy="1918"/>
            </a:xfrm>
            <a:prstGeom prst="triangle">
              <a:avLst>
                <a:gd name="adj" fmla="val 50000"/>
              </a:avLst>
            </a:prstGeom>
            <a:gradFill rotWithShape="1">
              <a:gsLst>
                <a:gs pos="0">
                  <a:srgbClr val="9BFF9B"/>
                </a:gs>
                <a:gs pos="100000">
                  <a:srgbClr val="C1FFC1"/>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3172" name="AutoShape 4"/>
            <p:cNvSpPr>
              <a:spLocks noChangeArrowheads="1"/>
            </p:cNvSpPr>
            <p:nvPr/>
          </p:nvSpPr>
          <p:spPr bwMode="auto">
            <a:xfrm rot="16200000">
              <a:off x="1949" y="1267"/>
              <a:ext cx="1396" cy="1918"/>
            </a:xfrm>
            <a:prstGeom prst="triangle">
              <a:avLst>
                <a:gd name="adj" fmla="val 50000"/>
              </a:avLst>
            </a:prstGeom>
            <a:gradFill rotWithShape="1">
              <a:gsLst>
                <a:gs pos="0">
                  <a:srgbClr val="9BFF9B"/>
                </a:gs>
                <a:gs pos="100000">
                  <a:srgbClr val="C1FFC1"/>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263173" name="Group 5"/>
          <p:cNvGrpSpPr>
            <a:grpSpLocks/>
          </p:cNvGrpSpPr>
          <p:nvPr/>
        </p:nvGrpSpPr>
        <p:grpSpPr bwMode="auto">
          <a:xfrm>
            <a:off x="5548313" y="2247900"/>
            <a:ext cx="2847975" cy="2832100"/>
            <a:chOff x="3494" y="1415"/>
            <a:chExt cx="1794" cy="1784"/>
          </a:xfrm>
        </p:grpSpPr>
        <p:sp>
          <p:nvSpPr>
            <p:cNvPr id="263174" name="Rectangle 6"/>
            <p:cNvSpPr>
              <a:spLocks noChangeArrowheads="1"/>
            </p:cNvSpPr>
            <p:nvPr/>
          </p:nvSpPr>
          <p:spPr bwMode="auto">
            <a:xfrm>
              <a:off x="3494" y="1415"/>
              <a:ext cx="1794" cy="1784"/>
            </a:xfrm>
            <a:prstGeom prst="rect">
              <a:avLst/>
            </a:prstGeom>
            <a:solidFill>
              <a:srgbClr val="DBDBDB"/>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3175" name="Line 7"/>
            <p:cNvSpPr>
              <a:spLocks noChangeShapeType="1"/>
            </p:cNvSpPr>
            <p:nvPr/>
          </p:nvSpPr>
          <p:spPr bwMode="auto">
            <a:xfrm>
              <a:off x="4392" y="1424"/>
              <a:ext cx="0" cy="1764"/>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3176" name="Line 8"/>
            <p:cNvSpPr>
              <a:spLocks noChangeShapeType="1"/>
            </p:cNvSpPr>
            <p:nvPr/>
          </p:nvSpPr>
          <p:spPr bwMode="auto">
            <a:xfrm>
              <a:off x="3502" y="2300"/>
              <a:ext cx="1772"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pic>
        <p:nvPicPr>
          <p:cNvPr id="263177" name="Picture 9" descr="diff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27675" y="2224088"/>
            <a:ext cx="2870200" cy="287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3178" name="Rectangle 10"/>
          <p:cNvSpPr>
            <a:spLocks noGrp="1" noChangeArrowheads="1"/>
          </p:cNvSpPr>
          <p:nvPr>
            <p:ph type="title"/>
          </p:nvPr>
        </p:nvSpPr>
        <p:spPr/>
        <p:txBody>
          <a:bodyPr/>
          <a:lstStyle/>
          <a:p>
            <a:r>
              <a:rPr lang="en-US"/>
              <a:t>shoot nothing but the crystal</a:t>
            </a:r>
          </a:p>
        </p:txBody>
      </p:sp>
      <p:sp>
        <p:nvSpPr>
          <p:cNvPr id="263179" name="Text Box 11"/>
          <p:cNvSpPr txBox="1">
            <a:spLocks noChangeArrowheads="1"/>
          </p:cNvSpPr>
          <p:nvPr/>
        </p:nvSpPr>
        <p:spPr bwMode="auto">
          <a:xfrm>
            <a:off x="1066800" y="1524000"/>
            <a:ext cx="6858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p>
        </p:txBody>
      </p:sp>
      <p:grpSp>
        <p:nvGrpSpPr>
          <p:cNvPr id="263180" name="Group 12"/>
          <p:cNvGrpSpPr>
            <a:grpSpLocks/>
          </p:cNvGrpSpPr>
          <p:nvPr/>
        </p:nvGrpSpPr>
        <p:grpSpPr bwMode="auto">
          <a:xfrm rot="5400000">
            <a:off x="1725612" y="4021138"/>
            <a:ext cx="2238375" cy="501650"/>
            <a:chOff x="1288" y="3758"/>
            <a:chExt cx="1410" cy="316"/>
          </a:xfrm>
        </p:grpSpPr>
        <p:sp>
          <p:nvSpPr>
            <p:cNvPr id="263181" name="Freeform 13"/>
            <p:cNvSpPr>
              <a:spLocks noChangeAspect="1"/>
            </p:cNvSpPr>
            <p:nvPr/>
          </p:nvSpPr>
          <p:spPr bwMode="auto">
            <a:xfrm>
              <a:off x="1288" y="3758"/>
              <a:ext cx="764" cy="316"/>
            </a:xfrm>
            <a:custGeom>
              <a:avLst/>
              <a:gdLst>
                <a:gd name="T0" fmla="*/ 2456 w 2552"/>
                <a:gd name="T1" fmla="*/ 512 h 1384"/>
                <a:gd name="T2" fmla="*/ 1208 w 2552"/>
                <a:gd name="T3" fmla="*/ 1280 h 1384"/>
                <a:gd name="T4" fmla="*/ 344 w 2552"/>
                <a:gd name="T5" fmla="*/ 1136 h 1384"/>
                <a:gd name="T6" fmla="*/ 8 w 2552"/>
                <a:gd name="T7" fmla="*/ 608 h 1384"/>
                <a:gd name="T8" fmla="*/ 296 w 2552"/>
                <a:gd name="T9" fmla="*/ 128 h 1384"/>
                <a:gd name="T10" fmla="*/ 1064 w 2552"/>
                <a:gd name="T11" fmla="*/ 32 h 1384"/>
                <a:gd name="T12" fmla="*/ 1688 w 2552"/>
                <a:gd name="T13" fmla="*/ 320 h 1384"/>
                <a:gd name="T14" fmla="*/ 2360 w 2552"/>
                <a:gd name="T15" fmla="*/ 560 h 1384"/>
                <a:gd name="T16" fmla="*/ 2552 w 2552"/>
                <a:gd name="T17" fmla="*/ 560 h 1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52" h="1384">
                  <a:moveTo>
                    <a:pt x="2456" y="512"/>
                  </a:moveTo>
                  <a:cubicBezTo>
                    <a:pt x="2008" y="844"/>
                    <a:pt x="1560" y="1176"/>
                    <a:pt x="1208" y="1280"/>
                  </a:cubicBezTo>
                  <a:cubicBezTo>
                    <a:pt x="856" y="1384"/>
                    <a:pt x="544" y="1248"/>
                    <a:pt x="344" y="1136"/>
                  </a:cubicBezTo>
                  <a:cubicBezTo>
                    <a:pt x="144" y="1024"/>
                    <a:pt x="16" y="776"/>
                    <a:pt x="8" y="608"/>
                  </a:cubicBezTo>
                  <a:cubicBezTo>
                    <a:pt x="0" y="440"/>
                    <a:pt x="120" y="224"/>
                    <a:pt x="296" y="128"/>
                  </a:cubicBezTo>
                  <a:cubicBezTo>
                    <a:pt x="472" y="32"/>
                    <a:pt x="832" y="0"/>
                    <a:pt x="1064" y="32"/>
                  </a:cubicBezTo>
                  <a:cubicBezTo>
                    <a:pt x="1296" y="64"/>
                    <a:pt x="1472" y="232"/>
                    <a:pt x="1688" y="320"/>
                  </a:cubicBezTo>
                  <a:cubicBezTo>
                    <a:pt x="1904" y="408"/>
                    <a:pt x="2216" y="520"/>
                    <a:pt x="2360" y="560"/>
                  </a:cubicBezTo>
                  <a:cubicBezTo>
                    <a:pt x="2504" y="600"/>
                    <a:pt x="2528" y="580"/>
                    <a:pt x="2552" y="560"/>
                  </a:cubicBezTo>
                </a:path>
              </a:pathLst>
            </a:custGeom>
            <a:solidFill>
              <a:schemeClr val="accent1"/>
            </a:solidFill>
            <a:ln w="88900">
              <a:solidFill>
                <a:srgbClr val="8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3182" name="Rectangle 14"/>
            <p:cNvSpPr>
              <a:spLocks noChangeArrowheads="1"/>
            </p:cNvSpPr>
            <p:nvPr/>
          </p:nvSpPr>
          <p:spPr bwMode="auto">
            <a:xfrm>
              <a:off x="1508" y="3902"/>
              <a:ext cx="56" cy="56"/>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
          <p:nvSpPr>
            <p:cNvPr id="263183" name="Freeform 15"/>
            <p:cNvSpPr>
              <a:spLocks/>
            </p:cNvSpPr>
            <p:nvPr/>
          </p:nvSpPr>
          <p:spPr bwMode="auto">
            <a:xfrm>
              <a:off x="1986" y="3846"/>
              <a:ext cx="712" cy="66"/>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Lst>
              <a:ahLst/>
              <a:cxnLst>
                <a:cxn ang="0">
                  <a:pos x="T0" y="T1"/>
                </a:cxn>
                <a:cxn ang="0">
                  <a:pos x="T2" y="T3"/>
                </a:cxn>
                <a:cxn ang="0">
                  <a:pos x="T4" y="T5"/>
                </a:cxn>
                <a:cxn ang="0">
                  <a:pos x="T6" y="T7"/>
                </a:cxn>
                <a:cxn ang="0">
                  <a:pos x="T8" y="T9"/>
                </a:cxn>
                <a:cxn ang="0">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3184" name="Freeform 16"/>
            <p:cNvSpPr>
              <a:spLocks/>
            </p:cNvSpPr>
            <p:nvPr/>
          </p:nvSpPr>
          <p:spPr bwMode="auto">
            <a:xfrm rot="10800000" flipH="1">
              <a:off x="1962" y="3842"/>
              <a:ext cx="712" cy="66"/>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Lst>
              <a:ahLst/>
              <a:cxnLst>
                <a:cxn ang="0">
                  <a:pos x="T0" y="T1"/>
                </a:cxn>
                <a:cxn ang="0">
                  <a:pos x="T2" y="T3"/>
                </a:cxn>
                <a:cxn ang="0">
                  <a:pos x="T4" y="T5"/>
                </a:cxn>
                <a:cxn ang="0">
                  <a:pos x="T6" y="T7"/>
                </a:cxn>
                <a:cxn ang="0">
                  <a:pos x="T8" y="T9"/>
                </a:cxn>
                <a:cxn ang="0">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3185" name="Oval 17"/>
            <p:cNvSpPr>
              <a:spLocks noChangeArrowheads="1"/>
            </p:cNvSpPr>
            <p:nvPr/>
          </p:nvSpPr>
          <p:spPr bwMode="auto">
            <a:xfrm>
              <a:off x="1946" y="3770"/>
              <a:ext cx="90" cy="84"/>
            </a:xfrm>
            <a:prstGeom prst="ellipse">
              <a:avLst/>
            </a:prstGeom>
            <a:solidFill>
              <a:schemeClr val="bg1">
                <a:alpha val="0"/>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263186" name="Rectangle 18"/>
          <p:cNvSpPr>
            <a:spLocks noChangeArrowheads="1"/>
          </p:cNvSpPr>
          <p:nvPr/>
        </p:nvSpPr>
        <p:spPr bwMode="auto">
          <a:xfrm>
            <a:off x="5546725" y="2246313"/>
            <a:ext cx="2847975" cy="283210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alpha val="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2857194499"/>
      </p:ext>
    </p:extLst>
  </p:cSld>
  <p:clrMapOvr>
    <a:masterClrMapping/>
  </p:clrMapOvr>
  <p:transition spd="med"/>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4194" name="Group 2"/>
          <p:cNvGrpSpPr>
            <a:grpSpLocks/>
          </p:cNvGrpSpPr>
          <p:nvPr/>
        </p:nvGrpSpPr>
        <p:grpSpPr bwMode="auto">
          <a:xfrm>
            <a:off x="5548313" y="2247900"/>
            <a:ext cx="2847975" cy="2832100"/>
            <a:chOff x="3494" y="1415"/>
            <a:chExt cx="1794" cy="1784"/>
          </a:xfrm>
        </p:grpSpPr>
        <p:sp>
          <p:nvSpPr>
            <p:cNvPr id="264195" name="Rectangle 3"/>
            <p:cNvSpPr>
              <a:spLocks noChangeArrowheads="1"/>
            </p:cNvSpPr>
            <p:nvPr/>
          </p:nvSpPr>
          <p:spPr bwMode="auto">
            <a:xfrm>
              <a:off x="3494" y="1415"/>
              <a:ext cx="1794" cy="1784"/>
            </a:xfrm>
            <a:prstGeom prst="rect">
              <a:avLst/>
            </a:prstGeom>
            <a:solidFill>
              <a:srgbClr val="DBDBDB"/>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4196" name="Line 4"/>
            <p:cNvSpPr>
              <a:spLocks noChangeShapeType="1"/>
            </p:cNvSpPr>
            <p:nvPr/>
          </p:nvSpPr>
          <p:spPr bwMode="auto">
            <a:xfrm>
              <a:off x="4392" y="1424"/>
              <a:ext cx="0" cy="1764"/>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4197" name="Line 5"/>
            <p:cNvSpPr>
              <a:spLocks noChangeShapeType="1"/>
            </p:cNvSpPr>
            <p:nvPr/>
          </p:nvSpPr>
          <p:spPr bwMode="auto">
            <a:xfrm>
              <a:off x="3502" y="2300"/>
              <a:ext cx="1772"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264199" name="Rectangle 7"/>
          <p:cNvSpPr>
            <a:spLocks noChangeArrowheads="1"/>
          </p:cNvSpPr>
          <p:nvPr/>
        </p:nvSpPr>
        <p:spPr bwMode="auto">
          <a:xfrm>
            <a:off x="-36513" y="3430588"/>
            <a:ext cx="5980113" cy="188912"/>
          </a:xfrm>
          <a:prstGeom prst="rect">
            <a:avLst/>
          </a:prstGeom>
          <a:solidFill>
            <a:srgbClr val="C1FFC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4200" name="Rectangle 8"/>
          <p:cNvSpPr>
            <a:spLocks noChangeArrowheads="1"/>
          </p:cNvSpPr>
          <p:nvPr/>
        </p:nvSpPr>
        <p:spPr bwMode="auto">
          <a:xfrm>
            <a:off x="-188913" y="2508250"/>
            <a:ext cx="2089151" cy="2192338"/>
          </a:xfrm>
          <a:prstGeom prst="rect">
            <a:avLst/>
          </a:prstGeom>
          <a:solidFill>
            <a:srgbClr val="C1FFC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264201" name="Picture 9" descr="diff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27675" y="2224088"/>
            <a:ext cx="2870200" cy="287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4202" name="Rectangle 10"/>
          <p:cNvSpPr>
            <a:spLocks noGrp="1" noChangeArrowheads="1"/>
          </p:cNvSpPr>
          <p:nvPr>
            <p:ph type="title"/>
          </p:nvPr>
        </p:nvSpPr>
        <p:spPr/>
        <p:txBody>
          <a:bodyPr/>
          <a:lstStyle/>
          <a:p>
            <a:r>
              <a:rPr lang="en-US"/>
              <a:t>shoot nothing but the crystal</a:t>
            </a:r>
          </a:p>
        </p:txBody>
      </p:sp>
      <p:sp>
        <p:nvSpPr>
          <p:cNvPr id="264203" name="Text Box 11"/>
          <p:cNvSpPr txBox="1">
            <a:spLocks noChangeArrowheads="1"/>
          </p:cNvSpPr>
          <p:nvPr/>
        </p:nvSpPr>
        <p:spPr bwMode="auto">
          <a:xfrm>
            <a:off x="1066800" y="1524000"/>
            <a:ext cx="6858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p>
        </p:txBody>
      </p:sp>
      <p:grpSp>
        <p:nvGrpSpPr>
          <p:cNvPr id="264204" name="Group 12"/>
          <p:cNvGrpSpPr>
            <a:grpSpLocks/>
          </p:cNvGrpSpPr>
          <p:nvPr/>
        </p:nvGrpSpPr>
        <p:grpSpPr bwMode="auto">
          <a:xfrm rot="5400000">
            <a:off x="1725612" y="4021138"/>
            <a:ext cx="2238375" cy="501650"/>
            <a:chOff x="1288" y="3758"/>
            <a:chExt cx="1410" cy="316"/>
          </a:xfrm>
        </p:grpSpPr>
        <p:sp>
          <p:nvSpPr>
            <p:cNvPr id="264205" name="Freeform 13"/>
            <p:cNvSpPr>
              <a:spLocks noChangeAspect="1"/>
            </p:cNvSpPr>
            <p:nvPr/>
          </p:nvSpPr>
          <p:spPr bwMode="auto">
            <a:xfrm>
              <a:off x="1288" y="3758"/>
              <a:ext cx="764" cy="316"/>
            </a:xfrm>
            <a:custGeom>
              <a:avLst/>
              <a:gdLst>
                <a:gd name="T0" fmla="*/ 2456 w 2552"/>
                <a:gd name="T1" fmla="*/ 512 h 1384"/>
                <a:gd name="T2" fmla="*/ 1208 w 2552"/>
                <a:gd name="T3" fmla="*/ 1280 h 1384"/>
                <a:gd name="T4" fmla="*/ 344 w 2552"/>
                <a:gd name="T5" fmla="*/ 1136 h 1384"/>
                <a:gd name="T6" fmla="*/ 8 w 2552"/>
                <a:gd name="T7" fmla="*/ 608 h 1384"/>
                <a:gd name="T8" fmla="*/ 296 w 2552"/>
                <a:gd name="T9" fmla="*/ 128 h 1384"/>
                <a:gd name="T10" fmla="*/ 1064 w 2552"/>
                <a:gd name="T11" fmla="*/ 32 h 1384"/>
                <a:gd name="T12" fmla="*/ 1688 w 2552"/>
                <a:gd name="T13" fmla="*/ 320 h 1384"/>
                <a:gd name="T14" fmla="*/ 2360 w 2552"/>
                <a:gd name="T15" fmla="*/ 560 h 1384"/>
                <a:gd name="T16" fmla="*/ 2552 w 2552"/>
                <a:gd name="T17" fmla="*/ 560 h 1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52" h="1384">
                  <a:moveTo>
                    <a:pt x="2456" y="512"/>
                  </a:moveTo>
                  <a:cubicBezTo>
                    <a:pt x="2008" y="844"/>
                    <a:pt x="1560" y="1176"/>
                    <a:pt x="1208" y="1280"/>
                  </a:cubicBezTo>
                  <a:cubicBezTo>
                    <a:pt x="856" y="1384"/>
                    <a:pt x="544" y="1248"/>
                    <a:pt x="344" y="1136"/>
                  </a:cubicBezTo>
                  <a:cubicBezTo>
                    <a:pt x="144" y="1024"/>
                    <a:pt x="16" y="776"/>
                    <a:pt x="8" y="608"/>
                  </a:cubicBezTo>
                  <a:cubicBezTo>
                    <a:pt x="0" y="440"/>
                    <a:pt x="120" y="224"/>
                    <a:pt x="296" y="128"/>
                  </a:cubicBezTo>
                  <a:cubicBezTo>
                    <a:pt x="472" y="32"/>
                    <a:pt x="832" y="0"/>
                    <a:pt x="1064" y="32"/>
                  </a:cubicBezTo>
                  <a:cubicBezTo>
                    <a:pt x="1296" y="64"/>
                    <a:pt x="1472" y="232"/>
                    <a:pt x="1688" y="320"/>
                  </a:cubicBezTo>
                  <a:cubicBezTo>
                    <a:pt x="1904" y="408"/>
                    <a:pt x="2216" y="520"/>
                    <a:pt x="2360" y="560"/>
                  </a:cubicBezTo>
                  <a:cubicBezTo>
                    <a:pt x="2504" y="600"/>
                    <a:pt x="2528" y="580"/>
                    <a:pt x="2552" y="560"/>
                  </a:cubicBezTo>
                </a:path>
              </a:pathLst>
            </a:custGeom>
            <a:solidFill>
              <a:schemeClr val="accent1"/>
            </a:solidFill>
            <a:ln w="88900">
              <a:solidFill>
                <a:srgbClr val="8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4206" name="Rectangle 14"/>
            <p:cNvSpPr>
              <a:spLocks noChangeArrowheads="1"/>
            </p:cNvSpPr>
            <p:nvPr/>
          </p:nvSpPr>
          <p:spPr bwMode="auto">
            <a:xfrm>
              <a:off x="1508" y="3902"/>
              <a:ext cx="56" cy="56"/>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
          <p:nvSpPr>
            <p:cNvPr id="264207" name="Freeform 15"/>
            <p:cNvSpPr>
              <a:spLocks/>
            </p:cNvSpPr>
            <p:nvPr/>
          </p:nvSpPr>
          <p:spPr bwMode="auto">
            <a:xfrm>
              <a:off x="1986" y="3846"/>
              <a:ext cx="712" cy="66"/>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Lst>
              <a:ahLst/>
              <a:cxnLst>
                <a:cxn ang="0">
                  <a:pos x="T0" y="T1"/>
                </a:cxn>
                <a:cxn ang="0">
                  <a:pos x="T2" y="T3"/>
                </a:cxn>
                <a:cxn ang="0">
                  <a:pos x="T4" y="T5"/>
                </a:cxn>
                <a:cxn ang="0">
                  <a:pos x="T6" y="T7"/>
                </a:cxn>
                <a:cxn ang="0">
                  <a:pos x="T8" y="T9"/>
                </a:cxn>
                <a:cxn ang="0">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4208" name="Freeform 16"/>
            <p:cNvSpPr>
              <a:spLocks/>
            </p:cNvSpPr>
            <p:nvPr/>
          </p:nvSpPr>
          <p:spPr bwMode="auto">
            <a:xfrm rot="10800000" flipH="1">
              <a:off x="1962" y="3842"/>
              <a:ext cx="712" cy="66"/>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Lst>
              <a:ahLst/>
              <a:cxnLst>
                <a:cxn ang="0">
                  <a:pos x="T0" y="T1"/>
                </a:cxn>
                <a:cxn ang="0">
                  <a:pos x="T2" y="T3"/>
                </a:cxn>
                <a:cxn ang="0">
                  <a:pos x="T4" y="T5"/>
                </a:cxn>
                <a:cxn ang="0">
                  <a:pos x="T6" y="T7"/>
                </a:cxn>
                <a:cxn ang="0">
                  <a:pos x="T8" y="T9"/>
                </a:cxn>
                <a:cxn ang="0">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4209" name="Oval 17"/>
            <p:cNvSpPr>
              <a:spLocks noChangeArrowheads="1"/>
            </p:cNvSpPr>
            <p:nvPr/>
          </p:nvSpPr>
          <p:spPr bwMode="auto">
            <a:xfrm>
              <a:off x="1946" y="3770"/>
              <a:ext cx="90" cy="84"/>
            </a:xfrm>
            <a:prstGeom prst="ellipse">
              <a:avLst/>
            </a:prstGeom>
            <a:solidFill>
              <a:schemeClr val="bg1">
                <a:alpha val="0"/>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264210" name="Rectangle 18"/>
          <p:cNvSpPr>
            <a:spLocks noChangeArrowheads="1"/>
          </p:cNvSpPr>
          <p:nvPr/>
        </p:nvSpPr>
        <p:spPr bwMode="auto">
          <a:xfrm>
            <a:off x="1887538" y="2090738"/>
            <a:ext cx="217487" cy="1336675"/>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4211" name="Rectangle 19"/>
          <p:cNvSpPr>
            <a:spLocks noChangeArrowheads="1"/>
          </p:cNvSpPr>
          <p:nvPr/>
        </p:nvSpPr>
        <p:spPr bwMode="auto">
          <a:xfrm>
            <a:off x="1893888" y="3621088"/>
            <a:ext cx="217487" cy="1336675"/>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4212" name="Rectangle 20"/>
          <p:cNvSpPr>
            <a:spLocks noChangeArrowheads="1"/>
          </p:cNvSpPr>
          <p:nvPr/>
        </p:nvSpPr>
        <p:spPr bwMode="auto">
          <a:xfrm>
            <a:off x="5546725" y="2246313"/>
            <a:ext cx="2847975" cy="283210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alpha val="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3031965394"/>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420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42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642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4200" grpId="0" animBg="1"/>
      <p:bldP spid="264210" grpId="0" animBg="1"/>
      <p:bldP spid="264211"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0134" name="Group 90133"/>
          <p:cNvGrpSpPr>
            <a:grpSpLocks/>
          </p:cNvGrpSpPr>
          <p:nvPr/>
        </p:nvGrpSpPr>
        <p:grpSpPr bwMode="auto">
          <a:xfrm>
            <a:off x="3836988" y="2106613"/>
            <a:ext cx="3873500" cy="3886200"/>
            <a:chOff x="3837709" y="2105892"/>
            <a:chExt cx="3873196" cy="3886760"/>
          </a:xfrm>
        </p:grpSpPr>
        <p:cxnSp>
          <p:nvCxnSpPr>
            <p:cNvPr id="15" name="Straight Connector 14"/>
            <p:cNvCxnSpPr/>
            <p:nvPr/>
          </p:nvCxnSpPr>
          <p:spPr>
            <a:xfrm flipV="1">
              <a:off x="5960029" y="2105892"/>
              <a:ext cx="0" cy="194338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V="1">
              <a:off x="5960029" y="4049272"/>
              <a:ext cx="0" cy="194338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3837709" y="4108017"/>
              <a:ext cx="2122320"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V="1">
              <a:off x="5953680" y="4108017"/>
              <a:ext cx="1757225"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V="1">
              <a:off x="5960029" y="2590149"/>
              <a:ext cx="1230216" cy="1517869"/>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H="1" flipV="1">
              <a:off x="4558377" y="2756861"/>
              <a:ext cx="1401652" cy="1351157"/>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H="1" flipV="1">
              <a:off x="5960029" y="4108017"/>
              <a:ext cx="1230216" cy="1322579"/>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V="1">
              <a:off x="4794896" y="4011167"/>
              <a:ext cx="1230216" cy="151628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V="1">
              <a:off x="5960029" y="3349083"/>
              <a:ext cx="1479434" cy="790689"/>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4156771" y="3431645"/>
              <a:ext cx="1803258" cy="617627"/>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H="1" flipV="1">
              <a:off x="5252060" y="2493298"/>
              <a:ext cx="701620" cy="1555974"/>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V="1">
              <a:off x="5880661" y="2493298"/>
              <a:ext cx="693684" cy="161472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5960029" y="4108017"/>
              <a:ext cx="1479434" cy="662083"/>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H="1">
              <a:off x="5258409" y="4108017"/>
              <a:ext cx="695270" cy="1727449"/>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flipH="1" flipV="1">
              <a:off x="5960029" y="4108017"/>
              <a:ext cx="614315" cy="1600431"/>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V="1">
              <a:off x="4267887" y="4139772"/>
              <a:ext cx="1612773" cy="785926"/>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12" name="Group 11"/>
          <p:cNvGrpSpPr>
            <a:grpSpLocks/>
          </p:cNvGrpSpPr>
          <p:nvPr/>
        </p:nvGrpSpPr>
        <p:grpSpPr bwMode="auto">
          <a:xfrm>
            <a:off x="1011238" y="2382838"/>
            <a:ext cx="6843712" cy="2036762"/>
            <a:chOff x="1011381" y="2382982"/>
            <a:chExt cx="6844146" cy="2036002"/>
          </a:xfrm>
        </p:grpSpPr>
        <p:cxnSp>
          <p:nvCxnSpPr>
            <p:cNvPr id="3" name="Straight Connector 2"/>
            <p:cNvCxnSpPr>
              <a:endCxn id="79877" idx="0"/>
            </p:cNvCxnSpPr>
            <p:nvPr/>
          </p:nvCxnSpPr>
          <p:spPr>
            <a:xfrm flipV="1">
              <a:off x="1011381" y="3888957"/>
              <a:ext cx="4869171" cy="265014"/>
            </a:xfrm>
            <a:prstGeom prst="line">
              <a:avLst/>
            </a:prstGeom>
            <a:ln>
              <a:solidFill>
                <a:srgbClr val="008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a:endCxn id="79877" idx="2"/>
            </p:cNvCxnSpPr>
            <p:nvPr/>
          </p:nvCxnSpPr>
          <p:spPr>
            <a:xfrm>
              <a:off x="1011381" y="4174600"/>
              <a:ext cx="5013643" cy="244384"/>
            </a:xfrm>
            <a:prstGeom prst="line">
              <a:avLst/>
            </a:prstGeom>
            <a:ln>
              <a:solidFill>
                <a:srgbClr val="008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a:stCxn id="79877" idx="2"/>
            </p:cNvCxnSpPr>
            <p:nvPr/>
          </p:nvCxnSpPr>
          <p:spPr>
            <a:xfrm flipV="1">
              <a:off x="6025024" y="3136763"/>
              <a:ext cx="1830503" cy="1282221"/>
            </a:xfrm>
            <a:prstGeom prst="line">
              <a:avLst/>
            </a:prstGeom>
            <a:ln>
              <a:solidFill>
                <a:srgbClr val="008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5880552" y="2382982"/>
              <a:ext cx="1830504" cy="1505975"/>
            </a:xfrm>
            <a:prstGeom prst="line">
              <a:avLst/>
            </a:prstGeom>
            <a:ln>
              <a:solidFill>
                <a:srgbClr val="008000"/>
              </a:solidFill>
            </a:ln>
          </p:spPr>
          <p:style>
            <a:lnRef idx="1">
              <a:schemeClr val="accent1"/>
            </a:lnRef>
            <a:fillRef idx="0">
              <a:schemeClr val="accent1"/>
            </a:fillRef>
            <a:effectRef idx="0">
              <a:schemeClr val="accent1"/>
            </a:effectRef>
            <a:fontRef idx="minor">
              <a:schemeClr val="tx1"/>
            </a:fontRef>
          </p:style>
        </p:cxnSp>
      </p:grpSp>
      <p:sp>
        <p:nvSpPr>
          <p:cNvPr id="79876" name="Rectangle 2"/>
          <p:cNvSpPr>
            <a:spLocks noGrp="1" noChangeArrowheads="1"/>
          </p:cNvSpPr>
          <p:nvPr>
            <p:ph type="title"/>
          </p:nvPr>
        </p:nvSpPr>
        <p:spPr>
          <a:xfrm>
            <a:off x="457200" y="0"/>
            <a:ext cx="8229600" cy="1143000"/>
          </a:xfrm>
        </p:spPr>
        <p:txBody>
          <a:bodyPr/>
          <a:lstStyle/>
          <a:p>
            <a:pPr eaLnBrk="1" hangingPunct="1"/>
            <a:r>
              <a:rPr lang="en-US" sz="5400" smtClean="0"/>
              <a:t>Background scattering</a:t>
            </a:r>
          </a:p>
        </p:txBody>
      </p:sp>
      <p:pic>
        <p:nvPicPr>
          <p:cNvPr id="79877" name="Picture 6" descr="MCBS00780_000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915938">
            <a:off x="5651500" y="3879850"/>
            <a:ext cx="60325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81159" name="AutoShape 7"/>
          <p:cNvSpPr>
            <a:spLocks noChangeArrowheads="1"/>
          </p:cNvSpPr>
          <p:nvPr/>
        </p:nvSpPr>
        <p:spPr bwMode="auto">
          <a:xfrm rot="5400000">
            <a:off x="5882481" y="3596482"/>
            <a:ext cx="5278437" cy="5842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2484 w 21600"/>
              <a:gd name="T13" fmla="*/ 2484 h 21600"/>
              <a:gd name="T14" fmla="*/ 19116 w 21600"/>
              <a:gd name="T15" fmla="*/ 19116 h 21600"/>
            </a:gdLst>
            <a:ahLst/>
            <a:cxnLst>
              <a:cxn ang="T8">
                <a:pos x="T0" y="T1"/>
              </a:cxn>
              <a:cxn ang="T9">
                <a:pos x="T2" y="T3"/>
              </a:cxn>
              <a:cxn ang="T10">
                <a:pos x="T4" y="T5"/>
              </a:cxn>
              <a:cxn ang="T11">
                <a:pos x="T6" y="T7"/>
              </a:cxn>
            </a:cxnLst>
            <a:rect l="T12" t="T13" r="T14" b="T15"/>
            <a:pathLst>
              <a:path w="21600" h="21600">
                <a:moveTo>
                  <a:pt x="0" y="0"/>
                </a:moveTo>
                <a:lnTo>
                  <a:pt x="1368" y="21600"/>
                </a:lnTo>
                <a:lnTo>
                  <a:pt x="20232" y="21600"/>
                </a:lnTo>
                <a:lnTo>
                  <a:pt x="21600" y="0"/>
                </a:lnTo>
                <a:lnTo>
                  <a:pt x="0" y="0"/>
                </a:lnTo>
                <a:close/>
              </a:path>
            </a:pathLst>
          </a:cu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000000"/>
              </a:solidFill>
              <a:cs typeface="Arial" charset="0"/>
            </a:endParaRPr>
          </a:p>
        </p:txBody>
      </p:sp>
      <p:sp>
        <p:nvSpPr>
          <p:cNvPr id="79879" name="AutoShape 18"/>
          <p:cNvSpPr>
            <a:spLocks noChangeArrowheads="1"/>
          </p:cNvSpPr>
          <p:nvPr/>
        </p:nvSpPr>
        <p:spPr bwMode="auto">
          <a:xfrm>
            <a:off x="855663" y="3979863"/>
            <a:ext cx="311150" cy="347662"/>
          </a:xfrm>
          <a:prstGeom prst="irregularSeal1">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000000"/>
              </a:solidFill>
              <a:cs typeface="Arial" charset="0"/>
            </a:endParaRPr>
          </a:p>
        </p:txBody>
      </p:sp>
    </p:spTree>
    <p:extLst>
      <p:ext uri="{BB962C8B-B14F-4D97-AF65-F5344CB8AC3E}">
        <p14:creationId xmlns:p14="http://schemas.microsoft.com/office/powerpoint/2010/main" val="175884460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1000"/>
                                        <p:tgtEl>
                                          <p:spTgt spid="1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5" presetClass="path" presetSubtype="0" accel="50000" decel="50000" autoRev="1" fill="hold" grpId="0" nodeType="clickEffect">
                                  <p:stCondLst>
                                    <p:cond delay="0"/>
                                  </p:stCondLst>
                                  <p:childTnLst>
                                    <p:animMotion origin="layout" path="M -8.33333E-7 3.7037E-7 L -0.16962 3.7037E-7 " pathEditMode="relative" rAng="0" ptsTypes="AA">
                                      <p:cBhvr>
                                        <p:cTn id="11" dur="2000" fill="hold"/>
                                        <p:tgtEl>
                                          <p:spTgt spid="2481159"/>
                                        </p:tgtEl>
                                        <p:attrNameLst>
                                          <p:attrName>ppt_x</p:attrName>
                                          <p:attrName>ppt_y</p:attrName>
                                        </p:attrNameLst>
                                      </p:cBhvr>
                                      <p:rCtr x="-8490" y="0"/>
                                    </p:animMotion>
                                  </p:childTnLst>
                                </p:cTn>
                              </p:par>
                            </p:childTnLst>
                          </p:cTn>
                        </p:par>
                      </p:childTnLst>
                    </p:cTn>
                  </p:par>
                  <p:par>
                    <p:cTn id="12" fill="hold" nodeType="clickPar">
                      <p:stCondLst>
                        <p:cond delay="indefinite"/>
                      </p:stCondLst>
                      <p:childTnLst>
                        <p:par>
                          <p:cTn id="13" fill="hold" nodeType="withGroup">
                            <p:stCondLst>
                              <p:cond delay="0"/>
                            </p:stCondLst>
                            <p:childTnLst>
                              <p:par>
                                <p:cTn id="14" presetID="6" presetClass="entr" presetSubtype="32" fill="hold" nodeType="clickEffect">
                                  <p:stCondLst>
                                    <p:cond delay="0"/>
                                  </p:stCondLst>
                                  <p:childTnLst>
                                    <p:set>
                                      <p:cBhvr>
                                        <p:cTn id="15" dur="1" fill="hold">
                                          <p:stCondLst>
                                            <p:cond delay="0"/>
                                          </p:stCondLst>
                                        </p:cTn>
                                        <p:tgtEl>
                                          <p:spTgt spid="90134"/>
                                        </p:tgtEl>
                                        <p:attrNameLst>
                                          <p:attrName>style.visibility</p:attrName>
                                        </p:attrNameLst>
                                      </p:cBhvr>
                                      <p:to>
                                        <p:strVal val="visible"/>
                                      </p:to>
                                    </p:set>
                                    <p:animEffect transition="in" filter="circle(out)">
                                      <p:cBhvr>
                                        <p:cTn id="16" dur="2000"/>
                                        <p:tgtEl>
                                          <p:spTgt spid="90134"/>
                                        </p:tgtEl>
                                      </p:cBhvr>
                                    </p:animEffect>
                                  </p:childTnLst>
                                </p:cTn>
                              </p:par>
                              <p:par>
                                <p:cTn id="17" presetID="1" presetClass="exit" presetSubtype="0" fill="hold" nodeType="withEffect">
                                  <p:stCondLst>
                                    <p:cond delay="0"/>
                                  </p:stCondLst>
                                  <p:childTnLst>
                                    <p:set>
                                      <p:cBhvr>
                                        <p:cTn id="18" dur="1" fill="hold">
                                          <p:stCondLst>
                                            <p:cond delay="0"/>
                                          </p:stCondLst>
                                        </p:cTn>
                                        <p:tgtEl>
                                          <p:spTgt spid="12"/>
                                        </p:tgtEl>
                                        <p:attrNameLst>
                                          <p:attrName>style.visibility</p:attrName>
                                        </p:attrNameLst>
                                      </p:cBhvr>
                                      <p:to>
                                        <p:strVal val="hidden"/>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35" presetClass="path" presetSubtype="0" accel="50000" decel="50000" autoRev="1" fill="hold" grpId="1" nodeType="clickEffect">
                                  <p:stCondLst>
                                    <p:cond delay="0"/>
                                  </p:stCondLst>
                                  <p:childTnLst>
                                    <p:animMotion origin="layout" path="M -8.33333E-7 3.7037E-7 L -0.16667 3.7037E-7 " pathEditMode="relative" rAng="0" ptsTypes="AA">
                                      <p:cBhvr>
                                        <p:cTn id="22" dur="2000" fill="hold"/>
                                        <p:tgtEl>
                                          <p:spTgt spid="2481159"/>
                                        </p:tgtEl>
                                        <p:attrNameLst>
                                          <p:attrName>ppt_x</p:attrName>
                                          <p:attrName>ppt_y</p:attrName>
                                        </p:attrNameLst>
                                      </p:cBhvr>
                                      <p:rCtr x="-8333"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81159" grpId="0" animBg="1"/>
      <p:bldP spid="2481159" grpId="1"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2" descr="http://bl831.als.lbl.gov/~jamesh/new.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016000"/>
            <a:ext cx="5791200"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673667" name="Group 3"/>
          <p:cNvGrpSpPr>
            <a:grpSpLocks/>
          </p:cNvGrpSpPr>
          <p:nvPr/>
        </p:nvGrpSpPr>
        <p:grpSpPr bwMode="auto">
          <a:xfrm>
            <a:off x="114300" y="1219200"/>
            <a:ext cx="5943600" cy="4953000"/>
            <a:chOff x="72" y="768"/>
            <a:chExt cx="3744" cy="3120"/>
          </a:xfrm>
        </p:grpSpPr>
        <p:grpSp>
          <p:nvGrpSpPr>
            <p:cNvPr id="80902" name="Group 4"/>
            <p:cNvGrpSpPr>
              <a:grpSpLocks/>
            </p:cNvGrpSpPr>
            <p:nvPr/>
          </p:nvGrpSpPr>
          <p:grpSpPr bwMode="auto">
            <a:xfrm>
              <a:off x="72" y="768"/>
              <a:ext cx="1272" cy="576"/>
              <a:chOff x="4080" y="2832"/>
              <a:chExt cx="1272" cy="576"/>
            </a:xfrm>
          </p:grpSpPr>
          <p:sp>
            <p:nvSpPr>
              <p:cNvPr id="80931" name="AutoShape 5"/>
              <p:cNvSpPr>
                <a:spLocks noChangeArrowheads="1"/>
              </p:cNvSpPr>
              <p:nvPr/>
            </p:nvSpPr>
            <p:spPr bwMode="auto">
              <a:xfrm rot="7088323">
                <a:off x="4572" y="2628"/>
                <a:ext cx="384" cy="1176"/>
              </a:xfrm>
              <a:prstGeom prst="flowChartOffpageConnector">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algn="ctr" fontAlgn="base">
                  <a:spcBef>
                    <a:spcPct val="0"/>
                  </a:spcBef>
                  <a:spcAft>
                    <a:spcPct val="0"/>
                  </a:spcAft>
                </a:pPr>
                <a:endParaRPr lang="en-US" smtClean="0">
                  <a:solidFill>
                    <a:srgbClr val="000000"/>
                  </a:solidFill>
                  <a:cs typeface="Arial" charset="0"/>
                </a:endParaRPr>
              </a:p>
            </p:txBody>
          </p:sp>
          <p:sp>
            <p:nvSpPr>
              <p:cNvPr id="80932" name="Text Box 6"/>
              <p:cNvSpPr txBox="1">
                <a:spLocks noChangeArrowheads="1"/>
              </p:cNvSpPr>
              <p:nvPr/>
            </p:nvSpPr>
            <p:spPr bwMode="auto">
              <a:xfrm rot="1663226">
                <a:off x="4323" y="3120"/>
                <a:ext cx="1005"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z="2000" b="1" smtClean="0">
                    <a:solidFill>
                      <a:srgbClr val="FF0000"/>
                    </a:solidFill>
                    <a:cs typeface="Arial" charset="0"/>
                  </a:rPr>
                  <a:t>$100,000.00</a:t>
                </a:r>
              </a:p>
            </p:txBody>
          </p:sp>
          <p:sp>
            <p:nvSpPr>
              <p:cNvPr id="80933" name="Freeform 7"/>
              <p:cNvSpPr>
                <a:spLocks/>
              </p:cNvSpPr>
              <p:nvPr/>
            </p:nvSpPr>
            <p:spPr bwMode="auto">
              <a:xfrm>
                <a:off x="4080" y="2832"/>
                <a:ext cx="256" cy="160"/>
              </a:xfrm>
              <a:custGeom>
                <a:avLst/>
                <a:gdLst>
                  <a:gd name="T0" fmla="*/ 256 w 256"/>
                  <a:gd name="T1" fmla="*/ 160 h 160"/>
                  <a:gd name="T2" fmla="*/ 16 w 256"/>
                  <a:gd name="T3" fmla="*/ 112 h 160"/>
                  <a:gd name="T4" fmla="*/ 160 w 256"/>
                  <a:gd name="T5" fmla="*/ 16 h 160"/>
                  <a:gd name="T6" fmla="*/ 256 w 256"/>
                  <a:gd name="T7" fmla="*/ 16 h 160"/>
                  <a:gd name="T8" fmla="*/ 160 w 256"/>
                  <a:gd name="T9" fmla="*/ 64 h 160"/>
                  <a:gd name="T10" fmla="*/ 112 w 256"/>
                  <a:gd name="T11" fmla="*/ 16 h 1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6" h="160">
                    <a:moveTo>
                      <a:pt x="256" y="160"/>
                    </a:moveTo>
                    <a:cubicBezTo>
                      <a:pt x="144" y="148"/>
                      <a:pt x="32" y="136"/>
                      <a:pt x="16" y="112"/>
                    </a:cubicBezTo>
                    <a:cubicBezTo>
                      <a:pt x="0" y="88"/>
                      <a:pt x="120" y="32"/>
                      <a:pt x="160" y="16"/>
                    </a:cubicBezTo>
                    <a:cubicBezTo>
                      <a:pt x="200" y="0"/>
                      <a:pt x="256" y="8"/>
                      <a:pt x="256" y="16"/>
                    </a:cubicBezTo>
                    <a:cubicBezTo>
                      <a:pt x="256" y="24"/>
                      <a:pt x="184" y="64"/>
                      <a:pt x="160" y="64"/>
                    </a:cubicBezTo>
                    <a:cubicBezTo>
                      <a:pt x="136" y="64"/>
                      <a:pt x="124" y="40"/>
                      <a:pt x="112" y="16"/>
                    </a:cubicBezTo>
                  </a:path>
                </a:pathLst>
              </a:custGeom>
              <a:noFill/>
              <a:ln w="9525">
                <a:solidFill>
                  <a:schemeClr val="tx1"/>
                </a:solidFill>
                <a:round/>
                <a:headEnd type="oval" w="lg" len="lg"/>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cs typeface="Arial" charset="0"/>
                </a:endParaRPr>
              </a:p>
            </p:txBody>
          </p:sp>
        </p:grpSp>
        <p:grpSp>
          <p:nvGrpSpPr>
            <p:cNvPr id="80903" name="Group 8"/>
            <p:cNvGrpSpPr>
              <a:grpSpLocks/>
            </p:cNvGrpSpPr>
            <p:nvPr/>
          </p:nvGrpSpPr>
          <p:grpSpPr bwMode="auto">
            <a:xfrm>
              <a:off x="72" y="2040"/>
              <a:ext cx="1272" cy="576"/>
              <a:chOff x="4080" y="2832"/>
              <a:chExt cx="1272" cy="576"/>
            </a:xfrm>
          </p:grpSpPr>
          <p:sp>
            <p:nvSpPr>
              <p:cNvPr id="80928" name="AutoShape 9"/>
              <p:cNvSpPr>
                <a:spLocks noChangeArrowheads="1"/>
              </p:cNvSpPr>
              <p:nvPr/>
            </p:nvSpPr>
            <p:spPr bwMode="auto">
              <a:xfrm rot="7088323">
                <a:off x="4572" y="2628"/>
                <a:ext cx="384" cy="1176"/>
              </a:xfrm>
              <a:prstGeom prst="flowChartOffpageConnector">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algn="ctr" fontAlgn="base">
                  <a:spcBef>
                    <a:spcPct val="0"/>
                  </a:spcBef>
                  <a:spcAft>
                    <a:spcPct val="0"/>
                  </a:spcAft>
                </a:pPr>
                <a:endParaRPr lang="en-US" smtClean="0">
                  <a:solidFill>
                    <a:srgbClr val="000000"/>
                  </a:solidFill>
                  <a:cs typeface="Arial" charset="0"/>
                </a:endParaRPr>
              </a:p>
            </p:txBody>
          </p:sp>
          <p:sp>
            <p:nvSpPr>
              <p:cNvPr id="80929" name="Text Box 10"/>
              <p:cNvSpPr txBox="1">
                <a:spLocks noChangeArrowheads="1"/>
              </p:cNvSpPr>
              <p:nvPr/>
            </p:nvSpPr>
            <p:spPr bwMode="auto">
              <a:xfrm rot="1663226">
                <a:off x="4323" y="3120"/>
                <a:ext cx="1005"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z="2000" b="1" smtClean="0">
                    <a:solidFill>
                      <a:srgbClr val="FF0000"/>
                    </a:solidFill>
                    <a:cs typeface="Arial" charset="0"/>
                  </a:rPr>
                  <a:t>$100,000.00</a:t>
                </a:r>
              </a:p>
            </p:txBody>
          </p:sp>
          <p:sp>
            <p:nvSpPr>
              <p:cNvPr id="80930" name="Freeform 11"/>
              <p:cNvSpPr>
                <a:spLocks/>
              </p:cNvSpPr>
              <p:nvPr/>
            </p:nvSpPr>
            <p:spPr bwMode="auto">
              <a:xfrm>
                <a:off x="4080" y="2832"/>
                <a:ext cx="256" cy="160"/>
              </a:xfrm>
              <a:custGeom>
                <a:avLst/>
                <a:gdLst>
                  <a:gd name="T0" fmla="*/ 256 w 256"/>
                  <a:gd name="T1" fmla="*/ 160 h 160"/>
                  <a:gd name="T2" fmla="*/ 16 w 256"/>
                  <a:gd name="T3" fmla="*/ 112 h 160"/>
                  <a:gd name="T4" fmla="*/ 160 w 256"/>
                  <a:gd name="T5" fmla="*/ 16 h 160"/>
                  <a:gd name="T6" fmla="*/ 256 w 256"/>
                  <a:gd name="T7" fmla="*/ 16 h 160"/>
                  <a:gd name="T8" fmla="*/ 160 w 256"/>
                  <a:gd name="T9" fmla="*/ 64 h 160"/>
                  <a:gd name="T10" fmla="*/ 112 w 256"/>
                  <a:gd name="T11" fmla="*/ 16 h 1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6" h="160">
                    <a:moveTo>
                      <a:pt x="256" y="160"/>
                    </a:moveTo>
                    <a:cubicBezTo>
                      <a:pt x="144" y="148"/>
                      <a:pt x="32" y="136"/>
                      <a:pt x="16" y="112"/>
                    </a:cubicBezTo>
                    <a:cubicBezTo>
                      <a:pt x="0" y="88"/>
                      <a:pt x="120" y="32"/>
                      <a:pt x="160" y="16"/>
                    </a:cubicBezTo>
                    <a:cubicBezTo>
                      <a:pt x="200" y="0"/>
                      <a:pt x="256" y="8"/>
                      <a:pt x="256" y="16"/>
                    </a:cubicBezTo>
                    <a:cubicBezTo>
                      <a:pt x="256" y="24"/>
                      <a:pt x="184" y="64"/>
                      <a:pt x="160" y="64"/>
                    </a:cubicBezTo>
                    <a:cubicBezTo>
                      <a:pt x="136" y="64"/>
                      <a:pt x="124" y="40"/>
                      <a:pt x="112" y="16"/>
                    </a:cubicBezTo>
                  </a:path>
                </a:pathLst>
              </a:custGeom>
              <a:noFill/>
              <a:ln w="9525">
                <a:solidFill>
                  <a:schemeClr val="tx1"/>
                </a:solidFill>
                <a:round/>
                <a:headEnd type="oval" w="lg" len="lg"/>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cs typeface="Arial" charset="0"/>
                </a:endParaRPr>
              </a:p>
            </p:txBody>
          </p:sp>
        </p:grpSp>
        <p:grpSp>
          <p:nvGrpSpPr>
            <p:cNvPr id="80904" name="Group 12"/>
            <p:cNvGrpSpPr>
              <a:grpSpLocks/>
            </p:cNvGrpSpPr>
            <p:nvPr/>
          </p:nvGrpSpPr>
          <p:grpSpPr bwMode="auto">
            <a:xfrm>
              <a:off x="72" y="3312"/>
              <a:ext cx="1272" cy="576"/>
              <a:chOff x="4080" y="2832"/>
              <a:chExt cx="1272" cy="576"/>
            </a:xfrm>
          </p:grpSpPr>
          <p:sp>
            <p:nvSpPr>
              <p:cNvPr id="80925" name="AutoShape 13"/>
              <p:cNvSpPr>
                <a:spLocks noChangeArrowheads="1"/>
              </p:cNvSpPr>
              <p:nvPr/>
            </p:nvSpPr>
            <p:spPr bwMode="auto">
              <a:xfrm rot="7088323">
                <a:off x="4572" y="2628"/>
                <a:ext cx="384" cy="1176"/>
              </a:xfrm>
              <a:prstGeom prst="flowChartOffpageConnector">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algn="ctr" fontAlgn="base">
                  <a:spcBef>
                    <a:spcPct val="0"/>
                  </a:spcBef>
                  <a:spcAft>
                    <a:spcPct val="0"/>
                  </a:spcAft>
                </a:pPr>
                <a:endParaRPr lang="en-US" smtClean="0">
                  <a:solidFill>
                    <a:srgbClr val="000000"/>
                  </a:solidFill>
                  <a:cs typeface="Arial" charset="0"/>
                </a:endParaRPr>
              </a:p>
            </p:txBody>
          </p:sp>
          <p:sp>
            <p:nvSpPr>
              <p:cNvPr id="80926" name="Text Box 14"/>
              <p:cNvSpPr txBox="1">
                <a:spLocks noChangeArrowheads="1"/>
              </p:cNvSpPr>
              <p:nvPr/>
            </p:nvSpPr>
            <p:spPr bwMode="auto">
              <a:xfrm rot="1663226">
                <a:off x="4323" y="3120"/>
                <a:ext cx="1005"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z="2000" b="1" smtClean="0">
                    <a:solidFill>
                      <a:srgbClr val="FF0000"/>
                    </a:solidFill>
                    <a:cs typeface="Arial" charset="0"/>
                  </a:rPr>
                  <a:t>$100,000.00</a:t>
                </a:r>
              </a:p>
            </p:txBody>
          </p:sp>
          <p:sp>
            <p:nvSpPr>
              <p:cNvPr id="80927" name="Freeform 15"/>
              <p:cNvSpPr>
                <a:spLocks/>
              </p:cNvSpPr>
              <p:nvPr/>
            </p:nvSpPr>
            <p:spPr bwMode="auto">
              <a:xfrm>
                <a:off x="4080" y="2832"/>
                <a:ext cx="256" cy="160"/>
              </a:xfrm>
              <a:custGeom>
                <a:avLst/>
                <a:gdLst>
                  <a:gd name="T0" fmla="*/ 256 w 256"/>
                  <a:gd name="T1" fmla="*/ 160 h 160"/>
                  <a:gd name="T2" fmla="*/ 16 w 256"/>
                  <a:gd name="T3" fmla="*/ 112 h 160"/>
                  <a:gd name="T4" fmla="*/ 160 w 256"/>
                  <a:gd name="T5" fmla="*/ 16 h 160"/>
                  <a:gd name="T6" fmla="*/ 256 w 256"/>
                  <a:gd name="T7" fmla="*/ 16 h 160"/>
                  <a:gd name="T8" fmla="*/ 160 w 256"/>
                  <a:gd name="T9" fmla="*/ 64 h 160"/>
                  <a:gd name="T10" fmla="*/ 112 w 256"/>
                  <a:gd name="T11" fmla="*/ 16 h 1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6" h="160">
                    <a:moveTo>
                      <a:pt x="256" y="160"/>
                    </a:moveTo>
                    <a:cubicBezTo>
                      <a:pt x="144" y="148"/>
                      <a:pt x="32" y="136"/>
                      <a:pt x="16" y="112"/>
                    </a:cubicBezTo>
                    <a:cubicBezTo>
                      <a:pt x="0" y="88"/>
                      <a:pt x="120" y="32"/>
                      <a:pt x="160" y="16"/>
                    </a:cubicBezTo>
                    <a:cubicBezTo>
                      <a:pt x="200" y="0"/>
                      <a:pt x="256" y="8"/>
                      <a:pt x="256" y="16"/>
                    </a:cubicBezTo>
                    <a:cubicBezTo>
                      <a:pt x="256" y="24"/>
                      <a:pt x="184" y="64"/>
                      <a:pt x="160" y="64"/>
                    </a:cubicBezTo>
                    <a:cubicBezTo>
                      <a:pt x="136" y="64"/>
                      <a:pt x="124" y="40"/>
                      <a:pt x="112" y="16"/>
                    </a:cubicBezTo>
                  </a:path>
                </a:pathLst>
              </a:custGeom>
              <a:noFill/>
              <a:ln w="9525">
                <a:solidFill>
                  <a:schemeClr val="tx1"/>
                </a:solidFill>
                <a:round/>
                <a:headEnd type="oval" w="lg" len="lg"/>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cs typeface="Arial" charset="0"/>
                </a:endParaRPr>
              </a:p>
            </p:txBody>
          </p:sp>
        </p:grpSp>
        <p:grpSp>
          <p:nvGrpSpPr>
            <p:cNvPr id="80905" name="Group 16"/>
            <p:cNvGrpSpPr>
              <a:grpSpLocks/>
            </p:cNvGrpSpPr>
            <p:nvPr/>
          </p:nvGrpSpPr>
          <p:grpSpPr bwMode="auto">
            <a:xfrm>
              <a:off x="1308" y="768"/>
              <a:ext cx="1272" cy="576"/>
              <a:chOff x="4080" y="2832"/>
              <a:chExt cx="1272" cy="576"/>
            </a:xfrm>
          </p:grpSpPr>
          <p:sp>
            <p:nvSpPr>
              <p:cNvPr id="80922" name="AutoShape 17"/>
              <p:cNvSpPr>
                <a:spLocks noChangeArrowheads="1"/>
              </p:cNvSpPr>
              <p:nvPr/>
            </p:nvSpPr>
            <p:spPr bwMode="auto">
              <a:xfrm rot="7088323">
                <a:off x="4572" y="2628"/>
                <a:ext cx="384" cy="1176"/>
              </a:xfrm>
              <a:prstGeom prst="flowChartOffpageConnector">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algn="ctr" fontAlgn="base">
                  <a:spcBef>
                    <a:spcPct val="0"/>
                  </a:spcBef>
                  <a:spcAft>
                    <a:spcPct val="0"/>
                  </a:spcAft>
                </a:pPr>
                <a:endParaRPr lang="en-US" smtClean="0">
                  <a:solidFill>
                    <a:srgbClr val="000000"/>
                  </a:solidFill>
                  <a:cs typeface="Arial" charset="0"/>
                </a:endParaRPr>
              </a:p>
            </p:txBody>
          </p:sp>
          <p:sp>
            <p:nvSpPr>
              <p:cNvPr id="80923" name="Text Box 18"/>
              <p:cNvSpPr txBox="1">
                <a:spLocks noChangeArrowheads="1"/>
              </p:cNvSpPr>
              <p:nvPr/>
            </p:nvSpPr>
            <p:spPr bwMode="auto">
              <a:xfrm rot="1663226">
                <a:off x="4323" y="3120"/>
                <a:ext cx="1005"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z="2000" b="1" smtClean="0">
                    <a:solidFill>
                      <a:srgbClr val="FF0000"/>
                    </a:solidFill>
                    <a:cs typeface="Arial" charset="0"/>
                  </a:rPr>
                  <a:t>$100,000.00</a:t>
                </a:r>
              </a:p>
            </p:txBody>
          </p:sp>
          <p:sp>
            <p:nvSpPr>
              <p:cNvPr id="80924" name="Freeform 19"/>
              <p:cNvSpPr>
                <a:spLocks/>
              </p:cNvSpPr>
              <p:nvPr/>
            </p:nvSpPr>
            <p:spPr bwMode="auto">
              <a:xfrm>
                <a:off x="4080" y="2832"/>
                <a:ext cx="256" cy="160"/>
              </a:xfrm>
              <a:custGeom>
                <a:avLst/>
                <a:gdLst>
                  <a:gd name="T0" fmla="*/ 256 w 256"/>
                  <a:gd name="T1" fmla="*/ 160 h 160"/>
                  <a:gd name="T2" fmla="*/ 16 w 256"/>
                  <a:gd name="T3" fmla="*/ 112 h 160"/>
                  <a:gd name="T4" fmla="*/ 160 w 256"/>
                  <a:gd name="T5" fmla="*/ 16 h 160"/>
                  <a:gd name="T6" fmla="*/ 256 w 256"/>
                  <a:gd name="T7" fmla="*/ 16 h 160"/>
                  <a:gd name="T8" fmla="*/ 160 w 256"/>
                  <a:gd name="T9" fmla="*/ 64 h 160"/>
                  <a:gd name="T10" fmla="*/ 112 w 256"/>
                  <a:gd name="T11" fmla="*/ 16 h 1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6" h="160">
                    <a:moveTo>
                      <a:pt x="256" y="160"/>
                    </a:moveTo>
                    <a:cubicBezTo>
                      <a:pt x="144" y="148"/>
                      <a:pt x="32" y="136"/>
                      <a:pt x="16" y="112"/>
                    </a:cubicBezTo>
                    <a:cubicBezTo>
                      <a:pt x="0" y="88"/>
                      <a:pt x="120" y="32"/>
                      <a:pt x="160" y="16"/>
                    </a:cubicBezTo>
                    <a:cubicBezTo>
                      <a:pt x="200" y="0"/>
                      <a:pt x="256" y="8"/>
                      <a:pt x="256" y="16"/>
                    </a:cubicBezTo>
                    <a:cubicBezTo>
                      <a:pt x="256" y="24"/>
                      <a:pt x="184" y="64"/>
                      <a:pt x="160" y="64"/>
                    </a:cubicBezTo>
                    <a:cubicBezTo>
                      <a:pt x="136" y="64"/>
                      <a:pt x="124" y="40"/>
                      <a:pt x="112" y="16"/>
                    </a:cubicBezTo>
                  </a:path>
                </a:pathLst>
              </a:custGeom>
              <a:noFill/>
              <a:ln w="9525">
                <a:solidFill>
                  <a:schemeClr val="tx1"/>
                </a:solidFill>
                <a:round/>
                <a:headEnd type="oval" w="lg" len="lg"/>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cs typeface="Arial" charset="0"/>
                </a:endParaRPr>
              </a:p>
            </p:txBody>
          </p:sp>
        </p:grpSp>
        <p:grpSp>
          <p:nvGrpSpPr>
            <p:cNvPr id="80906" name="Group 20"/>
            <p:cNvGrpSpPr>
              <a:grpSpLocks/>
            </p:cNvGrpSpPr>
            <p:nvPr/>
          </p:nvGrpSpPr>
          <p:grpSpPr bwMode="auto">
            <a:xfrm>
              <a:off x="1308" y="3312"/>
              <a:ext cx="1272" cy="576"/>
              <a:chOff x="4080" y="2832"/>
              <a:chExt cx="1272" cy="576"/>
            </a:xfrm>
          </p:grpSpPr>
          <p:sp>
            <p:nvSpPr>
              <p:cNvPr id="80919" name="AutoShape 21"/>
              <p:cNvSpPr>
                <a:spLocks noChangeArrowheads="1"/>
              </p:cNvSpPr>
              <p:nvPr/>
            </p:nvSpPr>
            <p:spPr bwMode="auto">
              <a:xfrm rot="7088323">
                <a:off x="4572" y="2628"/>
                <a:ext cx="384" cy="1176"/>
              </a:xfrm>
              <a:prstGeom prst="flowChartOffpageConnector">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algn="ctr" fontAlgn="base">
                  <a:spcBef>
                    <a:spcPct val="0"/>
                  </a:spcBef>
                  <a:spcAft>
                    <a:spcPct val="0"/>
                  </a:spcAft>
                </a:pPr>
                <a:endParaRPr lang="en-US" smtClean="0">
                  <a:solidFill>
                    <a:srgbClr val="000000"/>
                  </a:solidFill>
                  <a:cs typeface="Arial" charset="0"/>
                </a:endParaRPr>
              </a:p>
            </p:txBody>
          </p:sp>
          <p:sp>
            <p:nvSpPr>
              <p:cNvPr id="80920" name="Text Box 22"/>
              <p:cNvSpPr txBox="1">
                <a:spLocks noChangeArrowheads="1"/>
              </p:cNvSpPr>
              <p:nvPr/>
            </p:nvSpPr>
            <p:spPr bwMode="auto">
              <a:xfrm rot="1663226">
                <a:off x="4323" y="3120"/>
                <a:ext cx="1005"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z="2000" b="1" smtClean="0">
                    <a:solidFill>
                      <a:srgbClr val="FF0000"/>
                    </a:solidFill>
                    <a:cs typeface="Arial" charset="0"/>
                  </a:rPr>
                  <a:t>$100,000.00</a:t>
                </a:r>
              </a:p>
            </p:txBody>
          </p:sp>
          <p:sp>
            <p:nvSpPr>
              <p:cNvPr id="80921" name="Freeform 23"/>
              <p:cNvSpPr>
                <a:spLocks/>
              </p:cNvSpPr>
              <p:nvPr/>
            </p:nvSpPr>
            <p:spPr bwMode="auto">
              <a:xfrm>
                <a:off x="4080" y="2832"/>
                <a:ext cx="256" cy="160"/>
              </a:xfrm>
              <a:custGeom>
                <a:avLst/>
                <a:gdLst>
                  <a:gd name="T0" fmla="*/ 256 w 256"/>
                  <a:gd name="T1" fmla="*/ 160 h 160"/>
                  <a:gd name="T2" fmla="*/ 16 w 256"/>
                  <a:gd name="T3" fmla="*/ 112 h 160"/>
                  <a:gd name="T4" fmla="*/ 160 w 256"/>
                  <a:gd name="T5" fmla="*/ 16 h 160"/>
                  <a:gd name="T6" fmla="*/ 256 w 256"/>
                  <a:gd name="T7" fmla="*/ 16 h 160"/>
                  <a:gd name="T8" fmla="*/ 160 w 256"/>
                  <a:gd name="T9" fmla="*/ 64 h 160"/>
                  <a:gd name="T10" fmla="*/ 112 w 256"/>
                  <a:gd name="T11" fmla="*/ 16 h 1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6" h="160">
                    <a:moveTo>
                      <a:pt x="256" y="160"/>
                    </a:moveTo>
                    <a:cubicBezTo>
                      <a:pt x="144" y="148"/>
                      <a:pt x="32" y="136"/>
                      <a:pt x="16" y="112"/>
                    </a:cubicBezTo>
                    <a:cubicBezTo>
                      <a:pt x="0" y="88"/>
                      <a:pt x="120" y="32"/>
                      <a:pt x="160" y="16"/>
                    </a:cubicBezTo>
                    <a:cubicBezTo>
                      <a:pt x="200" y="0"/>
                      <a:pt x="256" y="8"/>
                      <a:pt x="256" y="16"/>
                    </a:cubicBezTo>
                    <a:cubicBezTo>
                      <a:pt x="256" y="24"/>
                      <a:pt x="184" y="64"/>
                      <a:pt x="160" y="64"/>
                    </a:cubicBezTo>
                    <a:cubicBezTo>
                      <a:pt x="136" y="64"/>
                      <a:pt x="124" y="40"/>
                      <a:pt x="112" y="16"/>
                    </a:cubicBezTo>
                  </a:path>
                </a:pathLst>
              </a:custGeom>
              <a:noFill/>
              <a:ln w="9525">
                <a:solidFill>
                  <a:schemeClr val="tx1"/>
                </a:solidFill>
                <a:round/>
                <a:headEnd type="oval" w="lg" len="lg"/>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cs typeface="Arial" charset="0"/>
                </a:endParaRPr>
              </a:p>
            </p:txBody>
          </p:sp>
        </p:grpSp>
        <p:grpSp>
          <p:nvGrpSpPr>
            <p:cNvPr id="80907" name="Group 24"/>
            <p:cNvGrpSpPr>
              <a:grpSpLocks/>
            </p:cNvGrpSpPr>
            <p:nvPr/>
          </p:nvGrpSpPr>
          <p:grpSpPr bwMode="auto">
            <a:xfrm>
              <a:off x="2544" y="768"/>
              <a:ext cx="1272" cy="576"/>
              <a:chOff x="4080" y="2832"/>
              <a:chExt cx="1272" cy="576"/>
            </a:xfrm>
          </p:grpSpPr>
          <p:sp>
            <p:nvSpPr>
              <p:cNvPr id="80916" name="AutoShape 25"/>
              <p:cNvSpPr>
                <a:spLocks noChangeArrowheads="1"/>
              </p:cNvSpPr>
              <p:nvPr/>
            </p:nvSpPr>
            <p:spPr bwMode="auto">
              <a:xfrm rot="7088323">
                <a:off x="4572" y="2628"/>
                <a:ext cx="384" cy="1176"/>
              </a:xfrm>
              <a:prstGeom prst="flowChartOffpageConnector">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algn="ctr" fontAlgn="base">
                  <a:spcBef>
                    <a:spcPct val="0"/>
                  </a:spcBef>
                  <a:spcAft>
                    <a:spcPct val="0"/>
                  </a:spcAft>
                </a:pPr>
                <a:endParaRPr lang="en-US" smtClean="0">
                  <a:solidFill>
                    <a:srgbClr val="000000"/>
                  </a:solidFill>
                  <a:cs typeface="Arial" charset="0"/>
                </a:endParaRPr>
              </a:p>
            </p:txBody>
          </p:sp>
          <p:sp>
            <p:nvSpPr>
              <p:cNvPr id="80917" name="Text Box 26"/>
              <p:cNvSpPr txBox="1">
                <a:spLocks noChangeArrowheads="1"/>
              </p:cNvSpPr>
              <p:nvPr/>
            </p:nvSpPr>
            <p:spPr bwMode="auto">
              <a:xfrm rot="1663226">
                <a:off x="4323" y="3120"/>
                <a:ext cx="1005"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z="2000" b="1" smtClean="0">
                    <a:solidFill>
                      <a:srgbClr val="FF0000"/>
                    </a:solidFill>
                    <a:cs typeface="Arial" charset="0"/>
                  </a:rPr>
                  <a:t>$100,000.00</a:t>
                </a:r>
              </a:p>
            </p:txBody>
          </p:sp>
          <p:sp>
            <p:nvSpPr>
              <p:cNvPr id="80918" name="Freeform 27"/>
              <p:cNvSpPr>
                <a:spLocks/>
              </p:cNvSpPr>
              <p:nvPr/>
            </p:nvSpPr>
            <p:spPr bwMode="auto">
              <a:xfrm>
                <a:off x="4080" y="2832"/>
                <a:ext cx="256" cy="160"/>
              </a:xfrm>
              <a:custGeom>
                <a:avLst/>
                <a:gdLst>
                  <a:gd name="T0" fmla="*/ 256 w 256"/>
                  <a:gd name="T1" fmla="*/ 160 h 160"/>
                  <a:gd name="T2" fmla="*/ 16 w 256"/>
                  <a:gd name="T3" fmla="*/ 112 h 160"/>
                  <a:gd name="T4" fmla="*/ 160 w 256"/>
                  <a:gd name="T5" fmla="*/ 16 h 160"/>
                  <a:gd name="T6" fmla="*/ 256 w 256"/>
                  <a:gd name="T7" fmla="*/ 16 h 160"/>
                  <a:gd name="T8" fmla="*/ 160 w 256"/>
                  <a:gd name="T9" fmla="*/ 64 h 160"/>
                  <a:gd name="T10" fmla="*/ 112 w 256"/>
                  <a:gd name="T11" fmla="*/ 16 h 1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6" h="160">
                    <a:moveTo>
                      <a:pt x="256" y="160"/>
                    </a:moveTo>
                    <a:cubicBezTo>
                      <a:pt x="144" y="148"/>
                      <a:pt x="32" y="136"/>
                      <a:pt x="16" y="112"/>
                    </a:cubicBezTo>
                    <a:cubicBezTo>
                      <a:pt x="0" y="88"/>
                      <a:pt x="120" y="32"/>
                      <a:pt x="160" y="16"/>
                    </a:cubicBezTo>
                    <a:cubicBezTo>
                      <a:pt x="200" y="0"/>
                      <a:pt x="256" y="8"/>
                      <a:pt x="256" y="16"/>
                    </a:cubicBezTo>
                    <a:cubicBezTo>
                      <a:pt x="256" y="24"/>
                      <a:pt x="184" y="64"/>
                      <a:pt x="160" y="64"/>
                    </a:cubicBezTo>
                    <a:cubicBezTo>
                      <a:pt x="136" y="64"/>
                      <a:pt x="124" y="40"/>
                      <a:pt x="112" y="16"/>
                    </a:cubicBezTo>
                  </a:path>
                </a:pathLst>
              </a:custGeom>
              <a:noFill/>
              <a:ln w="9525">
                <a:solidFill>
                  <a:schemeClr val="tx1"/>
                </a:solidFill>
                <a:round/>
                <a:headEnd type="oval" w="lg" len="lg"/>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cs typeface="Arial" charset="0"/>
                </a:endParaRPr>
              </a:p>
            </p:txBody>
          </p:sp>
        </p:grpSp>
        <p:grpSp>
          <p:nvGrpSpPr>
            <p:cNvPr id="80908" name="Group 28"/>
            <p:cNvGrpSpPr>
              <a:grpSpLocks/>
            </p:cNvGrpSpPr>
            <p:nvPr/>
          </p:nvGrpSpPr>
          <p:grpSpPr bwMode="auto">
            <a:xfrm>
              <a:off x="2544" y="2040"/>
              <a:ext cx="1272" cy="576"/>
              <a:chOff x="4080" y="2832"/>
              <a:chExt cx="1272" cy="576"/>
            </a:xfrm>
          </p:grpSpPr>
          <p:sp>
            <p:nvSpPr>
              <p:cNvPr id="80913" name="AutoShape 29"/>
              <p:cNvSpPr>
                <a:spLocks noChangeArrowheads="1"/>
              </p:cNvSpPr>
              <p:nvPr/>
            </p:nvSpPr>
            <p:spPr bwMode="auto">
              <a:xfrm rot="7088323">
                <a:off x="4572" y="2628"/>
                <a:ext cx="384" cy="1176"/>
              </a:xfrm>
              <a:prstGeom prst="flowChartOffpageConnector">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algn="ctr" fontAlgn="base">
                  <a:spcBef>
                    <a:spcPct val="0"/>
                  </a:spcBef>
                  <a:spcAft>
                    <a:spcPct val="0"/>
                  </a:spcAft>
                </a:pPr>
                <a:endParaRPr lang="en-US" smtClean="0">
                  <a:solidFill>
                    <a:srgbClr val="000000"/>
                  </a:solidFill>
                  <a:cs typeface="Arial" charset="0"/>
                </a:endParaRPr>
              </a:p>
            </p:txBody>
          </p:sp>
          <p:sp>
            <p:nvSpPr>
              <p:cNvPr id="80914" name="Text Box 30"/>
              <p:cNvSpPr txBox="1">
                <a:spLocks noChangeArrowheads="1"/>
              </p:cNvSpPr>
              <p:nvPr/>
            </p:nvSpPr>
            <p:spPr bwMode="auto">
              <a:xfrm rot="1663226">
                <a:off x="4323" y="3120"/>
                <a:ext cx="1005"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z="2000" b="1" smtClean="0">
                    <a:solidFill>
                      <a:srgbClr val="FF0000"/>
                    </a:solidFill>
                    <a:cs typeface="Arial" charset="0"/>
                  </a:rPr>
                  <a:t>$100,000.00</a:t>
                </a:r>
              </a:p>
            </p:txBody>
          </p:sp>
          <p:sp>
            <p:nvSpPr>
              <p:cNvPr id="80915" name="Freeform 31"/>
              <p:cNvSpPr>
                <a:spLocks/>
              </p:cNvSpPr>
              <p:nvPr/>
            </p:nvSpPr>
            <p:spPr bwMode="auto">
              <a:xfrm>
                <a:off x="4080" y="2832"/>
                <a:ext cx="256" cy="160"/>
              </a:xfrm>
              <a:custGeom>
                <a:avLst/>
                <a:gdLst>
                  <a:gd name="T0" fmla="*/ 256 w 256"/>
                  <a:gd name="T1" fmla="*/ 160 h 160"/>
                  <a:gd name="T2" fmla="*/ 16 w 256"/>
                  <a:gd name="T3" fmla="*/ 112 h 160"/>
                  <a:gd name="T4" fmla="*/ 160 w 256"/>
                  <a:gd name="T5" fmla="*/ 16 h 160"/>
                  <a:gd name="T6" fmla="*/ 256 w 256"/>
                  <a:gd name="T7" fmla="*/ 16 h 160"/>
                  <a:gd name="T8" fmla="*/ 160 w 256"/>
                  <a:gd name="T9" fmla="*/ 64 h 160"/>
                  <a:gd name="T10" fmla="*/ 112 w 256"/>
                  <a:gd name="T11" fmla="*/ 16 h 1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6" h="160">
                    <a:moveTo>
                      <a:pt x="256" y="160"/>
                    </a:moveTo>
                    <a:cubicBezTo>
                      <a:pt x="144" y="148"/>
                      <a:pt x="32" y="136"/>
                      <a:pt x="16" y="112"/>
                    </a:cubicBezTo>
                    <a:cubicBezTo>
                      <a:pt x="0" y="88"/>
                      <a:pt x="120" y="32"/>
                      <a:pt x="160" y="16"/>
                    </a:cubicBezTo>
                    <a:cubicBezTo>
                      <a:pt x="200" y="0"/>
                      <a:pt x="256" y="8"/>
                      <a:pt x="256" y="16"/>
                    </a:cubicBezTo>
                    <a:cubicBezTo>
                      <a:pt x="256" y="24"/>
                      <a:pt x="184" y="64"/>
                      <a:pt x="160" y="64"/>
                    </a:cubicBezTo>
                    <a:cubicBezTo>
                      <a:pt x="136" y="64"/>
                      <a:pt x="124" y="40"/>
                      <a:pt x="112" y="16"/>
                    </a:cubicBezTo>
                  </a:path>
                </a:pathLst>
              </a:custGeom>
              <a:noFill/>
              <a:ln w="9525">
                <a:solidFill>
                  <a:schemeClr val="tx1"/>
                </a:solidFill>
                <a:round/>
                <a:headEnd type="oval" w="lg" len="lg"/>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cs typeface="Arial" charset="0"/>
                </a:endParaRPr>
              </a:p>
            </p:txBody>
          </p:sp>
        </p:grpSp>
        <p:grpSp>
          <p:nvGrpSpPr>
            <p:cNvPr id="80909" name="Group 32"/>
            <p:cNvGrpSpPr>
              <a:grpSpLocks/>
            </p:cNvGrpSpPr>
            <p:nvPr/>
          </p:nvGrpSpPr>
          <p:grpSpPr bwMode="auto">
            <a:xfrm>
              <a:off x="2544" y="3312"/>
              <a:ext cx="1272" cy="576"/>
              <a:chOff x="4080" y="2832"/>
              <a:chExt cx="1272" cy="576"/>
            </a:xfrm>
          </p:grpSpPr>
          <p:sp>
            <p:nvSpPr>
              <p:cNvPr id="80910" name="AutoShape 33"/>
              <p:cNvSpPr>
                <a:spLocks noChangeArrowheads="1"/>
              </p:cNvSpPr>
              <p:nvPr/>
            </p:nvSpPr>
            <p:spPr bwMode="auto">
              <a:xfrm rot="7088323">
                <a:off x="4572" y="2628"/>
                <a:ext cx="384" cy="1176"/>
              </a:xfrm>
              <a:prstGeom prst="flowChartOffpageConnector">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algn="ctr" fontAlgn="base">
                  <a:spcBef>
                    <a:spcPct val="0"/>
                  </a:spcBef>
                  <a:spcAft>
                    <a:spcPct val="0"/>
                  </a:spcAft>
                </a:pPr>
                <a:endParaRPr lang="en-US" smtClean="0">
                  <a:solidFill>
                    <a:srgbClr val="000000"/>
                  </a:solidFill>
                  <a:cs typeface="Arial" charset="0"/>
                </a:endParaRPr>
              </a:p>
            </p:txBody>
          </p:sp>
          <p:sp>
            <p:nvSpPr>
              <p:cNvPr id="80911" name="Text Box 34"/>
              <p:cNvSpPr txBox="1">
                <a:spLocks noChangeArrowheads="1"/>
              </p:cNvSpPr>
              <p:nvPr/>
            </p:nvSpPr>
            <p:spPr bwMode="auto">
              <a:xfrm rot="1663226">
                <a:off x="4323" y="3120"/>
                <a:ext cx="1005"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z="2000" b="1" smtClean="0">
                    <a:solidFill>
                      <a:srgbClr val="FF0000"/>
                    </a:solidFill>
                    <a:cs typeface="Arial" charset="0"/>
                  </a:rPr>
                  <a:t>$100,000.00</a:t>
                </a:r>
              </a:p>
            </p:txBody>
          </p:sp>
          <p:sp>
            <p:nvSpPr>
              <p:cNvPr id="80912" name="Freeform 35"/>
              <p:cNvSpPr>
                <a:spLocks/>
              </p:cNvSpPr>
              <p:nvPr/>
            </p:nvSpPr>
            <p:spPr bwMode="auto">
              <a:xfrm>
                <a:off x="4080" y="2832"/>
                <a:ext cx="256" cy="160"/>
              </a:xfrm>
              <a:custGeom>
                <a:avLst/>
                <a:gdLst>
                  <a:gd name="T0" fmla="*/ 256 w 256"/>
                  <a:gd name="T1" fmla="*/ 160 h 160"/>
                  <a:gd name="T2" fmla="*/ 16 w 256"/>
                  <a:gd name="T3" fmla="*/ 112 h 160"/>
                  <a:gd name="T4" fmla="*/ 160 w 256"/>
                  <a:gd name="T5" fmla="*/ 16 h 160"/>
                  <a:gd name="T6" fmla="*/ 256 w 256"/>
                  <a:gd name="T7" fmla="*/ 16 h 160"/>
                  <a:gd name="T8" fmla="*/ 160 w 256"/>
                  <a:gd name="T9" fmla="*/ 64 h 160"/>
                  <a:gd name="T10" fmla="*/ 112 w 256"/>
                  <a:gd name="T11" fmla="*/ 16 h 1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6" h="160">
                    <a:moveTo>
                      <a:pt x="256" y="160"/>
                    </a:moveTo>
                    <a:cubicBezTo>
                      <a:pt x="144" y="148"/>
                      <a:pt x="32" y="136"/>
                      <a:pt x="16" y="112"/>
                    </a:cubicBezTo>
                    <a:cubicBezTo>
                      <a:pt x="0" y="88"/>
                      <a:pt x="120" y="32"/>
                      <a:pt x="160" y="16"/>
                    </a:cubicBezTo>
                    <a:cubicBezTo>
                      <a:pt x="200" y="0"/>
                      <a:pt x="256" y="8"/>
                      <a:pt x="256" y="16"/>
                    </a:cubicBezTo>
                    <a:cubicBezTo>
                      <a:pt x="256" y="24"/>
                      <a:pt x="184" y="64"/>
                      <a:pt x="160" y="64"/>
                    </a:cubicBezTo>
                    <a:cubicBezTo>
                      <a:pt x="136" y="64"/>
                      <a:pt x="124" y="40"/>
                      <a:pt x="112" y="16"/>
                    </a:cubicBezTo>
                  </a:path>
                </a:pathLst>
              </a:custGeom>
              <a:noFill/>
              <a:ln w="9525">
                <a:solidFill>
                  <a:schemeClr val="tx1"/>
                </a:solidFill>
                <a:round/>
                <a:headEnd type="oval" w="lg" len="lg"/>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cs typeface="Arial" charset="0"/>
                </a:endParaRPr>
              </a:p>
            </p:txBody>
          </p:sp>
        </p:grpSp>
      </p:grpSp>
      <p:sp>
        <p:nvSpPr>
          <p:cNvPr id="2673700" name="Text Box 36"/>
          <p:cNvSpPr txBox="1">
            <a:spLocks noChangeArrowheads="1"/>
          </p:cNvSpPr>
          <p:nvPr/>
        </p:nvSpPr>
        <p:spPr bwMode="auto">
          <a:xfrm>
            <a:off x="6477000" y="2743200"/>
            <a:ext cx="2378075" cy="180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z="2800" smtClean="0">
                <a:solidFill>
                  <a:srgbClr val="000000"/>
                </a:solidFill>
                <a:cs typeface="Arial" charset="0"/>
              </a:rPr>
              <a:t>real estate is</a:t>
            </a:r>
          </a:p>
          <a:p>
            <a:pPr eaLnBrk="1" fontAlgn="base" hangingPunct="1">
              <a:spcBef>
                <a:spcPct val="0"/>
              </a:spcBef>
              <a:spcAft>
                <a:spcPct val="0"/>
              </a:spcAft>
            </a:pPr>
            <a:r>
              <a:rPr lang="en-US" sz="2800" smtClean="0">
                <a:solidFill>
                  <a:srgbClr val="000000"/>
                </a:solidFill>
                <a:cs typeface="Arial" charset="0"/>
              </a:rPr>
              <a:t>expensive</a:t>
            </a:r>
          </a:p>
          <a:p>
            <a:pPr eaLnBrk="1" fontAlgn="base" hangingPunct="1">
              <a:spcBef>
                <a:spcPct val="0"/>
              </a:spcBef>
              <a:spcAft>
                <a:spcPct val="0"/>
              </a:spcAft>
            </a:pPr>
            <a:endParaRPr lang="en-US" sz="2800" smtClean="0">
              <a:solidFill>
                <a:srgbClr val="000000"/>
              </a:solidFill>
              <a:cs typeface="Arial" charset="0"/>
            </a:endParaRPr>
          </a:p>
          <a:p>
            <a:pPr eaLnBrk="1" fontAlgn="base" hangingPunct="1">
              <a:spcBef>
                <a:spcPct val="0"/>
              </a:spcBef>
              <a:spcAft>
                <a:spcPct val="0"/>
              </a:spcAft>
            </a:pPr>
            <a:r>
              <a:rPr lang="en-US" sz="2800" smtClean="0">
                <a:solidFill>
                  <a:srgbClr val="000000"/>
                </a:solidFill>
                <a:cs typeface="Arial" charset="0"/>
              </a:rPr>
              <a:t>use it!</a:t>
            </a:r>
          </a:p>
        </p:txBody>
      </p:sp>
      <p:sp>
        <p:nvSpPr>
          <p:cNvPr id="80901" name="Rectangle 38"/>
          <p:cNvSpPr>
            <a:spLocks noGrp="1" noChangeArrowheads="1"/>
          </p:cNvSpPr>
          <p:nvPr>
            <p:ph type="title"/>
          </p:nvPr>
        </p:nvSpPr>
        <p:spPr>
          <a:xfrm>
            <a:off x="457200" y="0"/>
            <a:ext cx="8229600" cy="1143000"/>
          </a:xfrm>
        </p:spPr>
        <p:txBody>
          <a:bodyPr/>
          <a:lstStyle/>
          <a:p>
            <a:pPr eaLnBrk="1" hangingPunct="1"/>
            <a:r>
              <a:rPr lang="en-US" sz="5400" smtClean="0"/>
              <a:t>Background scattering</a:t>
            </a:r>
          </a:p>
        </p:txBody>
      </p:sp>
    </p:spTree>
    <p:extLst>
      <p:ext uri="{BB962C8B-B14F-4D97-AF65-F5344CB8AC3E}">
        <p14:creationId xmlns:p14="http://schemas.microsoft.com/office/powerpoint/2010/main" val="785689744"/>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67366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737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73700"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a:xfrm>
            <a:off x="-1588" y="0"/>
            <a:ext cx="9145588" cy="1317625"/>
          </a:xfrm>
        </p:spPr>
        <p:txBody>
          <a:bodyPr/>
          <a:lstStyle/>
          <a:p>
            <a:pPr eaLnBrk="1" hangingPunct="1"/>
            <a:r>
              <a:rPr lang="en-US" sz="5400" smtClean="0"/>
              <a:t>Fine Slicing</a:t>
            </a:r>
          </a:p>
        </p:txBody>
      </p:sp>
      <p:sp>
        <p:nvSpPr>
          <p:cNvPr id="81923" name="Oval 4"/>
          <p:cNvSpPr>
            <a:spLocks noChangeArrowheads="1"/>
          </p:cNvSpPr>
          <p:nvPr/>
        </p:nvSpPr>
        <p:spPr bwMode="auto">
          <a:xfrm>
            <a:off x="3883025" y="3055938"/>
            <a:ext cx="1266825" cy="1277937"/>
          </a:xfrm>
          <a:prstGeom prst="ellipse">
            <a:avLst/>
          </a:prstGeom>
          <a:gradFill rotWithShape="1">
            <a:gsLst>
              <a:gs pos="0">
                <a:schemeClr val="tx1"/>
              </a:gs>
              <a:gs pos="100000">
                <a:schemeClr val="bg1"/>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000000"/>
              </a:solidFill>
              <a:cs typeface="Arial" charset="0"/>
            </a:endParaRPr>
          </a:p>
        </p:txBody>
      </p:sp>
      <p:sp>
        <p:nvSpPr>
          <p:cNvPr id="81924" name="Arc 5"/>
          <p:cNvSpPr>
            <a:spLocks/>
          </p:cNvSpPr>
          <p:nvPr/>
        </p:nvSpPr>
        <p:spPr bwMode="auto">
          <a:xfrm>
            <a:off x="-12707938" y="1941513"/>
            <a:ext cx="16730663" cy="17287875"/>
          </a:xfrm>
          <a:custGeom>
            <a:avLst/>
            <a:gdLst>
              <a:gd name="T0" fmla="*/ 2147483647 w 17303"/>
              <a:gd name="T1" fmla="*/ 0 h 17089"/>
              <a:gd name="T2" fmla="*/ 2147483647 w 17303"/>
              <a:gd name="T3" fmla="*/ 2147483647 h 17089"/>
              <a:gd name="T4" fmla="*/ 0 w 17303"/>
              <a:gd name="T5" fmla="*/ 2147483647 h 17089"/>
              <a:gd name="T6" fmla="*/ 0 60000 65536"/>
              <a:gd name="T7" fmla="*/ 0 60000 65536"/>
              <a:gd name="T8" fmla="*/ 0 60000 65536"/>
            </a:gdLst>
            <a:ahLst/>
            <a:cxnLst>
              <a:cxn ang="T6">
                <a:pos x="T0" y="T1"/>
              </a:cxn>
              <a:cxn ang="T7">
                <a:pos x="T2" y="T3"/>
              </a:cxn>
              <a:cxn ang="T8">
                <a:pos x="T4" y="T5"/>
              </a:cxn>
            </a:cxnLst>
            <a:rect l="0" t="0" r="r" b="b"/>
            <a:pathLst>
              <a:path w="17303" h="17089" fill="none" extrusionOk="0">
                <a:moveTo>
                  <a:pt x="13210" y="-1"/>
                </a:moveTo>
                <a:cubicBezTo>
                  <a:pt x="14756" y="1194"/>
                  <a:pt x="16132" y="2593"/>
                  <a:pt x="17302" y="4159"/>
                </a:cubicBezTo>
              </a:path>
              <a:path w="17303" h="17089" stroke="0" extrusionOk="0">
                <a:moveTo>
                  <a:pt x="13210" y="-1"/>
                </a:moveTo>
                <a:cubicBezTo>
                  <a:pt x="14756" y="1194"/>
                  <a:pt x="16132" y="2593"/>
                  <a:pt x="17302" y="4159"/>
                </a:cubicBezTo>
                <a:lnTo>
                  <a:pt x="0" y="17089"/>
                </a:lnTo>
                <a:lnTo>
                  <a:pt x="13210" y="-1"/>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000000"/>
              </a:solidFill>
              <a:cs typeface="Arial" charset="0"/>
            </a:endParaRPr>
          </a:p>
        </p:txBody>
      </p:sp>
      <p:sp>
        <p:nvSpPr>
          <p:cNvPr id="81925" name="Rectangle 6"/>
          <p:cNvSpPr>
            <a:spLocks noChangeArrowheads="1"/>
          </p:cNvSpPr>
          <p:nvPr/>
        </p:nvSpPr>
        <p:spPr bwMode="auto">
          <a:xfrm>
            <a:off x="0" y="6216650"/>
            <a:ext cx="91440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smtClean="0">
                <a:solidFill>
                  <a:srgbClr val="000000"/>
                </a:solidFill>
                <a:cs typeface="Arial" charset="0"/>
              </a:rPr>
              <a:t>Pflugrath, J. W. (1999)."The finer things in X-ray diffraction data collection", </a:t>
            </a:r>
            <a:r>
              <a:rPr lang="en-US" i="1" smtClean="0">
                <a:solidFill>
                  <a:srgbClr val="000000"/>
                </a:solidFill>
                <a:cs typeface="Arial" charset="0"/>
              </a:rPr>
              <a:t>Acta Cryst. D</a:t>
            </a:r>
            <a:r>
              <a:rPr lang="en-US" smtClean="0">
                <a:solidFill>
                  <a:srgbClr val="000000"/>
                </a:solidFill>
                <a:cs typeface="Arial" charset="0"/>
              </a:rPr>
              <a:t> </a:t>
            </a:r>
            <a:r>
              <a:rPr lang="en-US" b="1" smtClean="0">
                <a:solidFill>
                  <a:srgbClr val="000000"/>
                </a:solidFill>
                <a:cs typeface="Arial" charset="0"/>
              </a:rPr>
              <a:t>55</a:t>
            </a:r>
            <a:r>
              <a:rPr lang="en-US" smtClean="0">
                <a:solidFill>
                  <a:srgbClr val="000000"/>
                </a:solidFill>
                <a:cs typeface="Arial" charset="0"/>
              </a:rPr>
              <a:t>, 1718-1725. </a:t>
            </a:r>
          </a:p>
        </p:txBody>
      </p:sp>
      <p:sp>
        <p:nvSpPr>
          <p:cNvPr id="81926" name="Arc 7"/>
          <p:cNvSpPr>
            <a:spLocks/>
          </p:cNvSpPr>
          <p:nvPr/>
        </p:nvSpPr>
        <p:spPr bwMode="auto">
          <a:xfrm>
            <a:off x="-8045450" y="1317625"/>
            <a:ext cx="16730663" cy="17287875"/>
          </a:xfrm>
          <a:custGeom>
            <a:avLst/>
            <a:gdLst>
              <a:gd name="T0" fmla="*/ 2147483647 w 17303"/>
              <a:gd name="T1" fmla="*/ 0 h 17089"/>
              <a:gd name="T2" fmla="*/ 2147483647 w 17303"/>
              <a:gd name="T3" fmla="*/ 2147483647 h 17089"/>
              <a:gd name="T4" fmla="*/ 0 w 17303"/>
              <a:gd name="T5" fmla="*/ 2147483647 h 17089"/>
              <a:gd name="T6" fmla="*/ 0 60000 65536"/>
              <a:gd name="T7" fmla="*/ 0 60000 65536"/>
              <a:gd name="T8" fmla="*/ 0 60000 65536"/>
            </a:gdLst>
            <a:ahLst/>
            <a:cxnLst>
              <a:cxn ang="T6">
                <a:pos x="T0" y="T1"/>
              </a:cxn>
              <a:cxn ang="T7">
                <a:pos x="T2" y="T3"/>
              </a:cxn>
              <a:cxn ang="T8">
                <a:pos x="T4" y="T5"/>
              </a:cxn>
            </a:cxnLst>
            <a:rect l="0" t="0" r="r" b="b"/>
            <a:pathLst>
              <a:path w="17303" h="17089" fill="none" extrusionOk="0">
                <a:moveTo>
                  <a:pt x="13210" y="-1"/>
                </a:moveTo>
                <a:cubicBezTo>
                  <a:pt x="14756" y="1194"/>
                  <a:pt x="16132" y="2593"/>
                  <a:pt x="17302" y="4159"/>
                </a:cubicBezTo>
              </a:path>
              <a:path w="17303" h="17089" stroke="0" extrusionOk="0">
                <a:moveTo>
                  <a:pt x="13210" y="-1"/>
                </a:moveTo>
                <a:cubicBezTo>
                  <a:pt x="14756" y="1194"/>
                  <a:pt x="16132" y="2593"/>
                  <a:pt x="17302" y="4159"/>
                </a:cubicBezTo>
                <a:lnTo>
                  <a:pt x="0" y="17089"/>
                </a:lnTo>
                <a:lnTo>
                  <a:pt x="13210" y="-1"/>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000000"/>
              </a:solidFill>
              <a:cs typeface="Arial" charset="0"/>
            </a:endParaRPr>
          </a:p>
        </p:txBody>
      </p:sp>
      <p:grpSp>
        <p:nvGrpSpPr>
          <p:cNvPr id="2659340" name="Group 12"/>
          <p:cNvGrpSpPr>
            <a:grpSpLocks/>
          </p:cNvGrpSpPr>
          <p:nvPr/>
        </p:nvGrpSpPr>
        <p:grpSpPr bwMode="auto">
          <a:xfrm>
            <a:off x="3184525" y="2379663"/>
            <a:ext cx="2957513" cy="3398837"/>
            <a:chOff x="2006" y="1499"/>
            <a:chExt cx="1863" cy="2141"/>
          </a:xfrm>
        </p:grpSpPr>
        <p:sp>
          <p:nvSpPr>
            <p:cNvPr id="81942" name="Line 8"/>
            <p:cNvSpPr>
              <a:spLocks noChangeShapeType="1"/>
            </p:cNvSpPr>
            <p:nvPr/>
          </p:nvSpPr>
          <p:spPr bwMode="auto">
            <a:xfrm flipV="1">
              <a:off x="3109" y="1499"/>
              <a:ext cx="584" cy="568"/>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cs typeface="Arial" charset="0"/>
              </a:endParaRPr>
            </a:p>
          </p:txBody>
        </p:sp>
        <p:sp>
          <p:nvSpPr>
            <p:cNvPr id="81943" name="Line 9"/>
            <p:cNvSpPr>
              <a:spLocks noChangeShapeType="1"/>
            </p:cNvSpPr>
            <p:nvPr/>
          </p:nvSpPr>
          <p:spPr bwMode="auto">
            <a:xfrm flipH="1">
              <a:off x="2006" y="2581"/>
              <a:ext cx="544" cy="52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cs typeface="Arial" charset="0"/>
              </a:endParaRPr>
            </a:p>
          </p:txBody>
        </p:sp>
        <p:sp>
          <p:nvSpPr>
            <p:cNvPr id="81944" name="Text Box 10"/>
            <p:cNvSpPr txBox="1">
              <a:spLocks noChangeArrowheads="1"/>
            </p:cNvSpPr>
            <p:nvPr/>
          </p:nvSpPr>
          <p:spPr bwMode="auto">
            <a:xfrm rot="2825715">
              <a:off x="2222" y="3090"/>
              <a:ext cx="86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mtClean="0">
                  <a:solidFill>
                    <a:srgbClr val="000000"/>
                  </a:solidFill>
                  <a:cs typeface="Arial" charset="0"/>
                </a:rPr>
                <a:t>background</a:t>
              </a:r>
            </a:p>
          </p:txBody>
        </p:sp>
        <p:sp>
          <p:nvSpPr>
            <p:cNvPr id="81945" name="Text Box 11"/>
            <p:cNvSpPr txBox="1">
              <a:spLocks noChangeArrowheads="1"/>
            </p:cNvSpPr>
            <p:nvPr/>
          </p:nvSpPr>
          <p:spPr bwMode="auto">
            <a:xfrm rot="2825715">
              <a:off x="3320" y="2066"/>
              <a:ext cx="86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mtClean="0">
                  <a:solidFill>
                    <a:srgbClr val="000000"/>
                  </a:solidFill>
                  <a:cs typeface="Arial" charset="0"/>
                </a:rPr>
                <a:t>background</a:t>
              </a:r>
            </a:p>
          </p:txBody>
        </p:sp>
      </p:grpSp>
      <p:grpSp>
        <p:nvGrpSpPr>
          <p:cNvPr id="2659343" name="Group 15"/>
          <p:cNvGrpSpPr>
            <a:grpSpLocks/>
          </p:cNvGrpSpPr>
          <p:nvPr/>
        </p:nvGrpSpPr>
        <p:grpSpPr bwMode="auto">
          <a:xfrm>
            <a:off x="-11126788" y="1530350"/>
            <a:ext cx="18283238" cy="17575213"/>
            <a:chOff x="-7009" y="964"/>
            <a:chExt cx="11517" cy="11071"/>
          </a:xfrm>
        </p:grpSpPr>
        <p:sp>
          <p:nvSpPr>
            <p:cNvPr id="81940" name="Arc 13"/>
            <p:cNvSpPr>
              <a:spLocks/>
            </p:cNvSpPr>
            <p:nvPr/>
          </p:nvSpPr>
          <p:spPr bwMode="auto">
            <a:xfrm>
              <a:off x="-7009" y="1145"/>
              <a:ext cx="10539" cy="10890"/>
            </a:xfrm>
            <a:custGeom>
              <a:avLst/>
              <a:gdLst>
                <a:gd name="T0" fmla="*/ 411 w 17303"/>
                <a:gd name="T1" fmla="*/ 0 h 17089"/>
                <a:gd name="T2" fmla="*/ 538 w 17303"/>
                <a:gd name="T3" fmla="*/ 177 h 17089"/>
                <a:gd name="T4" fmla="*/ 0 w 17303"/>
                <a:gd name="T5" fmla="*/ 730 h 17089"/>
                <a:gd name="T6" fmla="*/ 0 60000 65536"/>
                <a:gd name="T7" fmla="*/ 0 60000 65536"/>
                <a:gd name="T8" fmla="*/ 0 60000 65536"/>
              </a:gdLst>
              <a:ahLst/>
              <a:cxnLst>
                <a:cxn ang="T6">
                  <a:pos x="T0" y="T1"/>
                </a:cxn>
                <a:cxn ang="T7">
                  <a:pos x="T2" y="T3"/>
                </a:cxn>
                <a:cxn ang="T8">
                  <a:pos x="T4" y="T5"/>
                </a:cxn>
              </a:cxnLst>
              <a:rect l="0" t="0" r="r" b="b"/>
              <a:pathLst>
                <a:path w="17303" h="17089" fill="none" extrusionOk="0">
                  <a:moveTo>
                    <a:pt x="13210" y="-1"/>
                  </a:moveTo>
                  <a:cubicBezTo>
                    <a:pt x="14756" y="1194"/>
                    <a:pt x="16132" y="2593"/>
                    <a:pt x="17302" y="4159"/>
                  </a:cubicBezTo>
                </a:path>
                <a:path w="17303" h="17089" stroke="0" extrusionOk="0">
                  <a:moveTo>
                    <a:pt x="13210" y="-1"/>
                  </a:moveTo>
                  <a:cubicBezTo>
                    <a:pt x="14756" y="1194"/>
                    <a:pt x="16132" y="2593"/>
                    <a:pt x="17302" y="4159"/>
                  </a:cubicBezTo>
                  <a:lnTo>
                    <a:pt x="0" y="17089"/>
                  </a:lnTo>
                  <a:lnTo>
                    <a:pt x="13210" y="-1"/>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000000"/>
                </a:solidFill>
                <a:cs typeface="Arial" charset="0"/>
              </a:endParaRPr>
            </a:p>
          </p:txBody>
        </p:sp>
        <p:sp>
          <p:nvSpPr>
            <p:cNvPr id="81941" name="Arc 14"/>
            <p:cNvSpPr>
              <a:spLocks/>
            </p:cNvSpPr>
            <p:nvPr/>
          </p:nvSpPr>
          <p:spPr bwMode="auto">
            <a:xfrm>
              <a:off x="-6031" y="964"/>
              <a:ext cx="10539" cy="10890"/>
            </a:xfrm>
            <a:custGeom>
              <a:avLst/>
              <a:gdLst>
                <a:gd name="T0" fmla="*/ 411 w 17303"/>
                <a:gd name="T1" fmla="*/ 0 h 17089"/>
                <a:gd name="T2" fmla="*/ 538 w 17303"/>
                <a:gd name="T3" fmla="*/ 177 h 17089"/>
                <a:gd name="T4" fmla="*/ 0 w 17303"/>
                <a:gd name="T5" fmla="*/ 730 h 17089"/>
                <a:gd name="T6" fmla="*/ 0 60000 65536"/>
                <a:gd name="T7" fmla="*/ 0 60000 65536"/>
                <a:gd name="T8" fmla="*/ 0 60000 65536"/>
              </a:gdLst>
              <a:ahLst/>
              <a:cxnLst>
                <a:cxn ang="T6">
                  <a:pos x="T0" y="T1"/>
                </a:cxn>
                <a:cxn ang="T7">
                  <a:pos x="T2" y="T3"/>
                </a:cxn>
                <a:cxn ang="T8">
                  <a:pos x="T4" y="T5"/>
                </a:cxn>
              </a:cxnLst>
              <a:rect l="0" t="0" r="r" b="b"/>
              <a:pathLst>
                <a:path w="17303" h="17089" fill="none" extrusionOk="0">
                  <a:moveTo>
                    <a:pt x="13210" y="-1"/>
                  </a:moveTo>
                  <a:cubicBezTo>
                    <a:pt x="14756" y="1194"/>
                    <a:pt x="16132" y="2593"/>
                    <a:pt x="17302" y="4159"/>
                  </a:cubicBezTo>
                </a:path>
                <a:path w="17303" h="17089" stroke="0" extrusionOk="0">
                  <a:moveTo>
                    <a:pt x="13210" y="-1"/>
                  </a:moveTo>
                  <a:cubicBezTo>
                    <a:pt x="14756" y="1194"/>
                    <a:pt x="16132" y="2593"/>
                    <a:pt x="17302" y="4159"/>
                  </a:cubicBezTo>
                  <a:lnTo>
                    <a:pt x="0" y="17089"/>
                  </a:lnTo>
                  <a:lnTo>
                    <a:pt x="13210" y="-1"/>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000000"/>
                </a:solidFill>
                <a:cs typeface="Arial" charset="0"/>
              </a:endParaRPr>
            </a:p>
          </p:txBody>
        </p:sp>
      </p:grpSp>
      <p:grpSp>
        <p:nvGrpSpPr>
          <p:cNvPr id="2659347" name="Group 19"/>
          <p:cNvGrpSpPr>
            <a:grpSpLocks/>
          </p:cNvGrpSpPr>
          <p:nvPr/>
        </p:nvGrpSpPr>
        <p:grpSpPr bwMode="auto">
          <a:xfrm>
            <a:off x="-11879263" y="1441450"/>
            <a:ext cx="19912013" cy="17751425"/>
            <a:chOff x="-7483" y="908"/>
            <a:chExt cx="12543" cy="11182"/>
          </a:xfrm>
        </p:grpSpPr>
        <p:sp>
          <p:nvSpPr>
            <p:cNvPr id="81937" name="Arc 16"/>
            <p:cNvSpPr>
              <a:spLocks/>
            </p:cNvSpPr>
            <p:nvPr/>
          </p:nvSpPr>
          <p:spPr bwMode="auto">
            <a:xfrm>
              <a:off x="-7483" y="1200"/>
              <a:ext cx="10539" cy="10890"/>
            </a:xfrm>
            <a:custGeom>
              <a:avLst/>
              <a:gdLst>
                <a:gd name="T0" fmla="*/ 411 w 17303"/>
                <a:gd name="T1" fmla="*/ 0 h 17089"/>
                <a:gd name="T2" fmla="*/ 538 w 17303"/>
                <a:gd name="T3" fmla="*/ 177 h 17089"/>
                <a:gd name="T4" fmla="*/ 0 w 17303"/>
                <a:gd name="T5" fmla="*/ 730 h 17089"/>
                <a:gd name="T6" fmla="*/ 0 60000 65536"/>
                <a:gd name="T7" fmla="*/ 0 60000 65536"/>
                <a:gd name="T8" fmla="*/ 0 60000 65536"/>
              </a:gdLst>
              <a:ahLst/>
              <a:cxnLst>
                <a:cxn ang="T6">
                  <a:pos x="T0" y="T1"/>
                </a:cxn>
                <a:cxn ang="T7">
                  <a:pos x="T2" y="T3"/>
                </a:cxn>
                <a:cxn ang="T8">
                  <a:pos x="T4" y="T5"/>
                </a:cxn>
              </a:cxnLst>
              <a:rect l="0" t="0" r="r" b="b"/>
              <a:pathLst>
                <a:path w="17303" h="17089" fill="none" extrusionOk="0">
                  <a:moveTo>
                    <a:pt x="13210" y="-1"/>
                  </a:moveTo>
                  <a:cubicBezTo>
                    <a:pt x="14756" y="1194"/>
                    <a:pt x="16132" y="2593"/>
                    <a:pt x="17302" y="4159"/>
                  </a:cubicBezTo>
                </a:path>
                <a:path w="17303" h="17089" stroke="0" extrusionOk="0">
                  <a:moveTo>
                    <a:pt x="13210" y="-1"/>
                  </a:moveTo>
                  <a:cubicBezTo>
                    <a:pt x="14756" y="1194"/>
                    <a:pt x="16132" y="2593"/>
                    <a:pt x="17302" y="4159"/>
                  </a:cubicBezTo>
                  <a:lnTo>
                    <a:pt x="0" y="17089"/>
                  </a:lnTo>
                  <a:lnTo>
                    <a:pt x="13210" y="-1"/>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000000"/>
                </a:solidFill>
                <a:cs typeface="Arial" charset="0"/>
              </a:endParaRPr>
            </a:p>
          </p:txBody>
        </p:sp>
        <p:sp>
          <p:nvSpPr>
            <p:cNvPr id="81938" name="Arc 17"/>
            <p:cNvSpPr>
              <a:spLocks/>
            </p:cNvSpPr>
            <p:nvPr/>
          </p:nvSpPr>
          <p:spPr bwMode="auto">
            <a:xfrm>
              <a:off x="-6497" y="1075"/>
              <a:ext cx="10539" cy="10890"/>
            </a:xfrm>
            <a:custGeom>
              <a:avLst/>
              <a:gdLst>
                <a:gd name="T0" fmla="*/ 411 w 17303"/>
                <a:gd name="T1" fmla="*/ 0 h 17089"/>
                <a:gd name="T2" fmla="*/ 538 w 17303"/>
                <a:gd name="T3" fmla="*/ 177 h 17089"/>
                <a:gd name="T4" fmla="*/ 0 w 17303"/>
                <a:gd name="T5" fmla="*/ 730 h 17089"/>
                <a:gd name="T6" fmla="*/ 0 60000 65536"/>
                <a:gd name="T7" fmla="*/ 0 60000 65536"/>
                <a:gd name="T8" fmla="*/ 0 60000 65536"/>
              </a:gdLst>
              <a:ahLst/>
              <a:cxnLst>
                <a:cxn ang="T6">
                  <a:pos x="T0" y="T1"/>
                </a:cxn>
                <a:cxn ang="T7">
                  <a:pos x="T2" y="T3"/>
                </a:cxn>
                <a:cxn ang="T8">
                  <a:pos x="T4" y="T5"/>
                </a:cxn>
              </a:cxnLst>
              <a:rect l="0" t="0" r="r" b="b"/>
              <a:pathLst>
                <a:path w="17303" h="17089" fill="none" extrusionOk="0">
                  <a:moveTo>
                    <a:pt x="13210" y="-1"/>
                  </a:moveTo>
                  <a:cubicBezTo>
                    <a:pt x="14756" y="1194"/>
                    <a:pt x="16132" y="2593"/>
                    <a:pt x="17302" y="4159"/>
                  </a:cubicBezTo>
                </a:path>
                <a:path w="17303" h="17089" stroke="0" extrusionOk="0">
                  <a:moveTo>
                    <a:pt x="13210" y="-1"/>
                  </a:moveTo>
                  <a:cubicBezTo>
                    <a:pt x="14756" y="1194"/>
                    <a:pt x="16132" y="2593"/>
                    <a:pt x="17302" y="4159"/>
                  </a:cubicBezTo>
                  <a:lnTo>
                    <a:pt x="0" y="17089"/>
                  </a:lnTo>
                  <a:lnTo>
                    <a:pt x="13210" y="-1"/>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000000"/>
                </a:solidFill>
                <a:cs typeface="Arial" charset="0"/>
              </a:endParaRPr>
            </a:p>
          </p:txBody>
        </p:sp>
        <p:sp>
          <p:nvSpPr>
            <p:cNvPr id="81939" name="Arc 18"/>
            <p:cNvSpPr>
              <a:spLocks/>
            </p:cNvSpPr>
            <p:nvPr/>
          </p:nvSpPr>
          <p:spPr bwMode="auto">
            <a:xfrm>
              <a:off x="-5479" y="908"/>
              <a:ext cx="10539" cy="10890"/>
            </a:xfrm>
            <a:custGeom>
              <a:avLst/>
              <a:gdLst>
                <a:gd name="T0" fmla="*/ 411 w 17303"/>
                <a:gd name="T1" fmla="*/ 0 h 17089"/>
                <a:gd name="T2" fmla="*/ 538 w 17303"/>
                <a:gd name="T3" fmla="*/ 177 h 17089"/>
                <a:gd name="T4" fmla="*/ 0 w 17303"/>
                <a:gd name="T5" fmla="*/ 730 h 17089"/>
                <a:gd name="T6" fmla="*/ 0 60000 65536"/>
                <a:gd name="T7" fmla="*/ 0 60000 65536"/>
                <a:gd name="T8" fmla="*/ 0 60000 65536"/>
              </a:gdLst>
              <a:ahLst/>
              <a:cxnLst>
                <a:cxn ang="T6">
                  <a:pos x="T0" y="T1"/>
                </a:cxn>
                <a:cxn ang="T7">
                  <a:pos x="T2" y="T3"/>
                </a:cxn>
                <a:cxn ang="T8">
                  <a:pos x="T4" y="T5"/>
                </a:cxn>
              </a:cxnLst>
              <a:rect l="0" t="0" r="r" b="b"/>
              <a:pathLst>
                <a:path w="17303" h="17089" fill="none" extrusionOk="0">
                  <a:moveTo>
                    <a:pt x="13210" y="-1"/>
                  </a:moveTo>
                  <a:cubicBezTo>
                    <a:pt x="14756" y="1194"/>
                    <a:pt x="16132" y="2593"/>
                    <a:pt x="17302" y="4159"/>
                  </a:cubicBezTo>
                </a:path>
                <a:path w="17303" h="17089" stroke="0" extrusionOk="0">
                  <a:moveTo>
                    <a:pt x="13210" y="-1"/>
                  </a:moveTo>
                  <a:cubicBezTo>
                    <a:pt x="14756" y="1194"/>
                    <a:pt x="16132" y="2593"/>
                    <a:pt x="17302" y="4159"/>
                  </a:cubicBezTo>
                  <a:lnTo>
                    <a:pt x="0" y="17089"/>
                  </a:lnTo>
                  <a:lnTo>
                    <a:pt x="13210" y="-1"/>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000000"/>
                </a:solidFill>
                <a:cs typeface="Arial" charset="0"/>
              </a:endParaRPr>
            </a:p>
          </p:txBody>
        </p:sp>
      </p:grpSp>
      <p:grpSp>
        <p:nvGrpSpPr>
          <p:cNvPr id="2659354" name="Group 26"/>
          <p:cNvGrpSpPr>
            <a:grpSpLocks/>
          </p:cNvGrpSpPr>
          <p:nvPr/>
        </p:nvGrpSpPr>
        <p:grpSpPr bwMode="auto">
          <a:xfrm>
            <a:off x="-12255500" y="1392238"/>
            <a:ext cx="20620038" cy="17851437"/>
            <a:chOff x="-7720" y="877"/>
            <a:chExt cx="12989" cy="11245"/>
          </a:xfrm>
        </p:grpSpPr>
        <p:sp>
          <p:nvSpPr>
            <p:cNvPr id="81931" name="Arc 20"/>
            <p:cNvSpPr>
              <a:spLocks/>
            </p:cNvSpPr>
            <p:nvPr/>
          </p:nvSpPr>
          <p:spPr bwMode="auto">
            <a:xfrm>
              <a:off x="-7720" y="1232"/>
              <a:ext cx="10539" cy="10890"/>
            </a:xfrm>
            <a:custGeom>
              <a:avLst/>
              <a:gdLst>
                <a:gd name="T0" fmla="*/ 411 w 17303"/>
                <a:gd name="T1" fmla="*/ 0 h 17089"/>
                <a:gd name="T2" fmla="*/ 538 w 17303"/>
                <a:gd name="T3" fmla="*/ 177 h 17089"/>
                <a:gd name="T4" fmla="*/ 0 w 17303"/>
                <a:gd name="T5" fmla="*/ 730 h 17089"/>
                <a:gd name="T6" fmla="*/ 0 60000 65536"/>
                <a:gd name="T7" fmla="*/ 0 60000 65536"/>
                <a:gd name="T8" fmla="*/ 0 60000 65536"/>
              </a:gdLst>
              <a:ahLst/>
              <a:cxnLst>
                <a:cxn ang="T6">
                  <a:pos x="T0" y="T1"/>
                </a:cxn>
                <a:cxn ang="T7">
                  <a:pos x="T2" y="T3"/>
                </a:cxn>
                <a:cxn ang="T8">
                  <a:pos x="T4" y="T5"/>
                </a:cxn>
              </a:cxnLst>
              <a:rect l="0" t="0" r="r" b="b"/>
              <a:pathLst>
                <a:path w="17303" h="17089" fill="none" extrusionOk="0">
                  <a:moveTo>
                    <a:pt x="13210" y="-1"/>
                  </a:moveTo>
                  <a:cubicBezTo>
                    <a:pt x="14756" y="1194"/>
                    <a:pt x="16132" y="2593"/>
                    <a:pt x="17302" y="4159"/>
                  </a:cubicBezTo>
                </a:path>
                <a:path w="17303" h="17089" stroke="0" extrusionOk="0">
                  <a:moveTo>
                    <a:pt x="13210" y="-1"/>
                  </a:moveTo>
                  <a:cubicBezTo>
                    <a:pt x="14756" y="1194"/>
                    <a:pt x="16132" y="2593"/>
                    <a:pt x="17302" y="4159"/>
                  </a:cubicBezTo>
                  <a:lnTo>
                    <a:pt x="0" y="17089"/>
                  </a:lnTo>
                  <a:lnTo>
                    <a:pt x="13210" y="-1"/>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000000"/>
                </a:solidFill>
                <a:cs typeface="Arial" charset="0"/>
              </a:endParaRPr>
            </a:p>
          </p:txBody>
        </p:sp>
        <p:sp>
          <p:nvSpPr>
            <p:cNvPr id="81932" name="Arc 21"/>
            <p:cNvSpPr>
              <a:spLocks/>
            </p:cNvSpPr>
            <p:nvPr/>
          </p:nvSpPr>
          <p:spPr bwMode="auto">
            <a:xfrm>
              <a:off x="-7253" y="1169"/>
              <a:ext cx="10539" cy="10890"/>
            </a:xfrm>
            <a:custGeom>
              <a:avLst/>
              <a:gdLst>
                <a:gd name="T0" fmla="*/ 411 w 17303"/>
                <a:gd name="T1" fmla="*/ 0 h 17089"/>
                <a:gd name="T2" fmla="*/ 538 w 17303"/>
                <a:gd name="T3" fmla="*/ 177 h 17089"/>
                <a:gd name="T4" fmla="*/ 0 w 17303"/>
                <a:gd name="T5" fmla="*/ 730 h 17089"/>
                <a:gd name="T6" fmla="*/ 0 60000 65536"/>
                <a:gd name="T7" fmla="*/ 0 60000 65536"/>
                <a:gd name="T8" fmla="*/ 0 60000 65536"/>
              </a:gdLst>
              <a:ahLst/>
              <a:cxnLst>
                <a:cxn ang="T6">
                  <a:pos x="T0" y="T1"/>
                </a:cxn>
                <a:cxn ang="T7">
                  <a:pos x="T2" y="T3"/>
                </a:cxn>
                <a:cxn ang="T8">
                  <a:pos x="T4" y="T5"/>
                </a:cxn>
              </a:cxnLst>
              <a:rect l="0" t="0" r="r" b="b"/>
              <a:pathLst>
                <a:path w="17303" h="17089" fill="none" extrusionOk="0">
                  <a:moveTo>
                    <a:pt x="13210" y="-1"/>
                  </a:moveTo>
                  <a:cubicBezTo>
                    <a:pt x="14756" y="1194"/>
                    <a:pt x="16132" y="2593"/>
                    <a:pt x="17302" y="4159"/>
                  </a:cubicBezTo>
                </a:path>
                <a:path w="17303" h="17089" stroke="0" extrusionOk="0">
                  <a:moveTo>
                    <a:pt x="13210" y="-1"/>
                  </a:moveTo>
                  <a:cubicBezTo>
                    <a:pt x="14756" y="1194"/>
                    <a:pt x="16132" y="2593"/>
                    <a:pt x="17302" y="4159"/>
                  </a:cubicBezTo>
                  <a:lnTo>
                    <a:pt x="0" y="17089"/>
                  </a:lnTo>
                  <a:lnTo>
                    <a:pt x="13210" y="-1"/>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000000"/>
                </a:solidFill>
                <a:cs typeface="Arial" charset="0"/>
              </a:endParaRPr>
            </a:p>
          </p:txBody>
        </p:sp>
        <p:sp>
          <p:nvSpPr>
            <p:cNvPr id="81933" name="Arc 22"/>
            <p:cNvSpPr>
              <a:spLocks/>
            </p:cNvSpPr>
            <p:nvPr/>
          </p:nvSpPr>
          <p:spPr bwMode="auto">
            <a:xfrm>
              <a:off x="-5270" y="877"/>
              <a:ext cx="10539" cy="10890"/>
            </a:xfrm>
            <a:custGeom>
              <a:avLst/>
              <a:gdLst>
                <a:gd name="T0" fmla="*/ 411 w 17303"/>
                <a:gd name="T1" fmla="*/ 0 h 17089"/>
                <a:gd name="T2" fmla="*/ 538 w 17303"/>
                <a:gd name="T3" fmla="*/ 177 h 17089"/>
                <a:gd name="T4" fmla="*/ 0 w 17303"/>
                <a:gd name="T5" fmla="*/ 730 h 17089"/>
                <a:gd name="T6" fmla="*/ 0 60000 65536"/>
                <a:gd name="T7" fmla="*/ 0 60000 65536"/>
                <a:gd name="T8" fmla="*/ 0 60000 65536"/>
              </a:gdLst>
              <a:ahLst/>
              <a:cxnLst>
                <a:cxn ang="T6">
                  <a:pos x="T0" y="T1"/>
                </a:cxn>
                <a:cxn ang="T7">
                  <a:pos x="T2" y="T3"/>
                </a:cxn>
                <a:cxn ang="T8">
                  <a:pos x="T4" y="T5"/>
                </a:cxn>
              </a:cxnLst>
              <a:rect l="0" t="0" r="r" b="b"/>
              <a:pathLst>
                <a:path w="17303" h="17089" fill="none" extrusionOk="0">
                  <a:moveTo>
                    <a:pt x="13210" y="-1"/>
                  </a:moveTo>
                  <a:cubicBezTo>
                    <a:pt x="14756" y="1194"/>
                    <a:pt x="16132" y="2593"/>
                    <a:pt x="17302" y="4159"/>
                  </a:cubicBezTo>
                </a:path>
                <a:path w="17303" h="17089" stroke="0" extrusionOk="0">
                  <a:moveTo>
                    <a:pt x="13210" y="-1"/>
                  </a:moveTo>
                  <a:cubicBezTo>
                    <a:pt x="14756" y="1194"/>
                    <a:pt x="16132" y="2593"/>
                    <a:pt x="17302" y="4159"/>
                  </a:cubicBezTo>
                  <a:lnTo>
                    <a:pt x="0" y="17089"/>
                  </a:lnTo>
                  <a:lnTo>
                    <a:pt x="13210" y="-1"/>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000000"/>
                </a:solidFill>
                <a:cs typeface="Arial" charset="0"/>
              </a:endParaRPr>
            </a:p>
          </p:txBody>
        </p:sp>
        <p:sp>
          <p:nvSpPr>
            <p:cNvPr id="81934" name="Arc 23"/>
            <p:cNvSpPr>
              <a:spLocks/>
            </p:cNvSpPr>
            <p:nvPr/>
          </p:nvSpPr>
          <p:spPr bwMode="auto">
            <a:xfrm>
              <a:off x="-5738" y="941"/>
              <a:ext cx="10539" cy="10890"/>
            </a:xfrm>
            <a:custGeom>
              <a:avLst/>
              <a:gdLst>
                <a:gd name="T0" fmla="*/ 411 w 17303"/>
                <a:gd name="T1" fmla="*/ 0 h 17089"/>
                <a:gd name="T2" fmla="*/ 538 w 17303"/>
                <a:gd name="T3" fmla="*/ 177 h 17089"/>
                <a:gd name="T4" fmla="*/ 0 w 17303"/>
                <a:gd name="T5" fmla="*/ 730 h 17089"/>
                <a:gd name="T6" fmla="*/ 0 60000 65536"/>
                <a:gd name="T7" fmla="*/ 0 60000 65536"/>
                <a:gd name="T8" fmla="*/ 0 60000 65536"/>
              </a:gdLst>
              <a:ahLst/>
              <a:cxnLst>
                <a:cxn ang="T6">
                  <a:pos x="T0" y="T1"/>
                </a:cxn>
                <a:cxn ang="T7">
                  <a:pos x="T2" y="T3"/>
                </a:cxn>
                <a:cxn ang="T8">
                  <a:pos x="T4" y="T5"/>
                </a:cxn>
              </a:cxnLst>
              <a:rect l="0" t="0" r="r" b="b"/>
              <a:pathLst>
                <a:path w="17303" h="17089" fill="none" extrusionOk="0">
                  <a:moveTo>
                    <a:pt x="13210" y="-1"/>
                  </a:moveTo>
                  <a:cubicBezTo>
                    <a:pt x="14756" y="1194"/>
                    <a:pt x="16132" y="2593"/>
                    <a:pt x="17302" y="4159"/>
                  </a:cubicBezTo>
                </a:path>
                <a:path w="17303" h="17089" stroke="0" extrusionOk="0">
                  <a:moveTo>
                    <a:pt x="13210" y="-1"/>
                  </a:moveTo>
                  <a:cubicBezTo>
                    <a:pt x="14756" y="1194"/>
                    <a:pt x="16132" y="2593"/>
                    <a:pt x="17302" y="4159"/>
                  </a:cubicBezTo>
                  <a:lnTo>
                    <a:pt x="0" y="17089"/>
                  </a:lnTo>
                  <a:lnTo>
                    <a:pt x="13210" y="-1"/>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000000"/>
                </a:solidFill>
                <a:cs typeface="Arial" charset="0"/>
              </a:endParaRPr>
            </a:p>
          </p:txBody>
        </p:sp>
        <p:sp>
          <p:nvSpPr>
            <p:cNvPr id="81935" name="Arc 24"/>
            <p:cNvSpPr>
              <a:spLocks/>
            </p:cNvSpPr>
            <p:nvPr/>
          </p:nvSpPr>
          <p:spPr bwMode="auto">
            <a:xfrm>
              <a:off x="-6259" y="1027"/>
              <a:ext cx="10539" cy="10890"/>
            </a:xfrm>
            <a:custGeom>
              <a:avLst/>
              <a:gdLst>
                <a:gd name="T0" fmla="*/ 411 w 17303"/>
                <a:gd name="T1" fmla="*/ 0 h 17089"/>
                <a:gd name="T2" fmla="*/ 538 w 17303"/>
                <a:gd name="T3" fmla="*/ 177 h 17089"/>
                <a:gd name="T4" fmla="*/ 0 w 17303"/>
                <a:gd name="T5" fmla="*/ 730 h 17089"/>
                <a:gd name="T6" fmla="*/ 0 60000 65536"/>
                <a:gd name="T7" fmla="*/ 0 60000 65536"/>
                <a:gd name="T8" fmla="*/ 0 60000 65536"/>
              </a:gdLst>
              <a:ahLst/>
              <a:cxnLst>
                <a:cxn ang="T6">
                  <a:pos x="T0" y="T1"/>
                </a:cxn>
                <a:cxn ang="T7">
                  <a:pos x="T2" y="T3"/>
                </a:cxn>
                <a:cxn ang="T8">
                  <a:pos x="T4" y="T5"/>
                </a:cxn>
              </a:cxnLst>
              <a:rect l="0" t="0" r="r" b="b"/>
              <a:pathLst>
                <a:path w="17303" h="17089" fill="none" extrusionOk="0">
                  <a:moveTo>
                    <a:pt x="13210" y="-1"/>
                  </a:moveTo>
                  <a:cubicBezTo>
                    <a:pt x="14756" y="1194"/>
                    <a:pt x="16132" y="2593"/>
                    <a:pt x="17302" y="4159"/>
                  </a:cubicBezTo>
                </a:path>
                <a:path w="17303" h="17089" stroke="0" extrusionOk="0">
                  <a:moveTo>
                    <a:pt x="13210" y="-1"/>
                  </a:moveTo>
                  <a:cubicBezTo>
                    <a:pt x="14756" y="1194"/>
                    <a:pt x="16132" y="2593"/>
                    <a:pt x="17302" y="4159"/>
                  </a:cubicBezTo>
                  <a:lnTo>
                    <a:pt x="0" y="17089"/>
                  </a:lnTo>
                  <a:lnTo>
                    <a:pt x="13210" y="-1"/>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000000"/>
                </a:solidFill>
                <a:cs typeface="Arial" charset="0"/>
              </a:endParaRPr>
            </a:p>
          </p:txBody>
        </p:sp>
        <p:sp>
          <p:nvSpPr>
            <p:cNvPr id="81936" name="Arc 25"/>
            <p:cNvSpPr>
              <a:spLocks/>
            </p:cNvSpPr>
            <p:nvPr/>
          </p:nvSpPr>
          <p:spPr bwMode="auto">
            <a:xfrm>
              <a:off x="-6773" y="1090"/>
              <a:ext cx="10539" cy="10890"/>
            </a:xfrm>
            <a:custGeom>
              <a:avLst/>
              <a:gdLst>
                <a:gd name="T0" fmla="*/ 411 w 17303"/>
                <a:gd name="T1" fmla="*/ 0 h 17089"/>
                <a:gd name="T2" fmla="*/ 538 w 17303"/>
                <a:gd name="T3" fmla="*/ 177 h 17089"/>
                <a:gd name="T4" fmla="*/ 0 w 17303"/>
                <a:gd name="T5" fmla="*/ 730 h 17089"/>
                <a:gd name="T6" fmla="*/ 0 60000 65536"/>
                <a:gd name="T7" fmla="*/ 0 60000 65536"/>
                <a:gd name="T8" fmla="*/ 0 60000 65536"/>
              </a:gdLst>
              <a:ahLst/>
              <a:cxnLst>
                <a:cxn ang="T6">
                  <a:pos x="T0" y="T1"/>
                </a:cxn>
                <a:cxn ang="T7">
                  <a:pos x="T2" y="T3"/>
                </a:cxn>
                <a:cxn ang="T8">
                  <a:pos x="T4" y="T5"/>
                </a:cxn>
              </a:cxnLst>
              <a:rect l="0" t="0" r="r" b="b"/>
              <a:pathLst>
                <a:path w="17303" h="17089" fill="none" extrusionOk="0">
                  <a:moveTo>
                    <a:pt x="13210" y="-1"/>
                  </a:moveTo>
                  <a:cubicBezTo>
                    <a:pt x="14756" y="1194"/>
                    <a:pt x="16132" y="2593"/>
                    <a:pt x="17302" y="4159"/>
                  </a:cubicBezTo>
                </a:path>
                <a:path w="17303" h="17089" stroke="0" extrusionOk="0">
                  <a:moveTo>
                    <a:pt x="13210" y="-1"/>
                  </a:moveTo>
                  <a:cubicBezTo>
                    <a:pt x="14756" y="1194"/>
                    <a:pt x="16132" y="2593"/>
                    <a:pt x="17302" y="4159"/>
                  </a:cubicBezTo>
                  <a:lnTo>
                    <a:pt x="0" y="17089"/>
                  </a:lnTo>
                  <a:lnTo>
                    <a:pt x="13210" y="-1"/>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000000"/>
                </a:solidFill>
                <a:cs typeface="Arial" charset="0"/>
              </a:endParaRPr>
            </a:p>
          </p:txBody>
        </p:sp>
      </p:grpSp>
    </p:spTree>
    <p:extLst>
      <p:ext uri="{BB962C8B-B14F-4D97-AF65-F5344CB8AC3E}">
        <p14:creationId xmlns:p14="http://schemas.microsoft.com/office/powerpoint/2010/main" val="367273324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65934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659343"/>
                                        </p:tgtEl>
                                        <p:attrNameLst>
                                          <p:attrName>style.visibility</p:attrName>
                                        </p:attrNameLst>
                                      </p:cBhvr>
                                      <p:to>
                                        <p:strVal val="visible"/>
                                      </p:to>
                                    </p:set>
                                  </p:childTnLst>
                                </p:cTn>
                              </p:par>
                              <p:par>
                                <p:cTn id="11" presetID="1" presetClass="exit" presetSubtype="0" fill="hold" nodeType="withEffect">
                                  <p:stCondLst>
                                    <p:cond delay="0"/>
                                  </p:stCondLst>
                                  <p:childTnLst>
                                    <p:set>
                                      <p:cBhvr>
                                        <p:cTn id="12" dur="1" fill="hold">
                                          <p:stCondLst>
                                            <p:cond delay="0"/>
                                          </p:stCondLst>
                                        </p:cTn>
                                        <p:tgtEl>
                                          <p:spTgt spid="2659340"/>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2659347"/>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26593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542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34075" y="3863975"/>
            <a:ext cx="3209925" cy="299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2947" name="Rectangle 3"/>
          <p:cNvSpPr>
            <a:spLocks noGrp="1" noChangeArrowheads="1"/>
          </p:cNvSpPr>
          <p:nvPr>
            <p:ph type="title"/>
          </p:nvPr>
        </p:nvSpPr>
        <p:spPr>
          <a:xfrm>
            <a:off x="685800" y="296863"/>
            <a:ext cx="7772400" cy="1455737"/>
          </a:xfrm>
        </p:spPr>
        <p:txBody>
          <a:bodyPr/>
          <a:lstStyle/>
          <a:p>
            <a:pPr eaLnBrk="1" hangingPunct="1"/>
            <a:r>
              <a:rPr lang="en-US" sz="5400" smtClean="0"/>
              <a:t>Optimal exposure time</a:t>
            </a:r>
            <a:r>
              <a:rPr lang="en-US" sz="4000" smtClean="0"/>
              <a:t/>
            </a:r>
            <a:br>
              <a:rPr lang="en-US" sz="4000" smtClean="0"/>
            </a:br>
            <a:r>
              <a:rPr lang="en-US" sz="2800" smtClean="0"/>
              <a:t>(faint spots)</a:t>
            </a:r>
          </a:p>
        </p:txBody>
      </p:sp>
      <p:sp>
        <p:nvSpPr>
          <p:cNvPr id="82948" name="Rectangle 4"/>
          <p:cNvSpPr>
            <a:spLocks noChangeArrowheads="1"/>
          </p:cNvSpPr>
          <p:nvPr/>
        </p:nvSpPr>
        <p:spPr bwMode="auto">
          <a:xfrm>
            <a:off x="0" y="3124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fontAlgn="base">
              <a:spcBef>
                <a:spcPct val="0"/>
              </a:spcBef>
              <a:spcAft>
                <a:spcPct val="0"/>
              </a:spcAft>
            </a:pPr>
            <a:endParaRPr lang="en-US" smtClean="0">
              <a:solidFill>
                <a:srgbClr val="000000"/>
              </a:solidFill>
              <a:cs typeface="Arial" charset="0"/>
            </a:endParaRPr>
          </a:p>
        </p:txBody>
      </p:sp>
      <p:graphicFrame>
        <p:nvGraphicFramePr>
          <p:cNvPr id="82949" name="Object 5"/>
          <p:cNvGraphicFramePr>
            <a:graphicFrameLocks noChangeAspect="1"/>
          </p:cNvGraphicFramePr>
          <p:nvPr/>
        </p:nvGraphicFramePr>
        <p:xfrm>
          <a:off x="1670050" y="2006600"/>
          <a:ext cx="5675313" cy="1679575"/>
        </p:xfrm>
        <a:graphic>
          <a:graphicData uri="http://schemas.openxmlformats.org/presentationml/2006/ole">
            <mc:AlternateContent xmlns:mc="http://schemas.openxmlformats.org/markup-compatibility/2006">
              <mc:Choice xmlns:v="urn:schemas-microsoft-com:vml" Requires="v">
                <p:oleObj spid="_x0000_s143369" name="Equation" r:id="rId4" imgW="1651000" imgH="482600" progId="Equation.3">
                  <p:embed/>
                </p:oleObj>
              </mc:Choice>
              <mc:Fallback>
                <p:oleObj name="Equation" r:id="rId4" imgW="1651000" imgH="4826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70050" y="2006600"/>
                        <a:ext cx="5675313" cy="167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82950" name="Text Box 6"/>
          <p:cNvSpPr txBox="1">
            <a:spLocks noChangeArrowheads="1"/>
          </p:cNvSpPr>
          <p:nvPr/>
        </p:nvSpPr>
        <p:spPr bwMode="auto">
          <a:xfrm>
            <a:off x="504825" y="4144963"/>
            <a:ext cx="4965700" cy="2563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i="1" smtClean="0">
                <a:solidFill>
                  <a:srgbClr val="000000"/>
                </a:solidFill>
                <a:latin typeface="Times New Roman" pitchFamily="18" charset="0"/>
                <a:cs typeface="Arial" charset="0"/>
              </a:rPr>
              <a:t>t</a:t>
            </a:r>
            <a:r>
              <a:rPr lang="en-US" i="1" baseline="-25000" smtClean="0">
                <a:solidFill>
                  <a:srgbClr val="000000"/>
                </a:solidFill>
                <a:latin typeface="Times New Roman" pitchFamily="18" charset="0"/>
                <a:cs typeface="Arial" charset="0"/>
              </a:rPr>
              <a:t>hr</a:t>
            </a:r>
            <a:r>
              <a:rPr lang="en-US" i="1" smtClean="0">
                <a:solidFill>
                  <a:srgbClr val="000000"/>
                </a:solidFill>
                <a:latin typeface="Times New Roman" pitchFamily="18" charset="0"/>
                <a:cs typeface="Arial" charset="0"/>
              </a:rPr>
              <a:t> </a:t>
            </a:r>
            <a:r>
              <a:rPr lang="en-US" smtClean="0">
                <a:solidFill>
                  <a:srgbClr val="000000"/>
                </a:solidFill>
                <a:latin typeface="Times New Roman" pitchFamily="18" charset="0"/>
                <a:cs typeface="Arial" charset="0"/>
              </a:rPr>
              <a:t>	Optimal exposure time for data set (s)</a:t>
            </a:r>
          </a:p>
          <a:p>
            <a:pPr eaLnBrk="1" fontAlgn="base" hangingPunct="1">
              <a:spcBef>
                <a:spcPct val="0"/>
              </a:spcBef>
              <a:spcAft>
                <a:spcPct val="0"/>
              </a:spcAft>
            </a:pPr>
            <a:r>
              <a:rPr lang="en-US" i="1" smtClean="0">
                <a:solidFill>
                  <a:srgbClr val="000000"/>
                </a:solidFill>
                <a:latin typeface="Times New Roman" pitchFamily="18" charset="0"/>
                <a:cs typeface="Arial" charset="0"/>
              </a:rPr>
              <a:t>t</a:t>
            </a:r>
            <a:r>
              <a:rPr lang="en-US" i="1" baseline="-25000" smtClean="0">
                <a:solidFill>
                  <a:srgbClr val="000000"/>
                </a:solidFill>
                <a:latin typeface="Times New Roman" pitchFamily="18" charset="0"/>
                <a:cs typeface="Arial" charset="0"/>
              </a:rPr>
              <a:t>ref</a:t>
            </a:r>
            <a:r>
              <a:rPr lang="en-US" i="1" smtClean="0">
                <a:solidFill>
                  <a:srgbClr val="000000"/>
                </a:solidFill>
                <a:latin typeface="Times New Roman" pitchFamily="18" charset="0"/>
                <a:cs typeface="Arial" charset="0"/>
              </a:rPr>
              <a:t> </a:t>
            </a:r>
            <a:r>
              <a:rPr lang="en-US" smtClean="0">
                <a:solidFill>
                  <a:srgbClr val="000000"/>
                </a:solidFill>
                <a:latin typeface="Times New Roman" pitchFamily="18" charset="0"/>
                <a:cs typeface="Arial" charset="0"/>
              </a:rPr>
              <a:t>	exposure time of reference image (s)</a:t>
            </a:r>
          </a:p>
          <a:p>
            <a:pPr eaLnBrk="1" fontAlgn="base" hangingPunct="1">
              <a:spcBef>
                <a:spcPct val="0"/>
              </a:spcBef>
              <a:spcAft>
                <a:spcPct val="0"/>
              </a:spcAft>
            </a:pPr>
            <a:r>
              <a:rPr lang="en-US" i="1" smtClean="0">
                <a:solidFill>
                  <a:srgbClr val="000000"/>
                </a:solidFill>
                <a:latin typeface="Times New Roman" pitchFamily="18" charset="0"/>
                <a:cs typeface="Arial" charset="0"/>
              </a:rPr>
              <a:t>bg</a:t>
            </a:r>
            <a:r>
              <a:rPr lang="en-US" i="1" baseline="-25000" smtClean="0">
                <a:solidFill>
                  <a:srgbClr val="000000"/>
                </a:solidFill>
                <a:latin typeface="Times New Roman" pitchFamily="18" charset="0"/>
                <a:cs typeface="Arial" charset="0"/>
              </a:rPr>
              <a:t>ref</a:t>
            </a:r>
            <a:r>
              <a:rPr lang="en-US" i="1" smtClean="0">
                <a:solidFill>
                  <a:srgbClr val="000000"/>
                </a:solidFill>
                <a:latin typeface="Times New Roman" pitchFamily="18" charset="0"/>
                <a:cs typeface="Arial" charset="0"/>
              </a:rPr>
              <a:t> </a:t>
            </a:r>
            <a:r>
              <a:rPr lang="en-US" smtClean="0">
                <a:solidFill>
                  <a:srgbClr val="000000"/>
                </a:solidFill>
                <a:latin typeface="Times New Roman" pitchFamily="18" charset="0"/>
                <a:cs typeface="Arial" charset="0"/>
              </a:rPr>
              <a:t>	background level near weak spots on </a:t>
            </a:r>
          </a:p>
          <a:p>
            <a:pPr eaLnBrk="1" fontAlgn="base" hangingPunct="1">
              <a:spcBef>
                <a:spcPct val="0"/>
              </a:spcBef>
              <a:spcAft>
                <a:spcPct val="0"/>
              </a:spcAft>
            </a:pPr>
            <a:r>
              <a:rPr lang="en-US" smtClean="0">
                <a:solidFill>
                  <a:srgbClr val="000000"/>
                </a:solidFill>
                <a:latin typeface="Times New Roman" pitchFamily="18" charset="0"/>
                <a:cs typeface="Arial" charset="0"/>
              </a:rPr>
              <a:t>	reference image (ADU)</a:t>
            </a:r>
          </a:p>
          <a:p>
            <a:pPr eaLnBrk="1" fontAlgn="base" hangingPunct="1">
              <a:spcBef>
                <a:spcPct val="0"/>
              </a:spcBef>
              <a:spcAft>
                <a:spcPct val="0"/>
              </a:spcAft>
            </a:pPr>
            <a:r>
              <a:rPr lang="en-US" i="1" smtClean="0">
                <a:solidFill>
                  <a:srgbClr val="000000"/>
                </a:solidFill>
                <a:latin typeface="Times New Roman" pitchFamily="18" charset="0"/>
                <a:cs typeface="Arial" charset="0"/>
              </a:rPr>
              <a:t>bg</a:t>
            </a:r>
            <a:r>
              <a:rPr lang="en-US" baseline="-25000" smtClean="0">
                <a:solidFill>
                  <a:srgbClr val="000000"/>
                </a:solidFill>
                <a:latin typeface="Times New Roman" pitchFamily="18" charset="0"/>
                <a:cs typeface="Arial" charset="0"/>
              </a:rPr>
              <a:t>0</a:t>
            </a:r>
            <a:r>
              <a:rPr lang="en-US" smtClean="0">
                <a:solidFill>
                  <a:srgbClr val="000000"/>
                </a:solidFill>
                <a:latin typeface="Times New Roman" pitchFamily="18" charset="0"/>
                <a:cs typeface="Arial" charset="0"/>
              </a:rPr>
              <a:t>	ADC offset of detector (ADU)</a:t>
            </a:r>
          </a:p>
          <a:p>
            <a:pPr eaLnBrk="1" fontAlgn="base" hangingPunct="1">
              <a:spcBef>
                <a:spcPct val="0"/>
              </a:spcBef>
              <a:spcAft>
                <a:spcPct val="0"/>
              </a:spcAft>
            </a:pPr>
            <a:r>
              <a:rPr lang="en-US" i="1" smtClean="0">
                <a:solidFill>
                  <a:srgbClr val="000000"/>
                </a:solidFill>
                <a:latin typeface="Times New Roman" pitchFamily="18" charset="0"/>
                <a:cs typeface="Arial" charset="0"/>
              </a:rPr>
              <a:t>bg</a:t>
            </a:r>
            <a:r>
              <a:rPr lang="en-US" i="1" baseline="-25000" smtClean="0">
                <a:solidFill>
                  <a:srgbClr val="000000"/>
                </a:solidFill>
                <a:latin typeface="Times New Roman" pitchFamily="18" charset="0"/>
                <a:cs typeface="Arial" charset="0"/>
              </a:rPr>
              <a:t>hr</a:t>
            </a:r>
            <a:r>
              <a:rPr lang="en-US" smtClean="0">
                <a:solidFill>
                  <a:srgbClr val="000000"/>
                </a:solidFill>
                <a:latin typeface="Times New Roman" pitchFamily="18" charset="0"/>
                <a:cs typeface="Arial" charset="0"/>
              </a:rPr>
              <a:t>	optimal background level (via </a:t>
            </a:r>
            <a:r>
              <a:rPr lang="en-US" i="1" smtClean="0">
                <a:solidFill>
                  <a:srgbClr val="000000"/>
                </a:solidFill>
                <a:latin typeface="Times New Roman" pitchFamily="18" charset="0"/>
                <a:cs typeface="Arial" charset="0"/>
              </a:rPr>
              <a:t>t</a:t>
            </a:r>
            <a:r>
              <a:rPr lang="en-US" i="1" baseline="-25000" smtClean="0">
                <a:solidFill>
                  <a:srgbClr val="000000"/>
                </a:solidFill>
                <a:latin typeface="Times New Roman" pitchFamily="18" charset="0"/>
                <a:cs typeface="Arial" charset="0"/>
              </a:rPr>
              <a:t>hr</a:t>
            </a:r>
            <a:r>
              <a:rPr lang="en-US" smtClean="0">
                <a:solidFill>
                  <a:srgbClr val="000000"/>
                </a:solidFill>
                <a:latin typeface="Times New Roman" pitchFamily="18" charset="0"/>
                <a:cs typeface="Arial" charset="0"/>
              </a:rPr>
              <a:t>)</a:t>
            </a:r>
            <a:endParaRPr lang="en-US" i="1" baseline="-25000" smtClean="0">
              <a:solidFill>
                <a:srgbClr val="000000"/>
              </a:solidFill>
              <a:latin typeface="Times New Roman" pitchFamily="18" charset="0"/>
              <a:cs typeface="Arial" charset="0"/>
            </a:endParaRPr>
          </a:p>
          <a:p>
            <a:pPr eaLnBrk="1" fontAlgn="base" hangingPunct="1">
              <a:spcBef>
                <a:spcPct val="0"/>
              </a:spcBef>
              <a:spcAft>
                <a:spcPct val="0"/>
              </a:spcAft>
            </a:pPr>
            <a:r>
              <a:rPr lang="el-GR" smtClean="0">
                <a:solidFill>
                  <a:srgbClr val="000000"/>
                </a:solidFill>
                <a:latin typeface="Times New Roman" pitchFamily="18" charset="0"/>
                <a:cs typeface="Times New Roman" pitchFamily="18" charset="0"/>
              </a:rPr>
              <a:t>σ</a:t>
            </a:r>
            <a:r>
              <a:rPr lang="en-US" baseline="-25000" smtClean="0">
                <a:solidFill>
                  <a:srgbClr val="000000"/>
                </a:solidFill>
                <a:latin typeface="Times New Roman" pitchFamily="18" charset="0"/>
                <a:cs typeface="Arial" charset="0"/>
              </a:rPr>
              <a:t>0</a:t>
            </a:r>
            <a:r>
              <a:rPr lang="en-US" i="1" baseline="-25000" smtClean="0">
                <a:solidFill>
                  <a:srgbClr val="000000"/>
                </a:solidFill>
                <a:latin typeface="Times New Roman" pitchFamily="18" charset="0"/>
                <a:cs typeface="Arial" charset="0"/>
              </a:rPr>
              <a:t>	</a:t>
            </a:r>
            <a:r>
              <a:rPr lang="en-US" smtClean="0">
                <a:solidFill>
                  <a:srgbClr val="000000"/>
                </a:solidFill>
                <a:latin typeface="Times New Roman" pitchFamily="18" charset="0"/>
                <a:cs typeface="Arial" charset="0"/>
              </a:rPr>
              <a:t>rms read-out noise (ADU)</a:t>
            </a:r>
          </a:p>
          <a:p>
            <a:pPr eaLnBrk="1" fontAlgn="base" hangingPunct="1">
              <a:spcBef>
                <a:spcPct val="0"/>
              </a:spcBef>
              <a:spcAft>
                <a:spcPct val="0"/>
              </a:spcAft>
            </a:pPr>
            <a:r>
              <a:rPr lang="en-US" i="1" smtClean="0">
                <a:solidFill>
                  <a:srgbClr val="000000"/>
                </a:solidFill>
                <a:latin typeface="Times New Roman" pitchFamily="18" charset="0"/>
                <a:cs typeface="Arial" charset="0"/>
              </a:rPr>
              <a:t>gain</a:t>
            </a:r>
            <a:r>
              <a:rPr lang="en-US" smtClean="0">
                <a:solidFill>
                  <a:srgbClr val="000000"/>
                </a:solidFill>
                <a:latin typeface="Times New Roman" pitchFamily="18" charset="0"/>
                <a:cs typeface="Arial" charset="0"/>
              </a:rPr>
              <a:t>	ADU/photon</a:t>
            </a:r>
          </a:p>
          <a:p>
            <a:pPr eaLnBrk="1" fontAlgn="base" hangingPunct="1">
              <a:spcBef>
                <a:spcPct val="0"/>
              </a:spcBef>
              <a:spcAft>
                <a:spcPct val="0"/>
              </a:spcAft>
            </a:pPr>
            <a:r>
              <a:rPr lang="en-US" i="1" smtClean="0">
                <a:solidFill>
                  <a:srgbClr val="000000"/>
                </a:solidFill>
                <a:latin typeface="Times New Roman" pitchFamily="18" charset="0"/>
                <a:cs typeface="Arial" charset="0"/>
              </a:rPr>
              <a:t>m</a:t>
            </a:r>
            <a:r>
              <a:rPr lang="en-US" smtClean="0">
                <a:solidFill>
                  <a:srgbClr val="000000"/>
                </a:solidFill>
                <a:latin typeface="Times New Roman" pitchFamily="18" charset="0"/>
                <a:cs typeface="Arial" charset="0"/>
              </a:rPr>
              <a:t>	multiplicity of data set (including partials)</a:t>
            </a:r>
          </a:p>
        </p:txBody>
      </p:sp>
      <p:grpSp>
        <p:nvGrpSpPr>
          <p:cNvPr id="2654215" name="Group 7"/>
          <p:cNvGrpSpPr>
            <a:grpSpLocks/>
          </p:cNvGrpSpPr>
          <p:nvPr/>
        </p:nvGrpSpPr>
        <p:grpSpPr bwMode="auto">
          <a:xfrm>
            <a:off x="5908675" y="4121150"/>
            <a:ext cx="3038475" cy="1871663"/>
            <a:chOff x="3722" y="2596"/>
            <a:chExt cx="1914" cy="1179"/>
          </a:xfrm>
        </p:grpSpPr>
        <p:sp>
          <p:nvSpPr>
            <p:cNvPr id="82952" name="Oval 8"/>
            <p:cNvSpPr>
              <a:spLocks noChangeArrowheads="1"/>
            </p:cNvSpPr>
            <p:nvPr/>
          </p:nvSpPr>
          <p:spPr bwMode="auto">
            <a:xfrm>
              <a:off x="3937" y="2596"/>
              <a:ext cx="292" cy="252"/>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000000"/>
                </a:solidFill>
                <a:cs typeface="Arial" charset="0"/>
              </a:endParaRPr>
            </a:p>
          </p:txBody>
        </p:sp>
        <p:sp>
          <p:nvSpPr>
            <p:cNvPr id="2654217" name="Text Box 9"/>
            <p:cNvSpPr txBox="1">
              <a:spLocks noChangeArrowheads="1"/>
            </p:cNvSpPr>
            <p:nvPr/>
          </p:nvSpPr>
          <p:spPr bwMode="auto">
            <a:xfrm>
              <a:off x="3911" y="3097"/>
              <a:ext cx="1725"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defRPr/>
              </a:pPr>
              <a:r>
                <a:rPr lang="en-US" sz="2400" b="1">
                  <a:solidFill>
                    <a:srgbClr val="FF0000"/>
                  </a:solidFill>
                  <a:effectLst>
                    <a:outerShdw blurRad="38100" dist="38100" dir="2700000" algn="tl">
                      <a:srgbClr val="C0C0C0"/>
                    </a:outerShdw>
                  </a:effectLst>
                  <a:latin typeface="Comic Sans MS" pitchFamily="66" charset="0"/>
                  <a:cs typeface="Arial" charset="0"/>
                </a:rPr>
                <a:t>adjust exposure</a:t>
              </a:r>
            </a:p>
            <a:p>
              <a:pPr fontAlgn="base">
                <a:spcBef>
                  <a:spcPct val="0"/>
                </a:spcBef>
                <a:spcAft>
                  <a:spcPct val="0"/>
                </a:spcAft>
                <a:defRPr/>
              </a:pPr>
              <a:r>
                <a:rPr lang="en-US" sz="2400" b="1">
                  <a:solidFill>
                    <a:srgbClr val="FF0000"/>
                  </a:solidFill>
                  <a:effectLst>
                    <a:outerShdw blurRad="38100" dist="38100" dir="2700000" algn="tl">
                      <a:srgbClr val="C0C0C0"/>
                    </a:outerShdw>
                  </a:effectLst>
                  <a:latin typeface="Comic Sans MS" pitchFamily="66" charset="0"/>
                  <a:cs typeface="Arial" charset="0"/>
                </a:rPr>
                <a:t>so this is ~100</a:t>
              </a:r>
            </a:p>
          </p:txBody>
        </p:sp>
        <p:sp>
          <p:nvSpPr>
            <p:cNvPr id="82954" name="Freeform 10"/>
            <p:cNvSpPr>
              <a:spLocks/>
            </p:cNvSpPr>
            <p:nvPr/>
          </p:nvSpPr>
          <p:spPr bwMode="auto">
            <a:xfrm>
              <a:off x="3722" y="2880"/>
              <a:ext cx="673" cy="895"/>
            </a:xfrm>
            <a:custGeom>
              <a:avLst/>
              <a:gdLst>
                <a:gd name="T0" fmla="*/ 673 w 673"/>
                <a:gd name="T1" fmla="*/ 694 h 895"/>
                <a:gd name="T2" fmla="*/ 570 w 673"/>
                <a:gd name="T3" fmla="*/ 813 h 895"/>
                <a:gd name="T4" fmla="*/ 160 w 673"/>
                <a:gd name="T5" fmla="*/ 836 h 895"/>
                <a:gd name="T6" fmla="*/ 26 w 673"/>
                <a:gd name="T7" fmla="*/ 458 h 895"/>
                <a:gd name="T8" fmla="*/ 318 w 673"/>
                <a:gd name="T9" fmla="*/ 0 h 89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73" h="895">
                  <a:moveTo>
                    <a:pt x="673" y="694"/>
                  </a:moveTo>
                  <a:cubicBezTo>
                    <a:pt x="656" y="714"/>
                    <a:pt x="656" y="789"/>
                    <a:pt x="570" y="813"/>
                  </a:cubicBezTo>
                  <a:cubicBezTo>
                    <a:pt x="484" y="837"/>
                    <a:pt x="251" y="895"/>
                    <a:pt x="160" y="836"/>
                  </a:cubicBezTo>
                  <a:cubicBezTo>
                    <a:pt x="69" y="777"/>
                    <a:pt x="0" y="597"/>
                    <a:pt x="26" y="458"/>
                  </a:cubicBezTo>
                  <a:cubicBezTo>
                    <a:pt x="52" y="319"/>
                    <a:pt x="257" y="96"/>
                    <a:pt x="318" y="0"/>
                  </a:cubicBezTo>
                </a:path>
              </a:pathLst>
            </a:custGeom>
            <a:noFill/>
            <a:ln w="38100">
              <a:solidFill>
                <a:srgbClr val="FF0000"/>
              </a:solidFill>
              <a:round/>
              <a:headEnd/>
              <a:tailEnd type="stealth"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cs typeface="Arial" charset="0"/>
              </a:endParaRPr>
            </a:p>
          </p:txBody>
        </p:sp>
      </p:grpSp>
    </p:spTree>
    <p:extLst>
      <p:ext uri="{BB962C8B-B14F-4D97-AF65-F5344CB8AC3E}">
        <p14:creationId xmlns:p14="http://schemas.microsoft.com/office/powerpoint/2010/main" val="313322294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65421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1" fill="hold" nodeType="clickEffect">
                                  <p:stCondLst>
                                    <p:cond delay="0"/>
                                  </p:stCondLst>
                                  <p:childTnLst>
                                    <p:set>
                                      <p:cBhvr>
                                        <p:cTn id="10" dur="1" fill="hold">
                                          <p:stCondLst>
                                            <p:cond delay="0"/>
                                          </p:stCondLst>
                                        </p:cTn>
                                        <p:tgtEl>
                                          <p:spTgt spid="2654215"/>
                                        </p:tgtEl>
                                        <p:attrNameLst>
                                          <p:attrName>style.visibility</p:attrName>
                                        </p:attrNameLst>
                                      </p:cBhvr>
                                      <p:to>
                                        <p:strVal val="visible"/>
                                      </p:to>
                                    </p:set>
                                    <p:animEffect transition="in" filter="wipe(up)">
                                      <p:cBhvr>
                                        <p:cTn id="11" dur="500"/>
                                        <p:tgtEl>
                                          <p:spTgt spid="26542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8834" name="Picture 2" descr="xtal_4"/>
          <p:cNvPicPr>
            <a:picLocks noChangeAspect="1" noChangeArrowheads="1"/>
          </p:cNvPicPr>
          <p:nvPr/>
        </p:nvPicPr>
        <p:blipFill>
          <a:blip r:embed="rId2">
            <a:extLst>
              <a:ext uri="{28A0092B-C50C-407E-A947-70E740481C1C}">
                <a14:useLocalDpi xmlns:a14="http://schemas.microsoft.com/office/drawing/2010/main" val="0"/>
              </a:ext>
            </a:extLst>
          </a:blip>
          <a:srcRect l="14500" t="24333" r="35750" b="25999"/>
          <a:stretch>
            <a:fillRect/>
          </a:stretch>
        </p:blipFill>
        <p:spPr bwMode="auto">
          <a:xfrm>
            <a:off x="1905000" y="1371600"/>
            <a:ext cx="5457825" cy="4087813"/>
          </a:xfrm>
          <a:prstGeom prst="rect">
            <a:avLst/>
          </a:prstGeom>
          <a:noFill/>
          <a:extLst>
            <a:ext uri="{909E8E84-426E-40DD-AFC4-6F175D3DCCD1}">
              <a14:hiddenFill xmlns:a14="http://schemas.microsoft.com/office/drawing/2010/main">
                <a:solidFill>
                  <a:srgbClr val="FFFFFF"/>
                </a:solidFill>
              </a14:hiddenFill>
            </a:ext>
          </a:extLst>
        </p:spPr>
      </p:pic>
      <p:pic>
        <p:nvPicPr>
          <p:cNvPr id="248835" name="Picture 3" descr="xtal_4"/>
          <p:cNvPicPr>
            <a:picLocks noChangeAspect="1" noChangeArrowheads="1"/>
          </p:cNvPicPr>
          <p:nvPr/>
        </p:nvPicPr>
        <p:blipFill>
          <a:blip r:embed="rId2">
            <a:extLst>
              <a:ext uri="{28A0092B-C50C-407E-A947-70E740481C1C}">
                <a14:useLocalDpi xmlns:a14="http://schemas.microsoft.com/office/drawing/2010/main" val="0"/>
              </a:ext>
            </a:extLst>
          </a:blip>
          <a:srcRect l="14500" t="24333" r="35750" b="25999"/>
          <a:stretch>
            <a:fillRect/>
          </a:stretch>
        </p:blipFill>
        <p:spPr bwMode="auto">
          <a:xfrm rot="-2545754">
            <a:off x="1952625" y="1063625"/>
            <a:ext cx="5457825" cy="4087813"/>
          </a:xfrm>
          <a:prstGeom prst="rect">
            <a:avLst/>
          </a:prstGeom>
          <a:noFill/>
          <a:extLst>
            <a:ext uri="{909E8E84-426E-40DD-AFC4-6F175D3DCCD1}">
              <a14:hiddenFill xmlns:a14="http://schemas.microsoft.com/office/drawing/2010/main">
                <a:solidFill>
                  <a:srgbClr val="FFFFFF"/>
                </a:solidFill>
              </a14:hiddenFill>
            </a:ext>
          </a:extLst>
        </p:spPr>
      </p:pic>
      <p:sp>
        <p:nvSpPr>
          <p:cNvPr id="248836" name="Freeform 4"/>
          <p:cNvSpPr>
            <a:spLocks/>
          </p:cNvSpPr>
          <p:nvPr/>
        </p:nvSpPr>
        <p:spPr bwMode="auto">
          <a:xfrm>
            <a:off x="-85725" y="-638175"/>
            <a:ext cx="9340850" cy="7666038"/>
          </a:xfrm>
          <a:custGeom>
            <a:avLst/>
            <a:gdLst>
              <a:gd name="T0" fmla="*/ 235 w 5884"/>
              <a:gd name="T1" fmla="*/ 2517 h 4829"/>
              <a:gd name="T2" fmla="*/ 1387 w 5884"/>
              <a:gd name="T3" fmla="*/ 2599 h 4829"/>
              <a:gd name="T4" fmla="*/ 1700 w 5884"/>
              <a:gd name="T5" fmla="*/ 2805 h 4829"/>
              <a:gd name="T6" fmla="*/ 2613 w 5884"/>
              <a:gd name="T7" fmla="*/ 3117 h 4829"/>
              <a:gd name="T8" fmla="*/ 3452 w 5884"/>
              <a:gd name="T9" fmla="*/ 3183 h 4829"/>
              <a:gd name="T10" fmla="*/ 4037 w 5884"/>
              <a:gd name="T11" fmla="*/ 3027 h 4829"/>
              <a:gd name="T12" fmla="*/ 4267 w 5884"/>
              <a:gd name="T13" fmla="*/ 2500 h 4829"/>
              <a:gd name="T14" fmla="*/ 4267 w 5884"/>
              <a:gd name="T15" fmla="*/ 2188 h 4829"/>
              <a:gd name="T16" fmla="*/ 3872 w 5884"/>
              <a:gd name="T17" fmla="*/ 1900 h 4829"/>
              <a:gd name="T18" fmla="*/ 2959 w 5884"/>
              <a:gd name="T19" fmla="*/ 1933 h 4829"/>
              <a:gd name="T20" fmla="*/ 2136 w 5884"/>
              <a:gd name="T21" fmla="*/ 2130 h 4829"/>
              <a:gd name="T22" fmla="*/ 1486 w 5884"/>
              <a:gd name="T23" fmla="*/ 2517 h 4829"/>
              <a:gd name="T24" fmla="*/ 1140 w 5884"/>
              <a:gd name="T25" fmla="*/ 2550 h 4829"/>
              <a:gd name="T26" fmla="*/ 663 w 5884"/>
              <a:gd name="T27" fmla="*/ 2434 h 4829"/>
              <a:gd name="T28" fmla="*/ 317 w 5884"/>
              <a:gd name="T29" fmla="*/ 1348 h 4829"/>
              <a:gd name="T30" fmla="*/ 1000 w 5884"/>
              <a:gd name="T31" fmla="*/ 394 h 4829"/>
              <a:gd name="T32" fmla="*/ 4884 w 5884"/>
              <a:gd name="T33" fmla="*/ 377 h 4829"/>
              <a:gd name="T34" fmla="*/ 5822 w 5884"/>
              <a:gd name="T35" fmla="*/ 2657 h 4829"/>
              <a:gd name="T36" fmla="*/ 5254 w 5884"/>
              <a:gd name="T37" fmla="*/ 4525 h 4829"/>
              <a:gd name="T38" fmla="*/ 2457 w 5884"/>
              <a:gd name="T39" fmla="*/ 4483 h 4829"/>
              <a:gd name="T40" fmla="*/ 910 w 5884"/>
              <a:gd name="T41" fmla="*/ 4204 h 4829"/>
              <a:gd name="T42" fmla="*/ 79 w 5884"/>
              <a:gd name="T43" fmla="*/ 3488 h 4829"/>
              <a:gd name="T44" fmla="*/ 433 w 5884"/>
              <a:gd name="T45" fmla="*/ 2648 h 48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884" h="4829">
                <a:moveTo>
                  <a:pt x="235" y="2517"/>
                </a:moveTo>
                <a:cubicBezTo>
                  <a:pt x="689" y="2534"/>
                  <a:pt x="1143" y="2551"/>
                  <a:pt x="1387" y="2599"/>
                </a:cubicBezTo>
                <a:cubicBezTo>
                  <a:pt x="1631" y="2647"/>
                  <a:pt x="1496" y="2719"/>
                  <a:pt x="1700" y="2805"/>
                </a:cubicBezTo>
                <a:cubicBezTo>
                  <a:pt x="1904" y="2891"/>
                  <a:pt x="2321" y="3054"/>
                  <a:pt x="2613" y="3117"/>
                </a:cubicBezTo>
                <a:cubicBezTo>
                  <a:pt x="2905" y="3180"/>
                  <a:pt x="3215" y="3198"/>
                  <a:pt x="3452" y="3183"/>
                </a:cubicBezTo>
                <a:cubicBezTo>
                  <a:pt x="3689" y="3168"/>
                  <a:pt x="3901" y="3141"/>
                  <a:pt x="4037" y="3027"/>
                </a:cubicBezTo>
                <a:cubicBezTo>
                  <a:pt x="4173" y="2913"/>
                  <a:pt x="4229" y="2640"/>
                  <a:pt x="4267" y="2500"/>
                </a:cubicBezTo>
                <a:cubicBezTo>
                  <a:pt x="4305" y="2360"/>
                  <a:pt x="4333" y="2288"/>
                  <a:pt x="4267" y="2188"/>
                </a:cubicBezTo>
                <a:cubicBezTo>
                  <a:pt x="4201" y="2088"/>
                  <a:pt x="4090" y="1942"/>
                  <a:pt x="3872" y="1900"/>
                </a:cubicBezTo>
                <a:cubicBezTo>
                  <a:pt x="3654" y="1858"/>
                  <a:pt x="3248" y="1895"/>
                  <a:pt x="2959" y="1933"/>
                </a:cubicBezTo>
                <a:cubicBezTo>
                  <a:pt x="2670" y="1971"/>
                  <a:pt x="2382" y="2033"/>
                  <a:pt x="2136" y="2130"/>
                </a:cubicBezTo>
                <a:cubicBezTo>
                  <a:pt x="1890" y="2227"/>
                  <a:pt x="1652" y="2447"/>
                  <a:pt x="1486" y="2517"/>
                </a:cubicBezTo>
                <a:cubicBezTo>
                  <a:pt x="1320" y="2587"/>
                  <a:pt x="1277" y="2564"/>
                  <a:pt x="1140" y="2550"/>
                </a:cubicBezTo>
                <a:cubicBezTo>
                  <a:pt x="1003" y="2536"/>
                  <a:pt x="800" y="2634"/>
                  <a:pt x="663" y="2434"/>
                </a:cubicBezTo>
                <a:cubicBezTo>
                  <a:pt x="526" y="2234"/>
                  <a:pt x="261" y="1688"/>
                  <a:pt x="317" y="1348"/>
                </a:cubicBezTo>
                <a:cubicBezTo>
                  <a:pt x="373" y="1008"/>
                  <a:pt x="239" y="556"/>
                  <a:pt x="1000" y="394"/>
                </a:cubicBezTo>
                <a:cubicBezTo>
                  <a:pt x="1761" y="232"/>
                  <a:pt x="4080" y="0"/>
                  <a:pt x="4884" y="377"/>
                </a:cubicBezTo>
                <a:cubicBezTo>
                  <a:pt x="5688" y="754"/>
                  <a:pt x="5760" y="1966"/>
                  <a:pt x="5822" y="2657"/>
                </a:cubicBezTo>
                <a:cubicBezTo>
                  <a:pt x="5884" y="3348"/>
                  <a:pt x="5815" y="4221"/>
                  <a:pt x="5254" y="4525"/>
                </a:cubicBezTo>
                <a:cubicBezTo>
                  <a:pt x="4693" y="4829"/>
                  <a:pt x="3181" y="4537"/>
                  <a:pt x="2457" y="4483"/>
                </a:cubicBezTo>
                <a:cubicBezTo>
                  <a:pt x="1733" y="4429"/>
                  <a:pt x="1306" y="4370"/>
                  <a:pt x="910" y="4204"/>
                </a:cubicBezTo>
                <a:cubicBezTo>
                  <a:pt x="514" y="4038"/>
                  <a:pt x="158" y="3747"/>
                  <a:pt x="79" y="3488"/>
                </a:cubicBezTo>
                <a:cubicBezTo>
                  <a:pt x="0" y="3229"/>
                  <a:pt x="213" y="2894"/>
                  <a:pt x="433" y="2648"/>
                </a:cubicBezTo>
              </a:path>
            </a:pathLst>
          </a:cu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8837" name="Rectangle 5"/>
          <p:cNvSpPr>
            <a:spLocks noGrp="1" noChangeArrowheads="1"/>
          </p:cNvSpPr>
          <p:nvPr>
            <p:ph type="title"/>
          </p:nvPr>
        </p:nvSpPr>
        <p:spPr/>
        <p:txBody>
          <a:bodyPr/>
          <a:lstStyle/>
          <a:p>
            <a:r>
              <a:rPr lang="en-US"/>
              <a:t>The crystal rotates!</a:t>
            </a:r>
          </a:p>
        </p:txBody>
      </p:sp>
      <p:grpSp>
        <p:nvGrpSpPr>
          <p:cNvPr id="248838" name="Group 6"/>
          <p:cNvGrpSpPr>
            <a:grpSpLocks/>
          </p:cNvGrpSpPr>
          <p:nvPr/>
        </p:nvGrpSpPr>
        <p:grpSpPr bwMode="auto">
          <a:xfrm>
            <a:off x="-1587500" y="-39688"/>
            <a:ext cx="7469188" cy="6629401"/>
            <a:chOff x="239" y="1395"/>
            <a:chExt cx="2116" cy="1903"/>
          </a:xfrm>
        </p:grpSpPr>
        <p:sp>
          <p:nvSpPr>
            <p:cNvPr id="248839" name="Freeform 7"/>
            <p:cNvSpPr>
              <a:spLocks/>
            </p:cNvSpPr>
            <p:nvPr/>
          </p:nvSpPr>
          <p:spPr bwMode="auto">
            <a:xfrm rot="-2449774">
              <a:off x="239" y="1469"/>
              <a:ext cx="2116" cy="1766"/>
            </a:xfrm>
            <a:custGeom>
              <a:avLst/>
              <a:gdLst>
                <a:gd name="T0" fmla="*/ 2020 w 2116"/>
                <a:gd name="T1" fmla="*/ 1766 h 1766"/>
                <a:gd name="T2" fmla="*/ 2096 w 2116"/>
                <a:gd name="T3" fmla="*/ 1668 h 1766"/>
                <a:gd name="T4" fmla="*/ 2017 w 2116"/>
                <a:gd name="T5" fmla="*/ 1369 h 1766"/>
                <a:gd name="T6" fmla="*/ 1504 w 2116"/>
                <a:gd name="T7" fmla="*/ 1029 h 1766"/>
                <a:gd name="T8" fmla="*/ 1054 w 2116"/>
                <a:gd name="T9" fmla="*/ 911 h 1766"/>
                <a:gd name="T10" fmla="*/ 819 w 2116"/>
                <a:gd name="T11" fmla="*/ 812 h 1766"/>
                <a:gd name="T12" fmla="*/ 711 w 2116"/>
                <a:gd name="T13" fmla="*/ 530 h 1766"/>
                <a:gd name="T14" fmla="*/ 413 w 2116"/>
                <a:gd name="T15" fmla="*/ 398 h 1766"/>
                <a:gd name="T16" fmla="*/ 299 w 2116"/>
                <a:gd name="T17" fmla="*/ 110 h 1766"/>
                <a:gd name="T18" fmla="*/ 0 w 2116"/>
                <a:gd name="T19" fmla="*/ 0 h 1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16" h="1766">
                  <a:moveTo>
                    <a:pt x="2020" y="1766"/>
                  </a:moveTo>
                  <a:cubicBezTo>
                    <a:pt x="2033" y="1750"/>
                    <a:pt x="2096" y="1734"/>
                    <a:pt x="2096" y="1668"/>
                  </a:cubicBezTo>
                  <a:cubicBezTo>
                    <a:pt x="2096" y="1602"/>
                    <a:pt x="2116" y="1475"/>
                    <a:pt x="2017" y="1369"/>
                  </a:cubicBezTo>
                  <a:cubicBezTo>
                    <a:pt x="1918" y="1263"/>
                    <a:pt x="1665" y="1105"/>
                    <a:pt x="1504" y="1029"/>
                  </a:cubicBezTo>
                  <a:cubicBezTo>
                    <a:pt x="1343" y="953"/>
                    <a:pt x="1168" y="947"/>
                    <a:pt x="1054" y="911"/>
                  </a:cubicBezTo>
                  <a:cubicBezTo>
                    <a:pt x="940" y="875"/>
                    <a:pt x="876" y="876"/>
                    <a:pt x="819" y="812"/>
                  </a:cubicBezTo>
                  <a:cubicBezTo>
                    <a:pt x="762" y="748"/>
                    <a:pt x="778" y="599"/>
                    <a:pt x="711" y="530"/>
                  </a:cubicBezTo>
                  <a:cubicBezTo>
                    <a:pt x="644" y="461"/>
                    <a:pt x="481" y="468"/>
                    <a:pt x="413" y="398"/>
                  </a:cubicBezTo>
                  <a:cubicBezTo>
                    <a:pt x="344" y="327"/>
                    <a:pt x="369" y="177"/>
                    <a:pt x="299" y="110"/>
                  </a:cubicBezTo>
                  <a:cubicBezTo>
                    <a:pt x="230" y="44"/>
                    <a:pt x="51" y="18"/>
                    <a:pt x="0" y="0"/>
                  </a:cubicBezTo>
                </a:path>
              </a:pathLst>
            </a:custGeom>
            <a:noFill/>
            <a:ln w="304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8840" name="Freeform 8"/>
            <p:cNvSpPr>
              <a:spLocks/>
            </p:cNvSpPr>
            <p:nvPr/>
          </p:nvSpPr>
          <p:spPr bwMode="auto">
            <a:xfrm rot="-2449774">
              <a:off x="363" y="1395"/>
              <a:ext cx="1930" cy="1903"/>
            </a:xfrm>
            <a:custGeom>
              <a:avLst/>
              <a:gdLst>
                <a:gd name="T0" fmla="*/ 1930 w 1930"/>
                <a:gd name="T1" fmla="*/ 1804 h 1903"/>
                <a:gd name="T2" fmla="*/ 1636 w 1930"/>
                <a:gd name="T3" fmla="*/ 1887 h 1903"/>
                <a:gd name="T4" fmla="*/ 1321 w 1930"/>
                <a:gd name="T5" fmla="*/ 1706 h 1903"/>
                <a:gd name="T6" fmla="*/ 1053 w 1930"/>
                <a:gd name="T7" fmla="*/ 1351 h 1903"/>
                <a:gd name="T8" fmla="*/ 911 w 1930"/>
                <a:gd name="T9" fmla="*/ 1051 h 1903"/>
                <a:gd name="T10" fmla="*/ 819 w 1930"/>
                <a:gd name="T11" fmla="*/ 812 h 1903"/>
                <a:gd name="T12" fmla="*/ 537 w 1930"/>
                <a:gd name="T13" fmla="*/ 706 h 1903"/>
                <a:gd name="T14" fmla="*/ 402 w 1930"/>
                <a:gd name="T15" fmla="*/ 409 h 1903"/>
                <a:gd name="T16" fmla="*/ 113 w 1930"/>
                <a:gd name="T17" fmla="*/ 298 h 1903"/>
                <a:gd name="T18" fmla="*/ 0 w 1930"/>
                <a:gd name="T19" fmla="*/ 0 h 1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30" h="1903">
                  <a:moveTo>
                    <a:pt x="1930" y="1804"/>
                  </a:moveTo>
                  <a:cubicBezTo>
                    <a:pt x="1881" y="1818"/>
                    <a:pt x="1737" y="1903"/>
                    <a:pt x="1636" y="1887"/>
                  </a:cubicBezTo>
                  <a:cubicBezTo>
                    <a:pt x="1535" y="1871"/>
                    <a:pt x="1418" y="1795"/>
                    <a:pt x="1321" y="1706"/>
                  </a:cubicBezTo>
                  <a:cubicBezTo>
                    <a:pt x="1224" y="1617"/>
                    <a:pt x="1121" y="1460"/>
                    <a:pt x="1053" y="1351"/>
                  </a:cubicBezTo>
                  <a:cubicBezTo>
                    <a:pt x="985" y="1242"/>
                    <a:pt x="950" y="1141"/>
                    <a:pt x="911" y="1051"/>
                  </a:cubicBezTo>
                  <a:cubicBezTo>
                    <a:pt x="872" y="961"/>
                    <a:pt x="881" y="869"/>
                    <a:pt x="819" y="812"/>
                  </a:cubicBezTo>
                  <a:cubicBezTo>
                    <a:pt x="757" y="755"/>
                    <a:pt x="606" y="773"/>
                    <a:pt x="537" y="706"/>
                  </a:cubicBezTo>
                  <a:cubicBezTo>
                    <a:pt x="467" y="640"/>
                    <a:pt x="473" y="477"/>
                    <a:pt x="402" y="409"/>
                  </a:cubicBezTo>
                  <a:cubicBezTo>
                    <a:pt x="330" y="341"/>
                    <a:pt x="180" y="367"/>
                    <a:pt x="113" y="298"/>
                  </a:cubicBezTo>
                  <a:cubicBezTo>
                    <a:pt x="46" y="229"/>
                    <a:pt x="19" y="51"/>
                    <a:pt x="0" y="0"/>
                  </a:cubicBezTo>
                </a:path>
              </a:pathLst>
            </a:custGeom>
            <a:noFill/>
            <a:ln w="304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248841" name="Oval 9"/>
          <p:cNvSpPr>
            <a:spLocks noChangeArrowheads="1"/>
          </p:cNvSpPr>
          <p:nvPr/>
        </p:nvSpPr>
        <p:spPr bwMode="auto">
          <a:xfrm>
            <a:off x="4035425" y="3030538"/>
            <a:ext cx="471488" cy="442912"/>
          </a:xfrm>
          <a:prstGeom prst="ellipse">
            <a:avLst/>
          </a:prstGeom>
          <a:solidFill>
            <a:srgbClr val="00FF00">
              <a:alpha val="20000"/>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8842" name="Line 10"/>
          <p:cNvSpPr>
            <a:spLocks noChangeShapeType="1"/>
          </p:cNvSpPr>
          <p:nvPr/>
        </p:nvSpPr>
        <p:spPr bwMode="auto">
          <a:xfrm flipH="1" flipV="1">
            <a:off x="4035425" y="2054225"/>
            <a:ext cx="0" cy="256063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8843" name="Line 11"/>
          <p:cNvSpPr>
            <a:spLocks noChangeShapeType="1"/>
          </p:cNvSpPr>
          <p:nvPr/>
        </p:nvSpPr>
        <p:spPr bwMode="auto">
          <a:xfrm flipH="1" flipV="1">
            <a:off x="4513263" y="2054225"/>
            <a:ext cx="0" cy="256063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27556597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884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884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48843"/>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2488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8841" grpId="0" animBg="1"/>
      <p:bldP spid="248842" grpId="0" animBg="1"/>
      <p:bldP spid="248843"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9858" name="Group 2"/>
          <p:cNvGrpSpPr>
            <a:grpSpLocks/>
          </p:cNvGrpSpPr>
          <p:nvPr/>
        </p:nvGrpSpPr>
        <p:grpSpPr bwMode="auto">
          <a:xfrm>
            <a:off x="-1587500" y="-638175"/>
            <a:ext cx="10842625" cy="7880350"/>
            <a:chOff x="-1000" y="-402"/>
            <a:chExt cx="6830" cy="4964"/>
          </a:xfrm>
        </p:grpSpPr>
        <p:pic>
          <p:nvPicPr>
            <p:cNvPr id="249859" name="Picture 3" descr="xtal_4"/>
            <p:cNvPicPr>
              <a:picLocks noChangeAspect="1" noChangeArrowheads="1"/>
            </p:cNvPicPr>
            <p:nvPr/>
          </p:nvPicPr>
          <p:blipFill>
            <a:blip r:embed="rId2">
              <a:extLst>
                <a:ext uri="{28A0092B-C50C-407E-A947-70E740481C1C}">
                  <a14:useLocalDpi xmlns:a14="http://schemas.microsoft.com/office/drawing/2010/main" val="0"/>
                </a:ext>
              </a:extLst>
            </a:blip>
            <a:srcRect l="14500" t="24333" r="35750" b="25999"/>
            <a:stretch>
              <a:fillRect/>
            </a:stretch>
          </p:blipFill>
          <p:spPr bwMode="auto">
            <a:xfrm>
              <a:off x="1200" y="864"/>
              <a:ext cx="3438" cy="2575"/>
            </a:xfrm>
            <a:prstGeom prst="rect">
              <a:avLst/>
            </a:prstGeom>
            <a:noFill/>
            <a:extLst>
              <a:ext uri="{909E8E84-426E-40DD-AFC4-6F175D3DCCD1}">
                <a14:hiddenFill xmlns:a14="http://schemas.microsoft.com/office/drawing/2010/main">
                  <a:solidFill>
                    <a:srgbClr val="FFFFFF"/>
                  </a:solidFill>
                </a14:hiddenFill>
              </a:ext>
            </a:extLst>
          </p:spPr>
        </p:pic>
        <p:sp>
          <p:nvSpPr>
            <p:cNvPr id="249860" name="Freeform 4"/>
            <p:cNvSpPr>
              <a:spLocks/>
            </p:cNvSpPr>
            <p:nvPr/>
          </p:nvSpPr>
          <p:spPr bwMode="auto">
            <a:xfrm>
              <a:off x="-60" y="-402"/>
              <a:ext cx="5890" cy="4964"/>
            </a:xfrm>
            <a:custGeom>
              <a:avLst/>
              <a:gdLst>
                <a:gd name="T0" fmla="*/ 241 w 5890"/>
                <a:gd name="T1" fmla="*/ 2517 h 4964"/>
                <a:gd name="T2" fmla="*/ 1393 w 5890"/>
                <a:gd name="T3" fmla="*/ 2599 h 4964"/>
                <a:gd name="T4" fmla="*/ 1706 w 5890"/>
                <a:gd name="T5" fmla="*/ 2805 h 4964"/>
                <a:gd name="T6" fmla="*/ 2619 w 5890"/>
                <a:gd name="T7" fmla="*/ 3117 h 4964"/>
                <a:gd name="T8" fmla="*/ 3458 w 5890"/>
                <a:gd name="T9" fmla="*/ 3183 h 4964"/>
                <a:gd name="T10" fmla="*/ 4043 w 5890"/>
                <a:gd name="T11" fmla="*/ 3027 h 4964"/>
                <a:gd name="T12" fmla="*/ 4273 w 5890"/>
                <a:gd name="T13" fmla="*/ 2500 h 4964"/>
                <a:gd name="T14" fmla="*/ 4273 w 5890"/>
                <a:gd name="T15" fmla="*/ 2188 h 4964"/>
                <a:gd name="T16" fmla="*/ 3878 w 5890"/>
                <a:gd name="T17" fmla="*/ 1900 h 4964"/>
                <a:gd name="T18" fmla="*/ 2965 w 5890"/>
                <a:gd name="T19" fmla="*/ 1933 h 4964"/>
                <a:gd name="T20" fmla="*/ 2142 w 5890"/>
                <a:gd name="T21" fmla="*/ 2130 h 4964"/>
                <a:gd name="T22" fmla="*/ 1492 w 5890"/>
                <a:gd name="T23" fmla="*/ 2517 h 4964"/>
                <a:gd name="T24" fmla="*/ 1146 w 5890"/>
                <a:gd name="T25" fmla="*/ 2550 h 4964"/>
                <a:gd name="T26" fmla="*/ 669 w 5890"/>
                <a:gd name="T27" fmla="*/ 2434 h 4964"/>
                <a:gd name="T28" fmla="*/ 323 w 5890"/>
                <a:gd name="T29" fmla="*/ 1348 h 4964"/>
                <a:gd name="T30" fmla="*/ 1006 w 5890"/>
                <a:gd name="T31" fmla="*/ 394 h 4964"/>
                <a:gd name="T32" fmla="*/ 4890 w 5890"/>
                <a:gd name="T33" fmla="*/ 377 h 4964"/>
                <a:gd name="T34" fmla="*/ 5828 w 5890"/>
                <a:gd name="T35" fmla="*/ 2657 h 4964"/>
                <a:gd name="T36" fmla="*/ 5260 w 5890"/>
                <a:gd name="T37" fmla="*/ 4525 h 4964"/>
                <a:gd name="T38" fmla="*/ 2825 w 5890"/>
                <a:gd name="T39" fmla="*/ 4845 h 4964"/>
                <a:gd name="T40" fmla="*/ 949 w 5890"/>
                <a:gd name="T41" fmla="*/ 4738 h 4964"/>
                <a:gd name="T42" fmla="*/ 85 w 5890"/>
                <a:gd name="T43" fmla="*/ 3488 h 4964"/>
                <a:gd name="T44" fmla="*/ 439 w 5890"/>
                <a:gd name="T45" fmla="*/ 2648 h 4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890" h="4964">
                  <a:moveTo>
                    <a:pt x="241" y="2517"/>
                  </a:moveTo>
                  <a:cubicBezTo>
                    <a:pt x="695" y="2534"/>
                    <a:pt x="1149" y="2551"/>
                    <a:pt x="1393" y="2599"/>
                  </a:cubicBezTo>
                  <a:cubicBezTo>
                    <a:pt x="1637" y="2647"/>
                    <a:pt x="1502" y="2719"/>
                    <a:pt x="1706" y="2805"/>
                  </a:cubicBezTo>
                  <a:cubicBezTo>
                    <a:pt x="1910" y="2891"/>
                    <a:pt x="2327" y="3054"/>
                    <a:pt x="2619" y="3117"/>
                  </a:cubicBezTo>
                  <a:cubicBezTo>
                    <a:pt x="2911" y="3180"/>
                    <a:pt x="3221" y="3198"/>
                    <a:pt x="3458" y="3183"/>
                  </a:cubicBezTo>
                  <a:cubicBezTo>
                    <a:pt x="3695" y="3168"/>
                    <a:pt x="3907" y="3141"/>
                    <a:pt x="4043" y="3027"/>
                  </a:cubicBezTo>
                  <a:cubicBezTo>
                    <a:pt x="4179" y="2913"/>
                    <a:pt x="4235" y="2640"/>
                    <a:pt x="4273" y="2500"/>
                  </a:cubicBezTo>
                  <a:cubicBezTo>
                    <a:pt x="4311" y="2360"/>
                    <a:pt x="4339" y="2288"/>
                    <a:pt x="4273" y="2188"/>
                  </a:cubicBezTo>
                  <a:cubicBezTo>
                    <a:pt x="4207" y="2088"/>
                    <a:pt x="4096" y="1942"/>
                    <a:pt x="3878" y="1900"/>
                  </a:cubicBezTo>
                  <a:cubicBezTo>
                    <a:pt x="3660" y="1858"/>
                    <a:pt x="3254" y="1895"/>
                    <a:pt x="2965" y="1933"/>
                  </a:cubicBezTo>
                  <a:cubicBezTo>
                    <a:pt x="2676" y="1971"/>
                    <a:pt x="2388" y="2033"/>
                    <a:pt x="2142" y="2130"/>
                  </a:cubicBezTo>
                  <a:cubicBezTo>
                    <a:pt x="1896" y="2227"/>
                    <a:pt x="1658" y="2447"/>
                    <a:pt x="1492" y="2517"/>
                  </a:cubicBezTo>
                  <a:cubicBezTo>
                    <a:pt x="1326" y="2587"/>
                    <a:pt x="1283" y="2564"/>
                    <a:pt x="1146" y="2550"/>
                  </a:cubicBezTo>
                  <a:cubicBezTo>
                    <a:pt x="1009" y="2536"/>
                    <a:pt x="806" y="2634"/>
                    <a:pt x="669" y="2434"/>
                  </a:cubicBezTo>
                  <a:cubicBezTo>
                    <a:pt x="532" y="2234"/>
                    <a:pt x="267" y="1688"/>
                    <a:pt x="323" y="1348"/>
                  </a:cubicBezTo>
                  <a:cubicBezTo>
                    <a:pt x="379" y="1008"/>
                    <a:pt x="245" y="556"/>
                    <a:pt x="1006" y="394"/>
                  </a:cubicBezTo>
                  <a:cubicBezTo>
                    <a:pt x="1767" y="232"/>
                    <a:pt x="4086" y="0"/>
                    <a:pt x="4890" y="377"/>
                  </a:cubicBezTo>
                  <a:cubicBezTo>
                    <a:pt x="5694" y="754"/>
                    <a:pt x="5766" y="1966"/>
                    <a:pt x="5828" y="2657"/>
                  </a:cubicBezTo>
                  <a:cubicBezTo>
                    <a:pt x="5890" y="3348"/>
                    <a:pt x="5760" y="4160"/>
                    <a:pt x="5260" y="4525"/>
                  </a:cubicBezTo>
                  <a:cubicBezTo>
                    <a:pt x="4760" y="4890"/>
                    <a:pt x="3543" y="4810"/>
                    <a:pt x="2825" y="4845"/>
                  </a:cubicBezTo>
                  <a:cubicBezTo>
                    <a:pt x="2107" y="4880"/>
                    <a:pt x="1406" y="4964"/>
                    <a:pt x="949" y="4738"/>
                  </a:cubicBezTo>
                  <a:cubicBezTo>
                    <a:pt x="492" y="4512"/>
                    <a:pt x="170" y="3836"/>
                    <a:pt x="85" y="3488"/>
                  </a:cubicBezTo>
                  <a:cubicBezTo>
                    <a:pt x="0" y="3140"/>
                    <a:pt x="219" y="2894"/>
                    <a:pt x="439" y="2648"/>
                  </a:cubicBezTo>
                </a:path>
              </a:pathLst>
            </a:cu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249861" name="Group 5"/>
            <p:cNvGrpSpPr>
              <a:grpSpLocks/>
            </p:cNvGrpSpPr>
            <p:nvPr/>
          </p:nvGrpSpPr>
          <p:grpSpPr bwMode="auto">
            <a:xfrm>
              <a:off x="-1000" y="-25"/>
              <a:ext cx="4705" cy="4176"/>
              <a:chOff x="239" y="1395"/>
              <a:chExt cx="2116" cy="1903"/>
            </a:xfrm>
          </p:grpSpPr>
          <p:sp>
            <p:nvSpPr>
              <p:cNvPr id="249862" name="Freeform 6"/>
              <p:cNvSpPr>
                <a:spLocks/>
              </p:cNvSpPr>
              <p:nvPr/>
            </p:nvSpPr>
            <p:spPr bwMode="auto">
              <a:xfrm rot="-2449774">
                <a:off x="239" y="1469"/>
                <a:ext cx="2116" cy="1766"/>
              </a:xfrm>
              <a:custGeom>
                <a:avLst/>
                <a:gdLst>
                  <a:gd name="T0" fmla="*/ 2020 w 2116"/>
                  <a:gd name="T1" fmla="*/ 1766 h 1766"/>
                  <a:gd name="T2" fmla="*/ 2096 w 2116"/>
                  <a:gd name="T3" fmla="*/ 1668 h 1766"/>
                  <a:gd name="T4" fmla="*/ 2017 w 2116"/>
                  <a:gd name="T5" fmla="*/ 1369 h 1766"/>
                  <a:gd name="T6" fmla="*/ 1504 w 2116"/>
                  <a:gd name="T7" fmla="*/ 1029 h 1766"/>
                  <a:gd name="T8" fmla="*/ 1054 w 2116"/>
                  <a:gd name="T9" fmla="*/ 911 h 1766"/>
                  <a:gd name="T10" fmla="*/ 819 w 2116"/>
                  <a:gd name="T11" fmla="*/ 812 h 1766"/>
                  <a:gd name="T12" fmla="*/ 711 w 2116"/>
                  <a:gd name="T13" fmla="*/ 530 h 1766"/>
                  <a:gd name="T14" fmla="*/ 413 w 2116"/>
                  <a:gd name="T15" fmla="*/ 398 h 1766"/>
                  <a:gd name="T16" fmla="*/ 299 w 2116"/>
                  <a:gd name="T17" fmla="*/ 110 h 1766"/>
                  <a:gd name="T18" fmla="*/ 0 w 2116"/>
                  <a:gd name="T19" fmla="*/ 0 h 1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16" h="1766">
                    <a:moveTo>
                      <a:pt x="2020" y="1766"/>
                    </a:moveTo>
                    <a:cubicBezTo>
                      <a:pt x="2033" y="1750"/>
                      <a:pt x="2096" y="1734"/>
                      <a:pt x="2096" y="1668"/>
                    </a:cubicBezTo>
                    <a:cubicBezTo>
                      <a:pt x="2096" y="1602"/>
                      <a:pt x="2116" y="1475"/>
                      <a:pt x="2017" y="1369"/>
                    </a:cubicBezTo>
                    <a:cubicBezTo>
                      <a:pt x="1918" y="1263"/>
                      <a:pt x="1665" y="1105"/>
                      <a:pt x="1504" y="1029"/>
                    </a:cubicBezTo>
                    <a:cubicBezTo>
                      <a:pt x="1343" y="953"/>
                      <a:pt x="1168" y="947"/>
                      <a:pt x="1054" y="911"/>
                    </a:cubicBezTo>
                    <a:cubicBezTo>
                      <a:pt x="940" y="875"/>
                      <a:pt x="876" y="876"/>
                      <a:pt x="819" y="812"/>
                    </a:cubicBezTo>
                    <a:cubicBezTo>
                      <a:pt x="762" y="748"/>
                      <a:pt x="778" y="599"/>
                      <a:pt x="711" y="530"/>
                    </a:cubicBezTo>
                    <a:cubicBezTo>
                      <a:pt x="644" y="461"/>
                      <a:pt x="481" y="468"/>
                      <a:pt x="413" y="398"/>
                    </a:cubicBezTo>
                    <a:cubicBezTo>
                      <a:pt x="344" y="327"/>
                      <a:pt x="369" y="177"/>
                      <a:pt x="299" y="110"/>
                    </a:cubicBezTo>
                    <a:cubicBezTo>
                      <a:pt x="230" y="44"/>
                      <a:pt x="51" y="18"/>
                      <a:pt x="0" y="0"/>
                    </a:cubicBezTo>
                  </a:path>
                </a:pathLst>
              </a:custGeom>
              <a:noFill/>
              <a:ln w="304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9863" name="Freeform 7"/>
              <p:cNvSpPr>
                <a:spLocks/>
              </p:cNvSpPr>
              <p:nvPr/>
            </p:nvSpPr>
            <p:spPr bwMode="auto">
              <a:xfrm rot="-2449774">
                <a:off x="363" y="1395"/>
                <a:ext cx="1930" cy="1903"/>
              </a:xfrm>
              <a:custGeom>
                <a:avLst/>
                <a:gdLst>
                  <a:gd name="T0" fmla="*/ 1930 w 1930"/>
                  <a:gd name="T1" fmla="*/ 1804 h 1903"/>
                  <a:gd name="T2" fmla="*/ 1636 w 1930"/>
                  <a:gd name="T3" fmla="*/ 1887 h 1903"/>
                  <a:gd name="T4" fmla="*/ 1321 w 1930"/>
                  <a:gd name="T5" fmla="*/ 1706 h 1903"/>
                  <a:gd name="T6" fmla="*/ 1053 w 1930"/>
                  <a:gd name="T7" fmla="*/ 1351 h 1903"/>
                  <a:gd name="T8" fmla="*/ 911 w 1930"/>
                  <a:gd name="T9" fmla="*/ 1051 h 1903"/>
                  <a:gd name="T10" fmla="*/ 819 w 1930"/>
                  <a:gd name="T11" fmla="*/ 812 h 1903"/>
                  <a:gd name="T12" fmla="*/ 537 w 1930"/>
                  <a:gd name="T13" fmla="*/ 706 h 1903"/>
                  <a:gd name="T14" fmla="*/ 402 w 1930"/>
                  <a:gd name="T15" fmla="*/ 409 h 1903"/>
                  <a:gd name="T16" fmla="*/ 113 w 1930"/>
                  <a:gd name="T17" fmla="*/ 298 h 1903"/>
                  <a:gd name="T18" fmla="*/ 0 w 1930"/>
                  <a:gd name="T19" fmla="*/ 0 h 1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30" h="1903">
                    <a:moveTo>
                      <a:pt x="1930" y="1804"/>
                    </a:moveTo>
                    <a:cubicBezTo>
                      <a:pt x="1881" y="1818"/>
                      <a:pt x="1737" y="1903"/>
                      <a:pt x="1636" y="1887"/>
                    </a:cubicBezTo>
                    <a:cubicBezTo>
                      <a:pt x="1535" y="1871"/>
                      <a:pt x="1418" y="1795"/>
                      <a:pt x="1321" y="1706"/>
                    </a:cubicBezTo>
                    <a:cubicBezTo>
                      <a:pt x="1224" y="1617"/>
                      <a:pt x="1121" y="1460"/>
                      <a:pt x="1053" y="1351"/>
                    </a:cubicBezTo>
                    <a:cubicBezTo>
                      <a:pt x="985" y="1242"/>
                      <a:pt x="950" y="1141"/>
                      <a:pt x="911" y="1051"/>
                    </a:cubicBezTo>
                    <a:cubicBezTo>
                      <a:pt x="872" y="961"/>
                      <a:pt x="881" y="869"/>
                      <a:pt x="819" y="812"/>
                    </a:cubicBezTo>
                    <a:cubicBezTo>
                      <a:pt x="757" y="755"/>
                      <a:pt x="606" y="773"/>
                      <a:pt x="537" y="706"/>
                    </a:cubicBezTo>
                    <a:cubicBezTo>
                      <a:pt x="467" y="640"/>
                      <a:pt x="473" y="477"/>
                      <a:pt x="402" y="409"/>
                    </a:cubicBezTo>
                    <a:cubicBezTo>
                      <a:pt x="330" y="341"/>
                      <a:pt x="180" y="367"/>
                      <a:pt x="113" y="298"/>
                    </a:cubicBezTo>
                    <a:cubicBezTo>
                      <a:pt x="46" y="229"/>
                      <a:pt x="19" y="51"/>
                      <a:pt x="0" y="0"/>
                    </a:cubicBezTo>
                  </a:path>
                </a:pathLst>
              </a:custGeom>
              <a:noFill/>
              <a:ln w="304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sp>
        <p:nvSpPr>
          <p:cNvPr id="249864" name="Rectangle 8"/>
          <p:cNvSpPr>
            <a:spLocks noGrp="1" noChangeArrowheads="1"/>
          </p:cNvSpPr>
          <p:nvPr>
            <p:ph type="title"/>
          </p:nvPr>
        </p:nvSpPr>
        <p:spPr/>
        <p:txBody>
          <a:bodyPr/>
          <a:lstStyle/>
          <a:p>
            <a:r>
              <a:rPr lang="en-US"/>
              <a:t>The crystal rotates!</a:t>
            </a:r>
          </a:p>
        </p:txBody>
      </p:sp>
      <p:sp>
        <p:nvSpPr>
          <p:cNvPr id="249865" name="Oval 9"/>
          <p:cNvSpPr>
            <a:spLocks noChangeArrowheads="1"/>
          </p:cNvSpPr>
          <p:nvPr/>
        </p:nvSpPr>
        <p:spPr bwMode="auto">
          <a:xfrm>
            <a:off x="4035425" y="3030538"/>
            <a:ext cx="471488" cy="442912"/>
          </a:xfrm>
          <a:prstGeom prst="ellipse">
            <a:avLst/>
          </a:prstGeom>
          <a:solidFill>
            <a:srgbClr val="00FF00">
              <a:alpha val="20000"/>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9866" name="Line 10"/>
          <p:cNvSpPr>
            <a:spLocks noChangeShapeType="1"/>
          </p:cNvSpPr>
          <p:nvPr/>
        </p:nvSpPr>
        <p:spPr bwMode="auto">
          <a:xfrm flipH="1" flipV="1">
            <a:off x="4035425" y="2054225"/>
            <a:ext cx="0" cy="256063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9867" name="Line 11"/>
          <p:cNvSpPr>
            <a:spLocks noChangeShapeType="1"/>
          </p:cNvSpPr>
          <p:nvPr/>
        </p:nvSpPr>
        <p:spPr bwMode="auto">
          <a:xfrm flipH="1" flipV="1">
            <a:off x="4513263" y="2054225"/>
            <a:ext cx="0" cy="256063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 name="Text Box 6"/>
          <p:cNvSpPr txBox="1">
            <a:spLocks noChangeArrowheads="1"/>
          </p:cNvSpPr>
          <p:nvPr/>
        </p:nvSpPr>
        <p:spPr bwMode="auto">
          <a:xfrm>
            <a:off x="328613" y="6599238"/>
            <a:ext cx="2808287" cy="228600"/>
          </a:xfrm>
          <a:prstGeom prst="rect">
            <a:avLst/>
          </a:prstGeom>
          <a:noFill/>
          <a:ln>
            <a:noFill/>
          </a:ln>
          <a:effectLs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eaLnBrk="0" hangingPunct="0"/>
            <a:r>
              <a:rPr lang="en-US" sz="900">
                <a:solidFill>
                  <a:srgbClr val="1E3E67"/>
                </a:solidFill>
                <a:latin typeface="Verdana" pitchFamily="34" charset="0"/>
                <a:ea typeface="MS PGothic" pitchFamily="34" charset="-128"/>
              </a:rPr>
              <a:t>Membrane Protein Expression Center © 2012</a:t>
            </a:r>
            <a:endParaRPr lang="en-US" sz="1000">
              <a:solidFill>
                <a:srgbClr val="1E3E67"/>
              </a:solidFill>
              <a:latin typeface="Verdana" pitchFamily="34" charset="0"/>
              <a:ea typeface="MS PGothic" pitchFamily="34" charset="-128"/>
            </a:endParaRPr>
          </a:p>
        </p:txBody>
      </p:sp>
    </p:spTree>
    <p:extLst>
      <p:ext uri="{BB962C8B-B14F-4D97-AF65-F5344CB8AC3E}">
        <p14:creationId xmlns:p14="http://schemas.microsoft.com/office/powerpoint/2010/main" val="11424280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path" presetSubtype="0" accel="50000" decel="50000" fill="hold" nodeType="clickEffect">
                                  <p:stCondLst>
                                    <p:cond delay="0"/>
                                  </p:stCondLst>
                                  <p:childTnLst>
                                    <p:animMotion origin="layout" path="M -8.33333E-7 -1.48148E-6 L -0.1658 -1.48148E-6 " pathEditMode="relative" rAng="0" ptsTypes="AA">
                                      <p:cBhvr>
                                        <p:cTn id="6" dur="500" fill="hold"/>
                                        <p:tgtEl>
                                          <p:spTgt spid="249858"/>
                                        </p:tgtEl>
                                        <p:attrNameLst>
                                          <p:attrName>ppt_x</p:attrName>
                                          <p:attrName>ppt_y</p:attrName>
                                        </p:attrNameLst>
                                      </p:cBhvr>
                                      <p:rCtr x="-8299"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274" name="Rectangle 2"/>
          <p:cNvSpPr>
            <a:spLocks noGrp="1" noChangeArrowheads="1"/>
          </p:cNvSpPr>
          <p:nvPr>
            <p:ph type="title"/>
          </p:nvPr>
        </p:nvSpPr>
        <p:spPr>
          <a:xfrm>
            <a:off x="685800" y="196850"/>
            <a:ext cx="7772400" cy="1143000"/>
          </a:xfrm>
        </p:spPr>
        <p:txBody>
          <a:bodyPr/>
          <a:lstStyle/>
          <a:p>
            <a:r>
              <a:rPr lang="en-US" sz="5400"/>
              <a:t>Basic Principles</a:t>
            </a:r>
          </a:p>
        </p:txBody>
      </p:sp>
      <p:sp>
        <p:nvSpPr>
          <p:cNvPr id="438275" name="Rectangle 3"/>
          <p:cNvSpPr>
            <a:spLocks noGrp="1" noChangeArrowheads="1"/>
          </p:cNvSpPr>
          <p:nvPr>
            <p:ph type="body" idx="1"/>
          </p:nvPr>
        </p:nvSpPr>
        <p:spPr>
          <a:xfrm>
            <a:off x="300038" y="1600200"/>
            <a:ext cx="8386762" cy="4525963"/>
          </a:xfrm>
        </p:spPr>
        <p:txBody>
          <a:bodyPr/>
          <a:lstStyle/>
          <a:p>
            <a:pPr>
              <a:buFontTx/>
              <a:buNone/>
            </a:pPr>
            <a:r>
              <a:rPr lang="en-US"/>
              <a:t>“Hell, there are </a:t>
            </a:r>
            <a:r>
              <a:rPr lang="en-US">
                <a:solidFill>
                  <a:srgbClr val="990000"/>
                </a:solidFill>
              </a:rPr>
              <a:t>NO RULES</a:t>
            </a:r>
            <a:r>
              <a:rPr lang="en-US"/>
              <a:t> here - we're trying to accomplish something.”</a:t>
            </a:r>
          </a:p>
          <a:p>
            <a:pPr algn="r">
              <a:buFontTx/>
              <a:buNone/>
            </a:pPr>
            <a:r>
              <a:rPr lang="en-US" sz="2000"/>
              <a:t>Thomas A. Edison – inventor</a:t>
            </a:r>
          </a:p>
          <a:p>
            <a:pPr algn="ctr">
              <a:buFontTx/>
              <a:buNone/>
            </a:pPr>
            <a:endParaRPr lang="en-US"/>
          </a:p>
          <a:p>
            <a:pPr>
              <a:buFontTx/>
              <a:buNone/>
            </a:pPr>
            <a:r>
              <a:rPr lang="en-US"/>
              <a:t>“You’ve got to have an </a:t>
            </a:r>
            <a:r>
              <a:rPr lang="en-US">
                <a:solidFill>
                  <a:srgbClr val="990000"/>
                </a:solidFill>
              </a:rPr>
              <a:t>ASSAY</a:t>
            </a:r>
            <a:r>
              <a:rPr lang="en-US"/>
              <a:t>.”</a:t>
            </a:r>
          </a:p>
          <a:p>
            <a:pPr algn="r">
              <a:buFontTx/>
              <a:buNone/>
            </a:pPr>
            <a:r>
              <a:rPr lang="en-US" sz="2000"/>
              <a:t>Arthur Kornberg – Nobel Laureate</a:t>
            </a:r>
          </a:p>
          <a:p>
            <a:pPr algn="ctr">
              <a:buFontTx/>
              <a:buNone/>
            </a:pPr>
            <a:endParaRPr lang="en-US" sz="2000"/>
          </a:p>
          <a:p>
            <a:pPr>
              <a:buFontTx/>
              <a:buNone/>
            </a:pPr>
            <a:r>
              <a:rPr lang="en-US"/>
              <a:t>“Control, control, you must learn </a:t>
            </a:r>
            <a:r>
              <a:rPr lang="en-US">
                <a:solidFill>
                  <a:srgbClr val="990000"/>
                </a:solidFill>
              </a:rPr>
              <a:t>CONTROL</a:t>
            </a:r>
            <a:r>
              <a:rPr lang="en-US"/>
              <a:t>!”</a:t>
            </a:r>
          </a:p>
          <a:p>
            <a:pPr algn="r">
              <a:buFontTx/>
              <a:buNone/>
            </a:pPr>
            <a:r>
              <a:rPr lang="en-US" sz="2000"/>
              <a:t>Yoda – Jedi Master</a:t>
            </a:r>
          </a:p>
          <a:p>
            <a:pPr>
              <a:buFontTx/>
              <a:buNone/>
            </a:pPr>
            <a:endParaRPr lang="en-US" sz="2000"/>
          </a:p>
        </p:txBody>
      </p:sp>
    </p:spTree>
    <p:extLst>
      <p:ext uri="{BB962C8B-B14F-4D97-AF65-F5344CB8AC3E}">
        <p14:creationId xmlns:p14="http://schemas.microsoft.com/office/powerpoint/2010/main" val="151055184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3827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38275">
                                            <p:txEl>
                                              <p:pRg st="1" end="1"/>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438275">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38275">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438275">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3827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Bending Magnet</a:t>
            </a:r>
            <a:endParaRPr lang="en-US" dirty="0"/>
          </a:p>
        </p:txBody>
      </p:sp>
      <p:sp>
        <p:nvSpPr>
          <p:cNvPr id="6" name="Can 5"/>
          <p:cNvSpPr/>
          <p:nvPr/>
        </p:nvSpPr>
        <p:spPr>
          <a:xfrm>
            <a:off x="3429000" y="4259687"/>
            <a:ext cx="2286000" cy="1371600"/>
          </a:xfrm>
          <a:prstGeom prst="ca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N</a:t>
            </a:r>
            <a:endParaRPr lang="en-US" sz="3200" dirty="0"/>
          </a:p>
        </p:txBody>
      </p:sp>
      <p:grpSp>
        <p:nvGrpSpPr>
          <p:cNvPr id="15" name="Group 14"/>
          <p:cNvGrpSpPr/>
          <p:nvPr/>
        </p:nvGrpSpPr>
        <p:grpSpPr>
          <a:xfrm>
            <a:off x="-708338" y="2472744"/>
            <a:ext cx="9672034" cy="1900979"/>
            <a:chOff x="-708338" y="2472744"/>
            <a:chExt cx="9672034" cy="1900979"/>
          </a:xfrm>
        </p:grpSpPr>
        <p:grpSp>
          <p:nvGrpSpPr>
            <p:cNvPr id="12" name="Group 11"/>
            <p:cNvGrpSpPr/>
            <p:nvPr/>
          </p:nvGrpSpPr>
          <p:grpSpPr>
            <a:xfrm>
              <a:off x="-708338" y="2472744"/>
              <a:ext cx="9672034" cy="1489656"/>
              <a:chOff x="-708338" y="2472744"/>
              <a:chExt cx="9672034" cy="1489656"/>
            </a:xfrm>
          </p:grpSpPr>
          <p:sp>
            <p:nvSpPr>
              <p:cNvPr id="10" name="Isosceles Triangle 9"/>
              <p:cNvSpPr/>
              <p:nvPr/>
            </p:nvSpPr>
            <p:spPr>
              <a:xfrm rot="16200000">
                <a:off x="5524501" y="1333499"/>
                <a:ext cx="533402" cy="4724400"/>
              </a:xfrm>
              <a:prstGeom prst="triangle">
                <a:avLst>
                  <a:gd name="adj" fmla="val 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708338" y="2472744"/>
                <a:ext cx="9672034" cy="1468191"/>
              </a:xfrm>
              <a:custGeom>
                <a:avLst/>
                <a:gdLst>
                  <a:gd name="connsiteX0" fmla="*/ 0 w 9956729"/>
                  <a:gd name="connsiteY0" fmla="*/ 1453520 h 1615212"/>
                  <a:gd name="connsiteX1" fmla="*/ 5241701 w 9956729"/>
                  <a:gd name="connsiteY1" fmla="*/ 1492157 h 1615212"/>
                  <a:gd name="connsiteX2" fmla="*/ 9672034 w 9956729"/>
                  <a:gd name="connsiteY2" fmla="*/ 88360 h 1615212"/>
                  <a:gd name="connsiteX3" fmla="*/ 9530366 w 9956729"/>
                  <a:gd name="connsiteY3" fmla="*/ 139875 h 1615212"/>
                  <a:gd name="connsiteX0" fmla="*/ 0 w 9672034"/>
                  <a:gd name="connsiteY0" fmla="*/ 1365160 h 1526852"/>
                  <a:gd name="connsiteX1" fmla="*/ 5241701 w 9672034"/>
                  <a:gd name="connsiteY1" fmla="*/ 1403797 h 1526852"/>
                  <a:gd name="connsiteX2" fmla="*/ 9672034 w 9672034"/>
                  <a:gd name="connsiteY2" fmla="*/ 0 h 1526852"/>
                  <a:gd name="connsiteX0" fmla="*/ 0 w 9672034"/>
                  <a:gd name="connsiteY0" fmla="*/ 1365160 h 1528588"/>
                  <a:gd name="connsiteX1" fmla="*/ 4893972 w 9672034"/>
                  <a:gd name="connsiteY1" fmla="*/ 1455312 h 1528588"/>
                  <a:gd name="connsiteX2" fmla="*/ 5241701 w 9672034"/>
                  <a:gd name="connsiteY2" fmla="*/ 1403797 h 1528588"/>
                  <a:gd name="connsiteX3" fmla="*/ 9672034 w 9672034"/>
                  <a:gd name="connsiteY3" fmla="*/ 0 h 1528588"/>
                  <a:gd name="connsiteX0" fmla="*/ 0 w 9672034"/>
                  <a:gd name="connsiteY0" fmla="*/ 1365160 h 1528588"/>
                  <a:gd name="connsiteX1" fmla="*/ 4893972 w 9672034"/>
                  <a:gd name="connsiteY1" fmla="*/ 1455312 h 1528588"/>
                  <a:gd name="connsiteX2" fmla="*/ 5241701 w 9672034"/>
                  <a:gd name="connsiteY2" fmla="*/ 1403797 h 1528588"/>
                  <a:gd name="connsiteX3" fmla="*/ 5512158 w 9672034"/>
                  <a:gd name="connsiteY3" fmla="*/ 1352281 h 1528588"/>
                  <a:gd name="connsiteX4" fmla="*/ 9672034 w 9672034"/>
                  <a:gd name="connsiteY4" fmla="*/ 0 h 1528588"/>
                  <a:gd name="connsiteX0" fmla="*/ 0 w 9672034"/>
                  <a:gd name="connsiteY0" fmla="*/ 1468191 h 1528588"/>
                  <a:gd name="connsiteX1" fmla="*/ 4893972 w 9672034"/>
                  <a:gd name="connsiteY1" fmla="*/ 1455312 h 1528588"/>
                  <a:gd name="connsiteX2" fmla="*/ 5241701 w 9672034"/>
                  <a:gd name="connsiteY2" fmla="*/ 1403797 h 1528588"/>
                  <a:gd name="connsiteX3" fmla="*/ 5512158 w 9672034"/>
                  <a:gd name="connsiteY3" fmla="*/ 1352281 h 1528588"/>
                  <a:gd name="connsiteX4" fmla="*/ 9672034 w 9672034"/>
                  <a:gd name="connsiteY4" fmla="*/ 0 h 1528588"/>
                  <a:gd name="connsiteX0" fmla="*/ 0 w 9672034"/>
                  <a:gd name="connsiteY0" fmla="*/ 1468191 h 1488702"/>
                  <a:gd name="connsiteX1" fmla="*/ 4893972 w 9672034"/>
                  <a:gd name="connsiteY1" fmla="*/ 1455312 h 1488702"/>
                  <a:gd name="connsiteX2" fmla="*/ 5512158 w 9672034"/>
                  <a:gd name="connsiteY2" fmla="*/ 1352281 h 1488702"/>
                  <a:gd name="connsiteX3" fmla="*/ 9672034 w 9672034"/>
                  <a:gd name="connsiteY3" fmla="*/ 0 h 1488702"/>
                  <a:gd name="connsiteX0" fmla="*/ 0 w 9672034"/>
                  <a:gd name="connsiteY0" fmla="*/ 1468191 h 1491885"/>
                  <a:gd name="connsiteX1" fmla="*/ 4893972 w 9672034"/>
                  <a:gd name="connsiteY1" fmla="*/ 1455312 h 1491885"/>
                  <a:gd name="connsiteX2" fmla="*/ 5512158 w 9672034"/>
                  <a:gd name="connsiteY2" fmla="*/ 1352281 h 1491885"/>
                  <a:gd name="connsiteX3" fmla="*/ 9672034 w 9672034"/>
                  <a:gd name="connsiteY3" fmla="*/ 0 h 1491885"/>
                  <a:gd name="connsiteX0" fmla="*/ 0 w 9672034"/>
                  <a:gd name="connsiteY0" fmla="*/ 1468191 h 1468191"/>
                  <a:gd name="connsiteX1" fmla="*/ 4893972 w 9672034"/>
                  <a:gd name="connsiteY1" fmla="*/ 1455312 h 1468191"/>
                  <a:gd name="connsiteX2" fmla="*/ 5512158 w 9672034"/>
                  <a:gd name="connsiteY2" fmla="*/ 1352281 h 1468191"/>
                  <a:gd name="connsiteX3" fmla="*/ 9672034 w 9672034"/>
                  <a:gd name="connsiteY3" fmla="*/ 0 h 1468191"/>
                  <a:gd name="connsiteX0" fmla="*/ 0 w 9672034"/>
                  <a:gd name="connsiteY0" fmla="*/ 1468191 h 1468191"/>
                  <a:gd name="connsiteX1" fmla="*/ 4893972 w 9672034"/>
                  <a:gd name="connsiteY1" fmla="*/ 1455312 h 1468191"/>
                  <a:gd name="connsiteX2" fmla="*/ 5512158 w 9672034"/>
                  <a:gd name="connsiteY2" fmla="*/ 1352281 h 1468191"/>
                  <a:gd name="connsiteX3" fmla="*/ 9672034 w 9672034"/>
                  <a:gd name="connsiteY3" fmla="*/ 0 h 1468191"/>
                  <a:gd name="connsiteX0" fmla="*/ 0 w 9672034"/>
                  <a:gd name="connsiteY0" fmla="*/ 1468191 h 1468191"/>
                  <a:gd name="connsiteX1" fmla="*/ 4893972 w 9672034"/>
                  <a:gd name="connsiteY1" fmla="*/ 1455312 h 1468191"/>
                  <a:gd name="connsiteX2" fmla="*/ 5512158 w 9672034"/>
                  <a:gd name="connsiteY2" fmla="*/ 1352281 h 1468191"/>
                  <a:gd name="connsiteX3" fmla="*/ 9672034 w 9672034"/>
                  <a:gd name="connsiteY3" fmla="*/ 0 h 1468191"/>
                  <a:gd name="connsiteX0" fmla="*/ 0 w 9672034"/>
                  <a:gd name="connsiteY0" fmla="*/ 1468191 h 1468191"/>
                  <a:gd name="connsiteX1" fmla="*/ 4893972 w 9672034"/>
                  <a:gd name="connsiteY1" fmla="*/ 1455312 h 1468191"/>
                  <a:gd name="connsiteX2" fmla="*/ 6272011 w 9672034"/>
                  <a:gd name="connsiteY2" fmla="*/ 1223493 h 1468191"/>
                  <a:gd name="connsiteX3" fmla="*/ 9672034 w 9672034"/>
                  <a:gd name="connsiteY3" fmla="*/ 0 h 1468191"/>
                  <a:gd name="connsiteX0" fmla="*/ 0 w 9672034"/>
                  <a:gd name="connsiteY0" fmla="*/ 1468191 h 1468191"/>
                  <a:gd name="connsiteX1" fmla="*/ 4275786 w 9672034"/>
                  <a:gd name="connsiteY1" fmla="*/ 1468191 h 1468191"/>
                  <a:gd name="connsiteX2" fmla="*/ 6272011 w 9672034"/>
                  <a:gd name="connsiteY2" fmla="*/ 1223493 h 1468191"/>
                  <a:gd name="connsiteX3" fmla="*/ 9672034 w 9672034"/>
                  <a:gd name="connsiteY3" fmla="*/ 0 h 1468191"/>
                  <a:gd name="connsiteX0" fmla="*/ 0 w 9672034"/>
                  <a:gd name="connsiteY0" fmla="*/ 1468191 h 1468191"/>
                  <a:gd name="connsiteX1" fmla="*/ 4275786 w 9672034"/>
                  <a:gd name="connsiteY1" fmla="*/ 1468191 h 1468191"/>
                  <a:gd name="connsiteX2" fmla="*/ 6272011 w 9672034"/>
                  <a:gd name="connsiteY2" fmla="*/ 1223493 h 1468191"/>
                  <a:gd name="connsiteX3" fmla="*/ 9672034 w 9672034"/>
                  <a:gd name="connsiteY3" fmla="*/ 0 h 1468191"/>
                  <a:gd name="connsiteX0" fmla="*/ 0 w 9672034"/>
                  <a:gd name="connsiteY0" fmla="*/ 1468191 h 1468191"/>
                  <a:gd name="connsiteX1" fmla="*/ 4275786 w 9672034"/>
                  <a:gd name="connsiteY1" fmla="*/ 1468191 h 1468191"/>
                  <a:gd name="connsiteX2" fmla="*/ 6272011 w 9672034"/>
                  <a:gd name="connsiteY2" fmla="*/ 1223493 h 1468191"/>
                  <a:gd name="connsiteX3" fmla="*/ 9672034 w 9672034"/>
                  <a:gd name="connsiteY3" fmla="*/ 0 h 1468191"/>
                  <a:gd name="connsiteX0" fmla="*/ 0 w 9672034"/>
                  <a:gd name="connsiteY0" fmla="*/ 1468191 h 1468191"/>
                  <a:gd name="connsiteX1" fmla="*/ 4275786 w 9672034"/>
                  <a:gd name="connsiteY1" fmla="*/ 1468191 h 1468191"/>
                  <a:gd name="connsiteX2" fmla="*/ 6272011 w 9672034"/>
                  <a:gd name="connsiteY2" fmla="*/ 1223493 h 1468191"/>
                  <a:gd name="connsiteX3" fmla="*/ 9672034 w 9672034"/>
                  <a:gd name="connsiteY3" fmla="*/ 0 h 1468191"/>
                </a:gdLst>
                <a:ahLst/>
                <a:cxnLst>
                  <a:cxn ang="0">
                    <a:pos x="connsiteX0" y="connsiteY0"/>
                  </a:cxn>
                  <a:cxn ang="0">
                    <a:pos x="connsiteX1" y="connsiteY1"/>
                  </a:cxn>
                  <a:cxn ang="0">
                    <a:pos x="connsiteX2" y="connsiteY2"/>
                  </a:cxn>
                  <a:cxn ang="0">
                    <a:pos x="connsiteX3" y="connsiteY3"/>
                  </a:cxn>
                </a:cxnLst>
                <a:rect l="l" t="t" r="r" b="b"/>
                <a:pathLst>
                  <a:path w="9672034" h="1468191">
                    <a:moveTo>
                      <a:pt x="0" y="1468191"/>
                    </a:moveTo>
                    <a:lnTo>
                      <a:pt x="4275786" y="1468191"/>
                    </a:lnTo>
                    <a:cubicBezTo>
                      <a:pt x="5279802" y="1437403"/>
                      <a:pt x="5254512" y="1527824"/>
                      <a:pt x="6272011" y="1223493"/>
                    </a:cubicBezTo>
                    <a:lnTo>
                      <a:pt x="9672034" y="0"/>
                    </a:lnTo>
                  </a:path>
                </a:pathLst>
              </a:custGeom>
              <a:solidFill>
                <a:schemeClr val="bg1"/>
              </a:solidFill>
              <a:ln w="50800">
                <a:solidFill>
                  <a:srgbClr val="0070C0"/>
                </a:solidFill>
                <a:tailEnd type="stealth"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extBox 12"/>
            <p:cNvSpPr txBox="1"/>
            <p:nvPr/>
          </p:nvSpPr>
          <p:spPr>
            <a:xfrm>
              <a:off x="838200" y="3482659"/>
              <a:ext cx="1646605" cy="369332"/>
            </a:xfrm>
            <a:prstGeom prst="rect">
              <a:avLst/>
            </a:prstGeom>
            <a:noFill/>
          </p:spPr>
          <p:txBody>
            <a:bodyPr wrap="none" rtlCol="0">
              <a:spAutoFit/>
            </a:bodyPr>
            <a:lstStyle/>
            <a:p>
              <a:r>
                <a:rPr lang="en-US" dirty="0"/>
                <a:t>e</a:t>
              </a:r>
              <a:r>
                <a:rPr lang="en-US" dirty="0" smtClean="0"/>
                <a:t>lectron beam</a:t>
              </a:r>
              <a:endParaRPr lang="en-US" dirty="0"/>
            </a:p>
          </p:txBody>
        </p:sp>
        <p:sp>
          <p:nvSpPr>
            <p:cNvPr id="14" name="TextBox 13"/>
            <p:cNvSpPr txBox="1"/>
            <p:nvPr/>
          </p:nvSpPr>
          <p:spPr>
            <a:xfrm>
              <a:off x="6814477" y="4004391"/>
              <a:ext cx="979755" cy="369332"/>
            </a:xfrm>
            <a:prstGeom prst="rect">
              <a:avLst/>
            </a:prstGeom>
            <a:noFill/>
          </p:spPr>
          <p:txBody>
            <a:bodyPr wrap="none" rtlCol="0">
              <a:spAutoFit/>
            </a:bodyPr>
            <a:lstStyle/>
            <a:p>
              <a:r>
                <a:rPr lang="en-US" dirty="0" smtClean="0"/>
                <a:t>X-rays !</a:t>
              </a:r>
              <a:endParaRPr lang="en-US" dirty="0"/>
            </a:p>
          </p:txBody>
        </p:sp>
      </p:grpSp>
      <p:sp>
        <p:nvSpPr>
          <p:cNvPr id="7" name="Can 6"/>
          <p:cNvSpPr/>
          <p:nvPr/>
        </p:nvSpPr>
        <p:spPr>
          <a:xfrm>
            <a:off x="3429000" y="2133600"/>
            <a:ext cx="2286000" cy="1371600"/>
          </a:xfrm>
          <a:prstGeom prst="can">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S</a:t>
            </a:r>
            <a:endParaRPr lang="en-US" sz="3200" dirty="0"/>
          </a:p>
        </p:txBody>
      </p:sp>
    </p:spTree>
    <p:extLst>
      <p:ext uri="{BB962C8B-B14F-4D97-AF65-F5344CB8AC3E}">
        <p14:creationId xmlns:p14="http://schemas.microsoft.com/office/powerpoint/2010/main" val="3165448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Grp="1" noChangeArrowheads="1"/>
          </p:cNvSpPr>
          <p:nvPr>
            <p:ph type="title"/>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sz="4800" smtClean="0"/>
              <a:t>Summary</a:t>
            </a:r>
          </a:p>
        </p:txBody>
      </p:sp>
      <p:sp>
        <p:nvSpPr>
          <p:cNvPr id="173059" name="Text Box 3"/>
          <p:cNvSpPr txBox="1">
            <a:spLocks noChangeArrowheads="1"/>
          </p:cNvSpPr>
          <p:nvPr/>
        </p:nvSpPr>
        <p:spPr bwMode="auto">
          <a:xfrm>
            <a:off x="1416050" y="2116138"/>
            <a:ext cx="6613525" cy="36933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algn="ctr" eaLnBrk="1" hangingPunct="1">
              <a:lnSpc>
                <a:spcPct val="130000"/>
              </a:lnSpc>
            </a:pPr>
            <a:r>
              <a:rPr lang="en-US" sz="3600" b="1" dirty="0">
                <a:solidFill>
                  <a:srgbClr val="008000"/>
                </a:solidFill>
              </a:rPr>
              <a:t>Shoot the crystal</a:t>
            </a:r>
          </a:p>
          <a:p>
            <a:pPr algn="ctr" eaLnBrk="1" hangingPunct="1">
              <a:lnSpc>
                <a:spcPct val="130000"/>
              </a:lnSpc>
            </a:pPr>
            <a:r>
              <a:rPr lang="en-US" sz="3600" b="1" dirty="0">
                <a:solidFill>
                  <a:srgbClr val="008000"/>
                </a:solidFill>
              </a:rPr>
              <a:t>Do not bend</a:t>
            </a:r>
            <a:r>
              <a:rPr lang="en-US" sz="3600" b="1" dirty="0" smtClean="0">
                <a:solidFill>
                  <a:srgbClr val="008000"/>
                </a:solidFill>
              </a:rPr>
              <a:t>!</a:t>
            </a:r>
          </a:p>
          <a:p>
            <a:pPr algn="ctr" eaLnBrk="1" hangingPunct="1">
              <a:lnSpc>
                <a:spcPct val="130000"/>
              </a:lnSpc>
            </a:pPr>
            <a:r>
              <a:rPr lang="en-US" sz="3600" b="1" dirty="0" smtClean="0">
                <a:solidFill>
                  <a:srgbClr val="008000"/>
                </a:solidFill>
              </a:rPr>
              <a:t>Multi-crystal strategies</a:t>
            </a:r>
          </a:p>
          <a:p>
            <a:pPr algn="ctr" eaLnBrk="1" hangingPunct="1">
              <a:lnSpc>
                <a:spcPct val="130000"/>
              </a:lnSpc>
            </a:pPr>
            <a:endParaRPr lang="en-US" sz="3600" b="1" dirty="0">
              <a:solidFill>
                <a:srgbClr val="008000"/>
              </a:solidFill>
            </a:endParaRPr>
          </a:p>
          <a:p>
            <a:pPr algn="ctr" eaLnBrk="1" hangingPunct="1">
              <a:lnSpc>
                <a:spcPct val="130000"/>
              </a:lnSpc>
            </a:pPr>
            <a:r>
              <a:rPr lang="en-US" sz="3600" b="1" dirty="0" smtClean="0">
                <a:solidFill>
                  <a:srgbClr val="008000"/>
                </a:solidFill>
              </a:rPr>
              <a:t>assay</a:t>
            </a:r>
            <a:r>
              <a:rPr lang="en-US" sz="3600" b="1" dirty="0">
                <a:solidFill>
                  <a:srgbClr val="008000"/>
                </a:solidFill>
              </a:rPr>
              <a:t>, control and open mind</a:t>
            </a:r>
          </a:p>
        </p:txBody>
      </p:sp>
      <p:sp>
        <p:nvSpPr>
          <p:cNvPr id="139268" name="TextBox 4"/>
          <p:cNvSpPr txBox="1">
            <a:spLocks noChangeArrowheads="1"/>
          </p:cNvSpPr>
          <p:nvPr/>
        </p:nvSpPr>
        <p:spPr bwMode="auto">
          <a:xfrm>
            <a:off x="381000" y="6567488"/>
            <a:ext cx="3048000" cy="276225"/>
          </a:xfrm>
          <a:prstGeom prst="rect">
            <a:avLst/>
          </a:prstGeom>
          <a:solidFill>
            <a:schemeClr val="bg1">
              <a:alpha val="85881"/>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r>
              <a:rPr lang="en-US" sz="1200">
                <a:latin typeface="Times" pitchFamily="18" charset="0"/>
              </a:rPr>
              <a:t>Membrane Protein Expression Center © 2013</a:t>
            </a:r>
          </a:p>
        </p:txBody>
      </p:sp>
    </p:spTree>
    <p:extLst>
      <p:ext uri="{BB962C8B-B14F-4D97-AF65-F5344CB8AC3E}">
        <p14:creationId xmlns:p14="http://schemas.microsoft.com/office/powerpoint/2010/main" val="331341323"/>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7305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7305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3059">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7305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Isosceles Triangle 18"/>
          <p:cNvSpPr/>
          <p:nvPr/>
        </p:nvSpPr>
        <p:spPr>
          <a:xfrm rot="5400000" flipV="1">
            <a:off x="6914951" y="1771851"/>
            <a:ext cx="762001" cy="4533502"/>
          </a:xfrm>
          <a:prstGeom prst="triangle">
            <a:avLst>
              <a:gd name="adj" fmla="val 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Two Bending Magnets</a:t>
            </a:r>
            <a:endParaRPr lang="en-US" dirty="0"/>
          </a:p>
        </p:txBody>
      </p:sp>
      <p:sp>
        <p:nvSpPr>
          <p:cNvPr id="6" name="Can 5"/>
          <p:cNvSpPr/>
          <p:nvPr/>
        </p:nvSpPr>
        <p:spPr>
          <a:xfrm>
            <a:off x="2430475" y="4259687"/>
            <a:ext cx="1734286" cy="1371600"/>
          </a:xfrm>
          <a:prstGeom prst="ca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N</a:t>
            </a:r>
            <a:endParaRPr lang="en-US" sz="3200" dirty="0"/>
          </a:p>
        </p:txBody>
      </p:sp>
      <p:sp>
        <p:nvSpPr>
          <p:cNvPr id="10" name="Isosceles Triangle 9"/>
          <p:cNvSpPr/>
          <p:nvPr/>
        </p:nvSpPr>
        <p:spPr>
          <a:xfrm rot="16200000">
            <a:off x="5406238" y="224638"/>
            <a:ext cx="762000" cy="6713524"/>
          </a:xfrm>
          <a:prstGeom prst="triangle">
            <a:avLst>
              <a:gd name="adj" fmla="val 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708338" y="3576636"/>
            <a:ext cx="9699334" cy="386069"/>
          </a:xfrm>
          <a:custGeom>
            <a:avLst/>
            <a:gdLst>
              <a:gd name="connsiteX0" fmla="*/ 0 w 9956729"/>
              <a:gd name="connsiteY0" fmla="*/ 1453520 h 1615212"/>
              <a:gd name="connsiteX1" fmla="*/ 5241701 w 9956729"/>
              <a:gd name="connsiteY1" fmla="*/ 1492157 h 1615212"/>
              <a:gd name="connsiteX2" fmla="*/ 9672034 w 9956729"/>
              <a:gd name="connsiteY2" fmla="*/ 88360 h 1615212"/>
              <a:gd name="connsiteX3" fmla="*/ 9530366 w 9956729"/>
              <a:gd name="connsiteY3" fmla="*/ 139875 h 1615212"/>
              <a:gd name="connsiteX0" fmla="*/ 0 w 9672034"/>
              <a:gd name="connsiteY0" fmla="*/ 1365160 h 1526852"/>
              <a:gd name="connsiteX1" fmla="*/ 5241701 w 9672034"/>
              <a:gd name="connsiteY1" fmla="*/ 1403797 h 1526852"/>
              <a:gd name="connsiteX2" fmla="*/ 9672034 w 9672034"/>
              <a:gd name="connsiteY2" fmla="*/ 0 h 1526852"/>
              <a:gd name="connsiteX0" fmla="*/ 0 w 9672034"/>
              <a:gd name="connsiteY0" fmla="*/ 1365160 h 1528588"/>
              <a:gd name="connsiteX1" fmla="*/ 4893972 w 9672034"/>
              <a:gd name="connsiteY1" fmla="*/ 1455312 h 1528588"/>
              <a:gd name="connsiteX2" fmla="*/ 5241701 w 9672034"/>
              <a:gd name="connsiteY2" fmla="*/ 1403797 h 1528588"/>
              <a:gd name="connsiteX3" fmla="*/ 9672034 w 9672034"/>
              <a:gd name="connsiteY3" fmla="*/ 0 h 1528588"/>
              <a:gd name="connsiteX0" fmla="*/ 0 w 9672034"/>
              <a:gd name="connsiteY0" fmla="*/ 1365160 h 1528588"/>
              <a:gd name="connsiteX1" fmla="*/ 4893972 w 9672034"/>
              <a:gd name="connsiteY1" fmla="*/ 1455312 h 1528588"/>
              <a:gd name="connsiteX2" fmla="*/ 5241701 w 9672034"/>
              <a:gd name="connsiteY2" fmla="*/ 1403797 h 1528588"/>
              <a:gd name="connsiteX3" fmla="*/ 5512158 w 9672034"/>
              <a:gd name="connsiteY3" fmla="*/ 1352281 h 1528588"/>
              <a:gd name="connsiteX4" fmla="*/ 9672034 w 9672034"/>
              <a:gd name="connsiteY4" fmla="*/ 0 h 1528588"/>
              <a:gd name="connsiteX0" fmla="*/ 0 w 9672034"/>
              <a:gd name="connsiteY0" fmla="*/ 1468191 h 1528588"/>
              <a:gd name="connsiteX1" fmla="*/ 4893972 w 9672034"/>
              <a:gd name="connsiteY1" fmla="*/ 1455312 h 1528588"/>
              <a:gd name="connsiteX2" fmla="*/ 5241701 w 9672034"/>
              <a:gd name="connsiteY2" fmla="*/ 1403797 h 1528588"/>
              <a:gd name="connsiteX3" fmla="*/ 5512158 w 9672034"/>
              <a:gd name="connsiteY3" fmla="*/ 1352281 h 1528588"/>
              <a:gd name="connsiteX4" fmla="*/ 9672034 w 9672034"/>
              <a:gd name="connsiteY4" fmla="*/ 0 h 1528588"/>
              <a:gd name="connsiteX0" fmla="*/ 0 w 9672034"/>
              <a:gd name="connsiteY0" fmla="*/ 1468191 h 1488702"/>
              <a:gd name="connsiteX1" fmla="*/ 4893972 w 9672034"/>
              <a:gd name="connsiteY1" fmla="*/ 1455312 h 1488702"/>
              <a:gd name="connsiteX2" fmla="*/ 5512158 w 9672034"/>
              <a:gd name="connsiteY2" fmla="*/ 1352281 h 1488702"/>
              <a:gd name="connsiteX3" fmla="*/ 9672034 w 9672034"/>
              <a:gd name="connsiteY3" fmla="*/ 0 h 1488702"/>
              <a:gd name="connsiteX0" fmla="*/ 0 w 9672034"/>
              <a:gd name="connsiteY0" fmla="*/ 1468191 h 1491885"/>
              <a:gd name="connsiteX1" fmla="*/ 4893972 w 9672034"/>
              <a:gd name="connsiteY1" fmla="*/ 1455312 h 1491885"/>
              <a:gd name="connsiteX2" fmla="*/ 5512158 w 9672034"/>
              <a:gd name="connsiteY2" fmla="*/ 1352281 h 1491885"/>
              <a:gd name="connsiteX3" fmla="*/ 9672034 w 9672034"/>
              <a:gd name="connsiteY3" fmla="*/ 0 h 1491885"/>
              <a:gd name="connsiteX0" fmla="*/ 0 w 9672034"/>
              <a:gd name="connsiteY0" fmla="*/ 1468191 h 1468191"/>
              <a:gd name="connsiteX1" fmla="*/ 4893972 w 9672034"/>
              <a:gd name="connsiteY1" fmla="*/ 1455312 h 1468191"/>
              <a:gd name="connsiteX2" fmla="*/ 5512158 w 9672034"/>
              <a:gd name="connsiteY2" fmla="*/ 1352281 h 1468191"/>
              <a:gd name="connsiteX3" fmla="*/ 9672034 w 9672034"/>
              <a:gd name="connsiteY3" fmla="*/ 0 h 1468191"/>
              <a:gd name="connsiteX0" fmla="*/ 0 w 9672034"/>
              <a:gd name="connsiteY0" fmla="*/ 1468191 h 1468191"/>
              <a:gd name="connsiteX1" fmla="*/ 4893972 w 9672034"/>
              <a:gd name="connsiteY1" fmla="*/ 1455312 h 1468191"/>
              <a:gd name="connsiteX2" fmla="*/ 5512158 w 9672034"/>
              <a:gd name="connsiteY2" fmla="*/ 1352281 h 1468191"/>
              <a:gd name="connsiteX3" fmla="*/ 9672034 w 9672034"/>
              <a:gd name="connsiteY3" fmla="*/ 0 h 1468191"/>
              <a:gd name="connsiteX0" fmla="*/ 0 w 9672034"/>
              <a:gd name="connsiteY0" fmla="*/ 1468191 h 1468191"/>
              <a:gd name="connsiteX1" fmla="*/ 4893972 w 9672034"/>
              <a:gd name="connsiteY1" fmla="*/ 1455312 h 1468191"/>
              <a:gd name="connsiteX2" fmla="*/ 5512158 w 9672034"/>
              <a:gd name="connsiteY2" fmla="*/ 1352281 h 1468191"/>
              <a:gd name="connsiteX3" fmla="*/ 9672034 w 9672034"/>
              <a:gd name="connsiteY3" fmla="*/ 0 h 1468191"/>
              <a:gd name="connsiteX0" fmla="*/ 0 w 9672034"/>
              <a:gd name="connsiteY0" fmla="*/ 1468191 h 1468191"/>
              <a:gd name="connsiteX1" fmla="*/ 4893972 w 9672034"/>
              <a:gd name="connsiteY1" fmla="*/ 1455312 h 1468191"/>
              <a:gd name="connsiteX2" fmla="*/ 6272011 w 9672034"/>
              <a:gd name="connsiteY2" fmla="*/ 1223493 h 1468191"/>
              <a:gd name="connsiteX3" fmla="*/ 9672034 w 9672034"/>
              <a:gd name="connsiteY3" fmla="*/ 0 h 1468191"/>
              <a:gd name="connsiteX0" fmla="*/ 0 w 9672034"/>
              <a:gd name="connsiteY0" fmla="*/ 1468191 h 1468191"/>
              <a:gd name="connsiteX1" fmla="*/ 4275786 w 9672034"/>
              <a:gd name="connsiteY1" fmla="*/ 1468191 h 1468191"/>
              <a:gd name="connsiteX2" fmla="*/ 6272011 w 9672034"/>
              <a:gd name="connsiteY2" fmla="*/ 1223493 h 1468191"/>
              <a:gd name="connsiteX3" fmla="*/ 9672034 w 9672034"/>
              <a:gd name="connsiteY3" fmla="*/ 0 h 1468191"/>
              <a:gd name="connsiteX0" fmla="*/ 0 w 9672034"/>
              <a:gd name="connsiteY0" fmla="*/ 1468191 h 1468191"/>
              <a:gd name="connsiteX1" fmla="*/ 4275786 w 9672034"/>
              <a:gd name="connsiteY1" fmla="*/ 1468191 h 1468191"/>
              <a:gd name="connsiteX2" fmla="*/ 6272011 w 9672034"/>
              <a:gd name="connsiteY2" fmla="*/ 1223493 h 1468191"/>
              <a:gd name="connsiteX3" fmla="*/ 9672034 w 9672034"/>
              <a:gd name="connsiteY3" fmla="*/ 0 h 1468191"/>
              <a:gd name="connsiteX0" fmla="*/ 0 w 9672034"/>
              <a:gd name="connsiteY0" fmla="*/ 1468191 h 1468191"/>
              <a:gd name="connsiteX1" fmla="*/ 4275786 w 9672034"/>
              <a:gd name="connsiteY1" fmla="*/ 1468191 h 1468191"/>
              <a:gd name="connsiteX2" fmla="*/ 6272011 w 9672034"/>
              <a:gd name="connsiteY2" fmla="*/ 1223493 h 1468191"/>
              <a:gd name="connsiteX3" fmla="*/ 9672034 w 9672034"/>
              <a:gd name="connsiteY3" fmla="*/ 0 h 1468191"/>
              <a:gd name="connsiteX0" fmla="*/ 0 w 9672034"/>
              <a:gd name="connsiteY0" fmla="*/ 1468191 h 1468191"/>
              <a:gd name="connsiteX1" fmla="*/ 4275786 w 9672034"/>
              <a:gd name="connsiteY1" fmla="*/ 1468191 h 1468191"/>
              <a:gd name="connsiteX2" fmla="*/ 6272011 w 9672034"/>
              <a:gd name="connsiteY2" fmla="*/ 1223493 h 1468191"/>
              <a:gd name="connsiteX3" fmla="*/ 9672034 w 9672034"/>
              <a:gd name="connsiteY3" fmla="*/ 0 h 1468191"/>
              <a:gd name="connsiteX0" fmla="*/ 0 w 12795604"/>
              <a:gd name="connsiteY0" fmla="*/ 244698 h 244698"/>
              <a:gd name="connsiteX1" fmla="*/ 4275786 w 12795604"/>
              <a:gd name="connsiteY1" fmla="*/ 244698 h 244698"/>
              <a:gd name="connsiteX2" fmla="*/ 6272011 w 12795604"/>
              <a:gd name="connsiteY2" fmla="*/ 0 h 244698"/>
              <a:gd name="connsiteX3" fmla="*/ 12795604 w 12795604"/>
              <a:gd name="connsiteY3" fmla="*/ 103031 h 244698"/>
              <a:gd name="connsiteX0" fmla="*/ 0 w 12795604"/>
              <a:gd name="connsiteY0" fmla="*/ 244698 h 244698"/>
              <a:gd name="connsiteX1" fmla="*/ 4275786 w 12795604"/>
              <a:gd name="connsiteY1" fmla="*/ 244698 h 244698"/>
              <a:gd name="connsiteX2" fmla="*/ 6272011 w 12795604"/>
              <a:gd name="connsiteY2" fmla="*/ 0 h 244698"/>
              <a:gd name="connsiteX3" fmla="*/ 7486384 w 12795604"/>
              <a:gd name="connsiteY3" fmla="*/ 25756 h 244698"/>
              <a:gd name="connsiteX4" fmla="*/ 12795604 w 12795604"/>
              <a:gd name="connsiteY4" fmla="*/ 103031 h 244698"/>
              <a:gd name="connsiteX0" fmla="*/ 0 w 12795604"/>
              <a:gd name="connsiteY0" fmla="*/ 319384 h 319384"/>
              <a:gd name="connsiteX1" fmla="*/ 4275786 w 12795604"/>
              <a:gd name="connsiteY1" fmla="*/ 319384 h 319384"/>
              <a:gd name="connsiteX2" fmla="*/ 6272011 w 12795604"/>
              <a:gd name="connsiteY2" fmla="*/ 74686 h 319384"/>
              <a:gd name="connsiteX3" fmla="*/ 7486384 w 12795604"/>
              <a:gd name="connsiteY3" fmla="*/ 100442 h 319384"/>
              <a:gd name="connsiteX4" fmla="*/ 12795604 w 12795604"/>
              <a:gd name="connsiteY4" fmla="*/ 177717 h 319384"/>
              <a:gd name="connsiteX0" fmla="*/ 0 w 12795604"/>
              <a:gd name="connsiteY0" fmla="*/ 319384 h 319384"/>
              <a:gd name="connsiteX1" fmla="*/ 4275786 w 12795604"/>
              <a:gd name="connsiteY1" fmla="*/ 319384 h 319384"/>
              <a:gd name="connsiteX2" fmla="*/ 6272011 w 12795604"/>
              <a:gd name="connsiteY2" fmla="*/ 74686 h 319384"/>
              <a:gd name="connsiteX3" fmla="*/ 7486384 w 12795604"/>
              <a:gd name="connsiteY3" fmla="*/ 100442 h 319384"/>
              <a:gd name="connsiteX4" fmla="*/ 12795604 w 12795604"/>
              <a:gd name="connsiteY4" fmla="*/ 177717 h 319384"/>
              <a:gd name="connsiteX0" fmla="*/ 0 w 12795604"/>
              <a:gd name="connsiteY0" fmla="*/ 376724 h 376724"/>
              <a:gd name="connsiteX1" fmla="*/ 4275786 w 12795604"/>
              <a:gd name="connsiteY1" fmla="*/ 376724 h 376724"/>
              <a:gd name="connsiteX2" fmla="*/ 6272011 w 12795604"/>
              <a:gd name="connsiteY2" fmla="*/ 132026 h 376724"/>
              <a:gd name="connsiteX3" fmla="*/ 7486384 w 12795604"/>
              <a:gd name="connsiteY3" fmla="*/ 157782 h 376724"/>
              <a:gd name="connsiteX4" fmla="*/ 12795604 w 12795604"/>
              <a:gd name="connsiteY4" fmla="*/ 235057 h 376724"/>
              <a:gd name="connsiteX0" fmla="*/ 0 w 12795604"/>
              <a:gd name="connsiteY0" fmla="*/ 362819 h 362819"/>
              <a:gd name="connsiteX1" fmla="*/ 4275786 w 12795604"/>
              <a:gd name="connsiteY1" fmla="*/ 362819 h 362819"/>
              <a:gd name="connsiteX2" fmla="*/ 6272011 w 12795604"/>
              <a:gd name="connsiteY2" fmla="*/ 118121 h 362819"/>
              <a:gd name="connsiteX3" fmla="*/ 7486384 w 12795604"/>
              <a:gd name="connsiteY3" fmla="*/ 143877 h 362819"/>
              <a:gd name="connsiteX4" fmla="*/ 12795604 w 12795604"/>
              <a:gd name="connsiteY4" fmla="*/ 221152 h 362819"/>
              <a:gd name="connsiteX0" fmla="*/ 0 w 12795604"/>
              <a:gd name="connsiteY0" fmla="*/ 362819 h 362819"/>
              <a:gd name="connsiteX1" fmla="*/ 4275786 w 12795604"/>
              <a:gd name="connsiteY1" fmla="*/ 362819 h 362819"/>
              <a:gd name="connsiteX2" fmla="*/ 6272011 w 12795604"/>
              <a:gd name="connsiteY2" fmla="*/ 118121 h 362819"/>
              <a:gd name="connsiteX3" fmla="*/ 7486384 w 12795604"/>
              <a:gd name="connsiteY3" fmla="*/ 143877 h 362819"/>
              <a:gd name="connsiteX4" fmla="*/ 9116073 w 12795604"/>
              <a:gd name="connsiteY4" fmla="*/ 298424 h 362819"/>
              <a:gd name="connsiteX5" fmla="*/ 12795604 w 12795604"/>
              <a:gd name="connsiteY5" fmla="*/ 221152 h 362819"/>
              <a:gd name="connsiteX0" fmla="*/ 0 w 12778628"/>
              <a:gd name="connsiteY0" fmla="*/ 362819 h 362819"/>
              <a:gd name="connsiteX1" fmla="*/ 4275786 w 12778628"/>
              <a:gd name="connsiteY1" fmla="*/ 362819 h 362819"/>
              <a:gd name="connsiteX2" fmla="*/ 6272011 w 12778628"/>
              <a:gd name="connsiteY2" fmla="*/ 118121 h 362819"/>
              <a:gd name="connsiteX3" fmla="*/ 7486384 w 12778628"/>
              <a:gd name="connsiteY3" fmla="*/ 143877 h 362819"/>
              <a:gd name="connsiteX4" fmla="*/ 9116073 w 12778628"/>
              <a:gd name="connsiteY4" fmla="*/ 298424 h 362819"/>
              <a:gd name="connsiteX5" fmla="*/ 12778628 w 12778628"/>
              <a:gd name="connsiteY5" fmla="*/ 272667 h 362819"/>
              <a:gd name="connsiteX0" fmla="*/ 0 w 12781766"/>
              <a:gd name="connsiteY0" fmla="*/ 362819 h 362819"/>
              <a:gd name="connsiteX1" fmla="*/ 4275786 w 12781766"/>
              <a:gd name="connsiteY1" fmla="*/ 362819 h 362819"/>
              <a:gd name="connsiteX2" fmla="*/ 6272011 w 12781766"/>
              <a:gd name="connsiteY2" fmla="*/ 118121 h 362819"/>
              <a:gd name="connsiteX3" fmla="*/ 7486384 w 12781766"/>
              <a:gd name="connsiteY3" fmla="*/ 143877 h 362819"/>
              <a:gd name="connsiteX4" fmla="*/ 9116073 w 12781766"/>
              <a:gd name="connsiteY4" fmla="*/ 298424 h 362819"/>
              <a:gd name="connsiteX5" fmla="*/ 12781766 w 12781766"/>
              <a:gd name="connsiteY5" fmla="*/ 306005 h 362819"/>
              <a:gd name="connsiteX0" fmla="*/ 0 w 12781766"/>
              <a:gd name="connsiteY0" fmla="*/ 384251 h 384251"/>
              <a:gd name="connsiteX1" fmla="*/ 4275786 w 12781766"/>
              <a:gd name="connsiteY1" fmla="*/ 362819 h 384251"/>
              <a:gd name="connsiteX2" fmla="*/ 6272011 w 12781766"/>
              <a:gd name="connsiteY2" fmla="*/ 118121 h 384251"/>
              <a:gd name="connsiteX3" fmla="*/ 7486384 w 12781766"/>
              <a:gd name="connsiteY3" fmla="*/ 143877 h 384251"/>
              <a:gd name="connsiteX4" fmla="*/ 9116073 w 12781766"/>
              <a:gd name="connsiteY4" fmla="*/ 298424 h 384251"/>
              <a:gd name="connsiteX5" fmla="*/ 12781766 w 12781766"/>
              <a:gd name="connsiteY5" fmla="*/ 306005 h 384251"/>
              <a:gd name="connsiteX0" fmla="*/ 0 w 12781766"/>
              <a:gd name="connsiteY0" fmla="*/ 384251 h 384251"/>
              <a:gd name="connsiteX1" fmla="*/ 4275786 w 12781766"/>
              <a:gd name="connsiteY1" fmla="*/ 362819 h 384251"/>
              <a:gd name="connsiteX2" fmla="*/ 6272011 w 12781766"/>
              <a:gd name="connsiteY2" fmla="*/ 118121 h 384251"/>
              <a:gd name="connsiteX3" fmla="*/ 7486384 w 12781766"/>
              <a:gd name="connsiteY3" fmla="*/ 143877 h 384251"/>
              <a:gd name="connsiteX4" fmla="*/ 9112934 w 12781766"/>
              <a:gd name="connsiteY4" fmla="*/ 305568 h 384251"/>
              <a:gd name="connsiteX5" fmla="*/ 12781766 w 12781766"/>
              <a:gd name="connsiteY5" fmla="*/ 306005 h 384251"/>
              <a:gd name="connsiteX0" fmla="*/ 0 w 12781766"/>
              <a:gd name="connsiteY0" fmla="*/ 384251 h 384251"/>
              <a:gd name="connsiteX1" fmla="*/ 4275786 w 12781766"/>
              <a:gd name="connsiteY1" fmla="*/ 362819 h 384251"/>
              <a:gd name="connsiteX2" fmla="*/ 6272011 w 12781766"/>
              <a:gd name="connsiteY2" fmla="*/ 118121 h 384251"/>
              <a:gd name="connsiteX3" fmla="*/ 7486384 w 12781766"/>
              <a:gd name="connsiteY3" fmla="*/ 143877 h 384251"/>
              <a:gd name="connsiteX4" fmla="*/ 9112934 w 12781766"/>
              <a:gd name="connsiteY4" fmla="*/ 305568 h 384251"/>
              <a:gd name="connsiteX5" fmla="*/ 12781766 w 12781766"/>
              <a:gd name="connsiteY5" fmla="*/ 306005 h 384251"/>
              <a:gd name="connsiteX0" fmla="*/ 0 w 12781766"/>
              <a:gd name="connsiteY0" fmla="*/ 363456 h 363456"/>
              <a:gd name="connsiteX1" fmla="*/ 4275786 w 12781766"/>
              <a:gd name="connsiteY1" fmla="*/ 342024 h 363456"/>
              <a:gd name="connsiteX2" fmla="*/ 6272011 w 12781766"/>
              <a:gd name="connsiteY2" fmla="*/ 97326 h 363456"/>
              <a:gd name="connsiteX3" fmla="*/ 7486384 w 12781766"/>
              <a:gd name="connsiteY3" fmla="*/ 123082 h 363456"/>
              <a:gd name="connsiteX4" fmla="*/ 9112934 w 12781766"/>
              <a:gd name="connsiteY4" fmla="*/ 284773 h 363456"/>
              <a:gd name="connsiteX5" fmla="*/ 12781766 w 12781766"/>
              <a:gd name="connsiteY5" fmla="*/ 285210 h 363456"/>
              <a:gd name="connsiteX0" fmla="*/ 0 w 12781766"/>
              <a:gd name="connsiteY0" fmla="*/ 335403 h 335403"/>
              <a:gd name="connsiteX1" fmla="*/ 4275786 w 12781766"/>
              <a:gd name="connsiteY1" fmla="*/ 313971 h 335403"/>
              <a:gd name="connsiteX2" fmla="*/ 6272011 w 12781766"/>
              <a:gd name="connsiteY2" fmla="*/ 69273 h 335403"/>
              <a:gd name="connsiteX3" fmla="*/ 7486384 w 12781766"/>
              <a:gd name="connsiteY3" fmla="*/ 95029 h 335403"/>
              <a:gd name="connsiteX4" fmla="*/ 9112934 w 12781766"/>
              <a:gd name="connsiteY4" fmla="*/ 256720 h 335403"/>
              <a:gd name="connsiteX5" fmla="*/ 12781766 w 12781766"/>
              <a:gd name="connsiteY5" fmla="*/ 257157 h 335403"/>
              <a:gd name="connsiteX0" fmla="*/ 0 w 12781766"/>
              <a:gd name="connsiteY0" fmla="*/ 350275 h 350275"/>
              <a:gd name="connsiteX1" fmla="*/ 4275786 w 12781766"/>
              <a:gd name="connsiteY1" fmla="*/ 328843 h 350275"/>
              <a:gd name="connsiteX2" fmla="*/ 6272011 w 12781766"/>
              <a:gd name="connsiteY2" fmla="*/ 84145 h 350275"/>
              <a:gd name="connsiteX3" fmla="*/ 7486384 w 12781766"/>
              <a:gd name="connsiteY3" fmla="*/ 109901 h 350275"/>
              <a:gd name="connsiteX4" fmla="*/ 9112934 w 12781766"/>
              <a:gd name="connsiteY4" fmla="*/ 271592 h 350275"/>
              <a:gd name="connsiteX5" fmla="*/ 12781766 w 12781766"/>
              <a:gd name="connsiteY5" fmla="*/ 272029 h 350275"/>
              <a:gd name="connsiteX0" fmla="*/ 0 w 12781766"/>
              <a:gd name="connsiteY0" fmla="*/ 354810 h 354810"/>
              <a:gd name="connsiteX1" fmla="*/ 4275786 w 12781766"/>
              <a:gd name="connsiteY1" fmla="*/ 333378 h 354810"/>
              <a:gd name="connsiteX2" fmla="*/ 6272011 w 12781766"/>
              <a:gd name="connsiteY2" fmla="*/ 88680 h 354810"/>
              <a:gd name="connsiteX3" fmla="*/ 7486384 w 12781766"/>
              <a:gd name="connsiteY3" fmla="*/ 114436 h 354810"/>
              <a:gd name="connsiteX4" fmla="*/ 9112934 w 12781766"/>
              <a:gd name="connsiteY4" fmla="*/ 276127 h 354810"/>
              <a:gd name="connsiteX5" fmla="*/ 12781766 w 12781766"/>
              <a:gd name="connsiteY5" fmla="*/ 276564 h 354810"/>
              <a:gd name="connsiteX0" fmla="*/ 0 w 12781766"/>
              <a:gd name="connsiteY0" fmla="*/ 354810 h 354810"/>
              <a:gd name="connsiteX1" fmla="*/ 4275786 w 12781766"/>
              <a:gd name="connsiteY1" fmla="*/ 333378 h 354810"/>
              <a:gd name="connsiteX2" fmla="*/ 6272011 w 12781766"/>
              <a:gd name="connsiteY2" fmla="*/ 88680 h 354810"/>
              <a:gd name="connsiteX3" fmla="*/ 7486384 w 12781766"/>
              <a:gd name="connsiteY3" fmla="*/ 114436 h 354810"/>
              <a:gd name="connsiteX4" fmla="*/ 9112934 w 12781766"/>
              <a:gd name="connsiteY4" fmla="*/ 276127 h 354810"/>
              <a:gd name="connsiteX5" fmla="*/ 12781766 w 12781766"/>
              <a:gd name="connsiteY5" fmla="*/ 276564 h 354810"/>
              <a:gd name="connsiteX0" fmla="*/ 0 w 12781766"/>
              <a:gd name="connsiteY0" fmla="*/ 354810 h 354810"/>
              <a:gd name="connsiteX1" fmla="*/ 4275786 w 12781766"/>
              <a:gd name="connsiteY1" fmla="*/ 333378 h 354810"/>
              <a:gd name="connsiteX2" fmla="*/ 6272011 w 12781766"/>
              <a:gd name="connsiteY2" fmla="*/ 88680 h 354810"/>
              <a:gd name="connsiteX3" fmla="*/ 7486384 w 12781766"/>
              <a:gd name="connsiteY3" fmla="*/ 114436 h 354810"/>
              <a:gd name="connsiteX4" fmla="*/ 9411117 w 12781766"/>
              <a:gd name="connsiteY4" fmla="*/ 278509 h 354810"/>
              <a:gd name="connsiteX5" fmla="*/ 12781766 w 12781766"/>
              <a:gd name="connsiteY5" fmla="*/ 276564 h 354810"/>
              <a:gd name="connsiteX0" fmla="*/ 0 w 12784906"/>
              <a:gd name="connsiteY0" fmla="*/ 354810 h 355145"/>
              <a:gd name="connsiteX1" fmla="*/ 4275786 w 12784906"/>
              <a:gd name="connsiteY1" fmla="*/ 333378 h 355145"/>
              <a:gd name="connsiteX2" fmla="*/ 6272011 w 12784906"/>
              <a:gd name="connsiteY2" fmla="*/ 88680 h 355145"/>
              <a:gd name="connsiteX3" fmla="*/ 7486384 w 12784906"/>
              <a:gd name="connsiteY3" fmla="*/ 114436 h 355145"/>
              <a:gd name="connsiteX4" fmla="*/ 9411117 w 12784906"/>
              <a:gd name="connsiteY4" fmla="*/ 278509 h 355145"/>
              <a:gd name="connsiteX5" fmla="*/ 12784906 w 12784906"/>
              <a:gd name="connsiteY5" fmla="*/ 355145 h 355145"/>
              <a:gd name="connsiteX0" fmla="*/ 0 w 12784906"/>
              <a:gd name="connsiteY0" fmla="*/ 354810 h 355145"/>
              <a:gd name="connsiteX1" fmla="*/ 4275786 w 12784906"/>
              <a:gd name="connsiteY1" fmla="*/ 333378 h 355145"/>
              <a:gd name="connsiteX2" fmla="*/ 6272011 w 12784906"/>
              <a:gd name="connsiteY2" fmla="*/ 88680 h 355145"/>
              <a:gd name="connsiteX3" fmla="*/ 7486384 w 12784906"/>
              <a:gd name="connsiteY3" fmla="*/ 114436 h 355145"/>
              <a:gd name="connsiteX4" fmla="*/ 9414257 w 12784906"/>
              <a:gd name="connsiteY4" fmla="*/ 354709 h 355145"/>
              <a:gd name="connsiteX5" fmla="*/ 12784906 w 12784906"/>
              <a:gd name="connsiteY5" fmla="*/ 355145 h 355145"/>
              <a:gd name="connsiteX0" fmla="*/ 0 w 12784906"/>
              <a:gd name="connsiteY0" fmla="*/ 354810 h 355145"/>
              <a:gd name="connsiteX1" fmla="*/ 4275786 w 12784906"/>
              <a:gd name="connsiteY1" fmla="*/ 333378 h 355145"/>
              <a:gd name="connsiteX2" fmla="*/ 6272011 w 12784906"/>
              <a:gd name="connsiteY2" fmla="*/ 88680 h 355145"/>
              <a:gd name="connsiteX3" fmla="*/ 7486384 w 12784906"/>
              <a:gd name="connsiteY3" fmla="*/ 114436 h 355145"/>
              <a:gd name="connsiteX4" fmla="*/ 9414257 w 12784906"/>
              <a:gd name="connsiteY4" fmla="*/ 354709 h 355145"/>
              <a:gd name="connsiteX5" fmla="*/ 12784906 w 12784906"/>
              <a:gd name="connsiteY5" fmla="*/ 355145 h 355145"/>
              <a:gd name="connsiteX0" fmla="*/ 0 w 12784906"/>
              <a:gd name="connsiteY0" fmla="*/ 354810 h 355145"/>
              <a:gd name="connsiteX1" fmla="*/ 4275786 w 12784906"/>
              <a:gd name="connsiteY1" fmla="*/ 342903 h 355145"/>
              <a:gd name="connsiteX2" fmla="*/ 6272011 w 12784906"/>
              <a:gd name="connsiteY2" fmla="*/ 88680 h 355145"/>
              <a:gd name="connsiteX3" fmla="*/ 7486384 w 12784906"/>
              <a:gd name="connsiteY3" fmla="*/ 114436 h 355145"/>
              <a:gd name="connsiteX4" fmla="*/ 9414257 w 12784906"/>
              <a:gd name="connsiteY4" fmla="*/ 354709 h 355145"/>
              <a:gd name="connsiteX5" fmla="*/ 12784906 w 12784906"/>
              <a:gd name="connsiteY5" fmla="*/ 355145 h 355145"/>
              <a:gd name="connsiteX0" fmla="*/ 0 w 12784906"/>
              <a:gd name="connsiteY0" fmla="*/ 354810 h 355145"/>
              <a:gd name="connsiteX1" fmla="*/ 4275786 w 12784906"/>
              <a:gd name="connsiteY1" fmla="*/ 352428 h 355145"/>
              <a:gd name="connsiteX2" fmla="*/ 6272011 w 12784906"/>
              <a:gd name="connsiteY2" fmla="*/ 88680 h 355145"/>
              <a:gd name="connsiteX3" fmla="*/ 7486384 w 12784906"/>
              <a:gd name="connsiteY3" fmla="*/ 114436 h 355145"/>
              <a:gd name="connsiteX4" fmla="*/ 9414257 w 12784906"/>
              <a:gd name="connsiteY4" fmla="*/ 354709 h 355145"/>
              <a:gd name="connsiteX5" fmla="*/ 12784906 w 12784906"/>
              <a:gd name="connsiteY5" fmla="*/ 355145 h 355145"/>
              <a:gd name="connsiteX0" fmla="*/ 0 w 12784906"/>
              <a:gd name="connsiteY0" fmla="*/ 240375 h 240710"/>
              <a:gd name="connsiteX1" fmla="*/ 4275786 w 12784906"/>
              <a:gd name="connsiteY1" fmla="*/ 237993 h 240710"/>
              <a:gd name="connsiteX2" fmla="*/ 7486384 w 12784906"/>
              <a:gd name="connsiteY2" fmla="*/ 1 h 240710"/>
              <a:gd name="connsiteX3" fmla="*/ 9414257 w 12784906"/>
              <a:gd name="connsiteY3" fmla="*/ 240274 h 240710"/>
              <a:gd name="connsiteX4" fmla="*/ 12784906 w 12784906"/>
              <a:gd name="connsiteY4" fmla="*/ 240710 h 240710"/>
              <a:gd name="connsiteX0" fmla="*/ 0 w 12784906"/>
              <a:gd name="connsiteY0" fmla="*/ 2382 h 2717"/>
              <a:gd name="connsiteX1" fmla="*/ 4275786 w 12784906"/>
              <a:gd name="connsiteY1" fmla="*/ 0 h 2717"/>
              <a:gd name="connsiteX2" fmla="*/ 9414257 w 12784906"/>
              <a:gd name="connsiteY2" fmla="*/ 2281 h 2717"/>
              <a:gd name="connsiteX3" fmla="*/ 12784906 w 12784906"/>
              <a:gd name="connsiteY3" fmla="*/ 2717 h 2717"/>
              <a:gd name="connsiteX0" fmla="*/ 0 w 10000"/>
              <a:gd name="connsiteY0" fmla="*/ 8767 h 10000"/>
              <a:gd name="connsiteX1" fmla="*/ 3344 w 10000"/>
              <a:gd name="connsiteY1" fmla="*/ 0 h 10000"/>
              <a:gd name="connsiteX2" fmla="*/ 5358 w 10000"/>
              <a:gd name="connsiteY2" fmla="*/ 8877 h 10000"/>
              <a:gd name="connsiteX3" fmla="*/ 7364 w 10000"/>
              <a:gd name="connsiteY3" fmla="*/ 8395 h 10000"/>
              <a:gd name="connsiteX4" fmla="*/ 10000 w 10000"/>
              <a:gd name="connsiteY4" fmla="*/ 10000 h 10000"/>
              <a:gd name="connsiteX0" fmla="*/ 0 w 10000"/>
              <a:gd name="connsiteY0" fmla="*/ 1419702 h 1420935"/>
              <a:gd name="connsiteX1" fmla="*/ 3344 w 10000"/>
              <a:gd name="connsiteY1" fmla="*/ 1410935 h 1420935"/>
              <a:gd name="connsiteX2" fmla="*/ 5353 w 10000"/>
              <a:gd name="connsiteY2" fmla="*/ 0 h 1420935"/>
              <a:gd name="connsiteX3" fmla="*/ 7364 w 10000"/>
              <a:gd name="connsiteY3" fmla="*/ 1419330 h 1420935"/>
              <a:gd name="connsiteX4" fmla="*/ 10000 w 10000"/>
              <a:gd name="connsiteY4" fmla="*/ 1420935 h 1420935"/>
              <a:gd name="connsiteX0" fmla="*/ 0 w 10000"/>
              <a:gd name="connsiteY0" fmla="*/ 1419702 h 1420935"/>
              <a:gd name="connsiteX1" fmla="*/ 3344 w 10000"/>
              <a:gd name="connsiteY1" fmla="*/ 1410935 h 1420935"/>
              <a:gd name="connsiteX2" fmla="*/ 5353 w 10000"/>
              <a:gd name="connsiteY2" fmla="*/ 0 h 1420935"/>
              <a:gd name="connsiteX3" fmla="*/ 7364 w 10000"/>
              <a:gd name="connsiteY3" fmla="*/ 1419330 h 1420935"/>
              <a:gd name="connsiteX4" fmla="*/ 10000 w 10000"/>
              <a:gd name="connsiteY4" fmla="*/ 1420935 h 1420935"/>
              <a:gd name="connsiteX0" fmla="*/ 0 w 10000"/>
              <a:gd name="connsiteY0" fmla="*/ 1419702 h 1420935"/>
              <a:gd name="connsiteX1" fmla="*/ 3344 w 10000"/>
              <a:gd name="connsiteY1" fmla="*/ 1410935 h 1420935"/>
              <a:gd name="connsiteX2" fmla="*/ 5353 w 10000"/>
              <a:gd name="connsiteY2" fmla="*/ 0 h 1420935"/>
              <a:gd name="connsiteX3" fmla="*/ 7364 w 10000"/>
              <a:gd name="connsiteY3" fmla="*/ 1419330 h 1420935"/>
              <a:gd name="connsiteX4" fmla="*/ 10000 w 10000"/>
              <a:gd name="connsiteY4" fmla="*/ 1420935 h 1420935"/>
              <a:gd name="connsiteX0" fmla="*/ 0 w 10000"/>
              <a:gd name="connsiteY0" fmla="*/ 1421332 h 1422565"/>
              <a:gd name="connsiteX1" fmla="*/ 3344 w 10000"/>
              <a:gd name="connsiteY1" fmla="*/ 1412565 h 1422565"/>
              <a:gd name="connsiteX2" fmla="*/ 5353 w 10000"/>
              <a:gd name="connsiteY2" fmla="*/ 1630 h 1422565"/>
              <a:gd name="connsiteX3" fmla="*/ 7364 w 10000"/>
              <a:gd name="connsiteY3" fmla="*/ 1420960 h 1422565"/>
              <a:gd name="connsiteX4" fmla="*/ 10000 w 10000"/>
              <a:gd name="connsiteY4" fmla="*/ 1422565 h 1422565"/>
              <a:gd name="connsiteX0" fmla="*/ 0 w 10000"/>
              <a:gd name="connsiteY0" fmla="*/ 1419944 h 1421177"/>
              <a:gd name="connsiteX1" fmla="*/ 3344 w 10000"/>
              <a:gd name="connsiteY1" fmla="*/ 1411177 h 1421177"/>
              <a:gd name="connsiteX2" fmla="*/ 5353 w 10000"/>
              <a:gd name="connsiteY2" fmla="*/ 242 h 1421177"/>
              <a:gd name="connsiteX3" fmla="*/ 7364 w 10000"/>
              <a:gd name="connsiteY3" fmla="*/ 1419572 h 1421177"/>
              <a:gd name="connsiteX4" fmla="*/ 10000 w 10000"/>
              <a:gd name="connsiteY4" fmla="*/ 1421177 h 1421177"/>
              <a:gd name="connsiteX0" fmla="*/ 0 w 10000"/>
              <a:gd name="connsiteY0" fmla="*/ 1419749 h 1420982"/>
              <a:gd name="connsiteX1" fmla="*/ 3344 w 10000"/>
              <a:gd name="connsiteY1" fmla="*/ 1410982 h 1420982"/>
              <a:gd name="connsiteX2" fmla="*/ 5353 w 10000"/>
              <a:gd name="connsiteY2" fmla="*/ 47 h 1420982"/>
              <a:gd name="connsiteX3" fmla="*/ 7364 w 10000"/>
              <a:gd name="connsiteY3" fmla="*/ 1419377 h 1420982"/>
              <a:gd name="connsiteX4" fmla="*/ 10000 w 10000"/>
              <a:gd name="connsiteY4" fmla="*/ 1420982 h 1420982"/>
              <a:gd name="connsiteX0" fmla="*/ 0 w 10000"/>
              <a:gd name="connsiteY0" fmla="*/ 1419705 h 1420938"/>
              <a:gd name="connsiteX1" fmla="*/ 3344 w 10000"/>
              <a:gd name="connsiteY1" fmla="*/ 1410938 h 1420938"/>
              <a:gd name="connsiteX2" fmla="*/ 5353 w 10000"/>
              <a:gd name="connsiteY2" fmla="*/ 3 h 1420938"/>
              <a:gd name="connsiteX3" fmla="*/ 7364 w 10000"/>
              <a:gd name="connsiteY3" fmla="*/ 1419333 h 1420938"/>
              <a:gd name="connsiteX4" fmla="*/ 10000 w 10000"/>
              <a:gd name="connsiteY4" fmla="*/ 1420938 h 1420938"/>
              <a:gd name="connsiteX0" fmla="*/ 0 w 10000"/>
              <a:gd name="connsiteY0" fmla="*/ 1419705 h 1420938"/>
              <a:gd name="connsiteX1" fmla="*/ 3344 w 10000"/>
              <a:gd name="connsiteY1" fmla="*/ 1410938 h 1420938"/>
              <a:gd name="connsiteX2" fmla="*/ 5353 w 10000"/>
              <a:gd name="connsiteY2" fmla="*/ 3 h 1420938"/>
              <a:gd name="connsiteX3" fmla="*/ 7364 w 10000"/>
              <a:gd name="connsiteY3" fmla="*/ 1419333 h 1420938"/>
              <a:gd name="connsiteX4" fmla="*/ 10000 w 10000"/>
              <a:gd name="connsiteY4" fmla="*/ 1420938 h 14209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420938">
                <a:moveTo>
                  <a:pt x="0" y="1419705"/>
                </a:moveTo>
                <a:lnTo>
                  <a:pt x="3344" y="1410938"/>
                </a:lnTo>
                <a:cubicBezTo>
                  <a:pt x="4459" y="1408016"/>
                  <a:pt x="4683" y="-1396"/>
                  <a:pt x="5353" y="3"/>
                </a:cubicBezTo>
                <a:cubicBezTo>
                  <a:pt x="6025" y="8603"/>
                  <a:pt x="6485" y="1418798"/>
                  <a:pt x="7364" y="1419333"/>
                </a:cubicBezTo>
                <a:lnTo>
                  <a:pt x="10000" y="1420938"/>
                </a:lnTo>
              </a:path>
            </a:pathLst>
          </a:custGeom>
          <a:noFill/>
          <a:ln w="50800">
            <a:solidFill>
              <a:srgbClr val="0070C0"/>
            </a:solidFill>
            <a:tailEnd type="stealth"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464951" y="3482659"/>
            <a:ext cx="1249205" cy="369332"/>
          </a:xfrm>
          <a:prstGeom prst="rect">
            <a:avLst/>
          </a:prstGeom>
          <a:noFill/>
        </p:spPr>
        <p:txBody>
          <a:bodyPr wrap="none" rtlCol="0">
            <a:spAutoFit/>
          </a:bodyPr>
          <a:lstStyle/>
          <a:p>
            <a:r>
              <a:rPr lang="en-US" dirty="0"/>
              <a:t>e</a:t>
            </a:r>
            <a:r>
              <a:rPr lang="en-US" dirty="0" smtClean="0"/>
              <a:t>lectron beam</a:t>
            </a:r>
            <a:endParaRPr lang="en-US" dirty="0"/>
          </a:p>
        </p:txBody>
      </p:sp>
      <p:sp>
        <p:nvSpPr>
          <p:cNvPr id="7" name="Can 6"/>
          <p:cNvSpPr/>
          <p:nvPr/>
        </p:nvSpPr>
        <p:spPr>
          <a:xfrm>
            <a:off x="2430475" y="2133600"/>
            <a:ext cx="1734286" cy="1371600"/>
          </a:xfrm>
          <a:prstGeom prst="can">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S</a:t>
            </a:r>
            <a:endParaRPr lang="en-US" sz="3200" dirty="0"/>
          </a:p>
        </p:txBody>
      </p:sp>
      <p:sp>
        <p:nvSpPr>
          <p:cNvPr id="16" name="Can 15"/>
          <p:cNvSpPr/>
          <p:nvPr/>
        </p:nvSpPr>
        <p:spPr>
          <a:xfrm>
            <a:off x="4800600" y="4266126"/>
            <a:ext cx="1734286" cy="1371600"/>
          </a:xfrm>
          <a:prstGeom prst="can">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S</a:t>
            </a:r>
            <a:endParaRPr lang="en-US" sz="3200" dirty="0"/>
          </a:p>
        </p:txBody>
      </p:sp>
      <p:sp>
        <p:nvSpPr>
          <p:cNvPr id="17" name="Can 16"/>
          <p:cNvSpPr/>
          <p:nvPr/>
        </p:nvSpPr>
        <p:spPr>
          <a:xfrm>
            <a:off x="4800600" y="2111059"/>
            <a:ext cx="1734286" cy="1371600"/>
          </a:xfrm>
          <a:prstGeom prst="ca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N</a:t>
            </a:r>
            <a:endParaRPr lang="en-US" sz="3200" dirty="0"/>
          </a:p>
        </p:txBody>
      </p:sp>
      <p:sp>
        <p:nvSpPr>
          <p:cNvPr id="20" name="TextBox 19"/>
          <p:cNvSpPr txBox="1"/>
          <p:nvPr/>
        </p:nvSpPr>
        <p:spPr>
          <a:xfrm>
            <a:off x="7391400" y="4420706"/>
            <a:ext cx="1287532" cy="369332"/>
          </a:xfrm>
          <a:prstGeom prst="rect">
            <a:avLst/>
          </a:prstGeom>
          <a:noFill/>
        </p:spPr>
        <p:txBody>
          <a:bodyPr wrap="none" rtlCol="0">
            <a:spAutoFit/>
          </a:bodyPr>
          <a:lstStyle/>
          <a:p>
            <a:r>
              <a:rPr lang="en-US" dirty="0" smtClean="0"/>
              <a:t>2x X-rays !</a:t>
            </a:r>
            <a:endParaRPr lang="en-US" dirty="0"/>
          </a:p>
        </p:txBody>
      </p:sp>
    </p:spTree>
    <p:extLst>
      <p:ext uri="{BB962C8B-B14F-4D97-AF65-F5344CB8AC3E}">
        <p14:creationId xmlns:p14="http://schemas.microsoft.com/office/powerpoint/2010/main" val="986635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3000"/>
                                        <p:tgtEl>
                                          <p:spTgt spid="9"/>
                                        </p:tgtEl>
                                      </p:cBhvr>
                                    </p:animEffect>
                                  </p:childTnLst>
                                </p:cTn>
                              </p:par>
                              <p:par>
                                <p:cTn id="8" presetID="22" presetClass="entr" presetSubtype="8" fill="hold" grpId="0" nodeType="withEffect">
                                  <p:stCondLst>
                                    <p:cond delay="1200"/>
                                  </p:stCondLst>
                                  <p:childTnLst>
                                    <p:set>
                                      <p:cBhvr>
                                        <p:cTn id="9" dur="1" fill="hold">
                                          <p:stCondLst>
                                            <p:cond delay="0"/>
                                          </p:stCondLst>
                                        </p:cTn>
                                        <p:tgtEl>
                                          <p:spTgt spid="10"/>
                                        </p:tgtEl>
                                        <p:attrNameLst>
                                          <p:attrName>style.visibility</p:attrName>
                                        </p:attrNameLst>
                                      </p:cBhvr>
                                      <p:to>
                                        <p:strVal val="visible"/>
                                      </p:to>
                                    </p:set>
                                    <p:animEffect transition="in" filter="wipe(left)">
                                      <p:cBhvr>
                                        <p:cTn id="10" dur="500"/>
                                        <p:tgtEl>
                                          <p:spTgt spid="10"/>
                                        </p:tgtEl>
                                      </p:cBhvr>
                                    </p:animEffect>
                                  </p:childTnLst>
                                </p:cTn>
                              </p:par>
                              <p:par>
                                <p:cTn id="11" presetID="22" presetClass="entr" presetSubtype="8" fill="hold" grpId="0" nodeType="withEffect">
                                  <p:stCondLst>
                                    <p:cond delay="1600"/>
                                  </p:stCondLst>
                                  <p:childTnLst>
                                    <p:set>
                                      <p:cBhvr>
                                        <p:cTn id="12" dur="1" fill="hold">
                                          <p:stCondLst>
                                            <p:cond delay="0"/>
                                          </p:stCondLst>
                                        </p:cTn>
                                        <p:tgtEl>
                                          <p:spTgt spid="19"/>
                                        </p:tgtEl>
                                        <p:attrNameLst>
                                          <p:attrName>style.visibility</p:attrName>
                                        </p:attrNameLst>
                                      </p:cBhvr>
                                      <p:to>
                                        <p:strVal val="visible"/>
                                      </p:to>
                                    </p:set>
                                    <p:animEffect transition="in" filter="wipe(left)">
                                      <p:cBhvr>
                                        <p:cTn id="1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0" grpId="0" animBg="1"/>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Wiggler</a:t>
            </a:r>
            <a:endParaRPr lang="en-US" dirty="0"/>
          </a:p>
        </p:txBody>
      </p:sp>
      <p:sp>
        <p:nvSpPr>
          <p:cNvPr id="10" name="Isosceles Triangle 9"/>
          <p:cNvSpPr/>
          <p:nvPr/>
        </p:nvSpPr>
        <p:spPr>
          <a:xfrm rot="16200000">
            <a:off x="4752692" y="-267927"/>
            <a:ext cx="609602" cy="8438583"/>
          </a:xfrm>
          <a:prstGeom prst="triangle">
            <a:avLst>
              <a:gd name="adj" fmla="val 49286"/>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708338" y="3853221"/>
            <a:ext cx="9699334" cy="196289"/>
          </a:xfrm>
          <a:custGeom>
            <a:avLst/>
            <a:gdLst>
              <a:gd name="connsiteX0" fmla="*/ 0 w 9956729"/>
              <a:gd name="connsiteY0" fmla="*/ 1453520 h 1615212"/>
              <a:gd name="connsiteX1" fmla="*/ 5241701 w 9956729"/>
              <a:gd name="connsiteY1" fmla="*/ 1492157 h 1615212"/>
              <a:gd name="connsiteX2" fmla="*/ 9672034 w 9956729"/>
              <a:gd name="connsiteY2" fmla="*/ 88360 h 1615212"/>
              <a:gd name="connsiteX3" fmla="*/ 9530366 w 9956729"/>
              <a:gd name="connsiteY3" fmla="*/ 139875 h 1615212"/>
              <a:gd name="connsiteX0" fmla="*/ 0 w 9672034"/>
              <a:gd name="connsiteY0" fmla="*/ 1365160 h 1526852"/>
              <a:gd name="connsiteX1" fmla="*/ 5241701 w 9672034"/>
              <a:gd name="connsiteY1" fmla="*/ 1403797 h 1526852"/>
              <a:gd name="connsiteX2" fmla="*/ 9672034 w 9672034"/>
              <a:gd name="connsiteY2" fmla="*/ 0 h 1526852"/>
              <a:gd name="connsiteX0" fmla="*/ 0 w 9672034"/>
              <a:gd name="connsiteY0" fmla="*/ 1365160 h 1528588"/>
              <a:gd name="connsiteX1" fmla="*/ 4893972 w 9672034"/>
              <a:gd name="connsiteY1" fmla="*/ 1455312 h 1528588"/>
              <a:gd name="connsiteX2" fmla="*/ 5241701 w 9672034"/>
              <a:gd name="connsiteY2" fmla="*/ 1403797 h 1528588"/>
              <a:gd name="connsiteX3" fmla="*/ 9672034 w 9672034"/>
              <a:gd name="connsiteY3" fmla="*/ 0 h 1528588"/>
              <a:gd name="connsiteX0" fmla="*/ 0 w 9672034"/>
              <a:gd name="connsiteY0" fmla="*/ 1365160 h 1528588"/>
              <a:gd name="connsiteX1" fmla="*/ 4893972 w 9672034"/>
              <a:gd name="connsiteY1" fmla="*/ 1455312 h 1528588"/>
              <a:gd name="connsiteX2" fmla="*/ 5241701 w 9672034"/>
              <a:gd name="connsiteY2" fmla="*/ 1403797 h 1528588"/>
              <a:gd name="connsiteX3" fmla="*/ 5512158 w 9672034"/>
              <a:gd name="connsiteY3" fmla="*/ 1352281 h 1528588"/>
              <a:gd name="connsiteX4" fmla="*/ 9672034 w 9672034"/>
              <a:gd name="connsiteY4" fmla="*/ 0 h 1528588"/>
              <a:gd name="connsiteX0" fmla="*/ 0 w 9672034"/>
              <a:gd name="connsiteY0" fmla="*/ 1468191 h 1528588"/>
              <a:gd name="connsiteX1" fmla="*/ 4893972 w 9672034"/>
              <a:gd name="connsiteY1" fmla="*/ 1455312 h 1528588"/>
              <a:gd name="connsiteX2" fmla="*/ 5241701 w 9672034"/>
              <a:gd name="connsiteY2" fmla="*/ 1403797 h 1528588"/>
              <a:gd name="connsiteX3" fmla="*/ 5512158 w 9672034"/>
              <a:gd name="connsiteY3" fmla="*/ 1352281 h 1528588"/>
              <a:gd name="connsiteX4" fmla="*/ 9672034 w 9672034"/>
              <a:gd name="connsiteY4" fmla="*/ 0 h 1528588"/>
              <a:gd name="connsiteX0" fmla="*/ 0 w 9672034"/>
              <a:gd name="connsiteY0" fmla="*/ 1468191 h 1488702"/>
              <a:gd name="connsiteX1" fmla="*/ 4893972 w 9672034"/>
              <a:gd name="connsiteY1" fmla="*/ 1455312 h 1488702"/>
              <a:gd name="connsiteX2" fmla="*/ 5512158 w 9672034"/>
              <a:gd name="connsiteY2" fmla="*/ 1352281 h 1488702"/>
              <a:gd name="connsiteX3" fmla="*/ 9672034 w 9672034"/>
              <a:gd name="connsiteY3" fmla="*/ 0 h 1488702"/>
              <a:gd name="connsiteX0" fmla="*/ 0 w 9672034"/>
              <a:gd name="connsiteY0" fmla="*/ 1468191 h 1491885"/>
              <a:gd name="connsiteX1" fmla="*/ 4893972 w 9672034"/>
              <a:gd name="connsiteY1" fmla="*/ 1455312 h 1491885"/>
              <a:gd name="connsiteX2" fmla="*/ 5512158 w 9672034"/>
              <a:gd name="connsiteY2" fmla="*/ 1352281 h 1491885"/>
              <a:gd name="connsiteX3" fmla="*/ 9672034 w 9672034"/>
              <a:gd name="connsiteY3" fmla="*/ 0 h 1491885"/>
              <a:gd name="connsiteX0" fmla="*/ 0 w 9672034"/>
              <a:gd name="connsiteY0" fmla="*/ 1468191 h 1468191"/>
              <a:gd name="connsiteX1" fmla="*/ 4893972 w 9672034"/>
              <a:gd name="connsiteY1" fmla="*/ 1455312 h 1468191"/>
              <a:gd name="connsiteX2" fmla="*/ 5512158 w 9672034"/>
              <a:gd name="connsiteY2" fmla="*/ 1352281 h 1468191"/>
              <a:gd name="connsiteX3" fmla="*/ 9672034 w 9672034"/>
              <a:gd name="connsiteY3" fmla="*/ 0 h 1468191"/>
              <a:gd name="connsiteX0" fmla="*/ 0 w 9672034"/>
              <a:gd name="connsiteY0" fmla="*/ 1468191 h 1468191"/>
              <a:gd name="connsiteX1" fmla="*/ 4893972 w 9672034"/>
              <a:gd name="connsiteY1" fmla="*/ 1455312 h 1468191"/>
              <a:gd name="connsiteX2" fmla="*/ 5512158 w 9672034"/>
              <a:gd name="connsiteY2" fmla="*/ 1352281 h 1468191"/>
              <a:gd name="connsiteX3" fmla="*/ 9672034 w 9672034"/>
              <a:gd name="connsiteY3" fmla="*/ 0 h 1468191"/>
              <a:gd name="connsiteX0" fmla="*/ 0 w 9672034"/>
              <a:gd name="connsiteY0" fmla="*/ 1468191 h 1468191"/>
              <a:gd name="connsiteX1" fmla="*/ 4893972 w 9672034"/>
              <a:gd name="connsiteY1" fmla="*/ 1455312 h 1468191"/>
              <a:gd name="connsiteX2" fmla="*/ 5512158 w 9672034"/>
              <a:gd name="connsiteY2" fmla="*/ 1352281 h 1468191"/>
              <a:gd name="connsiteX3" fmla="*/ 9672034 w 9672034"/>
              <a:gd name="connsiteY3" fmla="*/ 0 h 1468191"/>
              <a:gd name="connsiteX0" fmla="*/ 0 w 9672034"/>
              <a:gd name="connsiteY0" fmla="*/ 1468191 h 1468191"/>
              <a:gd name="connsiteX1" fmla="*/ 4893972 w 9672034"/>
              <a:gd name="connsiteY1" fmla="*/ 1455312 h 1468191"/>
              <a:gd name="connsiteX2" fmla="*/ 6272011 w 9672034"/>
              <a:gd name="connsiteY2" fmla="*/ 1223493 h 1468191"/>
              <a:gd name="connsiteX3" fmla="*/ 9672034 w 9672034"/>
              <a:gd name="connsiteY3" fmla="*/ 0 h 1468191"/>
              <a:gd name="connsiteX0" fmla="*/ 0 w 9672034"/>
              <a:gd name="connsiteY0" fmla="*/ 1468191 h 1468191"/>
              <a:gd name="connsiteX1" fmla="*/ 4275786 w 9672034"/>
              <a:gd name="connsiteY1" fmla="*/ 1468191 h 1468191"/>
              <a:gd name="connsiteX2" fmla="*/ 6272011 w 9672034"/>
              <a:gd name="connsiteY2" fmla="*/ 1223493 h 1468191"/>
              <a:gd name="connsiteX3" fmla="*/ 9672034 w 9672034"/>
              <a:gd name="connsiteY3" fmla="*/ 0 h 1468191"/>
              <a:gd name="connsiteX0" fmla="*/ 0 w 9672034"/>
              <a:gd name="connsiteY0" fmla="*/ 1468191 h 1468191"/>
              <a:gd name="connsiteX1" fmla="*/ 4275786 w 9672034"/>
              <a:gd name="connsiteY1" fmla="*/ 1468191 h 1468191"/>
              <a:gd name="connsiteX2" fmla="*/ 6272011 w 9672034"/>
              <a:gd name="connsiteY2" fmla="*/ 1223493 h 1468191"/>
              <a:gd name="connsiteX3" fmla="*/ 9672034 w 9672034"/>
              <a:gd name="connsiteY3" fmla="*/ 0 h 1468191"/>
              <a:gd name="connsiteX0" fmla="*/ 0 w 9672034"/>
              <a:gd name="connsiteY0" fmla="*/ 1468191 h 1468191"/>
              <a:gd name="connsiteX1" fmla="*/ 4275786 w 9672034"/>
              <a:gd name="connsiteY1" fmla="*/ 1468191 h 1468191"/>
              <a:gd name="connsiteX2" fmla="*/ 6272011 w 9672034"/>
              <a:gd name="connsiteY2" fmla="*/ 1223493 h 1468191"/>
              <a:gd name="connsiteX3" fmla="*/ 9672034 w 9672034"/>
              <a:gd name="connsiteY3" fmla="*/ 0 h 1468191"/>
              <a:gd name="connsiteX0" fmla="*/ 0 w 9672034"/>
              <a:gd name="connsiteY0" fmla="*/ 1468191 h 1468191"/>
              <a:gd name="connsiteX1" fmla="*/ 4275786 w 9672034"/>
              <a:gd name="connsiteY1" fmla="*/ 1468191 h 1468191"/>
              <a:gd name="connsiteX2" fmla="*/ 6272011 w 9672034"/>
              <a:gd name="connsiteY2" fmla="*/ 1223493 h 1468191"/>
              <a:gd name="connsiteX3" fmla="*/ 9672034 w 9672034"/>
              <a:gd name="connsiteY3" fmla="*/ 0 h 1468191"/>
              <a:gd name="connsiteX0" fmla="*/ 0 w 12795604"/>
              <a:gd name="connsiteY0" fmla="*/ 244698 h 244698"/>
              <a:gd name="connsiteX1" fmla="*/ 4275786 w 12795604"/>
              <a:gd name="connsiteY1" fmla="*/ 244698 h 244698"/>
              <a:gd name="connsiteX2" fmla="*/ 6272011 w 12795604"/>
              <a:gd name="connsiteY2" fmla="*/ 0 h 244698"/>
              <a:gd name="connsiteX3" fmla="*/ 12795604 w 12795604"/>
              <a:gd name="connsiteY3" fmla="*/ 103031 h 244698"/>
              <a:gd name="connsiteX0" fmla="*/ 0 w 12795604"/>
              <a:gd name="connsiteY0" fmla="*/ 244698 h 244698"/>
              <a:gd name="connsiteX1" fmla="*/ 4275786 w 12795604"/>
              <a:gd name="connsiteY1" fmla="*/ 244698 h 244698"/>
              <a:gd name="connsiteX2" fmla="*/ 6272011 w 12795604"/>
              <a:gd name="connsiteY2" fmla="*/ 0 h 244698"/>
              <a:gd name="connsiteX3" fmla="*/ 7486384 w 12795604"/>
              <a:gd name="connsiteY3" fmla="*/ 25756 h 244698"/>
              <a:gd name="connsiteX4" fmla="*/ 12795604 w 12795604"/>
              <a:gd name="connsiteY4" fmla="*/ 103031 h 244698"/>
              <a:gd name="connsiteX0" fmla="*/ 0 w 12795604"/>
              <a:gd name="connsiteY0" fmla="*/ 319384 h 319384"/>
              <a:gd name="connsiteX1" fmla="*/ 4275786 w 12795604"/>
              <a:gd name="connsiteY1" fmla="*/ 319384 h 319384"/>
              <a:gd name="connsiteX2" fmla="*/ 6272011 w 12795604"/>
              <a:gd name="connsiteY2" fmla="*/ 74686 h 319384"/>
              <a:gd name="connsiteX3" fmla="*/ 7486384 w 12795604"/>
              <a:gd name="connsiteY3" fmla="*/ 100442 h 319384"/>
              <a:gd name="connsiteX4" fmla="*/ 12795604 w 12795604"/>
              <a:gd name="connsiteY4" fmla="*/ 177717 h 319384"/>
              <a:gd name="connsiteX0" fmla="*/ 0 w 12795604"/>
              <a:gd name="connsiteY0" fmla="*/ 319384 h 319384"/>
              <a:gd name="connsiteX1" fmla="*/ 4275786 w 12795604"/>
              <a:gd name="connsiteY1" fmla="*/ 319384 h 319384"/>
              <a:gd name="connsiteX2" fmla="*/ 6272011 w 12795604"/>
              <a:gd name="connsiteY2" fmla="*/ 74686 h 319384"/>
              <a:gd name="connsiteX3" fmla="*/ 7486384 w 12795604"/>
              <a:gd name="connsiteY3" fmla="*/ 100442 h 319384"/>
              <a:gd name="connsiteX4" fmla="*/ 12795604 w 12795604"/>
              <a:gd name="connsiteY4" fmla="*/ 177717 h 319384"/>
              <a:gd name="connsiteX0" fmla="*/ 0 w 12795604"/>
              <a:gd name="connsiteY0" fmla="*/ 376724 h 376724"/>
              <a:gd name="connsiteX1" fmla="*/ 4275786 w 12795604"/>
              <a:gd name="connsiteY1" fmla="*/ 376724 h 376724"/>
              <a:gd name="connsiteX2" fmla="*/ 6272011 w 12795604"/>
              <a:gd name="connsiteY2" fmla="*/ 132026 h 376724"/>
              <a:gd name="connsiteX3" fmla="*/ 7486384 w 12795604"/>
              <a:gd name="connsiteY3" fmla="*/ 157782 h 376724"/>
              <a:gd name="connsiteX4" fmla="*/ 12795604 w 12795604"/>
              <a:gd name="connsiteY4" fmla="*/ 235057 h 376724"/>
              <a:gd name="connsiteX0" fmla="*/ 0 w 12795604"/>
              <a:gd name="connsiteY0" fmla="*/ 362819 h 362819"/>
              <a:gd name="connsiteX1" fmla="*/ 4275786 w 12795604"/>
              <a:gd name="connsiteY1" fmla="*/ 362819 h 362819"/>
              <a:gd name="connsiteX2" fmla="*/ 6272011 w 12795604"/>
              <a:gd name="connsiteY2" fmla="*/ 118121 h 362819"/>
              <a:gd name="connsiteX3" fmla="*/ 7486384 w 12795604"/>
              <a:gd name="connsiteY3" fmla="*/ 143877 h 362819"/>
              <a:gd name="connsiteX4" fmla="*/ 12795604 w 12795604"/>
              <a:gd name="connsiteY4" fmla="*/ 221152 h 362819"/>
              <a:gd name="connsiteX0" fmla="*/ 0 w 12795604"/>
              <a:gd name="connsiteY0" fmla="*/ 362819 h 362819"/>
              <a:gd name="connsiteX1" fmla="*/ 4275786 w 12795604"/>
              <a:gd name="connsiteY1" fmla="*/ 362819 h 362819"/>
              <a:gd name="connsiteX2" fmla="*/ 6272011 w 12795604"/>
              <a:gd name="connsiteY2" fmla="*/ 118121 h 362819"/>
              <a:gd name="connsiteX3" fmla="*/ 7486384 w 12795604"/>
              <a:gd name="connsiteY3" fmla="*/ 143877 h 362819"/>
              <a:gd name="connsiteX4" fmla="*/ 9116073 w 12795604"/>
              <a:gd name="connsiteY4" fmla="*/ 298424 h 362819"/>
              <a:gd name="connsiteX5" fmla="*/ 12795604 w 12795604"/>
              <a:gd name="connsiteY5" fmla="*/ 221152 h 362819"/>
              <a:gd name="connsiteX0" fmla="*/ 0 w 12778628"/>
              <a:gd name="connsiteY0" fmla="*/ 362819 h 362819"/>
              <a:gd name="connsiteX1" fmla="*/ 4275786 w 12778628"/>
              <a:gd name="connsiteY1" fmla="*/ 362819 h 362819"/>
              <a:gd name="connsiteX2" fmla="*/ 6272011 w 12778628"/>
              <a:gd name="connsiteY2" fmla="*/ 118121 h 362819"/>
              <a:gd name="connsiteX3" fmla="*/ 7486384 w 12778628"/>
              <a:gd name="connsiteY3" fmla="*/ 143877 h 362819"/>
              <a:gd name="connsiteX4" fmla="*/ 9116073 w 12778628"/>
              <a:gd name="connsiteY4" fmla="*/ 298424 h 362819"/>
              <a:gd name="connsiteX5" fmla="*/ 12778628 w 12778628"/>
              <a:gd name="connsiteY5" fmla="*/ 272667 h 362819"/>
              <a:gd name="connsiteX0" fmla="*/ 0 w 12781766"/>
              <a:gd name="connsiteY0" fmla="*/ 362819 h 362819"/>
              <a:gd name="connsiteX1" fmla="*/ 4275786 w 12781766"/>
              <a:gd name="connsiteY1" fmla="*/ 362819 h 362819"/>
              <a:gd name="connsiteX2" fmla="*/ 6272011 w 12781766"/>
              <a:gd name="connsiteY2" fmla="*/ 118121 h 362819"/>
              <a:gd name="connsiteX3" fmla="*/ 7486384 w 12781766"/>
              <a:gd name="connsiteY3" fmla="*/ 143877 h 362819"/>
              <a:gd name="connsiteX4" fmla="*/ 9116073 w 12781766"/>
              <a:gd name="connsiteY4" fmla="*/ 298424 h 362819"/>
              <a:gd name="connsiteX5" fmla="*/ 12781766 w 12781766"/>
              <a:gd name="connsiteY5" fmla="*/ 306005 h 362819"/>
              <a:gd name="connsiteX0" fmla="*/ 0 w 12781766"/>
              <a:gd name="connsiteY0" fmla="*/ 384251 h 384251"/>
              <a:gd name="connsiteX1" fmla="*/ 4275786 w 12781766"/>
              <a:gd name="connsiteY1" fmla="*/ 362819 h 384251"/>
              <a:gd name="connsiteX2" fmla="*/ 6272011 w 12781766"/>
              <a:gd name="connsiteY2" fmla="*/ 118121 h 384251"/>
              <a:gd name="connsiteX3" fmla="*/ 7486384 w 12781766"/>
              <a:gd name="connsiteY3" fmla="*/ 143877 h 384251"/>
              <a:gd name="connsiteX4" fmla="*/ 9116073 w 12781766"/>
              <a:gd name="connsiteY4" fmla="*/ 298424 h 384251"/>
              <a:gd name="connsiteX5" fmla="*/ 12781766 w 12781766"/>
              <a:gd name="connsiteY5" fmla="*/ 306005 h 384251"/>
              <a:gd name="connsiteX0" fmla="*/ 0 w 12781766"/>
              <a:gd name="connsiteY0" fmla="*/ 384251 h 384251"/>
              <a:gd name="connsiteX1" fmla="*/ 4275786 w 12781766"/>
              <a:gd name="connsiteY1" fmla="*/ 362819 h 384251"/>
              <a:gd name="connsiteX2" fmla="*/ 6272011 w 12781766"/>
              <a:gd name="connsiteY2" fmla="*/ 118121 h 384251"/>
              <a:gd name="connsiteX3" fmla="*/ 7486384 w 12781766"/>
              <a:gd name="connsiteY3" fmla="*/ 143877 h 384251"/>
              <a:gd name="connsiteX4" fmla="*/ 9112934 w 12781766"/>
              <a:gd name="connsiteY4" fmla="*/ 305568 h 384251"/>
              <a:gd name="connsiteX5" fmla="*/ 12781766 w 12781766"/>
              <a:gd name="connsiteY5" fmla="*/ 306005 h 384251"/>
              <a:gd name="connsiteX0" fmla="*/ 0 w 12781766"/>
              <a:gd name="connsiteY0" fmla="*/ 384251 h 384251"/>
              <a:gd name="connsiteX1" fmla="*/ 4275786 w 12781766"/>
              <a:gd name="connsiteY1" fmla="*/ 362819 h 384251"/>
              <a:gd name="connsiteX2" fmla="*/ 6272011 w 12781766"/>
              <a:gd name="connsiteY2" fmla="*/ 118121 h 384251"/>
              <a:gd name="connsiteX3" fmla="*/ 7486384 w 12781766"/>
              <a:gd name="connsiteY3" fmla="*/ 143877 h 384251"/>
              <a:gd name="connsiteX4" fmla="*/ 9112934 w 12781766"/>
              <a:gd name="connsiteY4" fmla="*/ 305568 h 384251"/>
              <a:gd name="connsiteX5" fmla="*/ 12781766 w 12781766"/>
              <a:gd name="connsiteY5" fmla="*/ 306005 h 384251"/>
              <a:gd name="connsiteX0" fmla="*/ 0 w 12781766"/>
              <a:gd name="connsiteY0" fmla="*/ 363456 h 363456"/>
              <a:gd name="connsiteX1" fmla="*/ 4275786 w 12781766"/>
              <a:gd name="connsiteY1" fmla="*/ 342024 h 363456"/>
              <a:gd name="connsiteX2" fmla="*/ 6272011 w 12781766"/>
              <a:gd name="connsiteY2" fmla="*/ 97326 h 363456"/>
              <a:gd name="connsiteX3" fmla="*/ 7486384 w 12781766"/>
              <a:gd name="connsiteY3" fmla="*/ 123082 h 363456"/>
              <a:gd name="connsiteX4" fmla="*/ 9112934 w 12781766"/>
              <a:gd name="connsiteY4" fmla="*/ 284773 h 363456"/>
              <a:gd name="connsiteX5" fmla="*/ 12781766 w 12781766"/>
              <a:gd name="connsiteY5" fmla="*/ 285210 h 363456"/>
              <a:gd name="connsiteX0" fmla="*/ 0 w 12781766"/>
              <a:gd name="connsiteY0" fmla="*/ 335403 h 335403"/>
              <a:gd name="connsiteX1" fmla="*/ 4275786 w 12781766"/>
              <a:gd name="connsiteY1" fmla="*/ 313971 h 335403"/>
              <a:gd name="connsiteX2" fmla="*/ 6272011 w 12781766"/>
              <a:gd name="connsiteY2" fmla="*/ 69273 h 335403"/>
              <a:gd name="connsiteX3" fmla="*/ 7486384 w 12781766"/>
              <a:gd name="connsiteY3" fmla="*/ 95029 h 335403"/>
              <a:gd name="connsiteX4" fmla="*/ 9112934 w 12781766"/>
              <a:gd name="connsiteY4" fmla="*/ 256720 h 335403"/>
              <a:gd name="connsiteX5" fmla="*/ 12781766 w 12781766"/>
              <a:gd name="connsiteY5" fmla="*/ 257157 h 335403"/>
              <a:gd name="connsiteX0" fmla="*/ 0 w 12781766"/>
              <a:gd name="connsiteY0" fmla="*/ 350275 h 350275"/>
              <a:gd name="connsiteX1" fmla="*/ 4275786 w 12781766"/>
              <a:gd name="connsiteY1" fmla="*/ 328843 h 350275"/>
              <a:gd name="connsiteX2" fmla="*/ 6272011 w 12781766"/>
              <a:gd name="connsiteY2" fmla="*/ 84145 h 350275"/>
              <a:gd name="connsiteX3" fmla="*/ 7486384 w 12781766"/>
              <a:gd name="connsiteY3" fmla="*/ 109901 h 350275"/>
              <a:gd name="connsiteX4" fmla="*/ 9112934 w 12781766"/>
              <a:gd name="connsiteY4" fmla="*/ 271592 h 350275"/>
              <a:gd name="connsiteX5" fmla="*/ 12781766 w 12781766"/>
              <a:gd name="connsiteY5" fmla="*/ 272029 h 350275"/>
              <a:gd name="connsiteX0" fmla="*/ 0 w 12781766"/>
              <a:gd name="connsiteY0" fmla="*/ 354810 h 354810"/>
              <a:gd name="connsiteX1" fmla="*/ 4275786 w 12781766"/>
              <a:gd name="connsiteY1" fmla="*/ 333378 h 354810"/>
              <a:gd name="connsiteX2" fmla="*/ 6272011 w 12781766"/>
              <a:gd name="connsiteY2" fmla="*/ 88680 h 354810"/>
              <a:gd name="connsiteX3" fmla="*/ 7486384 w 12781766"/>
              <a:gd name="connsiteY3" fmla="*/ 114436 h 354810"/>
              <a:gd name="connsiteX4" fmla="*/ 9112934 w 12781766"/>
              <a:gd name="connsiteY4" fmla="*/ 276127 h 354810"/>
              <a:gd name="connsiteX5" fmla="*/ 12781766 w 12781766"/>
              <a:gd name="connsiteY5" fmla="*/ 276564 h 354810"/>
              <a:gd name="connsiteX0" fmla="*/ 0 w 12781766"/>
              <a:gd name="connsiteY0" fmla="*/ 354810 h 354810"/>
              <a:gd name="connsiteX1" fmla="*/ 4275786 w 12781766"/>
              <a:gd name="connsiteY1" fmla="*/ 333378 h 354810"/>
              <a:gd name="connsiteX2" fmla="*/ 6272011 w 12781766"/>
              <a:gd name="connsiteY2" fmla="*/ 88680 h 354810"/>
              <a:gd name="connsiteX3" fmla="*/ 7486384 w 12781766"/>
              <a:gd name="connsiteY3" fmla="*/ 114436 h 354810"/>
              <a:gd name="connsiteX4" fmla="*/ 9112934 w 12781766"/>
              <a:gd name="connsiteY4" fmla="*/ 276127 h 354810"/>
              <a:gd name="connsiteX5" fmla="*/ 12781766 w 12781766"/>
              <a:gd name="connsiteY5" fmla="*/ 276564 h 354810"/>
              <a:gd name="connsiteX0" fmla="*/ 0 w 12781766"/>
              <a:gd name="connsiteY0" fmla="*/ 354810 h 354810"/>
              <a:gd name="connsiteX1" fmla="*/ 4275786 w 12781766"/>
              <a:gd name="connsiteY1" fmla="*/ 333378 h 354810"/>
              <a:gd name="connsiteX2" fmla="*/ 6272011 w 12781766"/>
              <a:gd name="connsiteY2" fmla="*/ 88680 h 354810"/>
              <a:gd name="connsiteX3" fmla="*/ 7486384 w 12781766"/>
              <a:gd name="connsiteY3" fmla="*/ 114436 h 354810"/>
              <a:gd name="connsiteX4" fmla="*/ 9411117 w 12781766"/>
              <a:gd name="connsiteY4" fmla="*/ 278509 h 354810"/>
              <a:gd name="connsiteX5" fmla="*/ 12781766 w 12781766"/>
              <a:gd name="connsiteY5" fmla="*/ 276564 h 354810"/>
              <a:gd name="connsiteX0" fmla="*/ 0 w 12784906"/>
              <a:gd name="connsiteY0" fmla="*/ 354810 h 355145"/>
              <a:gd name="connsiteX1" fmla="*/ 4275786 w 12784906"/>
              <a:gd name="connsiteY1" fmla="*/ 333378 h 355145"/>
              <a:gd name="connsiteX2" fmla="*/ 6272011 w 12784906"/>
              <a:gd name="connsiteY2" fmla="*/ 88680 h 355145"/>
              <a:gd name="connsiteX3" fmla="*/ 7486384 w 12784906"/>
              <a:gd name="connsiteY3" fmla="*/ 114436 h 355145"/>
              <a:gd name="connsiteX4" fmla="*/ 9411117 w 12784906"/>
              <a:gd name="connsiteY4" fmla="*/ 278509 h 355145"/>
              <a:gd name="connsiteX5" fmla="*/ 12784906 w 12784906"/>
              <a:gd name="connsiteY5" fmla="*/ 355145 h 355145"/>
              <a:gd name="connsiteX0" fmla="*/ 0 w 12784906"/>
              <a:gd name="connsiteY0" fmla="*/ 354810 h 355145"/>
              <a:gd name="connsiteX1" fmla="*/ 4275786 w 12784906"/>
              <a:gd name="connsiteY1" fmla="*/ 333378 h 355145"/>
              <a:gd name="connsiteX2" fmla="*/ 6272011 w 12784906"/>
              <a:gd name="connsiteY2" fmla="*/ 88680 h 355145"/>
              <a:gd name="connsiteX3" fmla="*/ 7486384 w 12784906"/>
              <a:gd name="connsiteY3" fmla="*/ 114436 h 355145"/>
              <a:gd name="connsiteX4" fmla="*/ 9414257 w 12784906"/>
              <a:gd name="connsiteY4" fmla="*/ 354709 h 355145"/>
              <a:gd name="connsiteX5" fmla="*/ 12784906 w 12784906"/>
              <a:gd name="connsiteY5" fmla="*/ 355145 h 355145"/>
              <a:gd name="connsiteX0" fmla="*/ 0 w 12784906"/>
              <a:gd name="connsiteY0" fmla="*/ 354810 h 355145"/>
              <a:gd name="connsiteX1" fmla="*/ 4275786 w 12784906"/>
              <a:gd name="connsiteY1" fmla="*/ 333378 h 355145"/>
              <a:gd name="connsiteX2" fmla="*/ 6272011 w 12784906"/>
              <a:gd name="connsiteY2" fmla="*/ 88680 h 355145"/>
              <a:gd name="connsiteX3" fmla="*/ 7486384 w 12784906"/>
              <a:gd name="connsiteY3" fmla="*/ 114436 h 355145"/>
              <a:gd name="connsiteX4" fmla="*/ 9414257 w 12784906"/>
              <a:gd name="connsiteY4" fmla="*/ 354709 h 355145"/>
              <a:gd name="connsiteX5" fmla="*/ 12784906 w 12784906"/>
              <a:gd name="connsiteY5" fmla="*/ 355145 h 355145"/>
              <a:gd name="connsiteX0" fmla="*/ 0 w 12784906"/>
              <a:gd name="connsiteY0" fmla="*/ 354810 h 355145"/>
              <a:gd name="connsiteX1" fmla="*/ 4275786 w 12784906"/>
              <a:gd name="connsiteY1" fmla="*/ 342903 h 355145"/>
              <a:gd name="connsiteX2" fmla="*/ 6272011 w 12784906"/>
              <a:gd name="connsiteY2" fmla="*/ 88680 h 355145"/>
              <a:gd name="connsiteX3" fmla="*/ 7486384 w 12784906"/>
              <a:gd name="connsiteY3" fmla="*/ 114436 h 355145"/>
              <a:gd name="connsiteX4" fmla="*/ 9414257 w 12784906"/>
              <a:gd name="connsiteY4" fmla="*/ 354709 h 355145"/>
              <a:gd name="connsiteX5" fmla="*/ 12784906 w 12784906"/>
              <a:gd name="connsiteY5" fmla="*/ 355145 h 355145"/>
              <a:gd name="connsiteX0" fmla="*/ 0 w 12784906"/>
              <a:gd name="connsiteY0" fmla="*/ 354810 h 355145"/>
              <a:gd name="connsiteX1" fmla="*/ 4275786 w 12784906"/>
              <a:gd name="connsiteY1" fmla="*/ 352428 h 355145"/>
              <a:gd name="connsiteX2" fmla="*/ 6272011 w 12784906"/>
              <a:gd name="connsiteY2" fmla="*/ 88680 h 355145"/>
              <a:gd name="connsiteX3" fmla="*/ 7486384 w 12784906"/>
              <a:gd name="connsiteY3" fmla="*/ 114436 h 355145"/>
              <a:gd name="connsiteX4" fmla="*/ 9414257 w 12784906"/>
              <a:gd name="connsiteY4" fmla="*/ 354709 h 355145"/>
              <a:gd name="connsiteX5" fmla="*/ 12784906 w 12784906"/>
              <a:gd name="connsiteY5" fmla="*/ 355145 h 355145"/>
              <a:gd name="connsiteX0" fmla="*/ 0 w 12784906"/>
              <a:gd name="connsiteY0" fmla="*/ 240375 h 240710"/>
              <a:gd name="connsiteX1" fmla="*/ 4275786 w 12784906"/>
              <a:gd name="connsiteY1" fmla="*/ 237993 h 240710"/>
              <a:gd name="connsiteX2" fmla="*/ 7486384 w 12784906"/>
              <a:gd name="connsiteY2" fmla="*/ 1 h 240710"/>
              <a:gd name="connsiteX3" fmla="*/ 9414257 w 12784906"/>
              <a:gd name="connsiteY3" fmla="*/ 240274 h 240710"/>
              <a:gd name="connsiteX4" fmla="*/ 12784906 w 12784906"/>
              <a:gd name="connsiteY4" fmla="*/ 240710 h 240710"/>
              <a:gd name="connsiteX0" fmla="*/ 0 w 12784906"/>
              <a:gd name="connsiteY0" fmla="*/ 2382 h 2717"/>
              <a:gd name="connsiteX1" fmla="*/ 4275786 w 12784906"/>
              <a:gd name="connsiteY1" fmla="*/ 0 h 2717"/>
              <a:gd name="connsiteX2" fmla="*/ 9414257 w 12784906"/>
              <a:gd name="connsiteY2" fmla="*/ 2281 h 2717"/>
              <a:gd name="connsiteX3" fmla="*/ 12784906 w 12784906"/>
              <a:gd name="connsiteY3" fmla="*/ 2717 h 2717"/>
              <a:gd name="connsiteX0" fmla="*/ 0 w 10000"/>
              <a:gd name="connsiteY0" fmla="*/ 8767 h 10000"/>
              <a:gd name="connsiteX1" fmla="*/ 3344 w 10000"/>
              <a:gd name="connsiteY1" fmla="*/ 0 h 10000"/>
              <a:gd name="connsiteX2" fmla="*/ 5358 w 10000"/>
              <a:gd name="connsiteY2" fmla="*/ 8877 h 10000"/>
              <a:gd name="connsiteX3" fmla="*/ 7364 w 10000"/>
              <a:gd name="connsiteY3" fmla="*/ 8395 h 10000"/>
              <a:gd name="connsiteX4" fmla="*/ 10000 w 10000"/>
              <a:gd name="connsiteY4" fmla="*/ 10000 h 10000"/>
              <a:gd name="connsiteX0" fmla="*/ 0 w 10000"/>
              <a:gd name="connsiteY0" fmla="*/ 1419702 h 1420935"/>
              <a:gd name="connsiteX1" fmla="*/ 3344 w 10000"/>
              <a:gd name="connsiteY1" fmla="*/ 1410935 h 1420935"/>
              <a:gd name="connsiteX2" fmla="*/ 5353 w 10000"/>
              <a:gd name="connsiteY2" fmla="*/ 0 h 1420935"/>
              <a:gd name="connsiteX3" fmla="*/ 7364 w 10000"/>
              <a:gd name="connsiteY3" fmla="*/ 1419330 h 1420935"/>
              <a:gd name="connsiteX4" fmla="*/ 10000 w 10000"/>
              <a:gd name="connsiteY4" fmla="*/ 1420935 h 1420935"/>
              <a:gd name="connsiteX0" fmla="*/ 0 w 10000"/>
              <a:gd name="connsiteY0" fmla="*/ 1419702 h 1420935"/>
              <a:gd name="connsiteX1" fmla="*/ 3344 w 10000"/>
              <a:gd name="connsiteY1" fmla="*/ 1410935 h 1420935"/>
              <a:gd name="connsiteX2" fmla="*/ 5353 w 10000"/>
              <a:gd name="connsiteY2" fmla="*/ 0 h 1420935"/>
              <a:gd name="connsiteX3" fmla="*/ 7364 w 10000"/>
              <a:gd name="connsiteY3" fmla="*/ 1419330 h 1420935"/>
              <a:gd name="connsiteX4" fmla="*/ 10000 w 10000"/>
              <a:gd name="connsiteY4" fmla="*/ 1420935 h 1420935"/>
              <a:gd name="connsiteX0" fmla="*/ 0 w 10000"/>
              <a:gd name="connsiteY0" fmla="*/ 1419702 h 1420935"/>
              <a:gd name="connsiteX1" fmla="*/ 3344 w 10000"/>
              <a:gd name="connsiteY1" fmla="*/ 1410935 h 1420935"/>
              <a:gd name="connsiteX2" fmla="*/ 5353 w 10000"/>
              <a:gd name="connsiteY2" fmla="*/ 0 h 1420935"/>
              <a:gd name="connsiteX3" fmla="*/ 7364 w 10000"/>
              <a:gd name="connsiteY3" fmla="*/ 1419330 h 1420935"/>
              <a:gd name="connsiteX4" fmla="*/ 10000 w 10000"/>
              <a:gd name="connsiteY4" fmla="*/ 1420935 h 1420935"/>
              <a:gd name="connsiteX0" fmla="*/ 0 w 10000"/>
              <a:gd name="connsiteY0" fmla="*/ 1421332 h 1422565"/>
              <a:gd name="connsiteX1" fmla="*/ 3344 w 10000"/>
              <a:gd name="connsiteY1" fmla="*/ 1412565 h 1422565"/>
              <a:gd name="connsiteX2" fmla="*/ 5353 w 10000"/>
              <a:gd name="connsiteY2" fmla="*/ 1630 h 1422565"/>
              <a:gd name="connsiteX3" fmla="*/ 7364 w 10000"/>
              <a:gd name="connsiteY3" fmla="*/ 1420960 h 1422565"/>
              <a:gd name="connsiteX4" fmla="*/ 10000 w 10000"/>
              <a:gd name="connsiteY4" fmla="*/ 1422565 h 1422565"/>
              <a:gd name="connsiteX0" fmla="*/ 0 w 10000"/>
              <a:gd name="connsiteY0" fmla="*/ 1419944 h 1421177"/>
              <a:gd name="connsiteX1" fmla="*/ 3344 w 10000"/>
              <a:gd name="connsiteY1" fmla="*/ 1411177 h 1421177"/>
              <a:gd name="connsiteX2" fmla="*/ 5353 w 10000"/>
              <a:gd name="connsiteY2" fmla="*/ 242 h 1421177"/>
              <a:gd name="connsiteX3" fmla="*/ 7364 w 10000"/>
              <a:gd name="connsiteY3" fmla="*/ 1419572 h 1421177"/>
              <a:gd name="connsiteX4" fmla="*/ 10000 w 10000"/>
              <a:gd name="connsiteY4" fmla="*/ 1421177 h 1421177"/>
              <a:gd name="connsiteX0" fmla="*/ 0 w 10000"/>
              <a:gd name="connsiteY0" fmla="*/ 1419749 h 1420982"/>
              <a:gd name="connsiteX1" fmla="*/ 3344 w 10000"/>
              <a:gd name="connsiteY1" fmla="*/ 1410982 h 1420982"/>
              <a:gd name="connsiteX2" fmla="*/ 5353 w 10000"/>
              <a:gd name="connsiteY2" fmla="*/ 47 h 1420982"/>
              <a:gd name="connsiteX3" fmla="*/ 7364 w 10000"/>
              <a:gd name="connsiteY3" fmla="*/ 1419377 h 1420982"/>
              <a:gd name="connsiteX4" fmla="*/ 10000 w 10000"/>
              <a:gd name="connsiteY4" fmla="*/ 1420982 h 1420982"/>
              <a:gd name="connsiteX0" fmla="*/ 0 w 10000"/>
              <a:gd name="connsiteY0" fmla="*/ 1419705 h 1420938"/>
              <a:gd name="connsiteX1" fmla="*/ 3344 w 10000"/>
              <a:gd name="connsiteY1" fmla="*/ 1410938 h 1420938"/>
              <a:gd name="connsiteX2" fmla="*/ 5353 w 10000"/>
              <a:gd name="connsiteY2" fmla="*/ 3 h 1420938"/>
              <a:gd name="connsiteX3" fmla="*/ 7364 w 10000"/>
              <a:gd name="connsiteY3" fmla="*/ 1419333 h 1420938"/>
              <a:gd name="connsiteX4" fmla="*/ 10000 w 10000"/>
              <a:gd name="connsiteY4" fmla="*/ 1420938 h 1420938"/>
              <a:gd name="connsiteX0" fmla="*/ 0 w 10000"/>
              <a:gd name="connsiteY0" fmla="*/ 1419705 h 1420938"/>
              <a:gd name="connsiteX1" fmla="*/ 3344 w 10000"/>
              <a:gd name="connsiteY1" fmla="*/ 1410938 h 1420938"/>
              <a:gd name="connsiteX2" fmla="*/ 5353 w 10000"/>
              <a:gd name="connsiteY2" fmla="*/ 3 h 1420938"/>
              <a:gd name="connsiteX3" fmla="*/ 7364 w 10000"/>
              <a:gd name="connsiteY3" fmla="*/ 1419333 h 1420938"/>
              <a:gd name="connsiteX4" fmla="*/ 10000 w 10000"/>
              <a:gd name="connsiteY4" fmla="*/ 1420938 h 1420938"/>
              <a:gd name="connsiteX0" fmla="*/ 0 w 10000"/>
              <a:gd name="connsiteY0" fmla="*/ 8767 h 10000"/>
              <a:gd name="connsiteX1" fmla="*/ 3344 w 10000"/>
              <a:gd name="connsiteY1" fmla="*/ 0 h 10000"/>
              <a:gd name="connsiteX2" fmla="*/ 7364 w 10000"/>
              <a:gd name="connsiteY2" fmla="*/ 8395 h 10000"/>
              <a:gd name="connsiteX3" fmla="*/ 10000 w 10000"/>
              <a:gd name="connsiteY3" fmla="*/ 10000 h 10000"/>
              <a:gd name="connsiteX0" fmla="*/ 0 w 10000"/>
              <a:gd name="connsiteY0" fmla="*/ 8771 h 10004"/>
              <a:gd name="connsiteX1" fmla="*/ 3344 w 10000"/>
              <a:gd name="connsiteY1" fmla="*/ 4 h 10004"/>
              <a:gd name="connsiteX2" fmla="*/ 10000 w 10000"/>
              <a:gd name="connsiteY2" fmla="*/ 10004 h 10004"/>
              <a:gd name="connsiteX0" fmla="*/ 0 w 10000"/>
              <a:gd name="connsiteY0" fmla="*/ 0 h 1233"/>
              <a:gd name="connsiteX1" fmla="*/ 10000 w 10000"/>
              <a:gd name="connsiteY1" fmla="*/ 1233 h 1233"/>
              <a:gd name="connsiteX0" fmla="*/ 0 w 10000"/>
              <a:gd name="connsiteY0" fmla="*/ 519015 h 529015"/>
              <a:gd name="connsiteX1" fmla="*/ 1727 w 10000"/>
              <a:gd name="connsiteY1" fmla="*/ 0 h 529015"/>
              <a:gd name="connsiteX2" fmla="*/ 10000 w 10000"/>
              <a:gd name="connsiteY2" fmla="*/ 529015 h 529015"/>
              <a:gd name="connsiteX0" fmla="*/ 0 w 10000"/>
              <a:gd name="connsiteY0" fmla="*/ 584508 h 594508"/>
              <a:gd name="connsiteX1" fmla="*/ 1727 w 10000"/>
              <a:gd name="connsiteY1" fmla="*/ 65493 h 594508"/>
              <a:gd name="connsiteX2" fmla="*/ 2616 w 10000"/>
              <a:gd name="connsiteY2" fmla="*/ 65493 h 594508"/>
              <a:gd name="connsiteX3" fmla="*/ 10000 w 10000"/>
              <a:gd name="connsiteY3" fmla="*/ 594508 h 594508"/>
              <a:gd name="connsiteX0" fmla="*/ 0 w 10000"/>
              <a:gd name="connsiteY0" fmla="*/ 921255 h 931255"/>
              <a:gd name="connsiteX1" fmla="*/ 1727 w 10000"/>
              <a:gd name="connsiteY1" fmla="*/ 402240 h 931255"/>
              <a:gd name="connsiteX2" fmla="*/ 2616 w 10000"/>
              <a:gd name="connsiteY2" fmla="*/ 402240 h 931255"/>
              <a:gd name="connsiteX3" fmla="*/ 3559 w 10000"/>
              <a:gd name="connsiteY3" fmla="*/ 12299 h 931255"/>
              <a:gd name="connsiteX4" fmla="*/ 10000 w 10000"/>
              <a:gd name="connsiteY4" fmla="*/ 931255 h 931255"/>
              <a:gd name="connsiteX0" fmla="*/ 0 w 10000"/>
              <a:gd name="connsiteY0" fmla="*/ 993852 h 1003852"/>
              <a:gd name="connsiteX1" fmla="*/ 1727 w 10000"/>
              <a:gd name="connsiteY1" fmla="*/ 474837 h 1003852"/>
              <a:gd name="connsiteX2" fmla="*/ 2616 w 10000"/>
              <a:gd name="connsiteY2" fmla="*/ 474837 h 1003852"/>
              <a:gd name="connsiteX3" fmla="*/ 3559 w 10000"/>
              <a:gd name="connsiteY3" fmla="*/ 84896 h 1003852"/>
              <a:gd name="connsiteX4" fmla="*/ 4488 w 10000"/>
              <a:gd name="connsiteY4" fmla="*/ 84925 h 1003852"/>
              <a:gd name="connsiteX5" fmla="*/ 10000 w 10000"/>
              <a:gd name="connsiteY5" fmla="*/ 1003852 h 1003852"/>
              <a:gd name="connsiteX0" fmla="*/ 0 w 10000"/>
              <a:gd name="connsiteY0" fmla="*/ 993852 h 1003852"/>
              <a:gd name="connsiteX1" fmla="*/ 1727 w 10000"/>
              <a:gd name="connsiteY1" fmla="*/ 474837 h 1003852"/>
              <a:gd name="connsiteX2" fmla="*/ 2616 w 10000"/>
              <a:gd name="connsiteY2" fmla="*/ 474837 h 1003852"/>
              <a:gd name="connsiteX3" fmla="*/ 3559 w 10000"/>
              <a:gd name="connsiteY3" fmla="*/ 84896 h 1003852"/>
              <a:gd name="connsiteX4" fmla="*/ 4488 w 10000"/>
              <a:gd name="connsiteY4" fmla="*/ 84925 h 1003852"/>
              <a:gd name="connsiteX5" fmla="*/ 5457 w 10000"/>
              <a:gd name="connsiteY5" fmla="*/ 864807 h 1003852"/>
              <a:gd name="connsiteX6" fmla="*/ 10000 w 10000"/>
              <a:gd name="connsiteY6" fmla="*/ 1003852 h 1003852"/>
              <a:gd name="connsiteX0" fmla="*/ 0 w 10000"/>
              <a:gd name="connsiteY0" fmla="*/ 3250661 h 3260661"/>
              <a:gd name="connsiteX1" fmla="*/ 1727 w 10000"/>
              <a:gd name="connsiteY1" fmla="*/ 2731646 h 3260661"/>
              <a:gd name="connsiteX2" fmla="*/ 2616 w 10000"/>
              <a:gd name="connsiteY2" fmla="*/ 2090 h 3260661"/>
              <a:gd name="connsiteX3" fmla="*/ 3559 w 10000"/>
              <a:gd name="connsiteY3" fmla="*/ 2341705 h 3260661"/>
              <a:gd name="connsiteX4" fmla="*/ 4488 w 10000"/>
              <a:gd name="connsiteY4" fmla="*/ 2341734 h 3260661"/>
              <a:gd name="connsiteX5" fmla="*/ 5457 w 10000"/>
              <a:gd name="connsiteY5" fmla="*/ 3121616 h 3260661"/>
              <a:gd name="connsiteX6" fmla="*/ 10000 w 10000"/>
              <a:gd name="connsiteY6" fmla="*/ 3260661 h 3260661"/>
              <a:gd name="connsiteX0" fmla="*/ 0 w 10000"/>
              <a:gd name="connsiteY0" fmla="*/ 3249915 h 3259915"/>
              <a:gd name="connsiteX1" fmla="*/ 1727 w 10000"/>
              <a:gd name="connsiteY1" fmla="*/ 2730900 h 3259915"/>
              <a:gd name="connsiteX2" fmla="*/ 2616 w 10000"/>
              <a:gd name="connsiteY2" fmla="*/ 1344 h 3259915"/>
              <a:gd name="connsiteX3" fmla="*/ 3559 w 10000"/>
              <a:gd name="connsiteY3" fmla="*/ 2340959 h 3259915"/>
              <a:gd name="connsiteX4" fmla="*/ 4488 w 10000"/>
              <a:gd name="connsiteY4" fmla="*/ 2340988 h 3259915"/>
              <a:gd name="connsiteX5" fmla="*/ 5457 w 10000"/>
              <a:gd name="connsiteY5" fmla="*/ 3120870 h 3259915"/>
              <a:gd name="connsiteX6" fmla="*/ 10000 w 10000"/>
              <a:gd name="connsiteY6" fmla="*/ 3259915 h 3259915"/>
              <a:gd name="connsiteX0" fmla="*/ 0 w 10000"/>
              <a:gd name="connsiteY0" fmla="*/ 3249915 h 3259915"/>
              <a:gd name="connsiteX1" fmla="*/ 1727 w 10000"/>
              <a:gd name="connsiteY1" fmla="*/ 2730900 h 3259915"/>
              <a:gd name="connsiteX2" fmla="*/ 2616 w 10000"/>
              <a:gd name="connsiteY2" fmla="*/ 1344 h 3259915"/>
              <a:gd name="connsiteX3" fmla="*/ 3559 w 10000"/>
              <a:gd name="connsiteY3" fmla="*/ 2340959 h 3259915"/>
              <a:gd name="connsiteX4" fmla="*/ 4488 w 10000"/>
              <a:gd name="connsiteY4" fmla="*/ 2340988 h 3259915"/>
              <a:gd name="connsiteX5" fmla="*/ 5457 w 10000"/>
              <a:gd name="connsiteY5" fmla="*/ 3120870 h 3259915"/>
              <a:gd name="connsiteX6" fmla="*/ 10000 w 10000"/>
              <a:gd name="connsiteY6" fmla="*/ 3259915 h 3259915"/>
              <a:gd name="connsiteX0" fmla="*/ 0 w 10000"/>
              <a:gd name="connsiteY0" fmla="*/ 3258184 h 3908991"/>
              <a:gd name="connsiteX1" fmla="*/ 1727 w 10000"/>
              <a:gd name="connsiteY1" fmla="*/ 2739169 h 3908991"/>
              <a:gd name="connsiteX2" fmla="*/ 2616 w 10000"/>
              <a:gd name="connsiteY2" fmla="*/ 9613 h 3908991"/>
              <a:gd name="connsiteX3" fmla="*/ 3559 w 10000"/>
              <a:gd name="connsiteY3" fmla="*/ 3908991 h 3908991"/>
              <a:gd name="connsiteX4" fmla="*/ 4488 w 10000"/>
              <a:gd name="connsiteY4" fmla="*/ 2349257 h 3908991"/>
              <a:gd name="connsiteX5" fmla="*/ 5457 w 10000"/>
              <a:gd name="connsiteY5" fmla="*/ 3129139 h 3908991"/>
              <a:gd name="connsiteX6" fmla="*/ 10000 w 10000"/>
              <a:gd name="connsiteY6" fmla="*/ 3268184 h 3908991"/>
              <a:gd name="connsiteX0" fmla="*/ 0 w 10000"/>
              <a:gd name="connsiteY0" fmla="*/ 3258184 h 3909827"/>
              <a:gd name="connsiteX1" fmla="*/ 1727 w 10000"/>
              <a:gd name="connsiteY1" fmla="*/ 2739169 h 3909827"/>
              <a:gd name="connsiteX2" fmla="*/ 2616 w 10000"/>
              <a:gd name="connsiteY2" fmla="*/ 9613 h 3909827"/>
              <a:gd name="connsiteX3" fmla="*/ 3559 w 10000"/>
              <a:gd name="connsiteY3" fmla="*/ 3908991 h 3909827"/>
              <a:gd name="connsiteX4" fmla="*/ 4488 w 10000"/>
              <a:gd name="connsiteY4" fmla="*/ 2349257 h 3909827"/>
              <a:gd name="connsiteX5" fmla="*/ 5457 w 10000"/>
              <a:gd name="connsiteY5" fmla="*/ 3129139 h 3909827"/>
              <a:gd name="connsiteX6" fmla="*/ 10000 w 10000"/>
              <a:gd name="connsiteY6" fmla="*/ 3268184 h 3909827"/>
              <a:gd name="connsiteX0" fmla="*/ 0 w 10000"/>
              <a:gd name="connsiteY0" fmla="*/ 3258184 h 3909827"/>
              <a:gd name="connsiteX1" fmla="*/ 1727 w 10000"/>
              <a:gd name="connsiteY1" fmla="*/ 2739169 h 3909827"/>
              <a:gd name="connsiteX2" fmla="*/ 2616 w 10000"/>
              <a:gd name="connsiteY2" fmla="*/ 9613 h 3909827"/>
              <a:gd name="connsiteX3" fmla="*/ 3559 w 10000"/>
              <a:gd name="connsiteY3" fmla="*/ 3908991 h 3909827"/>
              <a:gd name="connsiteX4" fmla="*/ 4501 w 10000"/>
              <a:gd name="connsiteY4" fmla="*/ 399583 h 3909827"/>
              <a:gd name="connsiteX5" fmla="*/ 5457 w 10000"/>
              <a:gd name="connsiteY5" fmla="*/ 3129139 h 3909827"/>
              <a:gd name="connsiteX6" fmla="*/ 10000 w 10000"/>
              <a:gd name="connsiteY6" fmla="*/ 3268184 h 3909827"/>
              <a:gd name="connsiteX0" fmla="*/ 0 w 10000"/>
              <a:gd name="connsiteY0" fmla="*/ 3258184 h 3909827"/>
              <a:gd name="connsiteX1" fmla="*/ 1727 w 10000"/>
              <a:gd name="connsiteY1" fmla="*/ 2739169 h 3909827"/>
              <a:gd name="connsiteX2" fmla="*/ 2616 w 10000"/>
              <a:gd name="connsiteY2" fmla="*/ 9613 h 3909827"/>
              <a:gd name="connsiteX3" fmla="*/ 3559 w 10000"/>
              <a:gd name="connsiteY3" fmla="*/ 3908991 h 3909827"/>
              <a:gd name="connsiteX4" fmla="*/ 4501 w 10000"/>
              <a:gd name="connsiteY4" fmla="*/ 399583 h 3909827"/>
              <a:gd name="connsiteX5" fmla="*/ 5457 w 10000"/>
              <a:gd name="connsiteY5" fmla="*/ 3129139 h 3909827"/>
              <a:gd name="connsiteX6" fmla="*/ 10000 w 10000"/>
              <a:gd name="connsiteY6" fmla="*/ 3268184 h 3909827"/>
              <a:gd name="connsiteX0" fmla="*/ 0 w 10000"/>
              <a:gd name="connsiteY0" fmla="*/ 3258184 h 5475859"/>
              <a:gd name="connsiteX1" fmla="*/ 1727 w 10000"/>
              <a:gd name="connsiteY1" fmla="*/ 2739169 h 5475859"/>
              <a:gd name="connsiteX2" fmla="*/ 2616 w 10000"/>
              <a:gd name="connsiteY2" fmla="*/ 9613 h 5475859"/>
              <a:gd name="connsiteX3" fmla="*/ 3559 w 10000"/>
              <a:gd name="connsiteY3" fmla="*/ 3908991 h 5475859"/>
              <a:gd name="connsiteX4" fmla="*/ 4501 w 10000"/>
              <a:gd name="connsiteY4" fmla="*/ 399583 h 5475859"/>
              <a:gd name="connsiteX5" fmla="*/ 5457 w 10000"/>
              <a:gd name="connsiteY5" fmla="*/ 5468755 h 5475859"/>
              <a:gd name="connsiteX6" fmla="*/ 10000 w 10000"/>
              <a:gd name="connsiteY6" fmla="*/ 3268184 h 5475859"/>
              <a:gd name="connsiteX0" fmla="*/ 0 w 10000"/>
              <a:gd name="connsiteY0" fmla="*/ 3258184 h 5475859"/>
              <a:gd name="connsiteX1" fmla="*/ 1727 w 10000"/>
              <a:gd name="connsiteY1" fmla="*/ 2739169 h 5475859"/>
              <a:gd name="connsiteX2" fmla="*/ 2616 w 10000"/>
              <a:gd name="connsiteY2" fmla="*/ 9613 h 5475859"/>
              <a:gd name="connsiteX3" fmla="*/ 3559 w 10000"/>
              <a:gd name="connsiteY3" fmla="*/ 3908991 h 5475859"/>
              <a:gd name="connsiteX4" fmla="*/ 4501 w 10000"/>
              <a:gd name="connsiteY4" fmla="*/ 399583 h 5475859"/>
              <a:gd name="connsiteX5" fmla="*/ 5457 w 10000"/>
              <a:gd name="connsiteY5" fmla="*/ 5468755 h 5475859"/>
              <a:gd name="connsiteX6" fmla="*/ 10000 w 10000"/>
              <a:gd name="connsiteY6" fmla="*/ 3268184 h 5475859"/>
              <a:gd name="connsiteX0" fmla="*/ 0 w 10000"/>
              <a:gd name="connsiteY0" fmla="*/ 3258184 h 5550934"/>
              <a:gd name="connsiteX1" fmla="*/ 1727 w 10000"/>
              <a:gd name="connsiteY1" fmla="*/ 2739169 h 5550934"/>
              <a:gd name="connsiteX2" fmla="*/ 2616 w 10000"/>
              <a:gd name="connsiteY2" fmla="*/ 9613 h 5550934"/>
              <a:gd name="connsiteX3" fmla="*/ 3559 w 10000"/>
              <a:gd name="connsiteY3" fmla="*/ 3908991 h 5550934"/>
              <a:gd name="connsiteX4" fmla="*/ 4501 w 10000"/>
              <a:gd name="connsiteY4" fmla="*/ 399583 h 5550934"/>
              <a:gd name="connsiteX5" fmla="*/ 5457 w 10000"/>
              <a:gd name="connsiteY5" fmla="*/ 5468755 h 5550934"/>
              <a:gd name="connsiteX6" fmla="*/ 9188 w 10000"/>
              <a:gd name="connsiteY6" fmla="*/ 3519080 h 5550934"/>
              <a:gd name="connsiteX7" fmla="*/ 10000 w 10000"/>
              <a:gd name="connsiteY7" fmla="*/ 3268184 h 5550934"/>
              <a:gd name="connsiteX0" fmla="*/ 0 w 10000"/>
              <a:gd name="connsiteY0" fmla="*/ 3258184 h 5550934"/>
              <a:gd name="connsiteX1" fmla="*/ 1727 w 10000"/>
              <a:gd name="connsiteY1" fmla="*/ 2739169 h 5550934"/>
              <a:gd name="connsiteX2" fmla="*/ 2616 w 10000"/>
              <a:gd name="connsiteY2" fmla="*/ 9613 h 5550934"/>
              <a:gd name="connsiteX3" fmla="*/ 3559 w 10000"/>
              <a:gd name="connsiteY3" fmla="*/ 3908991 h 5550934"/>
              <a:gd name="connsiteX4" fmla="*/ 4501 w 10000"/>
              <a:gd name="connsiteY4" fmla="*/ 399583 h 5550934"/>
              <a:gd name="connsiteX5" fmla="*/ 5457 w 10000"/>
              <a:gd name="connsiteY5" fmla="*/ 5468755 h 5550934"/>
              <a:gd name="connsiteX6" fmla="*/ 9188 w 10000"/>
              <a:gd name="connsiteY6" fmla="*/ 3519080 h 5550934"/>
              <a:gd name="connsiteX7" fmla="*/ 10000 w 10000"/>
              <a:gd name="connsiteY7" fmla="*/ 3268184 h 5550934"/>
              <a:gd name="connsiteX0" fmla="*/ 0 w 10000"/>
              <a:gd name="connsiteY0" fmla="*/ 3258184 h 5583770"/>
              <a:gd name="connsiteX1" fmla="*/ 1727 w 10000"/>
              <a:gd name="connsiteY1" fmla="*/ 2739169 h 5583770"/>
              <a:gd name="connsiteX2" fmla="*/ 2616 w 10000"/>
              <a:gd name="connsiteY2" fmla="*/ 9613 h 5583770"/>
              <a:gd name="connsiteX3" fmla="*/ 3559 w 10000"/>
              <a:gd name="connsiteY3" fmla="*/ 3908991 h 5583770"/>
              <a:gd name="connsiteX4" fmla="*/ 4501 w 10000"/>
              <a:gd name="connsiteY4" fmla="*/ 399583 h 5583770"/>
              <a:gd name="connsiteX5" fmla="*/ 5457 w 10000"/>
              <a:gd name="connsiteY5" fmla="*/ 5468755 h 5583770"/>
              <a:gd name="connsiteX6" fmla="*/ 8299 w 10000"/>
              <a:gd name="connsiteY6" fmla="*/ 3908961 h 5583770"/>
              <a:gd name="connsiteX7" fmla="*/ 9188 w 10000"/>
              <a:gd name="connsiteY7" fmla="*/ 3519080 h 5583770"/>
              <a:gd name="connsiteX8" fmla="*/ 10000 w 10000"/>
              <a:gd name="connsiteY8" fmla="*/ 3268184 h 5583770"/>
              <a:gd name="connsiteX0" fmla="*/ 0 w 10000"/>
              <a:gd name="connsiteY0" fmla="*/ 3258184 h 5583770"/>
              <a:gd name="connsiteX1" fmla="*/ 1727 w 10000"/>
              <a:gd name="connsiteY1" fmla="*/ 2739169 h 5583770"/>
              <a:gd name="connsiteX2" fmla="*/ 2616 w 10000"/>
              <a:gd name="connsiteY2" fmla="*/ 9613 h 5583770"/>
              <a:gd name="connsiteX3" fmla="*/ 3559 w 10000"/>
              <a:gd name="connsiteY3" fmla="*/ 3908991 h 5583770"/>
              <a:gd name="connsiteX4" fmla="*/ 4501 w 10000"/>
              <a:gd name="connsiteY4" fmla="*/ 399583 h 5583770"/>
              <a:gd name="connsiteX5" fmla="*/ 5457 w 10000"/>
              <a:gd name="connsiteY5" fmla="*/ 5468755 h 5583770"/>
              <a:gd name="connsiteX6" fmla="*/ 8299 w 10000"/>
              <a:gd name="connsiteY6" fmla="*/ 3908961 h 5583770"/>
              <a:gd name="connsiteX7" fmla="*/ 9188 w 10000"/>
              <a:gd name="connsiteY7" fmla="*/ 3519080 h 5583770"/>
              <a:gd name="connsiteX8" fmla="*/ 10000 w 10000"/>
              <a:gd name="connsiteY8" fmla="*/ 3268184 h 5583770"/>
              <a:gd name="connsiteX0" fmla="*/ 0 w 10000"/>
              <a:gd name="connsiteY0" fmla="*/ 3258184 h 5688606"/>
              <a:gd name="connsiteX1" fmla="*/ 1727 w 10000"/>
              <a:gd name="connsiteY1" fmla="*/ 2739169 h 5688606"/>
              <a:gd name="connsiteX2" fmla="*/ 2616 w 10000"/>
              <a:gd name="connsiteY2" fmla="*/ 9613 h 5688606"/>
              <a:gd name="connsiteX3" fmla="*/ 3559 w 10000"/>
              <a:gd name="connsiteY3" fmla="*/ 3908991 h 5688606"/>
              <a:gd name="connsiteX4" fmla="*/ 4501 w 10000"/>
              <a:gd name="connsiteY4" fmla="*/ 399583 h 5688606"/>
              <a:gd name="connsiteX5" fmla="*/ 5457 w 10000"/>
              <a:gd name="connsiteY5" fmla="*/ 5468755 h 5688606"/>
              <a:gd name="connsiteX6" fmla="*/ 7370 w 10000"/>
              <a:gd name="connsiteY6" fmla="*/ 4688843 h 5688606"/>
              <a:gd name="connsiteX7" fmla="*/ 8299 w 10000"/>
              <a:gd name="connsiteY7" fmla="*/ 3908961 h 5688606"/>
              <a:gd name="connsiteX8" fmla="*/ 9188 w 10000"/>
              <a:gd name="connsiteY8" fmla="*/ 3519080 h 5688606"/>
              <a:gd name="connsiteX9" fmla="*/ 10000 w 10000"/>
              <a:gd name="connsiteY9" fmla="*/ 3268184 h 5688606"/>
              <a:gd name="connsiteX0" fmla="*/ 0 w 10000"/>
              <a:gd name="connsiteY0" fmla="*/ 3258184 h 5688606"/>
              <a:gd name="connsiteX1" fmla="*/ 1727 w 10000"/>
              <a:gd name="connsiteY1" fmla="*/ 2739169 h 5688606"/>
              <a:gd name="connsiteX2" fmla="*/ 2616 w 10000"/>
              <a:gd name="connsiteY2" fmla="*/ 9613 h 5688606"/>
              <a:gd name="connsiteX3" fmla="*/ 3559 w 10000"/>
              <a:gd name="connsiteY3" fmla="*/ 3908991 h 5688606"/>
              <a:gd name="connsiteX4" fmla="*/ 4501 w 10000"/>
              <a:gd name="connsiteY4" fmla="*/ 399583 h 5688606"/>
              <a:gd name="connsiteX5" fmla="*/ 5457 w 10000"/>
              <a:gd name="connsiteY5" fmla="*/ 5468755 h 5688606"/>
              <a:gd name="connsiteX6" fmla="*/ 7370 w 10000"/>
              <a:gd name="connsiteY6" fmla="*/ 4688843 h 5688606"/>
              <a:gd name="connsiteX7" fmla="*/ 8299 w 10000"/>
              <a:gd name="connsiteY7" fmla="*/ 3908961 h 5688606"/>
              <a:gd name="connsiteX8" fmla="*/ 9188 w 10000"/>
              <a:gd name="connsiteY8" fmla="*/ 3519080 h 5688606"/>
              <a:gd name="connsiteX9" fmla="*/ 10000 w 10000"/>
              <a:gd name="connsiteY9" fmla="*/ 3268184 h 5688606"/>
              <a:gd name="connsiteX0" fmla="*/ 0 w 10000"/>
              <a:gd name="connsiteY0" fmla="*/ 3258184 h 5756218"/>
              <a:gd name="connsiteX1" fmla="*/ 1727 w 10000"/>
              <a:gd name="connsiteY1" fmla="*/ 2739169 h 5756218"/>
              <a:gd name="connsiteX2" fmla="*/ 2616 w 10000"/>
              <a:gd name="connsiteY2" fmla="*/ 9613 h 5756218"/>
              <a:gd name="connsiteX3" fmla="*/ 3559 w 10000"/>
              <a:gd name="connsiteY3" fmla="*/ 3908991 h 5756218"/>
              <a:gd name="connsiteX4" fmla="*/ 4501 w 10000"/>
              <a:gd name="connsiteY4" fmla="*/ 399583 h 5756218"/>
              <a:gd name="connsiteX5" fmla="*/ 5457 w 10000"/>
              <a:gd name="connsiteY5" fmla="*/ 5468755 h 5756218"/>
              <a:gd name="connsiteX6" fmla="*/ 6414 w 10000"/>
              <a:gd name="connsiteY6" fmla="*/ 5078784 h 5756218"/>
              <a:gd name="connsiteX7" fmla="*/ 7370 w 10000"/>
              <a:gd name="connsiteY7" fmla="*/ 4688843 h 5756218"/>
              <a:gd name="connsiteX8" fmla="*/ 8299 w 10000"/>
              <a:gd name="connsiteY8" fmla="*/ 3908961 h 5756218"/>
              <a:gd name="connsiteX9" fmla="*/ 9188 w 10000"/>
              <a:gd name="connsiteY9" fmla="*/ 3519080 h 5756218"/>
              <a:gd name="connsiteX10" fmla="*/ 10000 w 10000"/>
              <a:gd name="connsiteY10" fmla="*/ 3268184 h 5756218"/>
              <a:gd name="connsiteX0" fmla="*/ 0 w 10000"/>
              <a:gd name="connsiteY0" fmla="*/ 3258184 h 5756218"/>
              <a:gd name="connsiteX1" fmla="*/ 1727 w 10000"/>
              <a:gd name="connsiteY1" fmla="*/ 2739169 h 5756218"/>
              <a:gd name="connsiteX2" fmla="*/ 2616 w 10000"/>
              <a:gd name="connsiteY2" fmla="*/ 9613 h 5756218"/>
              <a:gd name="connsiteX3" fmla="*/ 3559 w 10000"/>
              <a:gd name="connsiteY3" fmla="*/ 3908991 h 5756218"/>
              <a:gd name="connsiteX4" fmla="*/ 4501 w 10000"/>
              <a:gd name="connsiteY4" fmla="*/ 399583 h 5756218"/>
              <a:gd name="connsiteX5" fmla="*/ 5457 w 10000"/>
              <a:gd name="connsiteY5" fmla="*/ 5468755 h 5756218"/>
              <a:gd name="connsiteX6" fmla="*/ 6414 w 10000"/>
              <a:gd name="connsiteY6" fmla="*/ 5078784 h 5756218"/>
              <a:gd name="connsiteX7" fmla="*/ 7370 w 10000"/>
              <a:gd name="connsiteY7" fmla="*/ 4688843 h 5756218"/>
              <a:gd name="connsiteX8" fmla="*/ 8299 w 10000"/>
              <a:gd name="connsiteY8" fmla="*/ 3908961 h 5756218"/>
              <a:gd name="connsiteX9" fmla="*/ 9188 w 10000"/>
              <a:gd name="connsiteY9" fmla="*/ 3519080 h 5756218"/>
              <a:gd name="connsiteX10" fmla="*/ 10000 w 10000"/>
              <a:gd name="connsiteY10" fmla="*/ 3268184 h 5756218"/>
              <a:gd name="connsiteX0" fmla="*/ 0 w 10000"/>
              <a:gd name="connsiteY0" fmla="*/ 3258184 h 5469441"/>
              <a:gd name="connsiteX1" fmla="*/ 1727 w 10000"/>
              <a:gd name="connsiteY1" fmla="*/ 2739169 h 5469441"/>
              <a:gd name="connsiteX2" fmla="*/ 2616 w 10000"/>
              <a:gd name="connsiteY2" fmla="*/ 9613 h 5469441"/>
              <a:gd name="connsiteX3" fmla="*/ 3559 w 10000"/>
              <a:gd name="connsiteY3" fmla="*/ 3908991 h 5469441"/>
              <a:gd name="connsiteX4" fmla="*/ 4501 w 10000"/>
              <a:gd name="connsiteY4" fmla="*/ 399583 h 5469441"/>
              <a:gd name="connsiteX5" fmla="*/ 5457 w 10000"/>
              <a:gd name="connsiteY5" fmla="*/ 5468755 h 5469441"/>
              <a:gd name="connsiteX6" fmla="*/ 6427 w 10000"/>
              <a:gd name="connsiteY6" fmla="*/ 789494 h 5469441"/>
              <a:gd name="connsiteX7" fmla="*/ 7370 w 10000"/>
              <a:gd name="connsiteY7" fmla="*/ 4688843 h 5469441"/>
              <a:gd name="connsiteX8" fmla="*/ 8299 w 10000"/>
              <a:gd name="connsiteY8" fmla="*/ 3908961 h 5469441"/>
              <a:gd name="connsiteX9" fmla="*/ 9188 w 10000"/>
              <a:gd name="connsiteY9" fmla="*/ 3519080 h 5469441"/>
              <a:gd name="connsiteX10" fmla="*/ 10000 w 10000"/>
              <a:gd name="connsiteY10" fmla="*/ 3268184 h 5469441"/>
              <a:gd name="connsiteX0" fmla="*/ 0 w 10000"/>
              <a:gd name="connsiteY0" fmla="*/ 3258184 h 5941591"/>
              <a:gd name="connsiteX1" fmla="*/ 1727 w 10000"/>
              <a:gd name="connsiteY1" fmla="*/ 2739169 h 5941591"/>
              <a:gd name="connsiteX2" fmla="*/ 2616 w 10000"/>
              <a:gd name="connsiteY2" fmla="*/ 9613 h 5941591"/>
              <a:gd name="connsiteX3" fmla="*/ 3559 w 10000"/>
              <a:gd name="connsiteY3" fmla="*/ 3908991 h 5941591"/>
              <a:gd name="connsiteX4" fmla="*/ 4501 w 10000"/>
              <a:gd name="connsiteY4" fmla="*/ 399583 h 5941591"/>
              <a:gd name="connsiteX5" fmla="*/ 5457 w 10000"/>
              <a:gd name="connsiteY5" fmla="*/ 5468755 h 5941591"/>
              <a:gd name="connsiteX6" fmla="*/ 6427 w 10000"/>
              <a:gd name="connsiteY6" fmla="*/ 789494 h 5941591"/>
              <a:gd name="connsiteX7" fmla="*/ 7370 w 10000"/>
              <a:gd name="connsiteY7" fmla="*/ 5858665 h 5941591"/>
              <a:gd name="connsiteX8" fmla="*/ 8299 w 10000"/>
              <a:gd name="connsiteY8" fmla="*/ 3908961 h 5941591"/>
              <a:gd name="connsiteX9" fmla="*/ 9188 w 10000"/>
              <a:gd name="connsiteY9" fmla="*/ 3519080 h 5941591"/>
              <a:gd name="connsiteX10" fmla="*/ 10000 w 10000"/>
              <a:gd name="connsiteY10" fmla="*/ 3268184 h 5941591"/>
              <a:gd name="connsiteX0" fmla="*/ 0 w 10000"/>
              <a:gd name="connsiteY0" fmla="*/ 3258184 h 5859382"/>
              <a:gd name="connsiteX1" fmla="*/ 1727 w 10000"/>
              <a:gd name="connsiteY1" fmla="*/ 2739169 h 5859382"/>
              <a:gd name="connsiteX2" fmla="*/ 2616 w 10000"/>
              <a:gd name="connsiteY2" fmla="*/ 9613 h 5859382"/>
              <a:gd name="connsiteX3" fmla="*/ 3559 w 10000"/>
              <a:gd name="connsiteY3" fmla="*/ 3908991 h 5859382"/>
              <a:gd name="connsiteX4" fmla="*/ 4501 w 10000"/>
              <a:gd name="connsiteY4" fmla="*/ 399583 h 5859382"/>
              <a:gd name="connsiteX5" fmla="*/ 5457 w 10000"/>
              <a:gd name="connsiteY5" fmla="*/ 5468755 h 5859382"/>
              <a:gd name="connsiteX6" fmla="*/ 6427 w 10000"/>
              <a:gd name="connsiteY6" fmla="*/ 789494 h 5859382"/>
              <a:gd name="connsiteX7" fmla="*/ 7370 w 10000"/>
              <a:gd name="connsiteY7" fmla="*/ 5858665 h 5859382"/>
              <a:gd name="connsiteX8" fmla="*/ 8299 w 10000"/>
              <a:gd name="connsiteY8" fmla="*/ 1179405 h 5859382"/>
              <a:gd name="connsiteX9" fmla="*/ 9188 w 10000"/>
              <a:gd name="connsiteY9" fmla="*/ 3519080 h 5859382"/>
              <a:gd name="connsiteX10" fmla="*/ 10000 w 10000"/>
              <a:gd name="connsiteY10" fmla="*/ 3268184 h 5859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000" h="5859382">
                <a:moveTo>
                  <a:pt x="0" y="3258184"/>
                </a:moveTo>
                <a:cubicBezTo>
                  <a:pt x="576" y="3085179"/>
                  <a:pt x="1291" y="2825671"/>
                  <a:pt x="1727" y="2739169"/>
                </a:cubicBezTo>
                <a:cubicBezTo>
                  <a:pt x="2163" y="2652667"/>
                  <a:pt x="2311" y="-185357"/>
                  <a:pt x="2616" y="9613"/>
                </a:cubicBezTo>
                <a:cubicBezTo>
                  <a:pt x="2921" y="204583"/>
                  <a:pt x="3245" y="3843996"/>
                  <a:pt x="3559" y="3908991"/>
                </a:cubicBezTo>
                <a:cubicBezTo>
                  <a:pt x="3873" y="3973986"/>
                  <a:pt x="4185" y="139622"/>
                  <a:pt x="4501" y="399583"/>
                </a:cubicBezTo>
                <a:cubicBezTo>
                  <a:pt x="4817" y="659544"/>
                  <a:pt x="5136" y="5403770"/>
                  <a:pt x="5457" y="5468755"/>
                </a:cubicBezTo>
                <a:cubicBezTo>
                  <a:pt x="5778" y="5533740"/>
                  <a:pt x="6108" y="724509"/>
                  <a:pt x="6427" y="789494"/>
                </a:cubicBezTo>
                <a:cubicBezTo>
                  <a:pt x="6746" y="854479"/>
                  <a:pt x="7058" y="5793680"/>
                  <a:pt x="7370" y="5858665"/>
                </a:cubicBezTo>
                <a:cubicBezTo>
                  <a:pt x="7682" y="5923650"/>
                  <a:pt x="7996" y="1569336"/>
                  <a:pt x="8299" y="1179405"/>
                </a:cubicBezTo>
                <a:cubicBezTo>
                  <a:pt x="8602" y="789474"/>
                  <a:pt x="8905" y="3170950"/>
                  <a:pt x="9188" y="3519080"/>
                </a:cubicBezTo>
                <a:cubicBezTo>
                  <a:pt x="9471" y="3867210"/>
                  <a:pt x="9865" y="3310000"/>
                  <a:pt x="10000" y="3268184"/>
                </a:cubicBezTo>
              </a:path>
            </a:pathLst>
          </a:custGeom>
          <a:noFill/>
          <a:ln w="50800">
            <a:solidFill>
              <a:srgbClr val="0070C0"/>
            </a:solidFill>
            <a:tailEnd type="stealth"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p:cNvGrpSpPr/>
          <p:nvPr/>
        </p:nvGrpSpPr>
        <p:grpSpPr>
          <a:xfrm>
            <a:off x="922444" y="4358428"/>
            <a:ext cx="7299108" cy="1378039"/>
            <a:chOff x="692691" y="4485068"/>
            <a:chExt cx="7299108" cy="1378039"/>
          </a:xfrm>
        </p:grpSpPr>
        <p:sp>
          <p:nvSpPr>
            <p:cNvPr id="6" name="Can 5"/>
            <p:cNvSpPr/>
            <p:nvPr/>
          </p:nvSpPr>
          <p:spPr>
            <a:xfrm>
              <a:off x="2530699" y="4485068"/>
              <a:ext cx="866080" cy="1371600"/>
            </a:xfrm>
            <a:prstGeom prst="ca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N</a:t>
              </a:r>
              <a:endParaRPr lang="en-US" sz="3200" dirty="0"/>
            </a:p>
          </p:txBody>
        </p:sp>
        <p:sp>
          <p:nvSpPr>
            <p:cNvPr id="16" name="Can 15"/>
            <p:cNvSpPr/>
            <p:nvPr/>
          </p:nvSpPr>
          <p:spPr>
            <a:xfrm>
              <a:off x="3449703" y="4491507"/>
              <a:ext cx="866080" cy="1371600"/>
            </a:xfrm>
            <a:prstGeom prst="can">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S</a:t>
              </a:r>
              <a:endParaRPr lang="en-US" sz="3200" dirty="0"/>
            </a:p>
          </p:txBody>
        </p:sp>
        <p:sp>
          <p:nvSpPr>
            <p:cNvPr id="14" name="Can 13"/>
            <p:cNvSpPr/>
            <p:nvPr/>
          </p:nvSpPr>
          <p:spPr>
            <a:xfrm>
              <a:off x="6206715" y="4485068"/>
              <a:ext cx="866080" cy="1371600"/>
            </a:xfrm>
            <a:prstGeom prst="ca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N</a:t>
              </a:r>
              <a:endParaRPr lang="en-US" sz="3200" dirty="0"/>
            </a:p>
          </p:txBody>
        </p:sp>
        <p:sp>
          <p:nvSpPr>
            <p:cNvPr id="18" name="Can 17"/>
            <p:cNvSpPr/>
            <p:nvPr/>
          </p:nvSpPr>
          <p:spPr>
            <a:xfrm>
              <a:off x="7125719" y="4491507"/>
              <a:ext cx="866080" cy="1371600"/>
            </a:xfrm>
            <a:prstGeom prst="can">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S</a:t>
              </a:r>
              <a:endParaRPr lang="en-US" sz="3200" dirty="0"/>
            </a:p>
          </p:txBody>
        </p:sp>
        <p:sp>
          <p:nvSpPr>
            <p:cNvPr id="22" name="Can 21"/>
            <p:cNvSpPr/>
            <p:nvPr/>
          </p:nvSpPr>
          <p:spPr>
            <a:xfrm>
              <a:off x="692691" y="4485068"/>
              <a:ext cx="866080" cy="1371600"/>
            </a:xfrm>
            <a:prstGeom prst="ca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N</a:t>
              </a:r>
              <a:endParaRPr lang="en-US" sz="3200" dirty="0"/>
            </a:p>
          </p:txBody>
        </p:sp>
        <p:sp>
          <p:nvSpPr>
            <p:cNvPr id="24" name="Can 23"/>
            <p:cNvSpPr/>
            <p:nvPr/>
          </p:nvSpPr>
          <p:spPr>
            <a:xfrm>
              <a:off x="1611695" y="4491507"/>
              <a:ext cx="866080" cy="1371600"/>
            </a:xfrm>
            <a:prstGeom prst="can">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S</a:t>
              </a:r>
              <a:endParaRPr lang="en-US" sz="3200" dirty="0"/>
            </a:p>
          </p:txBody>
        </p:sp>
        <p:sp>
          <p:nvSpPr>
            <p:cNvPr id="27" name="Can 26"/>
            <p:cNvSpPr/>
            <p:nvPr/>
          </p:nvSpPr>
          <p:spPr>
            <a:xfrm>
              <a:off x="4368707" y="4485068"/>
              <a:ext cx="866080" cy="1371600"/>
            </a:xfrm>
            <a:prstGeom prst="ca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N</a:t>
              </a:r>
              <a:endParaRPr lang="en-US" sz="3200" dirty="0"/>
            </a:p>
          </p:txBody>
        </p:sp>
        <p:sp>
          <p:nvSpPr>
            <p:cNvPr id="29" name="Can 28"/>
            <p:cNvSpPr/>
            <p:nvPr/>
          </p:nvSpPr>
          <p:spPr>
            <a:xfrm>
              <a:off x="5287711" y="4491507"/>
              <a:ext cx="866080" cy="1371600"/>
            </a:xfrm>
            <a:prstGeom prst="can">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S</a:t>
              </a:r>
              <a:endParaRPr lang="en-US" sz="3200" dirty="0"/>
            </a:p>
          </p:txBody>
        </p:sp>
      </p:grpSp>
      <p:grpSp>
        <p:nvGrpSpPr>
          <p:cNvPr id="4" name="Group 3"/>
          <p:cNvGrpSpPr/>
          <p:nvPr/>
        </p:nvGrpSpPr>
        <p:grpSpPr>
          <a:xfrm>
            <a:off x="922442" y="2209800"/>
            <a:ext cx="7299113" cy="1394141"/>
            <a:chOff x="1152193" y="2336440"/>
            <a:chExt cx="7299113" cy="1394141"/>
          </a:xfrm>
        </p:grpSpPr>
        <p:sp>
          <p:nvSpPr>
            <p:cNvPr id="7" name="Can 6"/>
            <p:cNvSpPr/>
            <p:nvPr/>
          </p:nvSpPr>
          <p:spPr>
            <a:xfrm>
              <a:off x="2990201" y="2358981"/>
              <a:ext cx="866080" cy="1371600"/>
            </a:xfrm>
            <a:prstGeom prst="can">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S</a:t>
              </a:r>
              <a:endParaRPr lang="en-US" sz="3200" dirty="0"/>
            </a:p>
          </p:txBody>
        </p:sp>
        <p:sp>
          <p:nvSpPr>
            <p:cNvPr id="17" name="Can 16"/>
            <p:cNvSpPr/>
            <p:nvPr/>
          </p:nvSpPr>
          <p:spPr>
            <a:xfrm>
              <a:off x="3909205" y="2336440"/>
              <a:ext cx="866080" cy="1371600"/>
            </a:xfrm>
            <a:prstGeom prst="ca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N</a:t>
              </a:r>
              <a:endParaRPr lang="en-US" sz="3200" dirty="0"/>
            </a:p>
          </p:txBody>
        </p:sp>
        <p:sp>
          <p:nvSpPr>
            <p:cNvPr id="15" name="Can 14"/>
            <p:cNvSpPr/>
            <p:nvPr/>
          </p:nvSpPr>
          <p:spPr>
            <a:xfrm>
              <a:off x="6666217" y="2358981"/>
              <a:ext cx="866080" cy="1371600"/>
            </a:xfrm>
            <a:prstGeom prst="can">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S</a:t>
              </a:r>
              <a:endParaRPr lang="en-US" sz="3200" dirty="0"/>
            </a:p>
          </p:txBody>
        </p:sp>
        <p:sp>
          <p:nvSpPr>
            <p:cNvPr id="20" name="Can 19"/>
            <p:cNvSpPr/>
            <p:nvPr/>
          </p:nvSpPr>
          <p:spPr>
            <a:xfrm>
              <a:off x="7585226" y="2336440"/>
              <a:ext cx="866080" cy="1371600"/>
            </a:xfrm>
            <a:prstGeom prst="ca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N</a:t>
              </a:r>
              <a:endParaRPr lang="en-US" sz="3200" dirty="0"/>
            </a:p>
          </p:txBody>
        </p:sp>
        <p:sp>
          <p:nvSpPr>
            <p:cNvPr id="23" name="Can 22"/>
            <p:cNvSpPr/>
            <p:nvPr/>
          </p:nvSpPr>
          <p:spPr>
            <a:xfrm>
              <a:off x="1152193" y="2358981"/>
              <a:ext cx="866080" cy="1371600"/>
            </a:xfrm>
            <a:prstGeom prst="can">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S</a:t>
              </a:r>
              <a:endParaRPr lang="en-US" sz="3200" dirty="0"/>
            </a:p>
          </p:txBody>
        </p:sp>
        <p:sp>
          <p:nvSpPr>
            <p:cNvPr id="25" name="Can 24"/>
            <p:cNvSpPr/>
            <p:nvPr/>
          </p:nvSpPr>
          <p:spPr>
            <a:xfrm>
              <a:off x="2071197" y="2336440"/>
              <a:ext cx="866080" cy="1371600"/>
            </a:xfrm>
            <a:prstGeom prst="ca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N</a:t>
              </a:r>
              <a:endParaRPr lang="en-US" sz="3200" dirty="0"/>
            </a:p>
          </p:txBody>
        </p:sp>
        <p:sp>
          <p:nvSpPr>
            <p:cNvPr id="28" name="Can 27"/>
            <p:cNvSpPr/>
            <p:nvPr/>
          </p:nvSpPr>
          <p:spPr>
            <a:xfrm>
              <a:off x="4828209" y="2358981"/>
              <a:ext cx="866080" cy="1371600"/>
            </a:xfrm>
            <a:prstGeom prst="can">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S</a:t>
              </a:r>
              <a:endParaRPr lang="en-US" sz="3200" dirty="0"/>
            </a:p>
          </p:txBody>
        </p:sp>
        <p:sp>
          <p:nvSpPr>
            <p:cNvPr id="30" name="Can 29"/>
            <p:cNvSpPr/>
            <p:nvPr/>
          </p:nvSpPr>
          <p:spPr>
            <a:xfrm>
              <a:off x="5747213" y="2336440"/>
              <a:ext cx="866080" cy="1371600"/>
            </a:xfrm>
            <a:prstGeom prst="ca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N</a:t>
              </a:r>
              <a:endParaRPr lang="en-US" sz="3200" dirty="0"/>
            </a:p>
          </p:txBody>
        </p:sp>
      </p:grpSp>
      <p:sp>
        <p:nvSpPr>
          <p:cNvPr id="31" name="TextBox 30"/>
          <p:cNvSpPr txBox="1"/>
          <p:nvPr/>
        </p:nvSpPr>
        <p:spPr>
          <a:xfrm>
            <a:off x="7577789" y="1600200"/>
            <a:ext cx="1287532" cy="369332"/>
          </a:xfrm>
          <a:prstGeom prst="rect">
            <a:avLst/>
          </a:prstGeom>
          <a:noFill/>
        </p:spPr>
        <p:txBody>
          <a:bodyPr wrap="none" rtlCol="0">
            <a:spAutoFit/>
          </a:bodyPr>
          <a:lstStyle/>
          <a:p>
            <a:r>
              <a:rPr lang="en-US" dirty="0" smtClean="0"/>
              <a:t>8x X-rays !</a:t>
            </a:r>
            <a:endParaRPr lang="en-US" dirty="0"/>
          </a:p>
        </p:txBody>
      </p:sp>
    </p:spTree>
    <p:extLst>
      <p:ext uri="{BB962C8B-B14F-4D97-AF65-F5344CB8AC3E}">
        <p14:creationId xmlns:p14="http://schemas.microsoft.com/office/powerpoint/2010/main" val="465265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3000"/>
                                        <p:tgtEl>
                                          <p:spTgt spid="9"/>
                                        </p:tgtEl>
                                      </p:cBhvr>
                                    </p:animEffect>
                                  </p:childTnLst>
                                </p:cTn>
                              </p:par>
                              <p:par>
                                <p:cTn id="8" presetID="22" presetClass="entr" presetSubtype="8" fill="hold" grpId="0" nodeType="withEffect">
                                  <p:stCondLst>
                                    <p:cond delay="200"/>
                                  </p:stCondLst>
                                  <p:childTnLst>
                                    <p:set>
                                      <p:cBhvr>
                                        <p:cTn id="9" dur="1" fill="hold">
                                          <p:stCondLst>
                                            <p:cond delay="0"/>
                                          </p:stCondLst>
                                        </p:cTn>
                                        <p:tgtEl>
                                          <p:spTgt spid="10"/>
                                        </p:tgtEl>
                                        <p:attrNameLst>
                                          <p:attrName>style.visibility</p:attrName>
                                        </p:attrNameLst>
                                      </p:cBhvr>
                                      <p:to>
                                        <p:strVal val="visible"/>
                                      </p:to>
                                    </p:set>
                                    <p:animEffect transition="in" filter="wipe(left)">
                                      <p:cBhvr>
                                        <p:cTn id="10" dur="2000"/>
                                        <p:tgtEl>
                                          <p:spTgt spid="10"/>
                                        </p:tgtEl>
                                      </p:cBhvr>
                                    </p:animEffect>
                                  </p:childTnLst>
                                </p:cTn>
                              </p:par>
                            </p:childTnLst>
                          </p:cTn>
                        </p:par>
                        <p:par>
                          <p:cTn id="11" fill="hold">
                            <p:stCondLst>
                              <p:cond delay="3000"/>
                            </p:stCondLst>
                            <p:childTnLst>
                              <p:par>
                                <p:cTn id="12" presetID="1" presetClass="entr" presetSubtype="0" fill="hold" grpId="0" nodeType="afterEffect">
                                  <p:stCondLst>
                                    <p:cond delay="0"/>
                                  </p:stCondLst>
                                  <p:childTnLst>
                                    <p:set>
                                      <p:cBhvr>
                                        <p:cTn id="13"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9" grpId="0" animBg="1"/>
      <p:bldP spid="3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Undulator</a:t>
            </a:r>
            <a:endParaRPr lang="en-US" dirty="0"/>
          </a:p>
        </p:txBody>
      </p:sp>
      <p:sp>
        <p:nvSpPr>
          <p:cNvPr id="9" name="Freeform 8"/>
          <p:cNvSpPr/>
          <p:nvPr/>
        </p:nvSpPr>
        <p:spPr>
          <a:xfrm>
            <a:off x="-708338" y="3853221"/>
            <a:ext cx="9699334" cy="196289"/>
          </a:xfrm>
          <a:custGeom>
            <a:avLst/>
            <a:gdLst>
              <a:gd name="connsiteX0" fmla="*/ 0 w 9956729"/>
              <a:gd name="connsiteY0" fmla="*/ 1453520 h 1615212"/>
              <a:gd name="connsiteX1" fmla="*/ 5241701 w 9956729"/>
              <a:gd name="connsiteY1" fmla="*/ 1492157 h 1615212"/>
              <a:gd name="connsiteX2" fmla="*/ 9672034 w 9956729"/>
              <a:gd name="connsiteY2" fmla="*/ 88360 h 1615212"/>
              <a:gd name="connsiteX3" fmla="*/ 9530366 w 9956729"/>
              <a:gd name="connsiteY3" fmla="*/ 139875 h 1615212"/>
              <a:gd name="connsiteX0" fmla="*/ 0 w 9672034"/>
              <a:gd name="connsiteY0" fmla="*/ 1365160 h 1526852"/>
              <a:gd name="connsiteX1" fmla="*/ 5241701 w 9672034"/>
              <a:gd name="connsiteY1" fmla="*/ 1403797 h 1526852"/>
              <a:gd name="connsiteX2" fmla="*/ 9672034 w 9672034"/>
              <a:gd name="connsiteY2" fmla="*/ 0 h 1526852"/>
              <a:gd name="connsiteX0" fmla="*/ 0 w 9672034"/>
              <a:gd name="connsiteY0" fmla="*/ 1365160 h 1528588"/>
              <a:gd name="connsiteX1" fmla="*/ 4893972 w 9672034"/>
              <a:gd name="connsiteY1" fmla="*/ 1455312 h 1528588"/>
              <a:gd name="connsiteX2" fmla="*/ 5241701 w 9672034"/>
              <a:gd name="connsiteY2" fmla="*/ 1403797 h 1528588"/>
              <a:gd name="connsiteX3" fmla="*/ 9672034 w 9672034"/>
              <a:gd name="connsiteY3" fmla="*/ 0 h 1528588"/>
              <a:gd name="connsiteX0" fmla="*/ 0 w 9672034"/>
              <a:gd name="connsiteY0" fmla="*/ 1365160 h 1528588"/>
              <a:gd name="connsiteX1" fmla="*/ 4893972 w 9672034"/>
              <a:gd name="connsiteY1" fmla="*/ 1455312 h 1528588"/>
              <a:gd name="connsiteX2" fmla="*/ 5241701 w 9672034"/>
              <a:gd name="connsiteY2" fmla="*/ 1403797 h 1528588"/>
              <a:gd name="connsiteX3" fmla="*/ 5512158 w 9672034"/>
              <a:gd name="connsiteY3" fmla="*/ 1352281 h 1528588"/>
              <a:gd name="connsiteX4" fmla="*/ 9672034 w 9672034"/>
              <a:gd name="connsiteY4" fmla="*/ 0 h 1528588"/>
              <a:gd name="connsiteX0" fmla="*/ 0 w 9672034"/>
              <a:gd name="connsiteY0" fmla="*/ 1468191 h 1528588"/>
              <a:gd name="connsiteX1" fmla="*/ 4893972 w 9672034"/>
              <a:gd name="connsiteY1" fmla="*/ 1455312 h 1528588"/>
              <a:gd name="connsiteX2" fmla="*/ 5241701 w 9672034"/>
              <a:gd name="connsiteY2" fmla="*/ 1403797 h 1528588"/>
              <a:gd name="connsiteX3" fmla="*/ 5512158 w 9672034"/>
              <a:gd name="connsiteY3" fmla="*/ 1352281 h 1528588"/>
              <a:gd name="connsiteX4" fmla="*/ 9672034 w 9672034"/>
              <a:gd name="connsiteY4" fmla="*/ 0 h 1528588"/>
              <a:gd name="connsiteX0" fmla="*/ 0 w 9672034"/>
              <a:gd name="connsiteY0" fmla="*/ 1468191 h 1488702"/>
              <a:gd name="connsiteX1" fmla="*/ 4893972 w 9672034"/>
              <a:gd name="connsiteY1" fmla="*/ 1455312 h 1488702"/>
              <a:gd name="connsiteX2" fmla="*/ 5512158 w 9672034"/>
              <a:gd name="connsiteY2" fmla="*/ 1352281 h 1488702"/>
              <a:gd name="connsiteX3" fmla="*/ 9672034 w 9672034"/>
              <a:gd name="connsiteY3" fmla="*/ 0 h 1488702"/>
              <a:gd name="connsiteX0" fmla="*/ 0 w 9672034"/>
              <a:gd name="connsiteY0" fmla="*/ 1468191 h 1491885"/>
              <a:gd name="connsiteX1" fmla="*/ 4893972 w 9672034"/>
              <a:gd name="connsiteY1" fmla="*/ 1455312 h 1491885"/>
              <a:gd name="connsiteX2" fmla="*/ 5512158 w 9672034"/>
              <a:gd name="connsiteY2" fmla="*/ 1352281 h 1491885"/>
              <a:gd name="connsiteX3" fmla="*/ 9672034 w 9672034"/>
              <a:gd name="connsiteY3" fmla="*/ 0 h 1491885"/>
              <a:gd name="connsiteX0" fmla="*/ 0 w 9672034"/>
              <a:gd name="connsiteY0" fmla="*/ 1468191 h 1468191"/>
              <a:gd name="connsiteX1" fmla="*/ 4893972 w 9672034"/>
              <a:gd name="connsiteY1" fmla="*/ 1455312 h 1468191"/>
              <a:gd name="connsiteX2" fmla="*/ 5512158 w 9672034"/>
              <a:gd name="connsiteY2" fmla="*/ 1352281 h 1468191"/>
              <a:gd name="connsiteX3" fmla="*/ 9672034 w 9672034"/>
              <a:gd name="connsiteY3" fmla="*/ 0 h 1468191"/>
              <a:gd name="connsiteX0" fmla="*/ 0 w 9672034"/>
              <a:gd name="connsiteY0" fmla="*/ 1468191 h 1468191"/>
              <a:gd name="connsiteX1" fmla="*/ 4893972 w 9672034"/>
              <a:gd name="connsiteY1" fmla="*/ 1455312 h 1468191"/>
              <a:gd name="connsiteX2" fmla="*/ 5512158 w 9672034"/>
              <a:gd name="connsiteY2" fmla="*/ 1352281 h 1468191"/>
              <a:gd name="connsiteX3" fmla="*/ 9672034 w 9672034"/>
              <a:gd name="connsiteY3" fmla="*/ 0 h 1468191"/>
              <a:gd name="connsiteX0" fmla="*/ 0 w 9672034"/>
              <a:gd name="connsiteY0" fmla="*/ 1468191 h 1468191"/>
              <a:gd name="connsiteX1" fmla="*/ 4893972 w 9672034"/>
              <a:gd name="connsiteY1" fmla="*/ 1455312 h 1468191"/>
              <a:gd name="connsiteX2" fmla="*/ 5512158 w 9672034"/>
              <a:gd name="connsiteY2" fmla="*/ 1352281 h 1468191"/>
              <a:gd name="connsiteX3" fmla="*/ 9672034 w 9672034"/>
              <a:gd name="connsiteY3" fmla="*/ 0 h 1468191"/>
              <a:gd name="connsiteX0" fmla="*/ 0 w 9672034"/>
              <a:gd name="connsiteY0" fmla="*/ 1468191 h 1468191"/>
              <a:gd name="connsiteX1" fmla="*/ 4893972 w 9672034"/>
              <a:gd name="connsiteY1" fmla="*/ 1455312 h 1468191"/>
              <a:gd name="connsiteX2" fmla="*/ 6272011 w 9672034"/>
              <a:gd name="connsiteY2" fmla="*/ 1223493 h 1468191"/>
              <a:gd name="connsiteX3" fmla="*/ 9672034 w 9672034"/>
              <a:gd name="connsiteY3" fmla="*/ 0 h 1468191"/>
              <a:gd name="connsiteX0" fmla="*/ 0 w 9672034"/>
              <a:gd name="connsiteY0" fmla="*/ 1468191 h 1468191"/>
              <a:gd name="connsiteX1" fmla="*/ 4275786 w 9672034"/>
              <a:gd name="connsiteY1" fmla="*/ 1468191 h 1468191"/>
              <a:gd name="connsiteX2" fmla="*/ 6272011 w 9672034"/>
              <a:gd name="connsiteY2" fmla="*/ 1223493 h 1468191"/>
              <a:gd name="connsiteX3" fmla="*/ 9672034 w 9672034"/>
              <a:gd name="connsiteY3" fmla="*/ 0 h 1468191"/>
              <a:gd name="connsiteX0" fmla="*/ 0 w 9672034"/>
              <a:gd name="connsiteY0" fmla="*/ 1468191 h 1468191"/>
              <a:gd name="connsiteX1" fmla="*/ 4275786 w 9672034"/>
              <a:gd name="connsiteY1" fmla="*/ 1468191 h 1468191"/>
              <a:gd name="connsiteX2" fmla="*/ 6272011 w 9672034"/>
              <a:gd name="connsiteY2" fmla="*/ 1223493 h 1468191"/>
              <a:gd name="connsiteX3" fmla="*/ 9672034 w 9672034"/>
              <a:gd name="connsiteY3" fmla="*/ 0 h 1468191"/>
              <a:gd name="connsiteX0" fmla="*/ 0 w 9672034"/>
              <a:gd name="connsiteY0" fmla="*/ 1468191 h 1468191"/>
              <a:gd name="connsiteX1" fmla="*/ 4275786 w 9672034"/>
              <a:gd name="connsiteY1" fmla="*/ 1468191 h 1468191"/>
              <a:gd name="connsiteX2" fmla="*/ 6272011 w 9672034"/>
              <a:gd name="connsiteY2" fmla="*/ 1223493 h 1468191"/>
              <a:gd name="connsiteX3" fmla="*/ 9672034 w 9672034"/>
              <a:gd name="connsiteY3" fmla="*/ 0 h 1468191"/>
              <a:gd name="connsiteX0" fmla="*/ 0 w 9672034"/>
              <a:gd name="connsiteY0" fmla="*/ 1468191 h 1468191"/>
              <a:gd name="connsiteX1" fmla="*/ 4275786 w 9672034"/>
              <a:gd name="connsiteY1" fmla="*/ 1468191 h 1468191"/>
              <a:gd name="connsiteX2" fmla="*/ 6272011 w 9672034"/>
              <a:gd name="connsiteY2" fmla="*/ 1223493 h 1468191"/>
              <a:gd name="connsiteX3" fmla="*/ 9672034 w 9672034"/>
              <a:gd name="connsiteY3" fmla="*/ 0 h 1468191"/>
              <a:gd name="connsiteX0" fmla="*/ 0 w 12795604"/>
              <a:gd name="connsiteY0" fmla="*/ 244698 h 244698"/>
              <a:gd name="connsiteX1" fmla="*/ 4275786 w 12795604"/>
              <a:gd name="connsiteY1" fmla="*/ 244698 h 244698"/>
              <a:gd name="connsiteX2" fmla="*/ 6272011 w 12795604"/>
              <a:gd name="connsiteY2" fmla="*/ 0 h 244698"/>
              <a:gd name="connsiteX3" fmla="*/ 12795604 w 12795604"/>
              <a:gd name="connsiteY3" fmla="*/ 103031 h 244698"/>
              <a:gd name="connsiteX0" fmla="*/ 0 w 12795604"/>
              <a:gd name="connsiteY0" fmla="*/ 244698 h 244698"/>
              <a:gd name="connsiteX1" fmla="*/ 4275786 w 12795604"/>
              <a:gd name="connsiteY1" fmla="*/ 244698 h 244698"/>
              <a:gd name="connsiteX2" fmla="*/ 6272011 w 12795604"/>
              <a:gd name="connsiteY2" fmla="*/ 0 h 244698"/>
              <a:gd name="connsiteX3" fmla="*/ 7486384 w 12795604"/>
              <a:gd name="connsiteY3" fmla="*/ 25756 h 244698"/>
              <a:gd name="connsiteX4" fmla="*/ 12795604 w 12795604"/>
              <a:gd name="connsiteY4" fmla="*/ 103031 h 244698"/>
              <a:gd name="connsiteX0" fmla="*/ 0 w 12795604"/>
              <a:gd name="connsiteY0" fmla="*/ 319384 h 319384"/>
              <a:gd name="connsiteX1" fmla="*/ 4275786 w 12795604"/>
              <a:gd name="connsiteY1" fmla="*/ 319384 h 319384"/>
              <a:gd name="connsiteX2" fmla="*/ 6272011 w 12795604"/>
              <a:gd name="connsiteY2" fmla="*/ 74686 h 319384"/>
              <a:gd name="connsiteX3" fmla="*/ 7486384 w 12795604"/>
              <a:gd name="connsiteY3" fmla="*/ 100442 h 319384"/>
              <a:gd name="connsiteX4" fmla="*/ 12795604 w 12795604"/>
              <a:gd name="connsiteY4" fmla="*/ 177717 h 319384"/>
              <a:gd name="connsiteX0" fmla="*/ 0 w 12795604"/>
              <a:gd name="connsiteY0" fmla="*/ 319384 h 319384"/>
              <a:gd name="connsiteX1" fmla="*/ 4275786 w 12795604"/>
              <a:gd name="connsiteY1" fmla="*/ 319384 h 319384"/>
              <a:gd name="connsiteX2" fmla="*/ 6272011 w 12795604"/>
              <a:gd name="connsiteY2" fmla="*/ 74686 h 319384"/>
              <a:gd name="connsiteX3" fmla="*/ 7486384 w 12795604"/>
              <a:gd name="connsiteY3" fmla="*/ 100442 h 319384"/>
              <a:gd name="connsiteX4" fmla="*/ 12795604 w 12795604"/>
              <a:gd name="connsiteY4" fmla="*/ 177717 h 319384"/>
              <a:gd name="connsiteX0" fmla="*/ 0 w 12795604"/>
              <a:gd name="connsiteY0" fmla="*/ 376724 h 376724"/>
              <a:gd name="connsiteX1" fmla="*/ 4275786 w 12795604"/>
              <a:gd name="connsiteY1" fmla="*/ 376724 h 376724"/>
              <a:gd name="connsiteX2" fmla="*/ 6272011 w 12795604"/>
              <a:gd name="connsiteY2" fmla="*/ 132026 h 376724"/>
              <a:gd name="connsiteX3" fmla="*/ 7486384 w 12795604"/>
              <a:gd name="connsiteY3" fmla="*/ 157782 h 376724"/>
              <a:gd name="connsiteX4" fmla="*/ 12795604 w 12795604"/>
              <a:gd name="connsiteY4" fmla="*/ 235057 h 376724"/>
              <a:gd name="connsiteX0" fmla="*/ 0 w 12795604"/>
              <a:gd name="connsiteY0" fmla="*/ 362819 h 362819"/>
              <a:gd name="connsiteX1" fmla="*/ 4275786 w 12795604"/>
              <a:gd name="connsiteY1" fmla="*/ 362819 h 362819"/>
              <a:gd name="connsiteX2" fmla="*/ 6272011 w 12795604"/>
              <a:gd name="connsiteY2" fmla="*/ 118121 h 362819"/>
              <a:gd name="connsiteX3" fmla="*/ 7486384 w 12795604"/>
              <a:gd name="connsiteY3" fmla="*/ 143877 h 362819"/>
              <a:gd name="connsiteX4" fmla="*/ 12795604 w 12795604"/>
              <a:gd name="connsiteY4" fmla="*/ 221152 h 362819"/>
              <a:gd name="connsiteX0" fmla="*/ 0 w 12795604"/>
              <a:gd name="connsiteY0" fmla="*/ 362819 h 362819"/>
              <a:gd name="connsiteX1" fmla="*/ 4275786 w 12795604"/>
              <a:gd name="connsiteY1" fmla="*/ 362819 h 362819"/>
              <a:gd name="connsiteX2" fmla="*/ 6272011 w 12795604"/>
              <a:gd name="connsiteY2" fmla="*/ 118121 h 362819"/>
              <a:gd name="connsiteX3" fmla="*/ 7486384 w 12795604"/>
              <a:gd name="connsiteY3" fmla="*/ 143877 h 362819"/>
              <a:gd name="connsiteX4" fmla="*/ 9116073 w 12795604"/>
              <a:gd name="connsiteY4" fmla="*/ 298424 h 362819"/>
              <a:gd name="connsiteX5" fmla="*/ 12795604 w 12795604"/>
              <a:gd name="connsiteY5" fmla="*/ 221152 h 362819"/>
              <a:gd name="connsiteX0" fmla="*/ 0 w 12778628"/>
              <a:gd name="connsiteY0" fmla="*/ 362819 h 362819"/>
              <a:gd name="connsiteX1" fmla="*/ 4275786 w 12778628"/>
              <a:gd name="connsiteY1" fmla="*/ 362819 h 362819"/>
              <a:gd name="connsiteX2" fmla="*/ 6272011 w 12778628"/>
              <a:gd name="connsiteY2" fmla="*/ 118121 h 362819"/>
              <a:gd name="connsiteX3" fmla="*/ 7486384 w 12778628"/>
              <a:gd name="connsiteY3" fmla="*/ 143877 h 362819"/>
              <a:gd name="connsiteX4" fmla="*/ 9116073 w 12778628"/>
              <a:gd name="connsiteY4" fmla="*/ 298424 h 362819"/>
              <a:gd name="connsiteX5" fmla="*/ 12778628 w 12778628"/>
              <a:gd name="connsiteY5" fmla="*/ 272667 h 362819"/>
              <a:gd name="connsiteX0" fmla="*/ 0 w 12781766"/>
              <a:gd name="connsiteY0" fmla="*/ 362819 h 362819"/>
              <a:gd name="connsiteX1" fmla="*/ 4275786 w 12781766"/>
              <a:gd name="connsiteY1" fmla="*/ 362819 h 362819"/>
              <a:gd name="connsiteX2" fmla="*/ 6272011 w 12781766"/>
              <a:gd name="connsiteY2" fmla="*/ 118121 h 362819"/>
              <a:gd name="connsiteX3" fmla="*/ 7486384 w 12781766"/>
              <a:gd name="connsiteY3" fmla="*/ 143877 h 362819"/>
              <a:gd name="connsiteX4" fmla="*/ 9116073 w 12781766"/>
              <a:gd name="connsiteY4" fmla="*/ 298424 h 362819"/>
              <a:gd name="connsiteX5" fmla="*/ 12781766 w 12781766"/>
              <a:gd name="connsiteY5" fmla="*/ 306005 h 362819"/>
              <a:gd name="connsiteX0" fmla="*/ 0 w 12781766"/>
              <a:gd name="connsiteY0" fmla="*/ 384251 h 384251"/>
              <a:gd name="connsiteX1" fmla="*/ 4275786 w 12781766"/>
              <a:gd name="connsiteY1" fmla="*/ 362819 h 384251"/>
              <a:gd name="connsiteX2" fmla="*/ 6272011 w 12781766"/>
              <a:gd name="connsiteY2" fmla="*/ 118121 h 384251"/>
              <a:gd name="connsiteX3" fmla="*/ 7486384 w 12781766"/>
              <a:gd name="connsiteY3" fmla="*/ 143877 h 384251"/>
              <a:gd name="connsiteX4" fmla="*/ 9116073 w 12781766"/>
              <a:gd name="connsiteY4" fmla="*/ 298424 h 384251"/>
              <a:gd name="connsiteX5" fmla="*/ 12781766 w 12781766"/>
              <a:gd name="connsiteY5" fmla="*/ 306005 h 384251"/>
              <a:gd name="connsiteX0" fmla="*/ 0 w 12781766"/>
              <a:gd name="connsiteY0" fmla="*/ 384251 h 384251"/>
              <a:gd name="connsiteX1" fmla="*/ 4275786 w 12781766"/>
              <a:gd name="connsiteY1" fmla="*/ 362819 h 384251"/>
              <a:gd name="connsiteX2" fmla="*/ 6272011 w 12781766"/>
              <a:gd name="connsiteY2" fmla="*/ 118121 h 384251"/>
              <a:gd name="connsiteX3" fmla="*/ 7486384 w 12781766"/>
              <a:gd name="connsiteY3" fmla="*/ 143877 h 384251"/>
              <a:gd name="connsiteX4" fmla="*/ 9112934 w 12781766"/>
              <a:gd name="connsiteY4" fmla="*/ 305568 h 384251"/>
              <a:gd name="connsiteX5" fmla="*/ 12781766 w 12781766"/>
              <a:gd name="connsiteY5" fmla="*/ 306005 h 384251"/>
              <a:gd name="connsiteX0" fmla="*/ 0 w 12781766"/>
              <a:gd name="connsiteY0" fmla="*/ 384251 h 384251"/>
              <a:gd name="connsiteX1" fmla="*/ 4275786 w 12781766"/>
              <a:gd name="connsiteY1" fmla="*/ 362819 h 384251"/>
              <a:gd name="connsiteX2" fmla="*/ 6272011 w 12781766"/>
              <a:gd name="connsiteY2" fmla="*/ 118121 h 384251"/>
              <a:gd name="connsiteX3" fmla="*/ 7486384 w 12781766"/>
              <a:gd name="connsiteY3" fmla="*/ 143877 h 384251"/>
              <a:gd name="connsiteX4" fmla="*/ 9112934 w 12781766"/>
              <a:gd name="connsiteY4" fmla="*/ 305568 h 384251"/>
              <a:gd name="connsiteX5" fmla="*/ 12781766 w 12781766"/>
              <a:gd name="connsiteY5" fmla="*/ 306005 h 384251"/>
              <a:gd name="connsiteX0" fmla="*/ 0 w 12781766"/>
              <a:gd name="connsiteY0" fmla="*/ 363456 h 363456"/>
              <a:gd name="connsiteX1" fmla="*/ 4275786 w 12781766"/>
              <a:gd name="connsiteY1" fmla="*/ 342024 h 363456"/>
              <a:gd name="connsiteX2" fmla="*/ 6272011 w 12781766"/>
              <a:gd name="connsiteY2" fmla="*/ 97326 h 363456"/>
              <a:gd name="connsiteX3" fmla="*/ 7486384 w 12781766"/>
              <a:gd name="connsiteY3" fmla="*/ 123082 h 363456"/>
              <a:gd name="connsiteX4" fmla="*/ 9112934 w 12781766"/>
              <a:gd name="connsiteY4" fmla="*/ 284773 h 363456"/>
              <a:gd name="connsiteX5" fmla="*/ 12781766 w 12781766"/>
              <a:gd name="connsiteY5" fmla="*/ 285210 h 363456"/>
              <a:gd name="connsiteX0" fmla="*/ 0 w 12781766"/>
              <a:gd name="connsiteY0" fmla="*/ 335403 h 335403"/>
              <a:gd name="connsiteX1" fmla="*/ 4275786 w 12781766"/>
              <a:gd name="connsiteY1" fmla="*/ 313971 h 335403"/>
              <a:gd name="connsiteX2" fmla="*/ 6272011 w 12781766"/>
              <a:gd name="connsiteY2" fmla="*/ 69273 h 335403"/>
              <a:gd name="connsiteX3" fmla="*/ 7486384 w 12781766"/>
              <a:gd name="connsiteY3" fmla="*/ 95029 h 335403"/>
              <a:gd name="connsiteX4" fmla="*/ 9112934 w 12781766"/>
              <a:gd name="connsiteY4" fmla="*/ 256720 h 335403"/>
              <a:gd name="connsiteX5" fmla="*/ 12781766 w 12781766"/>
              <a:gd name="connsiteY5" fmla="*/ 257157 h 335403"/>
              <a:gd name="connsiteX0" fmla="*/ 0 w 12781766"/>
              <a:gd name="connsiteY0" fmla="*/ 350275 h 350275"/>
              <a:gd name="connsiteX1" fmla="*/ 4275786 w 12781766"/>
              <a:gd name="connsiteY1" fmla="*/ 328843 h 350275"/>
              <a:gd name="connsiteX2" fmla="*/ 6272011 w 12781766"/>
              <a:gd name="connsiteY2" fmla="*/ 84145 h 350275"/>
              <a:gd name="connsiteX3" fmla="*/ 7486384 w 12781766"/>
              <a:gd name="connsiteY3" fmla="*/ 109901 h 350275"/>
              <a:gd name="connsiteX4" fmla="*/ 9112934 w 12781766"/>
              <a:gd name="connsiteY4" fmla="*/ 271592 h 350275"/>
              <a:gd name="connsiteX5" fmla="*/ 12781766 w 12781766"/>
              <a:gd name="connsiteY5" fmla="*/ 272029 h 350275"/>
              <a:gd name="connsiteX0" fmla="*/ 0 w 12781766"/>
              <a:gd name="connsiteY0" fmla="*/ 354810 h 354810"/>
              <a:gd name="connsiteX1" fmla="*/ 4275786 w 12781766"/>
              <a:gd name="connsiteY1" fmla="*/ 333378 h 354810"/>
              <a:gd name="connsiteX2" fmla="*/ 6272011 w 12781766"/>
              <a:gd name="connsiteY2" fmla="*/ 88680 h 354810"/>
              <a:gd name="connsiteX3" fmla="*/ 7486384 w 12781766"/>
              <a:gd name="connsiteY3" fmla="*/ 114436 h 354810"/>
              <a:gd name="connsiteX4" fmla="*/ 9112934 w 12781766"/>
              <a:gd name="connsiteY4" fmla="*/ 276127 h 354810"/>
              <a:gd name="connsiteX5" fmla="*/ 12781766 w 12781766"/>
              <a:gd name="connsiteY5" fmla="*/ 276564 h 354810"/>
              <a:gd name="connsiteX0" fmla="*/ 0 w 12781766"/>
              <a:gd name="connsiteY0" fmla="*/ 354810 h 354810"/>
              <a:gd name="connsiteX1" fmla="*/ 4275786 w 12781766"/>
              <a:gd name="connsiteY1" fmla="*/ 333378 h 354810"/>
              <a:gd name="connsiteX2" fmla="*/ 6272011 w 12781766"/>
              <a:gd name="connsiteY2" fmla="*/ 88680 h 354810"/>
              <a:gd name="connsiteX3" fmla="*/ 7486384 w 12781766"/>
              <a:gd name="connsiteY3" fmla="*/ 114436 h 354810"/>
              <a:gd name="connsiteX4" fmla="*/ 9112934 w 12781766"/>
              <a:gd name="connsiteY4" fmla="*/ 276127 h 354810"/>
              <a:gd name="connsiteX5" fmla="*/ 12781766 w 12781766"/>
              <a:gd name="connsiteY5" fmla="*/ 276564 h 354810"/>
              <a:gd name="connsiteX0" fmla="*/ 0 w 12781766"/>
              <a:gd name="connsiteY0" fmla="*/ 354810 h 354810"/>
              <a:gd name="connsiteX1" fmla="*/ 4275786 w 12781766"/>
              <a:gd name="connsiteY1" fmla="*/ 333378 h 354810"/>
              <a:gd name="connsiteX2" fmla="*/ 6272011 w 12781766"/>
              <a:gd name="connsiteY2" fmla="*/ 88680 h 354810"/>
              <a:gd name="connsiteX3" fmla="*/ 7486384 w 12781766"/>
              <a:gd name="connsiteY3" fmla="*/ 114436 h 354810"/>
              <a:gd name="connsiteX4" fmla="*/ 9411117 w 12781766"/>
              <a:gd name="connsiteY4" fmla="*/ 278509 h 354810"/>
              <a:gd name="connsiteX5" fmla="*/ 12781766 w 12781766"/>
              <a:gd name="connsiteY5" fmla="*/ 276564 h 354810"/>
              <a:gd name="connsiteX0" fmla="*/ 0 w 12784906"/>
              <a:gd name="connsiteY0" fmla="*/ 354810 h 355145"/>
              <a:gd name="connsiteX1" fmla="*/ 4275786 w 12784906"/>
              <a:gd name="connsiteY1" fmla="*/ 333378 h 355145"/>
              <a:gd name="connsiteX2" fmla="*/ 6272011 w 12784906"/>
              <a:gd name="connsiteY2" fmla="*/ 88680 h 355145"/>
              <a:gd name="connsiteX3" fmla="*/ 7486384 w 12784906"/>
              <a:gd name="connsiteY3" fmla="*/ 114436 h 355145"/>
              <a:gd name="connsiteX4" fmla="*/ 9411117 w 12784906"/>
              <a:gd name="connsiteY4" fmla="*/ 278509 h 355145"/>
              <a:gd name="connsiteX5" fmla="*/ 12784906 w 12784906"/>
              <a:gd name="connsiteY5" fmla="*/ 355145 h 355145"/>
              <a:gd name="connsiteX0" fmla="*/ 0 w 12784906"/>
              <a:gd name="connsiteY0" fmla="*/ 354810 h 355145"/>
              <a:gd name="connsiteX1" fmla="*/ 4275786 w 12784906"/>
              <a:gd name="connsiteY1" fmla="*/ 333378 h 355145"/>
              <a:gd name="connsiteX2" fmla="*/ 6272011 w 12784906"/>
              <a:gd name="connsiteY2" fmla="*/ 88680 h 355145"/>
              <a:gd name="connsiteX3" fmla="*/ 7486384 w 12784906"/>
              <a:gd name="connsiteY3" fmla="*/ 114436 h 355145"/>
              <a:gd name="connsiteX4" fmla="*/ 9414257 w 12784906"/>
              <a:gd name="connsiteY4" fmla="*/ 354709 h 355145"/>
              <a:gd name="connsiteX5" fmla="*/ 12784906 w 12784906"/>
              <a:gd name="connsiteY5" fmla="*/ 355145 h 355145"/>
              <a:gd name="connsiteX0" fmla="*/ 0 w 12784906"/>
              <a:gd name="connsiteY0" fmla="*/ 354810 h 355145"/>
              <a:gd name="connsiteX1" fmla="*/ 4275786 w 12784906"/>
              <a:gd name="connsiteY1" fmla="*/ 333378 h 355145"/>
              <a:gd name="connsiteX2" fmla="*/ 6272011 w 12784906"/>
              <a:gd name="connsiteY2" fmla="*/ 88680 h 355145"/>
              <a:gd name="connsiteX3" fmla="*/ 7486384 w 12784906"/>
              <a:gd name="connsiteY3" fmla="*/ 114436 h 355145"/>
              <a:gd name="connsiteX4" fmla="*/ 9414257 w 12784906"/>
              <a:gd name="connsiteY4" fmla="*/ 354709 h 355145"/>
              <a:gd name="connsiteX5" fmla="*/ 12784906 w 12784906"/>
              <a:gd name="connsiteY5" fmla="*/ 355145 h 355145"/>
              <a:gd name="connsiteX0" fmla="*/ 0 w 12784906"/>
              <a:gd name="connsiteY0" fmla="*/ 354810 h 355145"/>
              <a:gd name="connsiteX1" fmla="*/ 4275786 w 12784906"/>
              <a:gd name="connsiteY1" fmla="*/ 342903 h 355145"/>
              <a:gd name="connsiteX2" fmla="*/ 6272011 w 12784906"/>
              <a:gd name="connsiteY2" fmla="*/ 88680 h 355145"/>
              <a:gd name="connsiteX3" fmla="*/ 7486384 w 12784906"/>
              <a:gd name="connsiteY3" fmla="*/ 114436 h 355145"/>
              <a:gd name="connsiteX4" fmla="*/ 9414257 w 12784906"/>
              <a:gd name="connsiteY4" fmla="*/ 354709 h 355145"/>
              <a:gd name="connsiteX5" fmla="*/ 12784906 w 12784906"/>
              <a:gd name="connsiteY5" fmla="*/ 355145 h 355145"/>
              <a:gd name="connsiteX0" fmla="*/ 0 w 12784906"/>
              <a:gd name="connsiteY0" fmla="*/ 354810 h 355145"/>
              <a:gd name="connsiteX1" fmla="*/ 4275786 w 12784906"/>
              <a:gd name="connsiteY1" fmla="*/ 352428 h 355145"/>
              <a:gd name="connsiteX2" fmla="*/ 6272011 w 12784906"/>
              <a:gd name="connsiteY2" fmla="*/ 88680 h 355145"/>
              <a:gd name="connsiteX3" fmla="*/ 7486384 w 12784906"/>
              <a:gd name="connsiteY3" fmla="*/ 114436 h 355145"/>
              <a:gd name="connsiteX4" fmla="*/ 9414257 w 12784906"/>
              <a:gd name="connsiteY4" fmla="*/ 354709 h 355145"/>
              <a:gd name="connsiteX5" fmla="*/ 12784906 w 12784906"/>
              <a:gd name="connsiteY5" fmla="*/ 355145 h 355145"/>
              <a:gd name="connsiteX0" fmla="*/ 0 w 12784906"/>
              <a:gd name="connsiteY0" fmla="*/ 240375 h 240710"/>
              <a:gd name="connsiteX1" fmla="*/ 4275786 w 12784906"/>
              <a:gd name="connsiteY1" fmla="*/ 237993 h 240710"/>
              <a:gd name="connsiteX2" fmla="*/ 7486384 w 12784906"/>
              <a:gd name="connsiteY2" fmla="*/ 1 h 240710"/>
              <a:gd name="connsiteX3" fmla="*/ 9414257 w 12784906"/>
              <a:gd name="connsiteY3" fmla="*/ 240274 h 240710"/>
              <a:gd name="connsiteX4" fmla="*/ 12784906 w 12784906"/>
              <a:gd name="connsiteY4" fmla="*/ 240710 h 240710"/>
              <a:gd name="connsiteX0" fmla="*/ 0 w 12784906"/>
              <a:gd name="connsiteY0" fmla="*/ 2382 h 2717"/>
              <a:gd name="connsiteX1" fmla="*/ 4275786 w 12784906"/>
              <a:gd name="connsiteY1" fmla="*/ 0 h 2717"/>
              <a:gd name="connsiteX2" fmla="*/ 9414257 w 12784906"/>
              <a:gd name="connsiteY2" fmla="*/ 2281 h 2717"/>
              <a:gd name="connsiteX3" fmla="*/ 12784906 w 12784906"/>
              <a:gd name="connsiteY3" fmla="*/ 2717 h 2717"/>
              <a:gd name="connsiteX0" fmla="*/ 0 w 10000"/>
              <a:gd name="connsiteY0" fmla="*/ 8767 h 10000"/>
              <a:gd name="connsiteX1" fmla="*/ 3344 w 10000"/>
              <a:gd name="connsiteY1" fmla="*/ 0 h 10000"/>
              <a:gd name="connsiteX2" fmla="*/ 5358 w 10000"/>
              <a:gd name="connsiteY2" fmla="*/ 8877 h 10000"/>
              <a:gd name="connsiteX3" fmla="*/ 7364 w 10000"/>
              <a:gd name="connsiteY3" fmla="*/ 8395 h 10000"/>
              <a:gd name="connsiteX4" fmla="*/ 10000 w 10000"/>
              <a:gd name="connsiteY4" fmla="*/ 10000 h 10000"/>
              <a:gd name="connsiteX0" fmla="*/ 0 w 10000"/>
              <a:gd name="connsiteY0" fmla="*/ 1419702 h 1420935"/>
              <a:gd name="connsiteX1" fmla="*/ 3344 w 10000"/>
              <a:gd name="connsiteY1" fmla="*/ 1410935 h 1420935"/>
              <a:gd name="connsiteX2" fmla="*/ 5353 w 10000"/>
              <a:gd name="connsiteY2" fmla="*/ 0 h 1420935"/>
              <a:gd name="connsiteX3" fmla="*/ 7364 w 10000"/>
              <a:gd name="connsiteY3" fmla="*/ 1419330 h 1420935"/>
              <a:gd name="connsiteX4" fmla="*/ 10000 w 10000"/>
              <a:gd name="connsiteY4" fmla="*/ 1420935 h 1420935"/>
              <a:gd name="connsiteX0" fmla="*/ 0 w 10000"/>
              <a:gd name="connsiteY0" fmla="*/ 1419702 h 1420935"/>
              <a:gd name="connsiteX1" fmla="*/ 3344 w 10000"/>
              <a:gd name="connsiteY1" fmla="*/ 1410935 h 1420935"/>
              <a:gd name="connsiteX2" fmla="*/ 5353 w 10000"/>
              <a:gd name="connsiteY2" fmla="*/ 0 h 1420935"/>
              <a:gd name="connsiteX3" fmla="*/ 7364 w 10000"/>
              <a:gd name="connsiteY3" fmla="*/ 1419330 h 1420935"/>
              <a:gd name="connsiteX4" fmla="*/ 10000 w 10000"/>
              <a:gd name="connsiteY4" fmla="*/ 1420935 h 1420935"/>
              <a:gd name="connsiteX0" fmla="*/ 0 w 10000"/>
              <a:gd name="connsiteY0" fmla="*/ 1419702 h 1420935"/>
              <a:gd name="connsiteX1" fmla="*/ 3344 w 10000"/>
              <a:gd name="connsiteY1" fmla="*/ 1410935 h 1420935"/>
              <a:gd name="connsiteX2" fmla="*/ 5353 w 10000"/>
              <a:gd name="connsiteY2" fmla="*/ 0 h 1420935"/>
              <a:gd name="connsiteX3" fmla="*/ 7364 w 10000"/>
              <a:gd name="connsiteY3" fmla="*/ 1419330 h 1420935"/>
              <a:gd name="connsiteX4" fmla="*/ 10000 w 10000"/>
              <a:gd name="connsiteY4" fmla="*/ 1420935 h 1420935"/>
              <a:gd name="connsiteX0" fmla="*/ 0 w 10000"/>
              <a:gd name="connsiteY0" fmla="*/ 1421332 h 1422565"/>
              <a:gd name="connsiteX1" fmla="*/ 3344 w 10000"/>
              <a:gd name="connsiteY1" fmla="*/ 1412565 h 1422565"/>
              <a:gd name="connsiteX2" fmla="*/ 5353 w 10000"/>
              <a:gd name="connsiteY2" fmla="*/ 1630 h 1422565"/>
              <a:gd name="connsiteX3" fmla="*/ 7364 w 10000"/>
              <a:gd name="connsiteY3" fmla="*/ 1420960 h 1422565"/>
              <a:gd name="connsiteX4" fmla="*/ 10000 w 10000"/>
              <a:gd name="connsiteY4" fmla="*/ 1422565 h 1422565"/>
              <a:gd name="connsiteX0" fmla="*/ 0 w 10000"/>
              <a:gd name="connsiteY0" fmla="*/ 1419944 h 1421177"/>
              <a:gd name="connsiteX1" fmla="*/ 3344 w 10000"/>
              <a:gd name="connsiteY1" fmla="*/ 1411177 h 1421177"/>
              <a:gd name="connsiteX2" fmla="*/ 5353 w 10000"/>
              <a:gd name="connsiteY2" fmla="*/ 242 h 1421177"/>
              <a:gd name="connsiteX3" fmla="*/ 7364 w 10000"/>
              <a:gd name="connsiteY3" fmla="*/ 1419572 h 1421177"/>
              <a:gd name="connsiteX4" fmla="*/ 10000 w 10000"/>
              <a:gd name="connsiteY4" fmla="*/ 1421177 h 1421177"/>
              <a:gd name="connsiteX0" fmla="*/ 0 w 10000"/>
              <a:gd name="connsiteY0" fmla="*/ 1419749 h 1420982"/>
              <a:gd name="connsiteX1" fmla="*/ 3344 w 10000"/>
              <a:gd name="connsiteY1" fmla="*/ 1410982 h 1420982"/>
              <a:gd name="connsiteX2" fmla="*/ 5353 w 10000"/>
              <a:gd name="connsiteY2" fmla="*/ 47 h 1420982"/>
              <a:gd name="connsiteX3" fmla="*/ 7364 w 10000"/>
              <a:gd name="connsiteY3" fmla="*/ 1419377 h 1420982"/>
              <a:gd name="connsiteX4" fmla="*/ 10000 w 10000"/>
              <a:gd name="connsiteY4" fmla="*/ 1420982 h 1420982"/>
              <a:gd name="connsiteX0" fmla="*/ 0 w 10000"/>
              <a:gd name="connsiteY0" fmla="*/ 1419705 h 1420938"/>
              <a:gd name="connsiteX1" fmla="*/ 3344 w 10000"/>
              <a:gd name="connsiteY1" fmla="*/ 1410938 h 1420938"/>
              <a:gd name="connsiteX2" fmla="*/ 5353 w 10000"/>
              <a:gd name="connsiteY2" fmla="*/ 3 h 1420938"/>
              <a:gd name="connsiteX3" fmla="*/ 7364 w 10000"/>
              <a:gd name="connsiteY3" fmla="*/ 1419333 h 1420938"/>
              <a:gd name="connsiteX4" fmla="*/ 10000 w 10000"/>
              <a:gd name="connsiteY4" fmla="*/ 1420938 h 1420938"/>
              <a:gd name="connsiteX0" fmla="*/ 0 w 10000"/>
              <a:gd name="connsiteY0" fmla="*/ 1419705 h 1420938"/>
              <a:gd name="connsiteX1" fmla="*/ 3344 w 10000"/>
              <a:gd name="connsiteY1" fmla="*/ 1410938 h 1420938"/>
              <a:gd name="connsiteX2" fmla="*/ 5353 w 10000"/>
              <a:gd name="connsiteY2" fmla="*/ 3 h 1420938"/>
              <a:gd name="connsiteX3" fmla="*/ 7364 w 10000"/>
              <a:gd name="connsiteY3" fmla="*/ 1419333 h 1420938"/>
              <a:gd name="connsiteX4" fmla="*/ 10000 w 10000"/>
              <a:gd name="connsiteY4" fmla="*/ 1420938 h 1420938"/>
              <a:gd name="connsiteX0" fmla="*/ 0 w 10000"/>
              <a:gd name="connsiteY0" fmla="*/ 8767 h 10000"/>
              <a:gd name="connsiteX1" fmla="*/ 3344 w 10000"/>
              <a:gd name="connsiteY1" fmla="*/ 0 h 10000"/>
              <a:gd name="connsiteX2" fmla="*/ 7364 w 10000"/>
              <a:gd name="connsiteY2" fmla="*/ 8395 h 10000"/>
              <a:gd name="connsiteX3" fmla="*/ 10000 w 10000"/>
              <a:gd name="connsiteY3" fmla="*/ 10000 h 10000"/>
              <a:gd name="connsiteX0" fmla="*/ 0 w 10000"/>
              <a:gd name="connsiteY0" fmla="*/ 8771 h 10004"/>
              <a:gd name="connsiteX1" fmla="*/ 3344 w 10000"/>
              <a:gd name="connsiteY1" fmla="*/ 4 h 10004"/>
              <a:gd name="connsiteX2" fmla="*/ 10000 w 10000"/>
              <a:gd name="connsiteY2" fmla="*/ 10004 h 10004"/>
              <a:gd name="connsiteX0" fmla="*/ 0 w 10000"/>
              <a:gd name="connsiteY0" fmla="*/ 0 h 1233"/>
              <a:gd name="connsiteX1" fmla="*/ 10000 w 10000"/>
              <a:gd name="connsiteY1" fmla="*/ 1233 h 1233"/>
              <a:gd name="connsiteX0" fmla="*/ 0 w 10000"/>
              <a:gd name="connsiteY0" fmla="*/ 519015 h 529015"/>
              <a:gd name="connsiteX1" fmla="*/ 1727 w 10000"/>
              <a:gd name="connsiteY1" fmla="*/ 0 h 529015"/>
              <a:gd name="connsiteX2" fmla="*/ 10000 w 10000"/>
              <a:gd name="connsiteY2" fmla="*/ 529015 h 529015"/>
              <a:gd name="connsiteX0" fmla="*/ 0 w 10000"/>
              <a:gd name="connsiteY0" fmla="*/ 584508 h 594508"/>
              <a:gd name="connsiteX1" fmla="*/ 1727 w 10000"/>
              <a:gd name="connsiteY1" fmla="*/ 65493 h 594508"/>
              <a:gd name="connsiteX2" fmla="*/ 2616 w 10000"/>
              <a:gd name="connsiteY2" fmla="*/ 65493 h 594508"/>
              <a:gd name="connsiteX3" fmla="*/ 10000 w 10000"/>
              <a:gd name="connsiteY3" fmla="*/ 594508 h 594508"/>
              <a:gd name="connsiteX0" fmla="*/ 0 w 10000"/>
              <a:gd name="connsiteY0" fmla="*/ 921255 h 931255"/>
              <a:gd name="connsiteX1" fmla="*/ 1727 w 10000"/>
              <a:gd name="connsiteY1" fmla="*/ 402240 h 931255"/>
              <a:gd name="connsiteX2" fmla="*/ 2616 w 10000"/>
              <a:gd name="connsiteY2" fmla="*/ 402240 h 931255"/>
              <a:gd name="connsiteX3" fmla="*/ 3559 w 10000"/>
              <a:gd name="connsiteY3" fmla="*/ 12299 h 931255"/>
              <a:gd name="connsiteX4" fmla="*/ 10000 w 10000"/>
              <a:gd name="connsiteY4" fmla="*/ 931255 h 931255"/>
              <a:gd name="connsiteX0" fmla="*/ 0 w 10000"/>
              <a:gd name="connsiteY0" fmla="*/ 993852 h 1003852"/>
              <a:gd name="connsiteX1" fmla="*/ 1727 w 10000"/>
              <a:gd name="connsiteY1" fmla="*/ 474837 h 1003852"/>
              <a:gd name="connsiteX2" fmla="*/ 2616 w 10000"/>
              <a:gd name="connsiteY2" fmla="*/ 474837 h 1003852"/>
              <a:gd name="connsiteX3" fmla="*/ 3559 w 10000"/>
              <a:gd name="connsiteY3" fmla="*/ 84896 h 1003852"/>
              <a:gd name="connsiteX4" fmla="*/ 4488 w 10000"/>
              <a:gd name="connsiteY4" fmla="*/ 84925 h 1003852"/>
              <a:gd name="connsiteX5" fmla="*/ 10000 w 10000"/>
              <a:gd name="connsiteY5" fmla="*/ 1003852 h 1003852"/>
              <a:gd name="connsiteX0" fmla="*/ 0 w 10000"/>
              <a:gd name="connsiteY0" fmla="*/ 993852 h 1003852"/>
              <a:gd name="connsiteX1" fmla="*/ 1727 w 10000"/>
              <a:gd name="connsiteY1" fmla="*/ 474837 h 1003852"/>
              <a:gd name="connsiteX2" fmla="*/ 2616 w 10000"/>
              <a:gd name="connsiteY2" fmla="*/ 474837 h 1003852"/>
              <a:gd name="connsiteX3" fmla="*/ 3559 w 10000"/>
              <a:gd name="connsiteY3" fmla="*/ 84896 h 1003852"/>
              <a:gd name="connsiteX4" fmla="*/ 4488 w 10000"/>
              <a:gd name="connsiteY4" fmla="*/ 84925 h 1003852"/>
              <a:gd name="connsiteX5" fmla="*/ 5457 w 10000"/>
              <a:gd name="connsiteY5" fmla="*/ 864807 h 1003852"/>
              <a:gd name="connsiteX6" fmla="*/ 10000 w 10000"/>
              <a:gd name="connsiteY6" fmla="*/ 1003852 h 1003852"/>
              <a:gd name="connsiteX0" fmla="*/ 0 w 10000"/>
              <a:gd name="connsiteY0" fmla="*/ 3250661 h 3260661"/>
              <a:gd name="connsiteX1" fmla="*/ 1727 w 10000"/>
              <a:gd name="connsiteY1" fmla="*/ 2731646 h 3260661"/>
              <a:gd name="connsiteX2" fmla="*/ 2616 w 10000"/>
              <a:gd name="connsiteY2" fmla="*/ 2090 h 3260661"/>
              <a:gd name="connsiteX3" fmla="*/ 3559 w 10000"/>
              <a:gd name="connsiteY3" fmla="*/ 2341705 h 3260661"/>
              <a:gd name="connsiteX4" fmla="*/ 4488 w 10000"/>
              <a:gd name="connsiteY4" fmla="*/ 2341734 h 3260661"/>
              <a:gd name="connsiteX5" fmla="*/ 5457 w 10000"/>
              <a:gd name="connsiteY5" fmla="*/ 3121616 h 3260661"/>
              <a:gd name="connsiteX6" fmla="*/ 10000 w 10000"/>
              <a:gd name="connsiteY6" fmla="*/ 3260661 h 3260661"/>
              <a:gd name="connsiteX0" fmla="*/ 0 w 10000"/>
              <a:gd name="connsiteY0" fmla="*/ 3249915 h 3259915"/>
              <a:gd name="connsiteX1" fmla="*/ 1727 w 10000"/>
              <a:gd name="connsiteY1" fmla="*/ 2730900 h 3259915"/>
              <a:gd name="connsiteX2" fmla="*/ 2616 w 10000"/>
              <a:gd name="connsiteY2" fmla="*/ 1344 h 3259915"/>
              <a:gd name="connsiteX3" fmla="*/ 3559 w 10000"/>
              <a:gd name="connsiteY3" fmla="*/ 2340959 h 3259915"/>
              <a:gd name="connsiteX4" fmla="*/ 4488 w 10000"/>
              <a:gd name="connsiteY4" fmla="*/ 2340988 h 3259915"/>
              <a:gd name="connsiteX5" fmla="*/ 5457 w 10000"/>
              <a:gd name="connsiteY5" fmla="*/ 3120870 h 3259915"/>
              <a:gd name="connsiteX6" fmla="*/ 10000 w 10000"/>
              <a:gd name="connsiteY6" fmla="*/ 3259915 h 3259915"/>
              <a:gd name="connsiteX0" fmla="*/ 0 w 10000"/>
              <a:gd name="connsiteY0" fmla="*/ 3249915 h 3259915"/>
              <a:gd name="connsiteX1" fmla="*/ 1727 w 10000"/>
              <a:gd name="connsiteY1" fmla="*/ 2730900 h 3259915"/>
              <a:gd name="connsiteX2" fmla="*/ 2616 w 10000"/>
              <a:gd name="connsiteY2" fmla="*/ 1344 h 3259915"/>
              <a:gd name="connsiteX3" fmla="*/ 3559 w 10000"/>
              <a:gd name="connsiteY3" fmla="*/ 2340959 h 3259915"/>
              <a:gd name="connsiteX4" fmla="*/ 4488 w 10000"/>
              <a:gd name="connsiteY4" fmla="*/ 2340988 h 3259915"/>
              <a:gd name="connsiteX5" fmla="*/ 5457 w 10000"/>
              <a:gd name="connsiteY5" fmla="*/ 3120870 h 3259915"/>
              <a:gd name="connsiteX6" fmla="*/ 10000 w 10000"/>
              <a:gd name="connsiteY6" fmla="*/ 3259915 h 3259915"/>
              <a:gd name="connsiteX0" fmla="*/ 0 w 10000"/>
              <a:gd name="connsiteY0" fmla="*/ 3258184 h 3908991"/>
              <a:gd name="connsiteX1" fmla="*/ 1727 w 10000"/>
              <a:gd name="connsiteY1" fmla="*/ 2739169 h 3908991"/>
              <a:gd name="connsiteX2" fmla="*/ 2616 w 10000"/>
              <a:gd name="connsiteY2" fmla="*/ 9613 h 3908991"/>
              <a:gd name="connsiteX3" fmla="*/ 3559 w 10000"/>
              <a:gd name="connsiteY3" fmla="*/ 3908991 h 3908991"/>
              <a:gd name="connsiteX4" fmla="*/ 4488 w 10000"/>
              <a:gd name="connsiteY4" fmla="*/ 2349257 h 3908991"/>
              <a:gd name="connsiteX5" fmla="*/ 5457 w 10000"/>
              <a:gd name="connsiteY5" fmla="*/ 3129139 h 3908991"/>
              <a:gd name="connsiteX6" fmla="*/ 10000 w 10000"/>
              <a:gd name="connsiteY6" fmla="*/ 3268184 h 3908991"/>
              <a:gd name="connsiteX0" fmla="*/ 0 w 10000"/>
              <a:gd name="connsiteY0" fmla="*/ 3258184 h 3909827"/>
              <a:gd name="connsiteX1" fmla="*/ 1727 w 10000"/>
              <a:gd name="connsiteY1" fmla="*/ 2739169 h 3909827"/>
              <a:gd name="connsiteX2" fmla="*/ 2616 w 10000"/>
              <a:gd name="connsiteY2" fmla="*/ 9613 h 3909827"/>
              <a:gd name="connsiteX3" fmla="*/ 3559 w 10000"/>
              <a:gd name="connsiteY3" fmla="*/ 3908991 h 3909827"/>
              <a:gd name="connsiteX4" fmla="*/ 4488 w 10000"/>
              <a:gd name="connsiteY4" fmla="*/ 2349257 h 3909827"/>
              <a:gd name="connsiteX5" fmla="*/ 5457 w 10000"/>
              <a:gd name="connsiteY5" fmla="*/ 3129139 h 3909827"/>
              <a:gd name="connsiteX6" fmla="*/ 10000 w 10000"/>
              <a:gd name="connsiteY6" fmla="*/ 3268184 h 3909827"/>
              <a:gd name="connsiteX0" fmla="*/ 0 w 10000"/>
              <a:gd name="connsiteY0" fmla="*/ 3258184 h 3909827"/>
              <a:gd name="connsiteX1" fmla="*/ 1727 w 10000"/>
              <a:gd name="connsiteY1" fmla="*/ 2739169 h 3909827"/>
              <a:gd name="connsiteX2" fmla="*/ 2616 w 10000"/>
              <a:gd name="connsiteY2" fmla="*/ 9613 h 3909827"/>
              <a:gd name="connsiteX3" fmla="*/ 3559 w 10000"/>
              <a:gd name="connsiteY3" fmla="*/ 3908991 h 3909827"/>
              <a:gd name="connsiteX4" fmla="*/ 4501 w 10000"/>
              <a:gd name="connsiteY4" fmla="*/ 399583 h 3909827"/>
              <a:gd name="connsiteX5" fmla="*/ 5457 w 10000"/>
              <a:gd name="connsiteY5" fmla="*/ 3129139 h 3909827"/>
              <a:gd name="connsiteX6" fmla="*/ 10000 w 10000"/>
              <a:gd name="connsiteY6" fmla="*/ 3268184 h 3909827"/>
              <a:gd name="connsiteX0" fmla="*/ 0 w 10000"/>
              <a:gd name="connsiteY0" fmla="*/ 3258184 h 3909827"/>
              <a:gd name="connsiteX1" fmla="*/ 1727 w 10000"/>
              <a:gd name="connsiteY1" fmla="*/ 2739169 h 3909827"/>
              <a:gd name="connsiteX2" fmla="*/ 2616 w 10000"/>
              <a:gd name="connsiteY2" fmla="*/ 9613 h 3909827"/>
              <a:gd name="connsiteX3" fmla="*/ 3559 w 10000"/>
              <a:gd name="connsiteY3" fmla="*/ 3908991 h 3909827"/>
              <a:gd name="connsiteX4" fmla="*/ 4501 w 10000"/>
              <a:gd name="connsiteY4" fmla="*/ 399583 h 3909827"/>
              <a:gd name="connsiteX5" fmla="*/ 5457 w 10000"/>
              <a:gd name="connsiteY5" fmla="*/ 3129139 h 3909827"/>
              <a:gd name="connsiteX6" fmla="*/ 10000 w 10000"/>
              <a:gd name="connsiteY6" fmla="*/ 3268184 h 3909827"/>
              <a:gd name="connsiteX0" fmla="*/ 0 w 10000"/>
              <a:gd name="connsiteY0" fmla="*/ 3258184 h 5475859"/>
              <a:gd name="connsiteX1" fmla="*/ 1727 w 10000"/>
              <a:gd name="connsiteY1" fmla="*/ 2739169 h 5475859"/>
              <a:gd name="connsiteX2" fmla="*/ 2616 w 10000"/>
              <a:gd name="connsiteY2" fmla="*/ 9613 h 5475859"/>
              <a:gd name="connsiteX3" fmla="*/ 3559 w 10000"/>
              <a:gd name="connsiteY3" fmla="*/ 3908991 h 5475859"/>
              <a:gd name="connsiteX4" fmla="*/ 4501 w 10000"/>
              <a:gd name="connsiteY4" fmla="*/ 399583 h 5475859"/>
              <a:gd name="connsiteX5" fmla="*/ 5457 w 10000"/>
              <a:gd name="connsiteY5" fmla="*/ 5468755 h 5475859"/>
              <a:gd name="connsiteX6" fmla="*/ 10000 w 10000"/>
              <a:gd name="connsiteY6" fmla="*/ 3268184 h 5475859"/>
              <a:gd name="connsiteX0" fmla="*/ 0 w 10000"/>
              <a:gd name="connsiteY0" fmla="*/ 3258184 h 5475859"/>
              <a:gd name="connsiteX1" fmla="*/ 1727 w 10000"/>
              <a:gd name="connsiteY1" fmla="*/ 2739169 h 5475859"/>
              <a:gd name="connsiteX2" fmla="*/ 2616 w 10000"/>
              <a:gd name="connsiteY2" fmla="*/ 9613 h 5475859"/>
              <a:gd name="connsiteX3" fmla="*/ 3559 w 10000"/>
              <a:gd name="connsiteY3" fmla="*/ 3908991 h 5475859"/>
              <a:gd name="connsiteX4" fmla="*/ 4501 w 10000"/>
              <a:gd name="connsiteY4" fmla="*/ 399583 h 5475859"/>
              <a:gd name="connsiteX5" fmla="*/ 5457 w 10000"/>
              <a:gd name="connsiteY5" fmla="*/ 5468755 h 5475859"/>
              <a:gd name="connsiteX6" fmla="*/ 10000 w 10000"/>
              <a:gd name="connsiteY6" fmla="*/ 3268184 h 5475859"/>
              <a:gd name="connsiteX0" fmla="*/ 0 w 10000"/>
              <a:gd name="connsiteY0" fmla="*/ 3258184 h 5550934"/>
              <a:gd name="connsiteX1" fmla="*/ 1727 w 10000"/>
              <a:gd name="connsiteY1" fmla="*/ 2739169 h 5550934"/>
              <a:gd name="connsiteX2" fmla="*/ 2616 w 10000"/>
              <a:gd name="connsiteY2" fmla="*/ 9613 h 5550934"/>
              <a:gd name="connsiteX3" fmla="*/ 3559 w 10000"/>
              <a:gd name="connsiteY3" fmla="*/ 3908991 h 5550934"/>
              <a:gd name="connsiteX4" fmla="*/ 4501 w 10000"/>
              <a:gd name="connsiteY4" fmla="*/ 399583 h 5550934"/>
              <a:gd name="connsiteX5" fmla="*/ 5457 w 10000"/>
              <a:gd name="connsiteY5" fmla="*/ 5468755 h 5550934"/>
              <a:gd name="connsiteX6" fmla="*/ 9188 w 10000"/>
              <a:gd name="connsiteY6" fmla="*/ 3519080 h 5550934"/>
              <a:gd name="connsiteX7" fmla="*/ 10000 w 10000"/>
              <a:gd name="connsiteY7" fmla="*/ 3268184 h 5550934"/>
              <a:gd name="connsiteX0" fmla="*/ 0 w 10000"/>
              <a:gd name="connsiteY0" fmla="*/ 3258184 h 5550934"/>
              <a:gd name="connsiteX1" fmla="*/ 1727 w 10000"/>
              <a:gd name="connsiteY1" fmla="*/ 2739169 h 5550934"/>
              <a:gd name="connsiteX2" fmla="*/ 2616 w 10000"/>
              <a:gd name="connsiteY2" fmla="*/ 9613 h 5550934"/>
              <a:gd name="connsiteX3" fmla="*/ 3559 w 10000"/>
              <a:gd name="connsiteY3" fmla="*/ 3908991 h 5550934"/>
              <a:gd name="connsiteX4" fmla="*/ 4501 w 10000"/>
              <a:gd name="connsiteY4" fmla="*/ 399583 h 5550934"/>
              <a:gd name="connsiteX5" fmla="*/ 5457 w 10000"/>
              <a:gd name="connsiteY5" fmla="*/ 5468755 h 5550934"/>
              <a:gd name="connsiteX6" fmla="*/ 9188 w 10000"/>
              <a:gd name="connsiteY6" fmla="*/ 3519080 h 5550934"/>
              <a:gd name="connsiteX7" fmla="*/ 10000 w 10000"/>
              <a:gd name="connsiteY7" fmla="*/ 3268184 h 5550934"/>
              <a:gd name="connsiteX0" fmla="*/ 0 w 10000"/>
              <a:gd name="connsiteY0" fmla="*/ 3258184 h 5583770"/>
              <a:gd name="connsiteX1" fmla="*/ 1727 w 10000"/>
              <a:gd name="connsiteY1" fmla="*/ 2739169 h 5583770"/>
              <a:gd name="connsiteX2" fmla="*/ 2616 w 10000"/>
              <a:gd name="connsiteY2" fmla="*/ 9613 h 5583770"/>
              <a:gd name="connsiteX3" fmla="*/ 3559 w 10000"/>
              <a:gd name="connsiteY3" fmla="*/ 3908991 h 5583770"/>
              <a:gd name="connsiteX4" fmla="*/ 4501 w 10000"/>
              <a:gd name="connsiteY4" fmla="*/ 399583 h 5583770"/>
              <a:gd name="connsiteX5" fmla="*/ 5457 w 10000"/>
              <a:gd name="connsiteY5" fmla="*/ 5468755 h 5583770"/>
              <a:gd name="connsiteX6" fmla="*/ 8299 w 10000"/>
              <a:gd name="connsiteY6" fmla="*/ 3908961 h 5583770"/>
              <a:gd name="connsiteX7" fmla="*/ 9188 w 10000"/>
              <a:gd name="connsiteY7" fmla="*/ 3519080 h 5583770"/>
              <a:gd name="connsiteX8" fmla="*/ 10000 w 10000"/>
              <a:gd name="connsiteY8" fmla="*/ 3268184 h 5583770"/>
              <a:gd name="connsiteX0" fmla="*/ 0 w 10000"/>
              <a:gd name="connsiteY0" fmla="*/ 3258184 h 5583770"/>
              <a:gd name="connsiteX1" fmla="*/ 1727 w 10000"/>
              <a:gd name="connsiteY1" fmla="*/ 2739169 h 5583770"/>
              <a:gd name="connsiteX2" fmla="*/ 2616 w 10000"/>
              <a:gd name="connsiteY2" fmla="*/ 9613 h 5583770"/>
              <a:gd name="connsiteX3" fmla="*/ 3559 w 10000"/>
              <a:gd name="connsiteY3" fmla="*/ 3908991 h 5583770"/>
              <a:gd name="connsiteX4" fmla="*/ 4501 w 10000"/>
              <a:gd name="connsiteY4" fmla="*/ 399583 h 5583770"/>
              <a:gd name="connsiteX5" fmla="*/ 5457 w 10000"/>
              <a:gd name="connsiteY5" fmla="*/ 5468755 h 5583770"/>
              <a:gd name="connsiteX6" fmla="*/ 8299 w 10000"/>
              <a:gd name="connsiteY6" fmla="*/ 3908961 h 5583770"/>
              <a:gd name="connsiteX7" fmla="*/ 9188 w 10000"/>
              <a:gd name="connsiteY7" fmla="*/ 3519080 h 5583770"/>
              <a:gd name="connsiteX8" fmla="*/ 10000 w 10000"/>
              <a:gd name="connsiteY8" fmla="*/ 3268184 h 5583770"/>
              <a:gd name="connsiteX0" fmla="*/ 0 w 10000"/>
              <a:gd name="connsiteY0" fmla="*/ 3258184 h 5688606"/>
              <a:gd name="connsiteX1" fmla="*/ 1727 w 10000"/>
              <a:gd name="connsiteY1" fmla="*/ 2739169 h 5688606"/>
              <a:gd name="connsiteX2" fmla="*/ 2616 w 10000"/>
              <a:gd name="connsiteY2" fmla="*/ 9613 h 5688606"/>
              <a:gd name="connsiteX3" fmla="*/ 3559 w 10000"/>
              <a:gd name="connsiteY3" fmla="*/ 3908991 h 5688606"/>
              <a:gd name="connsiteX4" fmla="*/ 4501 w 10000"/>
              <a:gd name="connsiteY4" fmla="*/ 399583 h 5688606"/>
              <a:gd name="connsiteX5" fmla="*/ 5457 w 10000"/>
              <a:gd name="connsiteY5" fmla="*/ 5468755 h 5688606"/>
              <a:gd name="connsiteX6" fmla="*/ 7370 w 10000"/>
              <a:gd name="connsiteY6" fmla="*/ 4688843 h 5688606"/>
              <a:gd name="connsiteX7" fmla="*/ 8299 w 10000"/>
              <a:gd name="connsiteY7" fmla="*/ 3908961 h 5688606"/>
              <a:gd name="connsiteX8" fmla="*/ 9188 w 10000"/>
              <a:gd name="connsiteY8" fmla="*/ 3519080 h 5688606"/>
              <a:gd name="connsiteX9" fmla="*/ 10000 w 10000"/>
              <a:gd name="connsiteY9" fmla="*/ 3268184 h 5688606"/>
              <a:gd name="connsiteX0" fmla="*/ 0 w 10000"/>
              <a:gd name="connsiteY0" fmla="*/ 3258184 h 5688606"/>
              <a:gd name="connsiteX1" fmla="*/ 1727 w 10000"/>
              <a:gd name="connsiteY1" fmla="*/ 2739169 h 5688606"/>
              <a:gd name="connsiteX2" fmla="*/ 2616 w 10000"/>
              <a:gd name="connsiteY2" fmla="*/ 9613 h 5688606"/>
              <a:gd name="connsiteX3" fmla="*/ 3559 w 10000"/>
              <a:gd name="connsiteY3" fmla="*/ 3908991 h 5688606"/>
              <a:gd name="connsiteX4" fmla="*/ 4501 w 10000"/>
              <a:gd name="connsiteY4" fmla="*/ 399583 h 5688606"/>
              <a:gd name="connsiteX5" fmla="*/ 5457 w 10000"/>
              <a:gd name="connsiteY5" fmla="*/ 5468755 h 5688606"/>
              <a:gd name="connsiteX6" fmla="*/ 7370 w 10000"/>
              <a:gd name="connsiteY6" fmla="*/ 4688843 h 5688606"/>
              <a:gd name="connsiteX7" fmla="*/ 8299 w 10000"/>
              <a:gd name="connsiteY7" fmla="*/ 3908961 h 5688606"/>
              <a:gd name="connsiteX8" fmla="*/ 9188 w 10000"/>
              <a:gd name="connsiteY8" fmla="*/ 3519080 h 5688606"/>
              <a:gd name="connsiteX9" fmla="*/ 10000 w 10000"/>
              <a:gd name="connsiteY9" fmla="*/ 3268184 h 5688606"/>
              <a:gd name="connsiteX0" fmla="*/ 0 w 10000"/>
              <a:gd name="connsiteY0" fmla="*/ 3258184 h 5756218"/>
              <a:gd name="connsiteX1" fmla="*/ 1727 w 10000"/>
              <a:gd name="connsiteY1" fmla="*/ 2739169 h 5756218"/>
              <a:gd name="connsiteX2" fmla="*/ 2616 w 10000"/>
              <a:gd name="connsiteY2" fmla="*/ 9613 h 5756218"/>
              <a:gd name="connsiteX3" fmla="*/ 3559 w 10000"/>
              <a:gd name="connsiteY3" fmla="*/ 3908991 h 5756218"/>
              <a:gd name="connsiteX4" fmla="*/ 4501 w 10000"/>
              <a:gd name="connsiteY4" fmla="*/ 399583 h 5756218"/>
              <a:gd name="connsiteX5" fmla="*/ 5457 w 10000"/>
              <a:gd name="connsiteY5" fmla="*/ 5468755 h 5756218"/>
              <a:gd name="connsiteX6" fmla="*/ 6414 w 10000"/>
              <a:gd name="connsiteY6" fmla="*/ 5078784 h 5756218"/>
              <a:gd name="connsiteX7" fmla="*/ 7370 w 10000"/>
              <a:gd name="connsiteY7" fmla="*/ 4688843 h 5756218"/>
              <a:gd name="connsiteX8" fmla="*/ 8299 w 10000"/>
              <a:gd name="connsiteY8" fmla="*/ 3908961 h 5756218"/>
              <a:gd name="connsiteX9" fmla="*/ 9188 w 10000"/>
              <a:gd name="connsiteY9" fmla="*/ 3519080 h 5756218"/>
              <a:gd name="connsiteX10" fmla="*/ 10000 w 10000"/>
              <a:gd name="connsiteY10" fmla="*/ 3268184 h 5756218"/>
              <a:gd name="connsiteX0" fmla="*/ 0 w 10000"/>
              <a:gd name="connsiteY0" fmla="*/ 3258184 h 5756218"/>
              <a:gd name="connsiteX1" fmla="*/ 1727 w 10000"/>
              <a:gd name="connsiteY1" fmla="*/ 2739169 h 5756218"/>
              <a:gd name="connsiteX2" fmla="*/ 2616 w 10000"/>
              <a:gd name="connsiteY2" fmla="*/ 9613 h 5756218"/>
              <a:gd name="connsiteX3" fmla="*/ 3559 w 10000"/>
              <a:gd name="connsiteY3" fmla="*/ 3908991 h 5756218"/>
              <a:gd name="connsiteX4" fmla="*/ 4501 w 10000"/>
              <a:gd name="connsiteY4" fmla="*/ 399583 h 5756218"/>
              <a:gd name="connsiteX5" fmla="*/ 5457 w 10000"/>
              <a:gd name="connsiteY5" fmla="*/ 5468755 h 5756218"/>
              <a:gd name="connsiteX6" fmla="*/ 6414 w 10000"/>
              <a:gd name="connsiteY6" fmla="*/ 5078784 h 5756218"/>
              <a:gd name="connsiteX7" fmla="*/ 7370 w 10000"/>
              <a:gd name="connsiteY7" fmla="*/ 4688843 h 5756218"/>
              <a:gd name="connsiteX8" fmla="*/ 8299 w 10000"/>
              <a:gd name="connsiteY8" fmla="*/ 3908961 h 5756218"/>
              <a:gd name="connsiteX9" fmla="*/ 9188 w 10000"/>
              <a:gd name="connsiteY9" fmla="*/ 3519080 h 5756218"/>
              <a:gd name="connsiteX10" fmla="*/ 10000 w 10000"/>
              <a:gd name="connsiteY10" fmla="*/ 3268184 h 5756218"/>
              <a:gd name="connsiteX0" fmla="*/ 0 w 10000"/>
              <a:gd name="connsiteY0" fmla="*/ 3258184 h 5469441"/>
              <a:gd name="connsiteX1" fmla="*/ 1727 w 10000"/>
              <a:gd name="connsiteY1" fmla="*/ 2739169 h 5469441"/>
              <a:gd name="connsiteX2" fmla="*/ 2616 w 10000"/>
              <a:gd name="connsiteY2" fmla="*/ 9613 h 5469441"/>
              <a:gd name="connsiteX3" fmla="*/ 3559 w 10000"/>
              <a:gd name="connsiteY3" fmla="*/ 3908991 h 5469441"/>
              <a:gd name="connsiteX4" fmla="*/ 4501 w 10000"/>
              <a:gd name="connsiteY4" fmla="*/ 399583 h 5469441"/>
              <a:gd name="connsiteX5" fmla="*/ 5457 w 10000"/>
              <a:gd name="connsiteY5" fmla="*/ 5468755 h 5469441"/>
              <a:gd name="connsiteX6" fmla="*/ 6427 w 10000"/>
              <a:gd name="connsiteY6" fmla="*/ 789494 h 5469441"/>
              <a:gd name="connsiteX7" fmla="*/ 7370 w 10000"/>
              <a:gd name="connsiteY7" fmla="*/ 4688843 h 5469441"/>
              <a:gd name="connsiteX8" fmla="*/ 8299 w 10000"/>
              <a:gd name="connsiteY8" fmla="*/ 3908961 h 5469441"/>
              <a:gd name="connsiteX9" fmla="*/ 9188 w 10000"/>
              <a:gd name="connsiteY9" fmla="*/ 3519080 h 5469441"/>
              <a:gd name="connsiteX10" fmla="*/ 10000 w 10000"/>
              <a:gd name="connsiteY10" fmla="*/ 3268184 h 5469441"/>
              <a:gd name="connsiteX0" fmla="*/ 0 w 10000"/>
              <a:gd name="connsiteY0" fmla="*/ 3258184 h 5941591"/>
              <a:gd name="connsiteX1" fmla="*/ 1727 w 10000"/>
              <a:gd name="connsiteY1" fmla="*/ 2739169 h 5941591"/>
              <a:gd name="connsiteX2" fmla="*/ 2616 w 10000"/>
              <a:gd name="connsiteY2" fmla="*/ 9613 h 5941591"/>
              <a:gd name="connsiteX3" fmla="*/ 3559 w 10000"/>
              <a:gd name="connsiteY3" fmla="*/ 3908991 h 5941591"/>
              <a:gd name="connsiteX4" fmla="*/ 4501 w 10000"/>
              <a:gd name="connsiteY4" fmla="*/ 399583 h 5941591"/>
              <a:gd name="connsiteX5" fmla="*/ 5457 w 10000"/>
              <a:gd name="connsiteY5" fmla="*/ 5468755 h 5941591"/>
              <a:gd name="connsiteX6" fmla="*/ 6427 w 10000"/>
              <a:gd name="connsiteY6" fmla="*/ 789494 h 5941591"/>
              <a:gd name="connsiteX7" fmla="*/ 7370 w 10000"/>
              <a:gd name="connsiteY7" fmla="*/ 5858665 h 5941591"/>
              <a:gd name="connsiteX8" fmla="*/ 8299 w 10000"/>
              <a:gd name="connsiteY8" fmla="*/ 3908961 h 5941591"/>
              <a:gd name="connsiteX9" fmla="*/ 9188 w 10000"/>
              <a:gd name="connsiteY9" fmla="*/ 3519080 h 5941591"/>
              <a:gd name="connsiteX10" fmla="*/ 10000 w 10000"/>
              <a:gd name="connsiteY10" fmla="*/ 3268184 h 5941591"/>
              <a:gd name="connsiteX0" fmla="*/ 0 w 10000"/>
              <a:gd name="connsiteY0" fmla="*/ 3258184 h 5859382"/>
              <a:gd name="connsiteX1" fmla="*/ 1727 w 10000"/>
              <a:gd name="connsiteY1" fmla="*/ 2739169 h 5859382"/>
              <a:gd name="connsiteX2" fmla="*/ 2616 w 10000"/>
              <a:gd name="connsiteY2" fmla="*/ 9613 h 5859382"/>
              <a:gd name="connsiteX3" fmla="*/ 3559 w 10000"/>
              <a:gd name="connsiteY3" fmla="*/ 3908991 h 5859382"/>
              <a:gd name="connsiteX4" fmla="*/ 4501 w 10000"/>
              <a:gd name="connsiteY4" fmla="*/ 399583 h 5859382"/>
              <a:gd name="connsiteX5" fmla="*/ 5457 w 10000"/>
              <a:gd name="connsiteY5" fmla="*/ 5468755 h 5859382"/>
              <a:gd name="connsiteX6" fmla="*/ 6427 w 10000"/>
              <a:gd name="connsiteY6" fmla="*/ 789494 h 5859382"/>
              <a:gd name="connsiteX7" fmla="*/ 7370 w 10000"/>
              <a:gd name="connsiteY7" fmla="*/ 5858665 h 5859382"/>
              <a:gd name="connsiteX8" fmla="*/ 8299 w 10000"/>
              <a:gd name="connsiteY8" fmla="*/ 1179405 h 5859382"/>
              <a:gd name="connsiteX9" fmla="*/ 9188 w 10000"/>
              <a:gd name="connsiteY9" fmla="*/ 3519080 h 5859382"/>
              <a:gd name="connsiteX10" fmla="*/ 10000 w 10000"/>
              <a:gd name="connsiteY10" fmla="*/ 3268184 h 5859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000" h="5859382">
                <a:moveTo>
                  <a:pt x="0" y="3258184"/>
                </a:moveTo>
                <a:cubicBezTo>
                  <a:pt x="576" y="3085179"/>
                  <a:pt x="1291" y="2825671"/>
                  <a:pt x="1727" y="2739169"/>
                </a:cubicBezTo>
                <a:cubicBezTo>
                  <a:pt x="2163" y="2652667"/>
                  <a:pt x="2311" y="-185357"/>
                  <a:pt x="2616" y="9613"/>
                </a:cubicBezTo>
                <a:cubicBezTo>
                  <a:pt x="2921" y="204583"/>
                  <a:pt x="3245" y="3843996"/>
                  <a:pt x="3559" y="3908991"/>
                </a:cubicBezTo>
                <a:cubicBezTo>
                  <a:pt x="3873" y="3973986"/>
                  <a:pt x="4185" y="139622"/>
                  <a:pt x="4501" y="399583"/>
                </a:cubicBezTo>
                <a:cubicBezTo>
                  <a:pt x="4817" y="659544"/>
                  <a:pt x="5136" y="5403770"/>
                  <a:pt x="5457" y="5468755"/>
                </a:cubicBezTo>
                <a:cubicBezTo>
                  <a:pt x="5778" y="5533740"/>
                  <a:pt x="6108" y="724509"/>
                  <a:pt x="6427" y="789494"/>
                </a:cubicBezTo>
                <a:cubicBezTo>
                  <a:pt x="6746" y="854479"/>
                  <a:pt x="7058" y="5793680"/>
                  <a:pt x="7370" y="5858665"/>
                </a:cubicBezTo>
                <a:cubicBezTo>
                  <a:pt x="7682" y="5923650"/>
                  <a:pt x="7996" y="1569336"/>
                  <a:pt x="8299" y="1179405"/>
                </a:cubicBezTo>
                <a:cubicBezTo>
                  <a:pt x="8602" y="789474"/>
                  <a:pt x="8905" y="3170950"/>
                  <a:pt x="9188" y="3519080"/>
                </a:cubicBezTo>
                <a:cubicBezTo>
                  <a:pt x="9471" y="3867210"/>
                  <a:pt x="9865" y="3310000"/>
                  <a:pt x="10000" y="3268184"/>
                </a:cubicBezTo>
              </a:path>
            </a:pathLst>
          </a:custGeom>
          <a:noFill/>
          <a:ln w="50800">
            <a:solidFill>
              <a:srgbClr val="0070C0"/>
            </a:solidFill>
            <a:tailEnd type="stealth"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p:cNvGrpSpPr/>
          <p:nvPr/>
        </p:nvGrpSpPr>
        <p:grpSpPr>
          <a:xfrm>
            <a:off x="922444" y="4358428"/>
            <a:ext cx="7299108" cy="1378039"/>
            <a:chOff x="692691" y="4485068"/>
            <a:chExt cx="7299108" cy="1378039"/>
          </a:xfrm>
        </p:grpSpPr>
        <p:sp>
          <p:nvSpPr>
            <p:cNvPr id="6" name="Can 5"/>
            <p:cNvSpPr/>
            <p:nvPr/>
          </p:nvSpPr>
          <p:spPr>
            <a:xfrm>
              <a:off x="2530699" y="4485068"/>
              <a:ext cx="866080" cy="1371600"/>
            </a:xfrm>
            <a:prstGeom prst="ca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N</a:t>
              </a:r>
              <a:endParaRPr lang="en-US" sz="3200" dirty="0"/>
            </a:p>
          </p:txBody>
        </p:sp>
        <p:sp>
          <p:nvSpPr>
            <p:cNvPr id="16" name="Can 15"/>
            <p:cNvSpPr/>
            <p:nvPr/>
          </p:nvSpPr>
          <p:spPr>
            <a:xfrm>
              <a:off x="3449703" y="4491507"/>
              <a:ext cx="866080" cy="1371600"/>
            </a:xfrm>
            <a:prstGeom prst="can">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S</a:t>
              </a:r>
              <a:endParaRPr lang="en-US" sz="3200" dirty="0"/>
            </a:p>
          </p:txBody>
        </p:sp>
        <p:sp>
          <p:nvSpPr>
            <p:cNvPr id="14" name="Can 13"/>
            <p:cNvSpPr/>
            <p:nvPr/>
          </p:nvSpPr>
          <p:spPr>
            <a:xfrm>
              <a:off x="6206715" y="4485068"/>
              <a:ext cx="866080" cy="1371600"/>
            </a:xfrm>
            <a:prstGeom prst="ca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N</a:t>
              </a:r>
              <a:endParaRPr lang="en-US" sz="3200" dirty="0"/>
            </a:p>
          </p:txBody>
        </p:sp>
        <p:sp>
          <p:nvSpPr>
            <p:cNvPr id="18" name="Can 17"/>
            <p:cNvSpPr/>
            <p:nvPr/>
          </p:nvSpPr>
          <p:spPr>
            <a:xfrm>
              <a:off x="7125719" y="4491507"/>
              <a:ext cx="866080" cy="1371600"/>
            </a:xfrm>
            <a:prstGeom prst="can">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S</a:t>
              </a:r>
              <a:endParaRPr lang="en-US" sz="3200" dirty="0"/>
            </a:p>
          </p:txBody>
        </p:sp>
        <p:sp>
          <p:nvSpPr>
            <p:cNvPr id="22" name="Can 21"/>
            <p:cNvSpPr/>
            <p:nvPr/>
          </p:nvSpPr>
          <p:spPr>
            <a:xfrm>
              <a:off x="692691" y="4485068"/>
              <a:ext cx="866080" cy="1371600"/>
            </a:xfrm>
            <a:prstGeom prst="ca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N</a:t>
              </a:r>
              <a:endParaRPr lang="en-US" sz="3200" dirty="0"/>
            </a:p>
          </p:txBody>
        </p:sp>
        <p:sp>
          <p:nvSpPr>
            <p:cNvPr id="24" name="Can 23"/>
            <p:cNvSpPr/>
            <p:nvPr/>
          </p:nvSpPr>
          <p:spPr>
            <a:xfrm>
              <a:off x="1611695" y="4491507"/>
              <a:ext cx="866080" cy="1371600"/>
            </a:xfrm>
            <a:prstGeom prst="can">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S</a:t>
              </a:r>
              <a:endParaRPr lang="en-US" sz="3200" dirty="0"/>
            </a:p>
          </p:txBody>
        </p:sp>
        <p:sp>
          <p:nvSpPr>
            <p:cNvPr id="27" name="Can 26"/>
            <p:cNvSpPr/>
            <p:nvPr/>
          </p:nvSpPr>
          <p:spPr>
            <a:xfrm>
              <a:off x="4368707" y="4485068"/>
              <a:ext cx="866080" cy="1371600"/>
            </a:xfrm>
            <a:prstGeom prst="ca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N</a:t>
              </a:r>
              <a:endParaRPr lang="en-US" sz="3200" dirty="0"/>
            </a:p>
          </p:txBody>
        </p:sp>
        <p:sp>
          <p:nvSpPr>
            <p:cNvPr id="29" name="Can 28"/>
            <p:cNvSpPr/>
            <p:nvPr/>
          </p:nvSpPr>
          <p:spPr>
            <a:xfrm>
              <a:off x="5287711" y="4491507"/>
              <a:ext cx="866080" cy="1371600"/>
            </a:xfrm>
            <a:prstGeom prst="can">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S</a:t>
              </a:r>
              <a:endParaRPr lang="en-US" sz="3200" dirty="0"/>
            </a:p>
          </p:txBody>
        </p:sp>
      </p:grpSp>
      <p:grpSp>
        <p:nvGrpSpPr>
          <p:cNvPr id="4" name="Group 3"/>
          <p:cNvGrpSpPr/>
          <p:nvPr/>
        </p:nvGrpSpPr>
        <p:grpSpPr>
          <a:xfrm>
            <a:off x="922442" y="2209800"/>
            <a:ext cx="7299113" cy="1394141"/>
            <a:chOff x="1152193" y="2336440"/>
            <a:chExt cx="7299113" cy="1394141"/>
          </a:xfrm>
        </p:grpSpPr>
        <p:sp>
          <p:nvSpPr>
            <p:cNvPr id="7" name="Can 6"/>
            <p:cNvSpPr/>
            <p:nvPr/>
          </p:nvSpPr>
          <p:spPr>
            <a:xfrm>
              <a:off x="2990201" y="2358981"/>
              <a:ext cx="866080" cy="1371600"/>
            </a:xfrm>
            <a:prstGeom prst="can">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S</a:t>
              </a:r>
              <a:endParaRPr lang="en-US" sz="3200" dirty="0"/>
            </a:p>
          </p:txBody>
        </p:sp>
        <p:sp>
          <p:nvSpPr>
            <p:cNvPr id="17" name="Can 16"/>
            <p:cNvSpPr/>
            <p:nvPr/>
          </p:nvSpPr>
          <p:spPr>
            <a:xfrm>
              <a:off x="3909205" y="2336440"/>
              <a:ext cx="866080" cy="1371600"/>
            </a:xfrm>
            <a:prstGeom prst="ca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N</a:t>
              </a:r>
              <a:endParaRPr lang="en-US" sz="3200" dirty="0"/>
            </a:p>
          </p:txBody>
        </p:sp>
        <p:sp>
          <p:nvSpPr>
            <p:cNvPr id="15" name="Can 14"/>
            <p:cNvSpPr/>
            <p:nvPr/>
          </p:nvSpPr>
          <p:spPr>
            <a:xfrm>
              <a:off x="6666217" y="2358981"/>
              <a:ext cx="866080" cy="1371600"/>
            </a:xfrm>
            <a:prstGeom prst="can">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S</a:t>
              </a:r>
              <a:endParaRPr lang="en-US" sz="3200" dirty="0"/>
            </a:p>
          </p:txBody>
        </p:sp>
        <p:sp>
          <p:nvSpPr>
            <p:cNvPr id="20" name="Can 19"/>
            <p:cNvSpPr/>
            <p:nvPr/>
          </p:nvSpPr>
          <p:spPr>
            <a:xfrm>
              <a:off x="7585226" y="2336440"/>
              <a:ext cx="866080" cy="1371600"/>
            </a:xfrm>
            <a:prstGeom prst="ca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N</a:t>
              </a:r>
              <a:endParaRPr lang="en-US" sz="3200" dirty="0"/>
            </a:p>
          </p:txBody>
        </p:sp>
        <p:sp>
          <p:nvSpPr>
            <p:cNvPr id="23" name="Can 22"/>
            <p:cNvSpPr/>
            <p:nvPr/>
          </p:nvSpPr>
          <p:spPr>
            <a:xfrm>
              <a:off x="1152193" y="2358981"/>
              <a:ext cx="866080" cy="1371600"/>
            </a:xfrm>
            <a:prstGeom prst="can">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S</a:t>
              </a:r>
              <a:endParaRPr lang="en-US" sz="3200" dirty="0"/>
            </a:p>
          </p:txBody>
        </p:sp>
        <p:sp>
          <p:nvSpPr>
            <p:cNvPr id="25" name="Can 24"/>
            <p:cNvSpPr/>
            <p:nvPr/>
          </p:nvSpPr>
          <p:spPr>
            <a:xfrm>
              <a:off x="2071197" y="2336440"/>
              <a:ext cx="866080" cy="1371600"/>
            </a:xfrm>
            <a:prstGeom prst="ca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N</a:t>
              </a:r>
              <a:endParaRPr lang="en-US" sz="3200" dirty="0"/>
            </a:p>
          </p:txBody>
        </p:sp>
        <p:sp>
          <p:nvSpPr>
            <p:cNvPr id="28" name="Can 27"/>
            <p:cNvSpPr/>
            <p:nvPr/>
          </p:nvSpPr>
          <p:spPr>
            <a:xfrm>
              <a:off x="4828209" y="2358981"/>
              <a:ext cx="866080" cy="1371600"/>
            </a:xfrm>
            <a:prstGeom prst="can">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S</a:t>
              </a:r>
              <a:endParaRPr lang="en-US" sz="3200" dirty="0"/>
            </a:p>
          </p:txBody>
        </p:sp>
        <p:sp>
          <p:nvSpPr>
            <p:cNvPr id="30" name="Can 29"/>
            <p:cNvSpPr/>
            <p:nvPr/>
          </p:nvSpPr>
          <p:spPr>
            <a:xfrm>
              <a:off x="5747213" y="2336440"/>
              <a:ext cx="866080" cy="1371600"/>
            </a:xfrm>
            <a:prstGeom prst="ca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N</a:t>
              </a:r>
              <a:endParaRPr lang="en-US" sz="3200" dirty="0"/>
            </a:p>
          </p:txBody>
        </p:sp>
      </p:grpSp>
      <p:sp>
        <p:nvSpPr>
          <p:cNvPr id="31" name="TextBox 30"/>
          <p:cNvSpPr txBox="1"/>
          <p:nvPr/>
        </p:nvSpPr>
        <p:spPr>
          <a:xfrm>
            <a:off x="7577789" y="1600200"/>
            <a:ext cx="1486304" cy="369332"/>
          </a:xfrm>
          <a:prstGeom prst="rect">
            <a:avLst/>
          </a:prstGeom>
          <a:noFill/>
        </p:spPr>
        <p:txBody>
          <a:bodyPr wrap="none" rtlCol="0">
            <a:spAutoFit/>
          </a:bodyPr>
          <a:lstStyle/>
          <a:p>
            <a:r>
              <a:rPr lang="en-US" dirty="0" smtClean="0"/>
              <a:t>&gt; 8x X-rays !</a:t>
            </a:r>
            <a:endParaRPr lang="en-US" dirty="0"/>
          </a:p>
        </p:txBody>
      </p:sp>
      <p:sp>
        <p:nvSpPr>
          <p:cNvPr id="26" name="Freeform 25"/>
          <p:cNvSpPr/>
          <p:nvPr/>
        </p:nvSpPr>
        <p:spPr>
          <a:xfrm>
            <a:off x="1001570" y="3668309"/>
            <a:ext cx="8024259" cy="670621"/>
          </a:xfrm>
          <a:custGeom>
            <a:avLst/>
            <a:gdLst>
              <a:gd name="connsiteX0" fmla="*/ 0 w 9956729"/>
              <a:gd name="connsiteY0" fmla="*/ 1453520 h 1615212"/>
              <a:gd name="connsiteX1" fmla="*/ 5241701 w 9956729"/>
              <a:gd name="connsiteY1" fmla="*/ 1492157 h 1615212"/>
              <a:gd name="connsiteX2" fmla="*/ 9672034 w 9956729"/>
              <a:gd name="connsiteY2" fmla="*/ 88360 h 1615212"/>
              <a:gd name="connsiteX3" fmla="*/ 9530366 w 9956729"/>
              <a:gd name="connsiteY3" fmla="*/ 139875 h 1615212"/>
              <a:gd name="connsiteX0" fmla="*/ 0 w 9672034"/>
              <a:gd name="connsiteY0" fmla="*/ 1365160 h 1526852"/>
              <a:gd name="connsiteX1" fmla="*/ 5241701 w 9672034"/>
              <a:gd name="connsiteY1" fmla="*/ 1403797 h 1526852"/>
              <a:gd name="connsiteX2" fmla="*/ 9672034 w 9672034"/>
              <a:gd name="connsiteY2" fmla="*/ 0 h 1526852"/>
              <a:gd name="connsiteX0" fmla="*/ 0 w 9672034"/>
              <a:gd name="connsiteY0" fmla="*/ 1365160 h 1528588"/>
              <a:gd name="connsiteX1" fmla="*/ 4893972 w 9672034"/>
              <a:gd name="connsiteY1" fmla="*/ 1455312 h 1528588"/>
              <a:gd name="connsiteX2" fmla="*/ 5241701 w 9672034"/>
              <a:gd name="connsiteY2" fmla="*/ 1403797 h 1528588"/>
              <a:gd name="connsiteX3" fmla="*/ 9672034 w 9672034"/>
              <a:gd name="connsiteY3" fmla="*/ 0 h 1528588"/>
              <a:gd name="connsiteX0" fmla="*/ 0 w 9672034"/>
              <a:gd name="connsiteY0" fmla="*/ 1365160 h 1528588"/>
              <a:gd name="connsiteX1" fmla="*/ 4893972 w 9672034"/>
              <a:gd name="connsiteY1" fmla="*/ 1455312 h 1528588"/>
              <a:gd name="connsiteX2" fmla="*/ 5241701 w 9672034"/>
              <a:gd name="connsiteY2" fmla="*/ 1403797 h 1528588"/>
              <a:gd name="connsiteX3" fmla="*/ 5512158 w 9672034"/>
              <a:gd name="connsiteY3" fmla="*/ 1352281 h 1528588"/>
              <a:gd name="connsiteX4" fmla="*/ 9672034 w 9672034"/>
              <a:gd name="connsiteY4" fmla="*/ 0 h 1528588"/>
              <a:gd name="connsiteX0" fmla="*/ 0 w 9672034"/>
              <a:gd name="connsiteY0" fmla="*/ 1468191 h 1528588"/>
              <a:gd name="connsiteX1" fmla="*/ 4893972 w 9672034"/>
              <a:gd name="connsiteY1" fmla="*/ 1455312 h 1528588"/>
              <a:gd name="connsiteX2" fmla="*/ 5241701 w 9672034"/>
              <a:gd name="connsiteY2" fmla="*/ 1403797 h 1528588"/>
              <a:gd name="connsiteX3" fmla="*/ 5512158 w 9672034"/>
              <a:gd name="connsiteY3" fmla="*/ 1352281 h 1528588"/>
              <a:gd name="connsiteX4" fmla="*/ 9672034 w 9672034"/>
              <a:gd name="connsiteY4" fmla="*/ 0 h 1528588"/>
              <a:gd name="connsiteX0" fmla="*/ 0 w 9672034"/>
              <a:gd name="connsiteY0" fmla="*/ 1468191 h 1488702"/>
              <a:gd name="connsiteX1" fmla="*/ 4893972 w 9672034"/>
              <a:gd name="connsiteY1" fmla="*/ 1455312 h 1488702"/>
              <a:gd name="connsiteX2" fmla="*/ 5512158 w 9672034"/>
              <a:gd name="connsiteY2" fmla="*/ 1352281 h 1488702"/>
              <a:gd name="connsiteX3" fmla="*/ 9672034 w 9672034"/>
              <a:gd name="connsiteY3" fmla="*/ 0 h 1488702"/>
              <a:gd name="connsiteX0" fmla="*/ 0 w 9672034"/>
              <a:gd name="connsiteY0" fmla="*/ 1468191 h 1491885"/>
              <a:gd name="connsiteX1" fmla="*/ 4893972 w 9672034"/>
              <a:gd name="connsiteY1" fmla="*/ 1455312 h 1491885"/>
              <a:gd name="connsiteX2" fmla="*/ 5512158 w 9672034"/>
              <a:gd name="connsiteY2" fmla="*/ 1352281 h 1491885"/>
              <a:gd name="connsiteX3" fmla="*/ 9672034 w 9672034"/>
              <a:gd name="connsiteY3" fmla="*/ 0 h 1491885"/>
              <a:gd name="connsiteX0" fmla="*/ 0 w 9672034"/>
              <a:gd name="connsiteY0" fmla="*/ 1468191 h 1468191"/>
              <a:gd name="connsiteX1" fmla="*/ 4893972 w 9672034"/>
              <a:gd name="connsiteY1" fmla="*/ 1455312 h 1468191"/>
              <a:gd name="connsiteX2" fmla="*/ 5512158 w 9672034"/>
              <a:gd name="connsiteY2" fmla="*/ 1352281 h 1468191"/>
              <a:gd name="connsiteX3" fmla="*/ 9672034 w 9672034"/>
              <a:gd name="connsiteY3" fmla="*/ 0 h 1468191"/>
              <a:gd name="connsiteX0" fmla="*/ 0 w 9672034"/>
              <a:gd name="connsiteY0" fmla="*/ 1468191 h 1468191"/>
              <a:gd name="connsiteX1" fmla="*/ 4893972 w 9672034"/>
              <a:gd name="connsiteY1" fmla="*/ 1455312 h 1468191"/>
              <a:gd name="connsiteX2" fmla="*/ 5512158 w 9672034"/>
              <a:gd name="connsiteY2" fmla="*/ 1352281 h 1468191"/>
              <a:gd name="connsiteX3" fmla="*/ 9672034 w 9672034"/>
              <a:gd name="connsiteY3" fmla="*/ 0 h 1468191"/>
              <a:gd name="connsiteX0" fmla="*/ 0 w 9672034"/>
              <a:gd name="connsiteY0" fmla="*/ 1468191 h 1468191"/>
              <a:gd name="connsiteX1" fmla="*/ 4893972 w 9672034"/>
              <a:gd name="connsiteY1" fmla="*/ 1455312 h 1468191"/>
              <a:gd name="connsiteX2" fmla="*/ 5512158 w 9672034"/>
              <a:gd name="connsiteY2" fmla="*/ 1352281 h 1468191"/>
              <a:gd name="connsiteX3" fmla="*/ 9672034 w 9672034"/>
              <a:gd name="connsiteY3" fmla="*/ 0 h 1468191"/>
              <a:gd name="connsiteX0" fmla="*/ 0 w 9672034"/>
              <a:gd name="connsiteY0" fmla="*/ 1468191 h 1468191"/>
              <a:gd name="connsiteX1" fmla="*/ 4893972 w 9672034"/>
              <a:gd name="connsiteY1" fmla="*/ 1455312 h 1468191"/>
              <a:gd name="connsiteX2" fmla="*/ 6272011 w 9672034"/>
              <a:gd name="connsiteY2" fmla="*/ 1223493 h 1468191"/>
              <a:gd name="connsiteX3" fmla="*/ 9672034 w 9672034"/>
              <a:gd name="connsiteY3" fmla="*/ 0 h 1468191"/>
              <a:gd name="connsiteX0" fmla="*/ 0 w 9672034"/>
              <a:gd name="connsiteY0" fmla="*/ 1468191 h 1468191"/>
              <a:gd name="connsiteX1" fmla="*/ 4275786 w 9672034"/>
              <a:gd name="connsiteY1" fmla="*/ 1468191 h 1468191"/>
              <a:gd name="connsiteX2" fmla="*/ 6272011 w 9672034"/>
              <a:gd name="connsiteY2" fmla="*/ 1223493 h 1468191"/>
              <a:gd name="connsiteX3" fmla="*/ 9672034 w 9672034"/>
              <a:gd name="connsiteY3" fmla="*/ 0 h 1468191"/>
              <a:gd name="connsiteX0" fmla="*/ 0 w 9672034"/>
              <a:gd name="connsiteY0" fmla="*/ 1468191 h 1468191"/>
              <a:gd name="connsiteX1" fmla="*/ 4275786 w 9672034"/>
              <a:gd name="connsiteY1" fmla="*/ 1468191 h 1468191"/>
              <a:gd name="connsiteX2" fmla="*/ 6272011 w 9672034"/>
              <a:gd name="connsiteY2" fmla="*/ 1223493 h 1468191"/>
              <a:gd name="connsiteX3" fmla="*/ 9672034 w 9672034"/>
              <a:gd name="connsiteY3" fmla="*/ 0 h 1468191"/>
              <a:gd name="connsiteX0" fmla="*/ 0 w 9672034"/>
              <a:gd name="connsiteY0" fmla="*/ 1468191 h 1468191"/>
              <a:gd name="connsiteX1" fmla="*/ 4275786 w 9672034"/>
              <a:gd name="connsiteY1" fmla="*/ 1468191 h 1468191"/>
              <a:gd name="connsiteX2" fmla="*/ 6272011 w 9672034"/>
              <a:gd name="connsiteY2" fmla="*/ 1223493 h 1468191"/>
              <a:gd name="connsiteX3" fmla="*/ 9672034 w 9672034"/>
              <a:gd name="connsiteY3" fmla="*/ 0 h 1468191"/>
              <a:gd name="connsiteX0" fmla="*/ 0 w 9672034"/>
              <a:gd name="connsiteY0" fmla="*/ 1468191 h 1468191"/>
              <a:gd name="connsiteX1" fmla="*/ 4275786 w 9672034"/>
              <a:gd name="connsiteY1" fmla="*/ 1468191 h 1468191"/>
              <a:gd name="connsiteX2" fmla="*/ 6272011 w 9672034"/>
              <a:gd name="connsiteY2" fmla="*/ 1223493 h 1468191"/>
              <a:gd name="connsiteX3" fmla="*/ 9672034 w 9672034"/>
              <a:gd name="connsiteY3" fmla="*/ 0 h 1468191"/>
              <a:gd name="connsiteX0" fmla="*/ 0 w 12795604"/>
              <a:gd name="connsiteY0" fmla="*/ 244698 h 244698"/>
              <a:gd name="connsiteX1" fmla="*/ 4275786 w 12795604"/>
              <a:gd name="connsiteY1" fmla="*/ 244698 h 244698"/>
              <a:gd name="connsiteX2" fmla="*/ 6272011 w 12795604"/>
              <a:gd name="connsiteY2" fmla="*/ 0 h 244698"/>
              <a:gd name="connsiteX3" fmla="*/ 12795604 w 12795604"/>
              <a:gd name="connsiteY3" fmla="*/ 103031 h 244698"/>
              <a:gd name="connsiteX0" fmla="*/ 0 w 12795604"/>
              <a:gd name="connsiteY0" fmla="*/ 244698 h 244698"/>
              <a:gd name="connsiteX1" fmla="*/ 4275786 w 12795604"/>
              <a:gd name="connsiteY1" fmla="*/ 244698 h 244698"/>
              <a:gd name="connsiteX2" fmla="*/ 6272011 w 12795604"/>
              <a:gd name="connsiteY2" fmla="*/ 0 h 244698"/>
              <a:gd name="connsiteX3" fmla="*/ 7486384 w 12795604"/>
              <a:gd name="connsiteY3" fmla="*/ 25756 h 244698"/>
              <a:gd name="connsiteX4" fmla="*/ 12795604 w 12795604"/>
              <a:gd name="connsiteY4" fmla="*/ 103031 h 244698"/>
              <a:gd name="connsiteX0" fmla="*/ 0 w 12795604"/>
              <a:gd name="connsiteY0" fmla="*/ 319384 h 319384"/>
              <a:gd name="connsiteX1" fmla="*/ 4275786 w 12795604"/>
              <a:gd name="connsiteY1" fmla="*/ 319384 h 319384"/>
              <a:gd name="connsiteX2" fmla="*/ 6272011 w 12795604"/>
              <a:gd name="connsiteY2" fmla="*/ 74686 h 319384"/>
              <a:gd name="connsiteX3" fmla="*/ 7486384 w 12795604"/>
              <a:gd name="connsiteY3" fmla="*/ 100442 h 319384"/>
              <a:gd name="connsiteX4" fmla="*/ 12795604 w 12795604"/>
              <a:gd name="connsiteY4" fmla="*/ 177717 h 319384"/>
              <a:gd name="connsiteX0" fmla="*/ 0 w 12795604"/>
              <a:gd name="connsiteY0" fmla="*/ 319384 h 319384"/>
              <a:gd name="connsiteX1" fmla="*/ 4275786 w 12795604"/>
              <a:gd name="connsiteY1" fmla="*/ 319384 h 319384"/>
              <a:gd name="connsiteX2" fmla="*/ 6272011 w 12795604"/>
              <a:gd name="connsiteY2" fmla="*/ 74686 h 319384"/>
              <a:gd name="connsiteX3" fmla="*/ 7486384 w 12795604"/>
              <a:gd name="connsiteY3" fmla="*/ 100442 h 319384"/>
              <a:gd name="connsiteX4" fmla="*/ 12795604 w 12795604"/>
              <a:gd name="connsiteY4" fmla="*/ 177717 h 319384"/>
              <a:gd name="connsiteX0" fmla="*/ 0 w 12795604"/>
              <a:gd name="connsiteY0" fmla="*/ 376724 h 376724"/>
              <a:gd name="connsiteX1" fmla="*/ 4275786 w 12795604"/>
              <a:gd name="connsiteY1" fmla="*/ 376724 h 376724"/>
              <a:gd name="connsiteX2" fmla="*/ 6272011 w 12795604"/>
              <a:gd name="connsiteY2" fmla="*/ 132026 h 376724"/>
              <a:gd name="connsiteX3" fmla="*/ 7486384 w 12795604"/>
              <a:gd name="connsiteY3" fmla="*/ 157782 h 376724"/>
              <a:gd name="connsiteX4" fmla="*/ 12795604 w 12795604"/>
              <a:gd name="connsiteY4" fmla="*/ 235057 h 376724"/>
              <a:gd name="connsiteX0" fmla="*/ 0 w 12795604"/>
              <a:gd name="connsiteY0" fmla="*/ 362819 h 362819"/>
              <a:gd name="connsiteX1" fmla="*/ 4275786 w 12795604"/>
              <a:gd name="connsiteY1" fmla="*/ 362819 h 362819"/>
              <a:gd name="connsiteX2" fmla="*/ 6272011 w 12795604"/>
              <a:gd name="connsiteY2" fmla="*/ 118121 h 362819"/>
              <a:gd name="connsiteX3" fmla="*/ 7486384 w 12795604"/>
              <a:gd name="connsiteY3" fmla="*/ 143877 h 362819"/>
              <a:gd name="connsiteX4" fmla="*/ 12795604 w 12795604"/>
              <a:gd name="connsiteY4" fmla="*/ 221152 h 362819"/>
              <a:gd name="connsiteX0" fmla="*/ 0 w 12795604"/>
              <a:gd name="connsiteY0" fmla="*/ 362819 h 362819"/>
              <a:gd name="connsiteX1" fmla="*/ 4275786 w 12795604"/>
              <a:gd name="connsiteY1" fmla="*/ 362819 h 362819"/>
              <a:gd name="connsiteX2" fmla="*/ 6272011 w 12795604"/>
              <a:gd name="connsiteY2" fmla="*/ 118121 h 362819"/>
              <a:gd name="connsiteX3" fmla="*/ 7486384 w 12795604"/>
              <a:gd name="connsiteY3" fmla="*/ 143877 h 362819"/>
              <a:gd name="connsiteX4" fmla="*/ 9116073 w 12795604"/>
              <a:gd name="connsiteY4" fmla="*/ 298424 h 362819"/>
              <a:gd name="connsiteX5" fmla="*/ 12795604 w 12795604"/>
              <a:gd name="connsiteY5" fmla="*/ 221152 h 362819"/>
              <a:gd name="connsiteX0" fmla="*/ 0 w 12778628"/>
              <a:gd name="connsiteY0" fmla="*/ 362819 h 362819"/>
              <a:gd name="connsiteX1" fmla="*/ 4275786 w 12778628"/>
              <a:gd name="connsiteY1" fmla="*/ 362819 h 362819"/>
              <a:gd name="connsiteX2" fmla="*/ 6272011 w 12778628"/>
              <a:gd name="connsiteY2" fmla="*/ 118121 h 362819"/>
              <a:gd name="connsiteX3" fmla="*/ 7486384 w 12778628"/>
              <a:gd name="connsiteY3" fmla="*/ 143877 h 362819"/>
              <a:gd name="connsiteX4" fmla="*/ 9116073 w 12778628"/>
              <a:gd name="connsiteY4" fmla="*/ 298424 h 362819"/>
              <a:gd name="connsiteX5" fmla="*/ 12778628 w 12778628"/>
              <a:gd name="connsiteY5" fmla="*/ 272667 h 362819"/>
              <a:gd name="connsiteX0" fmla="*/ 0 w 12781766"/>
              <a:gd name="connsiteY0" fmla="*/ 362819 h 362819"/>
              <a:gd name="connsiteX1" fmla="*/ 4275786 w 12781766"/>
              <a:gd name="connsiteY1" fmla="*/ 362819 h 362819"/>
              <a:gd name="connsiteX2" fmla="*/ 6272011 w 12781766"/>
              <a:gd name="connsiteY2" fmla="*/ 118121 h 362819"/>
              <a:gd name="connsiteX3" fmla="*/ 7486384 w 12781766"/>
              <a:gd name="connsiteY3" fmla="*/ 143877 h 362819"/>
              <a:gd name="connsiteX4" fmla="*/ 9116073 w 12781766"/>
              <a:gd name="connsiteY4" fmla="*/ 298424 h 362819"/>
              <a:gd name="connsiteX5" fmla="*/ 12781766 w 12781766"/>
              <a:gd name="connsiteY5" fmla="*/ 306005 h 362819"/>
              <a:gd name="connsiteX0" fmla="*/ 0 w 12781766"/>
              <a:gd name="connsiteY0" fmla="*/ 384251 h 384251"/>
              <a:gd name="connsiteX1" fmla="*/ 4275786 w 12781766"/>
              <a:gd name="connsiteY1" fmla="*/ 362819 h 384251"/>
              <a:gd name="connsiteX2" fmla="*/ 6272011 w 12781766"/>
              <a:gd name="connsiteY2" fmla="*/ 118121 h 384251"/>
              <a:gd name="connsiteX3" fmla="*/ 7486384 w 12781766"/>
              <a:gd name="connsiteY3" fmla="*/ 143877 h 384251"/>
              <a:gd name="connsiteX4" fmla="*/ 9116073 w 12781766"/>
              <a:gd name="connsiteY4" fmla="*/ 298424 h 384251"/>
              <a:gd name="connsiteX5" fmla="*/ 12781766 w 12781766"/>
              <a:gd name="connsiteY5" fmla="*/ 306005 h 384251"/>
              <a:gd name="connsiteX0" fmla="*/ 0 w 12781766"/>
              <a:gd name="connsiteY0" fmla="*/ 384251 h 384251"/>
              <a:gd name="connsiteX1" fmla="*/ 4275786 w 12781766"/>
              <a:gd name="connsiteY1" fmla="*/ 362819 h 384251"/>
              <a:gd name="connsiteX2" fmla="*/ 6272011 w 12781766"/>
              <a:gd name="connsiteY2" fmla="*/ 118121 h 384251"/>
              <a:gd name="connsiteX3" fmla="*/ 7486384 w 12781766"/>
              <a:gd name="connsiteY3" fmla="*/ 143877 h 384251"/>
              <a:gd name="connsiteX4" fmla="*/ 9112934 w 12781766"/>
              <a:gd name="connsiteY4" fmla="*/ 305568 h 384251"/>
              <a:gd name="connsiteX5" fmla="*/ 12781766 w 12781766"/>
              <a:gd name="connsiteY5" fmla="*/ 306005 h 384251"/>
              <a:gd name="connsiteX0" fmla="*/ 0 w 12781766"/>
              <a:gd name="connsiteY0" fmla="*/ 384251 h 384251"/>
              <a:gd name="connsiteX1" fmla="*/ 4275786 w 12781766"/>
              <a:gd name="connsiteY1" fmla="*/ 362819 h 384251"/>
              <a:gd name="connsiteX2" fmla="*/ 6272011 w 12781766"/>
              <a:gd name="connsiteY2" fmla="*/ 118121 h 384251"/>
              <a:gd name="connsiteX3" fmla="*/ 7486384 w 12781766"/>
              <a:gd name="connsiteY3" fmla="*/ 143877 h 384251"/>
              <a:gd name="connsiteX4" fmla="*/ 9112934 w 12781766"/>
              <a:gd name="connsiteY4" fmla="*/ 305568 h 384251"/>
              <a:gd name="connsiteX5" fmla="*/ 12781766 w 12781766"/>
              <a:gd name="connsiteY5" fmla="*/ 306005 h 384251"/>
              <a:gd name="connsiteX0" fmla="*/ 0 w 12781766"/>
              <a:gd name="connsiteY0" fmla="*/ 363456 h 363456"/>
              <a:gd name="connsiteX1" fmla="*/ 4275786 w 12781766"/>
              <a:gd name="connsiteY1" fmla="*/ 342024 h 363456"/>
              <a:gd name="connsiteX2" fmla="*/ 6272011 w 12781766"/>
              <a:gd name="connsiteY2" fmla="*/ 97326 h 363456"/>
              <a:gd name="connsiteX3" fmla="*/ 7486384 w 12781766"/>
              <a:gd name="connsiteY3" fmla="*/ 123082 h 363456"/>
              <a:gd name="connsiteX4" fmla="*/ 9112934 w 12781766"/>
              <a:gd name="connsiteY4" fmla="*/ 284773 h 363456"/>
              <a:gd name="connsiteX5" fmla="*/ 12781766 w 12781766"/>
              <a:gd name="connsiteY5" fmla="*/ 285210 h 363456"/>
              <a:gd name="connsiteX0" fmla="*/ 0 w 12781766"/>
              <a:gd name="connsiteY0" fmla="*/ 335403 h 335403"/>
              <a:gd name="connsiteX1" fmla="*/ 4275786 w 12781766"/>
              <a:gd name="connsiteY1" fmla="*/ 313971 h 335403"/>
              <a:gd name="connsiteX2" fmla="*/ 6272011 w 12781766"/>
              <a:gd name="connsiteY2" fmla="*/ 69273 h 335403"/>
              <a:gd name="connsiteX3" fmla="*/ 7486384 w 12781766"/>
              <a:gd name="connsiteY3" fmla="*/ 95029 h 335403"/>
              <a:gd name="connsiteX4" fmla="*/ 9112934 w 12781766"/>
              <a:gd name="connsiteY4" fmla="*/ 256720 h 335403"/>
              <a:gd name="connsiteX5" fmla="*/ 12781766 w 12781766"/>
              <a:gd name="connsiteY5" fmla="*/ 257157 h 335403"/>
              <a:gd name="connsiteX0" fmla="*/ 0 w 12781766"/>
              <a:gd name="connsiteY0" fmla="*/ 350275 h 350275"/>
              <a:gd name="connsiteX1" fmla="*/ 4275786 w 12781766"/>
              <a:gd name="connsiteY1" fmla="*/ 328843 h 350275"/>
              <a:gd name="connsiteX2" fmla="*/ 6272011 w 12781766"/>
              <a:gd name="connsiteY2" fmla="*/ 84145 h 350275"/>
              <a:gd name="connsiteX3" fmla="*/ 7486384 w 12781766"/>
              <a:gd name="connsiteY3" fmla="*/ 109901 h 350275"/>
              <a:gd name="connsiteX4" fmla="*/ 9112934 w 12781766"/>
              <a:gd name="connsiteY4" fmla="*/ 271592 h 350275"/>
              <a:gd name="connsiteX5" fmla="*/ 12781766 w 12781766"/>
              <a:gd name="connsiteY5" fmla="*/ 272029 h 350275"/>
              <a:gd name="connsiteX0" fmla="*/ 0 w 12781766"/>
              <a:gd name="connsiteY0" fmla="*/ 354810 h 354810"/>
              <a:gd name="connsiteX1" fmla="*/ 4275786 w 12781766"/>
              <a:gd name="connsiteY1" fmla="*/ 333378 h 354810"/>
              <a:gd name="connsiteX2" fmla="*/ 6272011 w 12781766"/>
              <a:gd name="connsiteY2" fmla="*/ 88680 h 354810"/>
              <a:gd name="connsiteX3" fmla="*/ 7486384 w 12781766"/>
              <a:gd name="connsiteY3" fmla="*/ 114436 h 354810"/>
              <a:gd name="connsiteX4" fmla="*/ 9112934 w 12781766"/>
              <a:gd name="connsiteY4" fmla="*/ 276127 h 354810"/>
              <a:gd name="connsiteX5" fmla="*/ 12781766 w 12781766"/>
              <a:gd name="connsiteY5" fmla="*/ 276564 h 354810"/>
              <a:gd name="connsiteX0" fmla="*/ 0 w 12781766"/>
              <a:gd name="connsiteY0" fmla="*/ 354810 h 354810"/>
              <a:gd name="connsiteX1" fmla="*/ 4275786 w 12781766"/>
              <a:gd name="connsiteY1" fmla="*/ 333378 h 354810"/>
              <a:gd name="connsiteX2" fmla="*/ 6272011 w 12781766"/>
              <a:gd name="connsiteY2" fmla="*/ 88680 h 354810"/>
              <a:gd name="connsiteX3" fmla="*/ 7486384 w 12781766"/>
              <a:gd name="connsiteY3" fmla="*/ 114436 h 354810"/>
              <a:gd name="connsiteX4" fmla="*/ 9112934 w 12781766"/>
              <a:gd name="connsiteY4" fmla="*/ 276127 h 354810"/>
              <a:gd name="connsiteX5" fmla="*/ 12781766 w 12781766"/>
              <a:gd name="connsiteY5" fmla="*/ 276564 h 354810"/>
              <a:gd name="connsiteX0" fmla="*/ 0 w 12781766"/>
              <a:gd name="connsiteY0" fmla="*/ 354810 h 354810"/>
              <a:gd name="connsiteX1" fmla="*/ 4275786 w 12781766"/>
              <a:gd name="connsiteY1" fmla="*/ 333378 h 354810"/>
              <a:gd name="connsiteX2" fmla="*/ 6272011 w 12781766"/>
              <a:gd name="connsiteY2" fmla="*/ 88680 h 354810"/>
              <a:gd name="connsiteX3" fmla="*/ 7486384 w 12781766"/>
              <a:gd name="connsiteY3" fmla="*/ 114436 h 354810"/>
              <a:gd name="connsiteX4" fmla="*/ 9411117 w 12781766"/>
              <a:gd name="connsiteY4" fmla="*/ 278509 h 354810"/>
              <a:gd name="connsiteX5" fmla="*/ 12781766 w 12781766"/>
              <a:gd name="connsiteY5" fmla="*/ 276564 h 354810"/>
              <a:gd name="connsiteX0" fmla="*/ 0 w 12784906"/>
              <a:gd name="connsiteY0" fmla="*/ 354810 h 355145"/>
              <a:gd name="connsiteX1" fmla="*/ 4275786 w 12784906"/>
              <a:gd name="connsiteY1" fmla="*/ 333378 h 355145"/>
              <a:gd name="connsiteX2" fmla="*/ 6272011 w 12784906"/>
              <a:gd name="connsiteY2" fmla="*/ 88680 h 355145"/>
              <a:gd name="connsiteX3" fmla="*/ 7486384 w 12784906"/>
              <a:gd name="connsiteY3" fmla="*/ 114436 h 355145"/>
              <a:gd name="connsiteX4" fmla="*/ 9411117 w 12784906"/>
              <a:gd name="connsiteY4" fmla="*/ 278509 h 355145"/>
              <a:gd name="connsiteX5" fmla="*/ 12784906 w 12784906"/>
              <a:gd name="connsiteY5" fmla="*/ 355145 h 355145"/>
              <a:gd name="connsiteX0" fmla="*/ 0 w 12784906"/>
              <a:gd name="connsiteY0" fmla="*/ 354810 h 355145"/>
              <a:gd name="connsiteX1" fmla="*/ 4275786 w 12784906"/>
              <a:gd name="connsiteY1" fmla="*/ 333378 h 355145"/>
              <a:gd name="connsiteX2" fmla="*/ 6272011 w 12784906"/>
              <a:gd name="connsiteY2" fmla="*/ 88680 h 355145"/>
              <a:gd name="connsiteX3" fmla="*/ 7486384 w 12784906"/>
              <a:gd name="connsiteY3" fmla="*/ 114436 h 355145"/>
              <a:gd name="connsiteX4" fmla="*/ 9414257 w 12784906"/>
              <a:gd name="connsiteY4" fmla="*/ 354709 h 355145"/>
              <a:gd name="connsiteX5" fmla="*/ 12784906 w 12784906"/>
              <a:gd name="connsiteY5" fmla="*/ 355145 h 355145"/>
              <a:gd name="connsiteX0" fmla="*/ 0 w 12784906"/>
              <a:gd name="connsiteY0" fmla="*/ 354810 h 355145"/>
              <a:gd name="connsiteX1" fmla="*/ 4275786 w 12784906"/>
              <a:gd name="connsiteY1" fmla="*/ 333378 h 355145"/>
              <a:gd name="connsiteX2" fmla="*/ 6272011 w 12784906"/>
              <a:gd name="connsiteY2" fmla="*/ 88680 h 355145"/>
              <a:gd name="connsiteX3" fmla="*/ 7486384 w 12784906"/>
              <a:gd name="connsiteY3" fmla="*/ 114436 h 355145"/>
              <a:gd name="connsiteX4" fmla="*/ 9414257 w 12784906"/>
              <a:gd name="connsiteY4" fmla="*/ 354709 h 355145"/>
              <a:gd name="connsiteX5" fmla="*/ 12784906 w 12784906"/>
              <a:gd name="connsiteY5" fmla="*/ 355145 h 355145"/>
              <a:gd name="connsiteX0" fmla="*/ 0 w 12784906"/>
              <a:gd name="connsiteY0" fmla="*/ 354810 h 355145"/>
              <a:gd name="connsiteX1" fmla="*/ 4275786 w 12784906"/>
              <a:gd name="connsiteY1" fmla="*/ 342903 h 355145"/>
              <a:gd name="connsiteX2" fmla="*/ 6272011 w 12784906"/>
              <a:gd name="connsiteY2" fmla="*/ 88680 h 355145"/>
              <a:gd name="connsiteX3" fmla="*/ 7486384 w 12784906"/>
              <a:gd name="connsiteY3" fmla="*/ 114436 h 355145"/>
              <a:gd name="connsiteX4" fmla="*/ 9414257 w 12784906"/>
              <a:gd name="connsiteY4" fmla="*/ 354709 h 355145"/>
              <a:gd name="connsiteX5" fmla="*/ 12784906 w 12784906"/>
              <a:gd name="connsiteY5" fmla="*/ 355145 h 355145"/>
              <a:gd name="connsiteX0" fmla="*/ 0 w 12784906"/>
              <a:gd name="connsiteY0" fmla="*/ 354810 h 355145"/>
              <a:gd name="connsiteX1" fmla="*/ 4275786 w 12784906"/>
              <a:gd name="connsiteY1" fmla="*/ 352428 h 355145"/>
              <a:gd name="connsiteX2" fmla="*/ 6272011 w 12784906"/>
              <a:gd name="connsiteY2" fmla="*/ 88680 h 355145"/>
              <a:gd name="connsiteX3" fmla="*/ 7486384 w 12784906"/>
              <a:gd name="connsiteY3" fmla="*/ 114436 h 355145"/>
              <a:gd name="connsiteX4" fmla="*/ 9414257 w 12784906"/>
              <a:gd name="connsiteY4" fmla="*/ 354709 h 355145"/>
              <a:gd name="connsiteX5" fmla="*/ 12784906 w 12784906"/>
              <a:gd name="connsiteY5" fmla="*/ 355145 h 355145"/>
              <a:gd name="connsiteX0" fmla="*/ 0 w 12784906"/>
              <a:gd name="connsiteY0" fmla="*/ 240375 h 240710"/>
              <a:gd name="connsiteX1" fmla="*/ 4275786 w 12784906"/>
              <a:gd name="connsiteY1" fmla="*/ 237993 h 240710"/>
              <a:gd name="connsiteX2" fmla="*/ 7486384 w 12784906"/>
              <a:gd name="connsiteY2" fmla="*/ 1 h 240710"/>
              <a:gd name="connsiteX3" fmla="*/ 9414257 w 12784906"/>
              <a:gd name="connsiteY3" fmla="*/ 240274 h 240710"/>
              <a:gd name="connsiteX4" fmla="*/ 12784906 w 12784906"/>
              <a:gd name="connsiteY4" fmla="*/ 240710 h 240710"/>
              <a:gd name="connsiteX0" fmla="*/ 0 w 12784906"/>
              <a:gd name="connsiteY0" fmla="*/ 2382 h 2717"/>
              <a:gd name="connsiteX1" fmla="*/ 4275786 w 12784906"/>
              <a:gd name="connsiteY1" fmla="*/ 0 h 2717"/>
              <a:gd name="connsiteX2" fmla="*/ 9414257 w 12784906"/>
              <a:gd name="connsiteY2" fmla="*/ 2281 h 2717"/>
              <a:gd name="connsiteX3" fmla="*/ 12784906 w 12784906"/>
              <a:gd name="connsiteY3" fmla="*/ 2717 h 2717"/>
              <a:gd name="connsiteX0" fmla="*/ 0 w 10000"/>
              <a:gd name="connsiteY0" fmla="*/ 8767 h 10000"/>
              <a:gd name="connsiteX1" fmla="*/ 3344 w 10000"/>
              <a:gd name="connsiteY1" fmla="*/ 0 h 10000"/>
              <a:gd name="connsiteX2" fmla="*/ 5358 w 10000"/>
              <a:gd name="connsiteY2" fmla="*/ 8877 h 10000"/>
              <a:gd name="connsiteX3" fmla="*/ 7364 w 10000"/>
              <a:gd name="connsiteY3" fmla="*/ 8395 h 10000"/>
              <a:gd name="connsiteX4" fmla="*/ 10000 w 10000"/>
              <a:gd name="connsiteY4" fmla="*/ 10000 h 10000"/>
              <a:gd name="connsiteX0" fmla="*/ 0 w 10000"/>
              <a:gd name="connsiteY0" fmla="*/ 1419702 h 1420935"/>
              <a:gd name="connsiteX1" fmla="*/ 3344 w 10000"/>
              <a:gd name="connsiteY1" fmla="*/ 1410935 h 1420935"/>
              <a:gd name="connsiteX2" fmla="*/ 5353 w 10000"/>
              <a:gd name="connsiteY2" fmla="*/ 0 h 1420935"/>
              <a:gd name="connsiteX3" fmla="*/ 7364 w 10000"/>
              <a:gd name="connsiteY3" fmla="*/ 1419330 h 1420935"/>
              <a:gd name="connsiteX4" fmla="*/ 10000 w 10000"/>
              <a:gd name="connsiteY4" fmla="*/ 1420935 h 1420935"/>
              <a:gd name="connsiteX0" fmla="*/ 0 w 10000"/>
              <a:gd name="connsiteY0" fmla="*/ 1419702 h 1420935"/>
              <a:gd name="connsiteX1" fmla="*/ 3344 w 10000"/>
              <a:gd name="connsiteY1" fmla="*/ 1410935 h 1420935"/>
              <a:gd name="connsiteX2" fmla="*/ 5353 w 10000"/>
              <a:gd name="connsiteY2" fmla="*/ 0 h 1420935"/>
              <a:gd name="connsiteX3" fmla="*/ 7364 w 10000"/>
              <a:gd name="connsiteY3" fmla="*/ 1419330 h 1420935"/>
              <a:gd name="connsiteX4" fmla="*/ 10000 w 10000"/>
              <a:gd name="connsiteY4" fmla="*/ 1420935 h 1420935"/>
              <a:gd name="connsiteX0" fmla="*/ 0 w 10000"/>
              <a:gd name="connsiteY0" fmla="*/ 1419702 h 1420935"/>
              <a:gd name="connsiteX1" fmla="*/ 3344 w 10000"/>
              <a:gd name="connsiteY1" fmla="*/ 1410935 h 1420935"/>
              <a:gd name="connsiteX2" fmla="*/ 5353 w 10000"/>
              <a:gd name="connsiteY2" fmla="*/ 0 h 1420935"/>
              <a:gd name="connsiteX3" fmla="*/ 7364 w 10000"/>
              <a:gd name="connsiteY3" fmla="*/ 1419330 h 1420935"/>
              <a:gd name="connsiteX4" fmla="*/ 10000 w 10000"/>
              <a:gd name="connsiteY4" fmla="*/ 1420935 h 1420935"/>
              <a:gd name="connsiteX0" fmla="*/ 0 w 10000"/>
              <a:gd name="connsiteY0" fmla="*/ 1421332 h 1422565"/>
              <a:gd name="connsiteX1" fmla="*/ 3344 w 10000"/>
              <a:gd name="connsiteY1" fmla="*/ 1412565 h 1422565"/>
              <a:gd name="connsiteX2" fmla="*/ 5353 w 10000"/>
              <a:gd name="connsiteY2" fmla="*/ 1630 h 1422565"/>
              <a:gd name="connsiteX3" fmla="*/ 7364 w 10000"/>
              <a:gd name="connsiteY3" fmla="*/ 1420960 h 1422565"/>
              <a:gd name="connsiteX4" fmla="*/ 10000 w 10000"/>
              <a:gd name="connsiteY4" fmla="*/ 1422565 h 1422565"/>
              <a:gd name="connsiteX0" fmla="*/ 0 w 10000"/>
              <a:gd name="connsiteY0" fmla="*/ 1419944 h 1421177"/>
              <a:gd name="connsiteX1" fmla="*/ 3344 w 10000"/>
              <a:gd name="connsiteY1" fmla="*/ 1411177 h 1421177"/>
              <a:gd name="connsiteX2" fmla="*/ 5353 w 10000"/>
              <a:gd name="connsiteY2" fmla="*/ 242 h 1421177"/>
              <a:gd name="connsiteX3" fmla="*/ 7364 w 10000"/>
              <a:gd name="connsiteY3" fmla="*/ 1419572 h 1421177"/>
              <a:gd name="connsiteX4" fmla="*/ 10000 w 10000"/>
              <a:gd name="connsiteY4" fmla="*/ 1421177 h 1421177"/>
              <a:gd name="connsiteX0" fmla="*/ 0 w 10000"/>
              <a:gd name="connsiteY0" fmla="*/ 1419749 h 1420982"/>
              <a:gd name="connsiteX1" fmla="*/ 3344 w 10000"/>
              <a:gd name="connsiteY1" fmla="*/ 1410982 h 1420982"/>
              <a:gd name="connsiteX2" fmla="*/ 5353 w 10000"/>
              <a:gd name="connsiteY2" fmla="*/ 47 h 1420982"/>
              <a:gd name="connsiteX3" fmla="*/ 7364 w 10000"/>
              <a:gd name="connsiteY3" fmla="*/ 1419377 h 1420982"/>
              <a:gd name="connsiteX4" fmla="*/ 10000 w 10000"/>
              <a:gd name="connsiteY4" fmla="*/ 1420982 h 1420982"/>
              <a:gd name="connsiteX0" fmla="*/ 0 w 10000"/>
              <a:gd name="connsiteY0" fmla="*/ 1419705 h 1420938"/>
              <a:gd name="connsiteX1" fmla="*/ 3344 w 10000"/>
              <a:gd name="connsiteY1" fmla="*/ 1410938 h 1420938"/>
              <a:gd name="connsiteX2" fmla="*/ 5353 w 10000"/>
              <a:gd name="connsiteY2" fmla="*/ 3 h 1420938"/>
              <a:gd name="connsiteX3" fmla="*/ 7364 w 10000"/>
              <a:gd name="connsiteY3" fmla="*/ 1419333 h 1420938"/>
              <a:gd name="connsiteX4" fmla="*/ 10000 w 10000"/>
              <a:gd name="connsiteY4" fmla="*/ 1420938 h 1420938"/>
              <a:gd name="connsiteX0" fmla="*/ 0 w 10000"/>
              <a:gd name="connsiteY0" fmla="*/ 1419705 h 1420938"/>
              <a:gd name="connsiteX1" fmla="*/ 3344 w 10000"/>
              <a:gd name="connsiteY1" fmla="*/ 1410938 h 1420938"/>
              <a:gd name="connsiteX2" fmla="*/ 5353 w 10000"/>
              <a:gd name="connsiteY2" fmla="*/ 3 h 1420938"/>
              <a:gd name="connsiteX3" fmla="*/ 7364 w 10000"/>
              <a:gd name="connsiteY3" fmla="*/ 1419333 h 1420938"/>
              <a:gd name="connsiteX4" fmla="*/ 10000 w 10000"/>
              <a:gd name="connsiteY4" fmla="*/ 1420938 h 1420938"/>
              <a:gd name="connsiteX0" fmla="*/ 0 w 10000"/>
              <a:gd name="connsiteY0" fmla="*/ 8767 h 10000"/>
              <a:gd name="connsiteX1" fmla="*/ 3344 w 10000"/>
              <a:gd name="connsiteY1" fmla="*/ 0 h 10000"/>
              <a:gd name="connsiteX2" fmla="*/ 7364 w 10000"/>
              <a:gd name="connsiteY2" fmla="*/ 8395 h 10000"/>
              <a:gd name="connsiteX3" fmla="*/ 10000 w 10000"/>
              <a:gd name="connsiteY3" fmla="*/ 10000 h 10000"/>
              <a:gd name="connsiteX0" fmla="*/ 0 w 10000"/>
              <a:gd name="connsiteY0" fmla="*/ 8771 h 10004"/>
              <a:gd name="connsiteX1" fmla="*/ 3344 w 10000"/>
              <a:gd name="connsiteY1" fmla="*/ 4 h 10004"/>
              <a:gd name="connsiteX2" fmla="*/ 10000 w 10000"/>
              <a:gd name="connsiteY2" fmla="*/ 10004 h 10004"/>
              <a:gd name="connsiteX0" fmla="*/ 0 w 10000"/>
              <a:gd name="connsiteY0" fmla="*/ 0 h 1233"/>
              <a:gd name="connsiteX1" fmla="*/ 10000 w 10000"/>
              <a:gd name="connsiteY1" fmla="*/ 1233 h 1233"/>
              <a:gd name="connsiteX0" fmla="*/ 0 w 10000"/>
              <a:gd name="connsiteY0" fmla="*/ 519015 h 529015"/>
              <a:gd name="connsiteX1" fmla="*/ 1727 w 10000"/>
              <a:gd name="connsiteY1" fmla="*/ 0 h 529015"/>
              <a:gd name="connsiteX2" fmla="*/ 10000 w 10000"/>
              <a:gd name="connsiteY2" fmla="*/ 529015 h 529015"/>
              <a:gd name="connsiteX0" fmla="*/ 0 w 10000"/>
              <a:gd name="connsiteY0" fmla="*/ 584508 h 594508"/>
              <a:gd name="connsiteX1" fmla="*/ 1727 w 10000"/>
              <a:gd name="connsiteY1" fmla="*/ 65493 h 594508"/>
              <a:gd name="connsiteX2" fmla="*/ 2616 w 10000"/>
              <a:gd name="connsiteY2" fmla="*/ 65493 h 594508"/>
              <a:gd name="connsiteX3" fmla="*/ 10000 w 10000"/>
              <a:gd name="connsiteY3" fmla="*/ 594508 h 594508"/>
              <a:gd name="connsiteX0" fmla="*/ 0 w 10000"/>
              <a:gd name="connsiteY0" fmla="*/ 921255 h 931255"/>
              <a:gd name="connsiteX1" fmla="*/ 1727 w 10000"/>
              <a:gd name="connsiteY1" fmla="*/ 402240 h 931255"/>
              <a:gd name="connsiteX2" fmla="*/ 2616 w 10000"/>
              <a:gd name="connsiteY2" fmla="*/ 402240 h 931255"/>
              <a:gd name="connsiteX3" fmla="*/ 3559 w 10000"/>
              <a:gd name="connsiteY3" fmla="*/ 12299 h 931255"/>
              <a:gd name="connsiteX4" fmla="*/ 10000 w 10000"/>
              <a:gd name="connsiteY4" fmla="*/ 931255 h 931255"/>
              <a:gd name="connsiteX0" fmla="*/ 0 w 10000"/>
              <a:gd name="connsiteY0" fmla="*/ 993852 h 1003852"/>
              <a:gd name="connsiteX1" fmla="*/ 1727 w 10000"/>
              <a:gd name="connsiteY1" fmla="*/ 474837 h 1003852"/>
              <a:gd name="connsiteX2" fmla="*/ 2616 w 10000"/>
              <a:gd name="connsiteY2" fmla="*/ 474837 h 1003852"/>
              <a:gd name="connsiteX3" fmla="*/ 3559 w 10000"/>
              <a:gd name="connsiteY3" fmla="*/ 84896 h 1003852"/>
              <a:gd name="connsiteX4" fmla="*/ 4488 w 10000"/>
              <a:gd name="connsiteY4" fmla="*/ 84925 h 1003852"/>
              <a:gd name="connsiteX5" fmla="*/ 10000 w 10000"/>
              <a:gd name="connsiteY5" fmla="*/ 1003852 h 1003852"/>
              <a:gd name="connsiteX0" fmla="*/ 0 w 10000"/>
              <a:gd name="connsiteY0" fmla="*/ 993852 h 1003852"/>
              <a:gd name="connsiteX1" fmla="*/ 1727 w 10000"/>
              <a:gd name="connsiteY1" fmla="*/ 474837 h 1003852"/>
              <a:gd name="connsiteX2" fmla="*/ 2616 w 10000"/>
              <a:gd name="connsiteY2" fmla="*/ 474837 h 1003852"/>
              <a:gd name="connsiteX3" fmla="*/ 3559 w 10000"/>
              <a:gd name="connsiteY3" fmla="*/ 84896 h 1003852"/>
              <a:gd name="connsiteX4" fmla="*/ 4488 w 10000"/>
              <a:gd name="connsiteY4" fmla="*/ 84925 h 1003852"/>
              <a:gd name="connsiteX5" fmla="*/ 5457 w 10000"/>
              <a:gd name="connsiteY5" fmla="*/ 864807 h 1003852"/>
              <a:gd name="connsiteX6" fmla="*/ 10000 w 10000"/>
              <a:gd name="connsiteY6" fmla="*/ 1003852 h 1003852"/>
              <a:gd name="connsiteX0" fmla="*/ 0 w 10000"/>
              <a:gd name="connsiteY0" fmla="*/ 3250661 h 3260661"/>
              <a:gd name="connsiteX1" fmla="*/ 1727 w 10000"/>
              <a:gd name="connsiteY1" fmla="*/ 2731646 h 3260661"/>
              <a:gd name="connsiteX2" fmla="*/ 2616 w 10000"/>
              <a:gd name="connsiteY2" fmla="*/ 2090 h 3260661"/>
              <a:gd name="connsiteX3" fmla="*/ 3559 w 10000"/>
              <a:gd name="connsiteY3" fmla="*/ 2341705 h 3260661"/>
              <a:gd name="connsiteX4" fmla="*/ 4488 w 10000"/>
              <a:gd name="connsiteY4" fmla="*/ 2341734 h 3260661"/>
              <a:gd name="connsiteX5" fmla="*/ 5457 w 10000"/>
              <a:gd name="connsiteY5" fmla="*/ 3121616 h 3260661"/>
              <a:gd name="connsiteX6" fmla="*/ 10000 w 10000"/>
              <a:gd name="connsiteY6" fmla="*/ 3260661 h 3260661"/>
              <a:gd name="connsiteX0" fmla="*/ 0 w 10000"/>
              <a:gd name="connsiteY0" fmla="*/ 3249915 h 3259915"/>
              <a:gd name="connsiteX1" fmla="*/ 1727 w 10000"/>
              <a:gd name="connsiteY1" fmla="*/ 2730900 h 3259915"/>
              <a:gd name="connsiteX2" fmla="*/ 2616 w 10000"/>
              <a:gd name="connsiteY2" fmla="*/ 1344 h 3259915"/>
              <a:gd name="connsiteX3" fmla="*/ 3559 w 10000"/>
              <a:gd name="connsiteY3" fmla="*/ 2340959 h 3259915"/>
              <a:gd name="connsiteX4" fmla="*/ 4488 w 10000"/>
              <a:gd name="connsiteY4" fmla="*/ 2340988 h 3259915"/>
              <a:gd name="connsiteX5" fmla="*/ 5457 w 10000"/>
              <a:gd name="connsiteY5" fmla="*/ 3120870 h 3259915"/>
              <a:gd name="connsiteX6" fmla="*/ 10000 w 10000"/>
              <a:gd name="connsiteY6" fmla="*/ 3259915 h 3259915"/>
              <a:gd name="connsiteX0" fmla="*/ 0 w 10000"/>
              <a:gd name="connsiteY0" fmla="*/ 3249915 h 3259915"/>
              <a:gd name="connsiteX1" fmla="*/ 1727 w 10000"/>
              <a:gd name="connsiteY1" fmla="*/ 2730900 h 3259915"/>
              <a:gd name="connsiteX2" fmla="*/ 2616 w 10000"/>
              <a:gd name="connsiteY2" fmla="*/ 1344 h 3259915"/>
              <a:gd name="connsiteX3" fmla="*/ 3559 w 10000"/>
              <a:gd name="connsiteY3" fmla="*/ 2340959 h 3259915"/>
              <a:gd name="connsiteX4" fmla="*/ 4488 w 10000"/>
              <a:gd name="connsiteY4" fmla="*/ 2340988 h 3259915"/>
              <a:gd name="connsiteX5" fmla="*/ 5457 w 10000"/>
              <a:gd name="connsiteY5" fmla="*/ 3120870 h 3259915"/>
              <a:gd name="connsiteX6" fmla="*/ 10000 w 10000"/>
              <a:gd name="connsiteY6" fmla="*/ 3259915 h 3259915"/>
              <a:gd name="connsiteX0" fmla="*/ 0 w 10000"/>
              <a:gd name="connsiteY0" fmla="*/ 3258184 h 3908991"/>
              <a:gd name="connsiteX1" fmla="*/ 1727 w 10000"/>
              <a:gd name="connsiteY1" fmla="*/ 2739169 h 3908991"/>
              <a:gd name="connsiteX2" fmla="*/ 2616 w 10000"/>
              <a:gd name="connsiteY2" fmla="*/ 9613 h 3908991"/>
              <a:gd name="connsiteX3" fmla="*/ 3559 w 10000"/>
              <a:gd name="connsiteY3" fmla="*/ 3908991 h 3908991"/>
              <a:gd name="connsiteX4" fmla="*/ 4488 w 10000"/>
              <a:gd name="connsiteY4" fmla="*/ 2349257 h 3908991"/>
              <a:gd name="connsiteX5" fmla="*/ 5457 w 10000"/>
              <a:gd name="connsiteY5" fmla="*/ 3129139 h 3908991"/>
              <a:gd name="connsiteX6" fmla="*/ 10000 w 10000"/>
              <a:gd name="connsiteY6" fmla="*/ 3268184 h 3908991"/>
              <a:gd name="connsiteX0" fmla="*/ 0 w 10000"/>
              <a:gd name="connsiteY0" fmla="*/ 3258184 h 3909827"/>
              <a:gd name="connsiteX1" fmla="*/ 1727 w 10000"/>
              <a:gd name="connsiteY1" fmla="*/ 2739169 h 3909827"/>
              <a:gd name="connsiteX2" fmla="*/ 2616 w 10000"/>
              <a:gd name="connsiteY2" fmla="*/ 9613 h 3909827"/>
              <a:gd name="connsiteX3" fmla="*/ 3559 w 10000"/>
              <a:gd name="connsiteY3" fmla="*/ 3908991 h 3909827"/>
              <a:gd name="connsiteX4" fmla="*/ 4488 w 10000"/>
              <a:gd name="connsiteY4" fmla="*/ 2349257 h 3909827"/>
              <a:gd name="connsiteX5" fmla="*/ 5457 w 10000"/>
              <a:gd name="connsiteY5" fmla="*/ 3129139 h 3909827"/>
              <a:gd name="connsiteX6" fmla="*/ 10000 w 10000"/>
              <a:gd name="connsiteY6" fmla="*/ 3268184 h 3909827"/>
              <a:gd name="connsiteX0" fmla="*/ 0 w 10000"/>
              <a:gd name="connsiteY0" fmla="*/ 3258184 h 3909827"/>
              <a:gd name="connsiteX1" fmla="*/ 1727 w 10000"/>
              <a:gd name="connsiteY1" fmla="*/ 2739169 h 3909827"/>
              <a:gd name="connsiteX2" fmla="*/ 2616 w 10000"/>
              <a:gd name="connsiteY2" fmla="*/ 9613 h 3909827"/>
              <a:gd name="connsiteX3" fmla="*/ 3559 w 10000"/>
              <a:gd name="connsiteY3" fmla="*/ 3908991 h 3909827"/>
              <a:gd name="connsiteX4" fmla="*/ 4501 w 10000"/>
              <a:gd name="connsiteY4" fmla="*/ 399583 h 3909827"/>
              <a:gd name="connsiteX5" fmla="*/ 5457 w 10000"/>
              <a:gd name="connsiteY5" fmla="*/ 3129139 h 3909827"/>
              <a:gd name="connsiteX6" fmla="*/ 10000 w 10000"/>
              <a:gd name="connsiteY6" fmla="*/ 3268184 h 3909827"/>
              <a:gd name="connsiteX0" fmla="*/ 0 w 10000"/>
              <a:gd name="connsiteY0" fmla="*/ 3258184 h 3909827"/>
              <a:gd name="connsiteX1" fmla="*/ 1727 w 10000"/>
              <a:gd name="connsiteY1" fmla="*/ 2739169 h 3909827"/>
              <a:gd name="connsiteX2" fmla="*/ 2616 w 10000"/>
              <a:gd name="connsiteY2" fmla="*/ 9613 h 3909827"/>
              <a:gd name="connsiteX3" fmla="*/ 3559 w 10000"/>
              <a:gd name="connsiteY3" fmla="*/ 3908991 h 3909827"/>
              <a:gd name="connsiteX4" fmla="*/ 4501 w 10000"/>
              <a:gd name="connsiteY4" fmla="*/ 399583 h 3909827"/>
              <a:gd name="connsiteX5" fmla="*/ 5457 w 10000"/>
              <a:gd name="connsiteY5" fmla="*/ 3129139 h 3909827"/>
              <a:gd name="connsiteX6" fmla="*/ 10000 w 10000"/>
              <a:gd name="connsiteY6" fmla="*/ 3268184 h 3909827"/>
              <a:gd name="connsiteX0" fmla="*/ 0 w 10000"/>
              <a:gd name="connsiteY0" fmla="*/ 3258184 h 5475859"/>
              <a:gd name="connsiteX1" fmla="*/ 1727 w 10000"/>
              <a:gd name="connsiteY1" fmla="*/ 2739169 h 5475859"/>
              <a:gd name="connsiteX2" fmla="*/ 2616 w 10000"/>
              <a:gd name="connsiteY2" fmla="*/ 9613 h 5475859"/>
              <a:gd name="connsiteX3" fmla="*/ 3559 w 10000"/>
              <a:gd name="connsiteY3" fmla="*/ 3908991 h 5475859"/>
              <a:gd name="connsiteX4" fmla="*/ 4501 w 10000"/>
              <a:gd name="connsiteY4" fmla="*/ 399583 h 5475859"/>
              <a:gd name="connsiteX5" fmla="*/ 5457 w 10000"/>
              <a:gd name="connsiteY5" fmla="*/ 5468755 h 5475859"/>
              <a:gd name="connsiteX6" fmla="*/ 10000 w 10000"/>
              <a:gd name="connsiteY6" fmla="*/ 3268184 h 5475859"/>
              <a:gd name="connsiteX0" fmla="*/ 0 w 10000"/>
              <a:gd name="connsiteY0" fmla="*/ 3258184 h 5475859"/>
              <a:gd name="connsiteX1" fmla="*/ 1727 w 10000"/>
              <a:gd name="connsiteY1" fmla="*/ 2739169 h 5475859"/>
              <a:gd name="connsiteX2" fmla="*/ 2616 w 10000"/>
              <a:gd name="connsiteY2" fmla="*/ 9613 h 5475859"/>
              <a:gd name="connsiteX3" fmla="*/ 3559 w 10000"/>
              <a:gd name="connsiteY3" fmla="*/ 3908991 h 5475859"/>
              <a:gd name="connsiteX4" fmla="*/ 4501 w 10000"/>
              <a:gd name="connsiteY4" fmla="*/ 399583 h 5475859"/>
              <a:gd name="connsiteX5" fmla="*/ 5457 w 10000"/>
              <a:gd name="connsiteY5" fmla="*/ 5468755 h 5475859"/>
              <a:gd name="connsiteX6" fmla="*/ 10000 w 10000"/>
              <a:gd name="connsiteY6" fmla="*/ 3268184 h 5475859"/>
              <a:gd name="connsiteX0" fmla="*/ 0 w 10000"/>
              <a:gd name="connsiteY0" fmla="*/ 3258184 h 5550934"/>
              <a:gd name="connsiteX1" fmla="*/ 1727 w 10000"/>
              <a:gd name="connsiteY1" fmla="*/ 2739169 h 5550934"/>
              <a:gd name="connsiteX2" fmla="*/ 2616 w 10000"/>
              <a:gd name="connsiteY2" fmla="*/ 9613 h 5550934"/>
              <a:gd name="connsiteX3" fmla="*/ 3559 w 10000"/>
              <a:gd name="connsiteY3" fmla="*/ 3908991 h 5550934"/>
              <a:gd name="connsiteX4" fmla="*/ 4501 w 10000"/>
              <a:gd name="connsiteY4" fmla="*/ 399583 h 5550934"/>
              <a:gd name="connsiteX5" fmla="*/ 5457 w 10000"/>
              <a:gd name="connsiteY5" fmla="*/ 5468755 h 5550934"/>
              <a:gd name="connsiteX6" fmla="*/ 9188 w 10000"/>
              <a:gd name="connsiteY6" fmla="*/ 3519080 h 5550934"/>
              <a:gd name="connsiteX7" fmla="*/ 10000 w 10000"/>
              <a:gd name="connsiteY7" fmla="*/ 3268184 h 5550934"/>
              <a:gd name="connsiteX0" fmla="*/ 0 w 10000"/>
              <a:gd name="connsiteY0" fmla="*/ 3258184 h 5550934"/>
              <a:gd name="connsiteX1" fmla="*/ 1727 w 10000"/>
              <a:gd name="connsiteY1" fmla="*/ 2739169 h 5550934"/>
              <a:gd name="connsiteX2" fmla="*/ 2616 w 10000"/>
              <a:gd name="connsiteY2" fmla="*/ 9613 h 5550934"/>
              <a:gd name="connsiteX3" fmla="*/ 3559 w 10000"/>
              <a:gd name="connsiteY3" fmla="*/ 3908991 h 5550934"/>
              <a:gd name="connsiteX4" fmla="*/ 4501 w 10000"/>
              <a:gd name="connsiteY4" fmla="*/ 399583 h 5550934"/>
              <a:gd name="connsiteX5" fmla="*/ 5457 w 10000"/>
              <a:gd name="connsiteY5" fmla="*/ 5468755 h 5550934"/>
              <a:gd name="connsiteX6" fmla="*/ 9188 w 10000"/>
              <a:gd name="connsiteY6" fmla="*/ 3519080 h 5550934"/>
              <a:gd name="connsiteX7" fmla="*/ 10000 w 10000"/>
              <a:gd name="connsiteY7" fmla="*/ 3268184 h 5550934"/>
              <a:gd name="connsiteX0" fmla="*/ 0 w 10000"/>
              <a:gd name="connsiteY0" fmla="*/ 3258184 h 5583770"/>
              <a:gd name="connsiteX1" fmla="*/ 1727 w 10000"/>
              <a:gd name="connsiteY1" fmla="*/ 2739169 h 5583770"/>
              <a:gd name="connsiteX2" fmla="*/ 2616 w 10000"/>
              <a:gd name="connsiteY2" fmla="*/ 9613 h 5583770"/>
              <a:gd name="connsiteX3" fmla="*/ 3559 w 10000"/>
              <a:gd name="connsiteY3" fmla="*/ 3908991 h 5583770"/>
              <a:gd name="connsiteX4" fmla="*/ 4501 w 10000"/>
              <a:gd name="connsiteY4" fmla="*/ 399583 h 5583770"/>
              <a:gd name="connsiteX5" fmla="*/ 5457 w 10000"/>
              <a:gd name="connsiteY5" fmla="*/ 5468755 h 5583770"/>
              <a:gd name="connsiteX6" fmla="*/ 8299 w 10000"/>
              <a:gd name="connsiteY6" fmla="*/ 3908961 h 5583770"/>
              <a:gd name="connsiteX7" fmla="*/ 9188 w 10000"/>
              <a:gd name="connsiteY7" fmla="*/ 3519080 h 5583770"/>
              <a:gd name="connsiteX8" fmla="*/ 10000 w 10000"/>
              <a:gd name="connsiteY8" fmla="*/ 3268184 h 5583770"/>
              <a:gd name="connsiteX0" fmla="*/ 0 w 10000"/>
              <a:gd name="connsiteY0" fmla="*/ 3258184 h 5583770"/>
              <a:gd name="connsiteX1" fmla="*/ 1727 w 10000"/>
              <a:gd name="connsiteY1" fmla="*/ 2739169 h 5583770"/>
              <a:gd name="connsiteX2" fmla="*/ 2616 w 10000"/>
              <a:gd name="connsiteY2" fmla="*/ 9613 h 5583770"/>
              <a:gd name="connsiteX3" fmla="*/ 3559 w 10000"/>
              <a:gd name="connsiteY3" fmla="*/ 3908991 h 5583770"/>
              <a:gd name="connsiteX4" fmla="*/ 4501 w 10000"/>
              <a:gd name="connsiteY4" fmla="*/ 399583 h 5583770"/>
              <a:gd name="connsiteX5" fmla="*/ 5457 w 10000"/>
              <a:gd name="connsiteY5" fmla="*/ 5468755 h 5583770"/>
              <a:gd name="connsiteX6" fmla="*/ 8299 w 10000"/>
              <a:gd name="connsiteY6" fmla="*/ 3908961 h 5583770"/>
              <a:gd name="connsiteX7" fmla="*/ 9188 w 10000"/>
              <a:gd name="connsiteY7" fmla="*/ 3519080 h 5583770"/>
              <a:gd name="connsiteX8" fmla="*/ 10000 w 10000"/>
              <a:gd name="connsiteY8" fmla="*/ 3268184 h 5583770"/>
              <a:gd name="connsiteX0" fmla="*/ 0 w 10000"/>
              <a:gd name="connsiteY0" fmla="*/ 3258184 h 5688606"/>
              <a:gd name="connsiteX1" fmla="*/ 1727 w 10000"/>
              <a:gd name="connsiteY1" fmla="*/ 2739169 h 5688606"/>
              <a:gd name="connsiteX2" fmla="*/ 2616 w 10000"/>
              <a:gd name="connsiteY2" fmla="*/ 9613 h 5688606"/>
              <a:gd name="connsiteX3" fmla="*/ 3559 w 10000"/>
              <a:gd name="connsiteY3" fmla="*/ 3908991 h 5688606"/>
              <a:gd name="connsiteX4" fmla="*/ 4501 w 10000"/>
              <a:gd name="connsiteY4" fmla="*/ 399583 h 5688606"/>
              <a:gd name="connsiteX5" fmla="*/ 5457 w 10000"/>
              <a:gd name="connsiteY5" fmla="*/ 5468755 h 5688606"/>
              <a:gd name="connsiteX6" fmla="*/ 7370 w 10000"/>
              <a:gd name="connsiteY6" fmla="*/ 4688843 h 5688606"/>
              <a:gd name="connsiteX7" fmla="*/ 8299 w 10000"/>
              <a:gd name="connsiteY7" fmla="*/ 3908961 h 5688606"/>
              <a:gd name="connsiteX8" fmla="*/ 9188 w 10000"/>
              <a:gd name="connsiteY8" fmla="*/ 3519080 h 5688606"/>
              <a:gd name="connsiteX9" fmla="*/ 10000 w 10000"/>
              <a:gd name="connsiteY9" fmla="*/ 3268184 h 5688606"/>
              <a:gd name="connsiteX0" fmla="*/ 0 w 10000"/>
              <a:gd name="connsiteY0" fmla="*/ 3258184 h 5688606"/>
              <a:gd name="connsiteX1" fmla="*/ 1727 w 10000"/>
              <a:gd name="connsiteY1" fmla="*/ 2739169 h 5688606"/>
              <a:gd name="connsiteX2" fmla="*/ 2616 w 10000"/>
              <a:gd name="connsiteY2" fmla="*/ 9613 h 5688606"/>
              <a:gd name="connsiteX3" fmla="*/ 3559 w 10000"/>
              <a:gd name="connsiteY3" fmla="*/ 3908991 h 5688606"/>
              <a:gd name="connsiteX4" fmla="*/ 4501 w 10000"/>
              <a:gd name="connsiteY4" fmla="*/ 399583 h 5688606"/>
              <a:gd name="connsiteX5" fmla="*/ 5457 w 10000"/>
              <a:gd name="connsiteY5" fmla="*/ 5468755 h 5688606"/>
              <a:gd name="connsiteX6" fmla="*/ 7370 w 10000"/>
              <a:gd name="connsiteY6" fmla="*/ 4688843 h 5688606"/>
              <a:gd name="connsiteX7" fmla="*/ 8299 w 10000"/>
              <a:gd name="connsiteY7" fmla="*/ 3908961 h 5688606"/>
              <a:gd name="connsiteX8" fmla="*/ 9188 w 10000"/>
              <a:gd name="connsiteY8" fmla="*/ 3519080 h 5688606"/>
              <a:gd name="connsiteX9" fmla="*/ 10000 w 10000"/>
              <a:gd name="connsiteY9" fmla="*/ 3268184 h 5688606"/>
              <a:gd name="connsiteX0" fmla="*/ 0 w 10000"/>
              <a:gd name="connsiteY0" fmla="*/ 3258184 h 5756218"/>
              <a:gd name="connsiteX1" fmla="*/ 1727 w 10000"/>
              <a:gd name="connsiteY1" fmla="*/ 2739169 h 5756218"/>
              <a:gd name="connsiteX2" fmla="*/ 2616 w 10000"/>
              <a:gd name="connsiteY2" fmla="*/ 9613 h 5756218"/>
              <a:gd name="connsiteX3" fmla="*/ 3559 w 10000"/>
              <a:gd name="connsiteY3" fmla="*/ 3908991 h 5756218"/>
              <a:gd name="connsiteX4" fmla="*/ 4501 w 10000"/>
              <a:gd name="connsiteY4" fmla="*/ 399583 h 5756218"/>
              <a:gd name="connsiteX5" fmla="*/ 5457 w 10000"/>
              <a:gd name="connsiteY5" fmla="*/ 5468755 h 5756218"/>
              <a:gd name="connsiteX6" fmla="*/ 6414 w 10000"/>
              <a:gd name="connsiteY6" fmla="*/ 5078784 h 5756218"/>
              <a:gd name="connsiteX7" fmla="*/ 7370 w 10000"/>
              <a:gd name="connsiteY7" fmla="*/ 4688843 h 5756218"/>
              <a:gd name="connsiteX8" fmla="*/ 8299 w 10000"/>
              <a:gd name="connsiteY8" fmla="*/ 3908961 h 5756218"/>
              <a:gd name="connsiteX9" fmla="*/ 9188 w 10000"/>
              <a:gd name="connsiteY9" fmla="*/ 3519080 h 5756218"/>
              <a:gd name="connsiteX10" fmla="*/ 10000 w 10000"/>
              <a:gd name="connsiteY10" fmla="*/ 3268184 h 5756218"/>
              <a:gd name="connsiteX0" fmla="*/ 0 w 10000"/>
              <a:gd name="connsiteY0" fmla="*/ 3258184 h 5756218"/>
              <a:gd name="connsiteX1" fmla="*/ 1727 w 10000"/>
              <a:gd name="connsiteY1" fmla="*/ 2739169 h 5756218"/>
              <a:gd name="connsiteX2" fmla="*/ 2616 w 10000"/>
              <a:gd name="connsiteY2" fmla="*/ 9613 h 5756218"/>
              <a:gd name="connsiteX3" fmla="*/ 3559 w 10000"/>
              <a:gd name="connsiteY3" fmla="*/ 3908991 h 5756218"/>
              <a:gd name="connsiteX4" fmla="*/ 4501 w 10000"/>
              <a:gd name="connsiteY4" fmla="*/ 399583 h 5756218"/>
              <a:gd name="connsiteX5" fmla="*/ 5457 w 10000"/>
              <a:gd name="connsiteY5" fmla="*/ 5468755 h 5756218"/>
              <a:gd name="connsiteX6" fmla="*/ 6414 w 10000"/>
              <a:gd name="connsiteY6" fmla="*/ 5078784 h 5756218"/>
              <a:gd name="connsiteX7" fmla="*/ 7370 w 10000"/>
              <a:gd name="connsiteY7" fmla="*/ 4688843 h 5756218"/>
              <a:gd name="connsiteX8" fmla="*/ 8299 w 10000"/>
              <a:gd name="connsiteY8" fmla="*/ 3908961 h 5756218"/>
              <a:gd name="connsiteX9" fmla="*/ 9188 w 10000"/>
              <a:gd name="connsiteY9" fmla="*/ 3519080 h 5756218"/>
              <a:gd name="connsiteX10" fmla="*/ 10000 w 10000"/>
              <a:gd name="connsiteY10" fmla="*/ 3268184 h 5756218"/>
              <a:gd name="connsiteX0" fmla="*/ 0 w 10000"/>
              <a:gd name="connsiteY0" fmla="*/ 3258184 h 5469441"/>
              <a:gd name="connsiteX1" fmla="*/ 1727 w 10000"/>
              <a:gd name="connsiteY1" fmla="*/ 2739169 h 5469441"/>
              <a:gd name="connsiteX2" fmla="*/ 2616 w 10000"/>
              <a:gd name="connsiteY2" fmla="*/ 9613 h 5469441"/>
              <a:gd name="connsiteX3" fmla="*/ 3559 w 10000"/>
              <a:gd name="connsiteY3" fmla="*/ 3908991 h 5469441"/>
              <a:gd name="connsiteX4" fmla="*/ 4501 w 10000"/>
              <a:gd name="connsiteY4" fmla="*/ 399583 h 5469441"/>
              <a:gd name="connsiteX5" fmla="*/ 5457 w 10000"/>
              <a:gd name="connsiteY5" fmla="*/ 5468755 h 5469441"/>
              <a:gd name="connsiteX6" fmla="*/ 6427 w 10000"/>
              <a:gd name="connsiteY6" fmla="*/ 789494 h 5469441"/>
              <a:gd name="connsiteX7" fmla="*/ 7370 w 10000"/>
              <a:gd name="connsiteY7" fmla="*/ 4688843 h 5469441"/>
              <a:gd name="connsiteX8" fmla="*/ 8299 w 10000"/>
              <a:gd name="connsiteY8" fmla="*/ 3908961 h 5469441"/>
              <a:gd name="connsiteX9" fmla="*/ 9188 w 10000"/>
              <a:gd name="connsiteY9" fmla="*/ 3519080 h 5469441"/>
              <a:gd name="connsiteX10" fmla="*/ 10000 w 10000"/>
              <a:gd name="connsiteY10" fmla="*/ 3268184 h 5469441"/>
              <a:gd name="connsiteX0" fmla="*/ 0 w 10000"/>
              <a:gd name="connsiteY0" fmla="*/ 3258184 h 5941591"/>
              <a:gd name="connsiteX1" fmla="*/ 1727 w 10000"/>
              <a:gd name="connsiteY1" fmla="*/ 2739169 h 5941591"/>
              <a:gd name="connsiteX2" fmla="*/ 2616 w 10000"/>
              <a:gd name="connsiteY2" fmla="*/ 9613 h 5941591"/>
              <a:gd name="connsiteX3" fmla="*/ 3559 w 10000"/>
              <a:gd name="connsiteY3" fmla="*/ 3908991 h 5941591"/>
              <a:gd name="connsiteX4" fmla="*/ 4501 w 10000"/>
              <a:gd name="connsiteY4" fmla="*/ 399583 h 5941591"/>
              <a:gd name="connsiteX5" fmla="*/ 5457 w 10000"/>
              <a:gd name="connsiteY5" fmla="*/ 5468755 h 5941591"/>
              <a:gd name="connsiteX6" fmla="*/ 6427 w 10000"/>
              <a:gd name="connsiteY6" fmla="*/ 789494 h 5941591"/>
              <a:gd name="connsiteX7" fmla="*/ 7370 w 10000"/>
              <a:gd name="connsiteY7" fmla="*/ 5858665 h 5941591"/>
              <a:gd name="connsiteX8" fmla="*/ 8299 w 10000"/>
              <a:gd name="connsiteY8" fmla="*/ 3908961 h 5941591"/>
              <a:gd name="connsiteX9" fmla="*/ 9188 w 10000"/>
              <a:gd name="connsiteY9" fmla="*/ 3519080 h 5941591"/>
              <a:gd name="connsiteX10" fmla="*/ 10000 w 10000"/>
              <a:gd name="connsiteY10" fmla="*/ 3268184 h 5941591"/>
              <a:gd name="connsiteX0" fmla="*/ 0 w 10000"/>
              <a:gd name="connsiteY0" fmla="*/ 3258184 h 5859382"/>
              <a:gd name="connsiteX1" fmla="*/ 1727 w 10000"/>
              <a:gd name="connsiteY1" fmla="*/ 2739169 h 5859382"/>
              <a:gd name="connsiteX2" fmla="*/ 2616 w 10000"/>
              <a:gd name="connsiteY2" fmla="*/ 9613 h 5859382"/>
              <a:gd name="connsiteX3" fmla="*/ 3559 w 10000"/>
              <a:gd name="connsiteY3" fmla="*/ 3908991 h 5859382"/>
              <a:gd name="connsiteX4" fmla="*/ 4501 w 10000"/>
              <a:gd name="connsiteY4" fmla="*/ 399583 h 5859382"/>
              <a:gd name="connsiteX5" fmla="*/ 5457 w 10000"/>
              <a:gd name="connsiteY5" fmla="*/ 5468755 h 5859382"/>
              <a:gd name="connsiteX6" fmla="*/ 6427 w 10000"/>
              <a:gd name="connsiteY6" fmla="*/ 789494 h 5859382"/>
              <a:gd name="connsiteX7" fmla="*/ 7370 w 10000"/>
              <a:gd name="connsiteY7" fmla="*/ 5858665 h 5859382"/>
              <a:gd name="connsiteX8" fmla="*/ 8299 w 10000"/>
              <a:gd name="connsiteY8" fmla="*/ 1179405 h 5859382"/>
              <a:gd name="connsiteX9" fmla="*/ 9188 w 10000"/>
              <a:gd name="connsiteY9" fmla="*/ 3519080 h 5859382"/>
              <a:gd name="connsiteX10" fmla="*/ 10000 w 10000"/>
              <a:gd name="connsiteY10" fmla="*/ 3268184 h 5859382"/>
              <a:gd name="connsiteX0" fmla="*/ 0 w 8273"/>
              <a:gd name="connsiteY0" fmla="*/ 2739169 h 5859382"/>
              <a:gd name="connsiteX1" fmla="*/ 889 w 8273"/>
              <a:gd name="connsiteY1" fmla="*/ 9613 h 5859382"/>
              <a:gd name="connsiteX2" fmla="*/ 1832 w 8273"/>
              <a:gd name="connsiteY2" fmla="*/ 3908991 h 5859382"/>
              <a:gd name="connsiteX3" fmla="*/ 2774 w 8273"/>
              <a:gd name="connsiteY3" fmla="*/ 399583 h 5859382"/>
              <a:gd name="connsiteX4" fmla="*/ 3730 w 8273"/>
              <a:gd name="connsiteY4" fmla="*/ 5468755 h 5859382"/>
              <a:gd name="connsiteX5" fmla="*/ 4700 w 8273"/>
              <a:gd name="connsiteY5" fmla="*/ 789494 h 5859382"/>
              <a:gd name="connsiteX6" fmla="*/ 5643 w 8273"/>
              <a:gd name="connsiteY6" fmla="*/ 5858665 h 5859382"/>
              <a:gd name="connsiteX7" fmla="*/ 6572 w 8273"/>
              <a:gd name="connsiteY7" fmla="*/ 1179405 h 5859382"/>
              <a:gd name="connsiteX8" fmla="*/ 7461 w 8273"/>
              <a:gd name="connsiteY8" fmla="*/ 3519080 h 5859382"/>
              <a:gd name="connsiteX9" fmla="*/ 8273 w 8273"/>
              <a:gd name="connsiteY9" fmla="*/ 3268184 h 5859382"/>
              <a:gd name="connsiteX0" fmla="*/ 0 w 10000"/>
              <a:gd name="connsiteY0" fmla="*/ 4717 h 10042"/>
              <a:gd name="connsiteX1" fmla="*/ 1075 w 10000"/>
              <a:gd name="connsiteY1" fmla="*/ 58 h 10042"/>
              <a:gd name="connsiteX2" fmla="*/ 2214 w 10000"/>
              <a:gd name="connsiteY2" fmla="*/ 8709 h 10042"/>
              <a:gd name="connsiteX3" fmla="*/ 3353 w 10000"/>
              <a:gd name="connsiteY3" fmla="*/ 724 h 10042"/>
              <a:gd name="connsiteX4" fmla="*/ 4509 w 10000"/>
              <a:gd name="connsiteY4" fmla="*/ 9375 h 10042"/>
              <a:gd name="connsiteX5" fmla="*/ 5681 w 10000"/>
              <a:gd name="connsiteY5" fmla="*/ 1389 h 10042"/>
              <a:gd name="connsiteX6" fmla="*/ 6821 w 10000"/>
              <a:gd name="connsiteY6" fmla="*/ 10041 h 10042"/>
              <a:gd name="connsiteX7" fmla="*/ 7944 w 10000"/>
              <a:gd name="connsiteY7" fmla="*/ 2055 h 10042"/>
              <a:gd name="connsiteX8" fmla="*/ 9018 w 10000"/>
              <a:gd name="connsiteY8" fmla="*/ 6048 h 10042"/>
              <a:gd name="connsiteX9" fmla="*/ 10000 w 10000"/>
              <a:gd name="connsiteY9" fmla="*/ 5620 h 10042"/>
              <a:gd name="connsiteX0" fmla="*/ 0 w 10000"/>
              <a:gd name="connsiteY0" fmla="*/ 5989 h 11314"/>
              <a:gd name="connsiteX1" fmla="*/ 1075 w 10000"/>
              <a:gd name="connsiteY1" fmla="*/ 1330 h 11314"/>
              <a:gd name="connsiteX2" fmla="*/ 2214 w 10000"/>
              <a:gd name="connsiteY2" fmla="*/ 9981 h 11314"/>
              <a:gd name="connsiteX3" fmla="*/ 3353 w 10000"/>
              <a:gd name="connsiteY3" fmla="*/ 0 h 11314"/>
              <a:gd name="connsiteX4" fmla="*/ 4509 w 10000"/>
              <a:gd name="connsiteY4" fmla="*/ 10647 h 11314"/>
              <a:gd name="connsiteX5" fmla="*/ 5681 w 10000"/>
              <a:gd name="connsiteY5" fmla="*/ 2661 h 11314"/>
              <a:gd name="connsiteX6" fmla="*/ 6821 w 10000"/>
              <a:gd name="connsiteY6" fmla="*/ 11313 h 11314"/>
              <a:gd name="connsiteX7" fmla="*/ 7944 w 10000"/>
              <a:gd name="connsiteY7" fmla="*/ 3327 h 11314"/>
              <a:gd name="connsiteX8" fmla="*/ 9018 w 10000"/>
              <a:gd name="connsiteY8" fmla="*/ 7320 h 11314"/>
              <a:gd name="connsiteX9" fmla="*/ 10000 w 10000"/>
              <a:gd name="connsiteY9" fmla="*/ 6892 h 11314"/>
              <a:gd name="connsiteX0" fmla="*/ 0 w 10000"/>
              <a:gd name="connsiteY0" fmla="*/ 6041 h 15368"/>
              <a:gd name="connsiteX1" fmla="*/ 1075 w 10000"/>
              <a:gd name="connsiteY1" fmla="*/ 1382 h 15368"/>
              <a:gd name="connsiteX2" fmla="*/ 2214 w 10000"/>
              <a:gd name="connsiteY2" fmla="*/ 10033 h 15368"/>
              <a:gd name="connsiteX3" fmla="*/ 3353 w 10000"/>
              <a:gd name="connsiteY3" fmla="*/ 52 h 15368"/>
              <a:gd name="connsiteX4" fmla="*/ 4509 w 10000"/>
              <a:gd name="connsiteY4" fmla="*/ 15357 h 15368"/>
              <a:gd name="connsiteX5" fmla="*/ 5681 w 10000"/>
              <a:gd name="connsiteY5" fmla="*/ 2713 h 15368"/>
              <a:gd name="connsiteX6" fmla="*/ 6821 w 10000"/>
              <a:gd name="connsiteY6" fmla="*/ 11365 h 15368"/>
              <a:gd name="connsiteX7" fmla="*/ 7944 w 10000"/>
              <a:gd name="connsiteY7" fmla="*/ 3379 h 15368"/>
              <a:gd name="connsiteX8" fmla="*/ 9018 w 10000"/>
              <a:gd name="connsiteY8" fmla="*/ 7372 h 15368"/>
              <a:gd name="connsiteX9" fmla="*/ 10000 w 10000"/>
              <a:gd name="connsiteY9" fmla="*/ 6944 h 15368"/>
              <a:gd name="connsiteX0" fmla="*/ 0 w 10000"/>
              <a:gd name="connsiteY0" fmla="*/ 11998 h 21360"/>
              <a:gd name="connsiteX1" fmla="*/ 1075 w 10000"/>
              <a:gd name="connsiteY1" fmla="*/ 7339 h 21360"/>
              <a:gd name="connsiteX2" fmla="*/ 2214 w 10000"/>
              <a:gd name="connsiteY2" fmla="*/ 15990 h 21360"/>
              <a:gd name="connsiteX3" fmla="*/ 3353 w 10000"/>
              <a:gd name="connsiteY3" fmla="*/ 6009 h 21360"/>
              <a:gd name="connsiteX4" fmla="*/ 4509 w 10000"/>
              <a:gd name="connsiteY4" fmla="*/ 21314 h 21360"/>
              <a:gd name="connsiteX5" fmla="*/ 5665 w 10000"/>
              <a:gd name="connsiteY5" fmla="*/ 19 h 21360"/>
              <a:gd name="connsiteX6" fmla="*/ 6821 w 10000"/>
              <a:gd name="connsiteY6" fmla="*/ 17322 h 21360"/>
              <a:gd name="connsiteX7" fmla="*/ 7944 w 10000"/>
              <a:gd name="connsiteY7" fmla="*/ 9336 h 21360"/>
              <a:gd name="connsiteX8" fmla="*/ 9018 w 10000"/>
              <a:gd name="connsiteY8" fmla="*/ 13329 h 21360"/>
              <a:gd name="connsiteX9" fmla="*/ 10000 w 10000"/>
              <a:gd name="connsiteY9" fmla="*/ 12901 h 21360"/>
              <a:gd name="connsiteX0" fmla="*/ 0 w 10000"/>
              <a:gd name="connsiteY0" fmla="*/ 11999 h 26079"/>
              <a:gd name="connsiteX1" fmla="*/ 1075 w 10000"/>
              <a:gd name="connsiteY1" fmla="*/ 7340 h 26079"/>
              <a:gd name="connsiteX2" fmla="*/ 2214 w 10000"/>
              <a:gd name="connsiteY2" fmla="*/ 15991 h 26079"/>
              <a:gd name="connsiteX3" fmla="*/ 3353 w 10000"/>
              <a:gd name="connsiteY3" fmla="*/ 6010 h 26079"/>
              <a:gd name="connsiteX4" fmla="*/ 4509 w 10000"/>
              <a:gd name="connsiteY4" fmla="*/ 21315 h 26079"/>
              <a:gd name="connsiteX5" fmla="*/ 5665 w 10000"/>
              <a:gd name="connsiteY5" fmla="*/ 20 h 26079"/>
              <a:gd name="connsiteX6" fmla="*/ 6821 w 10000"/>
              <a:gd name="connsiteY6" fmla="*/ 25974 h 26079"/>
              <a:gd name="connsiteX7" fmla="*/ 7944 w 10000"/>
              <a:gd name="connsiteY7" fmla="*/ 9337 h 26079"/>
              <a:gd name="connsiteX8" fmla="*/ 9018 w 10000"/>
              <a:gd name="connsiteY8" fmla="*/ 13330 h 26079"/>
              <a:gd name="connsiteX9" fmla="*/ 10000 w 10000"/>
              <a:gd name="connsiteY9" fmla="*/ 12902 h 26079"/>
              <a:gd name="connsiteX0" fmla="*/ 0 w 10000"/>
              <a:gd name="connsiteY0" fmla="*/ 14177 h 28155"/>
              <a:gd name="connsiteX1" fmla="*/ 1075 w 10000"/>
              <a:gd name="connsiteY1" fmla="*/ 9518 h 28155"/>
              <a:gd name="connsiteX2" fmla="*/ 2214 w 10000"/>
              <a:gd name="connsiteY2" fmla="*/ 18169 h 28155"/>
              <a:gd name="connsiteX3" fmla="*/ 3353 w 10000"/>
              <a:gd name="connsiteY3" fmla="*/ 8188 h 28155"/>
              <a:gd name="connsiteX4" fmla="*/ 4509 w 10000"/>
              <a:gd name="connsiteY4" fmla="*/ 23493 h 28155"/>
              <a:gd name="connsiteX5" fmla="*/ 5665 w 10000"/>
              <a:gd name="connsiteY5" fmla="*/ 2198 h 28155"/>
              <a:gd name="connsiteX6" fmla="*/ 6821 w 10000"/>
              <a:gd name="connsiteY6" fmla="*/ 28152 h 28155"/>
              <a:gd name="connsiteX7" fmla="*/ 7944 w 10000"/>
              <a:gd name="connsiteY7" fmla="*/ 202 h 28155"/>
              <a:gd name="connsiteX8" fmla="*/ 9018 w 10000"/>
              <a:gd name="connsiteY8" fmla="*/ 15508 h 28155"/>
              <a:gd name="connsiteX9" fmla="*/ 10000 w 10000"/>
              <a:gd name="connsiteY9" fmla="*/ 15080 h 28155"/>
              <a:gd name="connsiteX0" fmla="*/ 0 w 10000"/>
              <a:gd name="connsiteY0" fmla="*/ 14001 h 34165"/>
              <a:gd name="connsiteX1" fmla="*/ 1075 w 10000"/>
              <a:gd name="connsiteY1" fmla="*/ 9342 h 34165"/>
              <a:gd name="connsiteX2" fmla="*/ 2214 w 10000"/>
              <a:gd name="connsiteY2" fmla="*/ 17993 h 34165"/>
              <a:gd name="connsiteX3" fmla="*/ 3353 w 10000"/>
              <a:gd name="connsiteY3" fmla="*/ 8012 h 34165"/>
              <a:gd name="connsiteX4" fmla="*/ 4509 w 10000"/>
              <a:gd name="connsiteY4" fmla="*/ 23317 h 34165"/>
              <a:gd name="connsiteX5" fmla="*/ 5665 w 10000"/>
              <a:gd name="connsiteY5" fmla="*/ 2022 h 34165"/>
              <a:gd name="connsiteX6" fmla="*/ 6821 w 10000"/>
              <a:gd name="connsiteY6" fmla="*/ 27976 h 34165"/>
              <a:gd name="connsiteX7" fmla="*/ 7944 w 10000"/>
              <a:gd name="connsiteY7" fmla="*/ 26 h 34165"/>
              <a:gd name="connsiteX8" fmla="*/ 9018 w 10000"/>
              <a:gd name="connsiteY8" fmla="*/ 33966 h 34165"/>
              <a:gd name="connsiteX9" fmla="*/ 10000 w 10000"/>
              <a:gd name="connsiteY9" fmla="*/ 14904 h 34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00" h="34165">
                <a:moveTo>
                  <a:pt x="0" y="14001"/>
                </a:moveTo>
                <a:cubicBezTo>
                  <a:pt x="527" y="13853"/>
                  <a:pt x="706" y="8677"/>
                  <a:pt x="1075" y="9342"/>
                </a:cubicBezTo>
                <a:cubicBezTo>
                  <a:pt x="1444" y="10007"/>
                  <a:pt x="1834" y="18215"/>
                  <a:pt x="2214" y="17993"/>
                </a:cubicBezTo>
                <a:cubicBezTo>
                  <a:pt x="2594" y="17771"/>
                  <a:pt x="2971" y="7125"/>
                  <a:pt x="3353" y="8012"/>
                </a:cubicBezTo>
                <a:cubicBezTo>
                  <a:pt x="3736" y="8899"/>
                  <a:pt x="4124" y="24315"/>
                  <a:pt x="4509" y="23317"/>
                </a:cubicBezTo>
                <a:cubicBezTo>
                  <a:pt x="4894" y="22319"/>
                  <a:pt x="5280" y="1245"/>
                  <a:pt x="5665" y="2022"/>
                </a:cubicBezTo>
                <a:cubicBezTo>
                  <a:pt x="6050" y="2799"/>
                  <a:pt x="6441" y="28309"/>
                  <a:pt x="6821" y="27976"/>
                </a:cubicBezTo>
                <a:cubicBezTo>
                  <a:pt x="7201" y="27643"/>
                  <a:pt x="7578" y="-972"/>
                  <a:pt x="7944" y="26"/>
                </a:cubicBezTo>
                <a:cubicBezTo>
                  <a:pt x="8310" y="1024"/>
                  <a:pt x="8675" y="31486"/>
                  <a:pt x="9018" y="33966"/>
                </a:cubicBezTo>
                <a:cubicBezTo>
                  <a:pt x="9361" y="36446"/>
                  <a:pt x="9837" y="14975"/>
                  <a:pt x="10000" y="14904"/>
                </a:cubicBezTo>
              </a:path>
            </a:pathLst>
          </a:custGeom>
          <a:noFill/>
          <a:ln w="50800">
            <a:solidFill>
              <a:srgbClr val="00B050"/>
            </a:solidFill>
            <a:tailEnd type="stealth"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32053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3000"/>
                                        <p:tgtEl>
                                          <p:spTgt spid="9"/>
                                        </p:tgtEl>
                                      </p:cBhvr>
                                    </p:animEffect>
                                  </p:childTnLst>
                                </p:cTn>
                              </p:par>
                              <p:par>
                                <p:cTn id="8" presetID="22" presetClass="entr" presetSubtype="8" fill="hold" grpId="0" nodeType="withEffect">
                                  <p:stCondLst>
                                    <p:cond delay="100"/>
                                  </p:stCondLst>
                                  <p:childTnLst>
                                    <p:set>
                                      <p:cBhvr>
                                        <p:cTn id="9" dur="1" fill="hold">
                                          <p:stCondLst>
                                            <p:cond delay="0"/>
                                          </p:stCondLst>
                                        </p:cTn>
                                        <p:tgtEl>
                                          <p:spTgt spid="26"/>
                                        </p:tgtEl>
                                        <p:attrNameLst>
                                          <p:attrName>style.visibility</p:attrName>
                                        </p:attrNameLst>
                                      </p:cBhvr>
                                      <p:to>
                                        <p:strVal val="visible"/>
                                      </p:to>
                                    </p:set>
                                    <p:animEffect transition="in" filter="wipe(left)">
                                      <p:cBhvr>
                                        <p:cTn id="10" dur="2900"/>
                                        <p:tgtEl>
                                          <p:spTgt spid="26"/>
                                        </p:tgtEl>
                                      </p:cBhvr>
                                    </p:animEffect>
                                  </p:childTnLst>
                                </p:cTn>
                              </p:par>
                            </p:childTnLst>
                          </p:cTn>
                        </p:par>
                        <p:par>
                          <p:cTn id="11" fill="hold">
                            <p:stCondLst>
                              <p:cond delay="3000"/>
                            </p:stCondLst>
                            <p:childTnLst>
                              <p:par>
                                <p:cTn id="12" presetID="1" presetClass="entr" presetSubtype="0" fill="hold" grpId="0" nodeType="afterEffect">
                                  <p:stCondLst>
                                    <p:cond delay="0"/>
                                  </p:stCondLst>
                                  <p:childTnLst>
                                    <p:set>
                                      <p:cBhvr>
                                        <p:cTn id="13"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31" grpId="0"/>
      <p:bldP spid="2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2" descr="http://english.shb.cas.cn/rh/rp/200909/W02009090275750857761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228600"/>
            <a:ext cx="8510451" cy="6754326"/>
          </a:xfrm>
          <a:prstGeom prst="rect">
            <a:avLst/>
          </a:prstGeom>
          <a:noFill/>
          <a:extLst>
            <a:ext uri="{909E8E84-426E-40DD-AFC4-6F175D3DCCD1}">
              <a14:hiddenFill xmlns:a14="http://schemas.microsoft.com/office/drawing/2010/main">
                <a:solidFill>
                  <a:srgbClr val="FFFFFF"/>
                </a:solidFill>
              </a14:hiddenFill>
            </a:ext>
          </a:extLst>
        </p:spPr>
      </p:pic>
      <p:sp>
        <p:nvSpPr>
          <p:cNvPr id="389122" name="Rectangle 2"/>
          <p:cNvSpPr>
            <a:spLocks noGrp="1" noChangeArrowheads="1"/>
          </p:cNvSpPr>
          <p:nvPr>
            <p:ph type="title"/>
          </p:nvPr>
        </p:nvSpPr>
        <p:spPr>
          <a:xfrm>
            <a:off x="457200" y="0"/>
            <a:ext cx="8229600" cy="1143000"/>
          </a:xfrm>
        </p:spPr>
        <p:txBody>
          <a:bodyPr/>
          <a:lstStyle/>
          <a:p>
            <a:r>
              <a:rPr lang="en-US" dirty="0" err="1" smtClean="0"/>
              <a:t>Undulator</a:t>
            </a:r>
            <a:r>
              <a:rPr lang="en-US" dirty="0" smtClean="0"/>
              <a:t> emission spectrum</a:t>
            </a:r>
            <a:endParaRPr lang="en-US" dirty="0"/>
          </a:p>
        </p:txBody>
      </p:sp>
    </p:spTree>
    <p:extLst>
      <p:ext uri="{BB962C8B-B14F-4D97-AF65-F5344CB8AC3E}">
        <p14:creationId xmlns:p14="http://schemas.microsoft.com/office/powerpoint/2010/main" val="2916035935"/>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3287</TotalTime>
  <Words>931</Words>
  <Application>Microsoft Office PowerPoint</Application>
  <PresentationFormat>On-screen Show (4:3)</PresentationFormat>
  <Paragraphs>305</Paragraphs>
  <Slides>50</Slides>
  <Notes>5</Notes>
  <HiddenSlides>0</HiddenSlides>
  <MMClips>0</MMClips>
  <ScaleCrop>false</ScaleCrop>
  <HeadingPairs>
    <vt:vector size="6" baseType="variant">
      <vt:variant>
        <vt:lpstr>Theme</vt:lpstr>
      </vt:variant>
      <vt:variant>
        <vt:i4>5</vt:i4>
      </vt:variant>
      <vt:variant>
        <vt:lpstr>Embedded OLE Servers</vt:lpstr>
      </vt:variant>
      <vt:variant>
        <vt:i4>2</vt:i4>
      </vt:variant>
      <vt:variant>
        <vt:lpstr>Slide Titles</vt:lpstr>
      </vt:variant>
      <vt:variant>
        <vt:i4>50</vt:i4>
      </vt:variant>
    </vt:vector>
  </HeadingPairs>
  <TitlesOfParts>
    <vt:vector size="57" baseType="lpstr">
      <vt:lpstr>Default Design</vt:lpstr>
      <vt:lpstr>1_Default Design</vt:lpstr>
      <vt:lpstr>2_Default Design</vt:lpstr>
      <vt:lpstr>4_Default Design</vt:lpstr>
      <vt:lpstr>7_Default Design</vt:lpstr>
      <vt:lpstr>Equation</vt:lpstr>
      <vt:lpstr>Microsoft Graph Chart</vt:lpstr>
      <vt:lpstr>Where do the  X-rays come from?</vt:lpstr>
      <vt:lpstr>Electric charge</vt:lpstr>
      <vt:lpstr>Electric field of a moving charge</vt:lpstr>
      <vt:lpstr>Electric field of a moving charge</vt:lpstr>
      <vt:lpstr>Bending Magnet</vt:lpstr>
      <vt:lpstr>Two Bending Magnets</vt:lpstr>
      <vt:lpstr>Wiggler</vt:lpstr>
      <vt:lpstr>Undulator</vt:lpstr>
      <vt:lpstr>Undulator emission spectrum</vt:lpstr>
      <vt:lpstr>LCLS undulator hall</vt:lpstr>
      <vt:lpstr>LCLS at SLAC</vt:lpstr>
      <vt:lpstr>Electric field of a moving charge</vt:lpstr>
      <vt:lpstr>SASE effect</vt:lpstr>
      <vt:lpstr>Self-Amplified Stimulated Emission (SASE) effect</vt:lpstr>
      <vt:lpstr>Accelerator-based light source terminology</vt:lpstr>
      <vt:lpstr>What does all that stuff in the  concrete tunnel do?</vt:lpstr>
      <vt:lpstr>X-ray optics: mirrors</vt:lpstr>
      <vt:lpstr>Why are the mirrors so long?</vt:lpstr>
      <vt:lpstr>Monochromators</vt:lpstr>
      <vt:lpstr>Monochromators</vt:lpstr>
      <vt:lpstr>The “beam line”</vt:lpstr>
      <vt:lpstr>The truth about x-ray beams</vt:lpstr>
      <vt:lpstr>The truth about x-ray beams</vt:lpstr>
      <vt:lpstr>The truth about x-ray beams</vt:lpstr>
      <vt:lpstr>PowerPoint Presentation</vt:lpstr>
      <vt:lpstr>Si(111) vs multilayers</vt:lpstr>
      <vt:lpstr>spectral dispersion</vt:lpstr>
      <vt:lpstr>beam divergence</vt:lpstr>
      <vt:lpstr>Divergence Arndt &amp; Wonacott (1977)</vt:lpstr>
      <vt:lpstr>Air absorption</vt:lpstr>
      <vt:lpstr>Data quality - simple rules:</vt:lpstr>
      <vt:lpstr>“crystal” = thing you want to shoot</vt:lpstr>
      <vt:lpstr>shoot the whole crystal</vt:lpstr>
      <vt:lpstr>shoot the whole crystal</vt:lpstr>
      <vt:lpstr>shoot the whole crystal</vt:lpstr>
      <vt:lpstr>  mosaic spread = 12.8º</vt:lpstr>
      <vt:lpstr>How many crystals do you see?</vt:lpstr>
      <vt:lpstr>shoot nothing but the crystal</vt:lpstr>
      <vt:lpstr>shoot nothing but the crystal</vt:lpstr>
      <vt:lpstr>shoot nothing but the crystal</vt:lpstr>
      <vt:lpstr>shoot nothing but the crystal</vt:lpstr>
      <vt:lpstr>shoot nothing but the crystal</vt:lpstr>
      <vt:lpstr>Background scattering</vt:lpstr>
      <vt:lpstr>Background scattering</vt:lpstr>
      <vt:lpstr>Fine Slicing</vt:lpstr>
      <vt:lpstr>Optimal exposure time (faint spots)</vt:lpstr>
      <vt:lpstr>The crystal rotates!</vt:lpstr>
      <vt:lpstr>The crystal rotates!</vt:lpstr>
      <vt:lpstr>Basic Principles</vt:lpstr>
      <vt:lpstr>Summary</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Electric charge</dc:title>
  <dc:creator>JMHolton</dc:creator>
  <cp:lastModifiedBy>JMHolton</cp:lastModifiedBy>
  <cp:revision>78</cp:revision>
  <dcterms:created xsi:type="dcterms:W3CDTF">2013-05-28T14:39:43Z</dcterms:created>
  <dcterms:modified xsi:type="dcterms:W3CDTF">2013-06-03T04:51:51Z</dcterms:modified>
</cp:coreProperties>
</file>