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2" r:id="rId3"/>
    <p:sldMasterId id="2147483771" r:id="rId4"/>
    <p:sldMasterId id="2147483786" r:id="rId5"/>
  </p:sldMasterIdLst>
  <p:notesMasterIdLst>
    <p:notesMasterId r:id="rId98"/>
  </p:notesMasterIdLst>
  <p:sldIdLst>
    <p:sldId id="273" r:id="rId6"/>
    <p:sldId id="257" r:id="rId7"/>
    <p:sldId id="258" r:id="rId8"/>
    <p:sldId id="259" r:id="rId9"/>
    <p:sldId id="268" r:id="rId10"/>
    <p:sldId id="271" r:id="rId11"/>
    <p:sldId id="272" r:id="rId12"/>
    <p:sldId id="274" r:id="rId13"/>
    <p:sldId id="261" r:id="rId14"/>
    <p:sldId id="357" r:id="rId15"/>
    <p:sldId id="262" r:id="rId16"/>
    <p:sldId id="263" r:id="rId17"/>
    <p:sldId id="264" r:id="rId18"/>
    <p:sldId id="265" r:id="rId19"/>
    <p:sldId id="275" r:id="rId20"/>
    <p:sldId id="431" r:id="rId21"/>
    <p:sldId id="266" r:id="rId22"/>
    <p:sldId id="640" r:id="rId23"/>
    <p:sldId id="643" r:id="rId24"/>
    <p:sldId id="644" r:id="rId25"/>
    <p:sldId id="646" r:id="rId26"/>
    <p:sldId id="645" r:id="rId27"/>
    <p:sldId id="647" r:id="rId28"/>
    <p:sldId id="642" r:id="rId29"/>
    <p:sldId id="648" r:id="rId30"/>
    <p:sldId id="650" r:id="rId31"/>
    <p:sldId id="267" r:id="rId32"/>
    <p:sldId id="652" r:id="rId33"/>
    <p:sldId id="364" r:id="rId34"/>
    <p:sldId id="355" r:id="rId35"/>
    <p:sldId id="709" r:id="rId36"/>
    <p:sldId id="637" r:id="rId37"/>
    <p:sldId id="633" r:id="rId38"/>
    <p:sldId id="634" r:id="rId39"/>
    <p:sldId id="635" r:id="rId40"/>
    <p:sldId id="636" r:id="rId41"/>
    <p:sldId id="711" r:id="rId42"/>
    <p:sldId id="675" r:id="rId43"/>
    <p:sldId id="639" r:id="rId44"/>
    <p:sldId id="483" r:id="rId45"/>
    <p:sldId id="484" r:id="rId46"/>
    <p:sldId id="676" r:id="rId47"/>
    <p:sldId id="478" r:id="rId48"/>
    <p:sldId id="479" r:id="rId49"/>
    <p:sldId id="480" r:id="rId50"/>
    <p:sldId id="481" r:id="rId51"/>
    <p:sldId id="677" r:id="rId52"/>
    <p:sldId id="708" r:id="rId53"/>
    <p:sldId id="707" r:id="rId54"/>
    <p:sldId id="678" r:id="rId55"/>
    <p:sldId id="653" r:id="rId56"/>
    <p:sldId id="654" r:id="rId57"/>
    <p:sldId id="655" r:id="rId58"/>
    <p:sldId id="656" r:id="rId59"/>
    <p:sldId id="657" r:id="rId60"/>
    <p:sldId id="658" r:id="rId61"/>
    <p:sldId id="688" r:id="rId62"/>
    <p:sldId id="690" r:id="rId63"/>
    <p:sldId id="691" r:id="rId64"/>
    <p:sldId id="692" r:id="rId65"/>
    <p:sldId id="693" r:id="rId66"/>
    <p:sldId id="694" r:id="rId67"/>
    <p:sldId id="695" r:id="rId68"/>
    <p:sldId id="696" r:id="rId69"/>
    <p:sldId id="697" r:id="rId70"/>
    <p:sldId id="698" r:id="rId71"/>
    <p:sldId id="699" r:id="rId72"/>
    <p:sldId id="700" r:id="rId73"/>
    <p:sldId id="701" r:id="rId74"/>
    <p:sldId id="702" r:id="rId75"/>
    <p:sldId id="710" r:id="rId76"/>
    <p:sldId id="679" r:id="rId77"/>
    <p:sldId id="680" r:id="rId78"/>
    <p:sldId id="687" r:id="rId79"/>
    <p:sldId id="659" r:id="rId80"/>
    <p:sldId id="673" r:id="rId81"/>
    <p:sldId id="661" r:id="rId82"/>
    <p:sldId id="662" r:id="rId83"/>
    <p:sldId id="663" r:id="rId84"/>
    <p:sldId id="664" r:id="rId85"/>
    <p:sldId id="665" r:id="rId86"/>
    <p:sldId id="666" r:id="rId87"/>
    <p:sldId id="703" r:id="rId88"/>
    <p:sldId id="704" r:id="rId89"/>
    <p:sldId id="705" r:id="rId90"/>
    <p:sldId id="706" r:id="rId91"/>
    <p:sldId id="670" r:id="rId92"/>
    <p:sldId id="671" r:id="rId93"/>
    <p:sldId id="672" r:id="rId94"/>
    <p:sldId id="631" r:id="rId95"/>
    <p:sldId id="632" r:id="rId96"/>
    <p:sldId id="629"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193" autoAdjust="0"/>
  </p:normalViewPr>
  <p:slideViewPr>
    <p:cSldViewPr snapToGrid="0">
      <p:cViewPr varScale="1">
        <p:scale>
          <a:sx n="73" d="100"/>
          <a:sy n="73" d="100"/>
        </p:scale>
        <p:origin x="-738"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D30E1-6F57-4D13-808E-26D6B0702A94}" type="datetimeFigureOut">
              <a:rPr lang="en-US" smtClean="0"/>
              <a:t>6/1/2013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4D289-081D-4A3C-B2D7-129BF4D0F197}" type="slidenum">
              <a:rPr lang="en-US" smtClean="0"/>
              <a:t>‹#›</a:t>
            </a:fld>
            <a:endParaRPr lang="en-US"/>
          </a:p>
        </p:txBody>
      </p:sp>
    </p:spTree>
    <p:extLst>
      <p:ext uri="{BB962C8B-B14F-4D97-AF65-F5344CB8AC3E}">
        <p14:creationId xmlns:p14="http://schemas.microsoft.com/office/powerpoint/2010/main" val="197435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17</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26</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27</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28</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pPr eaLnBrk="1" hangingPunct="1"/>
              <a:t>29</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18</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19</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20</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21</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22</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23</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24</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25</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25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81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645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33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15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1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F4EEF-27CB-4BF4-8AE4-F68B0BBB23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6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C1CDD-61A9-4039-B22B-7273FFDCB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7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606F-E195-4E07-BD48-28C221B53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14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952F-9B99-47B8-B993-932DD0AE8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64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AF0D36-0704-4266-928C-3B0C931B82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5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3A3188-E305-4F92-BC92-EEA89158A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116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D2E26-AB84-4932-8B44-7540C72D9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0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6D3D0-6692-48C9-A048-D8056FB0C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8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B913A-47EB-4D4E-89E2-554965347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09449-5C4B-4078-B469-CDE78D177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8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A0C0E1-CDA7-4098-8C50-C27B4B3A4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55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0F408-04DA-43E9-A998-9648C9E24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31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40C63B-90DA-42B4-B92B-8C826EC80C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393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0739E-DCE3-4794-9DD0-8B1BACE91E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8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9239DC-DA4D-499A-BC90-CC2E92CC4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8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0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B0745-BB5B-406D-A0E2-D8B8859B4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953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438EF1-CD66-45CD-80B7-59061F003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5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10ED66-6A29-438E-8666-E5C5A1F70B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14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1F15B4-AE49-4E53-87A9-B71C25C35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696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28DE94-0E00-4FD8-91E2-5C47DA0C0E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7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A067F7-1EFF-4B2A-B533-2B4CF774C8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3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57331-06CD-42C1-80E6-21196884A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46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78FD5-40B3-4F30-8B95-EF6C3738AF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03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4723EC-9F4D-44EB-90DD-DF70E30868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769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FA4622-73FE-4BEA-BDA9-1BC522A04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9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215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D369E-AF32-4BF2-9E65-CB530F9CD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02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BB7C6-84C4-49B0-965E-25E82C3FD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675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36538-52D8-4EF8-9F92-61DEC5BA75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398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3775F4-6C4E-45ED-97AC-CF4190D931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523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8D4824-713F-43B3-A341-EA37BFDC0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58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A84856-E6AC-4F17-A1D6-C85D944C7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792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3C6EA9-07F4-4448-9959-022026533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88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5B9C58-053F-42BE-ADED-294C2BA2C9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704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8016C-F7BE-4E2D-AB77-3C66956A5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861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7DF70-EF4C-4CA5-866C-F4AB2AE22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03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6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E06C2C-796D-44D1-BD6A-22A805AD3D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109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9BF01-D26B-419F-AA84-6D31CF69F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006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D7AFB-466F-4C4C-9EA1-1ABA3212E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31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44EE8-F5EE-4FA4-ABC0-EF047051536C}" type="slidenum">
              <a:rPr lang="en-US"/>
              <a:pPr>
                <a:defRPr/>
              </a:pPr>
              <a:t>‹#›</a:t>
            </a:fld>
            <a:endParaRPr lang="en-US"/>
          </a:p>
        </p:txBody>
      </p:sp>
    </p:spTree>
    <p:extLst>
      <p:ext uri="{BB962C8B-B14F-4D97-AF65-F5344CB8AC3E}">
        <p14:creationId xmlns:p14="http://schemas.microsoft.com/office/powerpoint/2010/main" val="369293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23632-3401-41FC-913E-BFBC4C50621B}" type="slidenum">
              <a:rPr lang="en-US"/>
              <a:pPr>
                <a:defRPr/>
              </a:pPr>
              <a:t>‹#›</a:t>
            </a:fld>
            <a:endParaRPr lang="en-US"/>
          </a:p>
        </p:txBody>
      </p:sp>
    </p:spTree>
    <p:extLst>
      <p:ext uri="{BB962C8B-B14F-4D97-AF65-F5344CB8AC3E}">
        <p14:creationId xmlns:p14="http://schemas.microsoft.com/office/powerpoint/2010/main" val="2240880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B1576-BD99-4D0B-BA58-17651A08062A}" type="slidenum">
              <a:rPr lang="en-US"/>
              <a:pPr>
                <a:defRPr/>
              </a:pPr>
              <a:t>‹#›</a:t>
            </a:fld>
            <a:endParaRPr lang="en-US"/>
          </a:p>
        </p:txBody>
      </p:sp>
    </p:spTree>
    <p:extLst>
      <p:ext uri="{BB962C8B-B14F-4D97-AF65-F5344CB8AC3E}">
        <p14:creationId xmlns:p14="http://schemas.microsoft.com/office/powerpoint/2010/main" val="4279937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5F0A70-B19C-45C6-9A76-BFC8A1FEF131}" type="slidenum">
              <a:rPr lang="en-US"/>
              <a:pPr>
                <a:defRPr/>
              </a:pPr>
              <a:t>‹#›</a:t>
            </a:fld>
            <a:endParaRPr lang="en-US"/>
          </a:p>
        </p:txBody>
      </p:sp>
    </p:spTree>
    <p:extLst>
      <p:ext uri="{BB962C8B-B14F-4D97-AF65-F5344CB8AC3E}">
        <p14:creationId xmlns:p14="http://schemas.microsoft.com/office/powerpoint/2010/main" val="2214102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B3F51A-0E23-493C-96CD-4C9E374C7C07}" type="slidenum">
              <a:rPr lang="en-US"/>
              <a:pPr>
                <a:defRPr/>
              </a:pPr>
              <a:t>‹#›</a:t>
            </a:fld>
            <a:endParaRPr lang="en-US"/>
          </a:p>
        </p:txBody>
      </p:sp>
    </p:spTree>
    <p:extLst>
      <p:ext uri="{BB962C8B-B14F-4D97-AF65-F5344CB8AC3E}">
        <p14:creationId xmlns:p14="http://schemas.microsoft.com/office/powerpoint/2010/main" val="104447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9317F4-FA8D-480F-9B27-1D3E13DD39F8}" type="slidenum">
              <a:rPr lang="en-US"/>
              <a:pPr>
                <a:defRPr/>
              </a:pPr>
              <a:t>‹#›</a:t>
            </a:fld>
            <a:endParaRPr lang="en-US"/>
          </a:p>
        </p:txBody>
      </p:sp>
    </p:spTree>
    <p:extLst>
      <p:ext uri="{BB962C8B-B14F-4D97-AF65-F5344CB8AC3E}">
        <p14:creationId xmlns:p14="http://schemas.microsoft.com/office/powerpoint/2010/main" val="20162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A45EB-681C-4532-9536-0418359F09C9}" type="slidenum">
              <a:rPr lang="en-US"/>
              <a:pPr>
                <a:defRPr/>
              </a:pPr>
              <a:t>‹#›</a:t>
            </a:fld>
            <a:endParaRPr lang="en-US"/>
          </a:p>
        </p:txBody>
      </p:sp>
    </p:spTree>
    <p:extLst>
      <p:ext uri="{BB962C8B-B14F-4D97-AF65-F5344CB8AC3E}">
        <p14:creationId xmlns:p14="http://schemas.microsoft.com/office/powerpoint/2010/main" val="27266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7B885-770B-4F43-BA24-4C26B200814B}" type="slidenum">
              <a:rPr lang="en-US"/>
              <a:pPr>
                <a:defRPr/>
              </a:pPr>
              <a:t>‹#›</a:t>
            </a:fld>
            <a:endParaRPr lang="en-US"/>
          </a:p>
        </p:txBody>
      </p:sp>
    </p:spTree>
    <p:extLst>
      <p:ext uri="{BB962C8B-B14F-4D97-AF65-F5344CB8AC3E}">
        <p14:creationId xmlns:p14="http://schemas.microsoft.com/office/powerpoint/2010/main" val="4214607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C0E45-7F3E-4679-B93E-A05BE3C87577}" type="slidenum">
              <a:rPr lang="en-US"/>
              <a:pPr>
                <a:defRPr/>
              </a:pPr>
              <a:t>‹#›</a:t>
            </a:fld>
            <a:endParaRPr lang="en-US"/>
          </a:p>
        </p:txBody>
      </p:sp>
    </p:spTree>
    <p:extLst>
      <p:ext uri="{BB962C8B-B14F-4D97-AF65-F5344CB8AC3E}">
        <p14:creationId xmlns:p14="http://schemas.microsoft.com/office/powerpoint/2010/main" val="3611914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315B3-CA02-492D-AC40-BF564FB33601}" type="slidenum">
              <a:rPr lang="en-US"/>
              <a:pPr>
                <a:defRPr/>
              </a:pPr>
              <a:t>‹#›</a:t>
            </a:fld>
            <a:endParaRPr lang="en-US"/>
          </a:p>
        </p:txBody>
      </p:sp>
    </p:spTree>
    <p:extLst>
      <p:ext uri="{BB962C8B-B14F-4D97-AF65-F5344CB8AC3E}">
        <p14:creationId xmlns:p14="http://schemas.microsoft.com/office/powerpoint/2010/main" val="3796376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80AE3-984D-4F3A-82AC-7ECD62940BE9}" type="slidenum">
              <a:rPr lang="en-US"/>
              <a:pPr>
                <a:defRPr/>
              </a:pPr>
              <a:t>‹#›</a:t>
            </a:fld>
            <a:endParaRPr lang="en-US"/>
          </a:p>
        </p:txBody>
      </p:sp>
    </p:spTree>
    <p:extLst>
      <p:ext uri="{BB962C8B-B14F-4D97-AF65-F5344CB8AC3E}">
        <p14:creationId xmlns:p14="http://schemas.microsoft.com/office/powerpoint/2010/main" val="1453031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61F8-4EB3-4065-A368-7AA164A9CAF3}" type="slidenum">
              <a:rPr lang="en-US"/>
              <a:pPr>
                <a:defRPr/>
              </a:pPr>
              <a:t>‹#›</a:t>
            </a:fld>
            <a:endParaRPr lang="en-US"/>
          </a:p>
        </p:txBody>
      </p:sp>
    </p:spTree>
    <p:extLst>
      <p:ext uri="{BB962C8B-B14F-4D97-AF65-F5344CB8AC3E}">
        <p14:creationId xmlns:p14="http://schemas.microsoft.com/office/powerpoint/2010/main" val="4170427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0C384-58E8-43CC-B9E5-DE522F9C63EA}" type="slidenum">
              <a:rPr lang="en-US"/>
              <a:pPr>
                <a:defRPr/>
              </a:pPr>
              <a:t>‹#›</a:t>
            </a:fld>
            <a:endParaRPr lang="en-US"/>
          </a:p>
        </p:txBody>
      </p:sp>
    </p:spTree>
    <p:extLst>
      <p:ext uri="{BB962C8B-B14F-4D97-AF65-F5344CB8AC3E}">
        <p14:creationId xmlns:p14="http://schemas.microsoft.com/office/powerpoint/2010/main" val="3275225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E9E9C7A6-0456-4AE9-A47A-33194433D8F9}" type="slidenum">
              <a:rPr lang="en-US"/>
              <a:pPr>
                <a:defRPr/>
              </a:pPr>
              <a:t>‹#›</a:t>
            </a:fld>
            <a:endParaRPr lang="en-US"/>
          </a:p>
        </p:txBody>
      </p:sp>
    </p:spTree>
    <p:extLst>
      <p:ext uri="{BB962C8B-B14F-4D97-AF65-F5344CB8AC3E}">
        <p14:creationId xmlns:p14="http://schemas.microsoft.com/office/powerpoint/2010/main" val="100563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97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729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07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262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72B454A0-F395-4377-9E6F-4CC65629A44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924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E9CFF6-391A-44C5-839D-C8F96798F84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839992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67135B72-C747-405B-9213-2C6784F59CC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528676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ea typeface="+mn-ea"/>
                <a:cs typeface="+mn-cs"/>
              </a:defRPr>
            </a:lvl1pPr>
          </a:lstStyle>
          <a:p>
            <a:pPr fontAlgn="base">
              <a:spcBef>
                <a:spcPct val="0"/>
              </a:spcBef>
              <a:spcAft>
                <a:spcPct val="0"/>
              </a:spcAft>
              <a:defRPr/>
            </a:pPr>
            <a:fld id="{EC85F954-34BF-4637-A4CD-F9867156FC5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02575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0.wmf"/><Relationship Id="rId4" Type="http://schemas.openxmlformats.org/officeDocument/2006/relationships/oleObject" Target="../embeddings/oleObject2.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38387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5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85273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099" name="Rectangle 3"/>
          <p:cNvSpPr>
            <a:spLocks noGrp="1" noChangeArrowheads="1"/>
          </p:cNvSpPr>
          <p:nvPr>
            <p:ph type="title"/>
          </p:nvPr>
        </p:nvSpPr>
        <p:spPr>
          <a:xfrm>
            <a:off x="457200" y="0"/>
            <a:ext cx="8229600" cy="1143000"/>
          </a:xfrm>
        </p:spPr>
        <p:txBody>
          <a:bodyPr/>
          <a:lstStyle/>
          <a:p>
            <a:r>
              <a:rPr lang="en-US">
                <a:solidFill>
                  <a:schemeClr val="bg1"/>
                </a:solidFill>
              </a:rPr>
              <a:t>Electric field of a moving charge</a:t>
            </a:r>
          </a:p>
        </p:txBody>
      </p:sp>
    </p:spTree>
    <p:extLst>
      <p:ext uri="{BB962C8B-B14F-4D97-AF65-F5344CB8AC3E}">
        <p14:creationId xmlns:p14="http://schemas.microsoft.com/office/powerpoint/2010/main" val="248911437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0" name="Rectangle 2"/>
          <p:cNvSpPr>
            <a:spLocks noGrp="1" noChangeArrowheads="1"/>
          </p:cNvSpPr>
          <p:nvPr>
            <p:ph type="title"/>
          </p:nvPr>
        </p:nvSpPr>
        <p:spPr>
          <a:xfrm>
            <a:off x="444500" y="0"/>
            <a:ext cx="8229600" cy="1143000"/>
          </a:xfrm>
        </p:spPr>
        <p:txBody>
          <a:bodyPr/>
          <a:lstStyle/>
          <a:p>
            <a:r>
              <a:rPr lang="en-US">
                <a:solidFill>
                  <a:schemeClr val="bg1"/>
                </a:solidFill>
              </a:rPr>
              <a:t>SASE effect</a:t>
            </a:r>
          </a:p>
        </p:txBody>
      </p:sp>
    </p:spTree>
    <p:extLst>
      <p:ext uri="{BB962C8B-B14F-4D97-AF65-F5344CB8AC3E}">
        <p14:creationId xmlns:p14="http://schemas.microsoft.com/office/powerpoint/2010/main" val="14675382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type="title"/>
          </p:nvPr>
        </p:nvSpPr>
        <p:spPr>
          <a:xfrm>
            <a:off x="444500" y="-1"/>
            <a:ext cx="8229600" cy="1808163"/>
          </a:xfrm>
        </p:spPr>
        <p:txBody>
          <a:bodyPr/>
          <a:lstStyle/>
          <a:p>
            <a:r>
              <a:rPr lang="en-US" dirty="0" smtClean="0">
                <a:solidFill>
                  <a:schemeClr val="tx1"/>
                </a:solidFill>
              </a:rPr>
              <a:t>Self-Amplified Stimulated Emission (SASE) </a:t>
            </a:r>
            <a:r>
              <a:rPr lang="en-US" dirty="0">
                <a:solidFill>
                  <a:schemeClr val="tx1"/>
                </a:solidFill>
              </a:rPr>
              <a:t>effect</a:t>
            </a:r>
          </a:p>
        </p:txBody>
      </p:sp>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8163"/>
            <a:ext cx="89344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91544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2617759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What does all that</a:t>
            </a:r>
            <a:br>
              <a:rPr lang="en-US" sz="6000" dirty="0" smtClean="0"/>
            </a:br>
            <a:r>
              <a:rPr lang="en-US" sz="6000" dirty="0" smtClean="0"/>
              <a:t>stuff in the </a:t>
            </a:r>
            <a:br>
              <a:rPr lang="en-US" sz="6000" dirty="0" smtClean="0"/>
            </a:br>
            <a:r>
              <a:rPr lang="en-US" sz="6000" dirty="0" smtClean="0"/>
              <a:t>concrete tunnel</a:t>
            </a:r>
            <a:br>
              <a:rPr lang="en-US" sz="6000" dirty="0" smtClean="0"/>
            </a:br>
            <a:r>
              <a:rPr lang="en-US" sz="6000" dirty="0" smtClean="0"/>
              <a:t>do?</a:t>
            </a:r>
            <a:endParaRPr lang="en-US" sz="6000" dirty="0"/>
          </a:p>
        </p:txBody>
      </p:sp>
    </p:spTree>
    <p:extLst>
      <p:ext uri="{BB962C8B-B14F-4D97-AF65-F5344CB8AC3E}">
        <p14:creationId xmlns:p14="http://schemas.microsoft.com/office/powerpoint/2010/main" val="3453630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a:t>
            </a:r>
            <a:r>
              <a:rPr lang="en-US" dirty="0" smtClean="0"/>
              <a:t>optics: mirrors</a:t>
            </a:r>
            <a:endParaRPr lang="en-US" dirty="0"/>
          </a:p>
        </p:txBody>
      </p:sp>
    </p:spTree>
    <p:extLst>
      <p:ext uri="{BB962C8B-B14F-4D97-AF65-F5344CB8AC3E}">
        <p14:creationId xmlns:p14="http://schemas.microsoft.com/office/powerpoint/2010/main" val="33101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r>
              <a:rPr lang="en-US" dirty="0" smtClean="0"/>
              <a:t>3 mm</a:t>
            </a:r>
            <a:endParaRPr lang="en-US" dirty="0"/>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r>
                <a:rPr lang="en-US" sz="2400" dirty="0" smtClean="0"/>
                <a:t>Must be &lt; 0.2°</a:t>
              </a:r>
              <a:endParaRPr lang="en-US" sz="2400" dirty="0"/>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r>
                <a:rPr lang="en-US" dirty="0" smtClean="0"/>
                <a:t>1000 mm</a:t>
              </a:r>
              <a:endParaRPr lang="en-US" dirty="0"/>
            </a:p>
          </p:txBody>
        </p:sp>
      </p:grpSp>
    </p:spTree>
    <p:extLst>
      <p:ext uri="{BB962C8B-B14F-4D97-AF65-F5344CB8AC3E}">
        <p14:creationId xmlns:p14="http://schemas.microsoft.com/office/powerpoint/2010/main" val="9162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74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0"/>
            <a:ext cx="9144000" cy="1143000"/>
          </a:xfrm>
        </p:spPr>
        <p:txBody>
          <a:bodyPr/>
          <a:lstStyle/>
          <a:p>
            <a:r>
              <a:rPr lang="en-US">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a:solidFill>
                  <a:srgbClr val="000000"/>
                </a:solidFill>
              </a:rPr>
              <a:t>balloon</a:t>
            </a:r>
          </a:p>
        </p:txBody>
      </p:sp>
      <p:sp>
        <p:nvSpPr>
          <p:cNvPr id="38298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a:solidFill>
                  <a:srgbClr val="000000"/>
                </a:solidFil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82982"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3"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4"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5"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6"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7"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988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Tree>
    <p:extLst>
      <p:ext uri="{BB962C8B-B14F-4D97-AF65-F5344CB8AC3E}">
        <p14:creationId xmlns:p14="http://schemas.microsoft.com/office/powerpoint/2010/main" val="273146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22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r>
              <a:rPr lang="el-GR" dirty="0" smtClean="0"/>
              <a:t>θ</a:t>
            </a:r>
            <a:r>
              <a:rPr lang="en-US" dirty="0" smtClean="0"/>
              <a:t> = 10.104°</a:t>
            </a:r>
            <a:endParaRPr lang="en-US" dirty="0"/>
          </a:p>
        </p:txBody>
      </p:sp>
      <p:sp>
        <p:nvSpPr>
          <p:cNvPr id="38" name="TextBox 37"/>
          <p:cNvSpPr txBox="1"/>
          <p:nvPr/>
        </p:nvSpPr>
        <p:spPr>
          <a:xfrm rot="20411706">
            <a:off x="6746022" y="202743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spTree>
    <p:extLst>
      <p:ext uri="{BB962C8B-B14F-4D97-AF65-F5344CB8AC3E}">
        <p14:creationId xmlns:p14="http://schemas.microsoft.com/office/powerpoint/2010/main" val="274221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Tree>
    <p:extLst>
      <p:ext uri="{BB962C8B-B14F-4D97-AF65-F5344CB8AC3E}">
        <p14:creationId xmlns:p14="http://schemas.microsoft.com/office/powerpoint/2010/main" val="3934492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21" name="TextBox 20"/>
          <p:cNvSpPr txBox="1"/>
          <p:nvPr/>
        </p:nvSpPr>
        <p:spPr>
          <a:xfrm>
            <a:off x="7831705" y="2800760"/>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214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sp>
        <p:nvSpPr>
          <p:cNvPr id="21" name="TextBox 20"/>
          <p:cNvSpPr txBox="1"/>
          <p:nvPr/>
        </p:nvSpPr>
        <p:spPr>
          <a:xfrm>
            <a:off x="7831705" y="2800760"/>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19170912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sp>
        <p:nvSpPr>
          <p:cNvPr id="37" name="TextBox 36"/>
          <p:cNvSpPr txBox="1"/>
          <p:nvPr/>
        </p:nvSpPr>
        <p:spPr>
          <a:xfrm rot="21352348">
            <a:off x="1283408" y="3766939"/>
            <a:ext cx="1117614" cy="369332"/>
          </a:xfrm>
          <a:prstGeom prst="rect">
            <a:avLst/>
          </a:prstGeom>
          <a:noFill/>
        </p:spPr>
        <p:txBody>
          <a:bodyPr wrap="none" rtlCol="0">
            <a:spAutoFit/>
          </a:bodyPr>
          <a:lstStyle/>
          <a:p>
            <a:r>
              <a:rPr lang="el-GR" dirty="0" smtClean="0"/>
              <a:t>θ</a:t>
            </a:r>
            <a:r>
              <a:rPr lang="en-US" dirty="0" smtClean="0"/>
              <a:t> = 1.84°</a:t>
            </a:r>
            <a:endParaRPr lang="en-US" dirty="0"/>
          </a:p>
        </p:txBody>
      </p:sp>
      <p:sp>
        <p:nvSpPr>
          <p:cNvPr id="38" name="TextBox 37"/>
          <p:cNvSpPr txBox="1"/>
          <p:nvPr/>
        </p:nvSpPr>
        <p:spPr>
          <a:xfrm rot="21372597">
            <a:off x="6721092" y="2892106"/>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smtClean="0">
                  <a:solidFill>
                    <a:schemeClr val="tx1"/>
                  </a:solidFill>
                </a:rPr>
                <a:t>Mo/C</a:t>
              </a:r>
              <a:endParaRPr lang="en-US" sz="3200" dirty="0">
                <a:solidFill>
                  <a:schemeClr val="tx1"/>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r>
                <a:rPr lang="en-US" dirty="0" smtClean="0"/>
                <a:t>d = 24 Å</a:t>
              </a:r>
              <a:endParaRPr lang="en-US" dirty="0"/>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r>
              <a:rPr lang="en-US" sz="3200" dirty="0" smtClean="0"/>
              <a:t>Multilayer optics</a:t>
            </a:r>
            <a:endParaRPr lang="en-US" sz="3200" dirty="0"/>
          </a:p>
        </p:txBody>
      </p:sp>
    </p:spTree>
    <p:extLst>
      <p:ext uri="{BB962C8B-B14F-4D97-AF65-F5344CB8AC3E}">
        <p14:creationId xmlns:p14="http://schemas.microsoft.com/office/powerpoint/2010/main" val="3249239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a:t>
            </a:r>
            <a:r>
              <a:rPr lang="en-US" dirty="0" smtClean="0"/>
              <a:t>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855543745"/>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a:t>
            </a:r>
            <a:r>
              <a:rPr lang="en-US" dirty="0" smtClean="0"/>
              <a:t>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96538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X-ray optics</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Protein Crystal</a:t>
            </a:r>
          </a:p>
        </p:txBody>
      </p:sp>
      <p:sp>
        <p:nvSpPr>
          <p:cNvPr id="4915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6"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pinhole</a:t>
            </a:r>
          </a:p>
        </p:txBody>
      </p:sp>
      <p:sp>
        <p:nvSpPr>
          <p:cNvPr id="49167"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Scatter</a:t>
            </a:r>
          </a:p>
          <a:p>
            <a:pPr algn="ctr"/>
            <a:r>
              <a:rPr lang="en-US" sz="1700" b="1">
                <a:solidFill>
                  <a:srgbClr val="000000"/>
                </a:solidFill>
              </a:rPr>
              <a:t>guard</a:t>
            </a:r>
          </a:p>
        </p:txBody>
      </p:sp>
      <p:sp>
        <p:nvSpPr>
          <p:cNvPr id="4916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0" name="Text Box 45"/>
          <p:cNvSpPr txBox="1">
            <a:spLocks noChangeArrowheads="1"/>
          </p:cNvSpPr>
          <p:nvPr/>
        </p:nvSpPr>
        <p:spPr bwMode="auto">
          <a:xfrm>
            <a:off x="1036638" y="990600"/>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300" dirty="0"/>
              <a:t>MacDowell et. al. (2004) </a:t>
            </a:r>
            <a:r>
              <a:rPr lang="en-US" sz="2300" i="1" dirty="0"/>
              <a:t>J. Sync. Rad.</a:t>
            </a:r>
            <a:r>
              <a:rPr lang="en-US" sz="2300" dirty="0"/>
              <a:t> </a:t>
            </a:r>
            <a:r>
              <a:rPr lang="en-US" sz="2300" b="1" dirty="0"/>
              <a:t>11</a:t>
            </a:r>
            <a:r>
              <a:rPr lang="en-US" sz="2300" dirty="0"/>
              <a:t> 447-455</a:t>
            </a: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t>X-ray</a:t>
            </a:r>
          </a:p>
          <a:p>
            <a:pPr algn="ctr" eaLnBrk="1" hangingPunct="1">
              <a:spcBef>
                <a:spcPct val="50000"/>
              </a:spcBef>
            </a:pPr>
            <a:r>
              <a:rPr lang="en-US" sz="2800" b="1"/>
              <a:t>Source</a:t>
            </a:r>
          </a:p>
        </p:txBody>
      </p:sp>
    </p:spTree>
    <p:extLst>
      <p:ext uri="{BB962C8B-B14F-4D97-AF65-F5344CB8AC3E}">
        <p14:creationId xmlns:p14="http://schemas.microsoft.com/office/powerpoint/2010/main" val="2748441338"/>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09104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t>
            </a:r>
            <a:r>
              <a:rPr lang="en-US" sz="2400" dirty="0" smtClean="0"/>
              <a:t>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endParaRPr lang="en-US" sz="2400" dirty="0" smtClean="0"/>
          </a:p>
          <a:p>
            <a:pPr marL="0" indent="0">
              <a:spcBef>
                <a:spcPts val="1200"/>
              </a:spcBef>
              <a:buNone/>
            </a:pPr>
            <a:endParaRPr lang="en-US" sz="2400" dirty="0" smtClean="0"/>
          </a:p>
          <a:p>
            <a:pPr marL="0" indent="0">
              <a:spcBef>
                <a:spcPts val="1200"/>
              </a:spcBef>
              <a:buNone/>
            </a:pPr>
            <a:r>
              <a:rPr lang="en-US" sz="2400" dirty="0" smtClean="0"/>
              <a:t>Flux </a:t>
            </a:r>
            <a:r>
              <a:rPr lang="en-US" sz="2400" dirty="0" smtClean="0"/>
              <a:t>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a:t>
            </a:r>
            <a:r>
              <a:rPr lang="en-US" sz="2400" dirty="0" smtClean="0"/>
              <a:t>scattering/damage</a:t>
            </a:r>
            <a:endParaRPr lang="en-US" sz="2400" dirty="0" smtClean="0"/>
          </a:p>
        </p:txBody>
      </p:sp>
    </p:spTree>
    <p:extLst>
      <p:ext uri="{BB962C8B-B14F-4D97-AF65-F5344CB8AC3E}">
        <p14:creationId xmlns:p14="http://schemas.microsoft.com/office/powerpoint/2010/main" val="86905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t>
            </a:r>
            <a:r>
              <a:rPr lang="en-US" sz="2400" dirty="0" smtClean="0"/>
              <a:t>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endParaRPr lang="en-US" sz="2400" dirty="0" smtClean="0"/>
          </a:p>
          <a:p>
            <a:pPr marL="0" indent="0">
              <a:spcBef>
                <a:spcPts val="1200"/>
              </a:spcBef>
              <a:buNone/>
            </a:pPr>
            <a:endParaRPr lang="en-US" sz="2400" dirty="0" smtClean="0"/>
          </a:p>
          <a:p>
            <a:pPr marL="0" indent="0">
              <a:spcBef>
                <a:spcPts val="1200"/>
              </a:spcBef>
              <a:buNone/>
            </a:pPr>
            <a:r>
              <a:rPr lang="en-US" sz="2400" dirty="0" smtClean="0"/>
              <a:t>Flux </a:t>
            </a:r>
            <a:r>
              <a:rPr lang="en-US" sz="2400" dirty="0" smtClean="0"/>
              <a:t>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a:t>
            </a:r>
            <a:r>
              <a:rPr lang="en-US" sz="2400" dirty="0" smtClean="0"/>
              <a:t>scattering/damage</a:t>
            </a:r>
            <a:endParaRPr lang="en-US" sz="2400" dirty="0" smtClean="0"/>
          </a:p>
        </p:txBody>
      </p:sp>
    </p:spTree>
    <p:extLst>
      <p:ext uri="{BB962C8B-B14F-4D97-AF65-F5344CB8AC3E}">
        <p14:creationId xmlns:p14="http://schemas.microsoft.com/office/powerpoint/2010/main" val="1102288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96131837"/>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0436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4527122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a:t>
                      </a:r>
                      <a:r>
                        <a:rPr lang="en-US" dirty="0" smtClean="0">
                          <a:solidFill>
                            <a:sysClr val="windowText" lastClr="000000"/>
                          </a:solidFill>
                        </a:rPr>
                        <a:t>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606475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7633956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a:t>
                      </a:r>
                      <a:r>
                        <a:rPr lang="en-US" dirty="0" smtClean="0">
                          <a:solidFill>
                            <a:sysClr val="windowText" lastClr="000000"/>
                          </a:solidFill>
                        </a:rPr>
                        <a:t>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19753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66813561"/>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a:t>
                      </a:r>
                      <a:r>
                        <a:rPr lang="en-US" dirty="0" smtClean="0">
                          <a:solidFill>
                            <a:sysClr val="windowText" lastClr="000000"/>
                          </a:solidFill>
                        </a:rPr>
                        <a:t>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84350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03115804"/>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9715225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4400" dirty="0">
                <a:solidFill>
                  <a:srgbClr val="000000"/>
                </a:solidFill>
                <a:latin typeface="Calibri" pitchFamily="34" charset="0"/>
                <a:cs typeface="Arial" pitchFamily="34" charset="0"/>
              </a:rPr>
              <a:t>The </a:t>
            </a:r>
            <a:r>
              <a:rPr lang="en-US" sz="4400" dirty="0" smtClean="0">
                <a:solidFill>
                  <a:srgbClr val="000000"/>
                </a:solidFill>
                <a:latin typeface="Calibri" pitchFamily="34" charset="0"/>
                <a:cs typeface="Arial" pitchFamily="34" charset="0"/>
              </a:rPr>
              <a:t>number of </a:t>
            </a:r>
            <a:r>
              <a:rPr lang="en-US" sz="4400" dirty="0" smtClean="0">
                <a:solidFill>
                  <a:srgbClr val="00B050"/>
                </a:solidFill>
                <a:latin typeface="Calibri" pitchFamily="34" charset="0"/>
                <a:cs typeface="Arial" pitchFamily="34" charset="0"/>
              </a:rPr>
              <a:t>photons </a:t>
            </a:r>
            <a:r>
              <a:rPr lang="en-US" sz="4400" dirty="0" smtClean="0">
                <a:solidFill>
                  <a:srgbClr val="000000"/>
                </a:solidFill>
                <a:latin typeface="Calibri" pitchFamily="34" charset="0"/>
                <a:cs typeface="Arial" pitchFamily="34" charset="0"/>
              </a:rPr>
              <a:t>scattered</a:t>
            </a:r>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b</a:t>
            </a:r>
            <a:r>
              <a:rPr lang="en-US" sz="4400" dirty="0" smtClean="0">
                <a:solidFill>
                  <a:srgbClr val="000000"/>
                </a:solidFill>
                <a:latin typeface="Calibri" pitchFamily="34" charset="0"/>
                <a:cs typeface="Arial" pitchFamily="34" charset="0"/>
              </a:rPr>
              <a:t>efore crystal is dead</a:t>
            </a:r>
            <a:endParaRPr lang="en-US" sz="4400" dirty="0">
              <a:solidFill>
                <a:srgbClr val="000000"/>
              </a:solidFill>
              <a:latin typeface="Calibri" pitchFamily="34" charset="0"/>
              <a:cs typeface="Arial" pitchFamily="34" charset="0"/>
            </a:endParaRPr>
          </a:p>
          <a:p>
            <a:pPr algn="ctr" eaLnBrk="1" hangingPunct="1"/>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is </a:t>
            </a:r>
            <a:r>
              <a:rPr lang="en-US" sz="4400" b="1" dirty="0">
                <a:solidFill>
                  <a:srgbClr val="FF0000"/>
                </a:solidFill>
                <a:latin typeface="Calibri" pitchFamily="34" charset="0"/>
                <a:cs typeface="Arial" pitchFamily="34" charset="0"/>
              </a:rPr>
              <a:t>independent</a:t>
            </a:r>
          </a:p>
          <a:p>
            <a:pPr algn="ctr" eaLnBrk="1" hangingPunct="1"/>
            <a:r>
              <a:rPr lang="en-US" sz="4400" dirty="0">
                <a:solidFill>
                  <a:srgbClr val="000000"/>
                </a:solidFill>
                <a:latin typeface="Calibri" pitchFamily="34" charset="0"/>
                <a:cs typeface="Arial" pitchFamily="34" charset="0"/>
              </a:rPr>
              <a:t>of data collection time</a:t>
            </a: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Henderson, 1990; Gonzalez &amp; Nave, 1994; Glaeser</a:t>
            </a:r>
            <a:r>
              <a:rPr lang="en-US" i="1">
                <a:solidFill>
                  <a:srgbClr val="000000"/>
                </a:solidFill>
              </a:rPr>
              <a:t> et al.</a:t>
            </a:r>
            <a:r>
              <a:rPr lang="en-US">
                <a:solidFill>
                  <a:srgbClr val="000000"/>
                </a:solidFill>
              </a:rPr>
              <a:t>, 2000; Sliz</a:t>
            </a:r>
            <a:r>
              <a:rPr lang="en-US" i="1">
                <a:solidFill>
                  <a:srgbClr val="000000"/>
                </a:solidFill>
              </a:rPr>
              <a:t> et al.</a:t>
            </a:r>
            <a:r>
              <a:rPr lang="en-US">
                <a:solidFill>
                  <a:srgbClr val="000000"/>
                </a:solidFill>
              </a:rPr>
              <a:t>, 2003; Leiros</a:t>
            </a:r>
            <a:r>
              <a:rPr lang="en-US" i="1">
                <a:solidFill>
                  <a:srgbClr val="000000"/>
                </a:solidFill>
              </a:rPr>
              <a:t> et al.</a:t>
            </a:r>
            <a:r>
              <a:rPr lang="en-US">
                <a:solidFill>
                  <a:srgbClr val="000000"/>
                </a:solidFill>
              </a:rPr>
              <a:t>, 2006; Owen</a:t>
            </a:r>
            <a:r>
              <a:rPr lang="en-US" i="1">
                <a:solidFill>
                  <a:srgbClr val="000000"/>
                </a:solidFill>
              </a:rPr>
              <a:t> et al.</a:t>
            </a:r>
            <a:r>
              <a:rPr lang="en-US">
                <a:solidFill>
                  <a:srgbClr val="000000"/>
                </a:solidFill>
              </a:rPr>
              <a:t>, 2006; Garman &amp; McSweeney, 2006; Garman &amp; Nave, 2009; Holton, 2009</a:t>
            </a:r>
          </a:p>
        </p:txBody>
      </p:sp>
    </p:spTree>
    <p:extLst>
      <p:ext uri="{BB962C8B-B14F-4D97-AF65-F5344CB8AC3E}">
        <p14:creationId xmlns:p14="http://schemas.microsoft.com/office/powerpoint/2010/main" val="44871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t>
            </a:r>
            <a:r>
              <a:rPr lang="en-US" sz="2400" dirty="0" smtClean="0"/>
              <a:t>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endParaRPr lang="en-US" sz="2400" dirty="0" smtClean="0">
              <a:solidFill>
                <a:srgbClr val="FF0000"/>
              </a:solidFill>
            </a:endParaRPr>
          </a:p>
          <a:p>
            <a:pPr marL="0" indent="0">
              <a:spcBef>
                <a:spcPts val="1200"/>
              </a:spcBef>
              <a:buNone/>
            </a:pPr>
            <a:endParaRPr lang="en-US" sz="2400" dirty="0" smtClean="0"/>
          </a:p>
          <a:p>
            <a:pPr marL="0" indent="0">
              <a:spcBef>
                <a:spcPts val="1200"/>
              </a:spcBef>
              <a:buNone/>
            </a:pPr>
            <a:r>
              <a:rPr lang="en-US" sz="2400" dirty="0" smtClean="0"/>
              <a:t>Flux </a:t>
            </a:r>
            <a:r>
              <a:rPr lang="en-US" sz="2400" dirty="0" smtClean="0"/>
              <a:t>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a:t>
            </a:r>
            <a:r>
              <a:rPr lang="en-US" sz="2400" dirty="0" smtClean="0"/>
              <a:t>scattering/damage</a:t>
            </a:r>
            <a:endParaRPr lang="en-US" sz="2400" dirty="0" smtClean="0"/>
          </a:p>
        </p:txBody>
      </p:sp>
    </p:spTree>
    <p:extLst>
      <p:ext uri="{BB962C8B-B14F-4D97-AF65-F5344CB8AC3E}">
        <p14:creationId xmlns:p14="http://schemas.microsoft.com/office/powerpoint/2010/main" val="15746707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465"/>
            <a:ext cx="7772400" cy="1045335"/>
          </a:xfrm>
        </p:spPr>
        <p:txBody>
          <a:bodyPr/>
          <a:lstStyle/>
          <a:p>
            <a:r>
              <a:rPr lang="en-US" dirty="0" smtClean="0"/>
              <a:t>Si(111) </a:t>
            </a:r>
            <a:r>
              <a:rPr lang="en-US" dirty="0" err="1" smtClean="0"/>
              <a:t>vs</a:t>
            </a:r>
            <a:r>
              <a:rPr lang="en-US" dirty="0" smtClean="0"/>
              <a:t> multilayers</a:t>
            </a:r>
            <a:endParaRPr lang="en-US" dirty="0"/>
          </a:p>
        </p:txBody>
      </p:sp>
      <p:pic>
        <p:nvPicPr>
          <p:cNvPr id="1026" name="Picture 2" descr="http://bl831.als.lbl.gov/%7Ejamesh/MX_w_ML/Si111_spots_4A.jpg"/>
          <p:cNvPicPr>
            <a:picLocks noChangeAspect="1" noChangeArrowheads="1"/>
          </p:cNvPicPr>
          <p:nvPr/>
        </p:nvPicPr>
        <p:blipFill rotWithShape="1">
          <a:blip r:embed="rId2">
            <a:extLst>
              <a:ext uri="{28A0092B-C50C-407E-A947-70E740481C1C}">
                <a14:useLocalDpi xmlns:a14="http://schemas.microsoft.com/office/drawing/2010/main" val="0"/>
              </a:ext>
            </a:extLst>
          </a:blip>
          <a:srcRect t="27297" b="13521"/>
          <a:stretch/>
        </p:blipFill>
        <p:spPr bwMode="auto">
          <a:xfrm>
            <a:off x="1857375"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831.als.lbl.gov/%7Ejamesh/MX_w_ML/multilayer_spots_4A.jpg"/>
          <p:cNvPicPr>
            <a:picLocks noChangeAspect="1" noChangeArrowheads="1"/>
          </p:cNvPicPr>
          <p:nvPr/>
        </p:nvPicPr>
        <p:blipFill rotWithShape="1">
          <a:blip r:embed="rId3">
            <a:extLst>
              <a:ext uri="{28A0092B-C50C-407E-A947-70E740481C1C}">
                <a14:useLocalDpi xmlns:a14="http://schemas.microsoft.com/office/drawing/2010/main" val="0"/>
              </a:ext>
            </a:extLst>
          </a:blip>
          <a:srcRect t="27297" b="13521"/>
          <a:stretch/>
        </p:blipFill>
        <p:spPr bwMode="auto">
          <a:xfrm>
            <a:off x="5181600"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831.als.lbl.gov/%7Ejamesh/MX_w_ML/Si111_spot_1.9A.jpg"/>
          <p:cNvPicPr>
            <a:picLocks noChangeAspect="1" noChangeArrowheads="1"/>
          </p:cNvPicPr>
          <p:nvPr/>
        </p:nvPicPr>
        <p:blipFill rotWithShape="1">
          <a:blip r:embed="rId4">
            <a:extLst>
              <a:ext uri="{28A0092B-C50C-407E-A947-70E740481C1C}">
                <a14:useLocalDpi xmlns:a14="http://schemas.microsoft.com/office/drawing/2010/main" val="0"/>
              </a:ext>
            </a:extLst>
          </a:blip>
          <a:srcRect t="27364" b="13454"/>
          <a:stretch/>
        </p:blipFill>
        <p:spPr bwMode="auto">
          <a:xfrm>
            <a:off x="1857375"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831.als.lbl.gov/%7Ejamesh/MX_w_ML/multilayer_spot_1.9A.jpg"/>
          <p:cNvPicPr>
            <a:picLocks noChangeAspect="1" noChangeArrowheads="1"/>
          </p:cNvPicPr>
          <p:nvPr/>
        </p:nvPicPr>
        <p:blipFill rotWithShape="1">
          <a:blip r:embed="rId5">
            <a:extLst>
              <a:ext uri="{28A0092B-C50C-407E-A947-70E740481C1C}">
                <a14:useLocalDpi xmlns:a14="http://schemas.microsoft.com/office/drawing/2010/main" val="0"/>
              </a:ext>
            </a:extLst>
          </a:blip>
          <a:srcRect t="27364" b="13454"/>
          <a:stretch/>
        </p:blipFill>
        <p:spPr bwMode="auto">
          <a:xfrm>
            <a:off x="5181600"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4600" y="1286137"/>
            <a:ext cx="1263486" cy="830997"/>
          </a:xfrm>
          <a:prstGeom prst="rect">
            <a:avLst/>
          </a:prstGeom>
          <a:noFill/>
        </p:spPr>
        <p:txBody>
          <a:bodyPr wrap="none" rtlCol="0">
            <a:spAutoFit/>
          </a:bodyPr>
          <a:lstStyle/>
          <a:p>
            <a:pPr algn="ctr"/>
            <a:r>
              <a:rPr lang="en-US" sz="2800" dirty="0" smtClean="0"/>
              <a:t>0.014%</a:t>
            </a:r>
          </a:p>
          <a:p>
            <a:pPr algn="ctr"/>
            <a:r>
              <a:rPr lang="en-US" dirty="0" smtClean="0"/>
              <a:t>Si(111)</a:t>
            </a:r>
            <a:endParaRPr lang="en-US" dirty="0"/>
          </a:p>
        </p:txBody>
      </p:sp>
      <p:sp>
        <p:nvSpPr>
          <p:cNvPr id="9" name="TextBox 8"/>
          <p:cNvSpPr txBox="1"/>
          <p:nvPr/>
        </p:nvSpPr>
        <p:spPr>
          <a:xfrm>
            <a:off x="6477000" y="1301525"/>
            <a:ext cx="1129733" cy="800219"/>
          </a:xfrm>
          <a:prstGeom prst="rect">
            <a:avLst/>
          </a:prstGeom>
          <a:noFill/>
        </p:spPr>
        <p:txBody>
          <a:bodyPr wrap="none" rtlCol="0">
            <a:spAutoFit/>
          </a:bodyPr>
          <a:lstStyle/>
          <a:p>
            <a:pPr algn="ctr"/>
            <a:r>
              <a:rPr lang="en-US" sz="2800" dirty="0" smtClean="0"/>
              <a:t>1%</a:t>
            </a:r>
          </a:p>
          <a:p>
            <a:pPr algn="ctr"/>
            <a:r>
              <a:rPr lang="en-US" dirty="0" smtClean="0"/>
              <a:t>multilayer</a:t>
            </a:r>
            <a:endParaRPr lang="en-US" dirty="0"/>
          </a:p>
        </p:txBody>
      </p:sp>
      <p:sp>
        <p:nvSpPr>
          <p:cNvPr id="5" name="TextBox 4"/>
          <p:cNvSpPr txBox="1"/>
          <p:nvPr/>
        </p:nvSpPr>
        <p:spPr>
          <a:xfrm>
            <a:off x="529779" y="2876008"/>
            <a:ext cx="734496" cy="584775"/>
          </a:xfrm>
          <a:prstGeom prst="rect">
            <a:avLst/>
          </a:prstGeom>
          <a:noFill/>
        </p:spPr>
        <p:txBody>
          <a:bodyPr wrap="none" rtlCol="0">
            <a:spAutoFit/>
          </a:bodyPr>
          <a:lstStyle/>
          <a:p>
            <a:r>
              <a:rPr lang="en-US" sz="3200" b="1" dirty="0" smtClean="0"/>
              <a:t>4 Å</a:t>
            </a:r>
            <a:endParaRPr lang="en-US" sz="3200" b="1" dirty="0"/>
          </a:p>
        </p:txBody>
      </p:sp>
      <p:sp>
        <p:nvSpPr>
          <p:cNvPr id="11" name="TextBox 10"/>
          <p:cNvSpPr txBox="1"/>
          <p:nvPr/>
        </p:nvSpPr>
        <p:spPr>
          <a:xfrm>
            <a:off x="373487" y="5043136"/>
            <a:ext cx="1051891" cy="584775"/>
          </a:xfrm>
          <a:prstGeom prst="rect">
            <a:avLst/>
          </a:prstGeom>
          <a:noFill/>
        </p:spPr>
        <p:txBody>
          <a:bodyPr wrap="none" rtlCol="0">
            <a:spAutoFit/>
          </a:bodyPr>
          <a:lstStyle/>
          <a:p>
            <a:r>
              <a:rPr lang="en-US" sz="3200" b="1" dirty="0" smtClean="0"/>
              <a:t>1.9 Å</a:t>
            </a:r>
            <a:endParaRPr lang="en-US" sz="3200" b="1" dirty="0"/>
          </a:p>
        </p:txBody>
      </p:sp>
      <p:sp>
        <p:nvSpPr>
          <p:cNvPr id="6" name="TextBox 5"/>
          <p:cNvSpPr txBox="1"/>
          <p:nvPr/>
        </p:nvSpPr>
        <p:spPr>
          <a:xfrm>
            <a:off x="164711" y="4034135"/>
            <a:ext cx="1453411" cy="461665"/>
          </a:xfrm>
          <a:prstGeom prst="rect">
            <a:avLst/>
          </a:prstGeom>
          <a:noFill/>
        </p:spPr>
        <p:txBody>
          <a:bodyPr wrap="none" rtlCol="0">
            <a:spAutoFit/>
          </a:bodyPr>
          <a:lstStyle/>
          <a:p>
            <a:r>
              <a:rPr lang="en-US" sz="2400" dirty="0" smtClean="0"/>
              <a:t>resolution</a:t>
            </a:r>
            <a:endParaRPr lang="en-US" sz="2400" dirty="0"/>
          </a:p>
        </p:txBody>
      </p:sp>
      <p:sp>
        <p:nvSpPr>
          <p:cNvPr id="7" name="TextBox 6"/>
          <p:cNvSpPr txBox="1"/>
          <p:nvPr/>
        </p:nvSpPr>
        <p:spPr>
          <a:xfrm>
            <a:off x="4294287" y="1286137"/>
            <a:ext cx="1469826" cy="830997"/>
          </a:xfrm>
          <a:prstGeom prst="rect">
            <a:avLst/>
          </a:prstGeom>
          <a:noFill/>
        </p:spPr>
        <p:txBody>
          <a:bodyPr wrap="none" rtlCol="0">
            <a:spAutoFit/>
          </a:bodyPr>
          <a:lstStyle/>
          <a:p>
            <a:pPr algn="ctr"/>
            <a:r>
              <a:rPr lang="en-US" sz="2400" dirty="0" smtClean="0"/>
              <a:t>spectral</a:t>
            </a:r>
          </a:p>
          <a:p>
            <a:pPr algn="ctr"/>
            <a:r>
              <a:rPr lang="en-US" sz="2400" dirty="0" smtClean="0"/>
              <a:t>dispersion</a:t>
            </a:r>
            <a:endParaRPr lang="en-US" sz="2400" dirty="0"/>
          </a:p>
        </p:txBody>
      </p:sp>
    </p:spTree>
    <p:extLst>
      <p:ext uri="{BB962C8B-B14F-4D97-AF65-F5344CB8AC3E}">
        <p14:creationId xmlns:p14="http://schemas.microsoft.com/office/powerpoint/2010/main" val="3682316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1794233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35998606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401494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t>
            </a:r>
            <a:r>
              <a:rPr lang="en-US" sz="2400" dirty="0" smtClean="0"/>
              <a:t>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endParaRPr lang="en-US" sz="2400" dirty="0" smtClean="0"/>
          </a:p>
          <a:p>
            <a:pPr marL="0" indent="0">
              <a:spcBef>
                <a:spcPts val="1200"/>
              </a:spcBef>
              <a:buNone/>
            </a:pPr>
            <a:endParaRPr lang="en-US" sz="2400" dirty="0" smtClean="0"/>
          </a:p>
          <a:p>
            <a:pPr marL="0" indent="0">
              <a:spcBef>
                <a:spcPts val="1200"/>
              </a:spcBef>
              <a:buNone/>
            </a:pPr>
            <a:r>
              <a:rPr lang="en-US" sz="2400" dirty="0" smtClean="0"/>
              <a:t>Flux </a:t>
            </a:r>
            <a:r>
              <a:rPr lang="en-US" sz="2400" dirty="0" smtClean="0"/>
              <a:t>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a:t>
            </a:r>
            <a:r>
              <a:rPr lang="en-US" sz="2400" dirty="0" smtClean="0"/>
              <a:t>scattering/damage</a:t>
            </a:r>
            <a:endParaRPr lang="en-US" sz="2400" dirty="0" smtClean="0"/>
          </a:p>
        </p:txBody>
      </p:sp>
    </p:spTree>
    <p:extLst>
      <p:ext uri="{BB962C8B-B14F-4D97-AF65-F5344CB8AC3E}">
        <p14:creationId xmlns:p14="http://schemas.microsoft.com/office/powerpoint/2010/main" val="187922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2672997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298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191684067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75117817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9410" name="Picture 2" descr="scan0001"/>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50912" t="9268" r="6169" b="48232"/>
          <a:stretch>
            <a:fillRect/>
          </a:stretch>
        </p:blipFill>
        <p:spPr bwMode="auto">
          <a:xfrm>
            <a:off x="0" y="276225"/>
            <a:ext cx="91440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9411" name="AutoShape 3"/>
          <p:cNvSpPr>
            <a:spLocks noChangeArrowheads="1"/>
          </p:cNvSpPr>
          <p:nvPr/>
        </p:nvSpPr>
        <p:spPr bwMode="auto">
          <a:xfrm>
            <a:off x="-1423988" y="-246063"/>
            <a:ext cx="12001501" cy="2374901"/>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9412" name="Rectangle 4"/>
          <p:cNvSpPr>
            <a:spLocks noGrp="1" noChangeArrowheads="1"/>
          </p:cNvSpPr>
          <p:nvPr>
            <p:ph type="title"/>
          </p:nvPr>
        </p:nvSpPr>
        <p:spPr>
          <a:xfrm>
            <a:off x="685800" y="279400"/>
            <a:ext cx="7772400" cy="1143000"/>
          </a:xfrm>
        </p:spPr>
        <p:txBody>
          <a:bodyPr/>
          <a:lstStyle/>
          <a:p>
            <a:r>
              <a:rPr lang="en-US" sz="4000" dirty="0" smtClean="0">
                <a:solidFill>
                  <a:schemeClr val="tx1"/>
                </a:solidFill>
              </a:rPr>
              <a:t>Divergence</a:t>
            </a:r>
            <a:r>
              <a:rPr lang="en-US" sz="4000" b="1" dirty="0">
                <a:solidFill>
                  <a:srgbClr val="009900"/>
                </a:solidFill>
                <a:effectLst>
                  <a:outerShdw blurRad="38100" dist="38100" dir="2700000" algn="tl">
                    <a:srgbClr val="C0C0C0"/>
                  </a:outerShdw>
                </a:effectLst>
              </a:rPr>
              <a:t/>
            </a:r>
            <a:br>
              <a:rPr lang="en-US" sz="4000" b="1" dirty="0">
                <a:solidFill>
                  <a:srgbClr val="009900"/>
                </a:solidFill>
                <a:effectLst>
                  <a:outerShdw blurRad="38100" dist="38100" dir="2700000" algn="tl">
                    <a:srgbClr val="C0C0C0"/>
                  </a:outerShdw>
                </a:effectLst>
              </a:rPr>
            </a:br>
            <a:r>
              <a:rPr lang="en-US" sz="2800" dirty="0">
                <a:solidFill>
                  <a:schemeClr val="tx1"/>
                </a:solidFill>
              </a:rPr>
              <a:t>Arndt &amp; </a:t>
            </a:r>
            <a:r>
              <a:rPr lang="en-US" sz="2800" dirty="0" err="1">
                <a:solidFill>
                  <a:schemeClr val="tx1"/>
                </a:solidFill>
              </a:rPr>
              <a:t>Wonacott</a:t>
            </a:r>
            <a:r>
              <a:rPr lang="en-US" sz="2800" dirty="0">
                <a:solidFill>
                  <a:schemeClr val="tx1"/>
                </a:solidFill>
              </a:rPr>
              <a:t> (1977)</a:t>
            </a:r>
          </a:p>
        </p:txBody>
      </p:sp>
    </p:spTree>
    <p:extLst>
      <p:ext uri="{BB962C8B-B14F-4D97-AF65-F5344CB8AC3E}">
        <p14:creationId xmlns:p14="http://schemas.microsoft.com/office/powerpoint/2010/main" val="395306340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t>
            </a:r>
            <a:r>
              <a:rPr lang="en-US" sz="2400" dirty="0" smtClean="0">
                <a:solidFill>
                  <a:srgbClr val="FF0000"/>
                </a:solidFill>
              </a:rPr>
              <a:t>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endParaRPr lang="en-US" sz="2400" dirty="0" smtClean="0"/>
          </a:p>
          <a:p>
            <a:pPr marL="0" indent="0">
              <a:spcBef>
                <a:spcPts val="1200"/>
              </a:spcBef>
              <a:buNone/>
            </a:pPr>
            <a:endParaRPr lang="en-US" sz="2400" dirty="0" smtClean="0"/>
          </a:p>
          <a:p>
            <a:pPr marL="0" indent="0">
              <a:spcBef>
                <a:spcPts val="1200"/>
              </a:spcBef>
              <a:buNone/>
            </a:pPr>
            <a:r>
              <a:rPr lang="en-US" sz="2400" dirty="0" smtClean="0"/>
              <a:t>Flux </a:t>
            </a:r>
            <a:r>
              <a:rPr lang="en-US" sz="2400" dirty="0" smtClean="0"/>
              <a:t>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a:t>
            </a:r>
            <a:r>
              <a:rPr lang="en-US" sz="2400" dirty="0" smtClean="0"/>
              <a:t>scattering/damage</a:t>
            </a:r>
            <a:endParaRPr lang="en-US" sz="2400" dirty="0" smtClean="0"/>
          </a:p>
        </p:txBody>
      </p:sp>
    </p:spTree>
    <p:extLst>
      <p:ext uri="{BB962C8B-B14F-4D97-AF65-F5344CB8AC3E}">
        <p14:creationId xmlns:p14="http://schemas.microsoft.com/office/powerpoint/2010/main" val="25778447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214713712"/>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142343" name="Chart" r:id="rId3" imgW="8324976" imgH="5010237" progId="MSGraph.Chart.8">
                  <p:embed followColorScheme="full"/>
                </p:oleObj>
              </mc:Choice>
              <mc:Fallback>
                <p:oleObj name="Chart" r:id="rId3" imgW="8324976" imgH="5010237"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Distance from sample (mm)</a:t>
            </a:r>
            <a:endParaRPr lang="en-US" dirty="0" smtClean="0">
              <a:solidFill>
                <a:srgbClr val="000000"/>
              </a:solidFill>
            </a:endParaRP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transmittance</a:t>
            </a:r>
            <a:endParaRPr lang="en-US" dirty="0" smtClean="0">
              <a:solidFill>
                <a:srgbClr val="000000"/>
              </a:solidFill>
            </a:endParaRPr>
          </a:p>
        </p:txBody>
      </p:sp>
    </p:spTree>
    <p:extLst>
      <p:ext uri="{BB962C8B-B14F-4D97-AF65-F5344CB8AC3E}">
        <p14:creationId xmlns:p14="http://schemas.microsoft.com/office/powerpoint/2010/main" val="13608909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838200" y="3482659"/>
              <a:ext cx="16466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14" name="TextBox 13"/>
            <p:cNvSpPr txBox="1"/>
            <p:nvPr/>
          </p:nvSpPr>
          <p:spPr>
            <a:xfrm>
              <a:off x="6814477" y="4004391"/>
              <a:ext cx="979755" cy="369332"/>
            </a:xfrm>
            <a:prstGeom prst="rect">
              <a:avLst/>
            </a:prstGeom>
            <a:noFill/>
          </p:spPr>
          <p:txBody>
            <a:bodyPr wrap="none" rtlCol="0">
              <a:spAutoFit/>
            </a:bodyPr>
            <a:lstStyle/>
            <a:p>
              <a:r>
                <a:rPr lang="en-US" dirty="0" smtClean="0"/>
                <a:t>X-rays !</a:t>
              </a:r>
              <a:endParaRPr lang="en-US" dirty="0"/>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Tree>
    <p:extLst>
      <p:ext uri="{BB962C8B-B14F-4D97-AF65-F5344CB8AC3E}">
        <p14:creationId xmlns:p14="http://schemas.microsoft.com/office/powerpoint/2010/main" val="31654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solidFill>
                  <a:srgbClr val="FF0000"/>
                </a:solidFill>
              </a:rPr>
              <a:t>Beam Size	</a:t>
            </a:r>
            <a:r>
              <a:rPr lang="el-GR" sz="2400" dirty="0" smtClean="0">
                <a:solidFill>
                  <a:srgbClr val="FF0000"/>
                </a:solidFill>
              </a:rPr>
              <a:t>μ</a:t>
            </a:r>
            <a:r>
              <a:rPr lang="en-US" sz="2400" dirty="0" smtClean="0">
                <a:solidFill>
                  <a:srgbClr val="FF0000"/>
                </a:solidFill>
              </a:rPr>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t>
            </a:r>
            <a:r>
              <a:rPr lang="en-US" sz="2400" dirty="0" smtClean="0"/>
              <a:t>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endParaRPr lang="en-US" sz="2400" dirty="0" smtClean="0"/>
          </a:p>
          <a:p>
            <a:pPr marL="0" indent="0">
              <a:spcBef>
                <a:spcPts val="1200"/>
              </a:spcBef>
              <a:buNone/>
            </a:pPr>
            <a:endParaRPr lang="en-US" sz="2400" dirty="0" smtClean="0"/>
          </a:p>
          <a:p>
            <a:pPr marL="0" indent="0">
              <a:spcBef>
                <a:spcPts val="1200"/>
              </a:spcBef>
              <a:buNone/>
            </a:pPr>
            <a:r>
              <a:rPr lang="en-US" sz="2400" dirty="0" smtClean="0"/>
              <a:t>Flux </a:t>
            </a:r>
            <a:r>
              <a:rPr lang="en-US" sz="2400" dirty="0" smtClean="0"/>
              <a:t>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a:t>
            </a:r>
            <a:r>
              <a:rPr lang="en-US" sz="2400" dirty="0" smtClean="0"/>
              <a:t>scattering/damage</a:t>
            </a:r>
            <a:endParaRPr lang="en-US" sz="2400" dirty="0" smtClean="0"/>
          </a:p>
        </p:txBody>
      </p:sp>
    </p:spTree>
    <p:extLst>
      <p:ext uri="{BB962C8B-B14F-4D97-AF65-F5344CB8AC3E}">
        <p14:creationId xmlns:p14="http://schemas.microsoft.com/office/powerpoint/2010/main" val="20365608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63690825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3130650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1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910591961"/>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443761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43428862"/>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36019331"/>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extLst>
      <p:ext uri="{BB962C8B-B14F-4D97-AF65-F5344CB8AC3E}">
        <p14:creationId xmlns:p14="http://schemas.microsoft.com/office/powerpoint/2010/main" val="3758862723"/>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 </a:t>
            </a:r>
            <a:r>
              <a:rPr lang="en-US" smtClean="0">
                <a:solidFill>
                  <a:schemeClr val="bg1"/>
                </a:solidFill>
                <a:cs typeface="Arial" charset="0"/>
              </a:rPr>
              <a:t>º</a:t>
            </a:r>
          </a:p>
        </p:txBody>
      </p:sp>
    </p:spTree>
    <p:extLst>
      <p:ext uri="{BB962C8B-B14F-4D97-AF65-F5344CB8AC3E}">
        <p14:creationId xmlns:p14="http://schemas.microsoft.com/office/powerpoint/2010/main" val="406551417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0.1</a:t>
            </a:r>
            <a:r>
              <a:rPr lang="en-US" smtClean="0">
                <a:solidFill>
                  <a:schemeClr val="bg1"/>
                </a:solidFill>
                <a:cs typeface="Arial" charset="0"/>
              </a:rPr>
              <a:t>º</a:t>
            </a:r>
          </a:p>
        </p:txBody>
      </p:sp>
    </p:spTree>
    <p:extLst>
      <p:ext uri="{BB962C8B-B14F-4D97-AF65-F5344CB8AC3E}">
        <p14:creationId xmlns:p14="http://schemas.microsoft.com/office/powerpoint/2010/main" val="29835433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951" y="3482659"/>
            <a:ext cx="12492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0" name="TextBox 19"/>
          <p:cNvSpPr txBox="1"/>
          <p:nvPr/>
        </p:nvSpPr>
        <p:spPr>
          <a:xfrm>
            <a:off x="7391400" y="4420706"/>
            <a:ext cx="1287532" cy="369332"/>
          </a:xfrm>
          <a:prstGeom prst="rect">
            <a:avLst/>
          </a:prstGeom>
          <a:noFill/>
        </p:spPr>
        <p:txBody>
          <a:bodyPr wrap="none" rtlCol="0">
            <a:spAutoFit/>
          </a:bodyPr>
          <a:lstStyle/>
          <a:p>
            <a:r>
              <a:rPr lang="en-US" dirty="0" smtClean="0"/>
              <a:t>2x X-rays !</a:t>
            </a:r>
            <a:endParaRPr lang="en-US" dirty="0"/>
          </a:p>
        </p:txBody>
      </p:sp>
    </p:spTree>
    <p:extLst>
      <p:ext uri="{BB962C8B-B14F-4D97-AF65-F5344CB8AC3E}">
        <p14:creationId xmlns:p14="http://schemas.microsoft.com/office/powerpoint/2010/main" val="9866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0.2</a:t>
            </a:r>
            <a:r>
              <a:rPr lang="en-US" smtClean="0">
                <a:solidFill>
                  <a:schemeClr val="bg1"/>
                </a:solidFill>
                <a:cs typeface="Arial" charset="0"/>
              </a:rPr>
              <a:t>º</a:t>
            </a:r>
          </a:p>
        </p:txBody>
      </p:sp>
    </p:spTree>
    <p:extLst>
      <p:ext uri="{BB962C8B-B14F-4D97-AF65-F5344CB8AC3E}">
        <p14:creationId xmlns:p14="http://schemas.microsoft.com/office/powerpoint/2010/main" val="380237723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0.4</a:t>
            </a:r>
            <a:r>
              <a:rPr lang="en-US" smtClean="0">
                <a:solidFill>
                  <a:schemeClr val="bg1"/>
                </a:solidFill>
                <a:cs typeface="Arial" charset="0"/>
              </a:rPr>
              <a:t>º</a:t>
            </a:r>
          </a:p>
        </p:txBody>
      </p:sp>
    </p:spTree>
    <p:extLst>
      <p:ext uri="{BB962C8B-B14F-4D97-AF65-F5344CB8AC3E}">
        <p14:creationId xmlns:p14="http://schemas.microsoft.com/office/powerpoint/2010/main" val="347040903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0.6</a:t>
            </a:r>
            <a:r>
              <a:rPr lang="en-US" smtClean="0">
                <a:solidFill>
                  <a:schemeClr val="bg1"/>
                </a:solidFill>
                <a:cs typeface="Arial" charset="0"/>
              </a:rPr>
              <a:t>º</a:t>
            </a:r>
          </a:p>
        </p:txBody>
      </p:sp>
    </p:spTree>
    <p:extLst>
      <p:ext uri="{BB962C8B-B14F-4D97-AF65-F5344CB8AC3E}">
        <p14:creationId xmlns:p14="http://schemas.microsoft.com/office/powerpoint/2010/main" val="237449128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0.8</a:t>
            </a:r>
            <a:r>
              <a:rPr lang="en-US" smtClean="0">
                <a:solidFill>
                  <a:schemeClr val="bg1"/>
                </a:solidFill>
                <a:cs typeface="Arial" charset="0"/>
              </a:rPr>
              <a:t>º</a:t>
            </a:r>
          </a:p>
        </p:txBody>
      </p:sp>
    </p:spTree>
    <p:extLst>
      <p:ext uri="{BB962C8B-B14F-4D97-AF65-F5344CB8AC3E}">
        <p14:creationId xmlns:p14="http://schemas.microsoft.com/office/powerpoint/2010/main" val="275739146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1.0</a:t>
            </a:r>
            <a:r>
              <a:rPr lang="en-US" smtClean="0">
                <a:solidFill>
                  <a:schemeClr val="bg1"/>
                </a:solidFill>
                <a:cs typeface="Arial" charset="0"/>
              </a:rPr>
              <a:t>º</a:t>
            </a:r>
          </a:p>
        </p:txBody>
      </p:sp>
    </p:spTree>
    <p:extLst>
      <p:ext uri="{BB962C8B-B14F-4D97-AF65-F5344CB8AC3E}">
        <p14:creationId xmlns:p14="http://schemas.microsoft.com/office/powerpoint/2010/main" val="157064857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1.5</a:t>
            </a:r>
            <a:r>
              <a:rPr lang="en-US" smtClean="0">
                <a:solidFill>
                  <a:schemeClr val="bg1"/>
                </a:solidFill>
                <a:cs typeface="Arial" charset="0"/>
              </a:rPr>
              <a:t>º</a:t>
            </a:r>
          </a:p>
        </p:txBody>
      </p:sp>
    </p:spTree>
    <p:extLst>
      <p:ext uri="{BB962C8B-B14F-4D97-AF65-F5344CB8AC3E}">
        <p14:creationId xmlns:p14="http://schemas.microsoft.com/office/powerpoint/2010/main" val="54029731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2.0</a:t>
            </a:r>
            <a:r>
              <a:rPr lang="en-US" smtClean="0">
                <a:solidFill>
                  <a:schemeClr val="bg1"/>
                </a:solidFill>
                <a:cs typeface="Arial" charset="0"/>
              </a:rPr>
              <a:t>º</a:t>
            </a:r>
          </a:p>
        </p:txBody>
      </p:sp>
    </p:spTree>
    <p:extLst>
      <p:ext uri="{BB962C8B-B14F-4D97-AF65-F5344CB8AC3E}">
        <p14:creationId xmlns:p14="http://schemas.microsoft.com/office/powerpoint/2010/main" val="120464209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2.5</a:t>
            </a:r>
            <a:r>
              <a:rPr lang="en-US" smtClean="0">
                <a:solidFill>
                  <a:schemeClr val="bg1"/>
                </a:solidFill>
                <a:cs typeface="Arial" charset="0"/>
              </a:rPr>
              <a:t>º</a:t>
            </a:r>
          </a:p>
        </p:txBody>
      </p:sp>
    </p:spTree>
    <p:extLst>
      <p:ext uri="{BB962C8B-B14F-4D97-AF65-F5344CB8AC3E}">
        <p14:creationId xmlns:p14="http://schemas.microsoft.com/office/powerpoint/2010/main" val="65990783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3.2</a:t>
            </a:r>
            <a:r>
              <a:rPr lang="en-US" smtClean="0">
                <a:solidFill>
                  <a:schemeClr val="bg1"/>
                </a:solidFill>
                <a:cs typeface="Arial" charset="0"/>
              </a:rPr>
              <a:t>º</a:t>
            </a:r>
          </a:p>
        </p:txBody>
      </p:sp>
    </p:spTree>
    <p:extLst>
      <p:ext uri="{BB962C8B-B14F-4D97-AF65-F5344CB8AC3E}">
        <p14:creationId xmlns:p14="http://schemas.microsoft.com/office/powerpoint/2010/main" val="327723163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6.4</a:t>
            </a:r>
            <a:r>
              <a:rPr lang="en-US" smtClean="0">
                <a:solidFill>
                  <a:schemeClr val="bg1"/>
                </a:solidFill>
                <a:cs typeface="Arial" charset="0"/>
              </a:rPr>
              <a:t>º</a:t>
            </a:r>
          </a:p>
        </p:txBody>
      </p:sp>
    </p:spTree>
    <p:extLst>
      <p:ext uri="{BB962C8B-B14F-4D97-AF65-F5344CB8AC3E}">
        <p14:creationId xmlns:p14="http://schemas.microsoft.com/office/powerpoint/2010/main" val="205752552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287532" cy="369332"/>
          </a:xfrm>
          <a:prstGeom prst="rect">
            <a:avLst/>
          </a:prstGeom>
          <a:noFill/>
        </p:spPr>
        <p:txBody>
          <a:bodyPr wrap="none" rtlCol="0">
            <a:spAutoFit/>
          </a:bodyPr>
          <a:lstStyle/>
          <a:p>
            <a:r>
              <a:rPr lang="en-US" dirty="0" smtClean="0"/>
              <a:t>8x X-rays !</a:t>
            </a:r>
            <a:endParaRPr lang="en-US" dirty="0"/>
          </a:p>
        </p:txBody>
      </p:sp>
    </p:spTree>
    <p:extLst>
      <p:ext uri="{BB962C8B-B14F-4D97-AF65-F5344CB8AC3E}">
        <p14:creationId xmlns:p14="http://schemas.microsoft.com/office/powerpoint/2010/main" val="4652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265226292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a:xfrm>
            <a:off x="0" y="0"/>
            <a:ext cx="9144000" cy="1752600"/>
          </a:xfrm>
        </p:spPr>
        <p:txBody>
          <a:bodyPr/>
          <a:lstStyle/>
          <a:p>
            <a:pPr eaLnBrk="1" hangingPunct="1"/>
            <a:r>
              <a:rPr lang="en-US" sz="4000" smtClean="0"/>
              <a:t>How many crystals do you see?</a:t>
            </a:r>
          </a:p>
        </p:txBody>
      </p:sp>
      <p:sp>
        <p:nvSpPr>
          <p:cNvPr id="7065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US" smtClean="0">
              <a:solidFill>
                <a:srgbClr val="000000"/>
              </a:solidFill>
              <a:cs typeface="Arial" charset="0"/>
            </a:endParaRPr>
          </a:p>
        </p:txBody>
      </p:sp>
      <p:sp>
        <p:nvSpPr>
          <p:cNvPr id="70660"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1"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2"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3"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4"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5"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6"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7"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8"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mtClean="0">
                <a:solidFill>
                  <a:srgbClr val="000000"/>
                </a:solidFill>
                <a:cs typeface="Arial" charset="0"/>
              </a:rPr>
              <a:t>Shoot the </a:t>
            </a:r>
            <a:r>
              <a:rPr lang="en-US" b="1" smtClean="0">
                <a:solidFill>
                  <a:srgbClr val="000000"/>
                </a:solidFill>
                <a:cs typeface="Arial" charset="0"/>
              </a:rPr>
              <a:t>crystal</a:t>
            </a:r>
            <a:r>
              <a:rPr lang="en-US" smtClean="0">
                <a:solidFill>
                  <a:srgbClr val="000000"/>
                </a:solidFill>
                <a:cs typeface="Arial" charset="0"/>
              </a:rPr>
              <a:t> (singular)</a:t>
            </a:r>
          </a:p>
        </p:txBody>
      </p:sp>
    </p:spTree>
    <p:extLst>
      <p:ext uri="{BB962C8B-B14F-4D97-AF65-F5344CB8AC3E}">
        <p14:creationId xmlns:p14="http://schemas.microsoft.com/office/powerpoint/2010/main" val="26459405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l-GR" sz="2400" b="1">
              <a:solidFill>
                <a:srgbClr val="333399"/>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1196015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4780214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38720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550890100"/>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28605548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1397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60999923"/>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66" name="AutoShape 22"/>
          <p:cNvSpPr>
            <a:spLocks noChangeArrowheads="1"/>
          </p:cNvSpPr>
          <p:nvPr/>
        </p:nvSpPr>
        <p:spPr bwMode="auto">
          <a:xfrm rot="16200000">
            <a:off x="3094038" y="2011362"/>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2146" name="Group 2"/>
          <p:cNvGrpSpPr>
            <a:grpSpLocks/>
          </p:cNvGrpSpPr>
          <p:nvPr/>
        </p:nvGrpSpPr>
        <p:grpSpPr bwMode="auto">
          <a:xfrm>
            <a:off x="5548313" y="2247900"/>
            <a:ext cx="2847975" cy="2832100"/>
            <a:chOff x="3494" y="1415"/>
            <a:chExt cx="1794" cy="1784"/>
          </a:xfrm>
        </p:grpSpPr>
        <p:sp>
          <p:nvSpPr>
            <p:cNvPr id="26214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4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2153"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3" name="Picture 29" descr="blu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214563"/>
            <a:ext cx="2870200" cy="2870200"/>
          </a:xfrm>
          <a:prstGeom prst="rect">
            <a:avLst/>
          </a:prstGeom>
          <a:noFill/>
          <a:extLst>
            <a:ext uri="{909E8E84-426E-40DD-AFC4-6F175D3DCCD1}">
              <a14:hiddenFill xmlns:a14="http://schemas.microsoft.com/office/drawing/2010/main">
                <a:solidFill>
                  <a:srgbClr val="FFFFFF"/>
                </a:solidFill>
              </a14:hiddenFill>
            </a:ext>
          </a:extLst>
        </p:spPr>
      </p:pic>
      <p:sp>
        <p:nvSpPr>
          <p:cNvPr id="262165" name="AutoShape 21"/>
          <p:cNvSpPr>
            <a:spLocks noChangeArrowheads="1"/>
          </p:cNvSpPr>
          <p:nvPr/>
        </p:nvSpPr>
        <p:spPr bwMode="auto">
          <a:xfrm rot="5400000">
            <a:off x="414338" y="1997075"/>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4" name="Rectangle 10"/>
          <p:cNvSpPr>
            <a:spLocks noGrp="1" noChangeArrowheads="1"/>
          </p:cNvSpPr>
          <p:nvPr>
            <p:ph type="title"/>
          </p:nvPr>
        </p:nvSpPr>
        <p:spPr/>
        <p:txBody>
          <a:bodyPr/>
          <a:lstStyle/>
          <a:p>
            <a:r>
              <a:rPr lang="en-US"/>
              <a:t>shoot nothing but the crystal</a:t>
            </a:r>
          </a:p>
        </p:txBody>
      </p:sp>
      <p:sp>
        <p:nvSpPr>
          <p:cNvPr id="262155"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2156" name="Group 12"/>
          <p:cNvGrpSpPr>
            <a:grpSpLocks/>
          </p:cNvGrpSpPr>
          <p:nvPr/>
        </p:nvGrpSpPr>
        <p:grpSpPr bwMode="auto">
          <a:xfrm rot="5400000">
            <a:off x="1725612" y="4021138"/>
            <a:ext cx="2238375" cy="501650"/>
            <a:chOff x="1288" y="3758"/>
            <a:chExt cx="1410" cy="316"/>
          </a:xfrm>
        </p:grpSpPr>
        <p:sp>
          <p:nvSpPr>
            <p:cNvPr id="262157"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58"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2159"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0"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1"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2164"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24966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166"/>
                                        </p:tgtEl>
                                        <p:attrNameLst>
                                          <p:attrName>style.visibility</p:attrName>
                                        </p:attrNameLst>
                                      </p:cBhvr>
                                      <p:to>
                                        <p:strVal val="visible"/>
                                      </p:to>
                                    </p:set>
                                    <p:animEffect transition="in" filter="wipe(left)">
                                      <p:cBhvr>
                                        <p:cTn id="7" dur="500"/>
                                        <p:tgtEl>
                                          <p:spTgt spid="26216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62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486304" cy="369332"/>
          </a:xfrm>
          <a:prstGeom prst="rect">
            <a:avLst/>
          </a:prstGeom>
          <a:noFill/>
        </p:spPr>
        <p:txBody>
          <a:bodyPr wrap="none" rtlCol="0">
            <a:spAutoFit/>
          </a:bodyPr>
          <a:lstStyle/>
          <a:p>
            <a:r>
              <a:rPr lang="en-US" dirty="0" smtClean="0"/>
              <a:t>&gt; 8x X-rays !</a:t>
            </a:r>
            <a:endParaRPr lang="en-US" dirty="0"/>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87" name="Group 19"/>
          <p:cNvGrpSpPr>
            <a:grpSpLocks/>
          </p:cNvGrpSpPr>
          <p:nvPr/>
        </p:nvGrpSpPr>
        <p:grpSpPr bwMode="auto">
          <a:xfrm>
            <a:off x="0" y="3214688"/>
            <a:ext cx="5724525" cy="703262"/>
            <a:chOff x="0" y="1519"/>
            <a:chExt cx="3606" cy="1405"/>
          </a:xfrm>
        </p:grpSpPr>
        <p:sp>
          <p:nvSpPr>
            <p:cNvPr id="263188" name="AutoShape 20"/>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89" name="AutoShape 21"/>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0" name="Group 2"/>
          <p:cNvGrpSpPr>
            <a:grpSpLocks/>
          </p:cNvGrpSpPr>
          <p:nvPr/>
        </p:nvGrpSpPr>
        <p:grpSpPr bwMode="auto">
          <a:xfrm>
            <a:off x="0" y="3125788"/>
            <a:ext cx="5724525" cy="703262"/>
            <a:chOff x="0" y="1519"/>
            <a:chExt cx="3606" cy="1405"/>
          </a:xfrm>
        </p:grpSpPr>
        <p:sp>
          <p:nvSpPr>
            <p:cNvPr id="263171" name="AutoShape 3"/>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2" name="AutoShape 4"/>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3" name="Group 5"/>
          <p:cNvGrpSpPr>
            <a:grpSpLocks/>
          </p:cNvGrpSpPr>
          <p:nvPr/>
        </p:nvGrpSpPr>
        <p:grpSpPr bwMode="auto">
          <a:xfrm>
            <a:off x="5548313" y="2247900"/>
            <a:ext cx="2847975" cy="2832100"/>
            <a:chOff x="3494" y="1415"/>
            <a:chExt cx="1794" cy="1784"/>
          </a:xfrm>
        </p:grpSpPr>
        <p:sp>
          <p:nvSpPr>
            <p:cNvPr id="263174" name="Rectangle 6"/>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5" name="Line 7"/>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76" name="Line 8"/>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3177"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8" name="Rectangle 10"/>
          <p:cNvSpPr>
            <a:spLocks noGrp="1" noChangeArrowheads="1"/>
          </p:cNvSpPr>
          <p:nvPr>
            <p:ph type="title"/>
          </p:nvPr>
        </p:nvSpPr>
        <p:spPr/>
        <p:txBody>
          <a:bodyPr/>
          <a:lstStyle/>
          <a:p>
            <a:r>
              <a:rPr lang="en-US"/>
              <a:t>shoot nothing but the crystal</a:t>
            </a:r>
          </a:p>
        </p:txBody>
      </p:sp>
      <p:sp>
        <p:nvSpPr>
          <p:cNvPr id="263179"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3180" name="Group 12"/>
          <p:cNvGrpSpPr>
            <a:grpSpLocks/>
          </p:cNvGrpSpPr>
          <p:nvPr/>
        </p:nvGrpSpPr>
        <p:grpSpPr bwMode="auto">
          <a:xfrm rot="5400000">
            <a:off x="1725612" y="4021138"/>
            <a:ext cx="2238375" cy="501650"/>
            <a:chOff x="1288" y="3758"/>
            <a:chExt cx="1410" cy="316"/>
          </a:xfrm>
        </p:grpSpPr>
        <p:sp>
          <p:nvSpPr>
            <p:cNvPr id="263181"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318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3186" name="Rectangle 18"/>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57194499"/>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4" name="Group 2"/>
          <p:cNvGrpSpPr>
            <a:grpSpLocks/>
          </p:cNvGrpSpPr>
          <p:nvPr/>
        </p:nvGrpSpPr>
        <p:grpSpPr bwMode="auto">
          <a:xfrm>
            <a:off x="5548313" y="2247900"/>
            <a:ext cx="2847975" cy="2832100"/>
            <a:chOff x="3494" y="1415"/>
            <a:chExt cx="1794" cy="1784"/>
          </a:xfrm>
        </p:grpSpPr>
        <p:sp>
          <p:nvSpPr>
            <p:cNvPr id="26419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19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4199" name="Rectangle 7"/>
          <p:cNvSpPr>
            <a:spLocks noChangeArrowheads="1"/>
          </p:cNvSpPr>
          <p:nvPr/>
        </p:nvSpPr>
        <p:spPr bwMode="auto">
          <a:xfrm>
            <a:off x="-36513" y="3430588"/>
            <a:ext cx="5980113" cy="188912"/>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0" name="Rectangle 8"/>
          <p:cNvSpPr>
            <a:spLocks noChangeArrowheads="1"/>
          </p:cNvSpPr>
          <p:nvPr/>
        </p:nvSpPr>
        <p:spPr bwMode="auto">
          <a:xfrm>
            <a:off x="-188913" y="2508250"/>
            <a:ext cx="2089151" cy="2192338"/>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4201"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Rectangle 10"/>
          <p:cNvSpPr>
            <a:spLocks noGrp="1" noChangeArrowheads="1"/>
          </p:cNvSpPr>
          <p:nvPr>
            <p:ph type="title"/>
          </p:nvPr>
        </p:nvSpPr>
        <p:spPr/>
        <p:txBody>
          <a:bodyPr/>
          <a:lstStyle/>
          <a:p>
            <a:r>
              <a:rPr lang="en-US"/>
              <a:t>shoot nothing but the crystal</a:t>
            </a:r>
          </a:p>
        </p:txBody>
      </p:sp>
      <p:sp>
        <p:nvSpPr>
          <p:cNvPr id="264203"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4204" name="Group 12"/>
          <p:cNvGrpSpPr>
            <a:grpSpLocks/>
          </p:cNvGrpSpPr>
          <p:nvPr/>
        </p:nvGrpSpPr>
        <p:grpSpPr bwMode="auto">
          <a:xfrm rot="5400000">
            <a:off x="1725612" y="4021138"/>
            <a:ext cx="2238375" cy="501650"/>
            <a:chOff x="1288" y="3758"/>
            <a:chExt cx="1410" cy="316"/>
          </a:xfrm>
        </p:grpSpPr>
        <p:sp>
          <p:nvSpPr>
            <p:cNvPr id="264205"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6"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4207"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8"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9"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210"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1"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2"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319653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42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animBg="1"/>
      <p:bldP spid="264210" grpId="0" animBg="1"/>
      <p:bldP spid="2642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chemeClr val="bg2"/>
                </a:solidFill>
              </a:rPr>
              <a:t>   Shoot nothing but the crystal</a:t>
            </a:r>
          </a:p>
          <a:p>
            <a:pPr lvl="1">
              <a:lnSpc>
                <a:spcPct val="130000"/>
              </a:lnSpc>
              <a:buFontTx/>
              <a:buAutoNum type="arabicPeriod"/>
            </a:pPr>
            <a:r>
              <a:rPr lang="en-US" sz="360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41991649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1758844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smtClean="0">
                <a:solidFill>
                  <a:srgbClr val="000000"/>
                </a:solidFill>
                <a:cs typeface="Arial" charset="0"/>
              </a:rPr>
              <a:t>real estate is</a:t>
            </a:r>
          </a:p>
          <a:p>
            <a:pPr eaLnBrk="1" fontAlgn="base" hangingPunct="1">
              <a:spcBef>
                <a:spcPct val="0"/>
              </a:spcBef>
              <a:spcAft>
                <a:spcPct val="0"/>
              </a:spcAft>
            </a:pPr>
            <a:r>
              <a:rPr lang="en-US" sz="2800" smtClean="0">
                <a:solidFill>
                  <a:srgbClr val="000000"/>
                </a:solidFill>
                <a:cs typeface="Arial" charset="0"/>
              </a:rPr>
              <a:t>expensive</a:t>
            </a:r>
          </a:p>
          <a:p>
            <a:pPr eaLnBrk="1" fontAlgn="base" hangingPunct="1">
              <a:spcBef>
                <a:spcPct val="0"/>
              </a:spcBef>
              <a:spcAft>
                <a:spcPct val="0"/>
              </a:spcAft>
            </a:pPr>
            <a:endParaRPr lang="en-US" sz="2800" smtClean="0">
              <a:solidFill>
                <a:srgbClr val="000000"/>
              </a:solidFill>
              <a:cs typeface="Arial" charset="0"/>
            </a:endParaRPr>
          </a:p>
          <a:p>
            <a:pPr eaLnBrk="1" fontAlgn="base" hangingPunct="1">
              <a:spcBef>
                <a:spcPct val="0"/>
              </a:spcBef>
              <a:spcAft>
                <a:spcPct val="0"/>
              </a:spcAft>
            </a:pPr>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7856897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cs typeface="Arial" charset="0"/>
              </a:rPr>
              <a:t>Pflugrath, J. W. (1999)."The finer things in X-ray diffraction data collection", </a:t>
            </a:r>
            <a:r>
              <a:rPr lang="en-US" i="1" smtClean="0">
                <a:solidFill>
                  <a:srgbClr val="000000"/>
                </a:solidFill>
                <a:cs typeface="Arial" charset="0"/>
              </a:rPr>
              <a:t>Acta Cryst. D</a:t>
            </a:r>
            <a:r>
              <a:rPr lang="en-US" smtClean="0">
                <a:solidFill>
                  <a:srgbClr val="000000"/>
                </a:solidFill>
                <a:cs typeface="Arial" charset="0"/>
              </a:rPr>
              <a:t> </a:t>
            </a:r>
            <a:r>
              <a:rPr lang="en-US" b="1" smtClean="0">
                <a:solidFill>
                  <a:srgbClr val="000000"/>
                </a:solidFill>
                <a:cs typeface="Arial" charset="0"/>
              </a:rPr>
              <a:t>55</a:t>
            </a:r>
            <a:r>
              <a:rPr lang="en-US" smtClean="0">
                <a:solidFill>
                  <a:srgbClr val="000000"/>
                </a:solidFil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672733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smtClean="0"/>
              <a:t>Optimal exposure time</a:t>
            </a:r>
            <a:r>
              <a:rPr lang="en-US" sz="4000" smtClean="0"/>
              <a:t/>
            </a:r>
            <a:br>
              <a:rPr lang="en-US" sz="4000" smtClean="0"/>
            </a:br>
            <a:r>
              <a:rPr lang="en-US" sz="2800" smtClean="0"/>
              <a:t>(faint spots)</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143367"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fontAlgn="base" hangingPunct="1">
              <a:spcBef>
                <a:spcPct val="0"/>
              </a:spcBef>
              <a:spcAft>
                <a:spcPct val="0"/>
              </a:spcAft>
            </a:pPr>
            <a:r>
              <a:rPr lang="en-US" smtClean="0">
                <a:solidFill>
                  <a:srgbClr val="000000"/>
                </a:solidFill>
                <a:latin typeface="Times New Roman" pitchFamily="18" charset="0"/>
                <a:cs typeface="Arial" charset="0"/>
              </a:rPr>
              <a:t>	reference image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fontAlgn="base" hangingPunct="1">
              <a:spcBef>
                <a:spcPct val="0"/>
              </a:spcBef>
              <a:spcAft>
                <a:spcPct val="0"/>
              </a:spcAft>
            </a:pPr>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fontAlgn="base" hangingPunct="1">
              <a:spcBef>
                <a:spcPct val="0"/>
              </a:spcBef>
              <a:spcAft>
                <a:spcPct val="0"/>
              </a:spcAft>
            </a:pPr>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133222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chemeClr val="bg2"/>
                </a:solidFill>
              </a:rPr>
              <a:t>   Shoot nothing but the crystal</a:t>
            </a:r>
          </a:p>
          <a:p>
            <a:pPr lvl="1">
              <a:lnSpc>
                <a:spcPct val="130000"/>
              </a:lnSpc>
              <a:buFontTx/>
              <a:buAutoNum type="arabicPeriod"/>
            </a:pPr>
            <a:r>
              <a:rPr lang="en-US" sz="3600">
                <a:solidFill>
                  <a:schemeClr val="bg2"/>
                </a:solidFill>
              </a:rPr>
              <a:t>   Back off!</a:t>
            </a:r>
          </a:p>
          <a:p>
            <a:pPr lvl="1">
              <a:lnSpc>
                <a:spcPct val="130000"/>
              </a:lnSpc>
              <a:buFontTx/>
              <a:buAutoNum type="arabicPeriod"/>
            </a:pPr>
            <a:r>
              <a:rPr lang="en-US" sz="3600">
                <a:solidFill>
                  <a:srgbClr val="FF0000"/>
                </a:solidFill>
              </a:rPr>
              <a:t>   The crystal must rotate</a:t>
            </a:r>
            <a:endParaRPr lang="en-US" sz="3600"/>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614579502"/>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5565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1142428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916035935"/>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Tree>
    <p:extLst>
      <p:ext uri="{BB962C8B-B14F-4D97-AF65-F5344CB8AC3E}">
        <p14:creationId xmlns:p14="http://schemas.microsoft.com/office/powerpoint/2010/main" val="1069015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685800" y="196850"/>
            <a:ext cx="7772400" cy="1143000"/>
          </a:xfrm>
        </p:spPr>
        <p:txBody>
          <a:bodyPr/>
          <a:lstStyle/>
          <a:p>
            <a:r>
              <a:rPr lang="en-US" sz="540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a:buFontTx/>
              <a:buNone/>
            </a:pPr>
            <a:r>
              <a:rPr lang="en-US"/>
              <a:t>“Hell, there are </a:t>
            </a:r>
            <a:r>
              <a:rPr lang="en-US">
                <a:solidFill>
                  <a:srgbClr val="990000"/>
                </a:solidFill>
              </a:rPr>
              <a:t>NO RULES</a:t>
            </a:r>
            <a:r>
              <a:rPr lang="en-US"/>
              <a:t> here - we're trying to accomplish something.”</a:t>
            </a:r>
          </a:p>
          <a:p>
            <a:pPr algn="r">
              <a:buFontTx/>
              <a:buNone/>
            </a:pPr>
            <a:r>
              <a:rPr lang="en-US" sz="2000"/>
              <a:t>Thomas A. Edison – inventor</a:t>
            </a:r>
          </a:p>
          <a:p>
            <a:pPr algn="ctr">
              <a:buFontTx/>
              <a:buNone/>
            </a:pPr>
            <a:endParaRPr lang="en-US"/>
          </a:p>
          <a:p>
            <a:pPr>
              <a:buFontTx/>
              <a:buNone/>
            </a:pPr>
            <a:r>
              <a:rPr lang="en-US"/>
              <a:t>“You’ve got to have an </a:t>
            </a:r>
            <a:r>
              <a:rPr lang="en-US">
                <a:solidFill>
                  <a:srgbClr val="990000"/>
                </a:solidFill>
              </a:rPr>
              <a:t>ASSAY</a:t>
            </a:r>
            <a:r>
              <a:rPr lang="en-US"/>
              <a:t>.”</a:t>
            </a:r>
          </a:p>
          <a:p>
            <a:pPr algn="r">
              <a:buFontTx/>
              <a:buNone/>
            </a:pPr>
            <a:r>
              <a:rPr lang="en-US" sz="2000"/>
              <a:t>Arthur Kornberg – Nobel Laureate</a:t>
            </a:r>
          </a:p>
          <a:p>
            <a:pPr algn="ctr">
              <a:buFontTx/>
              <a:buNone/>
            </a:pPr>
            <a:endParaRPr lang="en-US" sz="2000"/>
          </a:p>
          <a:p>
            <a:pPr>
              <a:buFontTx/>
              <a:buNone/>
            </a:pPr>
            <a:r>
              <a:rPr lang="en-US"/>
              <a:t>“Control, control, you must learn </a:t>
            </a:r>
            <a:r>
              <a:rPr lang="en-US">
                <a:solidFill>
                  <a:srgbClr val="990000"/>
                </a:solidFill>
              </a:rPr>
              <a:t>CONTROL</a:t>
            </a:r>
            <a:r>
              <a:rPr lang="en-US"/>
              <a:t>!”</a:t>
            </a:r>
          </a:p>
          <a:p>
            <a:pPr algn="r">
              <a:buFontTx/>
              <a:buNone/>
            </a:pPr>
            <a:r>
              <a:rPr lang="en-US" sz="2000"/>
              <a:t>Yoda – Jedi Master</a:t>
            </a:r>
          </a:p>
          <a:p>
            <a:pPr>
              <a:buFontTx/>
              <a:buNone/>
            </a:pPr>
            <a:endParaRPr lang="en-US" sz="2000"/>
          </a:p>
        </p:txBody>
      </p:sp>
    </p:spTree>
    <p:extLst>
      <p:ext uri="{BB962C8B-B14F-4D97-AF65-F5344CB8AC3E}">
        <p14:creationId xmlns:p14="http://schemas.microsoft.com/office/powerpoint/2010/main" val="1510551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smtClean="0"/>
              <a:t>Summary</a:t>
            </a:r>
          </a:p>
        </p:txBody>
      </p:sp>
      <p:sp>
        <p:nvSpPr>
          <p:cNvPr id="173059" name="Text Box 3"/>
          <p:cNvSpPr txBox="1">
            <a:spLocks noChangeArrowheads="1"/>
          </p:cNvSpPr>
          <p:nvPr/>
        </p:nvSpPr>
        <p:spPr bwMode="auto">
          <a:xfrm>
            <a:off x="1416050" y="2116138"/>
            <a:ext cx="661352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130000"/>
              </a:lnSpc>
            </a:pPr>
            <a:r>
              <a:rPr lang="en-US" sz="3600" b="1" dirty="0">
                <a:solidFill>
                  <a:srgbClr val="008000"/>
                </a:solidFill>
              </a:rPr>
              <a:t>Shoot the crystal</a:t>
            </a:r>
          </a:p>
          <a:p>
            <a:pPr algn="ctr" eaLnBrk="1" hangingPunct="1">
              <a:lnSpc>
                <a:spcPct val="130000"/>
              </a:lnSpc>
            </a:pPr>
            <a:r>
              <a:rPr lang="en-US" sz="3600" b="1" dirty="0">
                <a:solidFill>
                  <a:srgbClr val="008000"/>
                </a:solidFill>
              </a:rPr>
              <a:t>Do not bend</a:t>
            </a:r>
            <a:r>
              <a:rPr lang="en-US" sz="3600" b="1" dirty="0" smtClean="0">
                <a:solidFill>
                  <a:srgbClr val="008000"/>
                </a:solidFill>
              </a:rPr>
              <a:t>!</a:t>
            </a:r>
          </a:p>
          <a:p>
            <a:pPr algn="ctr" eaLnBrk="1" hangingPunct="1">
              <a:lnSpc>
                <a:spcPct val="130000"/>
              </a:lnSpc>
            </a:pPr>
            <a:r>
              <a:rPr lang="en-US" sz="3600" b="1" dirty="0" smtClean="0">
                <a:solidFill>
                  <a:srgbClr val="008000"/>
                </a:solidFill>
              </a:rPr>
              <a:t>Multi-crystal strategies</a:t>
            </a:r>
          </a:p>
          <a:p>
            <a:pPr algn="ctr" eaLnBrk="1" hangingPunct="1">
              <a:lnSpc>
                <a:spcPct val="130000"/>
              </a:lnSpc>
            </a:pPr>
            <a:endParaRPr lang="en-US" sz="3600" b="1" dirty="0">
              <a:solidFill>
                <a:srgbClr val="008000"/>
              </a:solidFill>
            </a:endParaRPr>
          </a:p>
          <a:p>
            <a:pPr algn="ctr" eaLnBrk="1" hangingPunct="1">
              <a:lnSpc>
                <a:spcPct val="130000"/>
              </a:lnSpc>
            </a:pPr>
            <a:r>
              <a:rPr lang="en-US" sz="3600" b="1" dirty="0" smtClean="0">
                <a:solidFill>
                  <a:srgbClr val="008000"/>
                </a:solidFill>
              </a:rPr>
              <a:t>assay</a:t>
            </a:r>
            <a:r>
              <a:rPr lang="en-US" sz="3600" b="1" dirty="0">
                <a:solidFill>
                  <a:srgbClr val="008000"/>
                </a:solidFill>
              </a:rPr>
              <a:t>, control and open mind</a:t>
            </a:r>
          </a:p>
        </p:txBody>
      </p:sp>
      <p:sp>
        <p:nvSpPr>
          <p:cNvPr id="139268" name="TextBox 4"/>
          <p:cNvSpPr txBox="1">
            <a:spLocks noChangeArrowheads="1"/>
          </p:cNvSpPr>
          <p:nvPr/>
        </p:nvSpPr>
        <p:spPr bwMode="auto">
          <a:xfrm>
            <a:off x="381000" y="6567488"/>
            <a:ext cx="3048000" cy="276225"/>
          </a:xfrm>
          <a:prstGeom prst="rect">
            <a:avLst/>
          </a:prstGeom>
          <a:solidFill>
            <a:schemeClr val="bg1">
              <a:alpha val="8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1200">
                <a:latin typeface="Times" pitchFamily="18" charset="0"/>
              </a:rPr>
              <a:t>Membrane Protein Expression Center © 2013</a:t>
            </a:r>
          </a:p>
        </p:txBody>
      </p:sp>
    </p:spTree>
    <p:extLst>
      <p:ext uri="{BB962C8B-B14F-4D97-AF65-F5344CB8AC3E}">
        <p14:creationId xmlns:p14="http://schemas.microsoft.com/office/powerpoint/2010/main" val="3313413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3284</TotalTime>
  <Words>1693</Words>
  <Application>Microsoft Office PowerPoint</Application>
  <PresentationFormat>On-screen Show (4:3)</PresentationFormat>
  <Paragraphs>579</Paragraphs>
  <Slides>92</Slides>
  <Notes>13</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92</vt:i4>
      </vt:variant>
    </vt:vector>
  </HeadingPairs>
  <TitlesOfParts>
    <vt:vector size="99" baseType="lpstr">
      <vt:lpstr>Default Design</vt:lpstr>
      <vt:lpstr>1_Default Design</vt:lpstr>
      <vt:lpstr>2_Default Design</vt:lpstr>
      <vt:lpstr>4_Default Design</vt:lpstr>
      <vt:lpstr>7_Default Design</vt:lpstr>
      <vt:lpstr>Equation</vt:lpstr>
      <vt:lpstr>Microsoft Graph Chart</vt:lpstr>
      <vt:lpstr>Where do the  X-rays come from?</vt:lpstr>
      <vt:lpstr>Electric charge</vt:lpstr>
      <vt:lpstr>Electric field of a moving charge</vt:lpstr>
      <vt:lpstr>Electric field of a moving charge</vt:lpstr>
      <vt:lpstr>Bending Magnet</vt:lpstr>
      <vt:lpstr>Two Bending Magnets</vt:lpstr>
      <vt:lpstr>Wiggler</vt:lpstr>
      <vt:lpstr>Undulator</vt:lpstr>
      <vt:lpstr>Undulator emission spectrum</vt:lpstr>
      <vt:lpstr>LCLS undulator hall</vt:lpstr>
      <vt:lpstr>LCLS at SLAC</vt:lpstr>
      <vt:lpstr>Electric field of a moving charge</vt:lpstr>
      <vt:lpstr>SASE effect</vt:lpstr>
      <vt:lpstr>Self-Amplified Stimulated Emission (SASE) effect</vt:lpstr>
      <vt:lpstr>Accelerator-based light source terminology</vt:lpstr>
      <vt:lpstr>What does all that stuff in the  concrete tunnel do?</vt:lpstr>
      <vt:lpstr>X-ray optics: mirrors</vt:lpstr>
      <vt:lpstr>Why are the mirrors so long?</vt:lpstr>
      <vt:lpstr>Monochromators</vt:lpstr>
      <vt:lpstr>Monochromators</vt:lpstr>
      <vt:lpstr>Monochromators</vt:lpstr>
      <vt:lpstr>Monochromators</vt:lpstr>
      <vt:lpstr>Monochromators</vt:lpstr>
      <vt:lpstr>Monochromators</vt:lpstr>
      <vt:lpstr>Monochromators</vt:lpstr>
      <vt:lpstr>Monochromators</vt:lpstr>
      <vt:lpstr>The “beam line”</vt:lpstr>
      <vt:lpstr>The “beam line”</vt:lpstr>
      <vt:lpstr>X-ray optics</vt:lpstr>
      <vt:lpstr>The truth about x-ray beams</vt:lpstr>
      <vt:lpstr>The truth about x-ray beams</vt:lpstr>
      <vt:lpstr>The truth about x-ray beams</vt:lpstr>
      <vt:lpstr>The truth about x-ray beams</vt:lpstr>
      <vt:lpstr>The truth about x-ray beams</vt:lpstr>
      <vt:lpstr>The truth about x-ray beams</vt:lpstr>
      <vt:lpstr>The truth about x-ray beams</vt:lpstr>
      <vt:lpstr>PowerPoint Presentation</vt:lpstr>
      <vt:lpstr>The truth about x-ray beams</vt:lpstr>
      <vt:lpstr>Si(111) vs multilayers</vt:lpstr>
      <vt:lpstr>spectral dispersion</vt:lpstr>
      <vt:lpstr>spectral dispersion</vt:lpstr>
      <vt:lpstr>The truth about x-ray beams</vt:lpstr>
      <vt:lpstr>beam divergence</vt:lpstr>
      <vt:lpstr>beam divergence</vt:lpstr>
      <vt:lpstr>  divergence = 0 º</vt:lpstr>
      <vt:lpstr>  divergence = 0.3 º</vt:lpstr>
      <vt:lpstr>Divergence Arndt &amp; Wonacott (1977)</vt:lpstr>
      <vt:lpstr>The truth about x-ray beams</vt:lpstr>
      <vt:lpstr>Air absorption</vt:lpstr>
      <vt:lpstr>The truth about x-ray beams</vt:lpstr>
      <vt:lpstr>Data quality - simple rules:</vt:lpstr>
      <vt:lpstr>“crystal” = thing you want to shoot</vt:lpstr>
      <vt:lpstr>Data quality - simple rules:</vt:lpstr>
      <vt:lpstr>shoot the whole crystal</vt:lpstr>
      <vt:lpstr>shoot the whole crystal</vt:lpstr>
      <vt:lpstr>shoot the whole crystal</vt:lpstr>
      <vt:lpstr>shoot the whole crystal</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How many crystals do you see?</vt:lpstr>
      <vt:lpstr>mosaic spread</vt:lpstr>
      <vt:lpstr>mosaic spread</vt:lpstr>
      <vt:lpstr>shoot the whole crystal</vt:lpstr>
      <vt:lpstr>Data quality - simple rules:</vt:lpstr>
      <vt:lpstr>“crystal” = thing you want to shoot</vt:lpstr>
      <vt:lpstr>shoot nothing but the crystal</vt:lpstr>
      <vt:lpstr>shoot nothing but the crystal</vt:lpstr>
      <vt:lpstr>shoot nothing but the crystal</vt:lpstr>
      <vt:lpstr>shoot nothing but the crystal</vt:lpstr>
      <vt:lpstr>shoot nothing but the crystal</vt:lpstr>
      <vt:lpstr>Data quality - simple rules:</vt:lpstr>
      <vt:lpstr>Background scattering</vt:lpstr>
      <vt:lpstr>Background scattering</vt:lpstr>
      <vt:lpstr>Fine Slicing</vt:lpstr>
      <vt:lpstr>Optimal exposure time (faint spots)</vt:lpstr>
      <vt:lpstr>Data quality - simple rules:</vt:lpstr>
      <vt:lpstr>The crystal rotates!</vt:lpstr>
      <vt:lpstr>The crystal rotates!</vt:lpstr>
      <vt:lpstr>Multi-crystal strategies</vt:lpstr>
      <vt:lpstr>Basic Principles</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charge</dc:title>
  <dc:creator>JMHolton</dc:creator>
  <cp:lastModifiedBy>JMHolton</cp:lastModifiedBy>
  <cp:revision>77</cp:revision>
  <dcterms:created xsi:type="dcterms:W3CDTF">2013-05-28T14:39:43Z</dcterms:created>
  <dcterms:modified xsi:type="dcterms:W3CDTF">2013-06-03T04:48:14Z</dcterms:modified>
</cp:coreProperties>
</file>