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8" r:id="rId3"/>
    <p:sldMasterId id="2147483702" r:id="rId4"/>
    <p:sldMasterId id="2147483730" r:id="rId5"/>
    <p:sldMasterId id="2147483744" r:id="rId6"/>
    <p:sldMasterId id="2147483759" r:id="rId7"/>
    <p:sldMasterId id="2147483773" r:id="rId8"/>
    <p:sldMasterId id="2147483787" r:id="rId9"/>
    <p:sldMasterId id="2147483802" r:id="rId10"/>
    <p:sldMasterId id="2147483816" r:id="rId11"/>
    <p:sldMasterId id="2147483829" r:id="rId12"/>
  </p:sldMasterIdLst>
  <p:notesMasterIdLst>
    <p:notesMasterId r:id="rId72"/>
  </p:notesMasterIdLst>
  <p:sldIdLst>
    <p:sldId id="584" r:id="rId13"/>
    <p:sldId id="361" r:id="rId14"/>
    <p:sldId id="362" r:id="rId15"/>
    <p:sldId id="610" r:id="rId16"/>
    <p:sldId id="617" r:id="rId17"/>
    <p:sldId id="427" r:id="rId18"/>
    <p:sldId id="377" r:id="rId19"/>
    <p:sldId id="378" r:id="rId20"/>
    <p:sldId id="910" r:id="rId21"/>
    <p:sldId id="461" r:id="rId22"/>
    <p:sldId id="463" r:id="rId23"/>
    <p:sldId id="476" r:id="rId24"/>
    <p:sldId id="479" r:id="rId25"/>
    <p:sldId id="484" r:id="rId26"/>
    <p:sldId id="491" r:id="rId27"/>
    <p:sldId id="492" r:id="rId28"/>
    <p:sldId id="623" r:id="rId29"/>
    <p:sldId id="417" r:id="rId30"/>
    <p:sldId id="409" r:id="rId31"/>
    <p:sldId id="410" r:id="rId32"/>
    <p:sldId id="624" r:id="rId33"/>
    <p:sldId id="414" r:id="rId34"/>
    <p:sldId id="625" r:id="rId35"/>
    <p:sldId id="446" r:id="rId36"/>
    <p:sldId id="447" r:id="rId37"/>
    <p:sldId id="448" r:id="rId38"/>
    <p:sldId id="451" r:id="rId39"/>
    <p:sldId id="578" r:id="rId40"/>
    <p:sldId id="579" r:id="rId41"/>
    <p:sldId id="580" r:id="rId42"/>
    <p:sldId id="581" r:id="rId43"/>
    <p:sldId id="422" r:id="rId44"/>
    <p:sldId id="911" r:id="rId45"/>
    <p:sldId id="632" r:id="rId46"/>
    <p:sldId id="650" r:id="rId47"/>
    <p:sldId id="899" r:id="rId48"/>
    <p:sldId id="900" r:id="rId49"/>
    <p:sldId id="680" r:id="rId50"/>
    <p:sldId id="681" r:id="rId51"/>
    <p:sldId id="906" r:id="rId52"/>
    <p:sldId id="673" r:id="rId53"/>
    <p:sldId id="687" r:id="rId54"/>
    <p:sldId id="761" r:id="rId55"/>
    <p:sldId id="908" r:id="rId56"/>
    <p:sldId id="702" r:id="rId57"/>
    <p:sldId id="707" r:id="rId58"/>
    <p:sldId id="753" r:id="rId59"/>
    <p:sldId id="711" r:id="rId60"/>
    <p:sldId id="712" r:id="rId61"/>
    <p:sldId id="705" r:id="rId62"/>
    <p:sldId id="719" r:id="rId63"/>
    <p:sldId id="732" r:id="rId64"/>
    <p:sldId id="736" r:id="rId65"/>
    <p:sldId id="874" r:id="rId66"/>
    <p:sldId id="882" r:id="rId67"/>
    <p:sldId id="898" r:id="rId68"/>
    <p:sldId id="868" r:id="rId69"/>
    <p:sldId id="872" r:id="rId70"/>
    <p:sldId id="87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193" autoAdjust="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D30E1-6F57-4D13-808E-26D6B0702A94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4D289-081D-4A3C-B2D7-129BF4D0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5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88331-2B8A-49B0-8876-EE42A6BDFD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5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D04A-E836-4768-8364-FF429B7B0A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191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CCA50-34D8-465A-8591-354CC4B76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101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CA33-4C3B-419E-90D2-79FFBE9045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17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A344B-CDBD-402E-B007-5D75C68134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148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9459BE-FB7C-47C6-A4A3-8B04C64BD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94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FB4DB1-A1AE-4294-A4DE-E1FDF9F9D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732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9B625-CEE1-41AA-8A66-BAA287F3B9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510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3E421-DACD-4BC0-8E07-D7CB98871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53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FF4B-96CA-4D93-8A99-4F2CEACECB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03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1202-9AB2-419D-94F2-4CA2AE142D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799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D3870-89C1-430D-90F7-5A926E080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1028-7525-458B-AFA2-E6D266C260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451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4A0CE-378D-420A-92A8-A07156941A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1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D4D50-84E0-410E-9664-CDBC77DB51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327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1AE40-C9B6-4E0F-968E-DCF3C9E125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27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C898B-FFB0-4C5E-8C82-628753BFA4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389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1992-4F2B-4283-908F-7D522C2D02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151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C3584-A2E8-4D97-9855-030C673CB3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414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47318E-3B33-4CAC-BB8E-8CD69FDECA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029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B575A7-A9EA-446A-8DE1-FD6A6E50E7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518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1ECEF2-E14A-4C65-AADB-162A56624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540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0C63B-90DA-42B4-B92B-8C826EC80C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5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639262-D6B0-40C6-B50F-D933786EB4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336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739E-DCE3-4794-9DD0-8B1BACE91E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473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239DC-DA4D-499A-BC90-CC2E92CC40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658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B0745-BB5B-406D-A0E2-D8B8859B4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238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38EF1-CD66-45CD-80B7-59061F003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44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0ED66-6A29-438E-8666-E5C5A1F70B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18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F15B4-AE49-4E53-87A9-B71C25C35C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354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8DE94-0E00-4FD8-91E2-5C47DA0C0E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183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067F7-1EFF-4B2A-B533-2B4CF774C8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744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57331-06CD-42C1-80E6-21196884A6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427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78FD5-40B3-4F30-8B95-EF6C3738AF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86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CEAFB4-4DA4-4DC4-A559-AD653CB757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569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4723EC-9F4D-44EB-90DD-DF70E30868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486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FA4622-73FE-4BEA-BDA9-1BC522A04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979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32B9-2F11-4103-8B0C-7B9BED052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685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6A09-FEF5-4D3A-B92B-EBE93EDF9B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325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F3A3-001E-4BBE-9C19-D889C35D0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235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B65E-A5CB-4D8C-9485-17FFB54EF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28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FBF08-0737-45F6-BEEF-98E8C9084F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57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8E8A5-2718-4681-84AE-4EC5A0875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777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4CCB-9491-4D77-B7B5-D23B325414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6691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978B-C206-4972-B002-79872D1AF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46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8E10FE-C7F0-4A02-AD11-D9322E809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178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D250A-4A2B-4774-A2BB-354C75F19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200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9799B-4701-4BBD-8367-4378F443D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411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BF2CF-3E2B-47AF-AAF3-24E4330B45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451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1A28-8741-46F9-8E44-E64D8DAC2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62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0C63B-90DA-42B4-B92B-8C826EC80C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527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739E-DCE3-4794-9DD0-8B1BACE91E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534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239DC-DA4D-499A-BC90-CC2E92CC40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96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B0745-BB5B-406D-A0E2-D8B8859B4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307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38EF1-CD66-45CD-80B7-59061F003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319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0ED66-6A29-438E-8666-E5C5A1F70B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37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4EEF-27CB-4BF4-8AE4-F68B0BBB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666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F15B4-AE49-4E53-87A9-B71C25C35C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990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8DE94-0E00-4FD8-91E2-5C47DA0C0E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6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067F7-1EFF-4B2A-B533-2B4CF774C8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983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57331-06CD-42C1-80E6-21196884A6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183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78FD5-40B3-4F30-8B95-EF6C3738AF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7496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4723EC-9F4D-44EB-90DD-DF70E30868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511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FA4622-73FE-4BEA-BDA9-1BC522A04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6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1CDD-61A9-4039-B22B-7273FFDCB4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48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606F-E195-4E07-BD48-28C221B532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1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952F-9B99-47B8-B993-932DD0AE86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9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F0D36-0704-4266-928C-3B0C931B82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9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D4CD3-3FAC-452E-99FE-31A2F499CF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52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3188-E305-4F92-BC92-EEA89158A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16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D2E26-AB84-4932-8B44-7540C72D9A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03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6D3D0-6692-48C9-A048-D8056FB0C3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86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913A-47EB-4D4E-89E2-554965347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9449-5C4B-4078-B469-CDE78D177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7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C0E1-CDA7-4098-8C50-C27B4B3A42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0F408-04DA-43E9-A998-9648C9E24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3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10330A-50F2-4D5E-8725-2C56ED8F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038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A8D1A9-F572-422D-B26A-BEE5BDF3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D85D90-4A72-493E-B241-A718C2339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A63D4-F05D-468B-9721-6686E87D8A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05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50D2B1-B0FF-478D-9B43-FFCB65C4E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9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3D6AFE-D8F9-4E0D-917D-07EEB9463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9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5C3F19-4584-41F0-844D-7793F3355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06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189150-0E29-49D0-9027-5D6C8C61E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6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51BE41E-36EE-47CE-A136-2BE80ADC7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4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BC2442-E9FB-4441-868B-5E4F91925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5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1534A8-CB78-4BEB-9EEF-EE894C8BA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4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8A3E6B-7722-4086-A9FA-8C0D8358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4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B4235A-4901-4FD0-98E8-E71F9766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5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509D5C-4093-4D65-A158-4448A5987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7D063-4924-454E-A0C7-7209BFDBA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15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0C63B-90DA-42B4-B92B-8C826EC80C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93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0739E-DCE3-4794-9DD0-8B1BACE91E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89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239DC-DA4D-499A-BC90-CC2E92CC40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36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B0745-BB5B-406D-A0E2-D8B8859B48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53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38EF1-CD66-45CD-80B7-59061F003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37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0ED66-6A29-438E-8666-E5C5A1F70B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438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F15B4-AE49-4E53-87A9-B71C25C35C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6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8DE94-0E00-4FD8-91E2-5C47DA0C0E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74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067F7-1EFF-4B2A-B533-2B4CF774C8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37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57331-06CD-42C1-80E6-21196884A6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6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0FADF-EC55-487F-A299-9427E276D6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66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78FD5-40B3-4F30-8B95-EF6C3738AF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30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4723EC-9F4D-44EB-90DD-DF70E30868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69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FA4622-73FE-4BEA-BDA9-1BC522A04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85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21C89-5EBB-478A-B7E3-6540A35C16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260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7AF2-DACC-4D1C-AF14-7B8CA5BE16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12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ECFC9-7215-4AA5-B7F2-0C9AF53329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44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C8FA-8E92-42D4-9486-A7DD6BB775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51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3E65-A0CC-4BC9-9DC6-77EC357C6B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4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42372-89C5-43B7-B5F0-15D9DC217C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22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F3863-8323-4351-B5E0-FDF4146170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7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4472-4EA3-4A85-8A41-E53A9E6A8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42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27426-102D-43B0-9346-9678FA40D8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15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CCA50-34D8-465A-8591-354CC4B765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014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FCA33-4C3B-419E-90D2-79FFBE9045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266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A344B-CDBD-402E-B007-5D75C68134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7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9459BE-FB7C-47C6-A4A3-8B04C64BD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3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FB4DB1-A1AE-4294-A4DE-E1FDF9F9D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99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369E-AF32-4BF2-9E65-CB530F9CD2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03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B7C6-84C4-49B0-965E-25E82C3FD4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80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6538-52D8-4EF8-9F92-61DEC5BA75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22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75F4-6C4E-45ED-97AC-CF4190D931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34826-73A9-4D14-8603-3F7ED8A162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6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4824-713F-43B3-A341-EA37BFDC0E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70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4856-E6AC-4F17-A1D6-C85D944C7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92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C6EA9-07F4-4448-9959-0220265338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70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B9C58-053F-42BE-ADED-294C2BA2C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06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8016C-F7BE-4E2D-AB77-3C66956A5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21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DF70-EF4C-4CA5-866C-F4AB2AE22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57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06C2C-796D-44D1-BD6A-22A805AD3D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425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9BF01-D26B-419F-AA84-6D31CF69F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8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7AFB-466F-4C4C-9EA1-1ABA3212E1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118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5B98D-73AC-4559-98CC-3AD6DFFA3E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1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F827C-7ABB-45B8-87A8-3C029D490C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38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F318E-136E-42E5-82C0-FACBBF4FB6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924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C95E6-40B9-4A9D-B059-2E5CFBE298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083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7F90F-39F8-442E-A6F9-2640ED6B55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37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6E247-46F2-4C36-8E2F-4663733D6D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49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74517-1466-4CA6-BBDD-2E3ACAA672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511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335C0-D7E2-402B-8447-BA38AA2031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81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FFDE2-FF6C-45C1-A016-B9A7F7D1B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30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A06AA-9F17-422B-A08B-8869728CCA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11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A0E6D-8BD9-40C4-835E-2D35C0354E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074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87632-8F28-431F-82B5-63A498511E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2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0C48-65C7-486E-8665-03924C2431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797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1E47-EFCE-418A-8931-381ADA372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30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40F16C-AA3B-4EE9-9B9B-5A2358E4D6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380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21C89-5EBB-478A-B7E3-6540A35C16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384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7AF2-DACC-4D1C-AF14-7B8CA5BE16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403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ECFC9-7215-4AA5-B7F2-0C9AF53329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06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C8FA-8E92-42D4-9486-A7DD6BB775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549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3E65-A0CC-4BC9-9DC6-77EC357C6B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28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42372-89C5-43B7-B5F0-15D9DC217C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90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F3863-8323-4351-B5E0-FDF4146170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04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27426-102D-43B0-9346-9678FA40D8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2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30656B-2427-4B96-A956-7E657C11A6D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9CFF6-391A-44C5-839D-C8F96798F84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D87C5-9755-48E6-89CE-8256AF7BFC4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9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9CFF6-391A-44C5-839D-C8F96798F84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454A0-F395-4377-9E6F-4CC65629A44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D7756-2CFA-402A-AF4F-721ED260F6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9CFF6-391A-44C5-839D-C8F96798F8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9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2A537C-35A4-4B1E-AB98-C71FF040753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35B72-C747-405B-9213-2C6784F59C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66AA2B-16F0-4674-A84A-D495DFBDD80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2A537C-35A4-4B1E-AB98-C71FF040753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4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759BC0-1BAC-4B2C-AF03-EED4B36B4E4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JMHolton\Desktop\James_Holton\movies\resolution.mpe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JMHolton\Desktop\James_Holton\movies\osc.mpe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3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/>
          <a:lstStyle/>
          <a:p>
            <a:r>
              <a:rPr lang="en-US" sz="6600" dirty="0" smtClean="0"/>
              <a:t>Diffraction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When “s</a:t>
            </a:r>
            <a:r>
              <a:rPr lang="en-US" sz="4000" dirty="0" smtClean="0"/>
              <a:t>cattering” </a:t>
            </a:r>
          </a:p>
          <a:p>
            <a:pPr marL="0" indent="0" algn="ctr">
              <a:buNone/>
            </a:pPr>
            <a:r>
              <a:rPr lang="en-US" sz="4000" dirty="0" smtClean="0"/>
              <a:t>is not random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07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2" name="Line 2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03" name="Rectangle 3"/>
          <p:cNvSpPr>
            <a:spLocks noChangeArrowheads="1"/>
          </p:cNvSpPr>
          <p:nvPr/>
        </p:nvSpPr>
        <p:spPr bwMode="auto">
          <a:xfrm>
            <a:off x="5222875" y="3240088"/>
            <a:ext cx="6794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04" name="Oval 4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05" name="Rectangle 5"/>
          <p:cNvSpPr>
            <a:spLocks noChangeArrowheads="1"/>
          </p:cNvSpPr>
          <p:nvPr/>
        </p:nvSpPr>
        <p:spPr bwMode="auto">
          <a:xfrm>
            <a:off x="4741863" y="2354263"/>
            <a:ext cx="146050" cy="13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06" name="Rectangle 6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07" name="Rectangle 7"/>
          <p:cNvSpPr>
            <a:spLocks noChangeArrowheads="1"/>
          </p:cNvSpPr>
          <p:nvPr/>
        </p:nvSpPr>
        <p:spPr bwMode="auto">
          <a:xfrm>
            <a:off x="3429000" y="2297113"/>
            <a:ext cx="4692650" cy="508000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08" name="Line 8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09" name="Oval 9"/>
          <p:cNvSpPr>
            <a:spLocks noChangeAspect="1" noChangeArrowheads="1"/>
          </p:cNvSpPr>
          <p:nvPr/>
        </p:nvSpPr>
        <p:spPr bwMode="auto">
          <a:xfrm>
            <a:off x="-3371850" y="4305300"/>
            <a:ext cx="9140825" cy="1809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0" name="Rectangle 10"/>
          <p:cNvSpPr>
            <a:spLocks noChangeArrowheads="1"/>
          </p:cNvSpPr>
          <p:nvPr/>
        </p:nvSpPr>
        <p:spPr bwMode="auto">
          <a:xfrm>
            <a:off x="-1751013" y="4249738"/>
            <a:ext cx="7345363" cy="1017587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1" name="Oval 11"/>
          <p:cNvSpPr>
            <a:spLocks noChangeArrowheads="1"/>
          </p:cNvSpPr>
          <p:nvPr/>
        </p:nvSpPr>
        <p:spPr bwMode="auto">
          <a:xfrm>
            <a:off x="-3371850" y="639763"/>
            <a:ext cx="9140825" cy="914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2" name="Rectangle 12"/>
          <p:cNvSpPr>
            <a:spLocks noChangeArrowheads="1"/>
          </p:cNvSpPr>
          <p:nvPr/>
        </p:nvSpPr>
        <p:spPr bwMode="auto">
          <a:xfrm>
            <a:off x="5326063" y="3322638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3" name="Rectangle 13"/>
          <p:cNvSpPr>
            <a:spLocks noChangeArrowheads="1"/>
          </p:cNvSpPr>
          <p:nvPr/>
        </p:nvSpPr>
        <p:spPr bwMode="auto">
          <a:xfrm rot="245137">
            <a:off x="5294313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4" name="Rectangle 14"/>
          <p:cNvSpPr>
            <a:spLocks noChangeArrowheads="1"/>
          </p:cNvSpPr>
          <p:nvPr/>
        </p:nvSpPr>
        <p:spPr bwMode="auto">
          <a:xfrm rot="3799929">
            <a:off x="3914775" y="2486025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5" name="Oval 15"/>
          <p:cNvSpPr>
            <a:spLocks noChangeArrowheads="1"/>
          </p:cNvSpPr>
          <p:nvPr/>
        </p:nvSpPr>
        <p:spPr bwMode="auto">
          <a:xfrm>
            <a:off x="-2228850" y="639763"/>
            <a:ext cx="6856413" cy="9140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6" name="Rectangle 16"/>
          <p:cNvSpPr>
            <a:spLocks noChangeArrowheads="1"/>
          </p:cNvSpPr>
          <p:nvPr/>
        </p:nvSpPr>
        <p:spPr bwMode="auto">
          <a:xfrm>
            <a:off x="-207963" y="387350"/>
            <a:ext cx="4462463" cy="95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7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/>
              <a:t>Spot shape</a:t>
            </a:r>
          </a:p>
        </p:txBody>
      </p:sp>
      <p:sp>
        <p:nvSpPr>
          <p:cNvPr id="1971218" name="Line 18"/>
          <p:cNvSpPr>
            <a:spLocks noChangeShapeType="1"/>
          </p:cNvSpPr>
          <p:nvPr/>
        </p:nvSpPr>
        <p:spPr bwMode="auto">
          <a:xfrm>
            <a:off x="1196975" y="5207000"/>
            <a:ext cx="3379788" cy="6096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19" name="Rectangle 19"/>
          <p:cNvSpPr>
            <a:spLocks noChangeArrowheads="1"/>
          </p:cNvSpPr>
          <p:nvPr/>
        </p:nvSpPr>
        <p:spPr bwMode="auto">
          <a:xfrm rot="3438604">
            <a:off x="5325268" y="1955007"/>
            <a:ext cx="119063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20" name="Line 20"/>
          <p:cNvSpPr>
            <a:spLocks noChangeShapeType="1"/>
          </p:cNvSpPr>
          <p:nvPr/>
        </p:nvSpPr>
        <p:spPr bwMode="auto">
          <a:xfrm flipV="1">
            <a:off x="1196975" y="1382713"/>
            <a:ext cx="5888038" cy="3810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21" name="Line 21"/>
          <p:cNvSpPr>
            <a:spLocks noChangeShapeType="1"/>
          </p:cNvSpPr>
          <p:nvPr/>
        </p:nvSpPr>
        <p:spPr bwMode="auto">
          <a:xfrm>
            <a:off x="5330825" y="3302000"/>
            <a:ext cx="49213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22" name="Text Box 22"/>
          <p:cNvSpPr txBox="1">
            <a:spLocks noChangeArrowheads="1"/>
          </p:cNvSpPr>
          <p:nvPr/>
        </p:nvSpPr>
        <p:spPr bwMode="auto">
          <a:xfrm>
            <a:off x="741363" y="17795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Ewald sphere</a:t>
            </a:r>
          </a:p>
        </p:txBody>
      </p:sp>
      <p:sp>
        <p:nvSpPr>
          <p:cNvPr id="1971223" name="Text Box 23"/>
          <p:cNvSpPr txBox="1">
            <a:spLocks noChangeArrowheads="1"/>
          </p:cNvSpPr>
          <p:nvPr/>
        </p:nvSpPr>
        <p:spPr bwMode="auto">
          <a:xfrm rot="16200000">
            <a:off x="5325269" y="4025107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spindle axis</a:t>
            </a:r>
          </a:p>
        </p:txBody>
      </p:sp>
      <p:sp>
        <p:nvSpPr>
          <p:cNvPr id="1971224" name="Text Box 24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1971225" name="Text Box 25"/>
          <p:cNvSpPr txBox="1">
            <a:spLocks noChangeArrowheads="1"/>
          </p:cNvSpPr>
          <p:nvPr/>
        </p:nvSpPr>
        <p:spPr bwMode="auto">
          <a:xfrm rot="-2052373">
            <a:off x="2457450" y="407987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diffracted ray</a:t>
            </a:r>
          </a:p>
        </p:txBody>
      </p:sp>
      <p:sp>
        <p:nvSpPr>
          <p:cNvPr id="1971226" name="Text Box 26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1971227" name="Freeform 27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28" name="Line 28"/>
          <p:cNvSpPr>
            <a:spLocks noChangeShapeType="1"/>
          </p:cNvSpPr>
          <p:nvPr/>
        </p:nvSpPr>
        <p:spPr bwMode="auto">
          <a:xfrm flipH="1" flipV="1">
            <a:off x="4306888" y="3227388"/>
            <a:ext cx="1466850" cy="197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29" name="Text Box 29"/>
          <p:cNvSpPr txBox="1">
            <a:spLocks noChangeArrowheads="1"/>
          </p:cNvSpPr>
          <p:nvPr/>
        </p:nvSpPr>
        <p:spPr bwMode="auto">
          <a:xfrm>
            <a:off x="4948238" y="39290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971230" name="Line 30"/>
          <p:cNvSpPr>
            <a:spLocks noChangeShapeType="1"/>
          </p:cNvSpPr>
          <p:nvPr/>
        </p:nvSpPr>
        <p:spPr bwMode="auto">
          <a:xfrm>
            <a:off x="1192213" y="5195888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1231" name="Text Box 31"/>
          <p:cNvSpPr txBox="1">
            <a:spLocks noChangeArrowheads="1"/>
          </p:cNvSpPr>
          <p:nvPr/>
        </p:nvSpPr>
        <p:spPr bwMode="auto">
          <a:xfrm>
            <a:off x="3557588" y="487362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971232" name="Text Box 32"/>
          <p:cNvSpPr txBox="1">
            <a:spLocks noChangeArrowheads="1"/>
          </p:cNvSpPr>
          <p:nvPr/>
        </p:nvSpPr>
        <p:spPr bwMode="auto">
          <a:xfrm>
            <a:off x="2574925" y="36401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255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Line 2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59" name="Rectangle 3"/>
          <p:cNvSpPr>
            <a:spLocks noChangeArrowheads="1"/>
          </p:cNvSpPr>
          <p:nvPr/>
        </p:nvSpPr>
        <p:spPr bwMode="auto">
          <a:xfrm>
            <a:off x="5222875" y="3240088"/>
            <a:ext cx="6794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0" name="Oval 4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1" name="Rectangle 5"/>
          <p:cNvSpPr>
            <a:spLocks noChangeArrowheads="1"/>
          </p:cNvSpPr>
          <p:nvPr/>
        </p:nvSpPr>
        <p:spPr bwMode="auto">
          <a:xfrm>
            <a:off x="4741863" y="2354263"/>
            <a:ext cx="146050" cy="13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2" name="Rectangle 6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3" name="Rectangle 7"/>
          <p:cNvSpPr>
            <a:spLocks noChangeArrowheads="1"/>
          </p:cNvSpPr>
          <p:nvPr/>
        </p:nvSpPr>
        <p:spPr bwMode="auto">
          <a:xfrm>
            <a:off x="3429000" y="2297113"/>
            <a:ext cx="4692650" cy="508000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4" name="Line 8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5" name="Oval 9"/>
          <p:cNvSpPr>
            <a:spLocks noChangeAspect="1" noChangeArrowheads="1"/>
          </p:cNvSpPr>
          <p:nvPr/>
        </p:nvSpPr>
        <p:spPr bwMode="auto">
          <a:xfrm>
            <a:off x="-3371850" y="4305300"/>
            <a:ext cx="9140825" cy="1809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6" name="Rectangle 10"/>
          <p:cNvSpPr>
            <a:spLocks noChangeArrowheads="1"/>
          </p:cNvSpPr>
          <p:nvPr/>
        </p:nvSpPr>
        <p:spPr bwMode="auto">
          <a:xfrm>
            <a:off x="-1751013" y="4249738"/>
            <a:ext cx="7345363" cy="1017587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7" name="Oval 11"/>
          <p:cNvSpPr>
            <a:spLocks noChangeArrowheads="1"/>
          </p:cNvSpPr>
          <p:nvPr/>
        </p:nvSpPr>
        <p:spPr bwMode="auto">
          <a:xfrm>
            <a:off x="-3371850" y="639763"/>
            <a:ext cx="9140825" cy="914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8" name="Rectangle 12"/>
          <p:cNvSpPr>
            <a:spLocks noChangeArrowheads="1"/>
          </p:cNvSpPr>
          <p:nvPr/>
        </p:nvSpPr>
        <p:spPr bwMode="auto">
          <a:xfrm>
            <a:off x="5326063" y="3322638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69" name="Rectangle 13"/>
          <p:cNvSpPr>
            <a:spLocks noChangeArrowheads="1"/>
          </p:cNvSpPr>
          <p:nvPr/>
        </p:nvSpPr>
        <p:spPr bwMode="auto">
          <a:xfrm rot="245137">
            <a:off x="5294313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70" name="Rectangle 14"/>
          <p:cNvSpPr>
            <a:spLocks noChangeArrowheads="1"/>
          </p:cNvSpPr>
          <p:nvPr/>
        </p:nvSpPr>
        <p:spPr bwMode="auto">
          <a:xfrm rot="3799929">
            <a:off x="3914775" y="2486025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71" name="Oval 15"/>
          <p:cNvSpPr>
            <a:spLocks noChangeArrowheads="1"/>
          </p:cNvSpPr>
          <p:nvPr/>
        </p:nvSpPr>
        <p:spPr bwMode="auto">
          <a:xfrm>
            <a:off x="-2228850" y="639763"/>
            <a:ext cx="6592888" cy="9140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72" name="Rectangle 16"/>
          <p:cNvSpPr>
            <a:spLocks noChangeArrowheads="1"/>
          </p:cNvSpPr>
          <p:nvPr/>
        </p:nvSpPr>
        <p:spPr bwMode="auto">
          <a:xfrm>
            <a:off x="-207963" y="387350"/>
            <a:ext cx="4462463" cy="95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73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/>
              <a:t>mosaic spread</a:t>
            </a:r>
          </a:p>
        </p:txBody>
      </p:sp>
      <p:sp>
        <p:nvSpPr>
          <p:cNvPr id="1657874" name="Line 18"/>
          <p:cNvSpPr>
            <a:spLocks noChangeShapeType="1"/>
          </p:cNvSpPr>
          <p:nvPr/>
        </p:nvSpPr>
        <p:spPr bwMode="auto">
          <a:xfrm>
            <a:off x="1196975" y="5207000"/>
            <a:ext cx="3632200" cy="547688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75" name="Rectangle 19"/>
          <p:cNvSpPr>
            <a:spLocks noChangeArrowheads="1"/>
          </p:cNvSpPr>
          <p:nvPr/>
        </p:nvSpPr>
        <p:spPr bwMode="auto">
          <a:xfrm rot="3276946">
            <a:off x="5264943" y="1523207"/>
            <a:ext cx="119063" cy="1352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76" name="Line 20"/>
          <p:cNvSpPr>
            <a:spLocks noChangeShapeType="1"/>
          </p:cNvSpPr>
          <p:nvPr/>
        </p:nvSpPr>
        <p:spPr bwMode="auto">
          <a:xfrm flipV="1">
            <a:off x="1196975" y="1133475"/>
            <a:ext cx="5610225" cy="4059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77" name="Line 21"/>
          <p:cNvSpPr>
            <a:spLocks noChangeShapeType="1"/>
          </p:cNvSpPr>
          <p:nvPr/>
        </p:nvSpPr>
        <p:spPr bwMode="auto">
          <a:xfrm>
            <a:off x="5330825" y="3302000"/>
            <a:ext cx="49213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78" name="Text Box 22"/>
          <p:cNvSpPr txBox="1">
            <a:spLocks noChangeArrowheads="1"/>
          </p:cNvSpPr>
          <p:nvPr/>
        </p:nvSpPr>
        <p:spPr bwMode="auto">
          <a:xfrm>
            <a:off x="741363" y="17795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Ewald sphere</a:t>
            </a:r>
          </a:p>
        </p:txBody>
      </p:sp>
      <p:sp>
        <p:nvSpPr>
          <p:cNvPr id="1657879" name="Text Box 23"/>
          <p:cNvSpPr txBox="1">
            <a:spLocks noChangeArrowheads="1"/>
          </p:cNvSpPr>
          <p:nvPr/>
        </p:nvSpPr>
        <p:spPr bwMode="auto">
          <a:xfrm rot="16200000">
            <a:off x="5325269" y="4025107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spindle axis</a:t>
            </a:r>
          </a:p>
        </p:txBody>
      </p:sp>
      <p:sp>
        <p:nvSpPr>
          <p:cNvPr id="1657880" name="Text Box 24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1657881" name="Text Box 25"/>
          <p:cNvSpPr txBox="1">
            <a:spLocks noChangeArrowheads="1"/>
          </p:cNvSpPr>
          <p:nvPr/>
        </p:nvSpPr>
        <p:spPr bwMode="auto">
          <a:xfrm rot="-2052373">
            <a:off x="2446338" y="4043363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diffracted rays</a:t>
            </a:r>
          </a:p>
        </p:txBody>
      </p:sp>
      <p:sp>
        <p:nvSpPr>
          <p:cNvPr id="1657882" name="Text Box 26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1657883" name="Freeform 27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84" name="Oval 28"/>
          <p:cNvSpPr>
            <a:spLocks noChangeArrowheads="1"/>
          </p:cNvSpPr>
          <p:nvPr/>
        </p:nvSpPr>
        <p:spPr bwMode="auto">
          <a:xfrm rot="2720962">
            <a:off x="4031456" y="2840832"/>
            <a:ext cx="428625" cy="735012"/>
          </a:xfrm>
          <a:prstGeom prst="ellipse">
            <a:avLst/>
          </a:prstGeom>
          <a:solidFill>
            <a:srgbClr val="008000">
              <a:alpha val="50000"/>
            </a:srgbClr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85" name="Oval 29"/>
          <p:cNvSpPr>
            <a:spLocks noChangeArrowheads="1"/>
          </p:cNvSpPr>
          <p:nvPr/>
        </p:nvSpPr>
        <p:spPr bwMode="auto">
          <a:xfrm>
            <a:off x="-2219325" y="649288"/>
            <a:ext cx="7078663" cy="9140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86" name="Text Box 30"/>
          <p:cNvSpPr txBox="1">
            <a:spLocks noChangeArrowheads="1"/>
          </p:cNvSpPr>
          <p:nvPr/>
        </p:nvSpPr>
        <p:spPr bwMode="auto">
          <a:xfrm>
            <a:off x="5046663" y="37480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657887" name="Line 31"/>
          <p:cNvSpPr>
            <a:spLocks noChangeShapeType="1"/>
          </p:cNvSpPr>
          <p:nvPr/>
        </p:nvSpPr>
        <p:spPr bwMode="auto">
          <a:xfrm flipH="1" flipV="1">
            <a:off x="4500563" y="3211513"/>
            <a:ext cx="1282700" cy="200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88" name="Rectangle 32"/>
          <p:cNvSpPr>
            <a:spLocks noChangeArrowheads="1"/>
          </p:cNvSpPr>
          <p:nvPr/>
        </p:nvSpPr>
        <p:spPr bwMode="auto">
          <a:xfrm rot="3542409">
            <a:off x="5449094" y="2064544"/>
            <a:ext cx="119062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89" name="Text Box 33"/>
          <p:cNvSpPr txBox="1">
            <a:spLocks noChangeArrowheads="1"/>
          </p:cNvSpPr>
          <p:nvPr/>
        </p:nvSpPr>
        <p:spPr bwMode="auto">
          <a:xfrm>
            <a:off x="4367213" y="40544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657890" name="Line 34"/>
          <p:cNvSpPr>
            <a:spLocks noChangeShapeType="1"/>
          </p:cNvSpPr>
          <p:nvPr/>
        </p:nvSpPr>
        <p:spPr bwMode="auto">
          <a:xfrm flipH="1" flipV="1">
            <a:off x="4027488" y="3163888"/>
            <a:ext cx="1746250" cy="204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91" name="Line 35"/>
          <p:cNvSpPr>
            <a:spLocks noChangeShapeType="1"/>
          </p:cNvSpPr>
          <p:nvPr/>
        </p:nvSpPr>
        <p:spPr bwMode="auto">
          <a:xfrm flipV="1">
            <a:off x="1209675" y="1716088"/>
            <a:ext cx="5791200" cy="34496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92" name="Line 36"/>
          <p:cNvSpPr>
            <a:spLocks noChangeShapeType="1"/>
          </p:cNvSpPr>
          <p:nvPr/>
        </p:nvSpPr>
        <p:spPr bwMode="auto">
          <a:xfrm>
            <a:off x="1211263" y="5214938"/>
            <a:ext cx="3113087" cy="649287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7893" name="Line 37"/>
          <p:cNvSpPr>
            <a:spLocks noChangeShapeType="1"/>
          </p:cNvSpPr>
          <p:nvPr/>
        </p:nvSpPr>
        <p:spPr bwMode="auto">
          <a:xfrm flipH="1">
            <a:off x="4343400" y="5646738"/>
            <a:ext cx="6350" cy="63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1170" name="Picture 2" descr="mosaic_12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  <a:noFill/>
          <a:ln/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		mosaic spread = 12.8</a:t>
            </a:r>
            <a:r>
              <a:rPr lang="en-US">
                <a:solidFill>
                  <a:schemeClr val="bg1"/>
                </a:solidFill>
                <a:cs typeface="Arial" pitchFamily="34" charset="0"/>
              </a:rPr>
              <a:t>º</a:t>
            </a:r>
          </a:p>
        </p:txBody>
      </p:sp>
    </p:spTree>
    <p:extLst>
      <p:ext uri="{BB962C8B-B14F-4D97-AF65-F5344CB8AC3E}">
        <p14:creationId xmlns:p14="http://schemas.microsoft.com/office/powerpoint/2010/main" val="165214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Line 2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15" name="Rectangle 3"/>
          <p:cNvSpPr>
            <a:spLocks noChangeArrowheads="1"/>
          </p:cNvSpPr>
          <p:nvPr/>
        </p:nvSpPr>
        <p:spPr bwMode="auto">
          <a:xfrm>
            <a:off x="5670550" y="3240088"/>
            <a:ext cx="231775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16" name="Oval 4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17" name="Rectangle 5"/>
          <p:cNvSpPr>
            <a:spLocks noChangeArrowheads="1"/>
          </p:cNvSpPr>
          <p:nvPr/>
        </p:nvSpPr>
        <p:spPr bwMode="auto">
          <a:xfrm>
            <a:off x="3429000" y="2297113"/>
            <a:ext cx="4692650" cy="508000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18" name="Rectangle 6"/>
          <p:cNvSpPr>
            <a:spLocks noChangeArrowheads="1"/>
          </p:cNvSpPr>
          <p:nvPr/>
        </p:nvSpPr>
        <p:spPr bwMode="auto">
          <a:xfrm>
            <a:off x="5326063" y="3322638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19" name="Rectangle 7"/>
          <p:cNvSpPr>
            <a:spLocks noChangeArrowheads="1"/>
          </p:cNvSpPr>
          <p:nvPr/>
        </p:nvSpPr>
        <p:spPr bwMode="auto">
          <a:xfrm rot="245137">
            <a:off x="5294313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20" name="Rectangle 8"/>
          <p:cNvSpPr>
            <a:spLocks noChangeArrowheads="1"/>
          </p:cNvSpPr>
          <p:nvPr/>
        </p:nvSpPr>
        <p:spPr bwMode="auto">
          <a:xfrm>
            <a:off x="-207963" y="387350"/>
            <a:ext cx="4462463" cy="95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2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/>
              <a:t>beam divergence</a:t>
            </a:r>
          </a:p>
        </p:txBody>
      </p:sp>
      <p:sp>
        <p:nvSpPr>
          <p:cNvPr id="1677322" name="Text Box 10"/>
          <p:cNvSpPr txBox="1">
            <a:spLocks noChangeArrowheads="1"/>
          </p:cNvSpPr>
          <p:nvPr/>
        </p:nvSpPr>
        <p:spPr bwMode="auto">
          <a:xfrm rot="16200000">
            <a:off x="5325269" y="4025107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spindle axis</a:t>
            </a:r>
          </a:p>
        </p:txBody>
      </p:sp>
      <p:sp>
        <p:nvSpPr>
          <p:cNvPr id="1677323" name="Text Box 11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1677324" name="Text Box 12"/>
          <p:cNvSpPr txBox="1">
            <a:spLocks noChangeArrowheads="1"/>
          </p:cNvSpPr>
          <p:nvPr/>
        </p:nvSpPr>
        <p:spPr bwMode="auto">
          <a:xfrm rot="-2052373">
            <a:off x="2457450" y="407987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diffracted ray</a:t>
            </a:r>
          </a:p>
        </p:txBody>
      </p:sp>
      <p:sp>
        <p:nvSpPr>
          <p:cNvPr id="1677325" name="Text Box 13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1677326" name="Freeform 14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27" name="Text Box 15"/>
          <p:cNvSpPr txBox="1">
            <a:spLocks noChangeArrowheads="1"/>
          </p:cNvSpPr>
          <p:nvPr/>
        </p:nvSpPr>
        <p:spPr bwMode="auto">
          <a:xfrm>
            <a:off x="4595813" y="37338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grpSp>
        <p:nvGrpSpPr>
          <p:cNvPr id="1677328" name="Group 16"/>
          <p:cNvGrpSpPr>
            <a:grpSpLocks/>
          </p:cNvGrpSpPr>
          <p:nvPr/>
        </p:nvGrpSpPr>
        <p:grpSpPr bwMode="auto">
          <a:xfrm rot="-617010">
            <a:off x="-3314700" y="1425575"/>
            <a:ext cx="9140825" cy="9140825"/>
            <a:chOff x="-2124" y="403"/>
            <a:chExt cx="5758" cy="5758"/>
          </a:xfrm>
        </p:grpSpPr>
        <p:sp>
          <p:nvSpPr>
            <p:cNvPr id="1677329" name="Oval 17"/>
            <p:cNvSpPr>
              <a:spLocks noChangeArrowheads="1"/>
            </p:cNvSpPr>
            <p:nvPr/>
          </p:nvSpPr>
          <p:spPr bwMode="auto">
            <a:xfrm>
              <a:off x="-2124" y="403"/>
              <a:ext cx="5758" cy="575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677330" name="Group 18"/>
            <p:cNvGrpSpPr>
              <a:grpSpLocks/>
            </p:cNvGrpSpPr>
            <p:nvPr/>
          </p:nvGrpSpPr>
          <p:grpSpPr bwMode="auto">
            <a:xfrm>
              <a:off x="-2124" y="403"/>
              <a:ext cx="5758" cy="5758"/>
              <a:chOff x="-2124" y="403"/>
              <a:chExt cx="5758" cy="5758"/>
            </a:xfrm>
          </p:grpSpPr>
          <p:sp>
            <p:nvSpPr>
              <p:cNvPr id="1677331" name="Oval 19"/>
              <p:cNvSpPr>
                <a:spLocks noChangeAspect="1" noChangeArrowheads="1"/>
              </p:cNvSpPr>
              <p:nvPr/>
            </p:nvSpPr>
            <p:spPr bwMode="auto">
              <a:xfrm>
                <a:off x="-2124" y="2712"/>
                <a:ext cx="5758" cy="11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7332" name="Rectangle 20"/>
              <p:cNvSpPr>
                <a:spLocks noChangeArrowheads="1"/>
              </p:cNvSpPr>
              <p:nvPr/>
            </p:nvSpPr>
            <p:spPr bwMode="auto">
              <a:xfrm>
                <a:off x="-1103" y="2677"/>
                <a:ext cx="4627" cy="64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89999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7333" name="Oval 21"/>
              <p:cNvSpPr>
                <a:spLocks noChangeArrowheads="1"/>
              </p:cNvSpPr>
              <p:nvPr/>
            </p:nvSpPr>
            <p:spPr bwMode="auto">
              <a:xfrm>
                <a:off x="-1404" y="403"/>
                <a:ext cx="4319" cy="575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7334" name="Line 22"/>
              <p:cNvSpPr>
                <a:spLocks noChangeShapeType="1"/>
              </p:cNvSpPr>
              <p:nvPr/>
            </p:nvSpPr>
            <p:spPr bwMode="auto">
              <a:xfrm>
                <a:off x="754" y="3280"/>
                <a:ext cx="2129" cy="384"/>
              </a:xfrm>
              <a:prstGeom prst="line">
                <a:avLst/>
              </a:prstGeom>
              <a:noFill/>
              <a:ln w="1905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7335" name="Text Box 23"/>
              <p:cNvSpPr txBox="1">
                <a:spLocks noChangeArrowheads="1"/>
              </p:cNvSpPr>
              <p:nvPr/>
            </p:nvSpPr>
            <p:spPr bwMode="auto">
              <a:xfrm>
                <a:off x="467" y="1121"/>
                <a:ext cx="10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Ewald sphere</a:t>
                </a:r>
              </a:p>
            </p:txBody>
          </p:sp>
          <p:sp>
            <p:nvSpPr>
              <p:cNvPr id="1677336" name="Line 24"/>
              <p:cNvSpPr>
                <a:spLocks noChangeShapeType="1"/>
              </p:cNvSpPr>
              <p:nvPr/>
            </p:nvSpPr>
            <p:spPr bwMode="auto">
              <a:xfrm>
                <a:off x="751" y="3273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77337" name="Text Box 25"/>
          <p:cNvSpPr txBox="1">
            <a:spLocks noChangeArrowheads="1"/>
          </p:cNvSpPr>
          <p:nvPr/>
        </p:nvSpPr>
        <p:spPr bwMode="auto">
          <a:xfrm>
            <a:off x="3544888" y="517842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677338" name="Text Box 26"/>
          <p:cNvSpPr txBox="1">
            <a:spLocks noChangeArrowheads="1"/>
          </p:cNvSpPr>
          <p:nvPr/>
        </p:nvSpPr>
        <p:spPr bwMode="auto">
          <a:xfrm>
            <a:off x="2243138" y="397192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677339" name="Line 27"/>
          <p:cNvSpPr>
            <a:spLocks noChangeShapeType="1"/>
          </p:cNvSpPr>
          <p:nvPr/>
        </p:nvSpPr>
        <p:spPr bwMode="auto">
          <a:xfrm flipH="1" flipV="1">
            <a:off x="3684588" y="3060700"/>
            <a:ext cx="2089150" cy="214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40" name="Rectangle 28"/>
          <p:cNvSpPr>
            <a:spLocks noChangeArrowheads="1"/>
          </p:cNvSpPr>
          <p:nvPr/>
        </p:nvSpPr>
        <p:spPr bwMode="auto">
          <a:xfrm rot="180767">
            <a:off x="4856163" y="3213100"/>
            <a:ext cx="134937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41" name="Line 29"/>
          <p:cNvSpPr>
            <a:spLocks noChangeShapeType="1"/>
          </p:cNvSpPr>
          <p:nvPr/>
        </p:nvSpPr>
        <p:spPr bwMode="auto">
          <a:xfrm>
            <a:off x="4845050" y="3270250"/>
            <a:ext cx="157163" cy="111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42" name="Rectangle 30"/>
          <p:cNvSpPr>
            <a:spLocks noChangeArrowheads="1"/>
          </p:cNvSpPr>
          <p:nvPr/>
        </p:nvSpPr>
        <p:spPr bwMode="auto">
          <a:xfrm rot="2408014">
            <a:off x="4025900" y="2346325"/>
            <a:ext cx="12700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43" name="Line 31"/>
          <p:cNvSpPr>
            <a:spLocks noChangeShapeType="1"/>
          </p:cNvSpPr>
          <p:nvPr/>
        </p:nvSpPr>
        <p:spPr bwMode="auto">
          <a:xfrm flipV="1">
            <a:off x="1225550" y="1244600"/>
            <a:ext cx="3905250" cy="47513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44" name="Rectangle 32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77345" name="Line 33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Line 2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35" name="Rectangle 3"/>
          <p:cNvSpPr>
            <a:spLocks noChangeArrowheads="1"/>
          </p:cNvSpPr>
          <p:nvPr/>
        </p:nvSpPr>
        <p:spPr bwMode="auto">
          <a:xfrm>
            <a:off x="5222875" y="3240088"/>
            <a:ext cx="6794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36" name="Oval 4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37" name="Rectangle 5"/>
          <p:cNvSpPr>
            <a:spLocks noChangeArrowheads="1"/>
          </p:cNvSpPr>
          <p:nvPr/>
        </p:nvSpPr>
        <p:spPr bwMode="auto">
          <a:xfrm>
            <a:off x="3429000" y="2297113"/>
            <a:ext cx="4692650" cy="508000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38" name="Rectangle 6"/>
          <p:cNvSpPr>
            <a:spLocks noChangeArrowheads="1"/>
          </p:cNvSpPr>
          <p:nvPr/>
        </p:nvSpPr>
        <p:spPr bwMode="auto">
          <a:xfrm>
            <a:off x="4846638" y="2338388"/>
            <a:ext cx="146050" cy="13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39" name="Rectangle 7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0" name="Line 8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1" name="Oval 9"/>
          <p:cNvSpPr>
            <a:spLocks noChangeAspect="1" noChangeArrowheads="1"/>
          </p:cNvSpPr>
          <p:nvPr/>
        </p:nvSpPr>
        <p:spPr bwMode="auto">
          <a:xfrm>
            <a:off x="-3371850" y="4305300"/>
            <a:ext cx="9140825" cy="1809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2" name="Rectangle 10"/>
          <p:cNvSpPr>
            <a:spLocks noChangeArrowheads="1"/>
          </p:cNvSpPr>
          <p:nvPr/>
        </p:nvSpPr>
        <p:spPr bwMode="auto">
          <a:xfrm>
            <a:off x="-1751013" y="4249738"/>
            <a:ext cx="7345363" cy="1017587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3" name="Oval 11"/>
          <p:cNvSpPr>
            <a:spLocks noChangeAspect="1" noChangeArrowheads="1"/>
          </p:cNvSpPr>
          <p:nvPr/>
        </p:nvSpPr>
        <p:spPr bwMode="auto">
          <a:xfrm>
            <a:off x="-4286250" y="182563"/>
            <a:ext cx="10055225" cy="100552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4" name="Rectangle 12"/>
          <p:cNvSpPr>
            <a:spLocks noChangeArrowheads="1"/>
          </p:cNvSpPr>
          <p:nvPr/>
        </p:nvSpPr>
        <p:spPr bwMode="auto">
          <a:xfrm>
            <a:off x="5373688" y="3319463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5" name="Rectangle 13"/>
          <p:cNvSpPr>
            <a:spLocks noChangeArrowheads="1"/>
          </p:cNvSpPr>
          <p:nvPr/>
        </p:nvSpPr>
        <p:spPr bwMode="auto">
          <a:xfrm rot="245137">
            <a:off x="5341938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6" name="Rectangle 14"/>
          <p:cNvSpPr>
            <a:spLocks noChangeArrowheads="1"/>
          </p:cNvSpPr>
          <p:nvPr/>
        </p:nvSpPr>
        <p:spPr bwMode="auto">
          <a:xfrm rot="3799929">
            <a:off x="4243388" y="2424113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7" name="Oval 15"/>
          <p:cNvSpPr>
            <a:spLocks noChangeArrowheads="1"/>
          </p:cNvSpPr>
          <p:nvPr/>
        </p:nvSpPr>
        <p:spPr bwMode="auto">
          <a:xfrm>
            <a:off x="-2943225" y="182563"/>
            <a:ext cx="7886700" cy="100552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8" name="Rectangle 16"/>
          <p:cNvSpPr>
            <a:spLocks noChangeArrowheads="1"/>
          </p:cNvSpPr>
          <p:nvPr/>
        </p:nvSpPr>
        <p:spPr bwMode="auto">
          <a:xfrm>
            <a:off x="-207963" y="0"/>
            <a:ext cx="4462463" cy="134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4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/>
              <a:t>spectral dispersion</a:t>
            </a:r>
          </a:p>
        </p:txBody>
      </p:sp>
      <p:sp>
        <p:nvSpPr>
          <p:cNvPr id="1682450" name="Line 18"/>
          <p:cNvSpPr>
            <a:spLocks noChangeShapeType="1"/>
          </p:cNvSpPr>
          <p:nvPr/>
        </p:nvSpPr>
        <p:spPr bwMode="auto">
          <a:xfrm>
            <a:off x="422275" y="5192713"/>
            <a:ext cx="4154488" cy="623887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51" name="Rectangle 19"/>
          <p:cNvSpPr>
            <a:spLocks noChangeArrowheads="1"/>
          </p:cNvSpPr>
          <p:nvPr/>
        </p:nvSpPr>
        <p:spPr bwMode="auto">
          <a:xfrm rot="3899312">
            <a:off x="5845969" y="1791494"/>
            <a:ext cx="119063" cy="175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52" name="Line 20"/>
          <p:cNvSpPr>
            <a:spLocks noChangeShapeType="1"/>
          </p:cNvSpPr>
          <p:nvPr/>
        </p:nvSpPr>
        <p:spPr bwMode="auto">
          <a:xfrm flipV="1">
            <a:off x="434975" y="1958975"/>
            <a:ext cx="7010400" cy="32337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53" name="Line 21"/>
          <p:cNvSpPr>
            <a:spLocks noChangeShapeType="1"/>
          </p:cNvSpPr>
          <p:nvPr/>
        </p:nvSpPr>
        <p:spPr bwMode="auto">
          <a:xfrm>
            <a:off x="5370513" y="3300413"/>
            <a:ext cx="49212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54" name="Text Box 22"/>
          <p:cNvSpPr txBox="1">
            <a:spLocks noChangeArrowheads="1"/>
          </p:cNvSpPr>
          <p:nvPr/>
        </p:nvSpPr>
        <p:spPr bwMode="auto">
          <a:xfrm>
            <a:off x="741363" y="17795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Ewald sphere</a:t>
            </a:r>
          </a:p>
        </p:txBody>
      </p:sp>
      <p:sp>
        <p:nvSpPr>
          <p:cNvPr id="1682455" name="Text Box 23"/>
          <p:cNvSpPr txBox="1">
            <a:spLocks noChangeArrowheads="1"/>
          </p:cNvSpPr>
          <p:nvPr/>
        </p:nvSpPr>
        <p:spPr bwMode="auto">
          <a:xfrm rot="16200000">
            <a:off x="5325269" y="4025107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spindle axis</a:t>
            </a:r>
          </a:p>
        </p:txBody>
      </p:sp>
      <p:sp>
        <p:nvSpPr>
          <p:cNvPr id="1682456" name="Text Box 24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1682457" name="Text Box 25"/>
          <p:cNvSpPr txBox="1">
            <a:spLocks noChangeArrowheads="1"/>
          </p:cNvSpPr>
          <p:nvPr/>
        </p:nvSpPr>
        <p:spPr bwMode="auto">
          <a:xfrm rot="-2052373">
            <a:off x="2457450" y="407987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diffracted ray</a:t>
            </a:r>
          </a:p>
        </p:txBody>
      </p:sp>
      <p:sp>
        <p:nvSpPr>
          <p:cNvPr id="1682458" name="Text Box 26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1682459" name="Freeform 27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60" name="Line 28"/>
          <p:cNvSpPr>
            <a:spLocks noChangeShapeType="1"/>
          </p:cNvSpPr>
          <p:nvPr/>
        </p:nvSpPr>
        <p:spPr bwMode="auto">
          <a:xfrm flipH="1" flipV="1">
            <a:off x="4638675" y="3259138"/>
            <a:ext cx="1135063" cy="194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61" name="Text Box 29"/>
          <p:cNvSpPr txBox="1">
            <a:spLocks noChangeArrowheads="1"/>
          </p:cNvSpPr>
          <p:nvPr/>
        </p:nvSpPr>
        <p:spPr bwMode="auto">
          <a:xfrm>
            <a:off x="5100638" y="38893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682462" name="Line 30"/>
          <p:cNvSpPr>
            <a:spLocks noChangeShapeType="1"/>
          </p:cNvSpPr>
          <p:nvPr/>
        </p:nvSpPr>
        <p:spPr bwMode="auto">
          <a:xfrm>
            <a:off x="444500" y="5195888"/>
            <a:ext cx="531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82463" name="Text Box 31"/>
          <p:cNvSpPr txBox="1">
            <a:spLocks noChangeArrowheads="1"/>
          </p:cNvSpPr>
          <p:nvPr/>
        </p:nvSpPr>
        <p:spPr bwMode="auto">
          <a:xfrm>
            <a:off x="3294063" y="483235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’*</a:t>
            </a:r>
          </a:p>
        </p:txBody>
      </p:sp>
      <p:sp>
        <p:nvSpPr>
          <p:cNvPr id="1682464" name="Text Box 32"/>
          <p:cNvSpPr txBox="1">
            <a:spLocks noChangeArrowheads="1"/>
          </p:cNvSpPr>
          <p:nvPr/>
        </p:nvSpPr>
        <p:spPr bwMode="auto">
          <a:xfrm>
            <a:off x="2201863" y="36417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’*</a:t>
            </a:r>
          </a:p>
        </p:txBody>
      </p:sp>
    </p:spTree>
    <p:extLst>
      <p:ext uri="{BB962C8B-B14F-4D97-AF65-F5344CB8AC3E}">
        <p14:creationId xmlns:p14="http://schemas.microsoft.com/office/powerpoint/2010/main" val="14014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02" name="Picture 2" descr="dispersion_5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55075" cy="1143000"/>
          </a:xfr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</a:rPr>
              <a:t>		dispersion = 5.1%</a:t>
            </a: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26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Oval 2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27" name="Rectangle 3"/>
          <p:cNvSpPr>
            <a:spLocks noChangeArrowheads="1"/>
          </p:cNvSpPr>
          <p:nvPr/>
        </p:nvSpPr>
        <p:spPr bwMode="auto">
          <a:xfrm>
            <a:off x="3429000" y="2297113"/>
            <a:ext cx="4692650" cy="508000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28" name="Rectangle 4"/>
          <p:cNvSpPr>
            <a:spLocks noChangeArrowheads="1"/>
          </p:cNvSpPr>
          <p:nvPr/>
        </p:nvSpPr>
        <p:spPr bwMode="auto">
          <a:xfrm>
            <a:off x="3429000" y="2297113"/>
            <a:ext cx="4692650" cy="508000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29" name="Line 5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0" name="Rectangle 6"/>
          <p:cNvSpPr>
            <a:spLocks noChangeArrowheads="1"/>
          </p:cNvSpPr>
          <p:nvPr/>
        </p:nvSpPr>
        <p:spPr bwMode="auto">
          <a:xfrm>
            <a:off x="5222875" y="3240088"/>
            <a:ext cx="6794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1" name="Oval 7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2" name="Rectangle 8"/>
          <p:cNvSpPr>
            <a:spLocks noChangeArrowheads="1"/>
          </p:cNvSpPr>
          <p:nvPr/>
        </p:nvSpPr>
        <p:spPr bwMode="auto">
          <a:xfrm>
            <a:off x="3429000" y="2297113"/>
            <a:ext cx="4692650" cy="508000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3" name="Rectangle 9"/>
          <p:cNvSpPr>
            <a:spLocks noChangeArrowheads="1"/>
          </p:cNvSpPr>
          <p:nvPr/>
        </p:nvSpPr>
        <p:spPr bwMode="auto">
          <a:xfrm>
            <a:off x="4846638" y="2338388"/>
            <a:ext cx="146050" cy="13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4" name="Rectangle 10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5" name="Line 11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6" name="Oval 12"/>
          <p:cNvSpPr>
            <a:spLocks noChangeAspect="1" noChangeArrowheads="1"/>
          </p:cNvSpPr>
          <p:nvPr/>
        </p:nvSpPr>
        <p:spPr bwMode="auto">
          <a:xfrm>
            <a:off x="-3371850" y="4305300"/>
            <a:ext cx="9140825" cy="1809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7" name="Oval 13"/>
          <p:cNvSpPr>
            <a:spLocks noChangeAspect="1" noChangeArrowheads="1"/>
          </p:cNvSpPr>
          <p:nvPr/>
        </p:nvSpPr>
        <p:spPr bwMode="auto">
          <a:xfrm>
            <a:off x="-4286250" y="182563"/>
            <a:ext cx="10055225" cy="100552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8" name="Rectangle 14"/>
          <p:cNvSpPr>
            <a:spLocks noChangeArrowheads="1"/>
          </p:cNvSpPr>
          <p:nvPr/>
        </p:nvSpPr>
        <p:spPr bwMode="auto">
          <a:xfrm>
            <a:off x="5373688" y="3319463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39" name="Rectangle 15"/>
          <p:cNvSpPr>
            <a:spLocks noChangeArrowheads="1"/>
          </p:cNvSpPr>
          <p:nvPr/>
        </p:nvSpPr>
        <p:spPr bwMode="auto">
          <a:xfrm rot="245137">
            <a:off x="5341938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40" name="Rectangle 16"/>
          <p:cNvSpPr>
            <a:spLocks noChangeArrowheads="1"/>
          </p:cNvSpPr>
          <p:nvPr/>
        </p:nvSpPr>
        <p:spPr bwMode="auto">
          <a:xfrm rot="3799929">
            <a:off x="4243388" y="2424113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41" name="Oval 17"/>
          <p:cNvSpPr>
            <a:spLocks noChangeArrowheads="1"/>
          </p:cNvSpPr>
          <p:nvPr/>
        </p:nvSpPr>
        <p:spPr bwMode="auto">
          <a:xfrm>
            <a:off x="-2943225" y="182563"/>
            <a:ext cx="7886700" cy="100552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42" name="Rectangle 18"/>
          <p:cNvSpPr>
            <a:spLocks noChangeArrowheads="1"/>
          </p:cNvSpPr>
          <p:nvPr/>
        </p:nvSpPr>
        <p:spPr bwMode="auto">
          <a:xfrm>
            <a:off x="-207963" y="0"/>
            <a:ext cx="4462463" cy="134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43" name="Line 19"/>
          <p:cNvSpPr>
            <a:spLocks noChangeShapeType="1"/>
          </p:cNvSpPr>
          <p:nvPr/>
        </p:nvSpPr>
        <p:spPr bwMode="auto">
          <a:xfrm>
            <a:off x="422275" y="5192713"/>
            <a:ext cx="4154488" cy="623887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44" name="Rectangle 20"/>
          <p:cNvSpPr>
            <a:spLocks noChangeArrowheads="1"/>
          </p:cNvSpPr>
          <p:nvPr/>
        </p:nvSpPr>
        <p:spPr bwMode="auto">
          <a:xfrm rot="3899312">
            <a:off x="5845969" y="1791494"/>
            <a:ext cx="119063" cy="1755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45" name="Line 21"/>
          <p:cNvSpPr>
            <a:spLocks noChangeShapeType="1"/>
          </p:cNvSpPr>
          <p:nvPr/>
        </p:nvSpPr>
        <p:spPr bwMode="auto">
          <a:xfrm flipV="1">
            <a:off x="434975" y="1958975"/>
            <a:ext cx="7010400" cy="32337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46" name="Line 22"/>
          <p:cNvSpPr>
            <a:spLocks noChangeShapeType="1"/>
          </p:cNvSpPr>
          <p:nvPr/>
        </p:nvSpPr>
        <p:spPr bwMode="auto">
          <a:xfrm>
            <a:off x="5370513" y="3300413"/>
            <a:ext cx="49212" cy="15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47" name="Text Box 23"/>
          <p:cNvSpPr txBox="1">
            <a:spLocks noChangeArrowheads="1"/>
          </p:cNvSpPr>
          <p:nvPr/>
        </p:nvSpPr>
        <p:spPr bwMode="auto">
          <a:xfrm>
            <a:off x="741363" y="17795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Ewald sphere</a:t>
            </a:r>
          </a:p>
        </p:txBody>
      </p:sp>
      <p:sp>
        <p:nvSpPr>
          <p:cNvPr id="1690648" name="Text Box 24"/>
          <p:cNvSpPr txBox="1">
            <a:spLocks noChangeArrowheads="1"/>
          </p:cNvSpPr>
          <p:nvPr/>
        </p:nvSpPr>
        <p:spPr bwMode="auto">
          <a:xfrm rot="16200000">
            <a:off x="5325269" y="4025107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spindle axis</a:t>
            </a:r>
          </a:p>
        </p:txBody>
      </p:sp>
      <p:sp>
        <p:nvSpPr>
          <p:cNvPr id="1690649" name="Text Box 25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1690650" name="Text Box 26"/>
          <p:cNvSpPr txBox="1">
            <a:spLocks noChangeArrowheads="1"/>
          </p:cNvSpPr>
          <p:nvPr/>
        </p:nvSpPr>
        <p:spPr bwMode="auto">
          <a:xfrm rot="-2052373">
            <a:off x="2457450" y="407987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diffracted ray</a:t>
            </a:r>
          </a:p>
        </p:txBody>
      </p:sp>
      <p:sp>
        <p:nvSpPr>
          <p:cNvPr id="1690651" name="Text Box 27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1690652" name="Freeform 28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53" name="Line 29"/>
          <p:cNvSpPr>
            <a:spLocks noChangeShapeType="1"/>
          </p:cNvSpPr>
          <p:nvPr/>
        </p:nvSpPr>
        <p:spPr bwMode="auto">
          <a:xfrm flipH="1" flipV="1">
            <a:off x="4638675" y="3259138"/>
            <a:ext cx="1135063" cy="194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54" name="Text Box 30"/>
          <p:cNvSpPr txBox="1">
            <a:spLocks noChangeArrowheads="1"/>
          </p:cNvSpPr>
          <p:nvPr/>
        </p:nvSpPr>
        <p:spPr bwMode="auto">
          <a:xfrm>
            <a:off x="5100638" y="38893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690655" name="Line 31"/>
          <p:cNvSpPr>
            <a:spLocks noChangeShapeType="1"/>
          </p:cNvSpPr>
          <p:nvPr/>
        </p:nvSpPr>
        <p:spPr bwMode="auto">
          <a:xfrm>
            <a:off x="444500" y="5195888"/>
            <a:ext cx="531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56" name="Text Box 32"/>
          <p:cNvSpPr txBox="1">
            <a:spLocks noChangeArrowheads="1"/>
          </p:cNvSpPr>
          <p:nvPr/>
        </p:nvSpPr>
        <p:spPr bwMode="auto">
          <a:xfrm>
            <a:off x="3294063" y="483235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’*</a:t>
            </a:r>
          </a:p>
        </p:txBody>
      </p:sp>
      <p:sp>
        <p:nvSpPr>
          <p:cNvPr id="1690657" name="Text Box 33"/>
          <p:cNvSpPr txBox="1">
            <a:spLocks noChangeArrowheads="1"/>
          </p:cNvSpPr>
          <p:nvPr/>
        </p:nvSpPr>
        <p:spPr bwMode="auto">
          <a:xfrm>
            <a:off x="2201863" y="36417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’*</a:t>
            </a:r>
          </a:p>
        </p:txBody>
      </p:sp>
      <p:sp>
        <p:nvSpPr>
          <p:cNvPr id="1690658" name="Line 34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59" name="Rectangle 35"/>
          <p:cNvSpPr>
            <a:spLocks noChangeArrowheads="1"/>
          </p:cNvSpPr>
          <p:nvPr/>
        </p:nvSpPr>
        <p:spPr bwMode="auto">
          <a:xfrm>
            <a:off x="5222875" y="3240088"/>
            <a:ext cx="67945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0" name="Oval 36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1" name="Rectangle 37"/>
          <p:cNvSpPr>
            <a:spLocks noChangeArrowheads="1"/>
          </p:cNvSpPr>
          <p:nvPr/>
        </p:nvSpPr>
        <p:spPr bwMode="auto">
          <a:xfrm>
            <a:off x="4741863" y="2354263"/>
            <a:ext cx="146050" cy="13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2" name="Rectangle 38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3" name="Line 39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4" name="Oval 40"/>
          <p:cNvSpPr>
            <a:spLocks noChangeAspect="1" noChangeArrowheads="1"/>
          </p:cNvSpPr>
          <p:nvPr/>
        </p:nvSpPr>
        <p:spPr bwMode="auto">
          <a:xfrm>
            <a:off x="-3371850" y="4305300"/>
            <a:ext cx="9140825" cy="1809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5" name="Oval 41"/>
          <p:cNvSpPr>
            <a:spLocks noChangeArrowheads="1"/>
          </p:cNvSpPr>
          <p:nvPr/>
        </p:nvSpPr>
        <p:spPr bwMode="auto">
          <a:xfrm>
            <a:off x="-3371850" y="639763"/>
            <a:ext cx="9140825" cy="914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6" name="Rectangle 42"/>
          <p:cNvSpPr>
            <a:spLocks noChangeArrowheads="1"/>
          </p:cNvSpPr>
          <p:nvPr/>
        </p:nvSpPr>
        <p:spPr bwMode="auto">
          <a:xfrm>
            <a:off x="5326063" y="3322638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7" name="Rectangle 43"/>
          <p:cNvSpPr>
            <a:spLocks noChangeArrowheads="1"/>
          </p:cNvSpPr>
          <p:nvPr/>
        </p:nvSpPr>
        <p:spPr bwMode="auto">
          <a:xfrm rot="245137">
            <a:off x="5294313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8" name="Rectangle 44"/>
          <p:cNvSpPr>
            <a:spLocks noChangeArrowheads="1"/>
          </p:cNvSpPr>
          <p:nvPr/>
        </p:nvSpPr>
        <p:spPr bwMode="auto">
          <a:xfrm rot="3799929">
            <a:off x="3914775" y="2486025"/>
            <a:ext cx="127000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69" name="Oval 45"/>
          <p:cNvSpPr>
            <a:spLocks noChangeArrowheads="1"/>
          </p:cNvSpPr>
          <p:nvPr/>
        </p:nvSpPr>
        <p:spPr bwMode="auto">
          <a:xfrm>
            <a:off x="-2228850" y="639763"/>
            <a:ext cx="6856413" cy="9140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70" name="Rectangle 46"/>
          <p:cNvSpPr>
            <a:spLocks noChangeArrowheads="1"/>
          </p:cNvSpPr>
          <p:nvPr/>
        </p:nvSpPr>
        <p:spPr bwMode="auto">
          <a:xfrm>
            <a:off x="-207963" y="387350"/>
            <a:ext cx="4462463" cy="95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71" name="Line 47"/>
          <p:cNvSpPr>
            <a:spLocks noChangeShapeType="1"/>
          </p:cNvSpPr>
          <p:nvPr/>
        </p:nvSpPr>
        <p:spPr bwMode="auto">
          <a:xfrm>
            <a:off x="1196975" y="5207000"/>
            <a:ext cx="3379788" cy="6096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72" name="Rectangle 48"/>
          <p:cNvSpPr>
            <a:spLocks noChangeArrowheads="1"/>
          </p:cNvSpPr>
          <p:nvPr/>
        </p:nvSpPr>
        <p:spPr bwMode="auto">
          <a:xfrm rot="3438604">
            <a:off x="5325268" y="1955007"/>
            <a:ext cx="119063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73" name="Line 49"/>
          <p:cNvSpPr>
            <a:spLocks noChangeShapeType="1"/>
          </p:cNvSpPr>
          <p:nvPr/>
        </p:nvSpPr>
        <p:spPr bwMode="auto">
          <a:xfrm flipV="1">
            <a:off x="1196975" y="1382713"/>
            <a:ext cx="5888038" cy="3810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74" name="Line 50"/>
          <p:cNvSpPr>
            <a:spLocks noChangeShapeType="1"/>
          </p:cNvSpPr>
          <p:nvPr/>
        </p:nvSpPr>
        <p:spPr bwMode="auto">
          <a:xfrm>
            <a:off x="5330825" y="3302000"/>
            <a:ext cx="49213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75" name="Text Box 51"/>
          <p:cNvSpPr txBox="1">
            <a:spLocks noChangeArrowheads="1"/>
          </p:cNvSpPr>
          <p:nvPr/>
        </p:nvSpPr>
        <p:spPr bwMode="auto">
          <a:xfrm>
            <a:off x="741363" y="17795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Ewald sphere</a:t>
            </a:r>
          </a:p>
        </p:txBody>
      </p:sp>
      <p:sp>
        <p:nvSpPr>
          <p:cNvPr id="1690676" name="Text Box 52"/>
          <p:cNvSpPr txBox="1">
            <a:spLocks noChangeArrowheads="1"/>
          </p:cNvSpPr>
          <p:nvPr/>
        </p:nvSpPr>
        <p:spPr bwMode="auto">
          <a:xfrm rot="16200000">
            <a:off x="5325269" y="4025107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spindle axis</a:t>
            </a:r>
          </a:p>
        </p:txBody>
      </p:sp>
      <p:sp>
        <p:nvSpPr>
          <p:cNvPr id="1690677" name="Text Box 53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1690678" name="Text Box 54"/>
          <p:cNvSpPr txBox="1">
            <a:spLocks noChangeArrowheads="1"/>
          </p:cNvSpPr>
          <p:nvPr/>
        </p:nvSpPr>
        <p:spPr bwMode="auto">
          <a:xfrm rot="-2052373">
            <a:off x="2457450" y="407987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diffracted ray</a:t>
            </a:r>
          </a:p>
        </p:txBody>
      </p:sp>
      <p:sp>
        <p:nvSpPr>
          <p:cNvPr id="1690679" name="Text Box 55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1690680" name="Freeform 56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81" name="Line 57"/>
          <p:cNvSpPr>
            <a:spLocks noChangeShapeType="1"/>
          </p:cNvSpPr>
          <p:nvPr/>
        </p:nvSpPr>
        <p:spPr bwMode="auto">
          <a:xfrm flipH="1" flipV="1">
            <a:off x="4306888" y="3227388"/>
            <a:ext cx="1466850" cy="197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82" name="Text Box 58"/>
          <p:cNvSpPr txBox="1">
            <a:spLocks noChangeArrowheads="1"/>
          </p:cNvSpPr>
          <p:nvPr/>
        </p:nvSpPr>
        <p:spPr bwMode="auto">
          <a:xfrm>
            <a:off x="4948238" y="39290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690683" name="Line 59"/>
          <p:cNvSpPr>
            <a:spLocks noChangeShapeType="1"/>
          </p:cNvSpPr>
          <p:nvPr/>
        </p:nvSpPr>
        <p:spPr bwMode="auto">
          <a:xfrm>
            <a:off x="1192213" y="5195888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84" name="Text Box 60"/>
          <p:cNvSpPr txBox="1">
            <a:spLocks noChangeArrowheads="1"/>
          </p:cNvSpPr>
          <p:nvPr/>
        </p:nvSpPr>
        <p:spPr bwMode="auto">
          <a:xfrm>
            <a:off x="3557588" y="487362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690685" name="Text Box 61"/>
          <p:cNvSpPr txBox="1">
            <a:spLocks noChangeArrowheads="1"/>
          </p:cNvSpPr>
          <p:nvPr/>
        </p:nvSpPr>
        <p:spPr bwMode="auto">
          <a:xfrm>
            <a:off x="2574925" y="3640138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690686" name="Line 62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87" name="Rectangle 63"/>
          <p:cNvSpPr>
            <a:spLocks noChangeArrowheads="1"/>
          </p:cNvSpPr>
          <p:nvPr/>
        </p:nvSpPr>
        <p:spPr bwMode="auto">
          <a:xfrm>
            <a:off x="5670550" y="3240088"/>
            <a:ext cx="231775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88" name="Oval 64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89" name="Rectangle 65"/>
          <p:cNvSpPr>
            <a:spLocks noChangeArrowheads="1"/>
          </p:cNvSpPr>
          <p:nvPr/>
        </p:nvSpPr>
        <p:spPr bwMode="auto">
          <a:xfrm>
            <a:off x="5326063" y="3322638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90" name="Rectangle 66"/>
          <p:cNvSpPr>
            <a:spLocks noChangeArrowheads="1"/>
          </p:cNvSpPr>
          <p:nvPr/>
        </p:nvSpPr>
        <p:spPr bwMode="auto">
          <a:xfrm rot="245137">
            <a:off x="5294313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91" name="Rectangle 67"/>
          <p:cNvSpPr>
            <a:spLocks noChangeArrowheads="1"/>
          </p:cNvSpPr>
          <p:nvPr/>
        </p:nvSpPr>
        <p:spPr bwMode="auto">
          <a:xfrm>
            <a:off x="-207963" y="387350"/>
            <a:ext cx="4462463" cy="95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92" name="Text Box 68"/>
          <p:cNvSpPr txBox="1">
            <a:spLocks noChangeArrowheads="1"/>
          </p:cNvSpPr>
          <p:nvPr/>
        </p:nvSpPr>
        <p:spPr bwMode="auto">
          <a:xfrm rot="16200000">
            <a:off x="5325269" y="4025107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spindle axis</a:t>
            </a:r>
          </a:p>
        </p:txBody>
      </p:sp>
      <p:sp>
        <p:nvSpPr>
          <p:cNvPr id="1690693" name="Text Box 69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1690694" name="Text Box 70"/>
          <p:cNvSpPr txBox="1">
            <a:spLocks noChangeArrowheads="1"/>
          </p:cNvSpPr>
          <p:nvPr/>
        </p:nvSpPr>
        <p:spPr bwMode="auto">
          <a:xfrm rot="-2052373">
            <a:off x="2457450" y="407987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diffracted ray</a:t>
            </a:r>
          </a:p>
        </p:txBody>
      </p:sp>
      <p:sp>
        <p:nvSpPr>
          <p:cNvPr id="1690695" name="Text Box 71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1690696" name="Freeform 72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97" name="Text Box 73"/>
          <p:cNvSpPr txBox="1">
            <a:spLocks noChangeArrowheads="1"/>
          </p:cNvSpPr>
          <p:nvPr/>
        </p:nvSpPr>
        <p:spPr bwMode="auto">
          <a:xfrm>
            <a:off x="4595813" y="37338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690698" name="Oval 74"/>
          <p:cNvSpPr>
            <a:spLocks noChangeArrowheads="1"/>
          </p:cNvSpPr>
          <p:nvPr/>
        </p:nvSpPr>
        <p:spPr bwMode="auto">
          <a:xfrm rot="-617010">
            <a:off x="-3314700" y="1425575"/>
            <a:ext cx="9140825" cy="914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699" name="Oval 75"/>
          <p:cNvSpPr>
            <a:spLocks noChangeAspect="1" noChangeArrowheads="1"/>
          </p:cNvSpPr>
          <p:nvPr/>
        </p:nvSpPr>
        <p:spPr bwMode="auto">
          <a:xfrm rot="-617010">
            <a:off x="-3314700" y="5091113"/>
            <a:ext cx="9140825" cy="1809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00" name="Oval 76"/>
          <p:cNvSpPr>
            <a:spLocks noChangeArrowheads="1"/>
          </p:cNvSpPr>
          <p:nvPr/>
        </p:nvSpPr>
        <p:spPr bwMode="auto">
          <a:xfrm rot="-617010">
            <a:off x="-2173288" y="1423988"/>
            <a:ext cx="6856413" cy="9140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01" name="Line 77"/>
          <p:cNvSpPr>
            <a:spLocks noChangeShapeType="1"/>
          </p:cNvSpPr>
          <p:nvPr/>
        </p:nvSpPr>
        <p:spPr bwMode="auto">
          <a:xfrm rot="-617010">
            <a:off x="1279525" y="5686425"/>
            <a:ext cx="3379788" cy="6096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02" name="Text Box 78"/>
          <p:cNvSpPr txBox="1">
            <a:spLocks noChangeArrowheads="1"/>
          </p:cNvSpPr>
          <p:nvPr/>
        </p:nvSpPr>
        <p:spPr bwMode="auto">
          <a:xfrm rot="-617010">
            <a:off x="212725" y="255111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Ewald sphere</a:t>
            </a:r>
          </a:p>
        </p:txBody>
      </p:sp>
      <p:sp>
        <p:nvSpPr>
          <p:cNvPr id="1690703" name="Line 79"/>
          <p:cNvSpPr>
            <a:spLocks noChangeShapeType="1"/>
          </p:cNvSpPr>
          <p:nvPr/>
        </p:nvSpPr>
        <p:spPr bwMode="auto">
          <a:xfrm rot="-617010">
            <a:off x="1209675" y="557371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04" name="Text Box 80"/>
          <p:cNvSpPr txBox="1">
            <a:spLocks noChangeArrowheads="1"/>
          </p:cNvSpPr>
          <p:nvPr/>
        </p:nvSpPr>
        <p:spPr bwMode="auto">
          <a:xfrm>
            <a:off x="3544888" y="517842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690705" name="Text Box 81"/>
          <p:cNvSpPr txBox="1">
            <a:spLocks noChangeArrowheads="1"/>
          </p:cNvSpPr>
          <p:nvPr/>
        </p:nvSpPr>
        <p:spPr bwMode="auto">
          <a:xfrm>
            <a:off x="2243138" y="397192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b="1">
                <a:solidFill>
                  <a:srgbClr val="000000"/>
                </a:solidFill>
              </a:rPr>
              <a:t>λ</a:t>
            </a:r>
            <a:r>
              <a:rPr lang="en-US" b="1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690706" name="Line 82"/>
          <p:cNvSpPr>
            <a:spLocks noChangeShapeType="1"/>
          </p:cNvSpPr>
          <p:nvPr/>
        </p:nvSpPr>
        <p:spPr bwMode="auto">
          <a:xfrm flipH="1" flipV="1">
            <a:off x="3684588" y="3060700"/>
            <a:ext cx="2089150" cy="214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07" name="Rectangle 83"/>
          <p:cNvSpPr>
            <a:spLocks noChangeArrowheads="1"/>
          </p:cNvSpPr>
          <p:nvPr/>
        </p:nvSpPr>
        <p:spPr bwMode="auto">
          <a:xfrm rot="180767">
            <a:off x="4856163" y="3213100"/>
            <a:ext cx="134937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08" name="Line 84"/>
          <p:cNvSpPr>
            <a:spLocks noChangeShapeType="1"/>
          </p:cNvSpPr>
          <p:nvPr/>
        </p:nvSpPr>
        <p:spPr bwMode="auto">
          <a:xfrm>
            <a:off x="4845050" y="3270250"/>
            <a:ext cx="157163" cy="111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09" name="Rectangle 85"/>
          <p:cNvSpPr>
            <a:spLocks noChangeArrowheads="1"/>
          </p:cNvSpPr>
          <p:nvPr/>
        </p:nvSpPr>
        <p:spPr bwMode="auto">
          <a:xfrm rot="2408014">
            <a:off x="4025900" y="2346325"/>
            <a:ext cx="12700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0" name="Line 86"/>
          <p:cNvSpPr>
            <a:spLocks noChangeShapeType="1"/>
          </p:cNvSpPr>
          <p:nvPr/>
        </p:nvSpPr>
        <p:spPr bwMode="auto">
          <a:xfrm flipV="1">
            <a:off x="1225550" y="1244600"/>
            <a:ext cx="3905250" cy="47513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1" name="Rectangle 87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2" name="Line 88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3" name="Line 89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4" name="Rectangle 90"/>
          <p:cNvSpPr>
            <a:spLocks noChangeArrowheads="1"/>
          </p:cNvSpPr>
          <p:nvPr/>
        </p:nvSpPr>
        <p:spPr bwMode="auto">
          <a:xfrm>
            <a:off x="4741863" y="2354263"/>
            <a:ext cx="146050" cy="13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5" name="Rectangle 91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6" name="Line 92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7" name="Oval 93"/>
          <p:cNvSpPr>
            <a:spLocks noChangeAspect="1" noChangeArrowheads="1"/>
          </p:cNvSpPr>
          <p:nvPr/>
        </p:nvSpPr>
        <p:spPr bwMode="auto">
          <a:xfrm>
            <a:off x="-3371850" y="4305300"/>
            <a:ext cx="9140825" cy="18097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8" name="Oval 94"/>
          <p:cNvSpPr>
            <a:spLocks noChangeArrowheads="1"/>
          </p:cNvSpPr>
          <p:nvPr/>
        </p:nvSpPr>
        <p:spPr bwMode="auto">
          <a:xfrm>
            <a:off x="-3371850" y="639763"/>
            <a:ext cx="9140825" cy="9140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19" name="Rectangle 95"/>
          <p:cNvSpPr>
            <a:spLocks noChangeArrowheads="1"/>
          </p:cNvSpPr>
          <p:nvPr/>
        </p:nvSpPr>
        <p:spPr bwMode="auto">
          <a:xfrm>
            <a:off x="5326063" y="3322638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20" name="Rectangle 96"/>
          <p:cNvSpPr>
            <a:spLocks noChangeArrowheads="1"/>
          </p:cNvSpPr>
          <p:nvPr/>
        </p:nvSpPr>
        <p:spPr bwMode="auto">
          <a:xfrm rot="245137">
            <a:off x="5294313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21" name="Oval 97"/>
          <p:cNvSpPr>
            <a:spLocks noChangeArrowheads="1"/>
          </p:cNvSpPr>
          <p:nvPr/>
        </p:nvSpPr>
        <p:spPr bwMode="auto">
          <a:xfrm>
            <a:off x="-2228850" y="639763"/>
            <a:ext cx="6592888" cy="9140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22" name="Line 98"/>
          <p:cNvSpPr>
            <a:spLocks noChangeShapeType="1"/>
          </p:cNvSpPr>
          <p:nvPr/>
        </p:nvSpPr>
        <p:spPr bwMode="auto">
          <a:xfrm>
            <a:off x="1196975" y="5207000"/>
            <a:ext cx="3379788" cy="609600"/>
          </a:xfrm>
          <a:prstGeom prst="line">
            <a:avLst/>
          </a:prstGeom>
          <a:noFill/>
          <a:ln w="19050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23" name="Rectangle 99"/>
          <p:cNvSpPr>
            <a:spLocks noChangeArrowheads="1"/>
          </p:cNvSpPr>
          <p:nvPr/>
        </p:nvSpPr>
        <p:spPr bwMode="auto">
          <a:xfrm rot="3276946">
            <a:off x="5264943" y="1523207"/>
            <a:ext cx="119063" cy="1352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24" name="Line 100"/>
          <p:cNvSpPr>
            <a:spLocks noChangeShapeType="1"/>
          </p:cNvSpPr>
          <p:nvPr/>
        </p:nvSpPr>
        <p:spPr bwMode="auto">
          <a:xfrm flipV="1">
            <a:off x="1196975" y="1133475"/>
            <a:ext cx="5610225" cy="405923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25" name="Line 101"/>
          <p:cNvSpPr>
            <a:spLocks noChangeShapeType="1"/>
          </p:cNvSpPr>
          <p:nvPr/>
        </p:nvSpPr>
        <p:spPr bwMode="auto">
          <a:xfrm>
            <a:off x="5330825" y="3302000"/>
            <a:ext cx="49213" cy="15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26" name="Text Box 102"/>
          <p:cNvSpPr txBox="1">
            <a:spLocks noChangeArrowheads="1"/>
          </p:cNvSpPr>
          <p:nvPr/>
        </p:nvSpPr>
        <p:spPr bwMode="auto">
          <a:xfrm>
            <a:off x="741363" y="17795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Ewald sphere</a:t>
            </a:r>
          </a:p>
        </p:txBody>
      </p:sp>
      <p:sp>
        <p:nvSpPr>
          <p:cNvPr id="1690727" name="Text Box 103"/>
          <p:cNvSpPr txBox="1">
            <a:spLocks noChangeArrowheads="1"/>
          </p:cNvSpPr>
          <p:nvPr/>
        </p:nvSpPr>
        <p:spPr bwMode="auto">
          <a:xfrm rot="16200000">
            <a:off x="5325269" y="4025107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333399"/>
                </a:solidFill>
              </a:rPr>
              <a:t>spindle axis</a:t>
            </a:r>
          </a:p>
        </p:txBody>
      </p:sp>
      <p:sp>
        <p:nvSpPr>
          <p:cNvPr id="1690728" name="Text Box 104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1690729" name="Text Box 105"/>
          <p:cNvSpPr txBox="1">
            <a:spLocks noChangeArrowheads="1"/>
          </p:cNvSpPr>
          <p:nvPr/>
        </p:nvSpPr>
        <p:spPr bwMode="auto">
          <a:xfrm rot="-2052373">
            <a:off x="2446338" y="4043363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diffracted rays</a:t>
            </a:r>
          </a:p>
        </p:txBody>
      </p:sp>
      <p:sp>
        <p:nvSpPr>
          <p:cNvPr id="1690730" name="Text Box 106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1690731" name="Freeform 107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32" name="Oval 108"/>
          <p:cNvSpPr>
            <a:spLocks noChangeArrowheads="1"/>
          </p:cNvSpPr>
          <p:nvPr/>
        </p:nvSpPr>
        <p:spPr bwMode="auto">
          <a:xfrm rot="2720962">
            <a:off x="4031456" y="2840832"/>
            <a:ext cx="428625" cy="735012"/>
          </a:xfrm>
          <a:prstGeom prst="ellipse">
            <a:avLst/>
          </a:prstGeom>
          <a:solidFill>
            <a:srgbClr val="008000">
              <a:alpha val="50000"/>
            </a:srgbClr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33" name="Oval 109"/>
          <p:cNvSpPr>
            <a:spLocks noChangeArrowheads="1"/>
          </p:cNvSpPr>
          <p:nvPr/>
        </p:nvSpPr>
        <p:spPr bwMode="auto">
          <a:xfrm>
            <a:off x="-2219325" y="649288"/>
            <a:ext cx="7078663" cy="9140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34" name="Text Box 110"/>
          <p:cNvSpPr txBox="1">
            <a:spLocks noChangeArrowheads="1"/>
          </p:cNvSpPr>
          <p:nvPr/>
        </p:nvSpPr>
        <p:spPr bwMode="auto">
          <a:xfrm>
            <a:off x="5046663" y="37480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690735" name="Line 111"/>
          <p:cNvSpPr>
            <a:spLocks noChangeShapeType="1"/>
          </p:cNvSpPr>
          <p:nvPr/>
        </p:nvSpPr>
        <p:spPr bwMode="auto">
          <a:xfrm flipH="1" flipV="1">
            <a:off x="4500563" y="3211513"/>
            <a:ext cx="1282700" cy="200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36" name="Rectangle 112"/>
          <p:cNvSpPr>
            <a:spLocks noChangeArrowheads="1"/>
          </p:cNvSpPr>
          <p:nvPr/>
        </p:nvSpPr>
        <p:spPr bwMode="auto">
          <a:xfrm rot="3542409">
            <a:off x="5449094" y="2064544"/>
            <a:ext cx="119062" cy="105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37" name="Text Box 113"/>
          <p:cNvSpPr txBox="1">
            <a:spLocks noChangeArrowheads="1"/>
          </p:cNvSpPr>
          <p:nvPr/>
        </p:nvSpPr>
        <p:spPr bwMode="auto">
          <a:xfrm>
            <a:off x="4367213" y="40544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d*</a:t>
            </a:r>
          </a:p>
        </p:txBody>
      </p:sp>
      <p:sp>
        <p:nvSpPr>
          <p:cNvPr id="1690738" name="Line 114"/>
          <p:cNvSpPr>
            <a:spLocks noChangeShapeType="1"/>
          </p:cNvSpPr>
          <p:nvPr/>
        </p:nvSpPr>
        <p:spPr bwMode="auto">
          <a:xfrm flipH="1" flipV="1">
            <a:off x="4027488" y="3163888"/>
            <a:ext cx="1746250" cy="204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39" name="Line 115"/>
          <p:cNvSpPr>
            <a:spLocks noChangeShapeType="1"/>
          </p:cNvSpPr>
          <p:nvPr/>
        </p:nvSpPr>
        <p:spPr bwMode="auto">
          <a:xfrm flipV="1">
            <a:off x="1209675" y="1716088"/>
            <a:ext cx="5791200" cy="344963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40" name="Rectangle 116"/>
          <p:cNvSpPr>
            <a:spLocks noChangeArrowheads="1"/>
          </p:cNvSpPr>
          <p:nvPr/>
        </p:nvSpPr>
        <p:spPr bwMode="auto">
          <a:xfrm>
            <a:off x="-207963" y="387350"/>
            <a:ext cx="4462463" cy="95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90741" name="Rectangle 11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/>
              <a:t>spot shape</a:t>
            </a:r>
          </a:p>
        </p:txBody>
      </p:sp>
    </p:spTree>
    <p:extLst>
      <p:ext uri="{BB962C8B-B14F-4D97-AF65-F5344CB8AC3E}">
        <p14:creationId xmlns:p14="http://schemas.microsoft.com/office/powerpoint/2010/main" val="33850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5" t="10866" r="600" b="4068"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</a:rPr>
              <a:t>Now What?</a:t>
            </a:r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5830888" y="3856038"/>
            <a:ext cx="801687" cy="831850"/>
            <a:chOff x="3673" y="2429"/>
            <a:chExt cx="505" cy="524"/>
          </a:xfrm>
        </p:grpSpPr>
        <p:sp>
          <p:nvSpPr>
            <p:cNvPr id="35845" name="Text Box 9"/>
            <p:cNvSpPr txBox="1">
              <a:spLocks noChangeArrowheads="1"/>
            </p:cNvSpPr>
            <p:nvPr/>
          </p:nvSpPr>
          <p:spPr bwMode="auto">
            <a:xfrm>
              <a:off x="3724" y="2703"/>
              <a:ext cx="4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/>
                <a:t>10 Å</a:t>
              </a:r>
            </a:p>
          </p:txBody>
        </p:sp>
        <p:sp>
          <p:nvSpPr>
            <p:cNvPr id="35846" name="Line 10"/>
            <p:cNvSpPr>
              <a:spLocks noChangeShapeType="1"/>
            </p:cNvSpPr>
            <p:nvPr/>
          </p:nvSpPr>
          <p:spPr bwMode="auto">
            <a:xfrm flipH="1" flipV="1">
              <a:off x="3673" y="2429"/>
              <a:ext cx="117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83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Resolution</a:t>
            </a:r>
          </a:p>
        </p:txBody>
      </p:sp>
      <p:pic>
        <p:nvPicPr>
          <p:cNvPr id="57348" name="resolution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143000"/>
            <a:ext cx="7313612" cy="54848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827088" y="6596063"/>
            <a:ext cx="6034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Courier New" pitchFamily="49" charset="0"/>
              </a:rPr>
              <a:t>http://bl831.als.lbl.gov/~jamesh/movies/resolution.mpeg</a:t>
            </a:r>
          </a:p>
        </p:txBody>
      </p:sp>
    </p:spTree>
    <p:extLst>
      <p:ext uri="{BB962C8B-B14F-4D97-AF65-F5344CB8AC3E}">
        <p14:creationId xmlns:p14="http://schemas.microsoft.com/office/powerpoint/2010/main" val="15236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7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7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25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6000" smtClean="0"/>
              <a:t>What is “disorder”?</a:t>
            </a:r>
          </a:p>
        </p:txBody>
      </p:sp>
      <p:grpSp>
        <p:nvGrpSpPr>
          <p:cNvPr id="123907" name="Group 3"/>
          <p:cNvGrpSpPr>
            <a:grpSpLocks noChangeAspect="1"/>
          </p:cNvGrpSpPr>
          <p:nvPr/>
        </p:nvGrpSpPr>
        <p:grpSpPr bwMode="auto">
          <a:xfrm>
            <a:off x="500063" y="1882775"/>
            <a:ext cx="3500437" cy="2100263"/>
            <a:chOff x="670" y="1186"/>
            <a:chExt cx="4420" cy="2653"/>
          </a:xfrm>
        </p:grpSpPr>
        <p:sp>
          <p:nvSpPr>
            <p:cNvPr id="123939" name="Oval 4"/>
            <p:cNvSpPr>
              <a:spLocks noChangeAspect="1" noChangeArrowheads="1"/>
            </p:cNvSpPr>
            <p:nvPr/>
          </p:nvSpPr>
          <p:spPr bwMode="auto">
            <a:xfrm>
              <a:off x="1932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0" name="Oval 5"/>
            <p:cNvSpPr>
              <a:spLocks noChangeAspect="1" noChangeArrowheads="1"/>
            </p:cNvSpPr>
            <p:nvPr/>
          </p:nvSpPr>
          <p:spPr bwMode="auto">
            <a:xfrm>
              <a:off x="2525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1" name="Oval 6"/>
            <p:cNvSpPr>
              <a:spLocks noChangeAspect="1" noChangeArrowheads="1"/>
            </p:cNvSpPr>
            <p:nvPr/>
          </p:nvSpPr>
          <p:spPr bwMode="auto">
            <a:xfrm>
              <a:off x="3119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2" name="Oval 7"/>
            <p:cNvSpPr>
              <a:spLocks noChangeAspect="1" noChangeArrowheads="1"/>
            </p:cNvSpPr>
            <p:nvPr/>
          </p:nvSpPr>
          <p:spPr bwMode="auto">
            <a:xfrm>
              <a:off x="3712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3" name="Oval 8"/>
            <p:cNvSpPr>
              <a:spLocks noChangeAspect="1" noChangeArrowheads="1"/>
            </p:cNvSpPr>
            <p:nvPr/>
          </p:nvSpPr>
          <p:spPr bwMode="auto">
            <a:xfrm>
              <a:off x="4305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4" name="Oval 9"/>
            <p:cNvSpPr>
              <a:spLocks noChangeAspect="1" noChangeArrowheads="1"/>
            </p:cNvSpPr>
            <p:nvPr/>
          </p:nvSpPr>
          <p:spPr bwMode="auto">
            <a:xfrm>
              <a:off x="1340" y="1584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5" name="Oval 10"/>
            <p:cNvSpPr>
              <a:spLocks noChangeAspect="1" noChangeArrowheads="1"/>
            </p:cNvSpPr>
            <p:nvPr/>
          </p:nvSpPr>
          <p:spPr bwMode="auto">
            <a:xfrm>
              <a:off x="1927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6" name="Oval 11"/>
            <p:cNvSpPr>
              <a:spLocks noChangeAspect="1" noChangeArrowheads="1"/>
            </p:cNvSpPr>
            <p:nvPr/>
          </p:nvSpPr>
          <p:spPr bwMode="auto">
            <a:xfrm>
              <a:off x="2520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7" name="Oval 12"/>
            <p:cNvSpPr>
              <a:spLocks noChangeAspect="1" noChangeArrowheads="1"/>
            </p:cNvSpPr>
            <p:nvPr/>
          </p:nvSpPr>
          <p:spPr bwMode="auto">
            <a:xfrm>
              <a:off x="3113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8" name="Oval 13"/>
            <p:cNvSpPr>
              <a:spLocks noChangeAspect="1" noChangeArrowheads="1"/>
            </p:cNvSpPr>
            <p:nvPr/>
          </p:nvSpPr>
          <p:spPr bwMode="auto">
            <a:xfrm>
              <a:off x="3706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49" name="Oval 14"/>
            <p:cNvSpPr>
              <a:spLocks noChangeAspect="1" noChangeArrowheads="1"/>
            </p:cNvSpPr>
            <p:nvPr/>
          </p:nvSpPr>
          <p:spPr bwMode="auto">
            <a:xfrm>
              <a:off x="4299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0" name="Oval 15"/>
            <p:cNvSpPr>
              <a:spLocks noChangeAspect="1" noChangeArrowheads="1"/>
            </p:cNvSpPr>
            <p:nvPr/>
          </p:nvSpPr>
          <p:spPr bwMode="auto">
            <a:xfrm>
              <a:off x="1334" y="2162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1" name="Oval 16"/>
            <p:cNvSpPr>
              <a:spLocks noChangeAspect="1" noChangeArrowheads="1"/>
            </p:cNvSpPr>
            <p:nvPr/>
          </p:nvSpPr>
          <p:spPr bwMode="auto">
            <a:xfrm>
              <a:off x="1927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2" name="Oval 17"/>
            <p:cNvSpPr>
              <a:spLocks noChangeAspect="1" noChangeArrowheads="1"/>
            </p:cNvSpPr>
            <p:nvPr/>
          </p:nvSpPr>
          <p:spPr bwMode="auto">
            <a:xfrm>
              <a:off x="2520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3" name="Oval 18"/>
            <p:cNvSpPr>
              <a:spLocks noChangeAspect="1" noChangeArrowheads="1"/>
            </p:cNvSpPr>
            <p:nvPr/>
          </p:nvSpPr>
          <p:spPr bwMode="auto">
            <a:xfrm>
              <a:off x="3113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4" name="Oval 19"/>
            <p:cNvSpPr>
              <a:spLocks noChangeAspect="1" noChangeArrowheads="1"/>
            </p:cNvSpPr>
            <p:nvPr/>
          </p:nvSpPr>
          <p:spPr bwMode="auto">
            <a:xfrm>
              <a:off x="3706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5" name="Oval 20"/>
            <p:cNvSpPr>
              <a:spLocks noChangeAspect="1" noChangeArrowheads="1"/>
            </p:cNvSpPr>
            <p:nvPr/>
          </p:nvSpPr>
          <p:spPr bwMode="auto">
            <a:xfrm>
              <a:off x="4299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6" name="Oval 21"/>
            <p:cNvSpPr>
              <a:spLocks noChangeAspect="1" noChangeArrowheads="1"/>
            </p:cNvSpPr>
            <p:nvPr/>
          </p:nvSpPr>
          <p:spPr bwMode="auto">
            <a:xfrm>
              <a:off x="1334" y="2740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7" name="Oval 22"/>
            <p:cNvSpPr>
              <a:spLocks noChangeAspect="1" noChangeArrowheads="1"/>
            </p:cNvSpPr>
            <p:nvPr/>
          </p:nvSpPr>
          <p:spPr bwMode="auto">
            <a:xfrm>
              <a:off x="1927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8" name="Oval 23"/>
            <p:cNvSpPr>
              <a:spLocks noChangeAspect="1" noChangeArrowheads="1"/>
            </p:cNvSpPr>
            <p:nvPr/>
          </p:nvSpPr>
          <p:spPr bwMode="auto">
            <a:xfrm>
              <a:off x="2520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59" name="Oval 24"/>
            <p:cNvSpPr>
              <a:spLocks noChangeAspect="1" noChangeArrowheads="1"/>
            </p:cNvSpPr>
            <p:nvPr/>
          </p:nvSpPr>
          <p:spPr bwMode="auto">
            <a:xfrm>
              <a:off x="3113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60" name="Oval 25"/>
            <p:cNvSpPr>
              <a:spLocks noChangeAspect="1" noChangeArrowheads="1"/>
            </p:cNvSpPr>
            <p:nvPr/>
          </p:nvSpPr>
          <p:spPr bwMode="auto">
            <a:xfrm>
              <a:off x="3706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61" name="Oval 26"/>
            <p:cNvSpPr>
              <a:spLocks noChangeAspect="1" noChangeArrowheads="1"/>
            </p:cNvSpPr>
            <p:nvPr/>
          </p:nvSpPr>
          <p:spPr bwMode="auto">
            <a:xfrm>
              <a:off x="4299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62" name="Oval 27"/>
            <p:cNvSpPr>
              <a:spLocks noChangeAspect="1" noChangeArrowheads="1"/>
            </p:cNvSpPr>
            <p:nvPr/>
          </p:nvSpPr>
          <p:spPr bwMode="auto">
            <a:xfrm>
              <a:off x="1334" y="3319"/>
              <a:ext cx="121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23963" name="Group 28"/>
            <p:cNvGrpSpPr>
              <a:grpSpLocks noChangeAspect="1"/>
            </p:cNvGrpSpPr>
            <p:nvPr/>
          </p:nvGrpSpPr>
          <p:grpSpPr bwMode="auto">
            <a:xfrm>
              <a:off x="1244" y="1531"/>
              <a:ext cx="3271" cy="1963"/>
              <a:chOff x="674" y="1199"/>
              <a:chExt cx="4420" cy="2653"/>
            </a:xfrm>
          </p:grpSpPr>
          <p:sp>
            <p:nvSpPr>
              <p:cNvPr id="124089" name="Oval 29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0" name="Oval 30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1" name="Oval 31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2" name="Oval 32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3" name="Oval 33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4" name="Oval 34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5" name="Oval 35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6" name="Oval 36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7" name="Oval 37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8" name="Oval 38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99" name="Oval 39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0" name="Oval 40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1" name="Oval 41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2" name="Oval 42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3" name="Oval 43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4" name="Oval 44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5" name="Oval 45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6" name="Oval 46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7" name="Oval 47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8" name="Oval 48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09" name="Oval 49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10" name="Oval 50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11" name="Oval 51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112" name="Oval 52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964" name="Group 53"/>
            <p:cNvGrpSpPr>
              <a:grpSpLocks noChangeAspect="1"/>
            </p:cNvGrpSpPr>
            <p:nvPr/>
          </p:nvGrpSpPr>
          <p:grpSpPr bwMode="auto">
            <a:xfrm>
              <a:off x="1158" y="1479"/>
              <a:ext cx="3443" cy="2066"/>
              <a:chOff x="674" y="1199"/>
              <a:chExt cx="4420" cy="2653"/>
            </a:xfrm>
          </p:grpSpPr>
          <p:sp>
            <p:nvSpPr>
              <p:cNvPr id="124065" name="Oval 54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6" name="Oval 55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7" name="Oval 56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8" name="Oval 57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9" name="Oval 58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0" name="Oval 59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1" name="Oval 60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2" name="Oval 61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3" name="Oval 62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4" name="Oval 63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5" name="Oval 64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6" name="Oval 65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7" name="Oval 66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8" name="Oval 67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79" name="Oval 68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0" name="Oval 69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1" name="Oval 70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2" name="Oval 71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3" name="Oval 72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4" name="Oval 73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5" name="Oval 74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6" name="Oval 75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7" name="Oval 76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88" name="Oval 77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965" name="Group 78"/>
            <p:cNvGrpSpPr>
              <a:grpSpLocks noChangeAspect="1"/>
            </p:cNvGrpSpPr>
            <p:nvPr/>
          </p:nvGrpSpPr>
          <p:grpSpPr bwMode="auto">
            <a:xfrm>
              <a:off x="1049" y="1413"/>
              <a:ext cx="3662" cy="2198"/>
              <a:chOff x="674" y="1199"/>
              <a:chExt cx="4420" cy="2653"/>
            </a:xfrm>
          </p:grpSpPr>
          <p:sp>
            <p:nvSpPr>
              <p:cNvPr id="124041" name="Oval 79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2" name="Oval 80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3" name="Oval 81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4" name="Oval 82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5" name="Oval 83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6" name="Oval 84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7" name="Oval 85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8" name="Oval 86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9" name="Oval 87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0" name="Oval 88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1" name="Oval 89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2" name="Oval 90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3" name="Oval 91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4" name="Oval 92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5" name="Oval 93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6" name="Oval 94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7" name="Oval 95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8" name="Oval 96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59" name="Oval 97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0" name="Oval 98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1" name="Oval 99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2" name="Oval 100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3" name="Oval 101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64" name="Oval 102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966" name="Group 103"/>
            <p:cNvGrpSpPr>
              <a:grpSpLocks noChangeAspect="1"/>
            </p:cNvGrpSpPr>
            <p:nvPr/>
          </p:nvGrpSpPr>
          <p:grpSpPr bwMode="auto">
            <a:xfrm>
              <a:off x="933" y="1344"/>
              <a:ext cx="3893" cy="2337"/>
              <a:chOff x="674" y="1199"/>
              <a:chExt cx="4420" cy="2653"/>
            </a:xfrm>
          </p:grpSpPr>
          <p:sp>
            <p:nvSpPr>
              <p:cNvPr id="124017" name="Oval 104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8" name="Oval 105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9" name="Oval 106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0" name="Oval 107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1" name="Oval 108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2" name="Oval 109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3" name="Oval 110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4" name="Oval 111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5" name="Oval 112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6" name="Oval 113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7" name="Oval 114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8" name="Oval 115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29" name="Oval 116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0" name="Oval 117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1" name="Oval 118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2" name="Oval 119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3" name="Oval 120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4" name="Oval 121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5" name="Oval 122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6" name="Oval 123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7" name="Oval 124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8" name="Oval 125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39" name="Oval 126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40" name="Oval 127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967" name="Group 128"/>
            <p:cNvGrpSpPr>
              <a:grpSpLocks noChangeAspect="1"/>
            </p:cNvGrpSpPr>
            <p:nvPr/>
          </p:nvGrpSpPr>
          <p:grpSpPr bwMode="auto">
            <a:xfrm>
              <a:off x="804" y="1266"/>
              <a:ext cx="4152" cy="2492"/>
              <a:chOff x="674" y="1199"/>
              <a:chExt cx="4420" cy="2653"/>
            </a:xfrm>
          </p:grpSpPr>
          <p:sp>
            <p:nvSpPr>
              <p:cNvPr id="123993" name="Oval 129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4" name="Oval 130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5" name="Oval 131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6" name="Oval 132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7" name="Oval 133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8" name="Oval 134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9" name="Oval 135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0" name="Oval 136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1" name="Oval 137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2" name="Oval 138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3" name="Oval 139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4" name="Oval 140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5" name="Oval 141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6" name="Oval 142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7" name="Oval 143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8" name="Oval 144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09" name="Oval 145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0" name="Oval 146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1" name="Oval 147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2" name="Oval 148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3" name="Oval 149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4" name="Oval 150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5" name="Oval 151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016" name="Oval 152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968" name="Group 153"/>
            <p:cNvGrpSpPr>
              <a:grpSpLocks noChangeAspect="1"/>
            </p:cNvGrpSpPr>
            <p:nvPr/>
          </p:nvGrpSpPr>
          <p:grpSpPr bwMode="auto">
            <a:xfrm>
              <a:off x="670" y="1186"/>
              <a:ext cx="4420" cy="2653"/>
              <a:chOff x="674" y="1199"/>
              <a:chExt cx="4420" cy="2653"/>
            </a:xfrm>
          </p:grpSpPr>
          <p:sp>
            <p:nvSpPr>
              <p:cNvPr id="123969" name="Oval 154"/>
              <p:cNvSpPr>
                <a:spLocks noChangeAspect="1" noChangeArrowheads="1"/>
              </p:cNvSpPr>
              <p:nvPr/>
            </p:nvSpPr>
            <p:spPr bwMode="auto">
              <a:xfrm>
                <a:off x="1529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0" name="Oval 155"/>
              <p:cNvSpPr>
                <a:spLocks noChangeAspect="1" noChangeArrowheads="1"/>
              </p:cNvSpPr>
              <p:nvPr/>
            </p:nvSpPr>
            <p:spPr bwMode="auto">
              <a:xfrm>
                <a:off x="2377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1" name="Oval 156"/>
              <p:cNvSpPr>
                <a:spLocks noChangeAspect="1" noChangeArrowheads="1"/>
              </p:cNvSpPr>
              <p:nvPr/>
            </p:nvSpPr>
            <p:spPr bwMode="auto">
              <a:xfrm>
                <a:off x="3225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2" name="Oval 157"/>
              <p:cNvSpPr>
                <a:spLocks noChangeAspect="1" noChangeArrowheads="1"/>
              </p:cNvSpPr>
              <p:nvPr/>
            </p:nvSpPr>
            <p:spPr bwMode="auto">
              <a:xfrm>
                <a:off x="4073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3" name="Oval 158"/>
              <p:cNvSpPr>
                <a:spLocks noChangeAspect="1" noChangeArrowheads="1"/>
              </p:cNvSpPr>
              <p:nvPr/>
            </p:nvSpPr>
            <p:spPr bwMode="auto">
              <a:xfrm>
                <a:off x="4921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4" name="Oval 159"/>
              <p:cNvSpPr>
                <a:spLocks noChangeAspect="1" noChangeArrowheads="1"/>
              </p:cNvSpPr>
              <p:nvPr/>
            </p:nvSpPr>
            <p:spPr bwMode="auto">
              <a:xfrm>
                <a:off x="682" y="119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5" name="Oval 160"/>
              <p:cNvSpPr>
                <a:spLocks noChangeAspect="1" noChangeArrowheads="1"/>
              </p:cNvSpPr>
              <p:nvPr/>
            </p:nvSpPr>
            <p:spPr bwMode="auto">
              <a:xfrm>
                <a:off x="1521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6" name="Oval 161"/>
              <p:cNvSpPr>
                <a:spLocks noChangeAspect="1" noChangeArrowheads="1"/>
              </p:cNvSpPr>
              <p:nvPr/>
            </p:nvSpPr>
            <p:spPr bwMode="auto">
              <a:xfrm>
                <a:off x="2369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7" name="Oval 162"/>
              <p:cNvSpPr>
                <a:spLocks noChangeAspect="1" noChangeArrowheads="1"/>
              </p:cNvSpPr>
              <p:nvPr/>
            </p:nvSpPr>
            <p:spPr bwMode="auto">
              <a:xfrm>
                <a:off x="3217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8" name="Oval 163"/>
              <p:cNvSpPr>
                <a:spLocks noChangeAspect="1" noChangeArrowheads="1"/>
              </p:cNvSpPr>
              <p:nvPr/>
            </p:nvSpPr>
            <p:spPr bwMode="auto">
              <a:xfrm>
                <a:off x="4065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79" name="Oval 164"/>
              <p:cNvSpPr>
                <a:spLocks noChangeAspect="1" noChangeArrowheads="1"/>
              </p:cNvSpPr>
              <p:nvPr/>
            </p:nvSpPr>
            <p:spPr bwMode="auto">
              <a:xfrm>
                <a:off x="4913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0" name="Oval 165"/>
              <p:cNvSpPr>
                <a:spLocks noChangeAspect="1" noChangeArrowheads="1"/>
              </p:cNvSpPr>
              <p:nvPr/>
            </p:nvSpPr>
            <p:spPr bwMode="auto">
              <a:xfrm>
                <a:off x="674" y="2025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1" name="Oval 166"/>
              <p:cNvSpPr>
                <a:spLocks noChangeAspect="1" noChangeArrowheads="1"/>
              </p:cNvSpPr>
              <p:nvPr/>
            </p:nvSpPr>
            <p:spPr bwMode="auto">
              <a:xfrm>
                <a:off x="1521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2" name="Oval 167"/>
              <p:cNvSpPr>
                <a:spLocks noChangeAspect="1" noChangeArrowheads="1"/>
              </p:cNvSpPr>
              <p:nvPr/>
            </p:nvSpPr>
            <p:spPr bwMode="auto">
              <a:xfrm>
                <a:off x="2369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3" name="Oval 168"/>
              <p:cNvSpPr>
                <a:spLocks noChangeAspect="1" noChangeArrowheads="1"/>
              </p:cNvSpPr>
              <p:nvPr/>
            </p:nvSpPr>
            <p:spPr bwMode="auto">
              <a:xfrm>
                <a:off x="3217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4" name="Oval 169"/>
              <p:cNvSpPr>
                <a:spLocks noChangeAspect="1" noChangeArrowheads="1"/>
              </p:cNvSpPr>
              <p:nvPr/>
            </p:nvSpPr>
            <p:spPr bwMode="auto">
              <a:xfrm>
                <a:off x="4065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5" name="Oval 170"/>
              <p:cNvSpPr>
                <a:spLocks noChangeAspect="1" noChangeArrowheads="1"/>
              </p:cNvSpPr>
              <p:nvPr/>
            </p:nvSpPr>
            <p:spPr bwMode="auto">
              <a:xfrm>
                <a:off x="4913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6" name="Oval 171"/>
              <p:cNvSpPr>
                <a:spLocks noChangeAspect="1" noChangeArrowheads="1"/>
              </p:cNvSpPr>
              <p:nvPr/>
            </p:nvSpPr>
            <p:spPr bwMode="auto">
              <a:xfrm>
                <a:off x="674" y="2852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7" name="Oval 172"/>
              <p:cNvSpPr>
                <a:spLocks noChangeAspect="1" noChangeArrowheads="1"/>
              </p:cNvSpPr>
              <p:nvPr/>
            </p:nvSpPr>
            <p:spPr bwMode="auto">
              <a:xfrm>
                <a:off x="1521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8" name="Oval 173"/>
              <p:cNvSpPr>
                <a:spLocks noChangeAspect="1" noChangeArrowheads="1"/>
              </p:cNvSpPr>
              <p:nvPr/>
            </p:nvSpPr>
            <p:spPr bwMode="auto">
              <a:xfrm>
                <a:off x="2369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89" name="Oval 174"/>
              <p:cNvSpPr>
                <a:spLocks noChangeAspect="1" noChangeArrowheads="1"/>
              </p:cNvSpPr>
              <p:nvPr/>
            </p:nvSpPr>
            <p:spPr bwMode="auto">
              <a:xfrm>
                <a:off x="3217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0" name="Oval 175"/>
              <p:cNvSpPr>
                <a:spLocks noChangeAspect="1" noChangeArrowheads="1"/>
              </p:cNvSpPr>
              <p:nvPr/>
            </p:nvSpPr>
            <p:spPr bwMode="auto">
              <a:xfrm>
                <a:off x="4065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1" name="Oval 176"/>
              <p:cNvSpPr>
                <a:spLocks noChangeAspect="1" noChangeArrowheads="1"/>
              </p:cNvSpPr>
              <p:nvPr/>
            </p:nvSpPr>
            <p:spPr bwMode="auto">
              <a:xfrm>
                <a:off x="4913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992" name="Oval 177"/>
              <p:cNvSpPr>
                <a:spLocks noChangeAspect="1" noChangeArrowheads="1"/>
              </p:cNvSpPr>
              <p:nvPr/>
            </p:nvSpPr>
            <p:spPr bwMode="auto">
              <a:xfrm>
                <a:off x="674" y="3679"/>
                <a:ext cx="173" cy="17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4674" name="Line 178"/>
          <p:cNvSpPr>
            <a:spLocks noChangeShapeType="1"/>
          </p:cNvSpPr>
          <p:nvPr/>
        </p:nvSpPr>
        <p:spPr bwMode="auto">
          <a:xfrm flipH="1" flipV="1">
            <a:off x="1631950" y="2970213"/>
            <a:ext cx="331788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75" name="Line 179"/>
          <p:cNvSpPr>
            <a:spLocks noChangeShapeType="1"/>
          </p:cNvSpPr>
          <p:nvPr/>
        </p:nvSpPr>
        <p:spPr bwMode="auto">
          <a:xfrm flipV="1">
            <a:off x="2532063" y="3079750"/>
            <a:ext cx="107950" cy="109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76" name="Line 180"/>
          <p:cNvSpPr>
            <a:spLocks noChangeShapeType="1"/>
          </p:cNvSpPr>
          <p:nvPr/>
        </p:nvSpPr>
        <p:spPr bwMode="auto">
          <a:xfrm>
            <a:off x="2565400" y="3917950"/>
            <a:ext cx="276225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77" name="Line 181"/>
          <p:cNvSpPr>
            <a:spLocks noChangeShapeType="1"/>
          </p:cNvSpPr>
          <p:nvPr/>
        </p:nvSpPr>
        <p:spPr bwMode="auto">
          <a:xfrm flipH="1">
            <a:off x="944563" y="3779838"/>
            <a:ext cx="428625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78" name="Line 182"/>
          <p:cNvSpPr>
            <a:spLocks noChangeShapeType="1"/>
          </p:cNvSpPr>
          <p:nvPr/>
        </p:nvSpPr>
        <p:spPr bwMode="auto">
          <a:xfrm flipV="1">
            <a:off x="887413" y="3211513"/>
            <a:ext cx="19685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79" name="Line 183"/>
          <p:cNvSpPr>
            <a:spLocks noChangeShapeType="1"/>
          </p:cNvSpPr>
          <p:nvPr/>
        </p:nvSpPr>
        <p:spPr bwMode="auto">
          <a:xfrm flipH="1" flipV="1">
            <a:off x="3098800" y="2393950"/>
            <a:ext cx="84138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0" name="Line 184"/>
          <p:cNvSpPr>
            <a:spLocks noChangeShapeType="1"/>
          </p:cNvSpPr>
          <p:nvPr/>
        </p:nvSpPr>
        <p:spPr bwMode="auto">
          <a:xfrm flipV="1">
            <a:off x="1514475" y="3490913"/>
            <a:ext cx="2952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1" name="Line 185"/>
          <p:cNvSpPr>
            <a:spLocks noChangeShapeType="1"/>
          </p:cNvSpPr>
          <p:nvPr/>
        </p:nvSpPr>
        <p:spPr bwMode="auto">
          <a:xfrm flipV="1">
            <a:off x="1485900" y="2100263"/>
            <a:ext cx="315913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2" name="Line 186"/>
          <p:cNvSpPr>
            <a:spLocks noChangeShapeType="1"/>
          </p:cNvSpPr>
          <p:nvPr/>
        </p:nvSpPr>
        <p:spPr bwMode="auto">
          <a:xfrm>
            <a:off x="3114675" y="2078038"/>
            <a:ext cx="15398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3" name="Line 187"/>
          <p:cNvSpPr>
            <a:spLocks noChangeShapeType="1"/>
          </p:cNvSpPr>
          <p:nvPr/>
        </p:nvSpPr>
        <p:spPr bwMode="auto">
          <a:xfrm flipH="1">
            <a:off x="3616325" y="2630488"/>
            <a:ext cx="100013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4" name="Line 188"/>
          <p:cNvSpPr>
            <a:spLocks noChangeShapeType="1"/>
          </p:cNvSpPr>
          <p:nvPr/>
        </p:nvSpPr>
        <p:spPr bwMode="auto">
          <a:xfrm flipV="1">
            <a:off x="698500" y="1619250"/>
            <a:ext cx="222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5" name="Line 189"/>
          <p:cNvSpPr>
            <a:spLocks noChangeShapeType="1"/>
          </p:cNvSpPr>
          <p:nvPr/>
        </p:nvSpPr>
        <p:spPr bwMode="auto">
          <a:xfrm flipH="1">
            <a:off x="3535363" y="3933825"/>
            <a:ext cx="377825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6" name="Line 190"/>
          <p:cNvSpPr>
            <a:spLocks noChangeShapeType="1"/>
          </p:cNvSpPr>
          <p:nvPr/>
        </p:nvSpPr>
        <p:spPr bwMode="auto">
          <a:xfrm>
            <a:off x="1954213" y="3724275"/>
            <a:ext cx="257175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7" name="Line 191"/>
          <p:cNvSpPr>
            <a:spLocks noChangeShapeType="1"/>
          </p:cNvSpPr>
          <p:nvPr/>
        </p:nvSpPr>
        <p:spPr bwMode="auto">
          <a:xfrm flipH="1">
            <a:off x="3192463" y="3286125"/>
            <a:ext cx="766762" cy="4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8" name="Line 192"/>
          <p:cNvSpPr>
            <a:spLocks noChangeShapeType="1"/>
          </p:cNvSpPr>
          <p:nvPr/>
        </p:nvSpPr>
        <p:spPr bwMode="auto">
          <a:xfrm flipV="1">
            <a:off x="1984375" y="2522538"/>
            <a:ext cx="571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89" name="Line 193"/>
          <p:cNvSpPr>
            <a:spLocks noChangeShapeType="1"/>
          </p:cNvSpPr>
          <p:nvPr/>
        </p:nvSpPr>
        <p:spPr bwMode="auto">
          <a:xfrm>
            <a:off x="3941763" y="2622550"/>
            <a:ext cx="68262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90" name="Line 194"/>
          <p:cNvSpPr>
            <a:spLocks noChangeShapeType="1"/>
          </p:cNvSpPr>
          <p:nvPr/>
        </p:nvSpPr>
        <p:spPr bwMode="auto">
          <a:xfrm>
            <a:off x="2562225" y="2089150"/>
            <a:ext cx="3429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91" name="Line 195"/>
          <p:cNvSpPr>
            <a:spLocks noChangeShapeType="1"/>
          </p:cNvSpPr>
          <p:nvPr/>
        </p:nvSpPr>
        <p:spPr bwMode="auto">
          <a:xfrm flipV="1">
            <a:off x="3629025" y="3562350"/>
            <a:ext cx="249238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92" name="Line 196"/>
          <p:cNvSpPr>
            <a:spLocks noChangeShapeType="1"/>
          </p:cNvSpPr>
          <p:nvPr/>
        </p:nvSpPr>
        <p:spPr bwMode="auto">
          <a:xfrm flipH="1">
            <a:off x="2806700" y="3733800"/>
            <a:ext cx="257175" cy="5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93" name="Line 197"/>
          <p:cNvSpPr>
            <a:spLocks noChangeShapeType="1"/>
          </p:cNvSpPr>
          <p:nvPr/>
        </p:nvSpPr>
        <p:spPr bwMode="auto">
          <a:xfrm>
            <a:off x="2557463" y="2679700"/>
            <a:ext cx="160337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94" name="Line 198"/>
          <p:cNvSpPr>
            <a:spLocks noChangeShapeType="1"/>
          </p:cNvSpPr>
          <p:nvPr/>
        </p:nvSpPr>
        <p:spPr bwMode="auto">
          <a:xfrm flipH="1" flipV="1">
            <a:off x="207963" y="3224213"/>
            <a:ext cx="347662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95" name="Line 199"/>
          <p:cNvSpPr>
            <a:spLocks noChangeShapeType="1"/>
          </p:cNvSpPr>
          <p:nvPr/>
        </p:nvSpPr>
        <p:spPr bwMode="auto">
          <a:xfrm flipV="1">
            <a:off x="674688" y="2551113"/>
            <a:ext cx="2857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96" name="Line 200"/>
          <p:cNvSpPr>
            <a:spLocks noChangeShapeType="1"/>
          </p:cNvSpPr>
          <p:nvPr/>
        </p:nvSpPr>
        <p:spPr bwMode="auto">
          <a:xfrm>
            <a:off x="2014538" y="2247900"/>
            <a:ext cx="231775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4697" name="Line 201"/>
          <p:cNvSpPr>
            <a:spLocks noChangeShapeType="1"/>
          </p:cNvSpPr>
          <p:nvPr/>
        </p:nvSpPr>
        <p:spPr bwMode="auto">
          <a:xfrm flipH="1" flipV="1">
            <a:off x="3643313" y="1784350"/>
            <a:ext cx="65087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34698" name="Picture 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79588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699" name="Text Box 203"/>
          <p:cNvSpPr txBox="1">
            <a:spLocks noChangeArrowheads="1"/>
          </p:cNvSpPr>
          <p:nvPr/>
        </p:nvSpPr>
        <p:spPr bwMode="auto">
          <a:xfrm>
            <a:off x="1785938" y="41417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order</a:t>
            </a:r>
          </a:p>
        </p:txBody>
      </p:sp>
      <p:sp>
        <p:nvSpPr>
          <p:cNvPr id="234700" name="Text Box 204"/>
          <p:cNvSpPr txBox="1">
            <a:spLocks noChangeArrowheads="1"/>
          </p:cNvSpPr>
          <p:nvPr/>
        </p:nvSpPr>
        <p:spPr bwMode="auto">
          <a:xfrm>
            <a:off x="6397625" y="403066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order</a:t>
            </a:r>
          </a:p>
        </p:txBody>
      </p:sp>
      <p:sp>
        <p:nvSpPr>
          <p:cNvPr id="234701" name="Text Box 205"/>
          <p:cNvSpPr txBox="1">
            <a:spLocks noChangeArrowheads="1"/>
          </p:cNvSpPr>
          <p:nvPr/>
        </p:nvSpPr>
        <p:spPr bwMode="auto">
          <a:xfrm>
            <a:off x="5257800" y="56467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disorder</a:t>
            </a:r>
          </a:p>
        </p:txBody>
      </p:sp>
      <p:grpSp>
        <p:nvGrpSpPr>
          <p:cNvPr id="234702" name="Group 206"/>
          <p:cNvGrpSpPr>
            <a:grpSpLocks/>
          </p:cNvGrpSpPr>
          <p:nvPr/>
        </p:nvGrpSpPr>
        <p:grpSpPr bwMode="auto">
          <a:xfrm>
            <a:off x="3562350" y="4276725"/>
            <a:ext cx="2320925" cy="1239838"/>
            <a:chOff x="2268" y="2694"/>
            <a:chExt cx="1462" cy="781"/>
          </a:xfrm>
        </p:grpSpPr>
        <p:sp>
          <p:nvSpPr>
            <p:cNvPr id="123937" name="Freeform 207"/>
            <p:cNvSpPr>
              <a:spLocks noChangeAspect="1"/>
            </p:cNvSpPr>
            <p:nvPr/>
          </p:nvSpPr>
          <p:spPr bwMode="auto">
            <a:xfrm>
              <a:off x="2268" y="2694"/>
              <a:ext cx="1314" cy="781"/>
            </a:xfrm>
            <a:custGeom>
              <a:avLst/>
              <a:gdLst>
                <a:gd name="T0" fmla="*/ 0 w 3486"/>
                <a:gd name="T1" fmla="*/ 781 h 2073"/>
                <a:gd name="T2" fmla="*/ 154 w 3486"/>
                <a:gd name="T3" fmla="*/ 778 h 2073"/>
                <a:gd name="T4" fmla="*/ 233 w 3486"/>
                <a:gd name="T5" fmla="*/ 765 h 2073"/>
                <a:gd name="T6" fmla="*/ 301 w 3486"/>
                <a:gd name="T7" fmla="*/ 729 h 2073"/>
                <a:gd name="T8" fmla="*/ 375 w 3486"/>
                <a:gd name="T9" fmla="*/ 634 h 2073"/>
                <a:gd name="T10" fmla="*/ 461 w 3486"/>
                <a:gd name="T11" fmla="*/ 433 h 2073"/>
                <a:gd name="T12" fmla="*/ 525 w 3486"/>
                <a:gd name="T13" fmla="*/ 243 h 2073"/>
                <a:gd name="T14" fmla="*/ 574 w 3486"/>
                <a:gd name="T15" fmla="*/ 105 h 2073"/>
                <a:gd name="T16" fmla="*/ 613 w 3486"/>
                <a:gd name="T17" fmla="*/ 32 h 2073"/>
                <a:gd name="T18" fmla="*/ 636 w 3486"/>
                <a:gd name="T19" fmla="*/ 5 h 2073"/>
                <a:gd name="T20" fmla="*/ 658 w 3486"/>
                <a:gd name="T21" fmla="*/ 1 h 2073"/>
                <a:gd name="T22" fmla="*/ 690 w 3486"/>
                <a:gd name="T23" fmla="*/ 10 h 2073"/>
                <a:gd name="T24" fmla="*/ 721 w 3486"/>
                <a:gd name="T25" fmla="*/ 55 h 2073"/>
                <a:gd name="T26" fmla="*/ 755 w 3486"/>
                <a:gd name="T27" fmla="*/ 136 h 2073"/>
                <a:gd name="T28" fmla="*/ 812 w 3486"/>
                <a:gd name="T29" fmla="*/ 299 h 2073"/>
                <a:gd name="T30" fmla="*/ 857 w 3486"/>
                <a:gd name="T31" fmla="*/ 437 h 2073"/>
                <a:gd name="T32" fmla="*/ 914 w 3486"/>
                <a:gd name="T33" fmla="*/ 577 h 2073"/>
                <a:gd name="T34" fmla="*/ 954 w 3486"/>
                <a:gd name="T35" fmla="*/ 654 h 2073"/>
                <a:gd name="T36" fmla="*/ 993 w 3486"/>
                <a:gd name="T37" fmla="*/ 704 h 2073"/>
                <a:gd name="T38" fmla="*/ 1040 w 3486"/>
                <a:gd name="T39" fmla="*/ 744 h 2073"/>
                <a:gd name="T40" fmla="*/ 1101 w 3486"/>
                <a:gd name="T41" fmla="*/ 765 h 2073"/>
                <a:gd name="T42" fmla="*/ 1203 w 3486"/>
                <a:gd name="T43" fmla="*/ 778 h 2073"/>
                <a:gd name="T44" fmla="*/ 1314 w 3486"/>
                <a:gd name="T45" fmla="*/ 781 h 20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86" h="2073">
                  <a:moveTo>
                    <a:pt x="0" y="2072"/>
                  </a:moveTo>
                  <a:cubicBezTo>
                    <a:pt x="152" y="2072"/>
                    <a:pt x="305" y="2073"/>
                    <a:pt x="408" y="2066"/>
                  </a:cubicBezTo>
                  <a:cubicBezTo>
                    <a:pt x="511" y="2059"/>
                    <a:pt x="553" y="2052"/>
                    <a:pt x="618" y="2030"/>
                  </a:cubicBezTo>
                  <a:cubicBezTo>
                    <a:pt x="683" y="2008"/>
                    <a:pt x="735" y="1992"/>
                    <a:pt x="798" y="1934"/>
                  </a:cubicBezTo>
                  <a:cubicBezTo>
                    <a:pt x="861" y="1876"/>
                    <a:pt x="925" y="1813"/>
                    <a:pt x="996" y="1682"/>
                  </a:cubicBezTo>
                  <a:cubicBezTo>
                    <a:pt x="1067" y="1551"/>
                    <a:pt x="1158" y="1321"/>
                    <a:pt x="1224" y="1148"/>
                  </a:cubicBezTo>
                  <a:cubicBezTo>
                    <a:pt x="1290" y="975"/>
                    <a:pt x="1342" y="789"/>
                    <a:pt x="1392" y="644"/>
                  </a:cubicBezTo>
                  <a:cubicBezTo>
                    <a:pt x="1442" y="499"/>
                    <a:pt x="1485" y="371"/>
                    <a:pt x="1524" y="278"/>
                  </a:cubicBezTo>
                  <a:cubicBezTo>
                    <a:pt x="1563" y="185"/>
                    <a:pt x="1599" y="130"/>
                    <a:pt x="1626" y="86"/>
                  </a:cubicBezTo>
                  <a:cubicBezTo>
                    <a:pt x="1653" y="42"/>
                    <a:pt x="1666" y="28"/>
                    <a:pt x="1686" y="14"/>
                  </a:cubicBezTo>
                  <a:cubicBezTo>
                    <a:pt x="1706" y="0"/>
                    <a:pt x="1722" y="0"/>
                    <a:pt x="1746" y="2"/>
                  </a:cubicBezTo>
                  <a:cubicBezTo>
                    <a:pt x="1770" y="4"/>
                    <a:pt x="1802" y="2"/>
                    <a:pt x="1830" y="26"/>
                  </a:cubicBezTo>
                  <a:cubicBezTo>
                    <a:pt x="1858" y="50"/>
                    <a:pt x="1885" y="90"/>
                    <a:pt x="1914" y="146"/>
                  </a:cubicBezTo>
                  <a:cubicBezTo>
                    <a:pt x="1943" y="202"/>
                    <a:pt x="1964" y="254"/>
                    <a:pt x="2004" y="362"/>
                  </a:cubicBezTo>
                  <a:cubicBezTo>
                    <a:pt x="2044" y="470"/>
                    <a:pt x="2109" y="661"/>
                    <a:pt x="2154" y="794"/>
                  </a:cubicBezTo>
                  <a:cubicBezTo>
                    <a:pt x="2199" y="927"/>
                    <a:pt x="2229" y="1037"/>
                    <a:pt x="2274" y="1160"/>
                  </a:cubicBezTo>
                  <a:cubicBezTo>
                    <a:pt x="2319" y="1283"/>
                    <a:pt x="2381" y="1436"/>
                    <a:pt x="2424" y="1532"/>
                  </a:cubicBezTo>
                  <a:cubicBezTo>
                    <a:pt x="2467" y="1628"/>
                    <a:pt x="2497" y="1680"/>
                    <a:pt x="2532" y="1736"/>
                  </a:cubicBezTo>
                  <a:cubicBezTo>
                    <a:pt x="2567" y="1792"/>
                    <a:pt x="2596" y="1828"/>
                    <a:pt x="2634" y="1868"/>
                  </a:cubicBezTo>
                  <a:cubicBezTo>
                    <a:pt x="2672" y="1908"/>
                    <a:pt x="2712" y="1949"/>
                    <a:pt x="2760" y="1976"/>
                  </a:cubicBezTo>
                  <a:cubicBezTo>
                    <a:pt x="2808" y="2003"/>
                    <a:pt x="2850" y="2015"/>
                    <a:pt x="2922" y="2030"/>
                  </a:cubicBezTo>
                  <a:cubicBezTo>
                    <a:pt x="2994" y="2045"/>
                    <a:pt x="3098" y="2059"/>
                    <a:pt x="3192" y="2066"/>
                  </a:cubicBezTo>
                  <a:cubicBezTo>
                    <a:pt x="3286" y="2073"/>
                    <a:pt x="3386" y="2072"/>
                    <a:pt x="3486" y="20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938" name="Text Box 208"/>
            <p:cNvSpPr txBox="1">
              <a:spLocks noChangeArrowheads="1"/>
            </p:cNvSpPr>
            <p:nvPr/>
          </p:nvSpPr>
          <p:spPr bwMode="auto">
            <a:xfrm>
              <a:off x="3110" y="2885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</a:rPr>
                <a:t>B-factor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99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7604 0.2333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4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073 0.25833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34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129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7188 0.3263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34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6979 0.2611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34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30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0.225 0.2347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34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1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29271 0.2638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34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13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2708 0.3416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34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170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 0.4236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34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11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7708 0.4222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34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21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5625 0.4236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34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211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16458 0.50278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34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251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1 0.5069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3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5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225 0.4166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34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08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22917 0.4986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34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49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8542 0.4777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34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238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28855 0.41528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34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207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29479 0.3430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4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1715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34271 0.4791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34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2395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3959 0.2722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34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13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40834 0.3361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34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68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4323 0.42639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34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213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42812 0.5152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34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2576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44375 0.33055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3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1652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35417 0.2541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234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57 -1.06383E-6 L 1.94444E-6 -1.06383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34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674" grpId="0" animBg="1"/>
      <p:bldP spid="234675" grpId="0" animBg="1"/>
      <p:bldP spid="234676" grpId="0" animBg="1"/>
      <p:bldP spid="234677" grpId="0" animBg="1"/>
      <p:bldP spid="234678" grpId="0" animBg="1"/>
      <p:bldP spid="234679" grpId="0" animBg="1"/>
      <p:bldP spid="234680" grpId="0" animBg="1"/>
      <p:bldP spid="234681" grpId="0" animBg="1"/>
      <p:bldP spid="234682" grpId="0" animBg="1"/>
      <p:bldP spid="234683" grpId="0" animBg="1"/>
      <p:bldP spid="234684" grpId="0" animBg="1"/>
      <p:bldP spid="234685" grpId="0" animBg="1"/>
      <p:bldP spid="234686" grpId="0" animBg="1"/>
      <p:bldP spid="234687" grpId="0" animBg="1"/>
      <p:bldP spid="234688" grpId="0" animBg="1"/>
      <p:bldP spid="234689" grpId="0" animBg="1"/>
      <p:bldP spid="234690" grpId="0" animBg="1"/>
      <p:bldP spid="234691" grpId="0" animBg="1"/>
      <p:bldP spid="234692" grpId="0" animBg="1"/>
      <p:bldP spid="234693" grpId="0" animBg="1"/>
      <p:bldP spid="234694" grpId="0" animBg="1"/>
      <p:bldP spid="234695" grpId="0" animBg="1"/>
      <p:bldP spid="234696" grpId="0" animBg="1"/>
      <p:bldP spid="234697" grpId="0" animBg="1"/>
      <p:bldP spid="234699" grpId="0"/>
      <p:bldP spid="234700" grpId="0"/>
      <p:bldP spid="234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954" name="Group 2"/>
          <p:cNvGrpSpPr>
            <a:grpSpLocks/>
          </p:cNvGrpSpPr>
          <p:nvPr/>
        </p:nvGrpSpPr>
        <p:grpSpPr bwMode="auto">
          <a:xfrm>
            <a:off x="6542088" y="1193800"/>
            <a:ext cx="455612" cy="5562600"/>
            <a:chOff x="4129" y="744"/>
            <a:chExt cx="287" cy="3504"/>
          </a:xfrm>
        </p:grpSpPr>
        <p:sp>
          <p:nvSpPr>
            <p:cNvPr id="509955" name="Line 3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56" name="Text Box 4"/>
            <p:cNvSpPr txBox="1">
              <a:spLocks noChangeArrowheads="1"/>
            </p:cNvSpPr>
            <p:nvPr/>
          </p:nvSpPr>
          <p:spPr bwMode="auto">
            <a:xfrm rot="162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detector</a:t>
              </a:r>
            </a:p>
          </p:txBody>
        </p:sp>
      </p:grpSp>
      <p:sp>
        <p:nvSpPr>
          <p:cNvPr id="509957" name="Rectangle 5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 rot="162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sample</a:t>
            </a:r>
          </a:p>
        </p:txBody>
      </p:sp>
      <p:grpSp>
        <p:nvGrpSpPr>
          <p:cNvPr id="509959" name="Group 7"/>
          <p:cNvGrpSpPr>
            <a:grpSpLocks/>
          </p:cNvGrpSpPr>
          <p:nvPr/>
        </p:nvGrpSpPr>
        <p:grpSpPr bwMode="auto">
          <a:xfrm>
            <a:off x="6554788" y="1181100"/>
            <a:ext cx="455612" cy="5562600"/>
            <a:chOff x="4129" y="744"/>
            <a:chExt cx="287" cy="3504"/>
          </a:xfrm>
        </p:grpSpPr>
        <p:sp>
          <p:nvSpPr>
            <p:cNvPr id="509960" name="Line 8"/>
            <p:cNvSpPr>
              <a:spLocks noChangeShapeType="1"/>
            </p:cNvSpPr>
            <p:nvPr/>
          </p:nvSpPr>
          <p:spPr bwMode="auto">
            <a:xfrm>
              <a:off x="4416" y="744"/>
              <a:ext cx="0" cy="3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1" name="Text Box 9"/>
            <p:cNvSpPr txBox="1">
              <a:spLocks noChangeArrowheads="1"/>
            </p:cNvSpPr>
            <p:nvPr/>
          </p:nvSpPr>
          <p:spPr bwMode="auto">
            <a:xfrm rot="16200000">
              <a:off x="3927" y="3770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detector</a:t>
              </a:r>
            </a:p>
          </p:txBody>
        </p:sp>
      </p:grpSp>
      <p:sp>
        <p:nvSpPr>
          <p:cNvPr id="509962" name="Text Box 10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x-ray beam</a:t>
            </a:r>
          </a:p>
        </p:txBody>
      </p:sp>
      <p:grpSp>
        <p:nvGrpSpPr>
          <p:cNvPr id="509963" name="Group 11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-960" y="2136"/>
            <a:chExt cx="3072" cy="192"/>
          </a:xfrm>
        </p:grpSpPr>
        <p:sp>
          <p:nvSpPr>
            <p:cNvPr id="509964" name="Freeform 12"/>
            <p:cNvSpPr>
              <a:spLocks/>
            </p:cNvSpPr>
            <p:nvPr/>
          </p:nvSpPr>
          <p:spPr bwMode="auto">
            <a:xfrm>
              <a:off x="-960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5" name="Freeform 13"/>
            <p:cNvSpPr>
              <a:spLocks/>
            </p:cNvSpPr>
            <p:nvPr/>
          </p:nvSpPr>
          <p:spPr bwMode="auto">
            <a:xfrm>
              <a:off x="-576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6" name="Freeform 14"/>
            <p:cNvSpPr>
              <a:spLocks/>
            </p:cNvSpPr>
            <p:nvPr/>
          </p:nvSpPr>
          <p:spPr bwMode="auto">
            <a:xfrm>
              <a:off x="-192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7" name="Freeform 15"/>
            <p:cNvSpPr>
              <a:spLocks/>
            </p:cNvSpPr>
            <p:nvPr/>
          </p:nvSpPr>
          <p:spPr bwMode="auto">
            <a:xfrm>
              <a:off x="192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8" name="Freeform 16"/>
            <p:cNvSpPr>
              <a:spLocks/>
            </p:cNvSpPr>
            <p:nvPr/>
          </p:nvSpPr>
          <p:spPr bwMode="auto">
            <a:xfrm>
              <a:off x="576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69" name="Freeform 17"/>
            <p:cNvSpPr>
              <a:spLocks/>
            </p:cNvSpPr>
            <p:nvPr/>
          </p:nvSpPr>
          <p:spPr bwMode="auto">
            <a:xfrm>
              <a:off x="960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0" name="Freeform 18"/>
            <p:cNvSpPr>
              <a:spLocks/>
            </p:cNvSpPr>
            <p:nvPr/>
          </p:nvSpPr>
          <p:spPr bwMode="auto">
            <a:xfrm>
              <a:off x="1344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71" name="Freeform 19"/>
            <p:cNvSpPr>
              <a:spLocks/>
            </p:cNvSpPr>
            <p:nvPr/>
          </p:nvSpPr>
          <p:spPr bwMode="auto">
            <a:xfrm>
              <a:off x="1728" y="21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9972" name="Rectangle 2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scattering</a:t>
            </a:r>
          </a:p>
        </p:txBody>
      </p:sp>
      <p:sp>
        <p:nvSpPr>
          <p:cNvPr id="509973" name="Oval 21"/>
          <p:cNvSpPr>
            <a:spLocks noChangeArrowheads="1"/>
          </p:cNvSpPr>
          <p:nvPr/>
        </p:nvSpPr>
        <p:spPr bwMode="auto">
          <a:xfrm>
            <a:off x="3324225" y="3502025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4" name="Oval 22"/>
          <p:cNvSpPr>
            <a:spLocks noChangeArrowheads="1"/>
          </p:cNvSpPr>
          <p:nvPr/>
        </p:nvSpPr>
        <p:spPr bwMode="auto">
          <a:xfrm>
            <a:off x="2892425" y="3121025"/>
            <a:ext cx="914400" cy="9144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5" name="Oval 23"/>
          <p:cNvSpPr>
            <a:spLocks noChangeArrowheads="1"/>
          </p:cNvSpPr>
          <p:nvPr/>
        </p:nvSpPr>
        <p:spPr bwMode="auto">
          <a:xfrm>
            <a:off x="2284413" y="2513013"/>
            <a:ext cx="2130425" cy="2130425"/>
          </a:xfrm>
          <a:prstGeom prst="ellipse">
            <a:avLst/>
          </a:prstGeom>
          <a:noFill/>
          <a:ln w="2540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76" name="Oval 24"/>
          <p:cNvSpPr>
            <a:spLocks noChangeArrowheads="1"/>
          </p:cNvSpPr>
          <p:nvPr/>
        </p:nvSpPr>
        <p:spPr bwMode="auto">
          <a:xfrm>
            <a:off x="1676400" y="1905000"/>
            <a:ext cx="3344863" cy="3344863"/>
          </a:xfrm>
          <a:prstGeom prst="ellipse">
            <a:avLst/>
          </a:prstGeom>
          <a:noFill/>
          <a:ln w="25400">
            <a:solidFill>
              <a:srgbClr val="CC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9977" name="Group 25"/>
          <p:cNvGrpSpPr>
            <a:grpSpLocks/>
          </p:cNvGrpSpPr>
          <p:nvPr/>
        </p:nvGrpSpPr>
        <p:grpSpPr bwMode="auto">
          <a:xfrm>
            <a:off x="-1524000" y="3060700"/>
            <a:ext cx="6545263" cy="3344863"/>
            <a:chOff x="-960" y="1928"/>
            <a:chExt cx="4123" cy="2107"/>
          </a:xfrm>
        </p:grpSpPr>
        <p:grpSp>
          <p:nvGrpSpPr>
            <p:cNvPr id="509978" name="Group 26"/>
            <p:cNvGrpSpPr>
              <a:grpSpLocks/>
            </p:cNvGrpSpPr>
            <p:nvPr/>
          </p:nvGrpSpPr>
          <p:grpSpPr bwMode="auto">
            <a:xfrm>
              <a:off x="-960" y="2904"/>
              <a:ext cx="3072" cy="192"/>
              <a:chOff x="288" y="3936"/>
              <a:chExt cx="3072" cy="192"/>
            </a:xfrm>
          </p:grpSpPr>
          <p:sp>
            <p:nvSpPr>
              <p:cNvPr id="509979" name="Freeform 27"/>
              <p:cNvSpPr>
                <a:spLocks/>
              </p:cNvSpPr>
              <p:nvPr/>
            </p:nvSpPr>
            <p:spPr bwMode="auto">
              <a:xfrm>
                <a:off x="28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0" name="Freeform 28"/>
              <p:cNvSpPr>
                <a:spLocks/>
              </p:cNvSpPr>
              <p:nvPr/>
            </p:nvSpPr>
            <p:spPr bwMode="auto">
              <a:xfrm>
                <a:off x="67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1" name="Freeform 29"/>
              <p:cNvSpPr>
                <a:spLocks/>
              </p:cNvSpPr>
              <p:nvPr/>
            </p:nvSpPr>
            <p:spPr bwMode="auto">
              <a:xfrm>
                <a:off x="105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2" name="Freeform 30"/>
              <p:cNvSpPr>
                <a:spLocks/>
              </p:cNvSpPr>
              <p:nvPr/>
            </p:nvSpPr>
            <p:spPr bwMode="auto">
              <a:xfrm>
                <a:off x="1440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3" name="Freeform 31"/>
              <p:cNvSpPr>
                <a:spLocks/>
              </p:cNvSpPr>
              <p:nvPr/>
            </p:nvSpPr>
            <p:spPr bwMode="auto">
              <a:xfrm>
                <a:off x="1824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4" name="Freeform 32"/>
              <p:cNvSpPr>
                <a:spLocks/>
              </p:cNvSpPr>
              <p:nvPr/>
            </p:nvSpPr>
            <p:spPr bwMode="auto">
              <a:xfrm>
                <a:off x="220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5" name="Freeform 33"/>
              <p:cNvSpPr>
                <a:spLocks/>
              </p:cNvSpPr>
              <p:nvPr/>
            </p:nvSpPr>
            <p:spPr bwMode="auto">
              <a:xfrm>
                <a:off x="259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6" name="Freeform 34"/>
              <p:cNvSpPr>
                <a:spLocks/>
              </p:cNvSpPr>
              <p:nvPr/>
            </p:nvSpPr>
            <p:spPr bwMode="auto">
              <a:xfrm>
                <a:off x="297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9987" name="Oval 35"/>
            <p:cNvSpPr>
              <a:spLocks noChangeArrowheads="1"/>
            </p:cNvSpPr>
            <p:nvPr/>
          </p:nvSpPr>
          <p:spPr bwMode="auto">
            <a:xfrm>
              <a:off x="2064" y="2928"/>
              <a:ext cx="96" cy="96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9988" name="Group 36"/>
            <p:cNvGrpSpPr>
              <a:grpSpLocks/>
            </p:cNvGrpSpPr>
            <p:nvPr/>
          </p:nvGrpSpPr>
          <p:grpSpPr bwMode="auto">
            <a:xfrm>
              <a:off x="1056" y="1928"/>
              <a:ext cx="2107" cy="2107"/>
              <a:chOff x="1056" y="1200"/>
              <a:chExt cx="2107" cy="2107"/>
            </a:xfrm>
          </p:grpSpPr>
          <p:sp>
            <p:nvSpPr>
              <p:cNvPr id="509989" name="Oval 37"/>
              <p:cNvSpPr>
                <a:spLocks noChangeArrowheads="1"/>
              </p:cNvSpPr>
              <p:nvPr/>
            </p:nvSpPr>
            <p:spPr bwMode="auto">
              <a:xfrm>
                <a:off x="1822" y="1966"/>
                <a:ext cx="576" cy="576"/>
              </a:xfrm>
              <a:prstGeom prst="ellips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990" name="Oval 38"/>
              <p:cNvSpPr>
                <a:spLocks noChangeArrowheads="1"/>
              </p:cNvSpPr>
              <p:nvPr/>
            </p:nvSpPr>
            <p:spPr bwMode="auto">
              <a:xfrm>
                <a:off x="1439" y="1583"/>
                <a:ext cx="1342" cy="1342"/>
              </a:xfrm>
              <a:prstGeom prst="ellipse">
                <a:avLst/>
              </a:prstGeom>
              <a:noFill/>
              <a:ln w="25400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991" name="Oval 39"/>
              <p:cNvSpPr>
                <a:spLocks noChangeArrowheads="1"/>
              </p:cNvSpPr>
              <p:nvPr/>
            </p:nvSpPr>
            <p:spPr bwMode="auto">
              <a:xfrm>
                <a:off x="1056" y="1200"/>
                <a:ext cx="2107" cy="2107"/>
              </a:xfrm>
              <a:prstGeom prst="ellipse">
                <a:avLst/>
              </a:prstGeom>
              <a:noFill/>
              <a:ln w="25400">
                <a:solidFill>
                  <a:srgbClr val="CC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09992" name="Group 40"/>
          <p:cNvGrpSpPr>
            <a:grpSpLocks/>
          </p:cNvGrpSpPr>
          <p:nvPr/>
        </p:nvGrpSpPr>
        <p:grpSpPr bwMode="auto">
          <a:xfrm>
            <a:off x="6908800" y="1371600"/>
            <a:ext cx="635000" cy="5788025"/>
            <a:chOff x="4360" y="864"/>
            <a:chExt cx="400" cy="3646"/>
          </a:xfrm>
        </p:grpSpPr>
        <p:sp>
          <p:nvSpPr>
            <p:cNvPr id="509993" name="Freeform 41"/>
            <p:cNvSpPr>
              <a:spLocks/>
            </p:cNvSpPr>
            <p:nvPr/>
          </p:nvSpPr>
          <p:spPr bwMode="auto">
            <a:xfrm>
              <a:off x="4360" y="2280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94" name="Freeform 42"/>
            <p:cNvSpPr>
              <a:spLocks/>
            </p:cNvSpPr>
            <p:nvPr/>
          </p:nvSpPr>
          <p:spPr bwMode="auto">
            <a:xfrm>
              <a:off x="4368" y="864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95" name="Freeform 43"/>
            <p:cNvSpPr>
              <a:spLocks/>
            </p:cNvSpPr>
            <p:nvPr/>
          </p:nvSpPr>
          <p:spPr bwMode="auto">
            <a:xfrm>
              <a:off x="4364" y="3694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9996" name="Group 44"/>
          <p:cNvGrpSpPr>
            <a:grpSpLocks/>
          </p:cNvGrpSpPr>
          <p:nvPr/>
        </p:nvGrpSpPr>
        <p:grpSpPr bwMode="auto">
          <a:xfrm>
            <a:off x="3263900" y="3009900"/>
            <a:ext cx="622300" cy="2433638"/>
            <a:chOff x="2072" y="1888"/>
            <a:chExt cx="392" cy="1533"/>
          </a:xfrm>
        </p:grpSpPr>
        <p:sp>
          <p:nvSpPr>
            <p:cNvPr id="509997" name="Freeform 45"/>
            <p:cNvSpPr>
              <a:spLocks/>
            </p:cNvSpPr>
            <p:nvPr/>
          </p:nvSpPr>
          <p:spPr bwMode="auto">
            <a:xfrm>
              <a:off x="2072" y="1888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998" name="Freeform 46"/>
            <p:cNvSpPr>
              <a:spLocks/>
            </p:cNvSpPr>
            <p:nvPr/>
          </p:nvSpPr>
          <p:spPr bwMode="auto">
            <a:xfrm>
              <a:off x="2072" y="2605"/>
              <a:ext cx="392" cy="816"/>
            </a:xfrm>
            <a:custGeom>
              <a:avLst/>
              <a:gdLst>
                <a:gd name="T0" fmla="*/ 56 w 392"/>
                <a:gd name="T1" fmla="*/ 0 h 816"/>
                <a:gd name="T2" fmla="*/ 56 w 392"/>
                <a:gd name="T3" fmla="*/ 144 h 816"/>
                <a:gd name="T4" fmla="*/ 56 w 392"/>
                <a:gd name="T5" fmla="*/ 288 h 816"/>
                <a:gd name="T6" fmla="*/ 392 w 392"/>
                <a:gd name="T7" fmla="*/ 336 h 816"/>
                <a:gd name="T8" fmla="*/ 56 w 392"/>
                <a:gd name="T9" fmla="*/ 432 h 816"/>
                <a:gd name="T10" fmla="*/ 56 w 392"/>
                <a:gd name="T11" fmla="*/ 528 h 816"/>
                <a:gd name="T12" fmla="*/ 56 w 392"/>
                <a:gd name="T13" fmla="*/ 672 h 816"/>
                <a:gd name="T14" fmla="*/ 56 w 392"/>
                <a:gd name="T15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816">
                  <a:moveTo>
                    <a:pt x="56" y="0"/>
                  </a:moveTo>
                  <a:cubicBezTo>
                    <a:pt x="56" y="24"/>
                    <a:pt x="56" y="96"/>
                    <a:pt x="56" y="144"/>
                  </a:cubicBezTo>
                  <a:cubicBezTo>
                    <a:pt x="56" y="192"/>
                    <a:pt x="0" y="256"/>
                    <a:pt x="56" y="288"/>
                  </a:cubicBezTo>
                  <a:cubicBezTo>
                    <a:pt x="112" y="320"/>
                    <a:pt x="392" y="312"/>
                    <a:pt x="392" y="336"/>
                  </a:cubicBezTo>
                  <a:cubicBezTo>
                    <a:pt x="392" y="360"/>
                    <a:pt x="112" y="400"/>
                    <a:pt x="56" y="432"/>
                  </a:cubicBezTo>
                  <a:cubicBezTo>
                    <a:pt x="0" y="464"/>
                    <a:pt x="56" y="488"/>
                    <a:pt x="56" y="528"/>
                  </a:cubicBezTo>
                  <a:cubicBezTo>
                    <a:pt x="56" y="568"/>
                    <a:pt x="56" y="624"/>
                    <a:pt x="56" y="672"/>
                  </a:cubicBezTo>
                  <a:cubicBezTo>
                    <a:pt x="56" y="720"/>
                    <a:pt x="56" y="792"/>
                    <a:pt x="56" y="81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669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3.05556E-6 -0.02523 3.05556E-6 -0.04931 -0.00018 -0.04931 C -0.00035 -0.04931 -0.00035 -0.02523 -0.00052 7.40741E-7 C -0.00052 0.02801 -0.00052 0.05602 -0.00087 0.05602 C -0.00104 0.05602 -0.00104 0.02801 -0.00104 7.40741E-7 C -0.00104 -0.02523 -0.00122 -0.04931 -0.00139 -0.04931 C -0.00157 -0.04931 -0.00157 -0.02523 -0.00174 7.40741E-7 C -0.00174 0.02801 -0.00174 0.05602 -0.00191 0.05602 C -0.00209 0.05602 -0.00226 7.40741E-7 -0.00226 0.00023 C -0.00226 -0.02523 -0.00243 -0.04931 -0.00261 -0.04931 C -0.00278 -0.04931 -0.00278 -0.02523 -0.00278 7.40741E-7 C -0.00295 0.02801 -0.00295 0.05602 -0.00313 0.05602 C -0.0033 0.05602 -0.0033 0.02801 -0.00348 7.40741E-7 C -0.00348 -0.02523 -0.00348 -0.04931 -0.00365 -0.04931 C -0.00382 -0.04931 -0.004 -0.02523 -0.004 7.40741E-7 C -0.004 0.02801 -0.00417 0.05602 -0.00434 0.05602 C -0.00452 0.05602 -0.00452 0.02801 -0.00469 7.40741E-7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509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9325E-6 L -0.39948 -3.2932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9325E-6 L -0.39948 -3.29325E-6 " pathEditMode="relative" rAng="0" ptsTypes="AA">
                                      <p:cBhvr>
                                        <p:cTn id="50" dur="2000" spd="-100000" fill="hold"/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73" grpId="0" animBg="1"/>
      <p:bldP spid="509974" grpId="0" animBg="1"/>
      <p:bldP spid="509975" grpId="0" animBg="1"/>
      <p:bldP spid="5099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7850188" y="1214438"/>
            <a:ext cx="757237" cy="5813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4931" name="Rectangle 7"/>
          <p:cNvSpPr>
            <a:spLocks noChangeArrowheads="1"/>
          </p:cNvSpPr>
          <p:nvPr/>
        </p:nvSpPr>
        <p:spPr bwMode="auto">
          <a:xfrm>
            <a:off x="342900" y="1179513"/>
            <a:ext cx="10556875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122  N   LEU A  13      -3.244  25.808  19.998  1.00 16.96          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123  CA  LEU A  13      -2.877  25.448  21.355  1.00 15.29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124  C   LEU A  13      -2.792  23.966  21.561  1.00 17.54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125  O   LEU A  13      -1.814  23.493  22.143  1.00 16.35          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126  CB  LEU A  13      -3.907  26.164  22.268  1.00 18.72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127  CG  LEU A  13      -3.577  25.982  23.738  1.00 21.19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128  CD1 LEU A  13      -2.283  26.820  24.019  1.00 19.43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129  CD2 LEU A  13      -4.702  26.474  24.639  1.00 24.65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130  N   SER A  14      -3.677  23.149  20.979  1.00 15.96          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131  CA  SER A  14      -3.646  21.711  21.061  1.00 18.26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132  C   SER A  14      -2.373  21.203  20.360  1.00 18.71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133  O   SER A  14      -1.747  20.315  20.930  1.00 17.47          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134  CB  SER A  14      -4.875  21.077  20.419  1.00 17.62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135  OG ASER A  14      -4.825  19.665  20.388  0.50 20.89          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136  OG BSER A  14      -6.027  21.408  21.164  0.50 18.67          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137  N   LYS A  15      -2.045  21.772  19.215  1.00 18.03          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138  CA  LYS A  15      -0.799  21.361  18.555  1.00 18.12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139  C   LYS A  15       0.446  21.707  19.351  1.00 18.81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140  O   LYS A  15       1.400  20.948  19.411  1.00 17.77          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141  CB  LYS A  15      -0.700  22.034  17.177  1.00 14.49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142  CG  LYS A  15      -1.727  21.368  16.256  1.00 16.12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143  CD  LYS A  15      -1.663  22.147  14.936  1.00 19.40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144  CE ALYS A  15      -2.725  21.614  13.986  0.50 17.42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145  CE BLYS A  15      -1.750  21.211  13.750  0.50 17.01          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146  NZ ALYS A  15      -2.346  21.674  12.559  0.50 18.61           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rgbClr val="000000"/>
                </a:solidFill>
                <a:latin typeface="Courier New" pitchFamily="49" charset="0"/>
              </a:rPr>
              <a:t>ATOM    147  NZ BLYS A  15      -3.052  20.513  13.741  0.50 18.76           N</a:t>
            </a: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“B” factors</a:t>
            </a:r>
          </a:p>
        </p:txBody>
      </p:sp>
    </p:spTree>
    <p:extLst>
      <p:ext uri="{BB962C8B-B14F-4D97-AF65-F5344CB8AC3E}">
        <p14:creationId xmlns:p14="http://schemas.microsoft.com/office/powerpoint/2010/main" val="10600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“B” factors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668588" y="1880830"/>
            <a:ext cx="35541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</a:rPr>
              <a:t>B </a:t>
            </a:r>
            <a:r>
              <a:rPr lang="en-US" sz="54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en-US" sz="5400" dirty="0">
                <a:solidFill>
                  <a:srgbClr val="000000"/>
                </a:solidFill>
              </a:rPr>
              <a:t> 8</a:t>
            </a:r>
            <a:r>
              <a:rPr lang="el-GR" sz="5400" dirty="0">
                <a:solidFill>
                  <a:srgbClr val="000000"/>
                </a:solidFill>
              </a:rPr>
              <a:t>π</a:t>
            </a:r>
            <a:r>
              <a:rPr lang="en-US" sz="5400" baseline="30000" dirty="0">
                <a:solidFill>
                  <a:srgbClr val="000000"/>
                </a:solidFill>
              </a:rPr>
              <a:t>2 </a:t>
            </a:r>
            <a:r>
              <a:rPr lang="en-US" sz="5400" dirty="0">
                <a:solidFill>
                  <a:srgbClr val="000000"/>
                </a:solidFill>
              </a:rPr>
              <a:t>u</a:t>
            </a:r>
            <a:r>
              <a:rPr lang="en-US" sz="5400" baseline="-25000" dirty="0">
                <a:solidFill>
                  <a:srgbClr val="000000"/>
                </a:solidFill>
              </a:rPr>
              <a:t>x</a:t>
            </a:r>
            <a:r>
              <a:rPr lang="en-US" sz="5400" baseline="30000" dirty="0">
                <a:solidFill>
                  <a:srgbClr val="000000"/>
                </a:solidFill>
              </a:rPr>
              <a:t>2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228600" y="5867400"/>
            <a:ext cx="8712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 err="1" smtClean="0"/>
              <a:t>u</a:t>
            </a:r>
            <a:r>
              <a:rPr lang="en-US" sz="3600" baseline="-25000" dirty="0" err="1" smtClean="0"/>
              <a:t>x</a:t>
            </a:r>
            <a:r>
              <a:rPr lang="en-US" sz="3600" dirty="0" smtClean="0"/>
              <a:t> </a:t>
            </a:r>
            <a:r>
              <a:rPr lang="en-US" sz="3600" dirty="0"/>
              <a:t>= </a:t>
            </a:r>
            <a:r>
              <a:rPr lang="en-US" sz="3600" dirty="0" smtClean="0"/>
              <a:t>RMS variation perpendicular to plane</a:t>
            </a:r>
            <a:endParaRPr lang="en-US" sz="3600" dirty="0"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4" t="37563" r="8522" b="14559"/>
          <a:stretch/>
        </p:blipFill>
        <p:spPr bwMode="auto">
          <a:xfrm>
            <a:off x="2895600" y="2804160"/>
            <a:ext cx="5167721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4818701" y="2717074"/>
            <a:ext cx="550133" cy="1110343"/>
          </a:xfrm>
          <a:custGeom>
            <a:avLst/>
            <a:gdLst>
              <a:gd name="connsiteX0" fmla="*/ 419505 w 550133"/>
              <a:gd name="connsiteY0" fmla="*/ 0 h 1110343"/>
              <a:gd name="connsiteX1" fmla="*/ 1493 w 550133"/>
              <a:gd name="connsiteY1" fmla="*/ 679269 h 1110343"/>
              <a:gd name="connsiteX2" fmla="*/ 550133 w 550133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133" h="1110343">
                <a:moveTo>
                  <a:pt x="419505" y="0"/>
                </a:moveTo>
                <a:cubicBezTo>
                  <a:pt x="199613" y="247106"/>
                  <a:pt x="-20278" y="494212"/>
                  <a:pt x="1493" y="679269"/>
                </a:cubicBezTo>
                <a:cubicBezTo>
                  <a:pt x="23264" y="864326"/>
                  <a:pt x="286698" y="987334"/>
                  <a:pt x="550133" y="1110343"/>
                </a:cubicBezTo>
              </a:path>
            </a:pathLst>
          </a:custGeom>
          <a:noFill/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4" name="Chart" r:id="rId3" imgW="7448478" imgH="5219706" progId="MSGraph.Chart.8">
                  <p:embed followColorScheme="full"/>
                </p:oleObj>
              </mc:Choice>
              <mc:Fallback>
                <p:oleObj name="Chart" r:id="rId3" imgW="7448478" imgH="521970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electron density (e</a:t>
            </a:r>
            <a:r>
              <a:rPr lang="en-US" b="1" baseline="30000">
                <a:solidFill>
                  <a:srgbClr val="000000"/>
                </a:solidFill>
              </a:rPr>
              <a:t>-</a:t>
            </a:r>
            <a:r>
              <a:rPr lang="en-US" b="1">
                <a:solidFill>
                  <a:srgbClr val="000000"/>
                </a:solidFill>
              </a:rPr>
              <a:t>/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Å</a:t>
            </a:r>
            <a:r>
              <a:rPr lang="en-US" b="1" baseline="3000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146550" y="6424613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position (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Å</a:t>
            </a:r>
            <a:r>
              <a:rPr lang="en-US" b="1">
                <a:solidFill>
                  <a:srgbClr val="000000"/>
                </a:solidFill>
              </a:rPr>
              <a:t>)</a:t>
            </a:r>
            <a:endParaRPr lang="el-GR" b="1" baseline="30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“B” factors</a:t>
            </a:r>
          </a:p>
        </p:txBody>
      </p:sp>
    </p:spTree>
    <p:extLst>
      <p:ext uri="{BB962C8B-B14F-4D97-AF65-F5344CB8AC3E}">
        <p14:creationId xmlns:p14="http://schemas.microsoft.com/office/powerpoint/2010/main" val="3220276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“B” factors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668588" y="2295525"/>
            <a:ext cx="39576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5400"/>
              <a:t>B </a:t>
            </a:r>
            <a:r>
              <a:rPr lang="en-US" sz="5400">
                <a:cs typeface="Arial" charset="0"/>
              </a:rPr>
              <a:t>≈</a:t>
            </a:r>
            <a:r>
              <a:rPr lang="en-US" sz="5400"/>
              <a:t> 4d</a:t>
            </a:r>
            <a:r>
              <a:rPr lang="en-US" sz="5400" baseline="30000"/>
              <a:t>2</a:t>
            </a:r>
            <a:r>
              <a:rPr lang="en-US" sz="5400"/>
              <a:t> + 12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619125" y="5508625"/>
            <a:ext cx="790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essentially, the “resolution” of an atom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2613025" y="4508500"/>
            <a:ext cx="385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d = resolution in </a:t>
            </a:r>
            <a:r>
              <a:rPr lang="en-US" sz="3600">
                <a:cs typeface="Arial" charset="0"/>
              </a:rPr>
              <a:t>Å</a:t>
            </a:r>
          </a:p>
        </p:txBody>
      </p:sp>
    </p:spTree>
    <p:extLst>
      <p:ext uri="{BB962C8B-B14F-4D97-AF65-F5344CB8AC3E}">
        <p14:creationId xmlns:p14="http://schemas.microsoft.com/office/powerpoint/2010/main" val="29862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/>
      <p:bldP spid="2119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Debye-Waller-Ott factor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736725" y="3502025"/>
            <a:ext cx="67405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F		</a:t>
            </a:r>
            <a:r>
              <a:rPr lang="en-US">
                <a:solidFill>
                  <a:srgbClr val="000000"/>
                </a:solidFill>
                <a:cs typeface="Arial" charset="0"/>
              </a:rPr>
              <a:t>- structure factor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A</a:t>
            </a:r>
            <a:r>
              <a:rPr lang="en-US">
                <a:solidFill>
                  <a:srgbClr val="000000"/>
                </a:solidFill>
                <a:cs typeface="Arial" charset="0"/>
              </a:rPr>
              <a:t>		- something Debye said was zero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B</a:t>
            </a:r>
            <a:r>
              <a:rPr lang="en-US">
                <a:solidFill>
                  <a:srgbClr val="000000"/>
                </a:solidFill>
                <a:cs typeface="Arial" charset="0"/>
              </a:rPr>
              <a:t>		- canonical Debye-Waller factor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>
                <a:solidFill>
                  <a:srgbClr val="000000"/>
                </a:solidFill>
                <a:cs typeface="Arial" charset="0"/>
              </a:rPr>
              <a:t>		- something else Debye said was zero</a:t>
            </a:r>
            <a:endParaRPr lang="en-US" b="1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CC3300"/>
                </a:solidFill>
                <a:cs typeface="Arial" charset="0"/>
              </a:rPr>
              <a:t>s</a:t>
            </a:r>
            <a:r>
              <a:rPr lang="en-US">
                <a:solidFill>
                  <a:srgbClr val="000000"/>
                </a:solidFill>
                <a:cs typeface="Arial" charset="0"/>
              </a:rPr>
              <a:t> 		- 0.5/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d</a:t>
            </a:r>
            <a:r>
              <a:rPr lang="en-US">
                <a:solidFill>
                  <a:srgbClr val="000000"/>
                </a:solidFill>
                <a:cs typeface="Arial" charset="0"/>
              </a:rPr>
              <a:t>		- resolution of spot (Å)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baseline="30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430213" y="1927225"/>
            <a:ext cx="8285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0000"/>
                </a:solidFill>
                <a:cs typeface="Arial" charset="0"/>
              </a:rPr>
              <a:t>F = F</a:t>
            </a:r>
            <a:r>
              <a:rPr lang="en-US" sz="4000" b="1" baseline="-25000">
                <a:solidFill>
                  <a:srgbClr val="000000"/>
                </a:solidFill>
                <a:cs typeface="Arial" charset="0"/>
              </a:rPr>
              <a:t>0</a:t>
            </a:r>
            <a:r>
              <a:rPr lang="en-US" sz="4000" b="1">
                <a:solidFill>
                  <a:srgbClr val="000000"/>
                </a:solidFill>
                <a:cs typeface="Arial" charset="0"/>
              </a:rPr>
              <a:t> exp( - A∙</a:t>
            </a:r>
            <a:r>
              <a:rPr lang="en-US" sz="4000" b="1">
                <a:solidFill>
                  <a:srgbClr val="CC3300"/>
                </a:solidFill>
                <a:cs typeface="Arial" charset="0"/>
              </a:rPr>
              <a:t>s</a:t>
            </a:r>
            <a:r>
              <a:rPr lang="en-US" sz="4000" b="1">
                <a:solidFill>
                  <a:srgbClr val="000000"/>
                </a:solidFill>
                <a:cs typeface="Arial" charset="0"/>
              </a:rPr>
              <a:t> - B∙</a:t>
            </a:r>
            <a:r>
              <a:rPr lang="en-US" sz="4000" b="1">
                <a:solidFill>
                  <a:srgbClr val="CC3300"/>
                </a:solidFill>
                <a:cs typeface="Arial" charset="0"/>
              </a:rPr>
              <a:t>s</a:t>
            </a:r>
            <a:r>
              <a:rPr lang="en-US" sz="4000" b="1" baseline="30000">
                <a:solidFill>
                  <a:srgbClr val="CC3300"/>
                </a:solidFill>
                <a:cs typeface="Arial" charset="0"/>
              </a:rPr>
              <a:t>2</a:t>
            </a:r>
            <a:r>
              <a:rPr lang="en-US" sz="4000" b="1">
                <a:solidFill>
                  <a:srgbClr val="000000"/>
                </a:solidFill>
                <a:cs typeface="Arial" charset="0"/>
              </a:rPr>
              <a:t> - C∙</a:t>
            </a:r>
            <a:r>
              <a:rPr lang="en-US" sz="4000" b="1">
                <a:solidFill>
                  <a:srgbClr val="CC3300"/>
                </a:solidFill>
                <a:cs typeface="Arial" charset="0"/>
              </a:rPr>
              <a:t>s</a:t>
            </a:r>
            <a:r>
              <a:rPr lang="en-US" sz="4000" b="1" baseline="30000">
                <a:solidFill>
                  <a:srgbClr val="CC3300"/>
                </a:solidFill>
                <a:cs typeface="Arial" charset="0"/>
              </a:rPr>
              <a:t>3</a:t>
            </a:r>
            <a:r>
              <a:rPr lang="en-US" sz="4000" b="1">
                <a:solidFill>
                  <a:srgbClr val="000000"/>
                </a:solidFill>
                <a:cs typeface="Arial" charset="0"/>
              </a:rPr>
              <a:t> - … ) 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</a:rPr>
              <a:t>     </a:t>
            </a:r>
            <a:endParaRPr lang="el-GR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7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Debye-Waller-Ott factor</a:t>
            </a:r>
          </a:p>
        </p:txBody>
      </p:sp>
      <p:graphicFrame>
        <p:nvGraphicFramePr>
          <p:cNvPr id="2406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039813"/>
          <a:ext cx="7418387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Chart" r:id="rId3" imgW="7448478" imgH="5543626" progId="MSGraph.Chart.8">
                  <p:embed followColorScheme="full"/>
                </p:oleObj>
              </mc:Choice>
              <mc:Fallback>
                <p:oleObj name="Chart" r:id="rId3" imgW="7448478" imgH="55436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039813"/>
                        <a:ext cx="7418387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4" name="Text Box 4"/>
          <p:cNvSpPr txBox="1">
            <a:spLocks noChangeArrowheads="1"/>
          </p:cNvSpPr>
          <p:nvPr/>
        </p:nvSpPr>
        <p:spPr bwMode="auto">
          <a:xfrm rot="-5400000">
            <a:off x="-1181100" y="36449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normalized total intensity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002088" y="6424613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Resolution (Ǻ)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1325563" y="6069013"/>
            <a:ext cx="6891337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1236663" y="5980113"/>
            <a:ext cx="712311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 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                  5                 2.5               1.7              1.25              1.0</a:t>
            </a:r>
          </a:p>
        </p:txBody>
      </p:sp>
      <p:grpSp>
        <p:nvGrpSpPr>
          <p:cNvPr id="347144" name="Group 8"/>
          <p:cNvGrpSpPr>
            <a:grpSpLocks/>
          </p:cNvGrpSpPr>
          <p:nvPr/>
        </p:nvGrpSpPr>
        <p:grpSpPr bwMode="auto">
          <a:xfrm>
            <a:off x="3533775" y="2762250"/>
            <a:ext cx="1893888" cy="781050"/>
            <a:chOff x="2194" y="1820"/>
            <a:chExt cx="1193" cy="492"/>
          </a:xfrm>
        </p:grpSpPr>
        <p:sp>
          <p:nvSpPr>
            <p:cNvPr id="240653" name="Line 9"/>
            <p:cNvSpPr>
              <a:spLocks noChangeShapeType="1"/>
            </p:cNvSpPr>
            <p:nvPr/>
          </p:nvSpPr>
          <p:spPr bwMode="auto">
            <a:xfrm flipH="1">
              <a:off x="2194" y="1949"/>
              <a:ext cx="49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0654" name="Text Box 10"/>
            <p:cNvSpPr txBox="1">
              <a:spLocks noChangeArrowheads="1"/>
            </p:cNvSpPr>
            <p:nvPr/>
          </p:nvSpPr>
          <p:spPr bwMode="auto">
            <a:xfrm>
              <a:off x="2663" y="1820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Gaussian</a:t>
              </a:r>
            </a:p>
          </p:txBody>
        </p:sp>
      </p:grpSp>
      <p:grpSp>
        <p:nvGrpSpPr>
          <p:cNvPr id="347147" name="Group 11"/>
          <p:cNvGrpSpPr>
            <a:grpSpLocks/>
          </p:cNvGrpSpPr>
          <p:nvPr/>
        </p:nvGrpSpPr>
        <p:grpSpPr bwMode="auto">
          <a:xfrm>
            <a:off x="5381625" y="3956050"/>
            <a:ext cx="1377950" cy="1093788"/>
            <a:chOff x="3374" y="2721"/>
            <a:chExt cx="868" cy="689"/>
          </a:xfrm>
        </p:grpSpPr>
        <p:sp>
          <p:nvSpPr>
            <p:cNvPr id="240651" name="Text Box 12"/>
            <p:cNvSpPr txBox="1">
              <a:spLocks noChangeArrowheads="1"/>
            </p:cNvSpPr>
            <p:nvPr/>
          </p:nvSpPr>
          <p:spPr bwMode="auto">
            <a:xfrm>
              <a:off x="3374" y="2721"/>
              <a:ext cx="8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Exponential</a:t>
              </a:r>
            </a:p>
          </p:txBody>
        </p:sp>
        <p:sp>
          <p:nvSpPr>
            <p:cNvPr id="240652" name="Line 13"/>
            <p:cNvSpPr>
              <a:spLocks noChangeShapeType="1"/>
            </p:cNvSpPr>
            <p:nvPr/>
          </p:nvSpPr>
          <p:spPr bwMode="auto">
            <a:xfrm flipH="1">
              <a:off x="3576" y="2960"/>
              <a:ext cx="87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40650" name="Text Box 14"/>
          <p:cNvSpPr txBox="1">
            <a:spLocks noChangeArrowheads="1"/>
          </p:cNvSpPr>
          <p:nvPr/>
        </p:nvSpPr>
        <p:spPr bwMode="auto">
          <a:xfrm>
            <a:off x="3805238" y="1790700"/>
            <a:ext cx="33655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cs typeface="Arial" charset="0"/>
              </a:rPr>
              <a:t>Reciprocal Space</a:t>
            </a:r>
          </a:p>
        </p:txBody>
      </p:sp>
    </p:spTree>
    <p:extLst>
      <p:ext uri="{BB962C8B-B14F-4D97-AF65-F5344CB8AC3E}">
        <p14:creationId xmlns:p14="http://schemas.microsoft.com/office/powerpoint/2010/main" val="1220337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Debye-Waller-Ott factor</a:t>
            </a:r>
          </a:p>
        </p:txBody>
      </p:sp>
      <p:graphicFrame>
        <p:nvGraphicFramePr>
          <p:cNvPr id="24166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039813"/>
          <a:ext cx="7418387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2" name="Chart" r:id="rId3" imgW="7448478" imgH="5543626" progId="MSGraph.Chart.8">
                  <p:embed followColorScheme="full"/>
                </p:oleObj>
              </mc:Choice>
              <mc:Fallback>
                <p:oleObj name="Chart" r:id="rId3" imgW="7448478" imgH="55436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039813"/>
                        <a:ext cx="7418387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8" name="Text Box 4"/>
          <p:cNvSpPr txBox="1">
            <a:spLocks noChangeArrowheads="1"/>
          </p:cNvSpPr>
          <p:nvPr/>
        </p:nvSpPr>
        <p:spPr bwMode="auto">
          <a:xfrm rot="-5400000">
            <a:off x="-1181100" y="36449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normalized number of atoms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113088" y="6424613"/>
            <a:ext cx="352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magnitude of displacement (Å)</a:t>
            </a:r>
          </a:p>
        </p:txBody>
      </p:sp>
      <p:grpSp>
        <p:nvGrpSpPr>
          <p:cNvPr id="348166" name="Group 6"/>
          <p:cNvGrpSpPr>
            <a:grpSpLocks/>
          </p:cNvGrpSpPr>
          <p:nvPr/>
        </p:nvGrpSpPr>
        <p:grpSpPr bwMode="auto">
          <a:xfrm>
            <a:off x="5343525" y="3943350"/>
            <a:ext cx="1250950" cy="1093788"/>
            <a:chOff x="3374" y="2721"/>
            <a:chExt cx="788" cy="689"/>
          </a:xfrm>
        </p:grpSpPr>
        <p:sp>
          <p:nvSpPr>
            <p:cNvPr id="241675" name="Text Box 7"/>
            <p:cNvSpPr txBox="1">
              <a:spLocks noChangeArrowheads="1"/>
            </p:cNvSpPr>
            <p:nvPr/>
          </p:nvSpPr>
          <p:spPr bwMode="auto">
            <a:xfrm>
              <a:off x="3374" y="2721"/>
              <a:ext cx="7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Lorentzian</a:t>
              </a:r>
            </a:p>
          </p:txBody>
        </p:sp>
        <p:sp>
          <p:nvSpPr>
            <p:cNvPr id="241676" name="Line 8"/>
            <p:cNvSpPr>
              <a:spLocks noChangeShapeType="1"/>
            </p:cNvSpPr>
            <p:nvPr/>
          </p:nvSpPr>
          <p:spPr bwMode="auto">
            <a:xfrm flipH="1">
              <a:off x="3576" y="2960"/>
              <a:ext cx="87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48169" name="Group 9"/>
          <p:cNvGrpSpPr>
            <a:grpSpLocks/>
          </p:cNvGrpSpPr>
          <p:nvPr/>
        </p:nvGrpSpPr>
        <p:grpSpPr bwMode="auto">
          <a:xfrm>
            <a:off x="2970213" y="2751138"/>
            <a:ext cx="2281237" cy="366712"/>
            <a:chOff x="1871" y="1733"/>
            <a:chExt cx="1437" cy="231"/>
          </a:xfrm>
        </p:grpSpPr>
        <p:sp>
          <p:nvSpPr>
            <p:cNvPr id="241673" name="Line 10"/>
            <p:cNvSpPr>
              <a:spLocks noChangeShapeType="1"/>
            </p:cNvSpPr>
            <p:nvPr/>
          </p:nvSpPr>
          <p:spPr bwMode="auto">
            <a:xfrm flipH="1">
              <a:off x="1871" y="1862"/>
              <a:ext cx="702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1674" name="Text Box 11"/>
            <p:cNvSpPr txBox="1">
              <a:spLocks noChangeArrowheads="1"/>
            </p:cNvSpPr>
            <p:nvPr/>
          </p:nvSpPr>
          <p:spPr bwMode="auto">
            <a:xfrm>
              <a:off x="2584" y="1733"/>
              <a:ext cx="7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cs typeface="Arial" charset="0"/>
                </a:rPr>
                <a:t>Gaussian</a:t>
              </a:r>
            </a:p>
          </p:txBody>
        </p:sp>
      </p:grpSp>
      <p:sp>
        <p:nvSpPr>
          <p:cNvPr id="241672" name="Text Box 12"/>
          <p:cNvSpPr txBox="1">
            <a:spLocks noChangeArrowheads="1"/>
          </p:cNvSpPr>
          <p:nvPr/>
        </p:nvSpPr>
        <p:spPr bwMode="auto">
          <a:xfrm>
            <a:off x="4668838" y="1814513"/>
            <a:ext cx="250825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cs typeface="Arial" charset="0"/>
              </a:rPr>
              <a:t>Direct Space</a:t>
            </a:r>
          </a:p>
        </p:txBody>
      </p:sp>
    </p:spTree>
    <p:extLst>
      <p:ext uri="{BB962C8B-B14F-4D97-AF65-F5344CB8AC3E}">
        <p14:creationId xmlns:p14="http://schemas.microsoft.com/office/powerpoint/2010/main" val="1735882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73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4" name="Chart" r:id="rId3" imgW="7448478" imgH="5219706" progId="MSGraph.Chart.8">
                  <p:embed followColorScheme="full"/>
                </p:oleObj>
              </mc:Choice>
              <mc:Fallback>
                <p:oleObj name="Chart" r:id="rId3" imgW="7448478" imgH="521970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39" name="Text Box 3"/>
          <p:cNvSpPr txBox="1">
            <a:spLocks noChangeArrowheads="1"/>
          </p:cNvSpPr>
          <p:nvPr/>
        </p:nvSpPr>
        <p:spPr bwMode="auto">
          <a:xfrm rot="-5400000">
            <a:off x="-974724" y="3741737"/>
            <a:ext cx="3643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scaled &lt;F</a:t>
            </a:r>
            <a:r>
              <a:rPr lang="en-US" baseline="3000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>
                <a:solidFill>
                  <a:srgbClr val="000000"/>
                </a:solidFill>
                <a:cs typeface="Arial" charset="0"/>
              </a:rPr>
              <a:t>&gt;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4265613" y="6424613"/>
            <a:ext cx="1217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cs typeface="Arial" charset="0"/>
              </a:rPr>
              <a:t>(sin(</a:t>
            </a:r>
            <a:r>
              <a:rPr lang="el-GR" b="1">
                <a:solidFill>
                  <a:srgbClr val="000000"/>
                </a:solidFill>
                <a:cs typeface="Arial" charset="0"/>
              </a:rPr>
              <a:t>θ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)/</a:t>
            </a:r>
            <a:r>
              <a:rPr lang="el-GR" b="1">
                <a:solidFill>
                  <a:srgbClr val="000000"/>
                </a:solidFill>
                <a:cs typeface="Arial" charset="0"/>
              </a:rPr>
              <a:t>λ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)</a:t>
            </a:r>
            <a:r>
              <a:rPr lang="en-US" b="1" baseline="30000">
                <a:solidFill>
                  <a:srgbClr val="000000"/>
                </a:solidFill>
                <a:cs typeface="Arial" charset="0"/>
              </a:rPr>
              <a:t>2</a:t>
            </a:r>
            <a:endParaRPr lang="el-GR" b="1" baseline="30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cs typeface="Arial" charset="0"/>
              </a:rPr>
              <a:t>Wilson plot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1422400" y="5945188"/>
            <a:ext cx="6869113" cy="1135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 4.1       3.5      3.2        2.9       2.7       2.5       2.4       2.2       2.1</a:t>
            </a:r>
          </a:p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charset="0"/>
              </a:rPr>
              <a:t>			resolution (Å)</a:t>
            </a:r>
          </a:p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6440488" y="1092200"/>
            <a:ext cx="2468562" cy="2397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R</a:t>
            </a:r>
            <a:r>
              <a:rPr lang="en-US" sz="2800" baseline="-25000">
                <a:solidFill>
                  <a:srgbClr val="000000"/>
                </a:solidFill>
                <a:cs typeface="Arial" charset="0"/>
              </a:rPr>
              <a:t>cryst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/R</a:t>
            </a:r>
            <a:r>
              <a:rPr lang="en-US" sz="2800" baseline="-25000">
                <a:solidFill>
                  <a:srgbClr val="000000"/>
                </a:solidFill>
                <a:cs typeface="Arial" charset="0"/>
              </a:rPr>
              <a:t>free</a:t>
            </a:r>
          </a:p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cs typeface="Arial" charset="0"/>
              </a:rPr>
              <a:t>0.355/0.514</a:t>
            </a:r>
          </a:p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99CC00"/>
                </a:solidFill>
                <a:cs typeface="Arial" charset="0"/>
              </a:rPr>
              <a:t>0.257/0.449</a:t>
            </a:r>
          </a:p>
          <a:p>
            <a:pPr eaLnBrk="1" fontAlgn="base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FF"/>
                </a:solidFill>
                <a:cs typeface="Arial" charset="0"/>
              </a:rPr>
              <a:t>0.209/0.407</a:t>
            </a:r>
          </a:p>
        </p:txBody>
      </p:sp>
    </p:spTree>
    <p:extLst>
      <p:ext uri="{BB962C8B-B14F-4D97-AF65-F5344CB8AC3E}">
        <p14:creationId xmlns:p14="http://schemas.microsoft.com/office/powerpoint/2010/main" val="32153448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r>
              <a:rPr lang="en-US" sz="5400">
                <a:solidFill>
                  <a:schemeClr val="tx1"/>
                </a:solidFill>
              </a:rPr>
              <a:t>Purity is crucial!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4" r="52782" b="4214"/>
          <a:stretch>
            <a:fillRect/>
          </a:stretch>
        </p:blipFill>
        <p:spPr bwMode="auto">
          <a:xfrm>
            <a:off x="1804988" y="1333500"/>
            <a:ext cx="5484812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 rot="16200000">
            <a:off x="5222875" y="2979738"/>
            <a:ext cx="68468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McPherson, A., Malkin, A. J., Kuznetsov, Y. G. &amp; Plomp, M. (2001)."Atomic force microscopy applications in macromolecular crystallography", </a:t>
            </a:r>
            <a:r>
              <a:rPr lang="en-US" i="1" smtClean="0">
                <a:solidFill>
                  <a:srgbClr val="000000"/>
                </a:solidFill>
              </a:rPr>
              <a:t>Acta Cryst. D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57</a:t>
            </a:r>
            <a:r>
              <a:rPr lang="en-US" smtClean="0">
                <a:solidFill>
                  <a:srgbClr val="000000"/>
                </a:solidFill>
              </a:rPr>
              <a:t>, 1053-1060.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86013" y="2530475"/>
            <a:ext cx="4346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73163" y="3965575"/>
            <a:ext cx="6638925" cy="301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not important for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initial hits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258888" y="1163638"/>
            <a:ext cx="6638925" cy="3016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important for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resolution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753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/>
              <a:t>What can I improve?</a:t>
            </a:r>
            <a:endParaRPr lang="en-US">
              <a:cs typeface="Arial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874713" y="1801813"/>
            <a:ext cx="67056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Purity!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	is 95% good enough? 99%?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Purity!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	conformational (homogeneous)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Purity!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	kinetic (stable over time)</a:t>
            </a:r>
          </a:p>
        </p:txBody>
      </p:sp>
    </p:spTree>
    <p:extLst>
      <p:ext uri="{BB962C8B-B14F-4D97-AF65-F5344CB8AC3E}">
        <p14:creationId xmlns:p14="http://schemas.microsoft.com/office/powerpoint/2010/main" val="14103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AutoShape 2"/>
          <p:cNvSpPr>
            <a:spLocks noChangeArrowheads="1"/>
          </p:cNvSpPr>
          <p:nvPr/>
        </p:nvSpPr>
        <p:spPr bwMode="auto">
          <a:xfrm>
            <a:off x="304800" y="6248400"/>
            <a:ext cx="1905000" cy="304800"/>
          </a:xfrm>
          <a:prstGeom prst="parallelogram">
            <a:avLst>
              <a:gd name="adj" fmla="val 1562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0979" name="Group 3"/>
          <p:cNvGrpSpPr>
            <a:grpSpLocks/>
          </p:cNvGrpSpPr>
          <p:nvPr/>
        </p:nvGrpSpPr>
        <p:grpSpPr bwMode="auto">
          <a:xfrm>
            <a:off x="1066800" y="228600"/>
            <a:ext cx="7847013" cy="6399213"/>
            <a:chOff x="672" y="144"/>
            <a:chExt cx="4943" cy="4031"/>
          </a:xfrm>
        </p:grpSpPr>
        <p:pic>
          <p:nvPicPr>
            <p:cNvPr id="510980" name="Picture 4" descr="wb_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44"/>
              <a:ext cx="4031" cy="40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0981" name="Group 5"/>
            <p:cNvGrpSpPr>
              <a:grpSpLocks/>
            </p:cNvGrpSpPr>
            <p:nvPr/>
          </p:nvGrpSpPr>
          <p:grpSpPr bwMode="auto">
            <a:xfrm>
              <a:off x="672" y="3936"/>
              <a:ext cx="278" cy="86"/>
              <a:chOff x="672" y="3994"/>
              <a:chExt cx="278" cy="86"/>
            </a:xfrm>
          </p:grpSpPr>
          <p:sp>
            <p:nvSpPr>
              <p:cNvPr id="510982" name="AutoShape 6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83" name="AutoShape 7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0984" name="Freeform 8"/>
          <p:cNvSpPr>
            <a:spLocks/>
          </p:cNvSpPr>
          <p:nvPr/>
        </p:nvSpPr>
        <p:spPr bwMode="auto">
          <a:xfrm>
            <a:off x="1828800" y="6477000"/>
            <a:ext cx="609600" cy="330200"/>
          </a:xfrm>
          <a:custGeom>
            <a:avLst/>
            <a:gdLst>
              <a:gd name="T0" fmla="*/ 0 w 384"/>
              <a:gd name="T1" fmla="*/ 96 h 208"/>
              <a:gd name="T2" fmla="*/ 192 w 384"/>
              <a:gd name="T3" fmla="*/ 192 h 208"/>
              <a:gd name="T4" fmla="*/ 384 w 384"/>
              <a:gd name="T5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08">
                <a:moveTo>
                  <a:pt x="0" y="96"/>
                </a:moveTo>
                <a:cubicBezTo>
                  <a:pt x="64" y="152"/>
                  <a:pt x="128" y="208"/>
                  <a:pt x="192" y="192"/>
                </a:cubicBezTo>
                <a:cubicBezTo>
                  <a:pt x="256" y="176"/>
                  <a:pt x="320" y="88"/>
                  <a:pt x="38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0985" name="Group 9"/>
          <p:cNvGrpSpPr>
            <a:grpSpLocks/>
          </p:cNvGrpSpPr>
          <p:nvPr/>
        </p:nvGrpSpPr>
        <p:grpSpPr bwMode="auto">
          <a:xfrm>
            <a:off x="1066800" y="228600"/>
            <a:ext cx="7845425" cy="6399213"/>
            <a:chOff x="672" y="143"/>
            <a:chExt cx="4942" cy="4031"/>
          </a:xfrm>
        </p:grpSpPr>
        <p:grpSp>
          <p:nvGrpSpPr>
            <p:cNvPr id="510986" name="Group 10"/>
            <p:cNvGrpSpPr>
              <a:grpSpLocks/>
            </p:cNvGrpSpPr>
            <p:nvPr/>
          </p:nvGrpSpPr>
          <p:grpSpPr bwMode="auto">
            <a:xfrm>
              <a:off x="672" y="3888"/>
              <a:ext cx="278" cy="86"/>
              <a:chOff x="672" y="3994"/>
              <a:chExt cx="278" cy="86"/>
            </a:xfrm>
          </p:grpSpPr>
          <p:sp>
            <p:nvSpPr>
              <p:cNvPr id="510987" name="AutoShape 1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88" name="AutoShape 1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0989" name="Picture 13" descr="wb_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0990" name="Group 14"/>
          <p:cNvGrpSpPr>
            <a:grpSpLocks/>
          </p:cNvGrpSpPr>
          <p:nvPr/>
        </p:nvGrpSpPr>
        <p:grpSpPr bwMode="auto">
          <a:xfrm>
            <a:off x="1066800" y="228600"/>
            <a:ext cx="7845425" cy="6399213"/>
            <a:chOff x="672" y="143"/>
            <a:chExt cx="4942" cy="4031"/>
          </a:xfrm>
        </p:grpSpPr>
        <p:pic>
          <p:nvPicPr>
            <p:cNvPr id="510991" name="Picture 15" descr="wb_0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10992" name="Group 16"/>
            <p:cNvGrpSpPr>
              <a:grpSpLocks/>
            </p:cNvGrpSpPr>
            <p:nvPr/>
          </p:nvGrpSpPr>
          <p:grpSpPr bwMode="auto">
            <a:xfrm>
              <a:off x="672" y="3840"/>
              <a:ext cx="278" cy="86"/>
              <a:chOff x="672" y="3994"/>
              <a:chExt cx="278" cy="86"/>
            </a:xfrm>
          </p:grpSpPr>
          <p:sp>
            <p:nvSpPr>
              <p:cNvPr id="510993" name="AutoShape 17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94" name="AutoShape 18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0995" name="Group 19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0996" name="Group 20"/>
            <p:cNvGrpSpPr>
              <a:grpSpLocks/>
            </p:cNvGrpSpPr>
            <p:nvPr/>
          </p:nvGrpSpPr>
          <p:grpSpPr bwMode="auto">
            <a:xfrm>
              <a:off x="672" y="3744"/>
              <a:ext cx="278" cy="86"/>
              <a:chOff x="672" y="3994"/>
              <a:chExt cx="278" cy="86"/>
            </a:xfrm>
          </p:grpSpPr>
          <p:sp>
            <p:nvSpPr>
              <p:cNvPr id="510997" name="AutoShape 2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98" name="AutoShape 2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0999" name="Picture 23" descr="wb_00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00" name="Group 24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01" name="Group 25"/>
            <p:cNvGrpSpPr>
              <a:grpSpLocks/>
            </p:cNvGrpSpPr>
            <p:nvPr/>
          </p:nvGrpSpPr>
          <p:grpSpPr bwMode="auto">
            <a:xfrm>
              <a:off x="672" y="3600"/>
              <a:ext cx="278" cy="86"/>
              <a:chOff x="672" y="3994"/>
              <a:chExt cx="278" cy="86"/>
            </a:xfrm>
          </p:grpSpPr>
          <p:sp>
            <p:nvSpPr>
              <p:cNvPr id="511002" name="AutoShape 26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03" name="AutoShape 27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04" name="Picture 28" descr="wb_00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05" name="Group 29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06" name="Group 30"/>
            <p:cNvGrpSpPr>
              <a:grpSpLocks/>
            </p:cNvGrpSpPr>
            <p:nvPr/>
          </p:nvGrpSpPr>
          <p:grpSpPr bwMode="auto">
            <a:xfrm>
              <a:off x="672" y="3360"/>
              <a:ext cx="278" cy="86"/>
              <a:chOff x="672" y="3994"/>
              <a:chExt cx="278" cy="86"/>
            </a:xfrm>
          </p:grpSpPr>
          <p:sp>
            <p:nvSpPr>
              <p:cNvPr id="511007" name="AutoShape 3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08" name="AutoShape 3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09" name="Picture 33" descr="wb_0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10" name="Group 34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11" name="Group 35"/>
            <p:cNvGrpSpPr>
              <a:grpSpLocks/>
            </p:cNvGrpSpPr>
            <p:nvPr/>
          </p:nvGrpSpPr>
          <p:grpSpPr bwMode="auto">
            <a:xfrm>
              <a:off x="672" y="3034"/>
              <a:ext cx="278" cy="86"/>
              <a:chOff x="672" y="3994"/>
              <a:chExt cx="278" cy="86"/>
            </a:xfrm>
          </p:grpSpPr>
          <p:sp>
            <p:nvSpPr>
              <p:cNvPr id="511012" name="AutoShape 36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13" name="AutoShape 37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14" name="Picture 38" descr="wb_0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15" name="Group 39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16" name="Group 40"/>
            <p:cNvGrpSpPr>
              <a:grpSpLocks/>
            </p:cNvGrpSpPr>
            <p:nvPr/>
          </p:nvGrpSpPr>
          <p:grpSpPr bwMode="auto">
            <a:xfrm>
              <a:off x="672" y="2544"/>
              <a:ext cx="278" cy="86"/>
              <a:chOff x="672" y="3994"/>
              <a:chExt cx="278" cy="86"/>
            </a:xfrm>
          </p:grpSpPr>
          <p:sp>
            <p:nvSpPr>
              <p:cNvPr id="511017" name="AutoShape 4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18" name="AutoShape 4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19" name="Picture 43" descr="wb_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20" name="Group 44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21" name="Group 45"/>
            <p:cNvGrpSpPr>
              <a:grpSpLocks/>
            </p:cNvGrpSpPr>
            <p:nvPr/>
          </p:nvGrpSpPr>
          <p:grpSpPr bwMode="auto">
            <a:xfrm>
              <a:off x="672" y="1872"/>
              <a:ext cx="278" cy="86"/>
              <a:chOff x="672" y="3994"/>
              <a:chExt cx="278" cy="86"/>
            </a:xfrm>
          </p:grpSpPr>
          <p:sp>
            <p:nvSpPr>
              <p:cNvPr id="511022" name="AutoShape 46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23" name="AutoShape 47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24" name="Picture 48" descr="wb_0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1025" name="Group 49"/>
          <p:cNvGrpSpPr>
            <a:grpSpLocks/>
          </p:cNvGrpSpPr>
          <p:nvPr/>
        </p:nvGrpSpPr>
        <p:grpSpPr bwMode="auto">
          <a:xfrm>
            <a:off x="1066800" y="227013"/>
            <a:ext cx="7845425" cy="6399212"/>
            <a:chOff x="672" y="143"/>
            <a:chExt cx="4942" cy="4031"/>
          </a:xfrm>
        </p:grpSpPr>
        <p:grpSp>
          <p:nvGrpSpPr>
            <p:cNvPr id="511026" name="Group 50"/>
            <p:cNvGrpSpPr>
              <a:grpSpLocks/>
            </p:cNvGrpSpPr>
            <p:nvPr/>
          </p:nvGrpSpPr>
          <p:grpSpPr bwMode="auto">
            <a:xfrm>
              <a:off x="672" y="912"/>
              <a:ext cx="278" cy="86"/>
              <a:chOff x="672" y="3994"/>
              <a:chExt cx="278" cy="86"/>
            </a:xfrm>
          </p:grpSpPr>
          <p:sp>
            <p:nvSpPr>
              <p:cNvPr id="511027" name="AutoShape 51"/>
              <p:cNvSpPr>
                <a:spLocks noChangeArrowheads="1"/>
              </p:cNvSpPr>
              <p:nvPr/>
            </p:nvSpPr>
            <p:spPr bwMode="auto">
              <a:xfrm>
                <a:off x="672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28" name="AutoShape 52"/>
              <p:cNvSpPr>
                <a:spLocks noChangeArrowheads="1"/>
              </p:cNvSpPr>
              <p:nvPr/>
            </p:nvSpPr>
            <p:spPr bwMode="auto">
              <a:xfrm>
                <a:off x="864" y="3994"/>
                <a:ext cx="86" cy="86"/>
              </a:xfrm>
              <a:prstGeom prst="sun">
                <a:avLst>
                  <a:gd name="adj" fmla="val 25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1029" name="Picture 53" descr="wb_01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" y="143"/>
              <a:ext cx="4031" cy="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1030" name="Picture 54" descr="wb_0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1" name="Picture 55" descr="wb_0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2" name="Picture 56" descr="wb_0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3" name="Picture 57" descr="wb_0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4" name="Picture 58" descr="wb_0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5" name="Picture 59" descr="wb_03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6" name="Picture 60" descr="wb_0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7" name="Picture 61" descr="wb_0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8" name="Picture 62" descr="wb_03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39" name="Picture 63" descr="wb_03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0" name="Picture 64" descr="wb_04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1" name="Picture 65" descr="wb_04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2" name="Picture 66" descr="wb_04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3" name="Picture 67" descr="wb_04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4" name="Picture 68" descr="wb_04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045" name="Picture 69" descr="wb_05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1046" name="Rectangle 70"/>
          <p:cNvSpPr>
            <a:spLocks noChangeArrowheads="1"/>
          </p:cNvSpPr>
          <p:nvPr/>
        </p:nvSpPr>
        <p:spPr bwMode="auto">
          <a:xfrm>
            <a:off x="2513013" y="227013"/>
            <a:ext cx="6399212" cy="6399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1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en-US"/>
              <a:t>What can I improve?</a:t>
            </a:r>
            <a:endParaRPr lang="en-US">
              <a:cs typeface="Arial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874713" y="1801813"/>
            <a:ext cx="6705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add a column</a:t>
            </a: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fractional recrystallization</a:t>
            </a: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heat shock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mutate Lys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avoid stress</a:t>
            </a: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54013" y="6491288"/>
            <a:ext cx="878998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Newman J. (2006) </a:t>
            </a:r>
            <a:r>
              <a:rPr lang="en-US" i="1" smtClean="0">
                <a:solidFill>
                  <a:srgbClr val="000000"/>
                </a:solidFill>
              </a:rPr>
              <a:t>Acta Cryst.</a:t>
            </a:r>
            <a:r>
              <a:rPr lang="en-US" smtClean="0">
                <a:solidFill>
                  <a:srgbClr val="000000"/>
                </a:solidFill>
              </a:rPr>
              <a:t> D</a:t>
            </a:r>
            <a:r>
              <a:rPr lang="en-US" b="1" smtClean="0">
                <a:solidFill>
                  <a:srgbClr val="000000"/>
                </a:solidFill>
              </a:rPr>
              <a:t>62</a:t>
            </a:r>
            <a:r>
              <a:rPr lang="en-US" smtClean="0">
                <a:solidFill>
                  <a:srgbClr val="000000"/>
                </a:solidFill>
              </a:rPr>
              <a:t> 27-31. </a:t>
            </a:r>
          </a:p>
        </p:txBody>
      </p:sp>
    </p:spTree>
    <p:extLst>
      <p:ext uri="{BB962C8B-B14F-4D97-AF65-F5344CB8AC3E}">
        <p14:creationId xmlns:p14="http://schemas.microsoft.com/office/powerpoint/2010/main" val="74614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stress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92213" y="1600200"/>
            <a:ext cx="67595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physical contact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	don’t touch the part you intend to shoot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osmotic shock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	equilibrate, or calculate matching solution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changes in dielectric constant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	Petsko (1975) </a:t>
            </a:r>
            <a:r>
              <a:rPr lang="en-US" i="1" smtClean="0">
                <a:solidFill>
                  <a:srgbClr val="000000"/>
                </a:solidFill>
              </a:rPr>
              <a:t>J. Mol. Biol.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96</a:t>
            </a:r>
            <a:r>
              <a:rPr lang="en-US" smtClean="0">
                <a:solidFill>
                  <a:srgbClr val="000000"/>
                </a:solidFill>
              </a:rPr>
              <a:t>, 381-388. </a:t>
            </a:r>
            <a:endParaRPr lang="en-US" sz="1200" smtClean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cooled density mismatch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	Juers &amp; Matthews (2004) </a:t>
            </a:r>
            <a:r>
              <a:rPr lang="en-US" i="1" smtClean="0">
                <a:solidFill>
                  <a:srgbClr val="000000"/>
                </a:solidFill>
              </a:rPr>
              <a:t>Acta Cryst. D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60</a:t>
            </a:r>
            <a:r>
              <a:rPr lang="en-US" smtClean="0">
                <a:solidFill>
                  <a:srgbClr val="000000"/>
                </a:solidFill>
              </a:rPr>
              <a:t>, 412-421.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basically: </a:t>
            </a:r>
            <a:r>
              <a:rPr lang="en-US" sz="3200" smtClean="0">
                <a:solidFill>
                  <a:srgbClr val="990000"/>
                </a:solidFill>
              </a:rPr>
              <a:t>no sudden moves</a:t>
            </a:r>
            <a:r>
              <a:rPr lang="en-US" sz="3200" smtClean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387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Completeness: missing wedge</a:t>
            </a:r>
          </a:p>
        </p:txBody>
      </p:sp>
      <p:pic>
        <p:nvPicPr>
          <p:cNvPr id="63493" name="osc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141413"/>
            <a:ext cx="7313612" cy="54848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7220" name="Text Box 7"/>
          <p:cNvSpPr txBox="1">
            <a:spLocks noChangeArrowheads="1"/>
          </p:cNvSpPr>
          <p:nvPr/>
        </p:nvSpPr>
        <p:spPr bwMode="auto">
          <a:xfrm>
            <a:off x="827088" y="6596063"/>
            <a:ext cx="5289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  <a:latin typeface="Courier New" pitchFamily="49" charset="0"/>
              </a:rPr>
              <a:t>http://bl831.als.lbl.gov/~jamesh/movies/osc.mpeg</a:t>
            </a:r>
          </a:p>
        </p:txBody>
      </p:sp>
    </p:spTree>
    <p:extLst>
      <p:ext uri="{BB962C8B-B14F-4D97-AF65-F5344CB8AC3E}">
        <p14:creationId xmlns:p14="http://schemas.microsoft.com/office/powerpoint/2010/main" val="42219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4" fill="hold"/>
                                        <p:tgtEl>
                                          <p:spTgt spid="63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4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16132" r="5925" b="15483"/>
          <a:stretch/>
        </p:blipFill>
        <p:spPr>
          <a:xfrm>
            <a:off x="1219200" y="1330037"/>
            <a:ext cx="7038109" cy="46689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Non-isomorphism in lysozyme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19799"/>
            <a:ext cx="333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RH </a:t>
            </a:r>
            <a:r>
              <a:rPr lang="en-US" sz="3200" dirty="0" smtClean="0">
                <a:solidFill>
                  <a:srgbClr val="735DD1"/>
                </a:solidFill>
              </a:rPr>
              <a:t>84.2% </a:t>
            </a:r>
            <a:r>
              <a:rPr lang="en-US" sz="3200" dirty="0" err="1" smtClean="0"/>
              <a:t>vs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89740"/>
                </a:solidFill>
              </a:rPr>
              <a:t>71.9%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781800" y="6050575"/>
            <a:ext cx="2135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</a:rPr>
              <a:t>R</a:t>
            </a:r>
            <a:r>
              <a:rPr lang="en-US" sz="3200" baseline="-25000" dirty="0" err="1">
                <a:solidFill>
                  <a:prstClr val="black"/>
                </a:solidFill>
              </a:rPr>
              <a:t>iso</a:t>
            </a:r>
            <a:r>
              <a:rPr lang="en-US" sz="3200" dirty="0">
                <a:solidFill>
                  <a:prstClr val="black"/>
                </a:solidFill>
              </a:rPr>
              <a:t> = 44.5%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2208" y="6050576"/>
            <a:ext cx="2651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RMSD = 0.18 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628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reeform 2"/>
          <p:cNvSpPr>
            <a:spLocks/>
          </p:cNvSpPr>
          <p:nvPr/>
        </p:nvSpPr>
        <p:spPr bwMode="auto">
          <a:xfrm>
            <a:off x="1103313" y="3706813"/>
            <a:ext cx="6664325" cy="2460625"/>
          </a:xfrm>
          <a:custGeom>
            <a:avLst/>
            <a:gdLst>
              <a:gd name="T0" fmla="*/ 457 w 4198"/>
              <a:gd name="T1" fmla="*/ 140 h 1550"/>
              <a:gd name="T2" fmla="*/ 605 w 4198"/>
              <a:gd name="T3" fmla="*/ 428 h 1550"/>
              <a:gd name="T4" fmla="*/ 836 w 4198"/>
              <a:gd name="T5" fmla="*/ 478 h 1550"/>
              <a:gd name="T6" fmla="*/ 1156 w 4198"/>
              <a:gd name="T7" fmla="*/ 486 h 1550"/>
              <a:gd name="T8" fmla="*/ 2991 w 4198"/>
              <a:gd name="T9" fmla="*/ 494 h 1550"/>
              <a:gd name="T10" fmla="*/ 3485 w 4198"/>
              <a:gd name="T11" fmla="*/ 453 h 1550"/>
              <a:gd name="T12" fmla="*/ 3699 w 4198"/>
              <a:gd name="T13" fmla="*/ 313 h 1550"/>
              <a:gd name="T14" fmla="*/ 3781 w 4198"/>
              <a:gd name="T15" fmla="*/ 264 h 1550"/>
              <a:gd name="T16" fmla="*/ 3831 w 4198"/>
              <a:gd name="T17" fmla="*/ 1342 h 1550"/>
              <a:gd name="T18" fmla="*/ 1576 w 4198"/>
              <a:gd name="T19" fmla="*/ 1514 h 1550"/>
              <a:gd name="T20" fmla="*/ 202 w 4198"/>
              <a:gd name="T21" fmla="*/ 1259 h 1550"/>
              <a:gd name="T22" fmla="*/ 366 w 4198"/>
              <a:gd name="T23" fmla="*/ 0 h 1550"/>
              <a:gd name="T24" fmla="*/ 457 w 4198"/>
              <a:gd name="T25" fmla="*/ 140 h 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98" h="1550">
                <a:moveTo>
                  <a:pt x="457" y="140"/>
                </a:moveTo>
                <a:cubicBezTo>
                  <a:pt x="499" y="256"/>
                  <a:pt x="542" y="372"/>
                  <a:pt x="605" y="428"/>
                </a:cubicBezTo>
                <a:cubicBezTo>
                  <a:pt x="668" y="484"/>
                  <a:pt x="744" y="468"/>
                  <a:pt x="836" y="478"/>
                </a:cubicBezTo>
                <a:cubicBezTo>
                  <a:pt x="928" y="488"/>
                  <a:pt x="797" y="483"/>
                  <a:pt x="1156" y="486"/>
                </a:cubicBezTo>
                <a:cubicBezTo>
                  <a:pt x="1515" y="489"/>
                  <a:pt x="2603" y="499"/>
                  <a:pt x="2991" y="494"/>
                </a:cubicBezTo>
                <a:cubicBezTo>
                  <a:pt x="3379" y="489"/>
                  <a:pt x="3367" y="483"/>
                  <a:pt x="3485" y="453"/>
                </a:cubicBezTo>
                <a:cubicBezTo>
                  <a:pt x="3603" y="423"/>
                  <a:pt x="3650" y="345"/>
                  <a:pt x="3699" y="313"/>
                </a:cubicBezTo>
                <a:cubicBezTo>
                  <a:pt x="3748" y="281"/>
                  <a:pt x="3759" y="93"/>
                  <a:pt x="3781" y="264"/>
                </a:cubicBezTo>
                <a:cubicBezTo>
                  <a:pt x="3803" y="435"/>
                  <a:pt x="4198" y="1134"/>
                  <a:pt x="3831" y="1342"/>
                </a:cubicBezTo>
                <a:cubicBezTo>
                  <a:pt x="3464" y="1550"/>
                  <a:pt x="2181" y="1528"/>
                  <a:pt x="1576" y="1514"/>
                </a:cubicBezTo>
                <a:cubicBezTo>
                  <a:pt x="971" y="1500"/>
                  <a:pt x="404" y="1511"/>
                  <a:pt x="202" y="1259"/>
                </a:cubicBezTo>
                <a:cubicBezTo>
                  <a:pt x="0" y="1007"/>
                  <a:pt x="183" y="503"/>
                  <a:pt x="366" y="0"/>
                </a:cubicBezTo>
                <a:cubicBezTo>
                  <a:pt x="366" y="0"/>
                  <a:pt x="457" y="140"/>
                  <a:pt x="457" y="140"/>
                </a:cubicBezTo>
                <a:close/>
              </a:path>
            </a:pathLst>
          </a:custGeom>
          <a:solidFill>
            <a:srgbClr val="FFF0B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oiled drop:</a:t>
            </a:r>
            <a:br>
              <a:rPr lang="en-US" sz="5400"/>
            </a:br>
            <a:r>
              <a:rPr lang="en-US" sz="4000"/>
              <a:t>you have ~3 hours</a:t>
            </a:r>
          </a:p>
        </p:txBody>
      </p:sp>
      <p:sp>
        <p:nvSpPr>
          <p:cNvPr id="128004" name="Freeform 4"/>
          <p:cNvSpPr>
            <a:spLocks/>
          </p:cNvSpPr>
          <p:nvPr/>
        </p:nvSpPr>
        <p:spPr bwMode="auto">
          <a:xfrm>
            <a:off x="2841625" y="5167313"/>
            <a:ext cx="2905125" cy="857250"/>
          </a:xfrm>
          <a:custGeom>
            <a:avLst/>
            <a:gdLst>
              <a:gd name="T0" fmla="*/ 851 w 1830"/>
              <a:gd name="T1" fmla="*/ 6 h 540"/>
              <a:gd name="T2" fmla="*/ 912 w 1830"/>
              <a:gd name="T3" fmla="*/ 7 h 540"/>
              <a:gd name="T4" fmla="*/ 979 w 1830"/>
              <a:gd name="T5" fmla="*/ 7 h 540"/>
              <a:gd name="T6" fmla="*/ 1065 w 1830"/>
              <a:gd name="T7" fmla="*/ 15 h 540"/>
              <a:gd name="T8" fmla="*/ 1168 w 1830"/>
              <a:gd name="T9" fmla="*/ 30 h 540"/>
              <a:gd name="T10" fmla="*/ 1252 w 1830"/>
              <a:gd name="T11" fmla="*/ 45 h 540"/>
              <a:gd name="T12" fmla="*/ 1358 w 1830"/>
              <a:gd name="T13" fmla="*/ 71 h 540"/>
              <a:gd name="T14" fmla="*/ 1469 w 1830"/>
              <a:gd name="T15" fmla="*/ 109 h 540"/>
              <a:gd name="T16" fmla="*/ 1574 w 1830"/>
              <a:gd name="T17" fmla="*/ 154 h 540"/>
              <a:gd name="T18" fmla="*/ 1636 w 1830"/>
              <a:gd name="T19" fmla="*/ 188 h 540"/>
              <a:gd name="T20" fmla="*/ 1713 w 1830"/>
              <a:gd name="T21" fmla="*/ 233 h 540"/>
              <a:gd name="T22" fmla="*/ 1759 w 1830"/>
              <a:gd name="T23" fmla="*/ 268 h 540"/>
              <a:gd name="T24" fmla="*/ 1781 w 1830"/>
              <a:gd name="T25" fmla="*/ 293 h 540"/>
              <a:gd name="T26" fmla="*/ 1791 w 1830"/>
              <a:gd name="T27" fmla="*/ 302 h 540"/>
              <a:gd name="T28" fmla="*/ 1544 w 1830"/>
              <a:gd name="T29" fmla="*/ 449 h 540"/>
              <a:gd name="T30" fmla="*/ 1037 w 1830"/>
              <a:gd name="T31" fmla="*/ 529 h 540"/>
              <a:gd name="T32" fmla="*/ 111 w 1830"/>
              <a:gd name="T33" fmla="*/ 382 h 540"/>
              <a:gd name="T34" fmla="*/ 374 w 1830"/>
              <a:gd name="T35" fmla="*/ 143 h 540"/>
              <a:gd name="T36" fmla="*/ 572 w 1830"/>
              <a:gd name="T37" fmla="*/ 53 h 540"/>
              <a:gd name="T38" fmla="*/ 720 w 1830"/>
              <a:gd name="T39" fmla="*/ 20 h 540"/>
              <a:gd name="T40" fmla="*/ 851 w 1830"/>
              <a:gd name="T41" fmla="*/ 6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30" h="540">
                <a:moveTo>
                  <a:pt x="851" y="6"/>
                </a:moveTo>
                <a:cubicBezTo>
                  <a:pt x="883" y="0"/>
                  <a:pt x="890" y="7"/>
                  <a:pt x="912" y="7"/>
                </a:cubicBezTo>
                <a:cubicBezTo>
                  <a:pt x="933" y="7"/>
                  <a:pt x="953" y="6"/>
                  <a:pt x="979" y="7"/>
                </a:cubicBezTo>
                <a:cubicBezTo>
                  <a:pt x="1004" y="9"/>
                  <a:pt x="1033" y="11"/>
                  <a:pt x="1065" y="15"/>
                </a:cubicBezTo>
                <a:cubicBezTo>
                  <a:pt x="1096" y="19"/>
                  <a:pt x="1136" y="24"/>
                  <a:pt x="1168" y="30"/>
                </a:cubicBezTo>
                <a:cubicBezTo>
                  <a:pt x="1199" y="35"/>
                  <a:pt x="1220" y="38"/>
                  <a:pt x="1252" y="45"/>
                </a:cubicBezTo>
                <a:cubicBezTo>
                  <a:pt x="1284" y="52"/>
                  <a:pt x="1322" y="61"/>
                  <a:pt x="1358" y="71"/>
                </a:cubicBezTo>
                <a:cubicBezTo>
                  <a:pt x="1394" y="82"/>
                  <a:pt x="1433" y="96"/>
                  <a:pt x="1469" y="109"/>
                </a:cubicBezTo>
                <a:cubicBezTo>
                  <a:pt x="1505" y="123"/>
                  <a:pt x="1546" y="141"/>
                  <a:pt x="1574" y="154"/>
                </a:cubicBezTo>
                <a:cubicBezTo>
                  <a:pt x="1602" y="167"/>
                  <a:pt x="1613" y="175"/>
                  <a:pt x="1636" y="188"/>
                </a:cubicBezTo>
                <a:cubicBezTo>
                  <a:pt x="1659" y="201"/>
                  <a:pt x="1692" y="219"/>
                  <a:pt x="1713" y="233"/>
                </a:cubicBezTo>
                <a:cubicBezTo>
                  <a:pt x="1733" y="246"/>
                  <a:pt x="1748" y="258"/>
                  <a:pt x="1759" y="268"/>
                </a:cubicBezTo>
                <a:cubicBezTo>
                  <a:pt x="1771" y="278"/>
                  <a:pt x="1776" y="287"/>
                  <a:pt x="1781" y="293"/>
                </a:cubicBezTo>
                <a:cubicBezTo>
                  <a:pt x="1786" y="299"/>
                  <a:pt x="1830" y="276"/>
                  <a:pt x="1791" y="302"/>
                </a:cubicBezTo>
                <a:cubicBezTo>
                  <a:pt x="1751" y="328"/>
                  <a:pt x="1669" y="411"/>
                  <a:pt x="1544" y="449"/>
                </a:cubicBezTo>
                <a:cubicBezTo>
                  <a:pt x="1418" y="487"/>
                  <a:pt x="1276" y="540"/>
                  <a:pt x="1037" y="529"/>
                </a:cubicBezTo>
                <a:cubicBezTo>
                  <a:pt x="798" y="518"/>
                  <a:pt x="222" y="446"/>
                  <a:pt x="111" y="382"/>
                </a:cubicBezTo>
                <a:cubicBezTo>
                  <a:pt x="0" y="318"/>
                  <a:pt x="297" y="198"/>
                  <a:pt x="374" y="143"/>
                </a:cubicBezTo>
                <a:cubicBezTo>
                  <a:pt x="451" y="88"/>
                  <a:pt x="514" y="73"/>
                  <a:pt x="572" y="53"/>
                </a:cubicBezTo>
                <a:cubicBezTo>
                  <a:pt x="630" y="33"/>
                  <a:pt x="674" y="28"/>
                  <a:pt x="720" y="20"/>
                </a:cubicBezTo>
                <a:cubicBezTo>
                  <a:pt x="766" y="12"/>
                  <a:pt x="824" y="9"/>
                  <a:pt x="851" y="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5" name="Freeform 5"/>
          <p:cNvSpPr>
            <a:spLocks/>
          </p:cNvSpPr>
          <p:nvPr/>
        </p:nvSpPr>
        <p:spPr bwMode="auto">
          <a:xfrm>
            <a:off x="-1703388" y="2362200"/>
            <a:ext cx="11834813" cy="5210175"/>
          </a:xfrm>
          <a:custGeom>
            <a:avLst/>
            <a:gdLst>
              <a:gd name="T0" fmla="*/ 3723 w 7455"/>
              <a:gd name="T1" fmla="*/ 2238 h 3282"/>
              <a:gd name="T2" fmla="*/ 3768 w 7455"/>
              <a:gd name="T3" fmla="*/ 2238 h 3282"/>
              <a:gd name="T4" fmla="*/ 3827 w 7455"/>
              <a:gd name="T5" fmla="*/ 2238 h 3282"/>
              <a:gd name="T6" fmla="*/ 3905 w 7455"/>
              <a:gd name="T7" fmla="*/ 2233 h 3282"/>
              <a:gd name="T8" fmla="*/ 3987 w 7455"/>
              <a:gd name="T9" fmla="*/ 2226 h 3282"/>
              <a:gd name="T10" fmla="*/ 4123 w 7455"/>
              <a:gd name="T11" fmla="*/ 2209 h 3282"/>
              <a:gd name="T12" fmla="*/ 4250 w 7455"/>
              <a:gd name="T13" fmla="*/ 2184 h 3282"/>
              <a:gd name="T14" fmla="*/ 4406 w 7455"/>
              <a:gd name="T15" fmla="*/ 2140 h 3282"/>
              <a:gd name="T16" fmla="*/ 4536 w 7455"/>
              <a:gd name="T17" fmla="*/ 2091 h 3282"/>
              <a:gd name="T18" fmla="*/ 4637 w 7455"/>
              <a:gd name="T19" fmla="*/ 2042 h 3282"/>
              <a:gd name="T20" fmla="*/ 4731 w 7455"/>
              <a:gd name="T21" fmla="*/ 1983 h 3282"/>
              <a:gd name="T22" fmla="*/ 4804 w 7455"/>
              <a:gd name="T23" fmla="*/ 1921 h 3282"/>
              <a:gd name="T24" fmla="*/ 4845 w 7455"/>
              <a:gd name="T25" fmla="*/ 1878 h 3282"/>
              <a:gd name="T26" fmla="*/ 4892 w 7455"/>
              <a:gd name="T27" fmla="*/ 1842 h 3282"/>
              <a:gd name="T28" fmla="*/ 5163 w 7455"/>
              <a:gd name="T29" fmla="*/ 1836 h 3282"/>
              <a:gd name="T30" fmla="*/ 5330 w 7455"/>
              <a:gd name="T31" fmla="*/ 1836 h 3282"/>
              <a:gd name="T32" fmla="*/ 5408 w 7455"/>
              <a:gd name="T33" fmla="*/ 1794 h 3282"/>
              <a:gd name="T34" fmla="*/ 5414 w 7455"/>
              <a:gd name="T35" fmla="*/ 1674 h 3282"/>
              <a:gd name="T36" fmla="*/ 5418 w 7455"/>
              <a:gd name="T37" fmla="*/ 1540 h 3282"/>
              <a:gd name="T38" fmla="*/ 5417 w 7455"/>
              <a:gd name="T39" fmla="*/ 849 h 3282"/>
              <a:gd name="T40" fmla="*/ 5414 w 7455"/>
              <a:gd name="T41" fmla="*/ 534 h 3282"/>
              <a:gd name="T42" fmla="*/ 5435 w 7455"/>
              <a:gd name="T43" fmla="*/ 411 h 3282"/>
              <a:gd name="T44" fmla="*/ 5492 w 7455"/>
              <a:gd name="T45" fmla="*/ 291 h 3282"/>
              <a:gd name="T46" fmla="*/ 5639 w 7455"/>
              <a:gd name="T47" fmla="*/ 195 h 3282"/>
              <a:gd name="T48" fmla="*/ 5927 w 7455"/>
              <a:gd name="T49" fmla="*/ 183 h 3282"/>
              <a:gd name="T50" fmla="*/ 6308 w 7455"/>
              <a:gd name="T51" fmla="*/ 180 h 3282"/>
              <a:gd name="T52" fmla="*/ 6743 w 7455"/>
              <a:gd name="T53" fmla="*/ 177 h 3282"/>
              <a:gd name="T54" fmla="*/ 7127 w 7455"/>
              <a:gd name="T55" fmla="*/ 183 h 3282"/>
              <a:gd name="T56" fmla="*/ 7289 w 7455"/>
              <a:gd name="T57" fmla="*/ 180 h 3282"/>
              <a:gd name="T58" fmla="*/ 7310 w 7455"/>
              <a:gd name="T59" fmla="*/ 446 h 3282"/>
              <a:gd name="T60" fmla="*/ 7063 w 7455"/>
              <a:gd name="T61" fmla="*/ 2857 h 3282"/>
              <a:gd name="T62" fmla="*/ 4957 w 7455"/>
              <a:gd name="T63" fmla="*/ 2947 h 3282"/>
              <a:gd name="T64" fmla="*/ 736 w 7455"/>
              <a:gd name="T65" fmla="*/ 2873 h 3282"/>
              <a:gd name="T66" fmla="*/ 538 w 7455"/>
              <a:gd name="T67" fmla="*/ 495 h 3282"/>
              <a:gd name="T68" fmla="*/ 563 w 7455"/>
              <a:gd name="T69" fmla="*/ 198 h 3282"/>
              <a:gd name="T70" fmla="*/ 1583 w 7455"/>
              <a:gd name="T71" fmla="*/ 165 h 3282"/>
              <a:gd name="T72" fmla="*/ 2060 w 7455"/>
              <a:gd name="T73" fmla="*/ 171 h 3282"/>
              <a:gd name="T74" fmla="*/ 2240 w 7455"/>
              <a:gd name="T75" fmla="*/ 255 h 3282"/>
              <a:gd name="T76" fmla="*/ 2342 w 7455"/>
              <a:gd name="T77" fmla="*/ 474 h 3282"/>
              <a:gd name="T78" fmla="*/ 2336 w 7455"/>
              <a:gd name="T79" fmla="*/ 1146 h 3282"/>
              <a:gd name="T80" fmla="*/ 2339 w 7455"/>
              <a:gd name="T81" fmla="*/ 1719 h 3282"/>
              <a:gd name="T82" fmla="*/ 2351 w 7455"/>
              <a:gd name="T83" fmla="*/ 1842 h 3282"/>
              <a:gd name="T84" fmla="*/ 2456 w 7455"/>
              <a:gd name="T85" fmla="*/ 1881 h 3282"/>
              <a:gd name="T86" fmla="*/ 2793 w 7455"/>
              <a:gd name="T87" fmla="*/ 1886 h 3282"/>
              <a:gd name="T88" fmla="*/ 2990 w 7455"/>
              <a:gd name="T89" fmla="*/ 2034 h 3282"/>
              <a:gd name="T90" fmla="*/ 3155 w 7455"/>
              <a:gd name="T91" fmla="*/ 2165 h 3282"/>
              <a:gd name="T92" fmla="*/ 3426 w 7455"/>
              <a:gd name="T93" fmla="*/ 2223 h 3282"/>
              <a:gd name="T94" fmla="*/ 3723 w 7455"/>
              <a:gd name="T95" fmla="*/ 2238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55" h="3282">
                <a:moveTo>
                  <a:pt x="3723" y="2238"/>
                </a:moveTo>
                <a:cubicBezTo>
                  <a:pt x="3763" y="2232"/>
                  <a:pt x="3751" y="2238"/>
                  <a:pt x="3768" y="2238"/>
                </a:cubicBezTo>
                <a:cubicBezTo>
                  <a:pt x="3786" y="2238"/>
                  <a:pt x="3804" y="2238"/>
                  <a:pt x="3827" y="2238"/>
                </a:cubicBezTo>
                <a:cubicBezTo>
                  <a:pt x="3850" y="2237"/>
                  <a:pt x="3878" y="2234"/>
                  <a:pt x="3905" y="2233"/>
                </a:cubicBezTo>
                <a:cubicBezTo>
                  <a:pt x="3931" y="2231"/>
                  <a:pt x="3950" y="2230"/>
                  <a:pt x="3987" y="2226"/>
                </a:cubicBezTo>
                <a:cubicBezTo>
                  <a:pt x="4023" y="2222"/>
                  <a:pt x="4079" y="2216"/>
                  <a:pt x="4123" y="2209"/>
                </a:cubicBezTo>
                <a:cubicBezTo>
                  <a:pt x="4167" y="2202"/>
                  <a:pt x="4203" y="2195"/>
                  <a:pt x="4250" y="2184"/>
                </a:cubicBezTo>
                <a:cubicBezTo>
                  <a:pt x="4298" y="2172"/>
                  <a:pt x="4358" y="2155"/>
                  <a:pt x="4406" y="2140"/>
                </a:cubicBezTo>
                <a:cubicBezTo>
                  <a:pt x="4454" y="2124"/>
                  <a:pt x="4498" y="2107"/>
                  <a:pt x="4536" y="2091"/>
                </a:cubicBezTo>
                <a:cubicBezTo>
                  <a:pt x="4575" y="2074"/>
                  <a:pt x="4604" y="2060"/>
                  <a:pt x="4637" y="2042"/>
                </a:cubicBezTo>
                <a:cubicBezTo>
                  <a:pt x="4669" y="2024"/>
                  <a:pt x="4703" y="2003"/>
                  <a:pt x="4731" y="1983"/>
                </a:cubicBezTo>
                <a:cubicBezTo>
                  <a:pt x="4759" y="1962"/>
                  <a:pt x="4785" y="1938"/>
                  <a:pt x="4804" y="1921"/>
                </a:cubicBezTo>
                <a:cubicBezTo>
                  <a:pt x="4823" y="1904"/>
                  <a:pt x="4830" y="1891"/>
                  <a:pt x="4845" y="1878"/>
                </a:cubicBezTo>
                <a:cubicBezTo>
                  <a:pt x="4860" y="1865"/>
                  <a:pt x="4839" y="1849"/>
                  <a:pt x="4892" y="1842"/>
                </a:cubicBezTo>
                <a:cubicBezTo>
                  <a:pt x="4945" y="1835"/>
                  <a:pt x="5090" y="1837"/>
                  <a:pt x="5163" y="1836"/>
                </a:cubicBezTo>
                <a:cubicBezTo>
                  <a:pt x="5236" y="1835"/>
                  <a:pt x="5289" y="1843"/>
                  <a:pt x="5330" y="1836"/>
                </a:cubicBezTo>
                <a:cubicBezTo>
                  <a:pt x="5371" y="1829"/>
                  <a:pt x="5394" y="1821"/>
                  <a:pt x="5408" y="1794"/>
                </a:cubicBezTo>
                <a:cubicBezTo>
                  <a:pt x="5422" y="1767"/>
                  <a:pt x="5412" y="1716"/>
                  <a:pt x="5414" y="1674"/>
                </a:cubicBezTo>
                <a:cubicBezTo>
                  <a:pt x="5416" y="1632"/>
                  <a:pt x="5418" y="1677"/>
                  <a:pt x="5418" y="1540"/>
                </a:cubicBezTo>
                <a:cubicBezTo>
                  <a:pt x="5418" y="1403"/>
                  <a:pt x="5418" y="1017"/>
                  <a:pt x="5417" y="849"/>
                </a:cubicBezTo>
                <a:cubicBezTo>
                  <a:pt x="5416" y="681"/>
                  <a:pt x="5411" y="607"/>
                  <a:pt x="5414" y="534"/>
                </a:cubicBezTo>
                <a:cubicBezTo>
                  <a:pt x="5417" y="461"/>
                  <a:pt x="5422" y="452"/>
                  <a:pt x="5435" y="411"/>
                </a:cubicBezTo>
                <a:cubicBezTo>
                  <a:pt x="5448" y="370"/>
                  <a:pt x="5458" y="327"/>
                  <a:pt x="5492" y="291"/>
                </a:cubicBezTo>
                <a:cubicBezTo>
                  <a:pt x="5526" y="255"/>
                  <a:pt x="5567" y="213"/>
                  <a:pt x="5639" y="195"/>
                </a:cubicBezTo>
                <a:cubicBezTo>
                  <a:pt x="5711" y="177"/>
                  <a:pt x="5816" y="185"/>
                  <a:pt x="5927" y="183"/>
                </a:cubicBezTo>
                <a:cubicBezTo>
                  <a:pt x="6038" y="181"/>
                  <a:pt x="6172" y="181"/>
                  <a:pt x="6308" y="180"/>
                </a:cubicBezTo>
                <a:cubicBezTo>
                  <a:pt x="6444" y="179"/>
                  <a:pt x="6607" y="177"/>
                  <a:pt x="6743" y="177"/>
                </a:cubicBezTo>
                <a:cubicBezTo>
                  <a:pt x="6879" y="177"/>
                  <a:pt x="7036" y="182"/>
                  <a:pt x="7127" y="183"/>
                </a:cubicBezTo>
                <a:cubicBezTo>
                  <a:pt x="7218" y="184"/>
                  <a:pt x="7259" y="136"/>
                  <a:pt x="7289" y="180"/>
                </a:cubicBezTo>
                <a:cubicBezTo>
                  <a:pt x="7319" y="224"/>
                  <a:pt x="7348" y="0"/>
                  <a:pt x="7310" y="446"/>
                </a:cubicBezTo>
                <a:cubicBezTo>
                  <a:pt x="7272" y="892"/>
                  <a:pt x="7455" y="2440"/>
                  <a:pt x="7063" y="2857"/>
                </a:cubicBezTo>
                <a:cubicBezTo>
                  <a:pt x="6671" y="3274"/>
                  <a:pt x="6011" y="2944"/>
                  <a:pt x="4957" y="2947"/>
                </a:cubicBezTo>
                <a:cubicBezTo>
                  <a:pt x="3903" y="2950"/>
                  <a:pt x="1472" y="3282"/>
                  <a:pt x="736" y="2873"/>
                </a:cubicBezTo>
                <a:cubicBezTo>
                  <a:pt x="0" y="2464"/>
                  <a:pt x="567" y="941"/>
                  <a:pt x="538" y="495"/>
                </a:cubicBezTo>
                <a:cubicBezTo>
                  <a:pt x="509" y="49"/>
                  <a:pt x="389" y="253"/>
                  <a:pt x="563" y="198"/>
                </a:cubicBezTo>
                <a:cubicBezTo>
                  <a:pt x="737" y="143"/>
                  <a:pt x="1334" y="169"/>
                  <a:pt x="1583" y="165"/>
                </a:cubicBezTo>
                <a:cubicBezTo>
                  <a:pt x="1832" y="161"/>
                  <a:pt x="1951" y="156"/>
                  <a:pt x="2060" y="171"/>
                </a:cubicBezTo>
                <a:cubicBezTo>
                  <a:pt x="2169" y="186"/>
                  <a:pt x="2193" y="204"/>
                  <a:pt x="2240" y="255"/>
                </a:cubicBezTo>
                <a:cubicBezTo>
                  <a:pt x="2287" y="306"/>
                  <a:pt x="2326" y="326"/>
                  <a:pt x="2342" y="474"/>
                </a:cubicBezTo>
                <a:cubicBezTo>
                  <a:pt x="2358" y="622"/>
                  <a:pt x="2336" y="939"/>
                  <a:pt x="2336" y="1146"/>
                </a:cubicBezTo>
                <a:cubicBezTo>
                  <a:pt x="2336" y="1353"/>
                  <a:pt x="2337" y="1603"/>
                  <a:pt x="2339" y="1719"/>
                </a:cubicBezTo>
                <a:cubicBezTo>
                  <a:pt x="2341" y="1835"/>
                  <a:pt x="2332" y="1815"/>
                  <a:pt x="2351" y="1842"/>
                </a:cubicBezTo>
                <a:cubicBezTo>
                  <a:pt x="2370" y="1869"/>
                  <a:pt x="2382" y="1874"/>
                  <a:pt x="2456" y="1881"/>
                </a:cubicBezTo>
                <a:cubicBezTo>
                  <a:pt x="2530" y="1888"/>
                  <a:pt x="2704" y="1861"/>
                  <a:pt x="2793" y="1886"/>
                </a:cubicBezTo>
                <a:cubicBezTo>
                  <a:pt x="2882" y="1911"/>
                  <a:pt x="2930" y="1988"/>
                  <a:pt x="2990" y="2034"/>
                </a:cubicBezTo>
                <a:cubicBezTo>
                  <a:pt x="3050" y="2080"/>
                  <a:pt x="3082" y="2134"/>
                  <a:pt x="3155" y="2165"/>
                </a:cubicBezTo>
                <a:cubicBezTo>
                  <a:pt x="3228" y="2196"/>
                  <a:pt x="3331" y="2211"/>
                  <a:pt x="3426" y="2223"/>
                </a:cubicBezTo>
                <a:cubicBezTo>
                  <a:pt x="3521" y="2235"/>
                  <a:pt x="3661" y="2235"/>
                  <a:pt x="3723" y="2238"/>
                </a:cubicBezTo>
                <a:close/>
              </a:path>
            </a:pathLst>
          </a:custGeom>
          <a:pattFill prst="lt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28006" name="Group 6"/>
          <p:cNvGrpSpPr>
            <a:grpSpLocks/>
          </p:cNvGrpSpPr>
          <p:nvPr/>
        </p:nvGrpSpPr>
        <p:grpSpPr bwMode="auto">
          <a:xfrm>
            <a:off x="5197475" y="5548313"/>
            <a:ext cx="277813" cy="238125"/>
            <a:chOff x="3192" y="2215"/>
            <a:chExt cx="920" cy="943"/>
          </a:xfrm>
        </p:grpSpPr>
        <p:sp>
          <p:nvSpPr>
            <p:cNvPr id="128007" name="Freeform 7"/>
            <p:cNvSpPr>
              <a:spLocks/>
            </p:cNvSpPr>
            <p:nvPr/>
          </p:nvSpPr>
          <p:spPr bwMode="auto">
            <a:xfrm>
              <a:off x="3192" y="2220"/>
              <a:ext cx="918" cy="938"/>
            </a:xfrm>
            <a:custGeom>
              <a:avLst/>
              <a:gdLst>
                <a:gd name="T0" fmla="*/ 0 w 918"/>
                <a:gd name="T1" fmla="*/ 938 h 938"/>
                <a:gd name="T2" fmla="*/ 222 w 918"/>
                <a:gd name="T3" fmla="*/ 108 h 938"/>
                <a:gd name="T4" fmla="*/ 258 w 918"/>
                <a:gd name="T5" fmla="*/ 84 h 938"/>
                <a:gd name="T6" fmla="*/ 316 w 918"/>
                <a:gd name="T7" fmla="*/ 54 h 938"/>
                <a:gd name="T8" fmla="*/ 386 w 918"/>
                <a:gd name="T9" fmla="*/ 26 h 938"/>
                <a:gd name="T10" fmla="*/ 466 w 918"/>
                <a:gd name="T11" fmla="*/ 8 h 938"/>
                <a:gd name="T12" fmla="*/ 550 w 918"/>
                <a:gd name="T13" fmla="*/ 0 h 938"/>
                <a:gd name="T14" fmla="*/ 650 w 918"/>
                <a:gd name="T15" fmla="*/ 2 h 938"/>
                <a:gd name="T16" fmla="*/ 726 w 918"/>
                <a:gd name="T17" fmla="*/ 12 h 938"/>
                <a:gd name="T18" fmla="*/ 788 w 918"/>
                <a:gd name="T19" fmla="*/ 30 h 938"/>
                <a:gd name="T20" fmla="*/ 824 w 918"/>
                <a:gd name="T21" fmla="*/ 56 h 938"/>
                <a:gd name="T22" fmla="*/ 862 w 918"/>
                <a:gd name="T23" fmla="*/ 88 h 938"/>
                <a:gd name="T24" fmla="*/ 890 w 918"/>
                <a:gd name="T25" fmla="*/ 126 h 938"/>
                <a:gd name="T26" fmla="*/ 918 w 918"/>
                <a:gd name="T27" fmla="*/ 164 h 938"/>
                <a:gd name="T28" fmla="*/ 798 w 918"/>
                <a:gd name="T29" fmla="*/ 614 h 938"/>
                <a:gd name="T30" fmla="*/ 648 w 918"/>
                <a:gd name="T31" fmla="*/ 684 h 938"/>
                <a:gd name="T32" fmla="*/ 512 w 918"/>
                <a:gd name="T33" fmla="*/ 744 h 938"/>
                <a:gd name="T34" fmla="*/ 358 w 918"/>
                <a:gd name="T35" fmla="*/ 806 h 938"/>
                <a:gd name="T36" fmla="*/ 174 w 918"/>
                <a:gd name="T37" fmla="*/ 878 h 938"/>
                <a:gd name="T38" fmla="*/ 58 w 918"/>
                <a:gd name="T39" fmla="*/ 916 h 938"/>
                <a:gd name="T40" fmla="*/ 0 w 918"/>
                <a:gd name="T41" fmla="*/ 93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8" h="938">
                  <a:moveTo>
                    <a:pt x="0" y="938"/>
                  </a:moveTo>
                  <a:lnTo>
                    <a:pt x="222" y="108"/>
                  </a:lnTo>
                  <a:lnTo>
                    <a:pt x="258" y="84"/>
                  </a:lnTo>
                  <a:lnTo>
                    <a:pt x="316" y="54"/>
                  </a:lnTo>
                  <a:lnTo>
                    <a:pt x="386" y="26"/>
                  </a:lnTo>
                  <a:lnTo>
                    <a:pt x="466" y="8"/>
                  </a:lnTo>
                  <a:lnTo>
                    <a:pt x="550" y="0"/>
                  </a:lnTo>
                  <a:lnTo>
                    <a:pt x="650" y="2"/>
                  </a:lnTo>
                  <a:lnTo>
                    <a:pt x="726" y="12"/>
                  </a:lnTo>
                  <a:lnTo>
                    <a:pt x="788" y="30"/>
                  </a:lnTo>
                  <a:lnTo>
                    <a:pt x="824" y="56"/>
                  </a:lnTo>
                  <a:lnTo>
                    <a:pt x="862" y="88"/>
                  </a:lnTo>
                  <a:lnTo>
                    <a:pt x="890" y="126"/>
                  </a:lnTo>
                  <a:lnTo>
                    <a:pt x="918" y="164"/>
                  </a:lnTo>
                  <a:lnTo>
                    <a:pt x="798" y="614"/>
                  </a:lnTo>
                  <a:lnTo>
                    <a:pt x="648" y="684"/>
                  </a:lnTo>
                  <a:lnTo>
                    <a:pt x="512" y="744"/>
                  </a:lnTo>
                  <a:lnTo>
                    <a:pt x="358" y="806"/>
                  </a:lnTo>
                  <a:lnTo>
                    <a:pt x="174" y="878"/>
                  </a:lnTo>
                  <a:lnTo>
                    <a:pt x="58" y="916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616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08" name="Line 8"/>
            <p:cNvSpPr>
              <a:spLocks noChangeShapeType="1"/>
            </p:cNvSpPr>
            <p:nvPr/>
          </p:nvSpPr>
          <p:spPr bwMode="auto">
            <a:xfrm flipV="1">
              <a:off x="3193" y="2326"/>
              <a:ext cx="222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09" name="Line 9"/>
            <p:cNvSpPr>
              <a:spLocks noChangeShapeType="1"/>
            </p:cNvSpPr>
            <p:nvPr/>
          </p:nvSpPr>
          <p:spPr bwMode="auto">
            <a:xfrm flipV="1">
              <a:off x="3344" y="2372"/>
              <a:ext cx="195" cy="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10" name="Line 10"/>
            <p:cNvSpPr>
              <a:spLocks noChangeShapeType="1"/>
            </p:cNvSpPr>
            <p:nvPr/>
          </p:nvSpPr>
          <p:spPr bwMode="auto">
            <a:xfrm flipV="1">
              <a:off x="3791" y="2408"/>
              <a:ext cx="138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11" name="Line 11"/>
            <p:cNvSpPr>
              <a:spLocks noChangeShapeType="1"/>
            </p:cNvSpPr>
            <p:nvPr/>
          </p:nvSpPr>
          <p:spPr bwMode="auto">
            <a:xfrm flipV="1">
              <a:off x="3992" y="2383"/>
              <a:ext cx="120" cy="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auto">
            <a:xfrm>
              <a:off x="3416" y="2317"/>
              <a:ext cx="122" cy="55"/>
            </a:xfrm>
            <a:custGeom>
              <a:avLst/>
              <a:gdLst>
                <a:gd name="T0" fmla="*/ 0 w 122"/>
                <a:gd name="T1" fmla="*/ 11 h 55"/>
                <a:gd name="T2" fmla="*/ 56 w 122"/>
                <a:gd name="T3" fmla="*/ 7 h 55"/>
                <a:gd name="T4" fmla="*/ 122 w 122"/>
                <a:gd name="T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55">
                  <a:moveTo>
                    <a:pt x="0" y="11"/>
                  </a:moveTo>
                  <a:cubicBezTo>
                    <a:pt x="9" y="10"/>
                    <a:pt x="36" y="0"/>
                    <a:pt x="56" y="7"/>
                  </a:cubicBezTo>
                  <a:cubicBezTo>
                    <a:pt x="76" y="14"/>
                    <a:pt x="108" y="45"/>
                    <a:pt x="122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13" name="Freeform 13"/>
            <p:cNvSpPr>
              <a:spLocks/>
            </p:cNvSpPr>
            <p:nvPr/>
          </p:nvSpPr>
          <p:spPr bwMode="auto">
            <a:xfrm>
              <a:off x="3538" y="2334"/>
              <a:ext cx="390" cy="70"/>
            </a:xfrm>
            <a:custGeom>
              <a:avLst/>
              <a:gdLst>
                <a:gd name="T0" fmla="*/ 0 w 390"/>
                <a:gd name="T1" fmla="*/ 36 h 70"/>
                <a:gd name="T2" fmla="*/ 204 w 390"/>
                <a:gd name="T3" fmla="*/ 6 h 70"/>
                <a:gd name="T4" fmla="*/ 390 w 390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70">
                  <a:moveTo>
                    <a:pt x="0" y="36"/>
                  </a:moveTo>
                  <a:cubicBezTo>
                    <a:pt x="34" y="31"/>
                    <a:pt x="139" y="0"/>
                    <a:pt x="204" y="6"/>
                  </a:cubicBezTo>
                  <a:cubicBezTo>
                    <a:pt x="269" y="12"/>
                    <a:pt x="351" y="57"/>
                    <a:pt x="390" y="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auto">
            <a:xfrm>
              <a:off x="3930" y="2338"/>
              <a:ext cx="182" cy="70"/>
            </a:xfrm>
            <a:custGeom>
              <a:avLst/>
              <a:gdLst>
                <a:gd name="T0" fmla="*/ 0 w 182"/>
                <a:gd name="T1" fmla="*/ 70 h 70"/>
                <a:gd name="T2" fmla="*/ 124 w 182"/>
                <a:gd name="T3" fmla="*/ 4 h 70"/>
                <a:gd name="T4" fmla="*/ 182 w 182"/>
                <a:gd name="T5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" h="70">
                  <a:moveTo>
                    <a:pt x="0" y="70"/>
                  </a:moveTo>
                  <a:cubicBezTo>
                    <a:pt x="21" y="59"/>
                    <a:pt x="94" y="8"/>
                    <a:pt x="124" y="4"/>
                  </a:cubicBezTo>
                  <a:cubicBezTo>
                    <a:pt x="154" y="0"/>
                    <a:pt x="170" y="37"/>
                    <a:pt x="182" y="4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auto">
            <a:xfrm>
              <a:off x="3412" y="2215"/>
              <a:ext cx="698" cy="167"/>
            </a:xfrm>
            <a:custGeom>
              <a:avLst/>
              <a:gdLst>
                <a:gd name="T0" fmla="*/ 0 w 698"/>
                <a:gd name="T1" fmla="*/ 111 h 167"/>
                <a:gd name="T2" fmla="*/ 232 w 698"/>
                <a:gd name="T3" fmla="*/ 15 h 167"/>
                <a:gd name="T4" fmla="*/ 538 w 698"/>
                <a:gd name="T5" fmla="*/ 25 h 167"/>
                <a:gd name="T6" fmla="*/ 698 w 698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8" h="167">
                  <a:moveTo>
                    <a:pt x="0" y="111"/>
                  </a:moveTo>
                  <a:cubicBezTo>
                    <a:pt x="71" y="70"/>
                    <a:pt x="142" y="29"/>
                    <a:pt x="232" y="15"/>
                  </a:cubicBezTo>
                  <a:cubicBezTo>
                    <a:pt x="322" y="1"/>
                    <a:pt x="460" y="0"/>
                    <a:pt x="538" y="25"/>
                  </a:cubicBezTo>
                  <a:cubicBezTo>
                    <a:pt x="616" y="50"/>
                    <a:pt x="657" y="108"/>
                    <a:pt x="698" y="1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8016" name="Freeform 16"/>
          <p:cNvSpPr>
            <a:spLocks/>
          </p:cNvSpPr>
          <p:nvPr/>
        </p:nvSpPr>
        <p:spPr bwMode="auto">
          <a:xfrm>
            <a:off x="-4402138" y="2506663"/>
            <a:ext cx="6708776" cy="457200"/>
          </a:xfrm>
          <a:custGeom>
            <a:avLst/>
            <a:gdLst>
              <a:gd name="T0" fmla="*/ 0 w 4226"/>
              <a:gd name="T1" fmla="*/ 50 h 288"/>
              <a:gd name="T2" fmla="*/ 1242 w 4226"/>
              <a:gd name="T3" fmla="*/ 42 h 288"/>
              <a:gd name="T4" fmla="*/ 2987 w 4226"/>
              <a:gd name="T5" fmla="*/ 34 h 288"/>
              <a:gd name="T6" fmla="*/ 4024 w 4226"/>
              <a:gd name="T7" fmla="*/ 42 h 288"/>
              <a:gd name="T8" fmla="*/ 4197 w 422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6" h="288">
                <a:moveTo>
                  <a:pt x="0" y="50"/>
                </a:moveTo>
                <a:cubicBezTo>
                  <a:pt x="207" y="49"/>
                  <a:pt x="744" y="45"/>
                  <a:pt x="1242" y="42"/>
                </a:cubicBezTo>
                <a:cubicBezTo>
                  <a:pt x="1740" y="39"/>
                  <a:pt x="2523" y="34"/>
                  <a:pt x="2987" y="34"/>
                </a:cubicBezTo>
                <a:cubicBezTo>
                  <a:pt x="3451" y="34"/>
                  <a:pt x="3822" y="0"/>
                  <a:pt x="4024" y="42"/>
                </a:cubicBezTo>
                <a:cubicBezTo>
                  <a:pt x="4226" y="84"/>
                  <a:pt x="4161" y="237"/>
                  <a:pt x="4197" y="288"/>
                </a:cubicBezTo>
              </a:path>
            </a:pathLst>
          </a:custGeom>
          <a:noFill/>
          <a:ln w="101600">
            <a:solidFill>
              <a:srgbClr val="BEBEB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17" name="Freeform 17"/>
          <p:cNvSpPr>
            <a:spLocks/>
          </p:cNvSpPr>
          <p:nvPr/>
        </p:nvSpPr>
        <p:spPr bwMode="auto">
          <a:xfrm>
            <a:off x="6570663" y="2573338"/>
            <a:ext cx="2795587" cy="469900"/>
          </a:xfrm>
          <a:custGeom>
            <a:avLst/>
            <a:gdLst>
              <a:gd name="T0" fmla="*/ 0 w 1761"/>
              <a:gd name="T1" fmla="*/ 296 h 296"/>
              <a:gd name="T2" fmla="*/ 214 w 1761"/>
              <a:gd name="T3" fmla="*/ 58 h 296"/>
              <a:gd name="T4" fmla="*/ 453 w 1761"/>
              <a:gd name="T5" fmla="*/ 16 h 296"/>
              <a:gd name="T6" fmla="*/ 1761 w 1761"/>
              <a:gd name="T7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1" h="296">
                <a:moveTo>
                  <a:pt x="0" y="296"/>
                </a:moveTo>
                <a:cubicBezTo>
                  <a:pt x="69" y="200"/>
                  <a:pt x="139" y="105"/>
                  <a:pt x="214" y="58"/>
                </a:cubicBezTo>
                <a:cubicBezTo>
                  <a:pt x="289" y="11"/>
                  <a:pt x="195" y="26"/>
                  <a:pt x="453" y="16"/>
                </a:cubicBezTo>
                <a:cubicBezTo>
                  <a:pt x="711" y="6"/>
                  <a:pt x="1489" y="3"/>
                  <a:pt x="1761" y="0"/>
                </a:cubicBezTo>
              </a:path>
            </a:pathLst>
          </a:custGeom>
          <a:noFill/>
          <a:ln w="88900">
            <a:solidFill>
              <a:srgbClr val="BEBEBE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2913063" y="4637088"/>
            <a:ext cx="541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35623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43113"/>
            <a:ext cx="3603625" cy="4525962"/>
          </a:xfrm>
        </p:spPr>
        <p:txBody>
          <a:bodyPr/>
          <a:lstStyle/>
          <a:p>
            <a:pPr algn="r">
              <a:lnSpc>
                <a:spcPct val="150000"/>
              </a:lnSpc>
              <a:buFontTx/>
              <a:buNone/>
            </a:pPr>
            <a:r>
              <a:rPr lang="en-US" b="1"/>
              <a:t>“photon counting”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b="1"/>
              <a:t>Read-out noise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b="1"/>
              <a:t>Shutter jitter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b="1"/>
              <a:t>Beam flicker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b="1"/>
              <a:t>spot shape</a:t>
            </a:r>
          </a:p>
          <a:p>
            <a:pPr algn="r">
              <a:lnSpc>
                <a:spcPct val="150000"/>
              </a:lnSpc>
              <a:buFontTx/>
              <a:buNone/>
            </a:pPr>
            <a:r>
              <a:rPr lang="en-US" b="1"/>
              <a:t>radiation damage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43113"/>
            <a:ext cx="4038600" cy="452596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l-GR" b="1">
                <a:cs typeface="Arial" pitchFamily="34" charset="0"/>
              </a:rPr>
              <a:t>σ</a:t>
            </a:r>
            <a:r>
              <a:rPr lang="en-US" b="1">
                <a:cs typeface="Arial" pitchFamily="34" charset="0"/>
              </a:rPr>
              <a:t>(N) = sqrt(N)</a:t>
            </a:r>
            <a:endParaRPr lang="en-US" b="1"/>
          </a:p>
          <a:p>
            <a:pPr>
              <a:lnSpc>
                <a:spcPct val="150000"/>
              </a:lnSpc>
              <a:buFontTx/>
              <a:buNone/>
            </a:pPr>
            <a:r>
              <a:rPr lang="en-US" b="1"/>
              <a:t>rms 11.5 e-/pixel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b="1"/>
              <a:t>rms 0.57 ms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b="1"/>
              <a:t>0.15 %/</a:t>
            </a:r>
            <a:r>
              <a:rPr lang="en-US" b="1">
                <a:cs typeface="Arial" pitchFamily="34" charset="0"/>
              </a:rPr>
              <a:t>√Hz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b="1">
                <a:cs typeface="Arial" pitchFamily="34" charset="0"/>
              </a:rPr>
              <a:t>pixels? mosaicity?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b="1">
                <a:cs typeface="Arial" pitchFamily="34" charset="0"/>
              </a:rPr>
              <a:t>B/Gray?</a:t>
            </a:r>
            <a:endParaRPr lang="en-US" b="1" baseline="30000">
              <a:cs typeface="Arial" pitchFamily="34" charset="0"/>
            </a:endParaRPr>
          </a:p>
          <a:p>
            <a:pPr>
              <a:buFontTx/>
              <a:buNone/>
            </a:pPr>
            <a:endParaRPr lang="en-US" b="1"/>
          </a:p>
        </p:txBody>
      </p:sp>
      <p:sp>
        <p:nvSpPr>
          <p:cNvPr id="1881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7200">
                <a:solidFill>
                  <a:srgbClr val="00A400"/>
                </a:solidFill>
              </a:rPr>
              <a:t>signal</a:t>
            </a:r>
            <a:r>
              <a:rPr lang="en-US" sz="7200">
                <a:solidFill>
                  <a:srgbClr val="000000"/>
                </a:solidFill>
              </a:rPr>
              <a:t> </a:t>
            </a:r>
            <a:r>
              <a:rPr lang="en-US" sz="4800" i="1">
                <a:solidFill>
                  <a:srgbClr val="000000"/>
                </a:solidFill>
              </a:rPr>
              <a:t>vs</a:t>
            </a:r>
            <a:r>
              <a:rPr lang="en-US" sz="7200">
                <a:solidFill>
                  <a:srgbClr val="000000"/>
                </a:solidFill>
              </a:rPr>
              <a:t> </a:t>
            </a:r>
            <a:r>
              <a:rPr lang="en-US" sz="7200">
                <a:solidFill>
                  <a:srgbClr val="FF0000"/>
                </a:solidFill>
              </a:rPr>
              <a:t>noise</a:t>
            </a:r>
          </a:p>
        </p:txBody>
      </p:sp>
      <p:sp>
        <p:nvSpPr>
          <p:cNvPr id="1881093" name="Freeform 5"/>
          <p:cNvSpPr>
            <a:spLocks/>
          </p:cNvSpPr>
          <p:nvPr/>
        </p:nvSpPr>
        <p:spPr bwMode="auto">
          <a:xfrm>
            <a:off x="6553200" y="990600"/>
            <a:ext cx="2438400" cy="1295400"/>
          </a:xfrm>
          <a:custGeom>
            <a:avLst/>
            <a:gdLst>
              <a:gd name="T0" fmla="*/ 0 w 1536"/>
              <a:gd name="T1" fmla="*/ 480 h 816"/>
              <a:gd name="T2" fmla="*/ 144 w 1536"/>
              <a:gd name="T3" fmla="*/ 192 h 816"/>
              <a:gd name="T4" fmla="*/ 288 w 1536"/>
              <a:gd name="T5" fmla="*/ 576 h 816"/>
              <a:gd name="T6" fmla="*/ 432 w 1536"/>
              <a:gd name="T7" fmla="*/ 768 h 816"/>
              <a:gd name="T8" fmla="*/ 528 w 1536"/>
              <a:gd name="T9" fmla="*/ 0 h 816"/>
              <a:gd name="T10" fmla="*/ 672 w 1536"/>
              <a:gd name="T11" fmla="*/ 576 h 816"/>
              <a:gd name="T12" fmla="*/ 768 w 1536"/>
              <a:gd name="T13" fmla="*/ 240 h 816"/>
              <a:gd name="T14" fmla="*/ 960 w 1536"/>
              <a:gd name="T15" fmla="*/ 816 h 816"/>
              <a:gd name="T16" fmla="*/ 1056 w 1536"/>
              <a:gd name="T17" fmla="*/ 528 h 816"/>
              <a:gd name="T18" fmla="*/ 1248 w 1536"/>
              <a:gd name="T19" fmla="*/ 672 h 816"/>
              <a:gd name="T20" fmla="*/ 1392 w 1536"/>
              <a:gd name="T21" fmla="*/ 0 h 816"/>
              <a:gd name="T22" fmla="*/ 1536 w 1536"/>
              <a:gd name="T23" fmla="*/ 52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6" h="816">
                <a:moveTo>
                  <a:pt x="0" y="480"/>
                </a:moveTo>
                <a:lnTo>
                  <a:pt x="144" y="192"/>
                </a:lnTo>
                <a:lnTo>
                  <a:pt x="288" y="576"/>
                </a:lnTo>
                <a:lnTo>
                  <a:pt x="432" y="768"/>
                </a:lnTo>
                <a:lnTo>
                  <a:pt x="528" y="0"/>
                </a:lnTo>
                <a:lnTo>
                  <a:pt x="672" y="576"/>
                </a:lnTo>
                <a:lnTo>
                  <a:pt x="768" y="240"/>
                </a:lnTo>
                <a:lnTo>
                  <a:pt x="960" y="816"/>
                </a:lnTo>
                <a:lnTo>
                  <a:pt x="1056" y="528"/>
                </a:lnTo>
                <a:lnTo>
                  <a:pt x="1248" y="672"/>
                </a:lnTo>
                <a:lnTo>
                  <a:pt x="1392" y="0"/>
                </a:lnTo>
                <a:lnTo>
                  <a:pt x="1536" y="5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81094" name="Freeform 6"/>
          <p:cNvSpPr>
            <a:spLocks/>
          </p:cNvSpPr>
          <p:nvPr/>
        </p:nvSpPr>
        <p:spPr bwMode="auto">
          <a:xfrm>
            <a:off x="-762000" y="152400"/>
            <a:ext cx="3124200" cy="2032000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1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33713"/>
            <a:ext cx="3603625" cy="3367087"/>
          </a:xfrm>
        </p:spPr>
        <p:txBody>
          <a:bodyPr/>
          <a:lstStyle/>
          <a:p>
            <a:pPr algn="r">
              <a:lnSpc>
                <a:spcPct val="200000"/>
              </a:lnSpc>
              <a:spcBef>
                <a:spcPts val="600"/>
              </a:spcBef>
              <a:buFontTx/>
              <a:buNone/>
            </a:pPr>
            <a:r>
              <a:rPr lang="en-US" b="1" dirty="0"/>
              <a:t>fractional noise</a:t>
            </a:r>
          </a:p>
          <a:p>
            <a:pPr algn="r">
              <a:lnSpc>
                <a:spcPct val="200000"/>
              </a:lnSpc>
              <a:spcBef>
                <a:spcPts val="600"/>
              </a:spcBef>
              <a:buFontTx/>
              <a:buNone/>
            </a:pPr>
            <a:r>
              <a:rPr lang="en-US" b="1" dirty="0"/>
              <a:t>“photon counting”</a:t>
            </a:r>
          </a:p>
          <a:p>
            <a:pPr algn="r">
              <a:lnSpc>
                <a:spcPct val="200000"/>
              </a:lnSpc>
              <a:spcBef>
                <a:spcPts val="600"/>
              </a:spcBef>
              <a:buFontTx/>
              <a:buNone/>
            </a:pPr>
            <a:r>
              <a:rPr lang="en-US" b="1" dirty="0"/>
              <a:t>constant noise</a:t>
            </a:r>
          </a:p>
          <a:p>
            <a:pPr algn="r">
              <a:lnSpc>
                <a:spcPct val="200000"/>
              </a:lnSpc>
              <a:spcBef>
                <a:spcPts val="600"/>
              </a:spcBef>
              <a:buFontTx/>
              <a:buNone/>
            </a:pPr>
            <a:endParaRPr lang="en-US" b="1" dirty="0"/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33713"/>
            <a:ext cx="4038600" cy="3138487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600"/>
              </a:spcBef>
              <a:buFontTx/>
              <a:buNone/>
            </a:pPr>
            <a:r>
              <a:rPr lang="el-GR" b="1" dirty="0">
                <a:cs typeface="Arial" pitchFamily="34" charset="0"/>
              </a:rPr>
              <a:t>σ</a:t>
            </a:r>
            <a:r>
              <a:rPr lang="en-US" b="1" dirty="0">
                <a:cs typeface="Arial" pitchFamily="34" charset="0"/>
              </a:rPr>
              <a:t>(I) = k x I    “% error”</a:t>
            </a:r>
            <a:endParaRPr lang="en-US" b="1" dirty="0"/>
          </a:p>
          <a:p>
            <a:pPr>
              <a:lnSpc>
                <a:spcPct val="200000"/>
              </a:lnSpc>
              <a:spcBef>
                <a:spcPts val="600"/>
              </a:spcBef>
              <a:buFontTx/>
              <a:buNone/>
            </a:pPr>
            <a:r>
              <a:rPr lang="el-GR" b="1" dirty="0">
                <a:cs typeface="Arial" pitchFamily="34" charset="0"/>
              </a:rPr>
              <a:t>σ</a:t>
            </a:r>
            <a:r>
              <a:rPr lang="en-US" b="1" dirty="0">
                <a:cs typeface="Arial" pitchFamily="34" charset="0"/>
              </a:rPr>
              <a:t>(I) = k x </a:t>
            </a:r>
            <a:r>
              <a:rPr lang="en-US" b="1" dirty="0" err="1">
                <a:cs typeface="Arial" pitchFamily="34" charset="0"/>
              </a:rPr>
              <a:t>sqrt</a:t>
            </a:r>
            <a:r>
              <a:rPr lang="en-US" b="1" dirty="0">
                <a:cs typeface="Arial" pitchFamily="34" charset="0"/>
              </a:rPr>
              <a:t>(I)</a:t>
            </a:r>
            <a:endParaRPr lang="en-US" b="1" dirty="0"/>
          </a:p>
          <a:p>
            <a:pPr>
              <a:lnSpc>
                <a:spcPct val="200000"/>
              </a:lnSpc>
              <a:spcBef>
                <a:spcPts val="600"/>
              </a:spcBef>
              <a:buFontTx/>
              <a:buNone/>
            </a:pPr>
            <a:r>
              <a:rPr lang="el-GR" b="1" dirty="0">
                <a:cs typeface="Arial" pitchFamily="34" charset="0"/>
              </a:rPr>
              <a:t>σ</a:t>
            </a:r>
            <a:r>
              <a:rPr lang="en-US" b="1" dirty="0">
                <a:cs typeface="Arial" pitchFamily="34" charset="0"/>
              </a:rPr>
              <a:t>(I) = k </a:t>
            </a:r>
            <a:endParaRPr lang="en-US" b="1" dirty="0"/>
          </a:p>
          <a:p>
            <a:pPr>
              <a:buFontTx/>
              <a:buNone/>
            </a:pPr>
            <a:endParaRPr lang="en-US" b="1" dirty="0"/>
          </a:p>
        </p:txBody>
      </p:sp>
      <p:sp>
        <p:nvSpPr>
          <p:cNvPr id="19005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7200">
                <a:solidFill>
                  <a:srgbClr val="00A400"/>
                </a:solidFill>
              </a:rPr>
              <a:t>signal</a:t>
            </a:r>
            <a:r>
              <a:rPr lang="en-US" sz="7200">
                <a:solidFill>
                  <a:srgbClr val="000000"/>
                </a:solidFill>
              </a:rPr>
              <a:t> </a:t>
            </a:r>
            <a:r>
              <a:rPr lang="en-US" sz="4800" i="1">
                <a:solidFill>
                  <a:srgbClr val="000000"/>
                </a:solidFill>
              </a:rPr>
              <a:t>vs</a:t>
            </a:r>
            <a:r>
              <a:rPr lang="en-US" sz="7200">
                <a:solidFill>
                  <a:srgbClr val="000000"/>
                </a:solidFill>
              </a:rPr>
              <a:t> </a:t>
            </a:r>
            <a:r>
              <a:rPr lang="en-US" sz="7200">
                <a:solidFill>
                  <a:srgbClr val="FF0000"/>
                </a:solidFill>
              </a:rPr>
              <a:t>noise</a:t>
            </a:r>
          </a:p>
        </p:txBody>
      </p:sp>
      <p:sp>
        <p:nvSpPr>
          <p:cNvPr id="1900549" name="Freeform 5"/>
          <p:cNvSpPr>
            <a:spLocks/>
          </p:cNvSpPr>
          <p:nvPr/>
        </p:nvSpPr>
        <p:spPr bwMode="auto">
          <a:xfrm>
            <a:off x="6553200" y="990600"/>
            <a:ext cx="2438400" cy="1295400"/>
          </a:xfrm>
          <a:custGeom>
            <a:avLst/>
            <a:gdLst>
              <a:gd name="T0" fmla="*/ 0 w 1536"/>
              <a:gd name="T1" fmla="*/ 480 h 816"/>
              <a:gd name="T2" fmla="*/ 144 w 1536"/>
              <a:gd name="T3" fmla="*/ 192 h 816"/>
              <a:gd name="T4" fmla="*/ 288 w 1536"/>
              <a:gd name="T5" fmla="*/ 576 h 816"/>
              <a:gd name="T6" fmla="*/ 432 w 1536"/>
              <a:gd name="T7" fmla="*/ 768 h 816"/>
              <a:gd name="T8" fmla="*/ 528 w 1536"/>
              <a:gd name="T9" fmla="*/ 0 h 816"/>
              <a:gd name="T10" fmla="*/ 672 w 1536"/>
              <a:gd name="T11" fmla="*/ 576 h 816"/>
              <a:gd name="T12" fmla="*/ 768 w 1536"/>
              <a:gd name="T13" fmla="*/ 240 h 816"/>
              <a:gd name="T14" fmla="*/ 960 w 1536"/>
              <a:gd name="T15" fmla="*/ 816 h 816"/>
              <a:gd name="T16" fmla="*/ 1056 w 1536"/>
              <a:gd name="T17" fmla="*/ 528 h 816"/>
              <a:gd name="T18" fmla="*/ 1248 w 1536"/>
              <a:gd name="T19" fmla="*/ 672 h 816"/>
              <a:gd name="T20" fmla="*/ 1392 w 1536"/>
              <a:gd name="T21" fmla="*/ 0 h 816"/>
              <a:gd name="T22" fmla="*/ 1536 w 1536"/>
              <a:gd name="T23" fmla="*/ 528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36" h="816">
                <a:moveTo>
                  <a:pt x="0" y="480"/>
                </a:moveTo>
                <a:lnTo>
                  <a:pt x="144" y="192"/>
                </a:lnTo>
                <a:lnTo>
                  <a:pt x="288" y="576"/>
                </a:lnTo>
                <a:lnTo>
                  <a:pt x="432" y="768"/>
                </a:lnTo>
                <a:lnTo>
                  <a:pt x="528" y="0"/>
                </a:lnTo>
                <a:lnTo>
                  <a:pt x="672" y="576"/>
                </a:lnTo>
                <a:lnTo>
                  <a:pt x="768" y="240"/>
                </a:lnTo>
                <a:lnTo>
                  <a:pt x="960" y="816"/>
                </a:lnTo>
                <a:lnTo>
                  <a:pt x="1056" y="528"/>
                </a:lnTo>
                <a:lnTo>
                  <a:pt x="1248" y="672"/>
                </a:lnTo>
                <a:lnTo>
                  <a:pt x="1392" y="0"/>
                </a:lnTo>
                <a:lnTo>
                  <a:pt x="1536" y="52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0550" name="Freeform 6"/>
          <p:cNvSpPr>
            <a:spLocks/>
          </p:cNvSpPr>
          <p:nvPr/>
        </p:nvSpPr>
        <p:spPr bwMode="auto">
          <a:xfrm>
            <a:off x="-762000" y="152400"/>
            <a:ext cx="3124200" cy="2032000"/>
          </a:xfrm>
          <a:custGeom>
            <a:avLst/>
            <a:gdLst>
              <a:gd name="T0" fmla="*/ 0 w 1968"/>
              <a:gd name="T1" fmla="*/ 1256 h 1280"/>
              <a:gd name="T2" fmla="*/ 624 w 1968"/>
              <a:gd name="T3" fmla="*/ 1208 h 1280"/>
              <a:gd name="T4" fmla="*/ 864 w 1968"/>
              <a:gd name="T5" fmla="*/ 872 h 1280"/>
              <a:gd name="T6" fmla="*/ 1008 w 1968"/>
              <a:gd name="T7" fmla="*/ 8 h 1280"/>
              <a:gd name="T8" fmla="*/ 1104 w 1968"/>
              <a:gd name="T9" fmla="*/ 824 h 1280"/>
              <a:gd name="T10" fmla="*/ 1200 w 1968"/>
              <a:gd name="T11" fmla="*/ 1112 h 1280"/>
              <a:gd name="T12" fmla="*/ 1440 w 1968"/>
              <a:gd name="T13" fmla="*/ 1256 h 1280"/>
              <a:gd name="T14" fmla="*/ 1968 w 1968"/>
              <a:gd name="T15" fmla="*/ 1256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8" h="1280">
                <a:moveTo>
                  <a:pt x="0" y="1256"/>
                </a:moveTo>
                <a:cubicBezTo>
                  <a:pt x="240" y="1264"/>
                  <a:pt x="480" y="1272"/>
                  <a:pt x="624" y="1208"/>
                </a:cubicBezTo>
                <a:cubicBezTo>
                  <a:pt x="768" y="1144"/>
                  <a:pt x="800" y="1072"/>
                  <a:pt x="864" y="872"/>
                </a:cubicBezTo>
                <a:cubicBezTo>
                  <a:pt x="928" y="672"/>
                  <a:pt x="968" y="16"/>
                  <a:pt x="1008" y="8"/>
                </a:cubicBezTo>
                <a:cubicBezTo>
                  <a:pt x="1048" y="0"/>
                  <a:pt x="1072" y="640"/>
                  <a:pt x="1104" y="824"/>
                </a:cubicBezTo>
                <a:cubicBezTo>
                  <a:pt x="1136" y="1008"/>
                  <a:pt x="1144" y="1040"/>
                  <a:pt x="1200" y="1112"/>
                </a:cubicBezTo>
                <a:cubicBezTo>
                  <a:pt x="1256" y="1184"/>
                  <a:pt x="1312" y="1232"/>
                  <a:pt x="1440" y="1256"/>
                </a:cubicBezTo>
                <a:cubicBezTo>
                  <a:pt x="1568" y="1280"/>
                  <a:pt x="1768" y="1268"/>
                  <a:pt x="1968" y="125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3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6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863975"/>
            <a:ext cx="3209925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96863"/>
            <a:ext cx="7772400" cy="1455737"/>
          </a:xfrm>
        </p:spPr>
        <p:txBody>
          <a:bodyPr/>
          <a:lstStyle/>
          <a:p>
            <a:r>
              <a:rPr lang="en-US" sz="5400"/>
              <a:t>Optimal exposure time</a:t>
            </a:r>
            <a:r>
              <a:rPr lang="en-US" sz="4000"/>
              <a:t/>
            </a:r>
            <a:br>
              <a:rPr lang="en-US" sz="4000"/>
            </a:br>
            <a:r>
              <a:rPr lang="en-US" sz="2800"/>
              <a:t>(faint spots)</a:t>
            </a:r>
          </a:p>
        </p:txBody>
      </p:sp>
      <p:sp>
        <p:nvSpPr>
          <p:cNvPr id="2286596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2286597" name="Object 5"/>
          <p:cNvGraphicFramePr>
            <a:graphicFrameLocks noChangeAspect="1"/>
          </p:cNvGraphicFramePr>
          <p:nvPr/>
        </p:nvGraphicFramePr>
        <p:xfrm>
          <a:off x="1670050" y="2006600"/>
          <a:ext cx="567531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7" name="Equation" r:id="rId4" imgW="1650960" imgH="482400" progId="Equation.3">
                  <p:embed/>
                </p:oleObj>
              </mc:Choice>
              <mc:Fallback>
                <p:oleObj name="Equation" r:id="rId4" imgW="1650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006600"/>
                        <a:ext cx="5675313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6598" name="Text Box 6"/>
          <p:cNvSpPr txBox="1">
            <a:spLocks noChangeArrowheads="1"/>
          </p:cNvSpPr>
          <p:nvPr/>
        </p:nvSpPr>
        <p:spPr bwMode="auto">
          <a:xfrm>
            <a:off x="504825" y="4144963"/>
            <a:ext cx="49657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i="1" baseline="-25000" smtClean="0">
                <a:solidFill>
                  <a:srgbClr val="000000"/>
                </a:solidFill>
                <a:latin typeface="Times New Roman" pitchFamily="18" charset="0"/>
              </a:rPr>
              <a:t>hr</a:t>
            </a: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	Optimal exposure time for data set (s)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i="1" baseline="-25000" smtClean="0">
                <a:solidFill>
                  <a:srgbClr val="000000"/>
                </a:solidFill>
                <a:latin typeface="Times New Roman" pitchFamily="18" charset="0"/>
              </a:rPr>
              <a:t>ref</a:t>
            </a: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	exposure time of reference image (s)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bg</a:t>
            </a:r>
            <a:r>
              <a:rPr lang="en-US" i="1" baseline="-25000" smtClean="0">
                <a:solidFill>
                  <a:srgbClr val="000000"/>
                </a:solidFill>
                <a:latin typeface="Times New Roman" pitchFamily="18" charset="0"/>
              </a:rPr>
              <a:t>ref</a:t>
            </a: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	background level near weak spots 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	reference image (ADU)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bg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	ADC offset of detector (ADU)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bg</a:t>
            </a:r>
            <a:r>
              <a:rPr lang="en-US" i="1" baseline="-25000" smtClean="0">
                <a:solidFill>
                  <a:srgbClr val="000000"/>
                </a:solidFill>
                <a:latin typeface="Times New Roman" pitchFamily="18" charset="0"/>
              </a:rPr>
              <a:t>hr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	optimal background level (via </a:t>
            </a: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i="1" baseline="-25000" smtClean="0">
                <a:solidFill>
                  <a:srgbClr val="000000"/>
                </a:solidFill>
                <a:latin typeface="Times New Roman" pitchFamily="18" charset="0"/>
              </a:rPr>
              <a:t>hr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i="1" baseline="-25000" smtClean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aseline="-250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0</a:t>
            </a:r>
            <a:r>
              <a:rPr lang="en-US" i="1" baseline="-2500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rms read-out noise (ADU)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gain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	ADU/photon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	multiplicity of data set (including partials)</a:t>
            </a:r>
          </a:p>
        </p:txBody>
      </p:sp>
      <p:grpSp>
        <p:nvGrpSpPr>
          <p:cNvPr id="2286599" name="Group 7"/>
          <p:cNvGrpSpPr>
            <a:grpSpLocks/>
          </p:cNvGrpSpPr>
          <p:nvPr/>
        </p:nvGrpSpPr>
        <p:grpSpPr bwMode="auto">
          <a:xfrm>
            <a:off x="5908675" y="4121150"/>
            <a:ext cx="3038475" cy="1871663"/>
            <a:chOff x="3722" y="2596"/>
            <a:chExt cx="1914" cy="1179"/>
          </a:xfrm>
        </p:grpSpPr>
        <p:sp>
          <p:nvSpPr>
            <p:cNvPr id="2286600" name="Oval 8"/>
            <p:cNvSpPr>
              <a:spLocks noChangeArrowheads="1"/>
            </p:cNvSpPr>
            <p:nvPr/>
          </p:nvSpPr>
          <p:spPr bwMode="auto">
            <a:xfrm>
              <a:off x="3937" y="2596"/>
              <a:ext cx="292" cy="25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86601" name="Text Box 9"/>
            <p:cNvSpPr txBox="1">
              <a:spLocks noChangeArrowheads="1"/>
            </p:cNvSpPr>
            <p:nvPr/>
          </p:nvSpPr>
          <p:spPr bwMode="auto">
            <a:xfrm>
              <a:off x="3911" y="3097"/>
              <a:ext cx="172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adjust exposure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so this is ~100</a:t>
              </a:r>
            </a:p>
          </p:txBody>
        </p:sp>
        <p:sp>
          <p:nvSpPr>
            <p:cNvPr id="2286602" name="Freeform 10"/>
            <p:cNvSpPr>
              <a:spLocks/>
            </p:cNvSpPr>
            <p:nvPr/>
          </p:nvSpPr>
          <p:spPr bwMode="auto">
            <a:xfrm>
              <a:off x="3722" y="2880"/>
              <a:ext cx="673" cy="895"/>
            </a:xfrm>
            <a:custGeom>
              <a:avLst/>
              <a:gdLst>
                <a:gd name="T0" fmla="*/ 673 w 673"/>
                <a:gd name="T1" fmla="*/ 694 h 895"/>
                <a:gd name="T2" fmla="*/ 570 w 673"/>
                <a:gd name="T3" fmla="*/ 813 h 895"/>
                <a:gd name="T4" fmla="*/ 160 w 673"/>
                <a:gd name="T5" fmla="*/ 836 h 895"/>
                <a:gd name="T6" fmla="*/ 26 w 673"/>
                <a:gd name="T7" fmla="*/ 458 h 895"/>
                <a:gd name="T8" fmla="*/ 318 w 673"/>
                <a:gd name="T9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895">
                  <a:moveTo>
                    <a:pt x="673" y="694"/>
                  </a:moveTo>
                  <a:cubicBezTo>
                    <a:pt x="656" y="714"/>
                    <a:pt x="656" y="789"/>
                    <a:pt x="570" y="813"/>
                  </a:cubicBezTo>
                  <a:cubicBezTo>
                    <a:pt x="484" y="837"/>
                    <a:pt x="251" y="895"/>
                    <a:pt x="160" y="836"/>
                  </a:cubicBezTo>
                  <a:cubicBezTo>
                    <a:pt x="69" y="777"/>
                    <a:pt x="0" y="597"/>
                    <a:pt x="26" y="458"/>
                  </a:cubicBezTo>
                  <a:cubicBezTo>
                    <a:pt x="52" y="319"/>
                    <a:pt x="257" y="96"/>
                    <a:pt x="31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7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8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802" name="Rectangle 2"/>
          <p:cNvSpPr>
            <a:spLocks noChangeArrowheads="1"/>
          </p:cNvSpPr>
          <p:nvPr/>
        </p:nvSpPr>
        <p:spPr bwMode="auto">
          <a:xfrm>
            <a:off x="6324600" y="37719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03" name="Line 3"/>
          <p:cNvSpPr>
            <a:spLocks noChangeShapeType="1"/>
          </p:cNvSpPr>
          <p:nvPr/>
        </p:nvSpPr>
        <p:spPr bwMode="auto">
          <a:xfrm>
            <a:off x="7010400" y="1181100"/>
            <a:ext cx="0" cy="556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04" name="Text Box 4"/>
          <p:cNvSpPr txBox="1">
            <a:spLocks noChangeArrowheads="1"/>
          </p:cNvSpPr>
          <p:nvPr/>
        </p:nvSpPr>
        <p:spPr bwMode="auto">
          <a:xfrm rot="16200000">
            <a:off x="3077369" y="5953919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2124805" name="Text Box 5"/>
          <p:cNvSpPr txBox="1">
            <a:spLocks noChangeArrowheads="1"/>
          </p:cNvSpPr>
          <p:nvPr/>
        </p:nvSpPr>
        <p:spPr bwMode="auto">
          <a:xfrm rot="16200000">
            <a:off x="6233319" y="5985669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detector</a:t>
            </a:r>
          </a:p>
        </p:txBody>
      </p:sp>
      <p:sp>
        <p:nvSpPr>
          <p:cNvPr id="2124806" name="Text Box 6"/>
          <p:cNvSpPr txBox="1">
            <a:spLocks noChangeArrowheads="1"/>
          </p:cNvSpPr>
          <p:nvPr/>
        </p:nvSpPr>
        <p:spPr bwMode="auto">
          <a:xfrm>
            <a:off x="914400" y="24765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x-ray beam</a:t>
            </a:r>
          </a:p>
        </p:txBody>
      </p:sp>
      <p:grpSp>
        <p:nvGrpSpPr>
          <p:cNvPr id="2124807" name="Group 7"/>
          <p:cNvGrpSpPr>
            <a:grpSpLocks/>
          </p:cNvGrpSpPr>
          <p:nvPr/>
        </p:nvGrpSpPr>
        <p:grpSpPr bwMode="auto">
          <a:xfrm>
            <a:off x="-1524000" y="4610100"/>
            <a:ext cx="4876800" cy="304800"/>
            <a:chOff x="288" y="3936"/>
            <a:chExt cx="3072" cy="192"/>
          </a:xfrm>
        </p:grpSpPr>
        <p:sp>
          <p:nvSpPr>
            <p:cNvPr id="2124808" name="Freeform 8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09" name="Freeform 9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10" name="Freeform 10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11" name="Freeform 11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12" name="Freeform 12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13" name="Freeform 13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14" name="Freeform 14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15" name="Freeform 15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124816" name="Group 16"/>
          <p:cNvGrpSpPr>
            <a:grpSpLocks/>
          </p:cNvGrpSpPr>
          <p:nvPr/>
        </p:nvGrpSpPr>
        <p:grpSpPr bwMode="auto">
          <a:xfrm>
            <a:off x="-1524000" y="3390900"/>
            <a:ext cx="4876800" cy="304800"/>
            <a:chOff x="288" y="3936"/>
            <a:chExt cx="3072" cy="192"/>
          </a:xfrm>
        </p:grpSpPr>
        <p:sp>
          <p:nvSpPr>
            <p:cNvPr id="2124817" name="Freeform 17"/>
            <p:cNvSpPr>
              <a:spLocks/>
            </p:cNvSpPr>
            <p:nvPr/>
          </p:nvSpPr>
          <p:spPr bwMode="auto">
            <a:xfrm>
              <a:off x="28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18" name="Freeform 18"/>
            <p:cNvSpPr>
              <a:spLocks/>
            </p:cNvSpPr>
            <p:nvPr/>
          </p:nvSpPr>
          <p:spPr bwMode="auto">
            <a:xfrm>
              <a:off x="67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19" name="Freeform 19"/>
            <p:cNvSpPr>
              <a:spLocks/>
            </p:cNvSpPr>
            <p:nvPr/>
          </p:nvSpPr>
          <p:spPr bwMode="auto">
            <a:xfrm>
              <a:off x="105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20" name="Freeform 20"/>
            <p:cNvSpPr>
              <a:spLocks/>
            </p:cNvSpPr>
            <p:nvPr/>
          </p:nvSpPr>
          <p:spPr bwMode="auto">
            <a:xfrm>
              <a:off x="1440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21" name="Freeform 21"/>
            <p:cNvSpPr>
              <a:spLocks/>
            </p:cNvSpPr>
            <p:nvPr/>
          </p:nvSpPr>
          <p:spPr bwMode="auto">
            <a:xfrm>
              <a:off x="1824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22" name="Freeform 22"/>
            <p:cNvSpPr>
              <a:spLocks/>
            </p:cNvSpPr>
            <p:nvPr/>
          </p:nvSpPr>
          <p:spPr bwMode="auto">
            <a:xfrm>
              <a:off x="2208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23" name="Freeform 23"/>
            <p:cNvSpPr>
              <a:spLocks/>
            </p:cNvSpPr>
            <p:nvPr/>
          </p:nvSpPr>
          <p:spPr bwMode="auto">
            <a:xfrm>
              <a:off x="2592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24" name="Freeform 24"/>
            <p:cNvSpPr>
              <a:spLocks/>
            </p:cNvSpPr>
            <p:nvPr/>
          </p:nvSpPr>
          <p:spPr bwMode="auto">
            <a:xfrm>
              <a:off x="2976" y="393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24825" name="Rectangle 25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000000"/>
                </a:solidFill>
              </a:rPr>
              <a:t>anomalous scattering</a:t>
            </a:r>
          </a:p>
        </p:txBody>
      </p:sp>
      <p:sp>
        <p:nvSpPr>
          <p:cNvPr id="2124826" name="Oval 26"/>
          <p:cNvSpPr>
            <a:spLocks noChangeArrowheads="1"/>
          </p:cNvSpPr>
          <p:nvPr/>
        </p:nvSpPr>
        <p:spPr bwMode="auto">
          <a:xfrm>
            <a:off x="3276600" y="4648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27" name="Oval 27"/>
          <p:cNvSpPr>
            <a:spLocks noChangeArrowheads="1"/>
          </p:cNvSpPr>
          <p:nvPr/>
        </p:nvSpPr>
        <p:spPr bwMode="auto">
          <a:xfrm>
            <a:off x="3276600" y="3505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24828" name="Group 28"/>
          <p:cNvGrpSpPr>
            <a:grpSpLocks/>
          </p:cNvGrpSpPr>
          <p:nvPr/>
        </p:nvGrpSpPr>
        <p:grpSpPr bwMode="auto">
          <a:xfrm>
            <a:off x="3241675" y="1903413"/>
            <a:ext cx="3751263" cy="2732087"/>
            <a:chOff x="2082" y="1183"/>
            <a:chExt cx="2363" cy="1721"/>
          </a:xfrm>
        </p:grpSpPr>
        <p:sp>
          <p:nvSpPr>
            <p:cNvPr id="2124829" name="Freeform 29"/>
            <p:cNvSpPr>
              <a:spLocks/>
            </p:cNvSpPr>
            <p:nvPr/>
          </p:nvSpPr>
          <p:spPr bwMode="auto">
            <a:xfrm rot="-2169491">
              <a:off x="2082" y="2712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30" name="Freeform 30"/>
            <p:cNvSpPr>
              <a:spLocks/>
            </p:cNvSpPr>
            <p:nvPr/>
          </p:nvSpPr>
          <p:spPr bwMode="auto">
            <a:xfrm rot="-2169491">
              <a:off x="2392" y="248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31" name="Freeform 31"/>
            <p:cNvSpPr>
              <a:spLocks/>
            </p:cNvSpPr>
            <p:nvPr/>
          </p:nvSpPr>
          <p:spPr bwMode="auto">
            <a:xfrm rot="-2169491">
              <a:off x="2702" y="2259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32" name="Freeform 32"/>
            <p:cNvSpPr>
              <a:spLocks/>
            </p:cNvSpPr>
            <p:nvPr/>
          </p:nvSpPr>
          <p:spPr bwMode="auto">
            <a:xfrm rot="-2169491">
              <a:off x="3012" y="2033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33" name="Freeform 33"/>
            <p:cNvSpPr>
              <a:spLocks/>
            </p:cNvSpPr>
            <p:nvPr/>
          </p:nvSpPr>
          <p:spPr bwMode="auto">
            <a:xfrm rot="-2169491">
              <a:off x="3323" y="1806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34" name="Freeform 34"/>
            <p:cNvSpPr>
              <a:spLocks/>
            </p:cNvSpPr>
            <p:nvPr/>
          </p:nvSpPr>
          <p:spPr bwMode="auto">
            <a:xfrm rot="-2169491">
              <a:off x="3633" y="1580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35" name="Freeform 35"/>
            <p:cNvSpPr>
              <a:spLocks/>
            </p:cNvSpPr>
            <p:nvPr/>
          </p:nvSpPr>
          <p:spPr bwMode="auto">
            <a:xfrm rot="-2169491">
              <a:off x="3943" y="1353"/>
              <a:ext cx="384" cy="192"/>
            </a:xfrm>
            <a:custGeom>
              <a:avLst/>
              <a:gdLst>
                <a:gd name="T0" fmla="*/ 0 w 384"/>
                <a:gd name="T1" fmla="*/ 96 h 192"/>
                <a:gd name="T2" fmla="*/ 96 w 384"/>
                <a:gd name="T3" fmla="*/ 0 h 192"/>
                <a:gd name="T4" fmla="*/ 192 w 384"/>
                <a:gd name="T5" fmla="*/ 96 h 192"/>
                <a:gd name="T6" fmla="*/ 288 w 384"/>
                <a:gd name="T7" fmla="*/ 192 h 192"/>
                <a:gd name="T8" fmla="*/ 384 w 384"/>
                <a:gd name="T9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4" h="192">
                  <a:moveTo>
                    <a:pt x="0" y="96"/>
                  </a:moveTo>
                  <a:cubicBezTo>
                    <a:pt x="32" y="48"/>
                    <a:pt x="64" y="0"/>
                    <a:pt x="96" y="0"/>
                  </a:cubicBezTo>
                  <a:cubicBezTo>
                    <a:pt x="128" y="0"/>
                    <a:pt x="160" y="64"/>
                    <a:pt x="192" y="96"/>
                  </a:cubicBezTo>
                  <a:cubicBezTo>
                    <a:pt x="224" y="128"/>
                    <a:pt x="256" y="192"/>
                    <a:pt x="288" y="192"/>
                  </a:cubicBezTo>
                  <a:cubicBezTo>
                    <a:pt x="320" y="192"/>
                    <a:pt x="352" y="144"/>
                    <a:pt x="384" y="96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4836" name="Freeform 36"/>
            <p:cNvSpPr>
              <a:spLocks/>
            </p:cNvSpPr>
            <p:nvPr/>
          </p:nvSpPr>
          <p:spPr bwMode="auto">
            <a:xfrm>
              <a:off x="4285" y="1183"/>
              <a:ext cx="160" cy="153"/>
            </a:xfrm>
            <a:custGeom>
              <a:avLst/>
              <a:gdLst>
                <a:gd name="T0" fmla="*/ 4 w 160"/>
                <a:gd name="T1" fmla="*/ 153 h 153"/>
                <a:gd name="T2" fmla="*/ 25 w 160"/>
                <a:gd name="T3" fmla="*/ 19 h 153"/>
                <a:gd name="T4" fmla="*/ 160 w 160"/>
                <a:gd name="T5" fmla="*/ 4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53">
                  <a:moveTo>
                    <a:pt x="4" y="153"/>
                  </a:moveTo>
                  <a:cubicBezTo>
                    <a:pt x="2" y="95"/>
                    <a:pt x="0" y="38"/>
                    <a:pt x="25" y="19"/>
                  </a:cubicBezTo>
                  <a:cubicBezTo>
                    <a:pt x="51" y="0"/>
                    <a:pt x="138" y="37"/>
                    <a:pt x="160" y="40"/>
                  </a:cubicBezTo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24837" name="Freeform 37"/>
          <p:cNvSpPr>
            <a:spLocks/>
          </p:cNvSpPr>
          <p:nvPr/>
        </p:nvSpPr>
        <p:spPr bwMode="auto">
          <a:xfrm rot="-1514108">
            <a:off x="3327400" y="3270250"/>
            <a:ext cx="609600" cy="304800"/>
          </a:xfrm>
          <a:custGeom>
            <a:avLst/>
            <a:gdLst>
              <a:gd name="T0" fmla="*/ 0 w 384"/>
              <a:gd name="T1" fmla="*/ 96 h 192"/>
              <a:gd name="T2" fmla="*/ 96 w 384"/>
              <a:gd name="T3" fmla="*/ 0 h 192"/>
              <a:gd name="T4" fmla="*/ 192 w 384"/>
              <a:gd name="T5" fmla="*/ 96 h 192"/>
              <a:gd name="T6" fmla="*/ 288 w 384"/>
              <a:gd name="T7" fmla="*/ 192 h 192"/>
              <a:gd name="T8" fmla="*/ 384 w 384"/>
              <a:gd name="T9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38" name="Freeform 38"/>
          <p:cNvSpPr>
            <a:spLocks/>
          </p:cNvSpPr>
          <p:nvPr/>
        </p:nvSpPr>
        <p:spPr bwMode="auto">
          <a:xfrm rot="-1514108">
            <a:off x="3878263" y="3011488"/>
            <a:ext cx="609600" cy="304800"/>
          </a:xfrm>
          <a:custGeom>
            <a:avLst/>
            <a:gdLst>
              <a:gd name="T0" fmla="*/ 0 w 384"/>
              <a:gd name="T1" fmla="*/ 96 h 192"/>
              <a:gd name="T2" fmla="*/ 96 w 384"/>
              <a:gd name="T3" fmla="*/ 0 h 192"/>
              <a:gd name="T4" fmla="*/ 192 w 384"/>
              <a:gd name="T5" fmla="*/ 96 h 192"/>
              <a:gd name="T6" fmla="*/ 288 w 384"/>
              <a:gd name="T7" fmla="*/ 192 h 192"/>
              <a:gd name="T8" fmla="*/ 384 w 384"/>
              <a:gd name="T9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39" name="Freeform 39"/>
          <p:cNvSpPr>
            <a:spLocks/>
          </p:cNvSpPr>
          <p:nvPr/>
        </p:nvSpPr>
        <p:spPr bwMode="auto">
          <a:xfrm rot="-1514108">
            <a:off x="4429125" y="2751138"/>
            <a:ext cx="609600" cy="304800"/>
          </a:xfrm>
          <a:custGeom>
            <a:avLst/>
            <a:gdLst>
              <a:gd name="T0" fmla="*/ 0 w 384"/>
              <a:gd name="T1" fmla="*/ 96 h 192"/>
              <a:gd name="T2" fmla="*/ 96 w 384"/>
              <a:gd name="T3" fmla="*/ 0 h 192"/>
              <a:gd name="T4" fmla="*/ 192 w 384"/>
              <a:gd name="T5" fmla="*/ 96 h 192"/>
              <a:gd name="T6" fmla="*/ 288 w 384"/>
              <a:gd name="T7" fmla="*/ 192 h 192"/>
              <a:gd name="T8" fmla="*/ 384 w 384"/>
              <a:gd name="T9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40" name="Freeform 40"/>
          <p:cNvSpPr>
            <a:spLocks/>
          </p:cNvSpPr>
          <p:nvPr/>
        </p:nvSpPr>
        <p:spPr bwMode="auto">
          <a:xfrm rot="-1514108">
            <a:off x="4981575" y="2490788"/>
            <a:ext cx="609600" cy="304800"/>
          </a:xfrm>
          <a:custGeom>
            <a:avLst/>
            <a:gdLst>
              <a:gd name="T0" fmla="*/ 0 w 384"/>
              <a:gd name="T1" fmla="*/ 96 h 192"/>
              <a:gd name="T2" fmla="*/ 96 w 384"/>
              <a:gd name="T3" fmla="*/ 0 h 192"/>
              <a:gd name="T4" fmla="*/ 192 w 384"/>
              <a:gd name="T5" fmla="*/ 96 h 192"/>
              <a:gd name="T6" fmla="*/ 288 w 384"/>
              <a:gd name="T7" fmla="*/ 192 h 192"/>
              <a:gd name="T8" fmla="*/ 384 w 384"/>
              <a:gd name="T9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41" name="Freeform 41"/>
          <p:cNvSpPr>
            <a:spLocks/>
          </p:cNvSpPr>
          <p:nvPr/>
        </p:nvSpPr>
        <p:spPr bwMode="auto">
          <a:xfrm rot="-1514108">
            <a:off x="5532438" y="2232025"/>
            <a:ext cx="609600" cy="304800"/>
          </a:xfrm>
          <a:custGeom>
            <a:avLst/>
            <a:gdLst>
              <a:gd name="T0" fmla="*/ 0 w 384"/>
              <a:gd name="T1" fmla="*/ 96 h 192"/>
              <a:gd name="T2" fmla="*/ 96 w 384"/>
              <a:gd name="T3" fmla="*/ 0 h 192"/>
              <a:gd name="T4" fmla="*/ 192 w 384"/>
              <a:gd name="T5" fmla="*/ 96 h 192"/>
              <a:gd name="T6" fmla="*/ 288 w 384"/>
              <a:gd name="T7" fmla="*/ 192 h 192"/>
              <a:gd name="T8" fmla="*/ 384 w 384"/>
              <a:gd name="T9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42" name="Freeform 42"/>
          <p:cNvSpPr>
            <a:spLocks/>
          </p:cNvSpPr>
          <p:nvPr/>
        </p:nvSpPr>
        <p:spPr bwMode="auto">
          <a:xfrm rot="-1514108">
            <a:off x="6084888" y="1971675"/>
            <a:ext cx="609600" cy="304800"/>
          </a:xfrm>
          <a:custGeom>
            <a:avLst/>
            <a:gdLst>
              <a:gd name="T0" fmla="*/ 0 w 384"/>
              <a:gd name="T1" fmla="*/ 96 h 192"/>
              <a:gd name="T2" fmla="*/ 96 w 384"/>
              <a:gd name="T3" fmla="*/ 0 h 192"/>
              <a:gd name="T4" fmla="*/ 192 w 384"/>
              <a:gd name="T5" fmla="*/ 96 h 192"/>
              <a:gd name="T6" fmla="*/ 288 w 384"/>
              <a:gd name="T7" fmla="*/ 192 h 192"/>
              <a:gd name="T8" fmla="*/ 384 w 384"/>
              <a:gd name="T9" fmla="*/ 9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" h="192">
                <a:moveTo>
                  <a:pt x="0" y="96"/>
                </a:moveTo>
                <a:cubicBezTo>
                  <a:pt x="32" y="48"/>
                  <a:pt x="64" y="0"/>
                  <a:pt x="96" y="0"/>
                </a:cubicBezTo>
                <a:cubicBezTo>
                  <a:pt x="128" y="0"/>
                  <a:pt x="160" y="64"/>
                  <a:pt x="192" y="96"/>
                </a:cubicBezTo>
                <a:cubicBezTo>
                  <a:pt x="224" y="128"/>
                  <a:pt x="256" y="192"/>
                  <a:pt x="288" y="192"/>
                </a:cubicBezTo>
                <a:cubicBezTo>
                  <a:pt x="320" y="192"/>
                  <a:pt x="352" y="144"/>
                  <a:pt x="384" y="96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43" name="Freeform 43"/>
          <p:cNvSpPr>
            <a:spLocks/>
          </p:cNvSpPr>
          <p:nvPr/>
        </p:nvSpPr>
        <p:spPr bwMode="auto">
          <a:xfrm>
            <a:off x="6664325" y="1768475"/>
            <a:ext cx="358775" cy="223838"/>
          </a:xfrm>
          <a:custGeom>
            <a:avLst/>
            <a:gdLst>
              <a:gd name="T0" fmla="*/ 0 w 226"/>
              <a:gd name="T1" fmla="*/ 141 h 141"/>
              <a:gd name="T2" fmla="*/ 46 w 226"/>
              <a:gd name="T3" fmla="*/ 14 h 141"/>
              <a:gd name="T4" fmla="*/ 174 w 226"/>
              <a:gd name="T5" fmla="*/ 60 h 141"/>
              <a:gd name="T6" fmla="*/ 226 w 226"/>
              <a:gd name="T7" fmla="*/ 8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141">
                <a:moveTo>
                  <a:pt x="0" y="141"/>
                </a:moveTo>
                <a:cubicBezTo>
                  <a:pt x="8" y="84"/>
                  <a:pt x="17" y="27"/>
                  <a:pt x="46" y="14"/>
                </a:cubicBezTo>
                <a:cubicBezTo>
                  <a:pt x="75" y="0"/>
                  <a:pt x="144" y="49"/>
                  <a:pt x="174" y="60"/>
                </a:cubicBezTo>
                <a:cubicBezTo>
                  <a:pt x="204" y="71"/>
                  <a:pt x="215" y="76"/>
                  <a:pt x="226" y="80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44" name="Freeform 44"/>
          <p:cNvSpPr>
            <a:spLocks/>
          </p:cNvSpPr>
          <p:nvPr/>
        </p:nvSpPr>
        <p:spPr bwMode="auto">
          <a:xfrm>
            <a:off x="6967538" y="1371600"/>
            <a:ext cx="858837" cy="1295400"/>
          </a:xfrm>
          <a:custGeom>
            <a:avLst/>
            <a:gdLst>
              <a:gd name="T0" fmla="*/ 32 w 541"/>
              <a:gd name="T1" fmla="*/ 0 h 816"/>
              <a:gd name="T2" fmla="*/ 32 w 541"/>
              <a:gd name="T3" fmla="*/ 144 h 816"/>
              <a:gd name="T4" fmla="*/ 27 w 541"/>
              <a:gd name="T5" fmla="*/ 213 h 816"/>
              <a:gd name="T6" fmla="*/ 31 w 541"/>
              <a:gd name="T7" fmla="*/ 270 h 816"/>
              <a:gd name="T8" fmla="*/ 93 w 541"/>
              <a:gd name="T9" fmla="*/ 294 h 816"/>
              <a:gd name="T10" fmla="*/ 540 w 541"/>
              <a:gd name="T11" fmla="*/ 336 h 816"/>
              <a:gd name="T12" fmla="*/ 85 w 541"/>
              <a:gd name="T13" fmla="*/ 412 h 816"/>
              <a:gd name="T14" fmla="*/ 31 w 541"/>
              <a:gd name="T15" fmla="*/ 478 h 816"/>
              <a:gd name="T16" fmla="*/ 32 w 541"/>
              <a:gd name="T17" fmla="*/ 528 h 816"/>
              <a:gd name="T18" fmla="*/ 32 w 541"/>
              <a:gd name="T19" fmla="*/ 672 h 816"/>
              <a:gd name="T20" fmla="*/ 32 w 541"/>
              <a:gd name="T21" fmla="*/ 816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1" h="816">
                <a:moveTo>
                  <a:pt x="32" y="0"/>
                </a:moveTo>
                <a:cubicBezTo>
                  <a:pt x="32" y="24"/>
                  <a:pt x="33" y="109"/>
                  <a:pt x="32" y="144"/>
                </a:cubicBezTo>
                <a:cubicBezTo>
                  <a:pt x="31" y="179"/>
                  <a:pt x="27" y="192"/>
                  <a:pt x="27" y="213"/>
                </a:cubicBezTo>
                <a:cubicBezTo>
                  <a:pt x="27" y="234"/>
                  <a:pt x="20" y="257"/>
                  <a:pt x="31" y="270"/>
                </a:cubicBezTo>
                <a:cubicBezTo>
                  <a:pt x="42" y="283"/>
                  <a:pt x="8" y="283"/>
                  <a:pt x="93" y="294"/>
                </a:cubicBezTo>
                <a:cubicBezTo>
                  <a:pt x="178" y="305"/>
                  <a:pt x="541" y="316"/>
                  <a:pt x="540" y="336"/>
                </a:cubicBezTo>
                <a:cubicBezTo>
                  <a:pt x="539" y="356"/>
                  <a:pt x="170" y="388"/>
                  <a:pt x="85" y="412"/>
                </a:cubicBezTo>
                <a:cubicBezTo>
                  <a:pt x="0" y="436"/>
                  <a:pt x="40" y="459"/>
                  <a:pt x="31" y="478"/>
                </a:cubicBezTo>
                <a:cubicBezTo>
                  <a:pt x="22" y="497"/>
                  <a:pt x="32" y="496"/>
                  <a:pt x="32" y="528"/>
                </a:cubicBezTo>
                <a:cubicBezTo>
                  <a:pt x="32" y="560"/>
                  <a:pt x="32" y="624"/>
                  <a:pt x="32" y="672"/>
                </a:cubicBezTo>
                <a:cubicBezTo>
                  <a:pt x="32" y="720"/>
                  <a:pt x="32" y="792"/>
                  <a:pt x="32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24845" name="Oval 45"/>
          <p:cNvSpPr>
            <a:spLocks noChangeArrowheads="1"/>
          </p:cNvSpPr>
          <p:nvPr/>
        </p:nvSpPr>
        <p:spPr bwMode="auto">
          <a:xfrm>
            <a:off x="3249613" y="4602163"/>
            <a:ext cx="204787" cy="2063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solidFill>
                  <a:srgbClr val="000000"/>
                </a:solidFill>
              </a:rPr>
              <a:t>anomalous </a:t>
            </a:r>
            <a:r>
              <a:rPr lang="en-US" sz="5400" smtClean="0">
                <a:solidFill>
                  <a:srgbClr val="008000"/>
                </a:solidFill>
              </a:rPr>
              <a:t>signal</a:t>
            </a:r>
          </a:p>
        </p:txBody>
      </p:sp>
      <p:sp>
        <p:nvSpPr>
          <p:cNvPr id="2125827" name="Rectangle 3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Crick, F. H. C. &amp; Magdoff, B. S. (1956) </a:t>
            </a:r>
            <a:r>
              <a:rPr lang="en-US" i="1" smtClean="0">
                <a:solidFill>
                  <a:srgbClr val="000000"/>
                </a:solidFill>
              </a:rPr>
              <a:t>Acta Crystallogr.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9</a:t>
            </a:r>
            <a:r>
              <a:rPr lang="en-US" smtClean="0">
                <a:solidFill>
                  <a:srgbClr val="000000"/>
                </a:solidFill>
              </a:rPr>
              <a:t>, 901-908.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Hendrickson, W. A. &amp; Teeter, M. M. (1981) </a:t>
            </a:r>
            <a:r>
              <a:rPr lang="en-US" i="1" smtClean="0">
                <a:solidFill>
                  <a:srgbClr val="000000"/>
                </a:solidFill>
              </a:rPr>
              <a:t>Nature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290</a:t>
            </a:r>
            <a:r>
              <a:rPr lang="en-US" smtClean="0">
                <a:solidFill>
                  <a:srgbClr val="000000"/>
                </a:solidFill>
              </a:rPr>
              <a:t>, 107-113.</a:t>
            </a:r>
          </a:p>
        </p:txBody>
      </p:sp>
      <p:sp>
        <p:nvSpPr>
          <p:cNvPr id="2125828" name="Text Box 4"/>
          <p:cNvSpPr txBox="1">
            <a:spLocks noChangeArrowheads="1"/>
          </p:cNvSpPr>
          <p:nvPr/>
        </p:nvSpPr>
        <p:spPr bwMode="auto">
          <a:xfrm>
            <a:off x="5205413" y="2306638"/>
            <a:ext cx="32321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smtClean="0">
                <a:solidFill>
                  <a:srgbClr val="CC3300"/>
                </a:solidFill>
              </a:rPr>
              <a:t># sites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smtClean="0">
                <a:solidFill>
                  <a:srgbClr val="000066"/>
                </a:solidFill>
              </a:rPr>
              <a:t>MW (Da)</a:t>
            </a:r>
          </a:p>
        </p:txBody>
      </p:sp>
      <p:grpSp>
        <p:nvGrpSpPr>
          <p:cNvPr id="2125829" name="Group 5"/>
          <p:cNvGrpSpPr>
            <a:grpSpLocks/>
          </p:cNvGrpSpPr>
          <p:nvPr/>
        </p:nvGrpSpPr>
        <p:grpSpPr bwMode="auto">
          <a:xfrm>
            <a:off x="244475" y="2271713"/>
            <a:ext cx="1290638" cy="1920875"/>
            <a:chOff x="446" y="1463"/>
            <a:chExt cx="813" cy="1210"/>
          </a:xfrm>
        </p:grpSpPr>
        <p:sp>
          <p:nvSpPr>
            <p:cNvPr id="2125830" name="Text Box 6"/>
            <p:cNvSpPr txBox="1">
              <a:spLocks noChangeArrowheads="1"/>
            </p:cNvSpPr>
            <p:nvPr/>
          </p:nvSpPr>
          <p:spPr bwMode="auto">
            <a:xfrm>
              <a:off x="521" y="1463"/>
              <a:ext cx="73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6000" smtClean="0">
                  <a:solidFill>
                    <a:srgbClr val="008000"/>
                  </a:solidFill>
                  <a:cs typeface="Arial" pitchFamily="34" charset="0"/>
                </a:rPr>
                <a:t>Δ</a:t>
              </a:r>
              <a:r>
                <a:rPr lang="en-US" sz="6000" smtClean="0">
                  <a:solidFill>
                    <a:srgbClr val="008000"/>
                  </a:solidFill>
                  <a:cs typeface="Arial" pitchFamily="34" charset="0"/>
                </a:rPr>
                <a:t>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0" smtClean="0">
                  <a:solidFill>
                    <a:srgbClr val="008000"/>
                  </a:solidFill>
                  <a:cs typeface="Arial" pitchFamily="34" charset="0"/>
                </a:rPr>
                <a:t>F</a:t>
              </a:r>
              <a:endParaRPr lang="el-GR" sz="6000" smtClean="0">
                <a:solidFill>
                  <a:srgbClr val="008000"/>
                </a:solidFill>
                <a:cs typeface="Arial" pitchFamily="34" charset="0"/>
              </a:endParaRPr>
            </a:p>
          </p:txBody>
        </p:sp>
        <p:sp>
          <p:nvSpPr>
            <p:cNvPr id="2125831" name="Line 7"/>
            <p:cNvSpPr>
              <a:spLocks noChangeShapeType="1"/>
            </p:cNvSpPr>
            <p:nvPr/>
          </p:nvSpPr>
          <p:spPr bwMode="auto">
            <a:xfrm>
              <a:off x="446" y="2059"/>
              <a:ext cx="813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125832" name="Text Box 8"/>
          <p:cNvSpPr txBox="1">
            <a:spLocks noChangeArrowheads="1"/>
          </p:cNvSpPr>
          <p:nvPr/>
        </p:nvSpPr>
        <p:spPr bwMode="auto">
          <a:xfrm>
            <a:off x="1690688" y="2693988"/>
            <a:ext cx="246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smtClean="0">
                <a:solidFill>
                  <a:srgbClr val="000000"/>
                </a:solidFill>
                <a:cs typeface="Arial" pitchFamily="34" charset="0"/>
              </a:rPr>
              <a:t>≈</a:t>
            </a:r>
            <a:r>
              <a:rPr lang="en-US" sz="360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6000" smtClean="0">
                <a:solidFill>
                  <a:srgbClr val="000000"/>
                </a:solidFill>
                <a:cs typeface="Arial" pitchFamily="34" charset="0"/>
              </a:rPr>
              <a:t>1.2 </a:t>
            </a:r>
            <a:r>
              <a:rPr lang="en-US" sz="6000" smtClean="0">
                <a:solidFill>
                  <a:srgbClr val="CC3300"/>
                </a:solidFill>
                <a:cs typeface="Arial" pitchFamily="34" charset="0"/>
              </a:rPr>
              <a:t>f”</a:t>
            </a:r>
          </a:p>
        </p:txBody>
      </p:sp>
      <p:grpSp>
        <p:nvGrpSpPr>
          <p:cNvPr id="2125833" name="Group 9"/>
          <p:cNvGrpSpPr>
            <a:grpSpLocks/>
          </p:cNvGrpSpPr>
          <p:nvPr/>
        </p:nvGrpSpPr>
        <p:grpSpPr bwMode="auto">
          <a:xfrm>
            <a:off x="3913188" y="2190750"/>
            <a:ext cx="4503737" cy="2225675"/>
            <a:chOff x="2465" y="1380"/>
            <a:chExt cx="2837" cy="1402"/>
          </a:xfrm>
        </p:grpSpPr>
        <p:sp>
          <p:nvSpPr>
            <p:cNvPr id="2125834" name="Line 10"/>
            <p:cNvSpPr>
              <a:spLocks noChangeShapeType="1"/>
            </p:cNvSpPr>
            <p:nvPr/>
          </p:nvSpPr>
          <p:spPr bwMode="auto">
            <a:xfrm>
              <a:off x="3132" y="2053"/>
              <a:ext cx="21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25835" name="Text Box 11"/>
            <p:cNvSpPr txBox="1">
              <a:spLocks noChangeArrowheads="1"/>
            </p:cNvSpPr>
            <p:nvPr/>
          </p:nvSpPr>
          <p:spPr bwMode="auto">
            <a:xfrm>
              <a:off x="2465" y="1380"/>
              <a:ext cx="643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0" smtClean="0">
                  <a:solidFill>
                    <a:srgbClr val="000000"/>
                  </a:solidFill>
                  <a:cs typeface="Arial" pitchFamily="34" charset="0"/>
                </a:rPr>
                <a:t>√</a:t>
              </a:r>
            </a:p>
          </p:txBody>
        </p:sp>
        <p:sp>
          <p:nvSpPr>
            <p:cNvPr id="2125836" name="Line 12"/>
            <p:cNvSpPr>
              <a:spLocks noChangeShapeType="1"/>
            </p:cNvSpPr>
            <p:nvPr/>
          </p:nvSpPr>
          <p:spPr bwMode="auto">
            <a:xfrm>
              <a:off x="3110" y="1518"/>
              <a:ext cx="217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125837" name="Group 13"/>
          <p:cNvGraphicFramePr>
            <a:graphicFrameLocks noGrp="1"/>
          </p:cNvGraphicFramePr>
          <p:nvPr/>
        </p:nvGraphicFramePr>
        <p:xfrm>
          <a:off x="1755775" y="4291013"/>
          <a:ext cx="2312988" cy="1584960"/>
        </p:xfrm>
        <a:graphic>
          <a:graphicData uri="http://schemas.openxmlformats.org/drawingml/2006/table">
            <a:tbl>
              <a:tblPr/>
              <a:tblGrid>
                <a:gridCol w="536575"/>
                <a:gridCol w="1776413"/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</a:rPr>
                        <a:t>f”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 Br 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Hg Gd Au Pt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25862" name="Text Box 38"/>
          <p:cNvSpPr txBox="1">
            <a:spLocks noChangeArrowheads="1"/>
          </p:cNvSpPr>
          <p:nvPr/>
        </p:nvSpPr>
        <p:spPr bwMode="auto">
          <a:xfrm>
            <a:off x="5316538" y="4657725"/>
            <a:ext cx="27320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000000"/>
                </a:solidFill>
              </a:rPr>
              <a:t>World record!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200" smtClean="0">
                <a:solidFill>
                  <a:srgbClr val="008000"/>
                </a:solidFill>
                <a:cs typeface="Arial" pitchFamily="34" charset="0"/>
              </a:rPr>
              <a:t>Δ</a:t>
            </a:r>
            <a:r>
              <a:rPr lang="en-US" sz="3200" smtClean="0">
                <a:solidFill>
                  <a:srgbClr val="008000"/>
                </a:solidFill>
                <a:cs typeface="Arial" pitchFamily="34" charset="0"/>
              </a:rPr>
              <a:t>F/F</a:t>
            </a:r>
            <a:r>
              <a:rPr lang="en-US" sz="3200" smtClean="0">
                <a:solidFill>
                  <a:srgbClr val="000000"/>
                </a:solidFill>
                <a:cs typeface="Arial" pitchFamily="34" charset="0"/>
              </a:rPr>
              <a:t> = 0.5%</a:t>
            </a:r>
            <a:endParaRPr lang="el-GR" sz="32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25863" name="Rectangle 39"/>
          <p:cNvSpPr>
            <a:spLocks noChangeArrowheads="1"/>
          </p:cNvSpPr>
          <p:nvPr/>
        </p:nvSpPr>
        <p:spPr bwMode="auto">
          <a:xfrm>
            <a:off x="7299325" y="5667375"/>
            <a:ext cx="1844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Wang, Dauter &amp; Dauter (2006) </a:t>
            </a:r>
            <a:r>
              <a:rPr lang="en-US" i="1" smtClean="0">
                <a:solidFill>
                  <a:srgbClr val="000000"/>
                </a:solidFill>
              </a:rPr>
              <a:t>Acta Cryst. D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62</a:t>
            </a:r>
            <a:r>
              <a:rPr lang="en-US" smtClean="0">
                <a:solidFill>
                  <a:srgbClr val="000000"/>
                </a:solidFill>
              </a:rPr>
              <a:t>, 1475-1483.</a:t>
            </a:r>
          </a:p>
        </p:txBody>
      </p:sp>
    </p:spTree>
    <p:extLst>
      <p:ext uri="{BB962C8B-B14F-4D97-AF65-F5344CB8AC3E}">
        <p14:creationId xmlns:p14="http://schemas.microsoft.com/office/powerpoint/2010/main" val="31323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5862" grpId="0"/>
      <p:bldP spid="21258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Scattering: atom by atom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ph idx="1"/>
          </p:nvPr>
        </p:nvGraphicFramePr>
        <p:xfrm>
          <a:off x="2443163" y="1763713"/>
          <a:ext cx="6086475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Chart" r:id="rId3" imgW="6096075" imgH="4067089" progId="MSGraph.Chart.8">
                  <p:embed followColorScheme="full"/>
                </p:oleObj>
              </mc:Choice>
              <mc:Fallback>
                <p:oleObj name="Chart" r:id="rId3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1763713"/>
                        <a:ext cx="6086475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982663" y="3255963"/>
            <a:ext cx="182562" cy="1825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982663" y="3651250"/>
            <a:ext cx="182562" cy="1825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746625" y="5665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h</a:t>
            </a:r>
            <a:r>
              <a:rPr lang="en-US" smtClean="0">
                <a:solidFill>
                  <a:srgbClr val="000000"/>
                </a:solidFill>
              </a:rPr>
              <a:t> index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 rot="16200000">
            <a:off x="1750219" y="3444082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1014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r>
              <a:rPr lang="en-US" sz="5400"/>
              <a:t>Fractional error</a:t>
            </a:r>
          </a:p>
        </p:txBody>
      </p:sp>
      <p:sp>
        <p:nvSpPr>
          <p:cNvPr id="1937411" name="Text Box 3"/>
          <p:cNvSpPr txBox="1">
            <a:spLocks noChangeArrowheads="1"/>
          </p:cNvSpPr>
          <p:nvPr/>
        </p:nvSpPr>
        <p:spPr bwMode="auto">
          <a:xfrm>
            <a:off x="625475" y="1866900"/>
            <a:ext cx="78549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no “scale factor” is perfectly known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no source of light is perfectly stable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no shutter is perfectly reproducible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no crystal is perfectly still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no </a:t>
            </a:r>
            <a:r>
              <a:rPr lang="en-US" sz="3600" dirty="0" smtClean="0">
                <a:solidFill>
                  <a:srgbClr val="000000"/>
                </a:solidFill>
              </a:rPr>
              <a:t>detector is perfectly </a:t>
            </a:r>
            <a:r>
              <a:rPr lang="en-US" sz="3600" dirty="0" smtClean="0">
                <a:solidFill>
                  <a:srgbClr val="000000"/>
                </a:solidFill>
              </a:rPr>
              <a:t>calibrated</a:t>
            </a:r>
            <a:endParaRPr lang="en-US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9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Darwin’s Formula</a:t>
            </a:r>
          </a:p>
        </p:txBody>
      </p:sp>
      <p:sp>
        <p:nvSpPr>
          <p:cNvPr id="1836035" name="Text Box 3"/>
          <p:cNvSpPr txBox="1">
            <a:spLocks noChangeArrowheads="1"/>
          </p:cNvSpPr>
          <p:nvPr/>
        </p:nvSpPr>
        <p:spPr bwMode="auto">
          <a:xfrm>
            <a:off x="257175" y="3308350"/>
            <a:ext cx="4237038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I(hkl)</a:t>
            </a:r>
            <a:r>
              <a:rPr lang="en-US" smtClean="0">
                <a:solidFill>
                  <a:srgbClr val="000000"/>
                </a:solidFill>
              </a:rPr>
              <a:t>	- photons/spot (fully-recorded)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I</a:t>
            </a:r>
            <a:r>
              <a:rPr lang="en-US" b="1" baseline="-25000" smtClean="0">
                <a:solidFill>
                  <a:srgbClr val="000000"/>
                </a:solidFill>
              </a:rPr>
              <a:t>beam</a:t>
            </a:r>
            <a:r>
              <a:rPr lang="en-US" smtClean="0">
                <a:solidFill>
                  <a:srgbClr val="000000"/>
                </a:solidFill>
              </a:rPr>
              <a:t>	- incident (photons/s/m</a:t>
            </a:r>
            <a:r>
              <a:rPr lang="en-US" baseline="30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 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r</a:t>
            </a:r>
            <a:r>
              <a:rPr lang="en-US" b="1" baseline="-25000" smtClean="0">
                <a:solidFill>
                  <a:srgbClr val="000000"/>
                </a:solidFill>
              </a:rPr>
              <a:t>e</a:t>
            </a:r>
            <a:r>
              <a:rPr lang="en-US" smtClean="0">
                <a:solidFill>
                  <a:srgbClr val="000000"/>
                </a:solidFill>
              </a:rPr>
              <a:t>	- classical electron radius 		   (2.818x10</a:t>
            </a:r>
            <a:r>
              <a:rPr lang="en-US" baseline="30000" smtClean="0">
                <a:solidFill>
                  <a:srgbClr val="000000"/>
                </a:solidFill>
              </a:rPr>
              <a:t>-15</a:t>
            </a:r>
            <a:r>
              <a:rPr lang="en-US" smtClean="0">
                <a:solidFill>
                  <a:srgbClr val="000000"/>
                </a:solidFill>
              </a:rPr>
              <a:t> m)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b="1" baseline="-25000" smtClean="0">
                <a:solidFill>
                  <a:srgbClr val="000000"/>
                </a:solidFill>
              </a:rPr>
              <a:t>xtal</a:t>
            </a:r>
            <a:r>
              <a:rPr lang="en-US" smtClean="0">
                <a:solidFill>
                  <a:srgbClr val="000000"/>
                </a:solidFill>
              </a:rPr>
              <a:t>	- volume of crystal (in m</a:t>
            </a:r>
            <a:r>
              <a:rPr lang="en-US" baseline="30000" smtClean="0">
                <a:solidFill>
                  <a:srgbClr val="000000"/>
                </a:solidFill>
              </a:rPr>
              <a:t>3</a:t>
            </a:r>
            <a:r>
              <a:rPr lang="en-US" smtClean="0">
                <a:solidFill>
                  <a:srgbClr val="000000"/>
                </a:solidFill>
              </a:rPr>
              <a:t>)</a:t>
            </a:r>
            <a:endParaRPr lang="en-US" baseline="30000" smtClean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b="1" baseline="-25000" smtClean="0">
                <a:solidFill>
                  <a:srgbClr val="000000"/>
                </a:solidFill>
              </a:rPr>
              <a:t>cell</a:t>
            </a:r>
            <a:r>
              <a:rPr lang="en-US" smtClean="0">
                <a:solidFill>
                  <a:srgbClr val="000000"/>
                </a:solidFill>
              </a:rPr>
              <a:t>	- volume of unit cell (in m</a:t>
            </a:r>
            <a:r>
              <a:rPr lang="en-US" baseline="30000" smtClean="0">
                <a:solidFill>
                  <a:srgbClr val="000000"/>
                </a:solidFill>
              </a:rPr>
              <a:t>3</a:t>
            </a:r>
            <a:r>
              <a:rPr lang="en-US" smtClean="0">
                <a:solidFill>
                  <a:srgbClr val="000000"/>
                </a:solidFill>
              </a:rPr>
              <a:t>)</a:t>
            </a:r>
            <a:endParaRPr lang="en-US" baseline="30000" smtClean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b="1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US" smtClean="0">
                <a:solidFill>
                  <a:srgbClr val="000000"/>
                </a:solidFill>
              </a:rPr>
              <a:t>	- x-ray wavelength (in meters!)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baseline="30000" smtClean="0">
              <a:solidFill>
                <a:srgbClr val="000000"/>
              </a:solidFill>
            </a:endParaRPr>
          </a:p>
        </p:txBody>
      </p:sp>
      <p:sp>
        <p:nvSpPr>
          <p:cNvPr id="1836036" name="Text Box 4"/>
          <p:cNvSpPr txBox="1">
            <a:spLocks noChangeArrowheads="1"/>
          </p:cNvSpPr>
          <p:nvPr/>
        </p:nvSpPr>
        <p:spPr bwMode="auto">
          <a:xfrm>
            <a:off x="4576763" y="3308350"/>
            <a:ext cx="4357687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b="1" smtClean="0">
                <a:solidFill>
                  <a:srgbClr val="000000"/>
                </a:solidFill>
                <a:cs typeface="Arial" pitchFamily="34" charset="0"/>
              </a:rPr>
              <a:t>ω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	- rotation speed (radians/s)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L</a:t>
            </a:r>
            <a:r>
              <a:rPr lang="en-US" smtClean="0">
                <a:solidFill>
                  <a:srgbClr val="000000"/>
                </a:solidFill>
              </a:rPr>
              <a:t>	- Lorentz factor (speed/speed)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	- polarization factor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      </a:t>
            </a:r>
            <a:r>
              <a:rPr lang="en-US" smtClean="0">
                <a:solidFill>
                  <a:srgbClr val="000000"/>
                </a:solidFill>
              </a:rPr>
              <a:t>(1+cos</a:t>
            </a:r>
            <a:r>
              <a:rPr lang="en-US" baseline="30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(2</a:t>
            </a:r>
            <a:r>
              <a:rPr lang="el-GR" smtClean="0">
                <a:solidFill>
                  <a:srgbClr val="000000"/>
                </a:solidFill>
                <a:cs typeface="Arial" pitchFamily="34" charset="0"/>
              </a:rPr>
              <a:t>θ</a:t>
            </a:r>
            <a:r>
              <a:rPr lang="en-US" smtClean="0">
                <a:solidFill>
                  <a:srgbClr val="000000"/>
                </a:solidFill>
              </a:rPr>
              <a:t>) -Pfac∙cos(2</a:t>
            </a:r>
            <a:r>
              <a:rPr lang="el-GR" smtClean="0">
                <a:solidFill>
                  <a:srgbClr val="000000"/>
                </a:solidFill>
                <a:cs typeface="Arial" pitchFamily="34" charset="0"/>
              </a:rPr>
              <a:t>Φ</a:t>
            </a:r>
            <a:r>
              <a:rPr lang="en-US" smtClean="0">
                <a:solidFill>
                  <a:srgbClr val="000000"/>
                </a:solidFill>
              </a:rPr>
              <a:t>)sin</a:t>
            </a:r>
            <a:r>
              <a:rPr lang="en-US" baseline="30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(2</a:t>
            </a:r>
            <a:r>
              <a:rPr lang="el-GR" smtClean="0">
                <a:solidFill>
                  <a:srgbClr val="000000"/>
                </a:solidFill>
              </a:rPr>
              <a:t>θ</a:t>
            </a:r>
            <a:r>
              <a:rPr lang="en-US" smtClean="0">
                <a:solidFill>
                  <a:srgbClr val="000000"/>
                </a:solidFill>
              </a:rPr>
              <a:t>)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)/2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cs typeface="Arial" pitchFamily="34" charset="0"/>
              </a:rPr>
              <a:t>A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	- attenuation factor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	  exp(-</a:t>
            </a:r>
            <a:r>
              <a:rPr lang="el-GR" smtClean="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baseline="-25000" smtClean="0">
                <a:solidFill>
                  <a:srgbClr val="000000"/>
                </a:solidFill>
                <a:cs typeface="Arial" pitchFamily="34" charset="0"/>
              </a:rPr>
              <a:t>xtal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∙l</a:t>
            </a:r>
            <a:r>
              <a:rPr lang="en-US" baseline="-25000" smtClean="0">
                <a:solidFill>
                  <a:srgbClr val="000000"/>
                </a:solidFill>
                <a:cs typeface="Arial" pitchFamily="34" charset="0"/>
              </a:rPr>
              <a:t>path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cs typeface="Arial" pitchFamily="34" charset="0"/>
              </a:rPr>
              <a:t>F(hkl)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	- structure amplitude (electrons)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C. G. Darwin (1914)</a:t>
            </a:r>
          </a:p>
        </p:txBody>
      </p:sp>
      <p:sp>
        <p:nvSpPr>
          <p:cNvPr id="1836037" name="Rectangle 5"/>
          <p:cNvSpPr>
            <a:spLocks noChangeArrowheads="1"/>
          </p:cNvSpPr>
          <p:nvPr/>
        </p:nvSpPr>
        <p:spPr bwMode="auto">
          <a:xfrm>
            <a:off x="5819775" y="1816100"/>
            <a:ext cx="2878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P A | F(hkl) |</a:t>
            </a:r>
            <a:r>
              <a:rPr lang="en-US" sz="3600" baseline="30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36038" name="Text Box 6"/>
          <p:cNvSpPr txBox="1">
            <a:spLocks noChangeArrowheads="1"/>
          </p:cNvSpPr>
          <p:nvPr/>
        </p:nvSpPr>
        <p:spPr bwMode="auto">
          <a:xfrm>
            <a:off x="352425" y="1803400"/>
            <a:ext cx="3230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  <a:cs typeface="Arial" pitchFamily="34" charset="0"/>
              </a:rPr>
              <a:t>I(hkl) = I</a:t>
            </a:r>
            <a:r>
              <a:rPr lang="en-US" sz="3600" baseline="-25000" smtClean="0">
                <a:solidFill>
                  <a:srgbClr val="000000"/>
                </a:solidFill>
                <a:cs typeface="Arial" pitchFamily="34" charset="0"/>
              </a:rPr>
              <a:t>beam</a:t>
            </a:r>
            <a:r>
              <a:rPr lang="en-US" sz="3600" smtClean="0">
                <a:solidFill>
                  <a:srgbClr val="000000"/>
                </a:solidFill>
                <a:cs typeface="Arial" pitchFamily="34" charset="0"/>
              </a:rPr>
              <a:t> r</a:t>
            </a:r>
            <a:r>
              <a:rPr lang="en-US" sz="3600" baseline="-25000" smtClean="0">
                <a:solidFill>
                  <a:srgbClr val="000000"/>
                </a:solidFill>
                <a:cs typeface="Arial" pitchFamily="34" charset="0"/>
              </a:rPr>
              <a:t>e</a:t>
            </a:r>
            <a:r>
              <a:rPr lang="en-US" sz="3600" baseline="30000" smtClean="0">
                <a:solidFill>
                  <a:srgbClr val="000000"/>
                </a:solidFill>
                <a:cs typeface="Arial" pitchFamily="34" charset="0"/>
              </a:rPr>
              <a:t>2</a:t>
            </a:r>
            <a:endParaRPr lang="el-GR" sz="3600" baseline="-25000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836039" name="Group 7"/>
          <p:cNvGrpSpPr>
            <a:grpSpLocks/>
          </p:cNvGrpSpPr>
          <p:nvPr/>
        </p:nvGrpSpPr>
        <p:grpSpPr bwMode="auto">
          <a:xfrm>
            <a:off x="3589338" y="1484313"/>
            <a:ext cx="963612" cy="1304925"/>
            <a:chOff x="2149" y="908"/>
            <a:chExt cx="607" cy="822"/>
          </a:xfrm>
        </p:grpSpPr>
        <p:sp>
          <p:nvSpPr>
            <p:cNvPr id="1836040" name="Text Box 8"/>
            <p:cNvSpPr txBox="1">
              <a:spLocks noChangeArrowheads="1"/>
            </p:cNvSpPr>
            <p:nvPr/>
          </p:nvSpPr>
          <p:spPr bwMode="auto">
            <a:xfrm>
              <a:off x="2149" y="908"/>
              <a:ext cx="6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smtClean="0">
                  <a:solidFill>
                    <a:srgbClr val="000000"/>
                  </a:solidFill>
                  <a:cs typeface="Arial" pitchFamily="34" charset="0"/>
                </a:rPr>
                <a:t>V</a:t>
              </a:r>
              <a:r>
                <a:rPr lang="en-US" sz="3600" baseline="-25000" smtClean="0">
                  <a:solidFill>
                    <a:srgbClr val="000000"/>
                  </a:solidFill>
                  <a:cs typeface="Arial" pitchFamily="34" charset="0"/>
                </a:rPr>
                <a:t>xtal</a:t>
              </a:r>
              <a:endParaRPr lang="el-GR" sz="3600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36041" name="Text Box 9"/>
            <p:cNvSpPr txBox="1">
              <a:spLocks noChangeArrowheads="1"/>
            </p:cNvSpPr>
            <p:nvPr/>
          </p:nvSpPr>
          <p:spPr bwMode="auto">
            <a:xfrm>
              <a:off x="2154" y="1326"/>
              <a:ext cx="59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smtClean="0">
                  <a:solidFill>
                    <a:srgbClr val="000000"/>
                  </a:solidFill>
                  <a:cs typeface="Arial" pitchFamily="34" charset="0"/>
                </a:rPr>
                <a:t>V</a:t>
              </a:r>
              <a:r>
                <a:rPr lang="en-US" sz="3600" baseline="-25000" smtClean="0">
                  <a:solidFill>
                    <a:srgbClr val="000000"/>
                  </a:solidFill>
                  <a:cs typeface="Arial" pitchFamily="34" charset="0"/>
                </a:rPr>
                <a:t>cell</a:t>
              </a:r>
              <a:endParaRPr lang="el-GR" sz="3600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36042" name="Line 10"/>
            <p:cNvSpPr>
              <a:spLocks noChangeShapeType="1"/>
            </p:cNvSpPr>
            <p:nvPr/>
          </p:nvSpPr>
          <p:spPr bwMode="auto">
            <a:xfrm flipV="1">
              <a:off x="2166" y="1333"/>
              <a:ext cx="5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36043" name="Group 11"/>
          <p:cNvGrpSpPr>
            <a:grpSpLocks/>
          </p:cNvGrpSpPr>
          <p:nvPr/>
        </p:nvGrpSpPr>
        <p:grpSpPr bwMode="auto">
          <a:xfrm>
            <a:off x="4562475" y="1484313"/>
            <a:ext cx="1304925" cy="1304925"/>
            <a:chOff x="2874" y="962"/>
            <a:chExt cx="822" cy="822"/>
          </a:xfrm>
        </p:grpSpPr>
        <p:sp>
          <p:nvSpPr>
            <p:cNvPr id="1836044" name="Text Box 12"/>
            <p:cNvSpPr txBox="1">
              <a:spLocks noChangeArrowheads="1"/>
            </p:cNvSpPr>
            <p:nvPr/>
          </p:nvSpPr>
          <p:spPr bwMode="auto">
            <a:xfrm>
              <a:off x="2995" y="962"/>
              <a:ext cx="5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3600" smtClean="0">
                  <a:solidFill>
                    <a:srgbClr val="000000"/>
                  </a:solidFill>
                  <a:cs typeface="Arial" pitchFamily="34" charset="0"/>
                </a:rPr>
                <a:t>λ</a:t>
              </a:r>
              <a:r>
                <a:rPr lang="en-US" sz="3600" baseline="48000" smtClean="0">
                  <a:solidFill>
                    <a:srgbClr val="000000"/>
                  </a:solidFill>
                  <a:cs typeface="Arial" pitchFamily="34" charset="0"/>
                </a:rPr>
                <a:t>3 </a:t>
              </a:r>
              <a:r>
                <a:rPr lang="en-US" sz="3600" smtClean="0">
                  <a:solidFill>
                    <a:srgbClr val="000000"/>
                  </a:solidFill>
                  <a:cs typeface="Arial" pitchFamily="34" charset="0"/>
                </a:rPr>
                <a:t>L</a:t>
              </a:r>
              <a:endParaRPr lang="el-GR" sz="3600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36045" name="Text Box 13"/>
            <p:cNvSpPr txBox="1">
              <a:spLocks noChangeArrowheads="1"/>
            </p:cNvSpPr>
            <p:nvPr/>
          </p:nvSpPr>
          <p:spPr bwMode="auto">
            <a:xfrm>
              <a:off x="2874" y="1380"/>
              <a:ext cx="82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3600" smtClean="0">
                  <a:solidFill>
                    <a:srgbClr val="000000"/>
                  </a:solidFill>
                  <a:cs typeface="Arial" pitchFamily="34" charset="0"/>
                </a:rPr>
                <a:t>ω</a:t>
              </a:r>
              <a:r>
                <a:rPr lang="en-US" sz="3600" smtClean="0">
                  <a:solidFill>
                    <a:srgbClr val="000000"/>
                  </a:solidFill>
                  <a:cs typeface="Arial" pitchFamily="34" charset="0"/>
                </a:rPr>
                <a:t>V</a:t>
              </a:r>
              <a:r>
                <a:rPr lang="en-US" sz="3600" baseline="-25000" smtClean="0">
                  <a:solidFill>
                    <a:srgbClr val="000000"/>
                  </a:solidFill>
                  <a:cs typeface="Arial" pitchFamily="34" charset="0"/>
                </a:rPr>
                <a:t>cell</a:t>
              </a:r>
              <a:endParaRPr lang="el-GR" sz="3600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36046" name="Line 14"/>
            <p:cNvSpPr>
              <a:spLocks noChangeShapeType="1"/>
            </p:cNvSpPr>
            <p:nvPr/>
          </p:nvSpPr>
          <p:spPr bwMode="auto">
            <a:xfrm flipV="1">
              <a:off x="2922" y="1387"/>
              <a:ext cx="7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6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534" name="Oval 46"/>
          <p:cNvSpPr>
            <a:spLocks noChangeArrowheads="1"/>
          </p:cNvSpPr>
          <p:nvPr/>
        </p:nvSpPr>
        <p:spPr bwMode="auto">
          <a:xfrm>
            <a:off x="3219450" y="1277938"/>
            <a:ext cx="2755900" cy="4433887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5490" name="Rectangle 2"/>
          <p:cNvSpPr>
            <a:spLocks noChangeArrowheads="1"/>
          </p:cNvSpPr>
          <p:nvPr/>
        </p:nvSpPr>
        <p:spPr bwMode="auto">
          <a:xfrm>
            <a:off x="3952875" y="2116138"/>
            <a:ext cx="1236663" cy="2970212"/>
          </a:xfrm>
          <a:prstGeom prst="rect">
            <a:avLst/>
          </a:prstGeom>
          <a:solidFill>
            <a:srgbClr val="FFD1E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55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sz="5400"/>
              <a:t>attenuation factor</a:t>
            </a:r>
          </a:p>
        </p:txBody>
      </p:sp>
      <p:sp>
        <p:nvSpPr>
          <p:cNvPr id="1855493" name="Text Box 5"/>
          <p:cNvSpPr txBox="1">
            <a:spLocks noChangeArrowheads="1"/>
          </p:cNvSpPr>
          <p:nvPr/>
        </p:nvSpPr>
        <p:spPr bwMode="auto">
          <a:xfrm>
            <a:off x="82550" y="5381625"/>
            <a:ext cx="90344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000000"/>
                </a:solidFill>
              </a:rPr>
              <a:t>Bouguer, P.  (1729). </a:t>
            </a:r>
            <a:r>
              <a:rPr lang="fr-FR" i="1" smtClean="0">
                <a:solidFill>
                  <a:srgbClr val="000000"/>
                </a:solidFill>
              </a:rPr>
              <a:t>Essai d'optique sur la gradation de la lumière</a:t>
            </a:r>
            <a:r>
              <a:rPr lang="fr-FR" smtClean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000000"/>
                </a:solidFill>
              </a:rPr>
              <a:t>Lambert, J. H.  (1760). </a:t>
            </a:r>
            <a:r>
              <a:rPr lang="fr-FR" i="1" smtClean="0">
                <a:solidFill>
                  <a:srgbClr val="000000"/>
                </a:solidFill>
              </a:rPr>
              <a:t>Photometria: sive De mensura et gradibus luminis, colorum et umbrae</a:t>
            </a:r>
            <a:r>
              <a:rPr lang="fr-FR" smtClean="0">
                <a:solidFill>
                  <a:srgbClr val="000000"/>
                </a:solidFill>
              </a:rPr>
              <a:t>. </a:t>
            </a:r>
            <a:r>
              <a:rPr lang="en-US" smtClean="0">
                <a:solidFill>
                  <a:srgbClr val="000000"/>
                </a:solidFill>
              </a:rPr>
              <a:t>E. Klett.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Beer, A. (1852)."Bestimmung der Absorption des rothen Lichts in farbigen Flüssigkeiten", </a:t>
            </a:r>
            <a:r>
              <a:rPr lang="en-US" i="1" smtClean="0">
                <a:solidFill>
                  <a:srgbClr val="000000"/>
                </a:solidFill>
              </a:rPr>
              <a:t>Ann. Phys. Chem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86</a:t>
            </a:r>
            <a:r>
              <a:rPr lang="en-US" smtClean="0">
                <a:solidFill>
                  <a:srgbClr val="000000"/>
                </a:solidFill>
              </a:rPr>
              <a:t>, 78-90. </a:t>
            </a:r>
          </a:p>
        </p:txBody>
      </p:sp>
      <p:sp>
        <p:nvSpPr>
          <p:cNvPr id="1855494" name="Text Box 6"/>
          <p:cNvSpPr txBox="1">
            <a:spLocks noChangeArrowheads="1"/>
          </p:cNvSpPr>
          <p:nvPr/>
        </p:nvSpPr>
        <p:spPr bwMode="auto">
          <a:xfrm>
            <a:off x="5937250" y="4484688"/>
            <a:ext cx="320675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 =          = exp[-</a:t>
            </a:r>
            <a:r>
              <a:rPr lang="el-GR" smtClean="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baseline="-25000" smtClean="0">
                <a:solidFill>
                  <a:srgbClr val="000000"/>
                </a:solidFill>
                <a:cs typeface="Arial" pitchFamily="34" charset="0"/>
              </a:rPr>
              <a:t>xtal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(</a:t>
            </a:r>
            <a:r>
              <a:rPr lang="en-US" smtClean="0">
                <a:solidFill>
                  <a:srgbClr val="000000"/>
                </a:solidFill>
              </a:rPr>
              <a:t>t</a:t>
            </a:r>
            <a:r>
              <a:rPr lang="en-US" baseline="-25000" smtClean="0">
                <a:solidFill>
                  <a:srgbClr val="000000"/>
                </a:solidFill>
              </a:rPr>
              <a:t>xi</a:t>
            </a:r>
            <a:r>
              <a:rPr lang="en-US" smtClean="0">
                <a:solidFill>
                  <a:srgbClr val="000000"/>
                </a:solidFill>
              </a:rPr>
              <a:t>+ t</a:t>
            </a:r>
            <a:r>
              <a:rPr lang="en-US" baseline="-25000" smtClean="0">
                <a:solidFill>
                  <a:srgbClr val="000000"/>
                </a:solidFill>
              </a:rPr>
              <a:t>xo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                    -</a:t>
            </a:r>
            <a:r>
              <a:rPr lang="el-GR" smtClean="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baseline="-25000" smtClean="0">
                <a:solidFill>
                  <a:srgbClr val="000000"/>
                </a:solidFill>
                <a:cs typeface="Arial" pitchFamily="34" charset="0"/>
              </a:rPr>
              <a:t>solvent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(t</a:t>
            </a:r>
            <a:r>
              <a:rPr lang="en-US" baseline="-25000" smtClean="0">
                <a:solidFill>
                  <a:srgbClr val="000000"/>
                </a:solidFill>
                <a:cs typeface="Arial" pitchFamily="34" charset="0"/>
              </a:rPr>
              <a:t>si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 + t</a:t>
            </a:r>
            <a:r>
              <a:rPr lang="en-US" baseline="-25000" smtClean="0">
                <a:solidFill>
                  <a:srgbClr val="000000"/>
                </a:solidFill>
                <a:cs typeface="Arial" pitchFamily="34" charset="0"/>
              </a:rPr>
              <a:t>so</a:t>
            </a:r>
            <a:r>
              <a:rPr lang="en-US" smtClean="0">
                <a:solidFill>
                  <a:srgbClr val="000000"/>
                </a:solidFill>
                <a:cs typeface="Arial" pitchFamily="34" charset="0"/>
              </a:rPr>
              <a:t>)</a:t>
            </a:r>
            <a:r>
              <a:rPr lang="en-US" smtClean="0">
                <a:solidFill>
                  <a:srgbClr val="000000"/>
                </a:solidFill>
              </a:rPr>
              <a:t>]</a:t>
            </a:r>
          </a:p>
        </p:txBody>
      </p:sp>
      <p:grpSp>
        <p:nvGrpSpPr>
          <p:cNvPr id="1855495" name="Group 7"/>
          <p:cNvGrpSpPr>
            <a:grpSpLocks/>
          </p:cNvGrpSpPr>
          <p:nvPr/>
        </p:nvGrpSpPr>
        <p:grpSpPr bwMode="auto">
          <a:xfrm>
            <a:off x="6357938" y="4210050"/>
            <a:ext cx="627062" cy="806450"/>
            <a:chOff x="4005" y="2652"/>
            <a:chExt cx="395" cy="508"/>
          </a:xfrm>
        </p:grpSpPr>
        <p:sp>
          <p:nvSpPr>
            <p:cNvPr id="1855496" name="Text Box 8"/>
            <p:cNvSpPr txBox="1">
              <a:spLocks noChangeArrowheads="1"/>
            </p:cNvSpPr>
            <p:nvPr/>
          </p:nvSpPr>
          <p:spPr bwMode="auto">
            <a:xfrm>
              <a:off x="4005" y="2652"/>
              <a:ext cx="395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I</a:t>
              </a:r>
              <a:r>
                <a:rPr lang="en-US" baseline="-25000" smtClean="0">
                  <a:solidFill>
                    <a:srgbClr val="000000"/>
                  </a:solidFill>
                </a:rPr>
                <a:t>T</a:t>
              </a:r>
            </a:p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I</a:t>
              </a:r>
              <a:r>
                <a:rPr lang="en-US" baseline="-25000" smtClean="0">
                  <a:solidFill>
                    <a:srgbClr val="000000"/>
                  </a:solidFill>
                </a:rPr>
                <a:t>beam</a:t>
              </a:r>
            </a:p>
          </p:txBody>
        </p:sp>
        <p:sp>
          <p:nvSpPr>
            <p:cNvPr id="1855497" name="Line 9"/>
            <p:cNvSpPr>
              <a:spLocks noChangeShapeType="1"/>
            </p:cNvSpPr>
            <p:nvPr/>
          </p:nvSpPr>
          <p:spPr bwMode="auto">
            <a:xfrm>
              <a:off x="4061" y="2940"/>
              <a:ext cx="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55533" name="Text Box 45"/>
          <p:cNvSpPr txBox="1">
            <a:spLocks noChangeArrowheads="1"/>
          </p:cNvSpPr>
          <p:nvPr/>
        </p:nvSpPr>
        <p:spPr bwMode="auto">
          <a:xfrm>
            <a:off x="4413250" y="273685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baseline="-25000" smtClean="0">
                <a:solidFill>
                  <a:srgbClr val="000000"/>
                </a:solidFill>
                <a:cs typeface="Arial" pitchFamily="34" charset="0"/>
              </a:rPr>
              <a:t>xtal</a:t>
            </a:r>
            <a:endParaRPr lang="el-GR" baseline="-25000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855553" name="Group 65"/>
          <p:cNvGrpSpPr>
            <a:grpSpLocks/>
          </p:cNvGrpSpPr>
          <p:nvPr/>
        </p:nvGrpSpPr>
        <p:grpSpPr bwMode="auto">
          <a:xfrm>
            <a:off x="606425" y="9525"/>
            <a:ext cx="7016750" cy="3062288"/>
            <a:chOff x="382" y="6"/>
            <a:chExt cx="4420" cy="1929"/>
          </a:xfrm>
        </p:grpSpPr>
        <p:grpSp>
          <p:nvGrpSpPr>
            <p:cNvPr id="1855523" name="Group 35"/>
            <p:cNvGrpSpPr>
              <a:grpSpLocks/>
            </p:cNvGrpSpPr>
            <p:nvPr/>
          </p:nvGrpSpPr>
          <p:grpSpPr bwMode="auto">
            <a:xfrm>
              <a:off x="382" y="6"/>
              <a:ext cx="4420" cy="1555"/>
              <a:chOff x="505" y="710"/>
              <a:chExt cx="4420" cy="1555"/>
            </a:xfrm>
          </p:grpSpPr>
          <p:sp>
            <p:nvSpPr>
              <p:cNvPr id="1855524" name="Line 36"/>
              <p:cNvSpPr>
                <a:spLocks noChangeShapeType="1"/>
              </p:cNvSpPr>
              <p:nvPr/>
            </p:nvSpPr>
            <p:spPr bwMode="auto">
              <a:xfrm flipH="1">
                <a:off x="505" y="2265"/>
                <a:ext cx="2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525" name="Line 37"/>
              <p:cNvSpPr>
                <a:spLocks noChangeShapeType="1"/>
              </p:cNvSpPr>
              <p:nvPr/>
            </p:nvSpPr>
            <p:spPr bwMode="auto">
              <a:xfrm flipV="1">
                <a:off x="2751" y="710"/>
                <a:ext cx="2174" cy="15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5526" name="Line 38"/>
            <p:cNvSpPr>
              <a:spLocks noChangeShapeType="1"/>
            </p:cNvSpPr>
            <p:nvPr/>
          </p:nvSpPr>
          <p:spPr bwMode="auto">
            <a:xfrm>
              <a:off x="2488" y="17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27" name="Line 39"/>
            <p:cNvSpPr>
              <a:spLocks noChangeShapeType="1"/>
            </p:cNvSpPr>
            <p:nvPr/>
          </p:nvSpPr>
          <p:spPr bwMode="auto">
            <a:xfrm flipV="1">
              <a:off x="2628" y="1560"/>
              <a:ext cx="0" cy="1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28" name="Text Box 40"/>
            <p:cNvSpPr txBox="1">
              <a:spLocks noChangeArrowheads="1"/>
            </p:cNvSpPr>
            <p:nvPr/>
          </p:nvSpPr>
          <p:spPr bwMode="auto">
            <a:xfrm>
              <a:off x="2480" y="1704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xi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55529" name="Line 41"/>
            <p:cNvSpPr>
              <a:spLocks noChangeShapeType="1"/>
            </p:cNvSpPr>
            <p:nvPr/>
          </p:nvSpPr>
          <p:spPr bwMode="auto">
            <a:xfrm flipV="1">
              <a:off x="2722" y="1466"/>
              <a:ext cx="3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30" name="Line 42"/>
            <p:cNvSpPr>
              <a:spLocks noChangeShapeType="1"/>
            </p:cNvSpPr>
            <p:nvPr/>
          </p:nvSpPr>
          <p:spPr bwMode="auto">
            <a:xfrm flipH="1" flipV="1">
              <a:off x="2627" y="1557"/>
              <a:ext cx="88" cy="1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31" name="Line 43"/>
            <p:cNvSpPr>
              <a:spLocks noChangeShapeType="1"/>
            </p:cNvSpPr>
            <p:nvPr/>
          </p:nvSpPr>
          <p:spPr bwMode="auto">
            <a:xfrm flipH="1" flipV="1">
              <a:off x="2951" y="1337"/>
              <a:ext cx="88" cy="1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32" name="Text Box 44"/>
            <p:cNvSpPr txBox="1">
              <a:spLocks noChangeArrowheads="1"/>
            </p:cNvSpPr>
            <p:nvPr/>
          </p:nvSpPr>
          <p:spPr bwMode="auto">
            <a:xfrm rot="-2170826">
              <a:off x="2862" y="1560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xo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55535" name="Line 47"/>
            <p:cNvSpPr>
              <a:spLocks noChangeShapeType="1"/>
            </p:cNvSpPr>
            <p:nvPr/>
          </p:nvSpPr>
          <p:spPr bwMode="auto">
            <a:xfrm flipV="1">
              <a:off x="3042" y="1152"/>
              <a:ext cx="429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36" name="Line 48"/>
            <p:cNvSpPr>
              <a:spLocks noChangeShapeType="1"/>
            </p:cNvSpPr>
            <p:nvPr/>
          </p:nvSpPr>
          <p:spPr bwMode="auto">
            <a:xfrm>
              <a:off x="2083" y="1716"/>
              <a:ext cx="4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37" name="Line 49"/>
            <p:cNvSpPr>
              <a:spLocks noChangeShapeType="1"/>
            </p:cNvSpPr>
            <p:nvPr/>
          </p:nvSpPr>
          <p:spPr bwMode="auto">
            <a:xfrm flipV="1">
              <a:off x="2082" y="1559"/>
              <a:ext cx="0" cy="1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38" name="Text Box 50"/>
            <p:cNvSpPr txBox="1">
              <a:spLocks noChangeArrowheads="1"/>
            </p:cNvSpPr>
            <p:nvPr/>
          </p:nvSpPr>
          <p:spPr bwMode="auto">
            <a:xfrm>
              <a:off x="2179" y="1704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si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55539" name="Text Box 51"/>
            <p:cNvSpPr txBox="1">
              <a:spLocks noChangeArrowheads="1"/>
            </p:cNvSpPr>
            <p:nvPr/>
          </p:nvSpPr>
          <p:spPr bwMode="auto">
            <a:xfrm rot="-2170826">
              <a:off x="3306" y="1239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so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855556" name="Group 68"/>
          <p:cNvGrpSpPr>
            <a:grpSpLocks/>
          </p:cNvGrpSpPr>
          <p:nvPr/>
        </p:nvGrpSpPr>
        <p:grpSpPr bwMode="auto">
          <a:xfrm>
            <a:off x="1117600" y="1793875"/>
            <a:ext cx="7016750" cy="3051175"/>
            <a:chOff x="704" y="1130"/>
            <a:chExt cx="4420" cy="1922"/>
          </a:xfrm>
        </p:grpSpPr>
        <p:grpSp>
          <p:nvGrpSpPr>
            <p:cNvPr id="1855512" name="Group 24"/>
            <p:cNvGrpSpPr>
              <a:grpSpLocks/>
            </p:cNvGrpSpPr>
            <p:nvPr/>
          </p:nvGrpSpPr>
          <p:grpSpPr bwMode="auto">
            <a:xfrm>
              <a:off x="704" y="1130"/>
              <a:ext cx="4420" cy="1555"/>
              <a:chOff x="505" y="710"/>
              <a:chExt cx="4420" cy="1555"/>
            </a:xfrm>
          </p:grpSpPr>
          <p:sp>
            <p:nvSpPr>
              <p:cNvPr id="1855513" name="Line 25"/>
              <p:cNvSpPr>
                <a:spLocks noChangeShapeType="1"/>
              </p:cNvSpPr>
              <p:nvPr/>
            </p:nvSpPr>
            <p:spPr bwMode="auto">
              <a:xfrm flipH="1">
                <a:off x="505" y="2265"/>
                <a:ext cx="2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514" name="Line 26"/>
              <p:cNvSpPr>
                <a:spLocks noChangeShapeType="1"/>
              </p:cNvSpPr>
              <p:nvPr/>
            </p:nvSpPr>
            <p:spPr bwMode="auto">
              <a:xfrm flipV="1">
                <a:off x="2751" y="710"/>
                <a:ext cx="2174" cy="15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5515" name="Line 27"/>
            <p:cNvSpPr>
              <a:spLocks noChangeShapeType="1"/>
            </p:cNvSpPr>
            <p:nvPr/>
          </p:nvSpPr>
          <p:spPr bwMode="auto">
            <a:xfrm>
              <a:off x="2490" y="2840"/>
              <a:ext cx="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16" name="Line 28"/>
            <p:cNvSpPr>
              <a:spLocks noChangeShapeType="1"/>
            </p:cNvSpPr>
            <p:nvPr/>
          </p:nvSpPr>
          <p:spPr bwMode="auto">
            <a:xfrm flipV="1">
              <a:off x="2950" y="2684"/>
              <a:ext cx="0" cy="1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17" name="Text Box 29"/>
            <p:cNvSpPr txBox="1">
              <a:spLocks noChangeArrowheads="1"/>
            </p:cNvSpPr>
            <p:nvPr/>
          </p:nvSpPr>
          <p:spPr bwMode="auto">
            <a:xfrm>
              <a:off x="2603" y="2812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xi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55518" name="Line 30"/>
            <p:cNvSpPr>
              <a:spLocks noChangeShapeType="1"/>
            </p:cNvSpPr>
            <p:nvPr/>
          </p:nvSpPr>
          <p:spPr bwMode="auto">
            <a:xfrm flipV="1">
              <a:off x="3044" y="2590"/>
              <a:ext cx="315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19" name="Line 31"/>
            <p:cNvSpPr>
              <a:spLocks noChangeShapeType="1"/>
            </p:cNvSpPr>
            <p:nvPr/>
          </p:nvSpPr>
          <p:spPr bwMode="auto">
            <a:xfrm flipH="1" flipV="1">
              <a:off x="2949" y="2681"/>
              <a:ext cx="88" cy="1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20" name="Line 32"/>
            <p:cNvSpPr>
              <a:spLocks noChangeShapeType="1"/>
            </p:cNvSpPr>
            <p:nvPr/>
          </p:nvSpPr>
          <p:spPr bwMode="auto">
            <a:xfrm flipH="1" flipV="1">
              <a:off x="3273" y="2461"/>
              <a:ext cx="88" cy="1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21" name="Text Box 33"/>
            <p:cNvSpPr txBox="1">
              <a:spLocks noChangeArrowheads="1"/>
            </p:cNvSpPr>
            <p:nvPr/>
          </p:nvSpPr>
          <p:spPr bwMode="auto">
            <a:xfrm rot="-2170826">
              <a:off x="3253" y="2627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xo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55540" name="Line 52"/>
            <p:cNvSpPr>
              <a:spLocks noChangeShapeType="1"/>
            </p:cNvSpPr>
            <p:nvPr/>
          </p:nvSpPr>
          <p:spPr bwMode="auto">
            <a:xfrm flipH="1" flipV="1">
              <a:off x="3766" y="2105"/>
              <a:ext cx="88" cy="1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45" name="Line 57"/>
            <p:cNvSpPr>
              <a:spLocks noChangeShapeType="1"/>
            </p:cNvSpPr>
            <p:nvPr/>
          </p:nvSpPr>
          <p:spPr bwMode="auto">
            <a:xfrm>
              <a:off x="2080" y="2839"/>
              <a:ext cx="4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46" name="Line 58"/>
            <p:cNvSpPr>
              <a:spLocks noChangeShapeType="1"/>
            </p:cNvSpPr>
            <p:nvPr/>
          </p:nvSpPr>
          <p:spPr bwMode="auto">
            <a:xfrm flipV="1">
              <a:off x="2079" y="2682"/>
              <a:ext cx="0" cy="1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47" name="Text Box 59"/>
            <p:cNvSpPr txBox="1">
              <a:spLocks noChangeArrowheads="1"/>
            </p:cNvSpPr>
            <p:nvPr/>
          </p:nvSpPr>
          <p:spPr bwMode="auto">
            <a:xfrm>
              <a:off x="2224" y="2821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si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55548" name="Line 60"/>
            <p:cNvSpPr>
              <a:spLocks noChangeShapeType="1"/>
            </p:cNvSpPr>
            <p:nvPr/>
          </p:nvSpPr>
          <p:spPr bwMode="auto">
            <a:xfrm flipV="1">
              <a:off x="3366" y="2234"/>
              <a:ext cx="4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49" name="Text Box 61"/>
            <p:cNvSpPr txBox="1">
              <a:spLocks noChangeArrowheads="1"/>
            </p:cNvSpPr>
            <p:nvPr/>
          </p:nvSpPr>
          <p:spPr bwMode="auto">
            <a:xfrm rot="-2170826">
              <a:off x="3474" y="2448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so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855554" name="Group 66"/>
          <p:cNvGrpSpPr>
            <a:grpSpLocks/>
          </p:cNvGrpSpPr>
          <p:nvPr/>
        </p:nvGrpSpPr>
        <p:grpSpPr bwMode="auto">
          <a:xfrm>
            <a:off x="801688" y="1127125"/>
            <a:ext cx="7016750" cy="3052763"/>
            <a:chOff x="505" y="710"/>
            <a:chExt cx="4420" cy="1923"/>
          </a:xfrm>
        </p:grpSpPr>
        <p:grpSp>
          <p:nvGrpSpPr>
            <p:cNvPr id="1855499" name="Group 11"/>
            <p:cNvGrpSpPr>
              <a:grpSpLocks/>
            </p:cNvGrpSpPr>
            <p:nvPr/>
          </p:nvGrpSpPr>
          <p:grpSpPr bwMode="auto">
            <a:xfrm>
              <a:off x="505" y="710"/>
              <a:ext cx="4420" cy="1555"/>
              <a:chOff x="505" y="710"/>
              <a:chExt cx="4420" cy="1555"/>
            </a:xfrm>
          </p:grpSpPr>
          <p:sp>
            <p:nvSpPr>
              <p:cNvPr id="1855500" name="Line 12"/>
              <p:cNvSpPr>
                <a:spLocks noChangeShapeType="1"/>
              </p:cNvSpPr>
              <p:nvPr/>
            </p:nvSpPr>
            <p:spPr bwMode="auto">
              <a:xfrm flipH="1">
                <a:off x="505" y="2265"/>
                <a:ext cx="22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501" name="Line 13"/>
              <p:cNvSpPr>
                <a:spLocks noChangeShapeType="1"/>
              </p:cNvSpPr>
              <p:nvPr/>
            </p:nvSpPr>
            <p:spPr bwMode="auto">
              <a:xfrm flipV="1">
                <a:off x="2751" y="710"/>
                <a:ext cx="2174" cy="15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5503" name="Line 15"/>
            <p:cNvSpPr>
              <a:spLocks noChangeShapeType="1"/>
            </p:cNvSpPr>
            <p:nvPr/>
          </p:nvSpPr>
          <p:spPr bwMode="auto">
            <a:xfrm>
              <a:off x="2495" y="242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04" name="Line 16"/>
            <p:cNvSpPr>
              <a:spLocks noChangeShapeType="1"/>
            </p:cNvSpPr>
            <p:nvPr/>
          </p:nvSpPr>
          <p:spPr bwMode="auto">
            <a:xfrm flipV="1">
              <a:off x="2751" y="2264"/>
              <a:ext cx="0" cy="1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05" name="Text Box 17"/>
            <p:cNvSpPr txBox="1">
              <a:spLocks noChangeArrowheads="1"/>
            </p:cNvSpPr>
            <p:nvPr/>
          </p:nvSpPr>
          <p:spPr bwMode="auto">
            <a:xfrm>
              <a:off x="2507" y="2392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xi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1855506" name="Group 18"/>
            <p:cNvGrpSpPr>
              <a:grpSpLocks/>
            </p:cNvGrpSpPr>
            <p:nvPr/>
          </p:nvGrpSpPr>
          <p:grpSpPr bwMode="auto">
            <a:xfrm>
              <a:off x="2750" y="1896"/>
              <a:ext cx="609" cy="501"/>
              <a:chOff x="2750" y="1896"/>
              <a:chExt cx="609" cy="501"/>
            </a:xfrm>
          </p:grpSpPr>
          <p:sp>
            <p:nvSpPr>
              <p:cNvPr id="1855507" name="Line 19"/>
              <p:cNvSpPr>
                <a:spLocks noChangeShapeType="1"/>
              </p:cNvSpPr>
              <p:nvPr/>
            </p:nvSpPr>
            <p:spPr bwMode="auto">
              <a:xfrm flipV="1">
                <a:off x="2845" y="2027"/>
                <a:ext cx="512" cy="3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508" name="Line 20"/>
              <p:cNvSpPr>
                <a:spLocks noChangeShapeType="1"/>
              </p:cNvSpPr>
              <p:nvPr/>
            </p:nvSpPr>
            <p:spPr bwMode="auto">
              <a:xfrm flipH="1" flipV="1">
                <a:off x="2750" y="2261"/>
                <a:ext cx="88" cy="128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509" name="Line 21"/>
              <p:cNvSpPr>
                <a:spLocks noChangeShapeType="1"/>
              </p:cNvSpPr>
              <p:nvPr/>
            </p:nvSpPr>
            <p:spPr bwMode="auto">
              <a:xfrm flipH="1" flipV="1">
                <a:off x="3271" y="1896"/>
                <a:ext cx="88" cy="128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5510" name="Text Box 22"/>
              <p:cNvSpPr txBox="1">
                <a:spLocks noChangeArrowheads="1"/>
              </p:cNvSpPr>
              <p:nvPr/>
            </p:nvSpPr>
            <p:spPr bwMode="auto">
              <a:xfrm rot="-2170826">
                <a:off x="3031" y="2165"/>
                <a:ext cx="25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0000"/>
                    </a:solidFill>
                    <a:cs typeface="Arial" pitchFamily="34" charset="0"/>
                  </a:rPr>
                  <a:t>t</a:t>
                </a:r>
                <a:r>
                  <a:rPr lang="en-US" baseline="-25000" smtClean="0">
                    <a:solidFill>
                      <a:srgbClr val="000000"/>
                    </a:solidFill>
                    <a:cs typeface="Arial" pitchFamily="34" charset="0"/>
                  </a:rPr>
                  <a:t>xo</a:t>
                </a:r>
                <a:endParaRPr lang="el-GR" baseline="-25000" smtClean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55541" name="Line 53"/>
            <p:cNvSpPr>
              <a:spLocks noChangeShapeType="1"/>
            </p:cNvSpPr>
            <p:nvPr/>
          </p:nvSpPr>
          <p:spPr bwMode="auto">
            <a:xfrm flipH="1" flipV="1">
              <a:off x="3682" y="1602"/>
              <a:ext cx="88" cy="1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42" name="Line 54"/>
            <p:cNvSpPr>
              <a:spLocks noChangeShapeType="1"/>
            </p:cNvSpPr>
            <p:nvPr/>
          </p:nvSpPr>
          <p:spPr bwMode="auto">
            <a:xfrm>
              <a:off x="2026" y="2420"/>
              <a:ext cx="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43" name="Line 55"/>
            <p:cNvSpPr>
              <a:spLocks noChangeShapeType="1"/>
            </p:cNvSpPr>
            <p:nvPr/>
          </p:nvSpPr>
          <p:spPr bwMode="auto">
            <a:xfrm flipV="1">
              <a:off x="2025" y="2263"/>
              <a:ext cx="0" cy="1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55544" name="Text Box 56"/>
            <p:cNvSpPr txBox="1">
              <a:spLocks noChangeArrowheads="1"/>
            </p:cNvSpPr>
            <p:nvPr/>
          </p:nvSpPr>
          <p:spPr bwMode="auto">
            <a:xfrm>
              <a:off x="2122" y="2402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si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55550" name="Text Box 62"/>
            <p:cNvSpPr txBox="1">
              <a:spLocks noChangeArrowheads="1"/>
            </p:cNvSpPr>
            <p:nvPr/>
          </p:nvSpPr>
          <p:spPr bwMode="auto">
            <a:xfrm rot="-2170826">
              <a:off x="3458" y="1899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cs typeface="Arial" pitchFamily="34" charset="0"/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  <a:cs typeface="Arial" pitchFamily="34" charset="0"/>
                </a:rPr>
                <a:t>so</a:t>
              </a:r>
              <a:endParaRPr lang="el-GR" baseline="-2500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55551" name="Line 63"/>
            <p:cNvSpPr>
              <a:spLocks noChangeShapeType="1"/>
            </p:cNvSpPr>
            <p:nvPr/>
          </p:nvSpPr>
          <p:spPr bwMode="auto">
            <a:xfrm flipV="1">
              <a:off x="3362" y="1728"/>
              <a:ext cx="407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55552" name="Text Box 64"/>
          <p:cNvSpPr txBox="1">
            <a:spLocks noChangeArrowheads="1"/>
          </p:cNvSpPr>
          <p:nvPr/>
        </p:nvSpPr>
        <p:spPr bwMode="auto">
          <a:xfrm>
            <a:off x="4138613" y="1436688"/>
            <a:ext cx="796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mtClean="0">
                <a:solidFill>
                  <a:srgbClr val="000000"/>
                </a:solidFill>
                <a:cs typeface="Arial" pitchFamily="34" charset="0"/>
              </a:rPr>
              <a:t>μ</a:t>
            </a:r>
            <a:r>
              <a:rPr lang="en-US" baseline="-25000" smtClean="0">
                <a:solidFill>
                  <a:srgbClr val="000000"/>
                </a:solidFill>
                <a:cs typeface="Arial" pitchFamily="34" charset="0"/>
              </a:rPr>
              <a:t>solvent</a:t>
            </a:r>
            <a:endParaRPr lang="el-GR" baseline="-250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734" name="Rectangle 46"/>
          <p:cNvSpPr>
            <a:spLocks noChangeArrowheads="1"/>
          </p:cNvSpPr>
          <p:nvPr/>
        </p:nvSpPr>
        <p:spPr bwMode="auto">
          <a:xfrm rot="-2985818">
            <a:off x="4451350" y="2030413"/>
            <a:ext cx="114300" cy="10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690" name="Line 2"/>
          <p:cNvSpPr>
            <a:spLocks noChangeShapeType="1"/>
          </p:cNvSpPr>
          <p:nvPr/>
        </p:nvSpPr>
        <p:spPr bwMode="auto">
          <a:xfrm flipH="1" flipV="1">
            <a:off x="5765800" y="2466975"/>
            <a:ext cx="0" cy="4086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691" name="Rectangle 3"/>
          <p:cNvSpPr>
            <a:spLocks noChangeArrowheads="1"/>
          </p:cNvSpPr>
          <p:nvPr/>
        </p:nvSpPr>
        <p:spPr bwMode="auto">
          <a:xfrm>
            <a:off x="5670550" y="3240088"/>
            <a:ext cx="231775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692" name="Oval 4"/>
          <p:cNvSpPr>
            <a:spLocks noChangeArrowheads="1"/>
          </p:cNvSpPr>
          <p:nvPr/>
        </p:nvSpPr>
        <p:spPr bwMode="auto">
          <a:xfrm>
            <a:off x="3429000" y="2379663"/>
            <a:ext cx="4692650" cy="92868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693" name="Rectangle 5"/>
          <p:cNvSpPr>
            <a:spLocks noChangeArrowheads="1"/>
          </p:cNvSpPr>
          <p:nvPr/>
        </p:nvSpPr>
        <p:spPr bwMode="auto">
          <a:xfrm>
            <a:off x="3429000" y="2297113"/>
            <a:ext cx="4692650" cy="508000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694" name="Rectangle 6"/>
          <p:cNvSpPr>
            <a:spLocks noChangeArrowheads="1"/>
          </p:cNvSpPr>
          <p:nvPr/>
        </p:nvSpPr>
        <p:spPr bwMode="auto">
          <a:xfrm>
            <a:off x="5326063" y="3322638"/>
            <a:ext cx="80962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695" name="Rectangle 7"/>
          <p:cNvSpPr>
            <a:spLocks noChangeArrowheads="1"/>
          </p:cNvSpPr>
          <p:nvPr/>
        </p:nvSpPr>
        <p:spPr bwMode="auto">
          <a:xfrm rot="245137">
            <a:off x="5294313" y="3240088"/>
            <a:ext cx="79375" cy="42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696" name="Rectangle 8"/>
          <p:cNvSpPr>
            <a:spLocks noChangeArrowheads="1"/>
          </p:cNvSpPr>
          <p:nvPr/>
        </p:nvSpPr>
        <p:spPr bwMode="auto">
          <a:xfrm>
            <a:off x="-207963" y="387350"/>
            <a:ext cx="4462463" cy="95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699" name="Text Box 11"/>
          <p:cNvSpPr txBox="1">
            <a:spLocks noChangeArrowheads="1"/>
          </p:cNvSpPr>
          <p:nvPr/>
        </p:nvSpPr>
        <p:spPr bwMode="auto">
          <a:xfrm>
            <a:off x="6378575" y="2657475"/>
            <a:ext cx="1123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smtClean="0">
                <a:solidFill>
                  <a:srgbClr val="008000"/>
                </a:solidFill>
                <a:cs typeface="Arial" pitchFamily="34" charset="0"/>
              </a:rPr>
              <a:t>Φ</a:t>
            </a:r>
            <a:r>
              <a:rPr lang="en-US" sz="2000" b="1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b="1" smtClean="0">
                <a:solidFill>
                  <a:srgbClr val="008000"/>
                </a:solidFill>
              </a:rPr>
              <a:t>circle</a:t>
            </a:r>
          </a:p>
        </p:txBody>
      </p:sp>
      <p:sp>
        <p:nvSpPr>
          <p:cNvPr id="2162700" name="Text Box 12"/>
          <p:cNvSpPr txBox="1">
            <a:spLocks noChangeArrowheads="1"/>
          </p:cNvSpPr>
          <p:nvPr/>
        </p:nvSpPr>
        <p:spPr bwMode="auto">
          <a:xfrm rot="-2052373">
            <a:off x="2457450" y="407987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diffracted ray</a:t>
            </a:r>
          </a:p>
        </p:txBody>
      </p:sp>
      <p:sp>
        <p:nvSpPr>
          <p:cNvPr id="2162701" name="Text Box 13"/>
          <p:cNvSpPr txBox="1">
            <a:spLocks noChangeArrowheads="1"/>
          </p:cNvSpPr>
          <p:nvPr/>
        </p:nvSpPr>
        <p:spPr bwMode="auto">
          <a:xfrm>
            <a:off x="7526338" y="34305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8000"/>
                </a:solidFill>
              </a:rPr>
              <a:t>(h,k,l)</a:t>
            </a:r>
          </a:p>
        </p:txBody>
      </p:sp>
      <p:sp>
        <p:nvSpPr>
          <p:cNvPr id="2162702" name="Freeform 14"/>
          <p:cNvSpPr>
            <a:spLocks/>
          </p:cNvSpPr>
          <p:nvPr/>
        </p:nvSpPr>
        <p:spPr bwMode="auto">
          <a:xfrm>
            <a:off x="7204075" y="3311525"/>
            <a:ext cx="360363" cy="338138"/>
          </a:xfrm>
          <a:custGeom>
            <a:avLst/>
            <a:gdLst>
              <a:gd name="T0" fmla="*/ 227 w 227"/>
              <a:gd name="T1" fmla="*/ 201 h 213"/>
              <a:gd name="T2" fmla="*/ 122 w 227"/>
              <a:gd name="T3" fmla="*/ 201 h 213"/>
              <a:gd name="T4" fmla="*/ 35 w 227"/>
              <a:gd name="T5" fmla="*/ 131 h 213"/>
              <a:gd name="T6" fmla="*/ 9 w 227"/>
              <a:gd name="T7" fmla="*/ 52 h 213"/>
              <a:gd name="T8" fmla="*/ 0 w 227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13">
                <a:moveTo>
                  <a:pt x="227" y="201"/>
                </a:moveTo>
                <a:cubicBezTo>
                  <a:pt x="190" y="207"/>
                  <a:pt x="154" y="213"/>
                  <a:pt x="122" y="201"/>
                </a:cubicBezTo>
                <a:cubicBezTo>
                  <a:pt x="90" y="189"/>
                  <a:pt x="54" y="156"/>
                  <a:pt x="35" y="131"/>
                </a:cubicBezTo>
                <a:cubicBezTo>
                  <a:pt x="16" y="106"/>
                  <a:pt x="15" y="74"/>
                  <a:pt x="9" y="52"/>
                </a:cubicBezTo>
                <a:cubicBezTo>
                  <a:pt x="3" y="30"/>
                  <a:pt x="1" y="15"/>
                  <a:pt x="0" y="0"/>
                </a:cubicBez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162704" name="Group 16"/>
          <p:cNvGrpSpPr>
            <a:grpSpLocks/>
          </p:cNvGrpSpPr>
          <p:nvPr/>
        </p:nvGrpSpPr>
        <p:grpSpPr bwMode="auto">
          <a:xfrm rot="-617010">
            <a:off x="-3314700" y="1425575"/>
            <a:ext cx="9140825" cy="9140825"/>
            <a:chOff x="-2124" y="403"/>
            <a:chExt cx="5758" cy="5758"/>
          </a:xfrm>
        </p:grpSpPr>
        <p:sp>
          <p:nvSpPr>
            <p:cNvPr id="2162705" name="Oval 17"/>
            <p:cNvSpPr>
              <a:spLocks noChangeArrowheads="1"/>
            </p:cNvSpPr>
            <p:nvPr/>
          </p:nvSpPr>
          <p:spPr bwMode="auto">
            <a:xfrm>
              <a:off x="-2124" y="403"/>
              <a:ext cx="5758" cy="575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162706" name="Group 18"/>
            <p:cNvGrpSpPr>
              <a:grpSpLocks/>
            </p:cNvGrpSpPr>
            <p:nvPr/>
          </p:nvGrpSpPr>
          <p:grpSpPr bwMode="auto">
            <a:xfrm>
              <a:off x="-2124" y="403"/>
              <a:ext cx="5758" cy="5758"/>
              <a:chOff x="-2124" y="403"/>
              <a:chExt cx="5758" cy="5758"/>
            </a:xfrm>
          </p:grpSpPr>
          <p:sp>
            <p:nvSpPr>
              <p:cNvPr id="2162707" name="Oval 19"/>
              <p:cNvSpPr>
                <a:spLocks noChangeAspect="1" noChangeArrowheads="1"/>
              </p:cNvSpPr>
              <p:nvPr/>
            </p:nvSpPr>
            <p:spPr bwMode="auto">
              <a:xfrm>
                <a:off x="-2124" y="2712"/>
                <a:ext cx="5758" cy="11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708" name="Rectangle 20"/>
              <p:cNvSpPr>
                <a:spLocks noChangeArrowheads="1"/>
              </p:cNvSpPr>
              <p:nvPr/>
            </p:nvSpPr>
            <p:spPr bwMode="auto">
              <a:xfrm>
                <a:off x="-1103" y="2677"/>
                <a:ext cx="4627" cy="641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89999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709" name="Oval 21"/>
              <p:cNvSpPr>
                <a:spLocks noChangeArrowheads="1"/>
              </p:cNvSpPr>
              <p:nvPr/>
            </p:nvSpPr>
            <p:spPr bwMode="auto">
              <a:xfrm>
                <a:off x="-1404" y="403"/>
                <a:ext cx="4319" cy="575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710" name="Line 22"/>
              <p:cNvSpPr>
                <a:spLocks noChangeShapeType="1"/>
              </p:cNvSpPr>
              <p:nvPr/>
            </p:nvSpPr>
            <p:spPr bwMode="auto">
              <a:xfrm>
                <a:off x="754" y="3280"/>
                <a:ext cx="2129" cy="384"/>
              </a:xfrm>
              <a:prstGeom prst="line">
                <a:avLst/>
              </a:prstGeom>
              <a:noFill/>
              <a:ln w="19050">
                <a:solidFill>
                  <a:srgbClr val="FFCC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711" name="Text Box 23"/>
              <p:cNvSpPr txBox="1">
                <a:spLocks noChangeArrowheads="1"/>
              </p:cNvSpPr>
              <p:nvPr/>
            </p:nvSpPr>
            <p:spPr bwMode="auto">
              <a:xfrm>
                <a:off x="467" y="1121"/>
                <a:ext cx="10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Ewald sphere</a:t>
                </a:r>
              </a:p>
            </p:txBody>
          </p:sp>
          <p:sp>
            <p:nvSpPr>
              <p:cNvPr id="2162712" name="Line 24"/>
              <p:cNvSpPr>
                <a:spLocks noChangeShapeType="1"/>
              </p:cNvSpPr>
              <p:nvPr/>
            </p:nvSpPr>
            <p:spPr bwMode="auto">
              <a:xfrm>
                <a:off x="751" y="3273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62716" name="Rectangle 28"/>
          <p:cNvSpPr>
            <a:spLocks noChangeArrowheads="1"/>
          </p:cNvSpPr>
          <p:nvPr/>
        </p:nvSpPr>
        <p:spPr bwMode="auto">
          <a:xfrm rot="180767">
            <a:off x="4856163" y="3213100"/>
            <a:ext cx="134937" cy="120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17" name="Line 29"/>
          <p:cNvSpPr>
            <a:spLocks noChangeShapeType="1"/>
          </p:cNvSpPr>
          <p:nvPr/>
        </p:nvSpPr>
        <p:spPr bwMode="auto">
          <a:xfrm>
            <a:off x="4845050" y="3270250"/>
            <a:ext cx="157163" cy="111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18" name="Rectangle 30"/>
          <p:cNvSpPr>
            <a:spLocks noChangeArrowheads="1"/>
          </p:cNvSpPr>
          <p:nvPr/>
        </p:nvSpPr>
        <p:spPr bwMode="auto">
          <a:xfrm rot="2408014">
            <a:off x="4025900" y="2346325"/>
            <a:ext cx="12700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19" name="Line 31"/>
          <p:cNvSpPr>
            <a:spLocks noChangeShapeType="1"/>
          </p:cNvSpPr>
          <p:nvPr/>
        </p:nvSpPr>
        <p:spPr bwMode="auto">
          <a:xfrm flipV="1">
            <a:off x="1225550" y="1244600"/>
            <a:ext cx="3905250" cy="4751388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20" name="Rectangle 32"/>
          <p:cNvSpPr>
            <a:spLocks noChangeArrowheads="1"/>
          </p:cNvSpPr>
          <p:nvPr/>
        </p:nvSpPr>
        <p:spPr bwMode="auto">
          <a:xfrm>
            <a:off x="5710238" y="2297113"/>
            <a:ext cx="134937" cy="158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21" name="Line 33"/>
          <p:cNvSpPr>
            <a:spLocks noChangeShapeType="1"/>
          </p:cNvSpPr>
          <p:nvPr/>
        </p:nvSpPr>
        <p:spPr bwMode="auto">
          <a:xfrm flipH="1" flipV="1">
            <a:off x="5765800" y="1476375"/>
            <a:ext cx="0" cy="167798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24" name="Rectangle 3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Lorentz Factor</a:t>
            </a:r>
          </a:p>
        </p:txBody>
      </p:sp>
      <p:sp>
        <p:nvSpPr>
          <p:cNvPr id="2162729" name="Line 41"/>
          <p:cNvSpPr>
            <a:spLocks noChangeShapeType="1"/>
          </p:cNvSpPr>
          <p:nvPr/>
        </p:nvSpPr>
        <p:spPr bwMode="auto">
          <a:xfrm flipV="1">
            <a:off x="3657600" y="2012950"/>
            <a:ext cx="831850" cy="1028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32" name="Rectangle 44"/>
          <p:cNvSpPr>
            <a:spLocks noChangeArrowheads="1"/>
          </p:cNvSpPr>
          <p:nvPr/>
        </p:nvSpPr>
        <p:spPr bwMode="auto">
          <a:xfrm rot="842146">
            <a:off x="4886325" y="3524250"/>
            <a:ext cx="1538288" cy="131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31" name="Line 43"/>
          <p:cNvSpPr>
            <a:spLocks noChangeShapeType="1"/>
          </p:cNvSpPr>
          <p:nvPr/>
        </p:nvSpPr>
        <p:spPr bwMode="auto">
          <a:xfrm>
            <a:off x="3679825" y="3054350"/>
            <a:ext cx="2978150" cy="8096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33" name="Rectangle 45"/>
          <p:cNvSpPr>
            <a:spLocks noChangeArrowheads="1"/>
          </p:cNvSpPr>
          <p:nvPr/>
        </p:nvSpPr>
        <p:spPr bwMode="auto">
          <a:xfrm rot="2444752">
            <a:off x="5102225" y="3159125"/>
            <a:ext cx="1538288" cy="49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27" name="Line 39"/>
          <p:cNvSpPr>
            <a:spLocks noChangeShapeType="1"/>
          </p:cNvSpPr>
          <p:nvPr/>
        </p:nvSpPr>
        <p:spPr bwMode="auto">
          <a:xfrm flipH="1" flipV="1">
            <a:off x="4529138" y="2025650"/>
            <a:ext cx="2100262" cy="181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62735" name="Text Box 47"/>
          <p:cNvSpPr txBox="1">
            <a:spLocks noChangeArrowheads="1"/>
          </p:cNvSpPr>
          <p:nvPr/>
        </p:nvSpPr>
        <p:spPr bwMode="auto">
          <a:xfrm rot="16200000">
            <a:off x="5325269" y="4739482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spindle axis</a:t>
            </a:r>
          </a:p>
        </p:txBody>
      </p:sp>
    </p:spTree>
    <p:extLst>
      <p:ext uri="{BB962C8B-B14F-4D97-AF65-F5344CB8AC3E}">
        <p14:creationId xmlns:p14="http://schemas.microsoft.com/office/powerpoint/2010/main" val="930789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/>
              <a:t>% error from rad dam</a:t>
            </a:r>
            <a:endParaRPr lang="en-US" sz="5400" dirty="0" smtClean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93775" y="835025"/>
          <a:ext cx="7464425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4" name="Chart" r:id="rId3" imgW="6096075" imgH="4238497" progId="MSGraph.Chart.8">
                  <p:embed followColorScheme="full"/>
                </p:oleObj>
              </mc:Choice>
              <mc:Fallback>
                <p:oleObj name="Chart" r:id="rId3" imgW="6096075" imgH="423849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835025"/>
                        <a:ext cx="7464425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 rot="-5400000">
            <a:off x="179387" y="3048001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/>
              <a:t>R</a:t>
            </a:r>
            <a:r>
              <a:rPr lang="en-US" sz="2400" baseline="-25000"/>
              <a:t>iso</a:t>
            </a:r>
            <a:r>
              <a:rPr lang="en-US" sz="2400"/>
              <a:t> (%)</a:t>
            </a:r>
            <a:endParaRPr lang="en-US" sz="2400" baseline="-250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98825" y="5780088"/>
            <a:ext cx="318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/>
              <a:t>change in dose (</a:t>
            </a:r>
            <a:r>
              <a:rPr lang="en-US" sz="2400">
                <a:cs typeface="Arial" pitchFamily="34" charset="0"/>
              </a:rPr>
              <a:t>MGy</a:t>
            </a:r>
            <a:r>
              <a:rPr lang="en-US" sz="2400">
                <a:cs typeface="Arial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479925" y="3246438"/>
            <a:ext cx="227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798638" y="6491288"/>
            <a:ext cx="7345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data taken from Banumathi, </a:t>
            </a:r>
            <a:r>
              <a:rPr lang="en-US" i="1"/>
              <a:t>et al.</a:t>
            </a:r>
            <a:r>
              <a:rPr lang="en-US"/>
              <a:t> (2004) </a:t>
            </a:r>
            <a:r>
              <a:rPr lang="en-US" i="1"/>
              <a:t>Acta Cryst. D</a:t>
            </a:r>
            <a:r>
              <a:rPr lang="en-US"/>
              <a:t> </a:t>
            </a:r>
            <a:r>
              <a:rPr lang="en-US" b="1"/>
              <a:t>60</a:t>
            </a:r>
            <a:r>
              <a:rPr lang="en-US"/>
              <a:t>, 1085-1093.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525713" y="1560513"/>
            <a:ext cx="290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/>
              <a:t>R</a:t>
            </a:r>
            <a:r>
              <a:rPr lang="en-US" sz="2800" baseline="-25000"/>
              <a:t>iso</a:t>
            </a:r>
            <a:r>
              <a:rPr lang="en-US" sz="2800"/>
              <a:t> </a:t>
            </a:r>
            <a:r>
              <a:rPr lang="en-US" sz="2800">
                <a:cs typeface="Arial" pitchFamily="34" charset="0"/>
              </a:rPr>
              <a:t>≈</a:t>
            </a:r>
            <a:r>
              <a:rPr lang="en-US" sz="2800"/>
              <a:t> 0.7 %/</a:t>
            </a:r>
            <a:r>
              <a:rPr lang="en-US" sz="2800">
                <a:cs typeface="Arial" pitchFamily="34" charset="0"/>
              </a:rPr>
              <a:t>MGy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879600" y="1854200"/>
            <a:ext cx="5508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330" name="Rectangle 2"/>
          <p:cNvSpPr>
            <a:spLocks noChangeArrowheads="1"/>
          </p:cNvSpPr>
          <p:nvPr/>
        </p:nvSpPr>
        <p:spPr bwMode="auto">
          <a:xfrm>
            <a:off x="4251325" y="4386263"/>
            <a:ext cx="157163" cy="519112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7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Beam Flicker</a:t>
            </a:r>
          </a:p>
        </p:txBody>
      </p:sp>
      <p:sp>
        <p:nvSpPr>
          <p:cNvPr id="2147332" name="Text Box 4"/>
          <p:cNvSpPr txBox="1">
            <a:spLocks noChangeArrowheads="1"/>
          </p:cNvSpPr>
          <p:nvPr/>
        </p:nvSpPr>
        <p:spPr bwMode="auto">
          <a:xfrm>
            <a:off x="546100" y="1285875"/>
            <a:ext cx="8027988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1/f noise or “flicker noise”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comes from everything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147333" name="Picture 5" descr="MCBS00780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849688"/>
            <a:ext cx="935038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7334" name="Line 6"/>
          <p:cNvSpPr>
            <a:spLocks noChangeShapeType="1"/>
          </p:cNvSpPr>
          <p:nvPr/>
        </p:nvSpPr>
        <p:spPr bwMode="auto">
          <a:xfrm>
            <a:off x="1709738" y="4276725"/>
            <a:ext cx="2698750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7335" name="Line 7"/>
          <p:cNvSpPr>
            <a:spLocks noChangeShapeType="1"/>
          </p:cNvSpPr>
          <p:nvPr/>
        </p:nvSpPr>
        <p:spPr bwMode="auto">
          <a:xfrm>
            <a:off x="4389438" y="4276725"/>
            <a:ext cx="2698750" cy="0"/>
          </a:xfrm>
          <a:prstGeom prst="line">
            <a:avLst/>
          </a:prstGeom>
          <a:noFill/>
          <a:ln w="152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7336" name="Rectangle 8"/>
          <p:cNvSpPr>
            <a:spLocks noChangeArrowheads="1"/>
          </p:cNvSpPr>
          <p:nvPr/>
        </p:nvSpPr>
        <p:spPr bwMode="auto">
          <a:xfrm>
            <a:off x="4251325" y="3771900"/>
            <a:ext cx="157163" cy="519113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52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 sz="5400"/>
              <a:t>Shutter Jitter</a:t>
            </a:r>
          </a:p>
        </p:txBody>
      </p:sp>
      <p:grpSp>
        <p:nvGrpSpPr>
          <p:cNvPr id="1904665" name="Group 25"/>
          <p:cNvGrpSpPr>
            <a:grpSpLocks/>
          </p:cNvGrpSpPr>
          <p:nvPr/>
        </p:nvGrpSpPr>
        <p:grpSpPr bwMode="auto">
          <a:xfrm>
            <a:off x="-2727325" y="2278063"/>
            <a:ext cx="14347825" cy="2333625"/>
            <a:chOff x="-1718" y="1435"/>
            <a:chExt cx="9038" cy="1470"/>
          </a:xfrm>
        </p:grpSpPr>
        <p:sp>
          <p:nvSpPr>
            <p:cNvPr id="1904643" name="Line 3"/>
            <p:cNvSpPr>
              <a:spLocks noChangeShapeType="1"/>
            </p:cNvSpPr>
            <p:nvPr/>
          </p:nvSpPr>
          <p:spPr bwMode="auto">
            <a:xfrm>
              <a:off x="-1718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44" name="Line 4"/>
            <p:cNvSpPr>
              <a:spLocks noChangeShapeType="1"/>
            </p:cNvSpPr>
            <p:nvPr/>
          </p:nvSpPr>
          <p:spPr bwMode="auto">
            <a:xfrm>
              <a:off x="-693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45" name="Line 5"/>
            <p:cNvSpPr>
              <a:spLocks noChangeShapeType="1"/>
            </p:cNvSpPr>
            <p:nvPr/>
          </p:nvSpPr>
          <p:spPr bwMode="auto">
            <a:xfrm>
              <a:off x="310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46" name="Line 6"/>
            <p:cNvSpPr>
              <a:spLocks noChangeShapeType="1"/>
            </p:cNvSpPr>
            <p:nvPr/>
          </p:nvSpPr>
          <p:spPr bwMode="auto">
            <a:xfrm flipV="1">
              <a:off x="31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47" name="Line 7"/>
            <p:cNvSpPr>
              <a:spLocks noChangeShapeType="1"/>
            </p:cNvSpPr>
            <p:nvPr/>
          </p:nvSpPr>
          <p:spPr bwMode="auto">
            <a:xfrm>
              <a:off x="1313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48" name="Line 8"/>
            <p:cNvSpPr>
              <a:spLocks noChangeShapeType="1"/>
            </p:cNvSpPr>
            <p:nvPr/>
          </p:nvSpPr>
          <p:spPr bwMode="auto">
            <a:xfrm flipV="1">
              <a:off x="1302" y="2899"/>
              <a:ext cx="963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49" name="Line 9"/>
            <p:cNvSpPr>
              <a:spLocks noChangeShapeType="1"/>
            </p:cNvSpPr>
            <p:nvPr/>
          </p:nvSpPr>
          <p:spPr bwMode="auto">
            <a:xfrm>
              <a:off x="2265" y="1447"/>
              <a:ext cx="10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0" name="Line 10"/>
            <p:cNvSpPr>
              <a:spLocks noChangeShapeType="1"/>
            </p:cNvSpPr>
            <p:nvPr/>
          </p:nvSpPr>
          <p:spPr bwMode="auto">
            <a:xfrm flipV="1">
              <a:off x="2265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1" name="Line 11"/>
            <p:cNvSpPr>
              <a:spLocks noChangeShapeType="1"/>
            </p:cNvSpPr>
            <p:nvPr/>
          </p:nvSpPr>
          <p:spPr bwMode="auto">
            <a:xfrm>
              <a:off x="3280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2" name="Line 12"/>
            <p:cNvSpPr>
              <a:spLocks noChangeShapeType="1"/>
            </p:cNvSpPr>
            <p:nvPr/>
          </p:nvSpPr>
          <p:spPr bwMode="auto">
            <a:xfrm>
              <a:off x="3280" y="2893"/>
              <a:ext cx="10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3" name="Line 13"/>
            <p:cNvSpPr>
              <a:spLocks noChangeShapeType="1"/>
            </p:cNvSpPr>
            <p:nvPr/>
          </p:nvSpPr>
          <p:spPr bwMode="auto">
            <a:xfrm>
              <a:off x="4311" y="143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4" name="Line 14"/>
            <p:cNvSpPr>
              <a:spLocks noChangeShapeType="1"/>
            </p:cNvSpPr>
            <p:nvPr/>
          </p:nvSpPr>
          <p:spPr bwMode="auto">
            <a:xfrm flipV="1">
              <a:off x="4311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5" name="Line 15"/>
            <p:cNvSpPr>
              <a:spLocks noChangeShapeType="1"/>
            </p:cNvSpPr>
            <p:nvPr/>
          </p:nvSpPr>
          <p:spPr bwMode="auto">
            <a:xfrm>
              <a:off x="5314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6" name="Line 16"/>
            <p:cNvSpPr>
              <a:spLocks noChangeShapeType="1"/>
            </p:cNvSpPr>
            <p:nvPr/>
          </p:nvSpPr>
          <p:spPr bwMode="auto">
            <a:xfrm>
              <a:off x="-1696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7" name="Line 17"/>
            <p:cNvSpPr>
              <a:spLocks noChangeShapeType="1"/>
            </p:cNvSpPr>
            <p:nvPr/>
          </p:nvSpPr>
          <p:spPr bwMode="auto">
            <a:xfrm flipV="1">
              <a:off x="-1696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8" name="Line 18"/>
            <p:cNvSpPr>
              <a:spLocks noChangeShapeType="1"/>
            </p:cNvSpPr>
            <p:nvPr/>
          </p:nvSpPr>
          <p:spPr bwMode="auto">
            <a:xfrm>
              <a:off x="-69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59" name="Line 19"/>
            <p:cNvSpPr>
              <a:spLocks noChangeShapeType="1"/>
            </p:cNvSpPr>
            <p:nvPr/>
          </p:nvSpPr>
          <p:spPr bwMode="auto">
            <a:xfrm>
              <a:off x="5314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60" name="Line 20"/>
            <p:cNvSpPr>
              <a:spLocks noChangeShapeType="1"/>
            </p:cNvSpPr>
            <p:nvPr/>
          </p:nvSpPr>
          <p:spPr bwMode="auto">
            <a:xfrm>
              <a:off x="6317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61" name="Line 21"/>
            <p:cNvSpPr>
              <a:spLocks noChangeShapeType="1"/>
            </p:cNvSpPr>
            <p:nvPr/>
          </p:nvSpPr>
          <p:spPr bwMode="auto">
            <a:xfrm flipV="1">
              <a:off x="6317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62" name="Line 22"/>
            <p:cNvSpPr>
              <a:spLocks noChangeShapeType="1"/>
            </p:cNvSpPr>
            <p:nvPr/>
          </p:nvSpPr>
          <p:spPr bwMode="auto">
            <a:xfrm>
              <a:off x="732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04663" name="Text Box 23"/>
          <p:cNvSpPr txBox="1">
            <a:spLocks noChangeArrowheads="1"/>
          </p:cNvSpPr>
          <p:nvPr/>
        </p:nvSpPr>
        <p:spPr bwMode="auto">
          <a:xfrm>
            <a:off x="746125" y="176688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904664" name="Rectangle 24"/>
          <p:cNvSpPr>
            <a:spLocks noChangeArrowheads="1"/>
          </p:cNvSpPr>
          <p:nvPr/>
        </p:nvSpPr>
        <p:spPr bwMode="auto">
          <a:xfrm>
            <a:off x="685800" y="46116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closed</a:t>
            </a:r>
          </a:p>
        </p:txBody>
      </p:sp>
      <p:grpSp>
        <p:nvGrpSpPr>
          <p:cNvPr id="1904687" name="Group 47"/>
          <p:cNvGrpSpPr>
            <a:grpSpLocks/>
          </p:cNvGrpSpPr>
          <p:nvPr/>
        </p:nvGrpSpPr>
        <p:grpSpPr bwMode="auto">
          <a:xfrm>
            <a:off x="-2727325" y="2278063"/>
            <a:ext cx="14347825" cy="2333625"/>
            <a:chOff x="-1718" y="1435"/>
            <a:chExt cx="9038" cy="1470"/>
          </a:xfrm>
        </p:grpSpPr>
        <p:sp>
          <p:nvSpPr>
            <p:cNvPr id="1904688" name="Line 48"/>
            <p:cNvSpPr>
              <a:spLocks noChangeShapeType="1"/>
            </p:cNvSpPr>
            <p:nvPr/>
          </p:nvSpPr>
          <p:spPr bwMode="auto">
            <a:xfrm>
              <a:off x="-1718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89" name="Line 49"/>
            <p:cNvSpPr>
              <a:spLocks noChangeShapeType="1"/>
            </p:cNvSpPr>
            <p:nvPr/>
          </p:nvSpPr>
          <p:spPr bwMode="auto">
            <a:xfrm>
              <a:off x="-693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0" name="Line 50"/>
            <p:cNvSpPr>
              <a:spLocks noChangeShapeType="1"/>
            </p:cNvSpPr>
            <p:nvPr/>
          </p:nvSpPr>
          <p:spPr bwMode="auto">
            <a:xfrm>
              <a:off x="310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1" name="Line 51"/>
            <p:cNvSpPr>
              <a:spLocks noChangeShapeType="1"/>
            </p:cNvSpPr>
            <p:nvPr/>
          </p:nvSpPr>
          <p:spPr bwMode="auto">
            <a:xfrm flipV="1">
              <a:off x="31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2" name="Line 52"/>
            <p:cNvSpPr>
              <a:spLocks noChangeShapeType="1"/>
            </p:cNvSpPr>
            <p:nvPr/>
          </p:nvSpPr>
          <p:spPr bwMode="auto">
            <a:xfrm>
              <a:off x="1313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3" name="Line 53"/>
            <p:cNvSpPr>
              <a:spLocks noChangeShapeType="1"/>
            </p:cNvSpPr>
            <p:nvPr/>
          </p:nvSpPr>
          <p:spPr bwMode="auto">
            <a:xfrm>
              <a:off x="1302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4" name="Line 54"/>
            <p:cNvSpPr>
              <a:spLocks noChangeShapeType="1"/>
            </p:cNvSpPr>
            <p:nvPr/>
          </p:nvSpPr>
          <p:spPr bwMode="auto">
            <a:xfrm>
              <a:off x="2305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5" name="Line 55"/>
            <p:cNvSpPr>
              <a:spLocks noChangeShapeType="1"/>
            </p:cNvSpPr>
            <p:nvPr/>
          </p:nvSpPr>
          <p:spPr bwMode="auto">
            <a:xfrm flipV="1">
              <a:off x="2305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6" name="Line 56"/>
            <p:cNvSpPr>
              <a:spLocks noChangeShapeType="1"/>
            </p:cNvSpPr>
            <p:nvPr/>
          </p:nvSpPr>
          <p:spPr bwMode="auto">
            <a:xfrm>
              <a:off x="3308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7" name="Line 57"/>
            <p:cNvSpPr>
              <a:spLocks noChangeShapeType="1"/>
            </p:cNvSpPr>
            <p:nvPr/>
          </p:nvSpPr>
          <p:spPr bwMode="auto">
            <a:xfrm>
              <a:off x="3308" y="2893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8" name="Line 58"/>
            <p:cNvSpPr>
              <a:spLocks noChangeShapeType="1"/>
            </p:cNvSpPr>
            <p:nvPr/>
          </p:nvSpPr>
          <p:spPr bwMode="auto">
            <a:xfrm>
              <a:off x="4311" y="143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699" name="Line 59"/>
            <p:cNvSpPr>
              <a:spLocks noChangeShapeType="1"/>
            </p:cNvSpPr>
            <p:nvPr/>
          </p:nvSpPr>
          <p:spPr bwMode="auto">
            <a:xfrm flipV="1">
              <a:off x="4311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00" name="Line 60"/>
            <p:cNvSpPr>
              <a:spLocks noChangeShapeType="1"/>
            </p:cNvSpPr>
            <p:nvPr/>
          </p:nvSpPr>
          <p:spPr bwMode="auto">
            <a:xfrm>
              <a:off x="5314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01" name="Line 61"/>
            <p:cNvSpPr>
              <a:spLocks noChangeShapeType="1"/>
            </p:cNvSpPr>
            <p:nvPr/>
          </p:nvSpPr>
          <p:spPr bwMode="auto">
            <a:xfrm>
              <a:off x="-1696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02" name="Line 62"/>
            <p:cNvSpPr>
              <a:spLocks noChangeShapeType="1"/>
            </p:cNvSpPr>
            <p:nvPr/>
          </p:nvSpPr>
          <p:spPr bwMode="auto">
            <a:xfrm flipV="1">
              <a:off x="-1696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03" name="Line 63"/>
            <p:cNvSpPr>
              <a:spLocks noChangeShapeType="1"/>
            </p:cNvSpPr>
            <p:nvPr/>
          </p:nvSpPr>
          <p:spPr bwMode="auto">
            <a:xfrm>
              <a:off x="-69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04" name="Line 64"/>
            <p:cNvSpPr>
              <a:spLocks noChangeShapeType="1"/>
            </p:cNvSpPr>
            <p:nvPr/>
          </p:nvSpPr>
          <p:spPr bwMode="auto">
            <a:xfrm>
              <a:off x="5314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05" name="Line 65"/>
            <p:cNvSpPr>
              <a:spLocks noChangeShapeType="1"/>
            </p:cNvSpPr>
            <p:nvPr/>
          </p:nvSpPr>
          <p:spPr bwMode="auto">
            <a:xfrm>
              <a:off x="6317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06" name="Line 66"/>
            <p:cNvSpPr>
              <a:spLocks noChangeShapeType="1"/>
            </p:cNvSpPr>
            <p:nvPr/>
          </p:nvSpPr>
          <p:spPr bwMode="auto">
            <a:xfrm flipV="1">
              <a:off x="6317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07" name="Line 67"/>
            <p:cNvSpPr>
              <a:spLocks noChangeShapeType="1"/>
            </p:cNvSpPr>
            <p:nvPr/>
          </p:nvSpPr>
          <p:spPr bwMode="auto">
            <a:xfrm>
              <a:off x="732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04708" name="Group 68"/>
          <p:cNvGrpSpPr>
            <a:grpSpLocks/>
          </p:cNvGrpSpPr>
          <p:nvPr/>
        </p:nvGrpSpPr>
        <p:grpSpPr bwMode="auto">
          <a:xfrm>
            <a:off x="-2727325" y="2278063"/>
            <a:ext cx="14347825" cy="2333625"/>
            <a:chOff x="-1718" y="1435"/>
            <a:chExt cx="9038" cy="1470"/>
          </a:xfrm>
        </p:grpSpPr>
        <p:sp>
          <p:nvSpPr>
            <p:cNvPr id="1904709" name="Line 69"/>
            <p:cNvSpPr>
              <a:spLocks noChangeShapeType="1"/>
            </p:cNvSpPr>
            <p:nvPr/>
          </p:nvSpPr>
          <p:spPr bwMode="auto">
            <a:xfrm>
              <a:off x="-1718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0" name="Line 70"/>
            <p:cNvSpPr>
              <a:spLocks noChangeShapeType="1"/>
            </p:cNvSpPr>
            <p:nvPr/>
          </p:nvSpPr>
          <p:spPr bwMode="auto">
            <a:xfrm>
              <a:off x="-693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1" name="Line 71"/>
            <p:cNvSpPr>
              <a:spLocks noChangeShapeType="1"/>
            </p:cNvSpPr>
            <p:nvPr/>
          </p:nvSpPr>
          <p:spPr bwMode="auto">
            <a:xfrm>
              <a:off x="310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2" name="Line 72"/>
            <p:cNvSpPr>
              <a:spLocks noChangeShapeType="1"/>
            </p:cNvSpPr>
            <p:nvPr/>
          </p:nvSpPr>
          <p:spPr bwMode="auto">
            <a:xfrm flipV="1">
              <a:off x="31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3" name="Line 73"/>
            <p:cNvSpPr>
              <a:spLocks noChangeShapeType="1"/>
            </p:cNvSpPr>
            <p:nvPr/>
          </p:nvSpPr>
          <p:spPr bwMode="auto">
            <a:xfrm>
              <a:off x="1313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4" name="Line 74"/>
            <p:cNvSpPr>
              <a:spLocks noChangeShapeType="1"/>
            </p:cNvSpPr>
            <p:nvPr/>
          </p:nvSpPr>
          <p:spPr bwMode="auto">
            <a:xfrm>
              <a:off x="1302" y="2905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5" name="Line 75"/>
            <p:cNvSpPr>
              <a:spLocks noChangeShapeType="1"/>
            </p:cNvSpPr>
            <p:nvPr/>
          </p:nvSpPr>
          <p:spPr bwMode="auto">
            <a:xfrm>
              <a:off x="2345" y="1447"/>
              <a:ext cx="9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6" name="Line 76"/>
            <p:cNvSpPr>
              <a:spLocks noChangeShapeType="1"/>
            </p:cNvSpPr>
            <p:nvPr/>
          </p:nvSpPr>
          <p:spPr bwMode="auto">
            <a:xfrm flipV="1">
              <a:off x="2345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7" name="Line 77"/>
            <p:cNvSpPr>
              <a:spLocks noChangeShapeType="1"/>
            </p:cNvSpPr>
            <p:nvPr/>
          </p:nvSpPr>
          <p:spPr bwMode="auto">
            <a:xfrm>
              <a:off x="3260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8" name="Line 78"/>
            <p:cNvSpPr>
              <a:spLocks noChangeShapeType="1"/>
            </p:cNvSpPr>
            <p:nvPr/>
          </p:nvSpPr>
          <p:spPr bwMode="auto">
            <a:xfrm>
              <a:off x="3260" y="2893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19" name="Line 79"/>
            <p:cNvSpPr>
              <a:spLocks noChangeShapeType="1"/>
            </p:cNvSpPr>
            <p:nvPr/>
          </p:nvSpPr>
          <p:spPr bwMode="auto">
            <a:xfrm>
              <a:off x="4311" y="143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0" name="Line 80"/>
            <p:cNvSpPr>
              <a:spLocks noChangeShapeType="1"/>
            </p:cNvSpPr>
            <p:nvPr/>
          </p:nvSpPr>
          <p:spPr bwMode="auto">
            <a:xfrm flipV="1">
              <a:off x="4311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1" name="Line 81"/>
            <p:cNvSpPr>
              <a:spLocks noChangeShapeType="1"/>
            </p:cNvSpPr>
            <p:nvPr/>
          </p:nvSpPr>
          <p:spPr bwMode="auto">
            <a:xfrm>
              <a:off x="5314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2" name="Line 82"/>
            <p:cNvSpPr>
              <a:spLocks noChangeShapeType="1"/>
            </p:cNvSpPr>
            <p:nvPr/>
          </p:nvSpPr>
          <p:spPr bwMode="auto">
            <a:xfrm>
              <a:off x="-1696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3" name="Line 83"/>
            <p:cNvSpPr>
              <a:spLocks noChangeShapeType="1"/>
            </p:cNvSpPr>
            <p:nvPr/>
          </p:nvSpPr>
          <p:spPr bwMode="auto">
            <a:xfrm flipV="1">
              <a:off x="-1696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4" name="Line 84"/>
            <p:cNvSpPr>
              <a:spLocks noChangeShapeType="1"/>
            </p:cNvSpPr>
            <p:nvPr/>
          </p:nvSpPr>
          <p:spPr bwMode="auto">
            <a:xfrm>
              <a:off x="-69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5" name="Line 85"/>
            <p:cNvSpPr>
              <a:spLocks noChangeShapeType="1"/>
            </p:cNvSpPr>
            <p:nvPr/>
          </p:nvSpPr>
          <p:spPr bwMode="auto">
            <a:xfrm>
              <a:off x="5314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6" name="Line 86"/>
            <p:cNvSpPr>
              <a:spLocks noChangeShapeType="1"/>
            </p:cNvSpPr>
            <p:nvPr/>
          </p:nvSpPr>
          <p:spPr bwMode="auto">
            <a:xfrm>
              <a:off x="6317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7" name="Line 87"/>
            <p:cNvSpPr>
              <a:spLocks noChangeShapeType="1"/>
            </p:cNvSpPr>
            <p:nvPr/>
          </p:nvSpPr>
          <p:spPr bwMode="auto">
            <a:xfrm flipV="1">
              <a:off x="6317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28" name="Line 88"/>
            <p:cNvSpPr>
              <a:spLocks noChangeShapeType="1"/>
            </p:cNvSpPr>
            <p:nvPr/>
          </p:nvSpPr>
          <p:spPr bwMode="auto">
            <a:xfrm>
              <a:off x="732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04729" name="Group 89"/>
          <p:cNvGrpSpPr>
            <a:grpSpLocks/>
          </p:cNvGrpSpPr>
          <p:nvPr/>
        </p:nvGrpSpPr>
        <p:grpSpPr bwMode="auto">
          <a:xfrm>
            <a:off x="-2727325" y="2278063"/>
            <a:ext cx="14347825" cy="2333625"/>
            <a:chOff x="-1718" y="1435"/>
            <a:chExt cx="9038" cy="1470"/>
          </a:xfrm>
        </p:grpSpPr>
        <p:sp>
          <p:nvSpPr>
            <p:cNvPr id="1904730" name="Line 90"/>
            <p:cNvSpPr>
              <a:spLocks noChangeShapeType="1"/>
            </p:cNvSpPr>
            <p:nvPr/>
          </p:nvSpPr>
          <p:spPr bwMode="auto">
            <a:xfrm>
              <a:off x="-1718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1" name="Line 91"/>
            <p:cNvSpPr>
              <a:spLocks noChangeShapeType="1"/>
            </p:cNvSpPr>
            <p:nvPr/>
          </p:nvSpPr>
          <p:spPr bwMode="auto">
            <a:xfrm>
              <a:off x="-693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2" name="Line 92"/>
            <p:cNvSpPr>
              <a:spLocks noChangeShapeType="1"/>
            </p:cNvSpPr>
            <p:nvPr/>
          </p:nvSpPr>
          <p:spPr bwMode="auto">
            <a:xfrm>
              <a:off x="310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3" name="Line 93"/>
            <p:cNvSpPr>
              <a:spLocks noChangeShapeType="1"/>
            </p:cNvSpPr>
            <p:nvPr/>
          </p:nvSpPr>
          <p:spPr bwMode="auto">
            <a:xfrm flipV="1">
              <a:off x="31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4" name="Line 94"/>
            <p:cNvSpPr>
              <a:spLocks noChangeShapeType="1"/>
            </p:cNvSpPr>
            <p:nvPr/>
          </p:nvSpPr>
          <p:spPr bwMode="auto">
            <a:xfrm>
              <a:off x="1313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5" name="Line 95"/>
            <p:cNvSpPr>
              <a:spLocks noChangeShapeType="1"/>
            </p:cNvSpPr>
            <p:nvPr/>
          </p:nvSpPr>
          <p:spPr bwMode="auto">
            <a:xfrm>
              <a:off x="1302" y="2905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6" name="Line 96"/>
            <p:cNvSpPr>
              <a:spLocks noChangeShapeType="1"/>
            </p:cNvSpPr>
            <p:nvPr/>
          </p:nvSpPr>
          <p:spPr bwMode="auto">
            <a:xfrm>
              <a:off x="2345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7" name="Line 97"/>
            <p:cNvSpPr>
              <a:spLocks noChangeShapeType="1"/>
            </p:cNvSpPr>
            <p:nvPr/>
          </p:nvSpPr>
          <p:spPr bwMode="auto">
            <a:xfrm flipV="1">
              <a:off x="2345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8" name="Line 98"/>
            <p:cNvSpPr>
              <a:spLocks noChangeShapeType="1"/>
            </p:cNvSpPr>
            <p:nvPr/>
          </p:nvSpPr>
          <p:spPr bwMode="auto">
            <a:xfrm>
              <a:off x="3348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39" name="Line 99"/>
            <p:cNvSpPr>
              <a:spLocks noChangeShapeType="1"/>
            </p:cNvSpPr>
            <p:nvPr/>
          </p:nvSpPr>
          <p:spPr bwMode="auto">
            <a:xfrm>
              <a:off x="3348" y="2893"/>
              <a:ext cx="9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0" name="Line 100"/>
            <p:cNvSpPr>
              <a:spLocks noChangeShapeType="1"/>
            </p:cNvSpPr>
            <p:nvPr/>
          </p:nvSpPr>
          <p:spPr bwMode="auto">
            <a:xfrm>
              <a:off x="4311" y="143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1" name="Line 101"/>
            <p:cNvSpPr>
              <a:spLocks noChangeShapeType="1"/>
            </p:cNvSpPr>
            <p:nvPr/>
          </p:nvSpPr>
          <p:spPr bwMode="auto">
            <a:xfrm flipV="1">
              <a:off x="4311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2" name="Line 102"/>
            <p:cNvSpPr>
              <a:spLocks noChangeShapeType="1"/>
            </p:cNvSpPr>
            <p:nvPr/>
          </p:nvSpPr>
          <p:spPr bwMode="auto">
            <a:xfrm>
              <a:off x="5314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3" name="Line 103"/>
            <p:cNvSpPr>
              <a:spLocks noChangeShapeType="1"/>
            </p:cNvSpPr>
            <p:nvPr/>
          </p:nvSpPr>
          <p:spPr bwMode="auto">
            <a:xfrm>
              <a:off x="-1696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4" name="Line 104"/>
            <p:cNvSpPr>
              <a:spLocks noChangeShapeType="1"/>
            </p:cNvSpPr>
            <p:nvPr/>
          </p:nvSpPr>
          <p:spPr bwMode="auto">
            <a:xfrm flipV="1">
              <a:off x="-1696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5" name="Line 105"/>
            <p:cNvSpPr>
              <a:spLocks noChangeShapeType="1"/>
            </p:cNvSpPr>
            <p:nvPr/>
          </p:nvSpPr>
          <p:spPr bwMode="auto">
            <a:xfrm>
              <a:off x="-69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6" name="Line 106"/>
            <p:cNvSpPr>
              <a:spLocks noChangeShapeType="1"/>
            </p:cNvSpPr>
            <p:nvPr/>
          </p:nvSpPr>
          <p:spPr bwMode="auto">
            <a:xfrm>
              <a:off x="5314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7" name="Line 107"/>
            <p:cNvSpPr>
              <a:spLocks noChangeShapeType="1"/>
            </p:cNvSpPr>
            <p:nvPr/>
          </p:nvSpPr>
          <p:spPr bwMode="auto">
            <a:xfrm>
              <a:off x="6317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8" name="Line 108"/>
            <p:cNvSpPr>
              <a:spLocks noChangeShapeType="1"/>
            </p:cNvSpPr>
            <p:nvPr/>
          </p:nvSpPr>
          <p:spPr bwMode="auto">
            <a:xfrm flipV="1">
              <a:off x="6317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49" name="Line 109"/>
            <p:cNvSpPr>
              <a:spLocks noChangeShapeType="1"/>
            </p:cNvSpPr>
            <p:nvPr/>
          </p:nvSpPr>
          <p:spPr bwMode="auto">
            <a:xfrm>
              <a:off x="732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04750" name="Group 110"/>
          <p:cNvGrpSpPr>
            <a:grpSpLocks/>
          </p:cNvGrpSpPr>
          <p:nvPr/>
        </p:nvGrpSpPr>
        <p:grpSpPr bwMode="auto">
          <a:xfrm>
            <a:off x="-2727325" y="2278063"/>
            <a:ext cx="14347825" cy="2333625"/>
            <a:chOff x="-1718" y="1435"/>
            <a:chExt cx="9038" cy="1470"/>
          </a:xfrm>
        </p:grpSpPr>
        <p:sp>
          <p:nvSpPr>
            <p:cNvPr id="1904751" name="Line 111"/>
            <p:cNvSpPr>
              <a:spLocks noChangeShapeType="1"/>
            </p:cNvSpPr>
            <p:nvPr/>
          </p:nvSpPr>
          <p:spPr bwMode="auto">
            <a:xfrm>
              <a:off x="-1718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52" name="Line 112"/>
            <p:cNvSpPr>
              <a:spLocks noChangeShapeType="1"/>
            </p:cNvSpPr>
            <p:nvPr/>
          </p:nvSpPr>
          <p:spPr bwMode="auto">
            <a:xfrm>
              <a:off x="-693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53" name="Line 113"/>
            <p:cNvSpPr>
              <a:spLocks noChangeShapeType="1"/>
            </p:cNvSpPr>
            <p:nvPr/>
          </p:nvSpPr>
          <p:spPr bwMode="auto">
            <a:xfrm>
              <a:off x="310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54" name="Line 114"/>
            <p:cNvSpPr>
              <a:spLocks noChangeShapeType="1"/>
            </p:cNvSpPr>
            <p:nvPr/>
          </p:nvSpPr>
          <p:spPr bwMode="auto">
            <a:xfrm flipV="1">
              <a:off x="31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55" name="Line 115"/>
            <p:cNvSpPr>
              <a:spLocks noChangeShapeType="1"/>
            </p:cNvSpPr>
            <p:nvPr/>
          </p:nvSpPr>
          <p:spPr bwMode="auto">
            <a:xfrm>
              <a:off x="1313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56" name="Line 116"/>
            <p:cNvSpPr>
              <a:spLocks noChangeShapeType="1"/>
            </p:cNvSpPr>
            <p:nvPr/>
          </p:nvSpPr>
          <p:spPr bwMode="auto">
            <a:xfrm>
              <a:off x="1302" y="2905"/>
              <a:ext cx="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57" name="Line 117"/>
            <p:cNvSpPr>
              <a:spLocks noChangeShapeType="1"/>
            </p:cNvSpPr>
            <p:nvPr/>
          </p:nvSpPr>
          <p:spPr bwMode="auto">
            <a:xfrm flipV="1">
              <a:off x="2253" y="1435"/>
              <a:ext cx="11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58" name="Line 118"/>
            <p:cNvSpPr>
              <a:spLocks noChangeShapeType="1"/>
            </p:cNvSpPr>
            <p:nvPr/>
          </p:nvSpPr>
          <p:spPr bwMode="auto">
            <a:xfrm flipV="1">
              <a:off x="225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59" name="Line 119"/>
            <p:cNvSpPr>
              <a:spLocks noChangeShapeType="1"/>
            </p:cNvSpPr>
            <p:nvPr/>
          </p:nvSpPr>
          <p:spPr bwMode="auto">
            <a:xfrm>
              <a:off x="3360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0" name="Line 120"/>
            <p:cNvSpPr>
              <a:spLocks noChangeShapeType="1"/>
            </p:cNvSpPr>
            <p:nvPr/>
          </p:nvSpPr>
          <p:spPr bwMode="auto">
            <a:xfrm>
              <a:off x="3360" y="2893"/>
              <a:ext cx="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1" name="Line 121"/>
            <p:cNvSpPr>
              <a:spLocks noChangeShapeType="1"/>
            </p:cNvSpPr>
            <p:nvPr/>
          </p:nvSpPr>
          <p:spPr bwMode="auto">
            <a:xfrm>
              <a:off x="4311" y="143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2" name="Line 122"/>
            <p:cNvSpPr>
              <a:spLocks noChangeShapeType="1"/>
            </p:cNvSpPr>
            <p:nvPr/>
          </p:nvSpPr>
          <p:spPr bwMode="auto">
            <a:xfrm flipV="1">
              <a:off x="4311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3" name="Line 123"/>
            <p:cNvSpPr>
              <a:spLocks noChangeShapeType="1"/>
            </p:cNvSpPr>
            <p:nvPr/>
          </p:nvSpPr>
          <p:spPr bwMode="auto">
            <a:xfrm>
              <a:off x="5314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4" name="Line 124"/>
            <p:cNvSpPr>
              <a:spLocks noChangeShapeType="1"/>
            </p:cNvSpPr>
            <p:nvPr/>
          </p:nvSpPr>
          <p:spPr bwMode="auto">
            <a:xfrm>
              <a:off x="-1696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5" name="Line 125"/>
            <p:cNvSpPr>
              <a:spLocks noChangeShapeType="1"/>
            </p:cNvSpPr>
            <p:nvPr/>
          </p:nvSpPr>
          <p:spPr bwMode="auto">
            <a:xfrm flipV="1">
              <a:off x="-1696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6" name="Line 126"/>
            <p:cNvSpPr>
              <a:spLocks noChangeShapeType="1"/>
            </p:cNvSpPr>
            <p:nvPr/>
          </p:nvSpPr>
          <p:spPr bwMode="auto">
            <a:xfrm>
              <a:off x="-69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7" name="Line 127"/>
            <p:cNvSpPr>
              <a:spLocks noChangeShapeType="1"/>
            </p:cNvSpPr>
            <p:nvPr/>
          </p:nvSpPr>
          <p:spPr bwMode="auto">
            <a:xfrm>
              <a:off x="5314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8" name="Line 128"/>
            <p:cNvSpPr>
              <a:spLocks noChangeShapeType="1"/>
            </p:cNvSpPr>
            <p:nvPr/>
          </p:nvSpPr>
          <p:spPr bwMode="auto">
            <a:xfrm>
              <a:off x="6317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69" name="Line 129"/>
            <p:cNvSpPr>
              <a:spLocks noChangeShapeType="1"/>
            </p:cNvSpPr>
            <p:nvPr/>
          </p:nvSpPr>
          <p:spPr bwMode="auto">
            <a:xfrm flipV="1">
              <a:off x="6317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70" name="Line 130"/>
            <p:cNvSpPr>
              <a:spLocks noChangeShapeType="1"/>
            </p:cNvSpPr>
            <p:nvPr/>
          </p:nvSpPr>
          <p:spPr bwMode="auto">
            <a:xfrm>
              <a:off x="732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04771" name="Group 131"/>
          <p:cNvGrpSpPr>
            <a:grpSpLocks/>
          </p:cNvGrpSpPr>
          <p:nvPr/>
        </p:nvGrpSpPr>
        <p:grpSpPr bwMode="auto">
          <a:xfrm>
            <a:off x="-2727325" y="2278063"/>
            <a:ext cx="14347825" cy="2333625"/>
            <a:chOff x="-1718" y="1435"/>
            <a:chExt cx="9038" cy="1470"/>
          </a:xfrm>
        </p:grpSpPr>
        <p:sp>
          <p:nvSpPr>
            <p:cNvPr id="1904772" name="Line 132"/>
            <p:cNvSpPr>
              <a:spLocks noChangeShapeType="1"/>
            </p:cNvSpPr>
            <p:nvPr/>
          </p:nvSpPr>
          <p:spPr bwMode="auto">
            <a:xfrm>
              <a:off x="-1718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73" name="Line 133"/>
            <p:cNvSpPr>
              <a:spLocks noChangeShapeType="1"/>
            </p:cNvSpPr>
            <p:nvPr/>
          </p:nvSpPr>
          <p:spPr bwMode="auto">
            <a:xfrm>
              <a:off x="-693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74" name="Line 134"/>
            <p:cNvSpPr>
              <a:spLocks noChangeShapeType="1"/>
            </p:cNvSpPr>
            <p:nvPr/>
          </p:nvSpPr>
          <p:spPr bwMode="auto">
            <a:xfrm>
              <a:off x="310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75" name="Line 135"/>
            <p:cNvSpPr>
              <a:spLocks noChangeShapeType="1"/>
            </p:cNvSpPr>
            <p:nvPr/>
          </p:nvSpPr>
          <p:spPr bwMode="auto">
            <a:xfrm flipV="1">
              <a:off x="31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76" name="Line 136"/>
            <p:cNvSpPr>
              <a:spLocks noChangeShapeType="1"/>
            </p:cNvSpPr>
            <p:nvPr/>
          </p:nvSpPr>
          <p:spPr bwMode="auto">
            <a:xfrm>
              <a:off x="1313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77" name="Line 137"/>
            <p:cNvSpPr>
              <a:spLocks noChangeShapeType="1"/>
            </p:cNvSpPr>
            <p:nvPr/>
          </p:nvSpPr>
          <p:spPr bwMode="auto">
            <a:xfrm>
              <a:off x="1302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78" name="Line 138"/>
            <p:cNvSpPr>
              <a:spLocks noChangeShapeType="1"/>
            </p:cNvSpPr>
            <p:nvPr/>
          </p:nvSpPr>
          <p:spPr bwMode="auto">
            <a:xfrm>
              <a:off x="2305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79" name="Line 139"/>
            <p:cNvSpPr>
              <a:spLocks noChangeShapeType="1"/>
            </p:cNvSpPr>
            <p:nvPr/>
          </p:nvSpPr>
          <p:spPr bwMode="auto">
            <a:xfrm flipV="1">
              <a:off x="2305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0" name="Line 140"/>
            <p:cNvSpPr>
              <a:spLocks noChangeShapeType="1"/>
            </p:cNvSpPr>
            <p:nvPr/>
          </p:nvSpPr>
          <p:spPr bwMode="auto">
            <a:xfrm>
              <a:off x="3308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1" name="Line 141"/>
            <p:cNvSpPr>
              <a:spLocks noChangeShapeType="1"/>
            </p:cNvSpPr>
            <p:nvPr/>
          </p:nvSpPr>
          <p:spPr bwMode="auto">
            <a:xfrm>
              <a:off x="3308" y="2893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2" name="Line 142"/>
            <p:cNvSpPr>
              <a:spLocks noChangeShapeType="1"/>
            </p:cNvSpPr>
            <p:nvPr/>
          </p:nvSpPr>
          <p:spPr bwMode="auto">
            <a:xfrm>
              <a:off x="4311" y="143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3" name="Line 143"/>
            <p:cNvSpPr>
              <a:spLocks noChangeShapeType="1"/>
            </p:cNvSpPr>
            <p:nvPr/>
          </p:nvSpPr>
          <p:spPr bwMode="auto">
            <a:xfrm flipV="1">
              <a:off x="4311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4" name="Line 144"/>
            <p:cNvSpPr>
              <a:spLocks noChangeShapeType="1"/>
            </p:cNvSpPr>
            <p:nvPr/>
          </p:nvSpPr>
          <p:spPr bwMode="auto">
            <a:xfrm>
              <a:off x="5314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5" name="Line 145"/>
            <p:cNvSpPr>
              <a:spLocks noChangeShapeType="1"/>
            </p:cNvSpPr>
            <p:nvPr/>
          </p:nvSpPr>
          <p:spPr bwMode="auto">
            <a:xfrm>
              <a:off x="-1696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6" name="Line 146"/>
            <p:cNvSpPr>
              <a:spLocks noChangeShapeType="1"/>
            </p:cNvSpPr>
            <p:nvPr/>
          </p:nvSpPr>
          <p:spPr bwMode="auto">
            <a:xfrm flipV="1">
              <a:off x="-1696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7" name="Line 147"/>
            <p:cNvSpPr>
              <a:spLocks noChangeShapeType="1"/>
            </p:cNvSpPr>
            <p:nvPr/>
          </p:nvSpPr>
          <p:spPr bwMode="auto">
            <a:xfrm>
              <a:off x="-69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8" name="Line 148"/>
            <p:cNvSpPr>
              <a:spLocks noChangeShapeType="1"/>
            </p:cNvSpPr>
            <p:nvPr/>
          </p:nvSpPr>
          <p:spPr bwMode="auto">
            <a:xfrm>
              <a:off x="5314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89" name="Line 149"/>
            <p:cNvSpPr>
              <a:spLocks noChangeShapeType="1"/>
            </p:cNvSpPr>
            <p:nvPr/>
          </p:nvSpPr>
          <p:spPr bwMode="auto">
            <a:xfrm>
              <a:off x="6317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90" name="Line 150"/>
            <p:cNvSpPr>
              <a:spLocks noChangeShapeType="1"/>
            </p:cNvSpPr>
            <p:nvPr/>
          </p:nvSpPr>
          <p:spPr bwMode="auto">
            <a:xfrm flipV="1">
              <a:off x="6317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91" name="Line 151"/>
            <p:cNvSpPr>
              <a:spLocks noChangeShapeType="1"/>
            </p:cNvSpPr>
            <p:nvPr/>
          </p:nvSpPr>
          <p:spPr bwMode="auto">
            <a:xfrm>
              <a:off x="732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04792" name="Group 152"/>
          <p:cNvGrpSpPr>
            <a:grpSpLocks/>
          </p:cNvGrpSpPr>
          <p:nvPr/>
        </p:nvGrpSpPr>
        <p:grpSpPr bwMode="auto">
          <a:xfrm>
            <a:off x="-2727325" y="2278063"/>
            <a:ext cx="14347825" cy="2333625"/>
            <a:chOff x="-1718" y="1435"/>
            <a:chExt cx="9038" cy="1470"/>
          </a:xfrm>
        </p:grpSpPr>
        <p:sp>
          <p:nvSpPr>
            <p:cNvPr id="1904793" name="Line 153"/>
            <p:cNvSpPr>
              <a:spLocks noChangeShapeType="1"/>
            </p:cNvSpPr>
            <p:nvPr/>
          </p:nvSpPr>
          <p:spPr bwMode="auto">
            <a:xfrm>
              <a:off x="-1718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94" name="Line 154"/>
            <p:cNvSpPr>
              <a:spLocks noChangeShapeType="1"/>
            </p:cNvSpPr>
            <p:nvPr/>
          </p:nvSpPr>
          <p:spPr bwMode="auto">
            <a:xfrm>
              <a:off x="-693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95" name="Line 155"/>
            <p:cNvSpPr>
              <a:spLocks noChangeShapeType="1"/>
            </p:cNvSpPr>
            <p:nvPr/>
          </p:nvSpPr>
          <p:spPr bwMode="auto">
            <a:xfrm>
              <a:off x="310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96" name="Line 156"/>
            <p:cNvSpPr>
              <a:spLocks noChangeShapeType="1"/>
            </p:cNvSpPr>
            <p:nvPr/>
          </p:nvSpPr>
          <p:spPr bwMode="auto">
            <a:xfrm flipV="1">
              <a:off x="31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97" name="Line 157"/>
            <p:cNvSpPr>
              <a:spLocks noChangeShapeType="1"/>
            </p:cNvSpPr>
            <p:nvPr/>
          </p:nvSpPr>
          <p:spPr bwMode="auto">
            <a:xfrm>
              <a:off x="1313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98" name="Line 158"/>
            <p:cNvSpPr>
              <a:spLocks noChangeShapeType="1"/>
            </p:cNvSpPr>
            <p:nvPr/>
          </p:nvSpPr>
          <p:spPr bwMode="auto">
            <a:xfrm flipV="1">
              <a:off x="1302" y="2899"/>
              <a:ext cx="963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799" name="Line 159"/>
            <p:cNvSpPr>
              <a:spLocks noChangeShapeType="1"/>
            </p:cNvSpPr>
            <p:nvPr/>
          </p:nvSpPr>
          <p:spPr bwMode="auto">
            <a:xfrm>
              <a:off x="2265" y="1447"/>
              <a:ext cx="10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0" name="Line 160"/>
            <p:cNvSpPr>
              <a:spLocks noChangeShapeType="1"/>
            </p:cNvSpPr>
            <p:nvPr/>
          </p:nvSpPr>
          <p:spPr bwMode="auto">
            <a:xfrm flipV="1">
              <a:off x="2265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1" name="Line 161"/>
            <p:cNvSpPr>
              <a:spLocks noChangeShapeType="1"/>
            </p:cNvSpPr>
            <p:nvPr/>
          </p:nvSpPr>
          <p:spPr bwMode="auto">
            <a:xfrm>
              <a:off x="3280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2" name="Line 162"/>
            <p:cNvSpPr>
              <a:spLocks noChangeShapeType="1"/>
            </p:cNvSpPr>
            <p:nvPr/>
          </p:nvSpPr>
          <p:spPr bwMode="auto">
            <a:xfrm>
              <a:off x="3280" y="2893"/>
              <a:ext cx="10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3" name="Line 163"/>
            <p:cNvSpPr>
              <a:spLocks noChangeShapeType="1"/>
            </p:cNvSpPr>
            <p:nvPr/>
          </p:nvSpPr>
          <p:spPr bwMode="auto">
            <a:xfrm>
              <a:off x="4311" y="143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4" name="Line 164"/>
            <p:cNvSpPr>
              <a:spLocks noChangeShapeType="1"/>
            </p:cNvSpPr>
            <p:nvPr/>
          </p:nvSpPr>
          <p:spPr bwMode="auto">
            <a:xfrm flipV="1">
              <a:off x="4311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5" name="Line 165"/>
            <p:cNvSpPr>
              <a:spLocks noChangeShapeType="1"/>
            </p:cNvSpPr>
            <p:nvPr/>
          </p:nvSpPr>
          <p:spPr bwMode="auto">
            <a:xfrm>
              <a:off x="5314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6" name="Line 166"/>
            <p:cNvSpPr>
              <a:spLocks noChangeShapeType="1"/>
            </p:cNvSpPr>
            <p:nvPr/>
          </p:nvSpPr>
          <p:spPr bwMode="auto">
            <a:xfrm>
              <a:off x="-1696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7" name="Line 167"/>
            <p:cNvSpPr>
              <a:spLocks noChangeShapeType="1"/>
            </p:cNvSpPr>
            <p:nvPr/>
          </p:nvSpPr>
          <p:spPr bwMode="auto">
            <a:xfrm flipV="1">
              <a:off x="-1696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8" name="Line 168"/>
            <p:cNvSpPr>
              <a:spLocks noChangeShapeType="1"/>
            </p:cNvSpPr>
            <p:nvPr/>
          </p:nvSpPr>
          <p:spPr bwMode="auto">
            <a:xfrm>
              <a:off x="-69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09" name="Line 169"/>
            <p:cNvSpPr>
              <a:spLocks noChangeShapeType="1"/>
            </p:cNvSpPr>
            <p:nvPr/>
          </p:nvSpPr>
          <p:spPr bwMode="auto">
            <a:xfrm>
              <a:off x="5314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10" name="Line 170"/>
            <p:cNvSpPr>
              <a:spLocks noChangeShapeType="1"/>
            </p:cNvSpPr>
            <p:nvPr/>
          </p:nvSpPr>
          <p:spPr bwMode="auto">
            <a:xfrm>
              <a:off x="6317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11" name="Line 171"/>
            <p:cNvSpPr>
              <a:spLocks noChangeShapeType="1"/>
            </p:cNvSpPr>
            <p:nvPr/>
          </p:nvSpPr>
          <p:spPr bwMode="auto">
            <a:xfrm flipV="1">
              <a:off x="6317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12" name="Line 172"/>
            <p:cNvSpPr>
              <a:spLocks noChangeShapeType="1"/>
            </p:cNvSpPr>
            <p:nvPr/>
          </p:nvSpPr>
          <p:spPr bwMode="auto">
            <a:xfrm>
              <a:off x="732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04813" name="Group 173"/>
          <p:cNvGrpSpPr>
            <a:grpSpLocks/>
          </p:cNvGrpSpPr>
          <p:nvPr/>
        </p:nvGrpSpPr>
        <p:grpSpPr bwMode="auto">
          <a:xfrm>
            <a:off x="-2727325" y="2278063"/>
            <a:ext cx="14347825" cy="2333625"/>
            <a:chOff x="-1718" y="1435"/>
            <a:chExt cx="9038" cy="1470"/>
          </a:xfrm>
        </p:grpSpPr>
        <p:sp>
          <p:nvSpPr>
            <p:cNvPr id="1904814" name="Line 174"/>
            <p:cNvSpPr>
              <a:spLocks noChangeShapeType="1"/>
            </p:cNvSpPr>
            <p:nvPr/>
          </p:nvSpPr>
          <p:spPr bwMode="auto">
            <a:xfrm>
              <a:off x="-1718" y="290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15" name="Line 175"/>
            <p:cNvSpPr>
              <a:spLocks noChangeShapeType="1"/>
            </p:cNvSpPr>
            <p:nvPr/>
          </p:nvSpPr>
          <p:spPr bwMode="auto">
            <a:xfrm>
              <a:off x="-693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16" name="Line 176"/>
            <p:cNvSpPr>
              <a:spLocks noChangeShapeType="1"/>
            </p:cNvSpPr>
            <p:nvPr/>
          </p:nvSpPr>
          <p:spPr bwMode="auto">
            <a:xfrm>
              <a:off x="310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17" name="Line 177"/>
            <p:cNvSpPr>
              <a:spLocks noChangeShapeType="1"/>
            </p:cNvSpPr>
            <p:nvPr/>
          </p:nvSpPr>
          <p:spPr bwMode="auto">
            <a:xfrm flipV="1">
              <a:off x="31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18" name="Line 178"/>
            <p:cNvSpPr>
              <a:spLocks noChangeShapeType="1"/>
            </p:cNvSpPr>
            <p:nvPr/>
          </p:nvSpPr>
          <p:spPr bwMode="auto">
            <a:xfrm>
              <a:off x="1313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19" name="Line 179"/>
            <p:cNvSpPr>
              <a:spLocks noChangeShapeType="1"/>
            </p:cNvSpPr>
            <p:nvPr/>
          </p:nvSpPr>
          <p:spPr bwMode="auto">
            <a:xfrm>
              <a:off x="1302" y="2905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0" name="Line 180"/>
            <p:cNvSpPr>
              <a:spLocks noChangeShapeType="1"/>
            </p:cNvSpPr>
            <p:nvPr/>
          </p:nvSpPr>
          <p:spPr bwMode="auto">
            <a:xfrm>
              <a:off x="2345" y="1447"/>
              <a:ext cx="9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1" name="Line 181"/>
            <p:cNvSpPr>
              <a:spLocks noChangeShapeType="1"/>
            </p:cNvSpPr>
            <p:nvPr/>
          </p:nvSpPr>
          <p:spPr bwMode="auto">
            <a:xfrm flipV="1">
              <a:off x="2345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2" name="Line 182"/>
            <p:cNvSpPr>
              <a:spLocks noChangeShapeType="1"/>
            </p:cNvSpPr>
            <p:nvPr/>
          </p:nvSpPr>
          <p:spPr bwMode="auto">
            <a:xfrm>
              <a:off x="3260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3" name="Line 183"/>
            <p:cNvSpPr>
              <a:spLocks noChangeShapeType="1"/>
            </p:cNvSpPr>
            <p:nvPr/>
          </p:nvSpPr>
          <p:spPr bwMode="auto">
            <a:xfrm>
              <a:off x="3260" y="2893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4" name="Line 184"/>
            <p:cNvSpPr>
              <a:spLocks noChangeShapeType="1"/>
            </p:cNvSpPr>
            <p:nvPr/>
          </p:nvSpPr>
          <p:spPr bwMode="auto">
            <a:xfrm>
              <a:off x="4311" y="1435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5" name="Line 185"/>
            <p:cNvSpPr>
              <a:spLocks noChangeShapeType="1"/>
            </p:cNvSpPr>
            <p:nvPr/>
          </p:nvSpPr>
          <p:spPr bwMode="auto">
            <a:xfrm flipV="1">
              <a:off x="4311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6" name="Line 186"/>
            <p:cNvSpPr>
              <a:spLocks noChangeShapeType="1"/>
            </p:cNvSpPr>
            <p:nvPr/>
          </p:nvSpPr>
          <p:spPr bwMode="auto">
            <a:xfrm>
              <a:off x="5314" y="1435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7" name="Line 187"/>
            <p:cNvSpPr>
              <a:spLocks noChangeShapeType="1"/>
            </p:cNvSpPr>
            <p:nvPr/>
          </p:nvSpPr>
          <p:spPr bwMode="auto">
            <a:xfrm>
              <a:off x="-1696" y="1447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8" name="Line 188"/>
            <p:cNvSpPr>
              <a:spLocks noChangeShapeType="1"/>
            </p:cNvSpPr>
            <p:nvPr/>
          </p:nvSpPr>
          <p:spPr bwMode="auto">
            <a:xfrm flipV="1">
              <a:off x="-1696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29" name="Line 189"/>
            <p:cNvSpPr>
              <a:spLocks noChangeShapeType="1"/>
            </p:cNvSpPr>
            <p:nvPr/>
          </p:nvSpPr>
          <p:spPr bwMode="auto">
            <a:xfrm>
              <a:off x="-693" y="1447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30" name="Line 190"/>
            <p:cNvSpPr>
              <a:spLocks noChangeShapeType="1"/>
            </p:cNvSpPr>
            <p:nvPr/>
          </p:nvSpPr>
          <p:spPr bwMode="auto">
            <a:xfrm>
              <a:off x="5314" y="2899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31" name="Line 191"/>
            <p:cNvSpPr>
              <a:spLocks noChangeShapeType="1"/>
            </p:cNvSpPr>
            <p:nvPr/>
          </p:nvSpPr>
          <p:spPr bwMode="auto">
            <a:xfrm>
              <a:off x="6317" y="1441"/>
              <a:ext cx="10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32" name="Line 192"/>
            <p:cNvSpPr>
              <a:spLocks noChangeShapeType="1"/>
            </p:cNvSpPr>
            <p:nvPr/>
          </p:nvSpPr>
          <p:spPr bwMode="auto">
            <a:xfrm flipV="1">
              <a:off x="6317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04833" name="Line 193"/>
            <p:cNvSpPr>
              <a:spLocks noChangeShapeType="1"/>
            </p:cNvSpPr>
            <p:nvPr/>
          </p:nvSpPr>
          <p:spPr bwMode="auto">
            <a:xfrm>
              <a:off x="7320" y="1441"/>
              <a:ext cx="0" cy="1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04834" name="Line 194"/>
          <p:cNvSpPr>
            <a:spLocks noChangeShapeType="1"/>
          </p:cNvSpPr>
          <p:nvPr/>
        </p:nvSpPr>
        <p:spPr bwMode="auto">
          <a:xfrm>
            <a:off x="3559175" y="4978400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4835" name="Line 195"/>
          <p:cNvSpPr>
            <a:spLocks noChangeShapeType="1"/>
          </p:cNvSpPr>
          <p:nvPr/>
        </p:nvSpPr>
        <p:spPr bwMode="auto">
          <a:xfrm>
            <a:off x="3729038" y="4972050"/>
            <a:ext cx="0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04836" name="Text Box 196"/>
          <p:cNvSpPr txBox="1">
            <a:spLocks noChangeArrowheads="1"/>
          </p:cNvSpPr>
          <p:nvPr/>
        </p:nvSpPr>
        <p:spPr bwMode="auto">
          <a:xfrm>
            <a:off x="3040063" y="549910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shutter jitter</a:t>
            </a:r>
          </a:p>
        </p:txBody>
      </p:sp>
    </p:spTree>
    <p:extLst>
      <p:ext uri="{BB962C8B-B14F-4D97-AF65-F5344CB8AC3E}">
        <p14:creationId xmlns:p14="http://schemas.microsoft.com/office/powerpoint/2010/main" val="1770769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82" name="Rectangle 2"/>
          <p:cNvSpPr>
            <a:spLocks noChangeArrowheads="1"/>
          </p:cNvSpPr>
          <p:nvPr/>
        </p:nvSpPr>
        <p:spPr bwMode="auto">
          <a:xfrm>
            <a:off x="0" y="4111625"/>
            <a:ext cx="9144000" cy="40005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883" name="AutoShape 3"/>
          <p:cNvSpPr>
            <a:spLocks noChangeArrowheads="1"/>
          </p:cNvSpPr>
          <p:nvPr/>
        </p:nvSpPr>
        <p:spPr bwMode="auto">
          <a:xfrm rot="19500000">
            <a:off x="3657600" y="2070100"/>
            <a:ext cx="6921500" cy="696913"/>
          </a:xfrm>
          <a:custGeom>
            <a:avLst/>
            <a:gdLst>
              <a:gd name="G0" fmla="+- 563 0 0"/>
              <a:gd name="G1" fmla="+- 21600 0 563"/>
              <a:gd name="G2" fmla="*/ 563 1 2"/>
              <a:gd name="G3" fmla="+- 21600 0 G2"/>
              <a:gd name="G4" fmla="+/ 563 21600 2"/>
              <a:gd name="G5" fmla="+/ G1 0 2"/>
              <a:gd name="G6" fmla="*/ 21600 21600 563"/>
              <a:gd name="G7" fmla="*/ G6 1 2"/>
              <a:gd name="G8" fmla="+- 21600 0 G7"/>
              <a:gd name="G9" fmla="*/ 21600 1 2"/>
              <a:gd name="G10" fmla="+- 563 0 G9"/>
              <a:gd name="G11" fmla="?: G10 G8 0"/>
              <a:gd name="G12" fmla="?: G10 G7 21600"/>
              <a:gd name="T0" fmla="*/ 21318 w 21600"/>
              <a:gd name="T1" fmla="*/ 10800 h 21600"/>
              <a:gd name="T2" fmla="*/ 10800 w 21600"/>
              <a:gd name="T3" fmla="*/ 21600 h 21600"/>
              <a:gd name="T4" fmla="*/ 282 w 21600"/>
              <a:gd name="T5" fmla="*/ 10800 h 21600"/>
              <a:gd name="T6" fmla="*/ 10800 w 21600"/>
              <a:gd name="T7" fmla="*/ 0 h 21600"/>
              <a:gd name="T8" fmla="*/ 2082 w 21600"/>
              <a:gd name="T9" fmla="*/ 2082 h 21600"/>
              <a:gd name="T10" fmla="*/ 19518 w 21600"/>
              <a:gd name="T11" fmla="*/ 1951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63" y="21600"/>
                </a:lnTo>
                <a:lnTo>
                  <a:pt x="2103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 sz="5400"/>
              <a:t>xtal vibration noise</a:t>
            </a:r>
          </a:p>
        </p:txBody>
      </p:sp>
      <p:sp>
        <p:nvSpPr>
          <p:cNvPr id="2170885" name="Text Box 5"/>
          <p:cNvSpPr txBox="1">
            <a:spLocks noChangeArrowheads="1"/>
          </p:cNvSpPr>
          <p:nvPr/>
        </p:nvSpPr>
        <p:spPr bwMode="auto">
          <a:xfrm>
            <a:off x="796925" y="4121150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incident beam</a:t>
            </a:r>
          </a:p>
        </p:txBody>
      </p:sp>
      <p:pic>
        <p:nvPicPr>
          <p:cNvPr id="2170886" name="Picture 6" descr="MCBS00780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5938">
            <a:off x="4056063" y="3935413"/>
            <a:ext cx="935037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887" name="Text Box 7"/>
          <p:cNvSpPr txBox="1">
            <a:spLocks noChangeArrowheads="1"/>
          </p:cNvSpPr>
          <p:nvPr/>
        </p:nvSpPr>
        <p:spPr bwMode="auto">
          <a:xfrm rot="19500000">
            <a:off x="6084888" y="2368550"/>
            <a:ext cx="175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diffracted beam</a:t>
            </a:r>
          </a:p>
        </p:txBody>
      </p:sp>
    </p:spTree>
    <p:extLst>
      <p:ext uri="{BB962C8B-B14F-4D97-AF65-F5344CB8AC3E}">
        <p14:creationId xmlns:p14="http://schemas.microsoft.com/office/powerpoint/2010/main" val="225369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 sz="6000"/>
              <a:t>Shutter Jitter</a:t>
            </a:r>
          </a:p>
        </p:txBody>
      </p:sp>
      <p:graphicFrame>
        <p:nvGraphicFramePr>
          <p:cNvPr id="2241539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1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1540" name="Text Box 4"/>
          <p:cNvSpPr txBox="1">
            <a:spLocks noChangeArrowheads="1"/>
          </p:cNvSpPr>
          <p:nvPr/>
        </p:nvSpPr>
        <p:spPr bwMode="auto">
          <a:xfrm>
            <a:off x="2293938" y="6057900"/>
            <a:ext cx="5265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rms timing error (% exposure)</a:t>
            </a:r>
          </a:p>
        </p:txBody>
      </p:sp>
      <p:sp>
        <p:nvSpPr>
          <p:cNvPr id="2241541" name="Text Box 5"/>
          <p:cNvSpPr txBox="1">
            <a:spLocks noChangeArrowheads="1"/>
          </p:cNvSpPr>
          <p:nvPr/>
        </p:nvSpPr>
        <p:spPr bwMode="auto">
          <a:xfrm rot="-5400000">
            <a:off x="-1397000" y="3082925"/>
            <a:ext cx="3586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CC to correct model</a:t>
            </a:r>
          </a:p>
        </p:txBody>
      </p:sp>
    </p:spTree>
    <p:extLst>
      <p:ext uri="{BB962C8B-B14F-4D97-AF65-F5344CB8AC3E}">
        <p14:creationId xmlns:p14="http://schemas.microsoft.com/office/powerpoint/2010/main" val="38583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 sz="6000"/>
              <a:t>Beam Flicker</a:t>
            </a:r>
          </a:p>
        </p:txBody>
      </p:sp>
      <p:graphicFrame>
        <p:nvGraphicFramePr>
          <p:cNvPr id="2240515" name="Object 3"/>
          <p:cNvGraphicFramePr>
            <a:graphicFrameLocks noChangeAspect="1"/>
          </p:cNvGraphicFramePr>
          <p:nvPr/>
        </p:nvGraphicFramePr>
        <p:xfrm>
          <a:off x="669925" y="938213"/>
          <a:ext cx="7937500" cy="569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5" name="Chart" r:id="rId3" imgW="6458065" imgH="4629091" progId="MSGraph.Chart.8">
                  <p:embed followColorScheme="full"/>
                </p:oleObj>
              </mc:Choice>
              <mc:Fallback>
                <p:oleObj name="Chart" r:id="rId3" imgW="6458065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938213"/>
                        <a:ext cx="7937500" cy="569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0516" name="Text Box 4"/>
          <p:cNvSpPr txBox="1">
            <a:spLocks noChangeArrowheads="1"/>
          </p:cNvSpPr>
          <p:nvPr/>
        </p:nvSpPr>
        <p:spPr bwMode="auto">
          <a:xfrm>
            <a:off x="3089275" y="6057900"/>
            <a:ext cx="3643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flicker noise (%/</a:t>
            </a:r>
            <a:r>
              <a:rPr lang="en-US" sz="2800" b="1" smtClean="0">
                <a:solidFill>
                  <a:srgbClr val="000000"/>
                </a:solidFill>
                <a:cs typeface="Arial" pitchFamily="34" charset="0"/>
              </a:rPr>
              <a:t>√</a:t>
            </a:r>
            <a:r>
              <a:rPr lang="en-US" sz="2800" b="1" smtClean="0">
                <a:solidFill>
                  <a:srgbClr val="000000"/>
                </a:solidFill>
              </a:rPr>
              <a:t>Hz)</a:t>
            </a:r>
          </a:p>
        </p:txBody>
      </p:sp>
      <p:sp>
        <p:nvSpPr>
          <p:cNvPr id="2240517" name="Text Box 5"/>
          <p:cNvSpPr txBox="1">
            <a:spLocks noChangeArrowheads="1"/>
          </p:cNvSpPr>
          <p:nvPr/>
        </p:nvSpPr>
        <p:spPr bwMode="auto">
          <a:xfrm rot="-5400000">
            <a:off x="-1397000" y="3082925"/>
            <a:ext cx="3586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CC to correct model</a:t>
            </a:r>
          </a:p>
        </p:txBody>
      </p:sp>
    </p:spTree>
    <p:extLst>
      <p:ext uri="{BB962C8B-B14F-4D97-AF65-F5344CB8AC3E}">
        <p14:creationId xmlns:p14="http://schemas.microsoft.com/office/powerpoint/2010/main" val="291005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Scattering: atom by atom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ph idx="1"/>
          </p:nvPr>
        </p:nvGraphicFramePr>
        <p:xfrm>
          <a:off x="2443163" y="1763713"/>
          <a:ext cx="6086475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9" name="Chart" r:id="rId3" imgW="6096075" imgH="4067089" progId="MSGraph.Chart.8">
                  <p:embed followColorScheme="full"/>
                </p:oleObj>
              </mc:Choice>
              <mc:Fallback>
                <p:oleObj name="Chart" r:id="rId3" imgW="6096075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1763713"/>
                        <a:ext cx="6086475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982663" y="2068513"/>
            <a:ext cx="182562" cy="1825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982663" y="2463800"/>
            <a:ext cx="182562" cy="1825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982663" y="2859088"/>
            <a:ext cx="182562" cy="1825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982663" y="3255963"/>
            <a:ext cx="182562" cy="1825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982663" y="3651250"/>
            <a:ext cx="182562" cy="1825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982663" y="4046538"/>
            <a:ext cx="182562" cy="1825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982663" y="4443413"/>
            <a:ext cx="182562" cy="1825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982663" y="4838700"/>
            <a:ext cx="182562" cy="1825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982663" y="5235575"/>
            <a:ext cx="182562" cy="1825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746625" y="566578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h</a:t>
            </a:r>
            <a:r>
              <a:rPr lang="en-US" smtClean="0">
                <a:solidFill>
                  <a:srgbClr val="000000"/>
                </a:solidFill>
              </a:rPr>
              <a:t> index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 rot="16200000">
            <a:off x="1750219" y="3444082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35160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to vibration:</a:t>
            </a:r>
          </a:p>
        </p:txBody>
      </p:sp>
      <p:sp>
        <p:nvSpPr>
          <p:cNvPr id="2238467" name="Text Box 3"/>
          <p:cNvSpPr txBox="1">
            <a:spLocks noChangeArrowheads="1"/>
          </p:cNvSpPr>
          <p:nvPr/>
        </p:nvSpPr>
        <p:spPr bwMode="auto">
          <a:xfrm>
            <a:off x="1839913" y="2312988"/>
            <a:ext cx="54371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smtClean="0">
                <a:solidFill>
                  <a:srgbClr val="008000"/>
                </a:solidFill>
              </a:rPr>
              <a:t>attenu-wait!</a:t>
            </a:r>
          </a:p>
        </p:txBody>
      </p:sp>
      <p:sp>
        <p:nvSpPr>
          <p:cNvPr id="2238468" name="Text Box 4"/>
          <p:cNvSpPr txBox="1">
            <a:spLocks noChangeArrowheads="1"/>
          </p:cNvSpPr>
          <p:nvPr/>
        </p:nvSpPr>
        <p:spPr bwMode="auto">
          <a:xfrm>
            <a:off x="2422525" y="4224338"/>
            <a:ext cx="4078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</a:rPr>
              <a:t>reduce flux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600" smtClean="0">
                <a:solidFill>
                  <a:srgbClr val="000000"/>
                </a:solidFill>
              </a:rPr>
              <a:t>increase exposure</a:t>
            </a:r>
          </a:p>
        </p:txBody>
      </p:sp>
    </p:spTree>
    <p:extLst>
      <p:ext uri="{BB962C8B-B14F-4D97-AF65-F5344CB8AC3E}">
        <p14:creationId xmlns:p14="http://schemas.microsoft.com/office/powerpoint/2010/main" val="21135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8467" grpId="0"/>
      <p:bldP spid="223846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50" name="Rectangle 2"/>
          <p:cNvSpPr>
            <a:spLocks noChangeArrowheads="1"/>
          </p:cNvSpPr>
          <p:nvPr/>
        </p:nvSpPr>
        <p:spPr bwMode="auto">
          <a:xfrm>
            <a:off x="0" y="4325938"/>
            <a:ext cx="9144000" cy="11906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651" name="Rectangle 3"/>
          <p:cNvSpPr>
            <a:spLocks noChangeArrowheads="1"/>
          </p:cNvSpPr>
          <p:nvPr/>
        </p:nvSpPr>
        <p:spPr bwMode="auto">
          <a:xfrm>
            <a:off x="0" y="3802063"/>
            <a:ext cx="9144000" cy="5159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652" name="Rectangle 4"/>
          <p:cNvSpPr>
            <a:spLocks noChangeArrowheads="1"/>
          </p:cNvSpPr>
          <p:nvPr/>
        </p:nvSpPr>
        <p:spPr bwMode="auto">
          <a:xfrm rot="4394086">
            <a:off x="-1355725" y="3579812"/>
            <a:ext cx="11364913" cy="85566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653" name="Rectangle 5"/>
          <p:cNvSpPr>
            <a:spLocks noChangeArrowheads="1"/>
          </p:cNvSpPr>
          <p:nvPr/>
        </p:nvSpPr>
        <p:spPr bwMode="auto">
          <a:xfrm>
            <a:off x="0" y="3810000"/>
            <a:ext cx="9144000" cy="515938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654" name="Rectangle 6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947656" name="Group 8"/>
          <p:cNvGrpSpPr>
            <a:grpSpLocks/>
          </p:cNvGrpSpPr>
          <p:nvPr/>
        </p:nvGrpSpPr>
        <p:grpSpPr bwMode="auto">
          <a:xfrm>
            <a:off x="0" y="5516563"/>
            <a:ext cx="9434513" cy="1341437"/>
            <a:chOff x="-125" y="3475"/>
            <a:chExt cx="5943" cy="845"/>
          </a:xfrm>
        </p:grpSpPr>
        <p:sp>
          <p:nvSpPr>
            <p:cNvPr id="1947657" name="Rectangle 9"/>
            <p:cNvSpPr>
              <a:spLocks noChangeArrowheads="1"/>
            </p:cNvSpPr>
            <p:nvPr/>
          </p:nvSpPr>
          <p:spPr bwMode="auto">
            <a:xfrm>
              <a:off x="103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58" name="Rectangle 10"/>
            <p:cNvSpPr>
              <a:spLocks noChangeArrowheads="1"/>
            </p:cNvSpPr>
            <p:nvPr/>
          </p:nvSpPr>
          <p:spPr bwMode="auto">
            <a:xfrm>
              <a:off x="119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59" name="Rectangle 11"/>
            <p:cNvSpPr>
              <a:spLocks noChangeArrowheads="1"/>
            </p:cNvSpPr>
            <p:nvPr/>
          </p:nvSpPr>
          <p:spPr bwMode="auto">
            <a:xfrm>
              <a:off x="136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0" name="Rectangle 12"/>
            <p:cNvSpPr>
              <a:spLocks noChangeArrowheads="1"/>
            </p:cNvSpPr>
            <p:nvPr/>
          </p:nvSpPr>
          <p:spPr bwMode="auto">
            <a:xfrm>
              <a:off x="152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1" name="Rectangle 13"/>
            <p:cNvSpPr>
              <a:spLocks noChangeArrowheads="1"/>
            </p:cNvSpPr>
            <p:nvPr/>
          </p:nvSpPr>
          <p:spPr bwMode="auto">
            <a:xfrm>
              <a:off x="37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2" name="Rectangle 14"/>
            <p:cNvSpPr>
              <a:spLocks noChangeArrowheads="1"/>
            </p:cNvSpPr>
            <p:nvPr/>
          </p:nvSpPr>
          <p:spPr bwMode="auto">
            <a:xfrm>
              <a:off x="53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3" name="Rectangle 15"/>
            <p:cNvSpPr>
              <a:spLocks noChangeArrowheads="1"/>
            </p:cNvSpPr>
            <p:nvPr/>
          </p:nvSpPr>
          <p:spPr bwMode="auto">
            <a:xfrm>
              <a:off x="70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4" name="Rectangle 16"/>
            <p:cNvSpPr>
              <a:spLocks noChangeArrowheads="1"/>
            </p:cNvSpPr>
            <p:nvPr/>
          </p:nvSpPr>
          <p:spPr bwMode="auto">
            <a:xfrm>
              <a:off x="86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5" name="Rectangle 17"/>
            <p:cNvSpPr>
              <a:spLocks noChangeArrowheads="1"/>
            </p:cNvSpPr>
            <p:nvPr/>
          </p:nvSpPr>
          <p:spPr bwMode="auto">
            <a:xfrm>
              <a:off x="169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6" name="Rectangle 18"/>
            <p:cNvSpPr>
              <a:spLocks noChangeArrowheads="1"/>
            </p:cNvSpPr>
            <p:nvPr/>
          </p:nvSpPr>
          <p:spPr bwMode="auto">
            <a:xfrm>
              <a:off x="185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7" name="Rectangle 19"/>
            <p:cNvSpPr>
              <a:spLocks noChangeArrowheads="1"/>
            </p:cNvSpPr>
            <p:nvPr/>
          </p:nvSpPr>
          <p:spPr bwMode="auto">
            <a:xfrm>
              <a:off x="202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8" name="Rectangle 20"/>
            <p:cNvSpPr>
              <a:spLocks noChangeArrowheads="1"/>
            </p:cNvSpPr>
            <p:nvPr/>
          </p:nvSpPr>
          <p:spPr bwMode="auto">
            <a:xfrm>
              <a:off x="218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69" name="Rectangle 21"/>
            <p:cNvSpPr>
              <a:spLocks noChangeArrowheads="1"/>
            </p:cNvSpPr>
            <p:nvPr/>
          </p:nvSpPr>
          <p:spPr bwMode="auto">
            <a:xfrm>
              <a:off x="235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0" name="Rectangle 22"/>
            <p:cNvSpPr>
              <a:spLocks noChangeArrowheads="1"/>
            </p:cNvSpPr>
            <p:nvPr/>
          </p:nvSpPr>
          <p:spPr bwMode="auto">
            <a:xfrm>
              <a:off x="251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1" name="Rectangle 23"/>
            <p:cNvSpPr>
              <a:spLocks noChangeArrowheads="1"/>
            </p:cNvSpPr>
            <p:nvPr/>
          </p:nvSpPr>
          <p:spPr bwMode="auto">
            <a:xfrm>
              <a:off x="268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2" name="Rectangle 24"/>
            <p:cNvSpPr>
              <a:spLocks noChangeArrowheads="1"/>
            </p:cNvSpPr>
            <p:nvPr/>
          </p:nvSpPr>
          <p:spPr bwMode="auto">
            <a:xfrm>
              <a:off x="284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3" name="Rectangle 25"/>
            <p:cNvSpPr>
              <a:spLocks noChangeArrowheads="1"/>
            </p:cNvSpPr>
            <p:nvPr/>
          </p:nvSpPr>
          <p:spPr bwMode="auto">
            <a:xfrm>
              <a:off x="301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4" name="Rectangle 26"/>
            <p:cNvSpPr>
              <a:spLocks noChangeArrowheads="1"/>
            </p:cNvSpPr>
            <p:nvPr/>
          </p:nvSpPr>
          <p:spPr bwMode="auto">
            <a:xfrm>
              <a:off x="317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5" name="Rectangle 27"/>
            <p:cNvSpPr>
              <a:spLocks noChangeArrowheads="1"/>
            </p:cNvSpPr>
            <p:nvPr/>
          </p:nvSpPr>
          <p:spPr bwMode="auto">
            <a:xfrm>
              <a:off x="334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6" name="Rectangle 28"/>
            <p:cNvSpPr>
              <a:spLocks noChangeArrowheads="1"/>
            </p:cNvSpPr>
            <p:nvPr/>
          </p:nvSpPr>
          <p:spPr bwMode="auto">
            <a:xfrm>
              <a:off x="350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7" name="Rectangle 29"/>
            <p:cNvSpPr>
              <a:spLocks noChangeArrowheads="1"/>
            </p:cNvSpPr>
            <p:nvPr/>
          </p:nvSpPr>
          <p:spPr bwMode="auto">
            <a:xfrm>
              <a:off x="367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8" name="Rectangle 30"/>
            <p:cNvSpPr>
              <a:spLocks noChangeArrowheads="1"/>
            </p:cNvSpPr>
            <p:nvPr/>
          </p:nvSpPr>
          <p:spPr bwMode="auto">
            <a:xfrm>
              <a:off x="383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79" name="Rectangle 31"/>
            <p:cNvSpPr>
              <a:spLocks noChangeArrowheads="1"/>
            </p:cNvSpPr>
            <p:nvPr/>
          </p:nvSpPr>
          <p:spPr bwMode="auto">
            <a:xfrm>
              <a:off x="400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0" name="Rectangle 32"/>
            <p:cNvSpPr>
              <a:spLocks noChangeArrowheads="1"/>
            </p:cNvSpPr>
            <p:nvPr/>
          </p:nvSpPr>
          <p:spPr bwMode="auto">
            <a:xfrm>
              <a:off x="416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1" name="Rectangle 33"/>
            <p:cNvSpPr>
              <a:spLocks noChangeArrowheads="1"/>
            </p:cNvSpPr>
            <p:nvPr/>
          </p:nvSpPr>
          <p:spPr bwMode="auto">
            <a:xfrm>
              <a:off x="433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2" name="Rectangle 34"/>
            <p:cNvSpPr>
              <a:spLocks noChangeArrowheads="1"/>
            </p:cNvSpPr>
            <p:nvPr/>
          </p:nvSpPr>
          <p:spPr bwMode="auto">
            <a:xfrm>
              <a:off x="449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3" name="Rectangle 35"/>
            <p:cNvSpPr>
              <a:spLocks noChangeArrowheads="1"/>
            </p:cNvSpPr>
            <p:nvPr/>
          </p:nvSpPr>
          <p:spPr bwMode="auto">
            <a:xfrm>
              <a:off x="466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4" name="Rectangle 36"/>
            <p:cNvSpPr>
              <a:spLocks noChangeArrowheads="1"/>
            </p:cNvSpPr>
            <p:nvPr/>
          </p:nvSpPr>
          <p:spPr bwMode="auto">
            <a:xfrm>
              <a:off x="482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5" name="Rectangle 37"/>
            <p:cNvSpPr>
              <a:spLocks noChangeArrowheads="1"/>
            </p:cNvSpPr>
            <p:nvPr/>
          </p:nvSpPr>
          <p:spPr bwMode="auto">
            <a:xfrm>
              <a:off x="499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6" name="Rectangle 38"/>
            <p:cNvSpPr>
              <a:spLocks noChangeArrowheads="1"/>
            </p:cNvSpPr>
            <p:nvPr/>
          </p:nvSpPr>
          <p:spPr bwMode="auto">
            <a:xfrm>
              <a:off x="515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7" name="Rectangle 39"/>
            <p:cNvSpPr>
              <a:spLocks noChangeArrowheads="1"/>
            </p:cNvSpPr>
            <p:nvPr/>
          </p:nvSpPr>
          <p:spPr bwMode="auto">
            <a:xfrm>
              <a:off x="532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8" name="Rectangle 40"/>
            <p:cNvSpPr>
              <a:spLocks noChangeArrowheads="1"/>
            </p:cNvSpPr>
            <p:nvPr/>
          </p:nvSpPr>
          <p:spPr bwMode="auto">
            <a:xfrm>
              <a:off x="5488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89" name="Rectangle 41"/>
            <p:cNvSpPr>
              <a:spLocks noChangeArrowheads="1"/>
            </p:cNvSpPr>
            <p:nvPr/>
          </p:nvSpPr>
          <p:spPr bwMode="auto">
            <a:xfrm>
              <a:off x="205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 smtClean="0">
                <a:solidFill>
                  <a:srgbClr val="000000"/>
                </a:solidFill>
              </a:endParaRPr>
            </a:p>
          </p:txBody>
        </p:sp>
        <p:sp>
          <p:nvSpPr>
            <p:cNvPr id="1947690" name="Rectangle 42"/>
            <p:cNvSpPr>
              <a:spLocks noChangeArrowheads="1"/>
            </p:cNvSpPr>
            <p:nvPr/>
          </p:nvSpPr>
          <p:spPr bwMode="auto">
            <a:xfrm>
              <a:off x="40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91" name="Rectangle 43"/>
            <p:cNvSpPr>
              <a:spLocks noChangeArrowheads="1"/>
            </p:cNvSpPr>
            <p:nvPr/>
          </p:nvSpPr>
          <p:spPr bwMode="auto">
            <a:xfrm>
              <a:off x="5653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47692" name="Rectangle 44"/>
            <p:cNvSpPr>
              <a:spLocks noChangeArrowheads="1"/>
            </p:cNvSpPr>
            <p:nvPr/>
          </p:nvSpPr>
          <p:spPr bwMode="auto">
            <a:xfrm>
              <a:off x="-125" y="3475"/>
              <a:ext cx="165" cy="8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47693" name="Text Box 45"/>
          <p:cNvSpPr txBox="1">
            <a:spLocks noChangeArrowheads="1"/>
          </p:cNvSpPr>
          <p:nvPr/>
        </p:nvSpPr>
        <p:spPr bwMode="auto">
          <a:xfrm>
            <a:off x="196850" y="3810000"/>
            <a:ext cx="1312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FF"/>
                </a:solidFill>
              </a:rPr>
              <a:t>plastic</a:t>
            </a:r>
          </a:p>
        </p:txBody>
      </p:sp>
      <p:sp>
        <p:nvSpPr>
          <p:cNvPr id="1947694" name="Text Box 46"/>
          <p:cNvSpPr txBox="1">
            <a:spLocks noChangeArrowheads="1"/>
          </p:cNvSpPr>
          <p:nvPr/>
        </p:nvSpPr>
        <p:spPr bwMode="auto">
          <a:xfrm>
            <a:off x="276225" y="3013075"/>
            <a:ext cx="61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air</a:t>
            </a:r>
          </a:p>
        </p:txBody>
      </p:sp>
      <p:sp>
        <p:nvSpPr>
          <p:cNvPr id="1947695" name="Rectangle 47"/>
          <p:cNvSpPr>
            <a:spLocks noChangeArrowheads="1"/>
          </p:cNvSpPr>
          <p:nvPr/>
        </p:nvSpPr>
        <p:spPr bwMode="auto">
          <a:xfrm>
            <a:off x="0" y="4318000"/>
            <a:ext cx="9144000" cy="1190625"/>
          </a:xfrm>
          <a:prstGeom prst="rect">
            <a:avLst/>
          </a:pr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00FF00">
                  <a:alpha val="8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696" name="Text Box 48"/>
          <p:cNvSpPr txBox="1">
            <a:spLocks noChangeArrowheads="1"/>
          </p:cNvSpPr>
          <p:nvPr/>
        </p:nvSpPr>
        <p:spPr bwMode="auto">
          <a:xfrm>
            <a:off x="276225" y="5927725"/>
            <a:ext cx="1154113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fibers</a:t>
            </a:r>
          </a:p>
        </p:txBody>
      </p:sp>
      <p:sp>
        <p:nvSpPr>
          <p:cNvPr id="1947697" name="Text Box 49"/>
          <p:cNvSpPr txBox="1">
            <a:spLocks noChangeArrowheads="1"/>
          </p:cNvSpPr>
          <p:nvPr/>
        </p:nvSpPr>
        <p:spPr bwMode="auto">
          <a:xfrm>
            <a:off x="234950" y="4665663"/>
            <a:ext cx="2014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Gd</a:t>
            </a:r>
            <a:r>
              <a:rPr lang="en-US" sz="2800" b="1" baseline="-25000" smtClean="0">
                <a:solidFill>
                  <a:srgbClr val="000000"/>
                </a:solidFill>
              </a:rPr>
              <a:t>2</a:t>
            </a:r>
            <a:r>
              <a:rPr lang="en-US" sz="2800" b="1" smtClean="0">
                <a:solidFill>
                  <a:srgbClr val="000000"/>
                </a:solidFill>
              </a:rPr>
              <a:t>O</a:t>
            </a:r>
            <a:r>
              <a:rPr lang="en-US" sz="2800" b="1" baseline="-25000" smtClean="0">
                <a:solidFill>
                  <a:srgbClr val="000000"/>
                </a:solidFill>
              </a:rPr>
              <a:t>2</a:t>
            </a:r>
            <a:r>
              <a:rPr lang="en-US" sz="2800" b="1" smtClean="0">
                <a:solidFill>
                  <a:srgbClr val="000000"/>
                </a:solidFill>
              </a:rPr>
              <a:t>S:Tb</a:t>
            </a:r>
          </a:p>
        </p:txBody>
      </p:sp>
      <p:sp>
        <p:nvSpPr>
          <p:cNvPr id="1947698" name="Freeform 50"/>
          <p:cNvSpPr>
            <a:spLocks/>
          </p:cNvSpPr>
          <p:nvPr/>
        </p:nvSpPr>
        <p:spPr bwMode="auto">
          <a:xfrm>
            <a:off x="2544763" y="2965450"/>
            <a:ext cx="4078287" cy="850900"/>
          </a:xfrm>
          <a:custGeom>
            <a:avLst/>
            <a:gdLst>
              <a:gd name="T0" fmla="*/ 0 w 1490"/>
              <a:gd name="T1" fmla="*/ 536 h 536"/>
              <a:gd name="T2" fmla="*/ 402 w 1490"/>
              <a:gd name="T3" fmla="*/ 436 h 536"/>
              <a:gd name="T4" fmla="*/ 631 w 1490"/>
              <a:gd name="T5" fmla="*/ 70 h 536"/>
              <a:gd name="T6" fmla="*/ 749 w 1490"/>
              <a:gd name="T7" fmla="*/ 15 h 536"/>
              <a:gd name="T8" fmla="*/ 832 w 1490"/>
              <a:gd name="T9" fmla="*/ 116 h 536"/>
              <a:gd name="T10" fmla="*/ 960 w 1490"/>
              <a:gd name="T11" fmla="*/ 399 h 536"/>
              <a:gd name="T12" fmla="*/ 1161 w 1490"/>
              <a:gd name="T13" fmla="*/ 500 h 536"/>
              <a:gd name="T14" fmla="*/ 1490 w 1490"/>
              <a:gd name="T15" fmla="*/ 50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90" h="536">
                <a:moveTo>
                  <a:pt x="0" y="536"/>
                </a:moveTo>
                <a:cubicBezTo>
                  <a:pt x="148" y="525"/>
                  <a:pt x="297" y="514"/>
                  <a:pt x="402" y="436"/>
                </a:cubicBezTo>
                <a:cubicBezTo>
                  <a:pt x="507" y="358"/>
                  <a:pt x="573" y="140"/>
                  <a:pt x="631" y="70"/>
                </a:cubicBezTo>
                <a:cubicBezTo>
                  <a:pt x="689" y="0"/>
                  <a:pt x="716" y="7"/>
                  <a:pt x="749" y="15"/>
                </a:cubicBezTo>
                <a:cubicBezTo>
                  <a:pt x="782" y="23"/>
                  <a:pt x="797" y="52"/>
                  <a:pt x="832" y="116"/>
                </a:cubicBezTo>
                <a:cubicBezTo>
                  <a:pt x="867" y="180"/>
                  <a:pt x="905" y="335"/>
                  <a:pt x="960" y="399"/>
                </a:cubicBezTo>
                <a:cubicBezTo>
                  <a:pt x="1015" y="463"/>
                  <a:pt x="1073" y="482"/>
                  <a:pt x="1161" y="500"/>
                </a:cubicBezTo>
                <a:cubicBezTo>
                  <a:pt x="1249" y="518"/>
                  <a:pt x="1369" y="513"/>
                  <a:pt x="1490" y="5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7699" name="Text Box 51"/>
          <p:cNvSpPr txBox="1">
            <a:spLocks noChangeArrowheads="1"/>
          </p:cNvSpPr>
          <p:nvPr/>
        </p:nvSpPr>
        <p:spPr bwMode="auto">
          <a:xfrm rot="4391248">
            <a:off x="3317082" y="1994694"/>
            <a:ext cx="1084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x-rays</a:t>
            </a:r>
          </a:p>
        </p:txBody>
      </p:sp>
      <p:sp>
        <p:nvSpPr>
          <p:cNvPr id="1947701" name="Rectangle 5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 sz="5400"/>
              <a:t>Detector calibration</a:t>
            </a:r>
          </a:p>
        </p:txBody>
      </p:sp>
    </p:spTree>
    <p:extLst>
      <p:ext uri="{BB962C8B-B14F-4D97-AF65-F5344CB8AC3E}">
        <p14:creationId xmlns:p14="http://schemas.microsoft.com/office/powerpoint/2010/main" val="1636254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r>
              <a:rPr lang="en-US" sz="5400"/>
              <a:t>Spatial Noise</a:t>
            </a:r>
          </a:p>
        </p:txBody>
      </p:sp>
      <p:grpSp>
        <p:nvGrpSpPr>
          <p:cNvPr id="1957891" name="Group 3"/>
          <p:cNvGrpSpPr>
            <a:grpSpLocks/>
          </p:cNvGrpSpPr>
          <p:nvPr/>
        </p:nvGrpSpPr>
        <p:grpSpPr bwMode="auto">
          <a:xfrm>
            <a:off x="479425" y="1847850"/>
            <a:ext cx="547688" cy="1624013"/>
            <a:chOff x="2411" y="898"/>
            <a:chExt cx="1062" cy="1023"/>
          </a:xfrm>
        </p:grpSpPr>
        <p:pic>
          <p:nvPicPr>
            <p:cNvPr id="1957892" name="Picture 4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11" y="898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893" name="Picture 5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67" y="94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894" name="Picture 6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23" y="98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895" name="Picture 7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79" y="103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896" name="Picture 8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627" y="107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897" name="Group 9"/>
          <p:cNvGrpSpPr>
            <a:grpSpLocks/>
          </p:cNvGrpSpPr>
          <p:nvPr/>
        </p:nvGrpSpPr>
        <p:grpSpPr bwMode="auto">
          <a:xfrm>
            <a:off x="1173163" y="1746250"/>
            <a:ext cx="547687" cy="1622425"/>
            <a:chOff x="3791" y="871"/>
            <a:chExt cx="1062" cy="1022"/>
          </a:xfrm>
        </p:grpSpPr>
        <p:pic>
          <p:nvPicPr>
            <p:cNvPr id="1957898" name="Picture 10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791" y="871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899" name="Picture 11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847" y="91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00" name="Picture 12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03" y="95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01" name="Picture 13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59" y="1007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02" name="Picture 14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r="3178" b="6357"/>
            <a:stretch>
              <a:fillRect/>
            </a:stretch>
          </p:blipFill>
          <p:spPr bwMode="auto">
            <a:xfrm>
              <a:off x="4007" y="1046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57903" name="Text Box 15"/>
          <p:cNvSpPr txBox="1">
            <a:spLocks noChangeArrowheads="1"/>
          </p:cNvSpPr>
          <p:nvPr/>
        </p:nvSpPr>
        <p:spPr bwMode="auto">
          <a:xfrm>
            <a:off x="1970088" y="4516438"/>
            <a:ext cx="13874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993300"/>
                </a:solidFill>
              </a:rPr>
              <a:t>down</a:t>
            </a:r>
          </a:p>
        </p:txBody>
      </p:sp>
      <p:sp>
        <p:nvSpPr>
          <p:cNvPr id="1957904" name="Text Box 16"/>
          <p:cNvSpPr txBox="1">
            <a:spLocks noChangeArrowheads="1"/>
          </p:cNvSpPr>
          <p:nvPr/>
        </p:nvSpPr>
        <p:spPr bwMode="auto">
          <a:xfrm>
            <a:off x="5480050" y="4516438"/>
            <a:ext cx="7524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8000"/>
                </a:solidFill>
              </a:rPr>
              <a:t>up</a:t>
            </a:r>
          </a:p>
        </p:txBody>
      </p:sp>
      <p:sp>
        <p:nvSpPr>
          <p:cNvPr id="1957905" name="Line 17"/>
          <p:cNvSpPr>
            <a:spLocks noChangeShapeType="1"/>
          </p:cNvSpPr>
          <p:nvPr/>
        </p:nvSpPr>
        <p:spPr bwMode="auto">
          <a:xfrm>
            <a:off x="2743200" y="6064250"/>
            <a:ext cx="30956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06" name="Line 18"/>
          <p:cNvSpPr>
            <a:spLocks noChangeShapeType="1"/>
          </p:cNvSpPr>
          <p:nvPr/>
        </p:nvSpPr>
        <p:spPr bwMode="auto">
          <a:xfrm>
            <a:off x="814388" y="3490913"/>
            <a:ext cx="1601787" cy="90328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07" name="Line 19"/>
          <p:cNvSpPr>
            <a:spLocks noChangeShapeType="1"/>
          </p:cNvSpPr>
          <p:nvPr/>
        </p:nvSpPr>
        <p:spPr bwMode="auto">
          <a:xfrm>
            <a:off x="2171700" y="3487738"/>
            <a:ext cx="331788" cy="9064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08" name="Text Box 20"/>
          <p:cNvSpPr txBox="1">
            <a:spLocks noChangeArrowheads="1"/>
          </p:cNvSpPr>
          <p:nvPr/>
        </p:nvSpPr>
        <p:spPr bwMode="auto">
          <a:xfrm>
            <a:off x="3548063" y="5387975"/>
            <a:ext cx="143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R</a:t>
            </a:r>
            <a:r>
              <a:rPr lang="en-US" sz="2800" b="1" baseline="-25000" smtClean="0">
                <a:solidFill>
                  <a:srgbClr val="000066"/>
                </a:solidFill>
              </a:rPr>
              <a:t>separate</a:t>
            </a:r>
          </a:p>
        </p:txBody>
      </p:sp>
      <p:sp>
        <p:nvSpPr>
          <p:cNvPr id="1957909" name="Line 21"/>
          <p:cNvSpPr>
            <a:spLocks noChangeShapeType="1"/>
          </p:cNvSpPr>
          <p:nvPr/>
        </p:nvSpPr>
        <p:spPr bwMode="auto">
          <a:xfrm>
            <a:off x="2743200" y="5562600"/>
            <a:ext cx="0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10" name="Line 22"/>
          <p:cNvSpPr>
            <a:spLocks noChangeShapeType="1"/>
          </p:cNvSpPr>
          <p:nvPr/>
        </p:nvSpPr>
        <p:spPr bwMode="auto">
          <a:xfrm>
            <a:off x="5821363" y="5562600"/>
            <a:ext cx="0" cy="1004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957911" name="Group 23"/>
          <p:cNvGrpSpPr>
            <a:grpSpLocks/>
          </p:cNvGrpSpPr>
          <p:nvPr/>
        </p:nvGrpSpPr>
        <p:grpSpPr bwMode="auto">
          <a:xfrm>
            <a:off x="1868488" y="1847850"/>
            <a:ext cx="547687" cy="1624013"/>
            <a:chOff x="2411" y="898"/>
            <a:chExt cx="1062" cy="1023"/>
          </a:xfrm>
        </p:grpSpPr>
        <p:pic>
          <p:nvPicPr>
            <p:cNvPr id="1957912" name="Picture 24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11" y="898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13" name="Picture 25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67" y="94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14" name="Picture 26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23" y="98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15" name="Picture 27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79" y="103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16" name="Picture 28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627" y="107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17" name="Group 29"/>
          <p:cNvGrpSpPr>
            <a:grpSpLocks/>
          </p:cNvGrpSpPr>
          <p:nvPr/>
        </p:nvGrpSpPr>
        <p:grpSpPr bwMode="auto">
          <a:xfrm>
            <a:off x="2562225" y="1746250"/>
            <a:ext cx="547688" cy="1622425"/>
            <a:chOff x="3791" y="871"/>
            <a:chExt cx="1062" cy="1022"/>
          </a:xfrm>
        </p:grpSpPr>
        <p:pic>
          <p:nvPicPr>
            <p:cNvPr id="1957918" name="Picture 30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791" y="871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19" name="Picture 31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847" y="91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20" name="Picture 32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03" y="95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21" name="Picture 33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59" y="1007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22" name="Picture 34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r="3178" b="6357"/>
            <a:stretch>
              <a:fillRect/>
            </a:stretch>
          </p:blipFill>
          <p:spPr bwMode="auto">
            <a:xfrm>
              <a:off x="4007" y="1046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23" name="Group 35"/>
          <p:cNvGrpSpPr>
            <a:grpSpLocks/>
          </p:cNvGrpSpPr>
          <p:nvPr/>
        </p:nvGrpSpPr>
        <p:grpSpPr bwMode="auto">
          <a:xfrm>
            <a:off x="3257550" y="1847850"/>
            <a:ext cx="547688" cy="1624013"/>
            <a:chOff x="2411" y="898"/>
            <a:chExt cx="1062" cy="1023"/>
          </a:xfrm>
        </p:grpSpPr>
        <p:pic>
          <p:nvPicPr>
            <p:cNvPr id="1957924" name="Picture 36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11" y="898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25" name="Picture 37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67" y="94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26" name="Picture 38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23" y="98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27" name="Picture 39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79" y="103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28" name="Picture 40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627" y="107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29" name="Group 41"/>
          <p:cNvGrpSpPr>
            <a:grpSpLocks/>
          </p:cNvGrpSpPr>
          <p:nvPr/>
        </p:nvGrpSpPr>
        <p:grpSpPr bwMode="auto">
          <a:xfrm>
            <a:off x="3952875" y="1746250"/>
            <a:ext cx="547688" cy="1622425"/>
            <a:chOff x="3791" y="871"/>
            <a:chExt cx="1062" cy="1022"/>
          </a:xfrm>
        </p:grpSpPr>
        <p:pic>
          <p:nvPicPr>
            <p:cNvPr id="1957930" name="Picture 42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791" y="871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31" name="Picture 43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847" y="91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32" name="Picture 44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03" y="95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33" name="Picture 45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59" y="1007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34" name="Picture 46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r="3178" b="6357"/>
            <a:stretch>
              <a:fillRect/>
            </a:stretch>
          </p:blipFill>
          <p:spPr bwMode="auto">
            <a:xfrm>
              <a:off x="4007" y="1046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35" name="Group 47"/>
          <p:cNvGrpSpPr>
            <a:grpSpLocks/>
          </p:cNvGrpSpPr>
          <p:nvPr/>
        </p:nvGrpSpPr>
        <p:grpSpPr bwMode="auto">
          <a:xfrm>
            <a:off x="4646613" y="1847850"/>
            <a:ext cx="547687" cy="1624013"/>
            <a:chOff x="2411" y="898"/>
            <a:chExt cx="1062" cy="1023"/>
          </a:xfrm>
        </p:grpSpPr>
        <p:pic>
          <p:nvPicPr>
            <p:cNvPr id="1957936" name="Picture 48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11" y="898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37" name="Picture 49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67" y="94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38" name="Picture 50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23" y="98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39" name="Picture 51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79" y="103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40" name="Picture 52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627" y="107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41" name="Group 53"/>
          <p:cNvGrpSpPr>
            <a:grpSpLocks/>
          </p:cNvGrpSpPr>
          <p:nvPr/>
        </p:nvGrpSpPr>
        <p:grpSpPr bwMode="auto">
          <a:xfrm>
            <a:off x="5341938" y="1746250"/>
            <a:ext cx="547687" cy="1622425"/>
            <a:chOff x="3791" y="871"/>
            <a:chExt cx="1062" cy="1022"/>
          </a:xfrm>
        </p:grpSpPr>
        <p:pic>
          <p:nvPicPr>
            <p:cNvPr id="1957942" name="Picture 54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791" y="871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43" name="Picture 55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847" y="91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44" name="Picture 56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03" y="95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45" name="Picture 57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59" y="1007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46" name="Picture 58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r="3178" b="6357"/>
            <a:stretch>
              <a:fillRect/>
            </a:stretch>
          </p:blipFill>
          <p:spPr bwMode="auto">
            <a:xfrm>
              <a:off x="4007" y="1046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47" name="Group 59"/>
          <p:cNvGrpSpPr>
            <a:grpSpLocks/>
          </p:cNvGrpSpPr>
          <p:nvPr/>
        </p:nvGrpSpPr>
        <p:grpSpPr bwMode="auto">
          <a:xfrm>
            <a:off x="6037263" y="1847850"/>
            <a:ext cx="547687" cy="1624013"/>
            <a:chOff x="2411" y="898"/>
            <a:chExt cx="1062" cy="1023"/>
          </a:xfrm>
        </p:grpSpPr>
        <p:pic>
          <p:nvPicPr>
            <p:cNvPr id="1957948" name="Picture 60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11" y="898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49" name="Picture 61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67" y="94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50" name="Picture 62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23" y="98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51" name="Picture 63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79" y="103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52" name="Picture 64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627" y="107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53" name="Group 65"/>
          <p:cNvGrpSpPr>
            <a:grpSpLocks/>
          </p:cNvGrpSpPr>
          <p:nvPr/>
        </p:nvGrpSpPr>
        <p:grpSpPr bwMode="auto">
          <a:xfrm>
            <a:off x="6731000" y="1746250"/>
            <a:ext cx="547688" cy="1622425"/>
            <a:chOff x="3791" y="871"/>
            <a:chExt cx="1062" cy="1022"/>
          </a:xfrm>
        </p:grpSpPr>
        <p:pic>
          <p:nvPicPr>
            <p:cNvPr id="1957954" name="Picture 66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791" y="871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55" name="Picture 67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847" y="91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56" name="Picture 68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03" y="95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57" name="Picture 69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59" y="1007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58" name="Picture 70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r="3178" b="6357"/>
            <a:stretch>
              <a:fillRect/>
            </a:stretch>
          </p:blipFill>
          <p:spPr bwMode="auto">
            <a:xfrm>
              <a:off x="4007" y="1046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59" name="Group 71"/>
          <p:cNvGrpSpPr>
            <a:grpSpLocks/>
          </p:cNvGrpSpPr>
          <p:nvPr/>
        </p:nvGrpSpPr>
        <p:grpSpPr bwMode="auto">
          <a:xfrm>
            <a:off x="7426325" y="1847850"/>
            <a:ext cx="547688" cy="1624013"/>
            <a:chOff x="2411" y="898"/>
            <a:chExt cx="1062" cy="1023"/>
          </a:xfrm>
        </p:grpSpPr>
        <p:pic>
          <p:nvPicPr>
            <p:cNvPr id="1957960" name="Picture 72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11" y="898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61" name="Picture 73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467" y="94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62" name="Picture 74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23" y="986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63" name="Picture 75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79" y="103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64" name="Picture 76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627" y="1074"/>
              <a:ext cx="846" cy="847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7965" name="Group 77"/>
          <p:cNvGrpSpPr>
            <a:grpSpLocks/>
          </p:cNvGrpSpPr>
          <p:nvPr/>
        </p:nvGrpSpPr>
        <p:grpSpPr bwMode="auto">
          <a:xfrm>
            <a:off x="8121650" y="1746250"/>
            <a:ext cx="547688" cy="1622425"/>
            <a:chOff x="3791" y="871"/>
            <a:chExt cx="1062" cy="1022"/>
          </a:xfrm>
        </p:grpSpPr>
        <p:pic>
          <p:nvPicPr>
            <p:cNvPr id="1957966" name="Picture 78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791" y="871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67" name="Picture 79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847" y="91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68" name="Picture 80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03" y="959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69" name="Picture 81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59" y="1007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7970" name="Picture 82" descr="diff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r="3178" b="6357"/>
            <a:stretch>
              <a:fillRect/>
            </a:stretch>
          </p:blipFill>
          <p:spPr bwMode="auto">
            <a:xfrm>
              <a:off x="4007" y="1046"/>
              <a:ext cx="846" cy="847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57971" name="Line 83"/>
          <p:cNvSpPr>
            <a:spLocks noChangeShapeType="1"/>
          </p:cNvSpPr>
          <p:nvPr/>
        </p:nvSpPr>
        <p:spPr bwMode="auto">
          <a:xfrm flipH="1">
            <a:off x="2590800" y="3495675"/>
            <a:ext cx="981075" cy="8985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72" name="Line 84"/>
          <p:cNvSpPr>
            <a:spLocks noChangeShapeType="1"/>
          </p:cNvSpPr>
          <p:nvPr/>
        </p:nvSpPr>
        <p:spPr bwMode="auto">
          <a:xfrm flipH="1">
            <a:off x="2743200" y="3495675"/>
            <a:ext cx="2219325" cy="8985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73" name="Line 85"/>
          <p:cNvSpPr>
            <a:spLocks noChangeShapeType="1"/>
          </p:cNvSpPr>
          <p:nvPr/>
        </p:nvSpPr>
        <p:spPr bwMode="auto">
          <a:xfrm flipH="1">
            <a:off x="2914650" y="3495675"/>
            <a:ext cx="3414713" cy="8985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74" name="Line 86"/>
          <p:cNvSpPr>
            <a:spLocks noChangeShapeType="1"/>
          </p:cNvSpPr>
          <p:nvPr/>
        </p:nvSpPr>
        <p:spPr bwMode="auto">
          <a:xfrm flipH="1">
            <a:off x="3055938" y="3500438"/>
            <a:ext cx="4692650" cy="8937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75" name="Line 87"/>
          <p:cNvSpPr>
            <a:spLocks noChangeShapeType="1"/>
          </p:cNvSpPr>
          <p:nvPr/>
        </p:nvSpPr>
        <p:spPr bwMode="auto">
          <a:xfrm>
            <a:off x="1550988" y="3389313"/>
            <a:ext cx="3929062" cy="10048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76" name="Line 88"/>
          <p:cNvSpPr>
            <a:spLocks noChangeShapeType="1"/>
          </p:cNvSpPr>
          <p:nvPr/>
        </p:nvSpPr>
        <p:spPr bwMode="auto">
          <a:xfrm>
            <a:off x="2908300" y="3386138"/>
            <a:ext cx="2790825" cy="1008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77" name="Line 89"/>
          <p:cNvSpPr>
            <a:spLocks noChangeShapeType="1"/>
          </p:cNvSpPr>
          <p:nvPr/>
        </p:nvSpPr>
        <p:spPr bwMode="auto">
          <a:xfrm>
            <a:off x="4308475" y="3394075"/>
            <a:ext cx="1555750" cy="10001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78" name="Line 90"/>
          <p:cNvSpPr>
            <a:spLocks noChangeShapeType="1"/>
          </p:cNvSpPr>
          <p:nvPr/>
        </p:nvSpPr>
        <p:spPr bwMode="auto">
          <a:xfrm>
            <a:off x="5699125" y="3394075"/>
            <a:ext cx="277813" cy="10001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79" name="Line 91"/>
          <p:cNvSpPr>
            <a:spLocks noChangeShapeType="1"/>
          </p:cNvSpPr>
          <p:nvPr/>
        </p:nvSpPr>
        <p:spPr bwMode="auto">
          <a:xfrm flipH="1">
            <a:off x="6065838" y="3394075"/>
            <a:ext cx="1000125" cy="10001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57980" name="Line 92"/>
          <p:cNvSpPr>
            <a:spLocks noChangeShapeType="1"/>
          </p:cNvSpPr>
          <p:nvPr/>
        </p:nvSpPr>
        <p:spPr bwMode="auto">
          <a:xfrm flipH="1">
            <a:off x="6148388" y="3398838"/>
            <a:ext cx="2336800" cy="9953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35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r>
              <a:rPr lang="en-US" sz="5400"/>
              <a:t>Spatial Noise</a:t>
            </a:r>
          </a:p>
        </p:txBody>
      </p:sp>
      <p:sp>
        <p:nvSpPr>
          <p:cNvPr id="1961987" name="Text Box 3"/>
          <p:cNvSpPr txBox="1">
            <a:spLocks noChangeArrowheads="1"/>
          </p:cNvSpPr>
          <p:nvPr/>
        </p:nvSpPr>
        <p:spPr bwMode="auto">
          <a:xfrm>
            <a:off x="263525" y="2592388"/>
            <a:ext cx="4195763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6600" smtClean="0">
                <a:solidFill>
                  <a:srgbClr val="000066"/>
                </a:solidFill>
              </a:rPr>
              <a:t>separate: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sz="6600" smtClean="0">
                <a:solidFill>
                  <a:srgbClr val="FF0000"/>
                </a:solidFill>
              </a:rPr>
              <a:t>mixed:</a:t>
            </a:r>
          </a:p>
        </p:txBody>
      </p:sp>
      <p:sp>
        <p:nvSpPr>
          <p:cNvPr id="1961988" name="Text Box 4"/>
          <p:cNvSpPr txBox="1">
            <a:spLocks noChangeArrowheads="1"/>
          </p:cNvSpPr>
          <p:nvPr/>
        </p:nvSpPr>
        <p:spPr bwMode="auto">
          <a:xfrm>
            <a:off x="4705350" y="2592388"/>
            <a:ext cx="3244850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600" smtClean="0">
                <a:solidFill>
                  <a:srgbClr val="000066"/>
                </a:solidFill>
              </a:rPr>
              <a:t>2.5%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6600" smtClean="0">
                <a:solidFill>
                  <a:srgbClr val="FF0000"/>
                </a:solidFill>
              </a:rPr>
              <a:t>0.9%</a:t>
            </a:r>
          </a:p>
        </p:txBody>
      </p:sp>
      <p:sp>
        <p:nvSpPr>
          <p:cNvPr id="1961989" name="Text Box 5"/>
          <p:cNvSpPr txBox="1">
            <a:spLocks noChangeArrowheads="1"/>
          </p:cNvSpPr>
          <p:nvPr/>
        </p:nvSpPr>
        <p:spPr bwMode="auto">
          <a:xfrm>
            <a:off x="0" y="5572125"/>
            <a:ext cx="9144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600" smtClean="0">
                <a:solidFill>
                  <a:srgbClr val="000066"/>
                </a:solidFill>
              </a:rPr>
              <a:t>2.5%</a:t>
            </a:r>
            <a:r>
              <a:rPr lang="en-US" sz="6600" baseline="30000" smtClean="0">
                <a:solidFill>
                  <a:srgbClr val="000000"/>
                </a:solidFill>
              </a:rPr>
              <a:t>2</a:t>
            </a:r>
            <a:r>
              <a:rPr lang="en-US" sz="6600" smtClean="0">
                <a:solidFill>
                  <a:srgbClr val="000000"/>
                </a:solidFill>
              </a:rPr>
              <a:t>-</a:t>
            </a:r>
            <a:r>
              <a:rPr lang="en-US" sz="6600" smtClean="0">
                <a:solidFill>
                  <a:srgbClr val="FF0000"/>
                </a:solidFill>
              </a:rPr>
              <a:t>0.9%</a:t>
            </a:r>
            <a:r>
              <a:rPr lang="en-US" sz="6600" baseline="30000" smtClean="0">
                <a:solidFill>
                  <a:srgbClr val="000000"/>
                </a:solidFill>
              </a:rPr>
              <a:t>2</a:t>
            </a:r>
            <a:r>
              <a:rPr lang="en-US" sz="6600" smtClean="0">
                <a:solidFill>
                  <a:srgbClr val="FF0000"/>
                </a:solidFill>
              </a:rPr>
              <a:t> </a:t>
            </a:r>
            <a:r>
              <a:rPr lang="en-US" sz="6600" smtClean="0">
                <a:solidFill>
                  <a:srgbClr val="000000"/>
                </a:solidFill>
              </a:rPr>
              <a:t>=</a:t>
            </a:r>
            <a:r>
              <a:rPr lang="en-US" sz="6600" smtClean="0">
                <a:solidFill>
                  <a:srgbClr val="FF0000"/>
                </a:solidFill>
              </a:rPr>
              <a:t> </a:t>
            </a:r>
            <a:r>
              <a:rPr lang="en-US" sz="6600" smtClean="0">
                <a:solidFill>
                  <a:srgbClr val="CC6600"/>
                </a:solidFill>
              </a:rPr>
              <a:t>2.3%</a:t>
            </a:r>
            <a:r>
              <a:rPr lang="en-US" sz="6600" baseline="30000" smtClean="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9773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smtClean="0"/>
              <a:t>Required multiplicity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165100" y="2062163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600" baseline="30000" smtClean="0">
                <a:solidFill>
                  <a:srgbClr val="000066"/>
                </a:solidFill>
              </a:rPr>
              <a:t>mult &gt;</a:t>
            </a:r>
            <a:r>
              <a:rPr lang="en-US" sz="6600" smtClean="0">
                <a:solidFill>
                  <a:srgbClr val="000066"/>
                </a:solidFill>
              </a:rPr>
              <a:t> </a:t>
            </a:r>
            <a:r>
              <a:rPr lang="en-US" sz="18900" smtClean="0">
                <a:solidFill>
                  <a:srgbClr val="000000"/>
                </a:solidFill>
              </a:rPr>
              <a:t>(</a:t>
            </a:r>
            <a:r>
              <a:rPr lang="en-US" sz="18900" smtClean="0">
                <a:solidFill>
                  <a:srgbClr val="000000"/>
                </a:solidFill>
                <a:latin typeface="Times New Roman" pitchFamily="18" charset="0"/>
              </a:rPr>
              <a:t>—</a:t>
            </a:r>
            <a:r>
              <a:rPr lang="en-US" sz="18900" smtClean="0">
                <a:solidFill>
                  <a:srgbClr val="000000"/>
                </a:solidFill>
              </a:rPr>
              <a:t>)</a:t>
            </a:r>
            <a:r>
              <a:rPr lang="en-US" sz="9600" baseline="100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48100" y="2532063"/>
            <a:ext cx="3208338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smtClean="0">
                <a:solidFill>
                  <a:srgbClr val="CC6600"/>
                </a:solidFill>
              </a:rPr>
              <a:t>~3%</a:t>
            </a:r>
            <a:endParaRPr lang="en-US" sz="6600" baseline="-25000" smtClean="0">
              <a:solidFill>
                <a:srgbClr val="CC6600"/>
              </a:solidFill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smtClean="0">
                <a:solidFill>
                  <a:srgbClr val="006600"/>
                </a:solidFill>
              </a:rPr>
              <a:t>&lt;</a:t>
            </a:r>
            <a:r>
              <a:rPr lang="el-GR" sz="6600" smtClean="0">
                <a:solidFill>
                  <a:srgbClr val="006600"/>
                </a:solidFill>
              </a:rPr>
              <a:t>Δ</a:t>
            </a:r>
            <a:r>
              <a:rPr lang="en-US" sz="6600" smtClean="0">
                <a:solidFill>
                  <a:srgbClr val="006600"/>
                </a:solidFill>
              </a:rPr>
              <a:t>F/F&gt;</a:t>
            </a:r>
          </a:p>
        </p:txBody>
      </p:sp>
    </p:spTree>
    <p:extLst>
      <p:ext uri="{BB962C8B-B14F-4D97-AF65-F5344CB8AC3E}">
        <p14:creationId xmlns:p14="http://schemas.microsoft.com/office/powerpoint/2010/main" val="583387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5"/>
          <a:stretch>
            <a:fillRect/>
          </a:stretch>
        </p:blipFill>
        <p:spPr bwMode="auto">
          <a:xfrm>
            <a:off x="0" y="1233488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r>
              <a:rPr lang="en-US" smtClean="0"/>
              <a:t>140-fold multiplicity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49413" y="3616325"/>
            <a:ext cx="177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7.4</a:t>
            </a:r>
            <a:r>
              <a:rPr lang="el-GR" sz="2800" smtClean="0">
                <a:solidFill>
                  <a:srgbClr val="000000"/>
                </a:solidFill>
              </a:rPr>
              <a:t>σ </a:t>
            </a:r>
            <a:r>
              <a:rPr lang="en-US" sz="2800" smtClean="0">
                <a:solidFill>
                  <a:srgbClr val="000000"/>
                </a:solidFill>
              </a:rPr>
              <a:t>= Na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3570288" y="6105525"/>
            <a:ext cx="5573712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DELFAN residual anomalous difference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data Courtesy of Tom &amp; Janet</a:t>
            </a:r>
          </a:p>
        </p:txBody>
      </p:sp>
    </p:spTree>
    <p:extLst>
      <p:ext uri="{BB962C8B-B14F-4D97-AF65-F5344CB8AC3E}">
        <p14:creationId xmlns:p14="http://schemas.microsoft.com/office/powerpoint/2010/main" val="3539000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US" sz="5400"/>
              <a:t>Detector calibration</a:t>
            </a:r>
          </a:p>
        </p:txBody>
      </p:sp>
      <p:graphicFrame>
        <p:nvGraphicFramePr>
          <p:cNvPr id="2194435" name="Object 3"/>
          <p:cNvGraphicFramePr>
            <a:graphicFrameLocks noChangeAspect="1"/>
          </p:cNvGraphicFramePr>
          <p:nvPr/>
        </p:nvGraphicFramePr>
        <p:xfrm>
          <a:off x="674688" y="936625"/>
          <a:ext cx="8709025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3" name="Chart" r:id="rId3" imgW="7115101" imgH="4629091" progId="MSGraph.Chart.8">
                  <p:embed followColorScheme="full"/>
                </p:oleObj>
              </mc:Choice>
              <mc:Fallback>
                <p:oleObj name="Chart" r:id="rId3" imgW="7115101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936625"/>
                        <a:ext cx="8709025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4436" name="Text Box 4"/>
          <p:cNvSpPr txBox="1">
            <a:spLocks noChangeArrowheads="1"/>
          </p:cNvSpPr>
          <p:nvPr/>
        </p:nvSpPr>
        <p:spPr bwMode="auto">
          <a:xfrm>
            <a:off x="3133725" y="6057900"/>
            <a:ext cx="362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photon energy (keV)</a:t>
            </a:r>
          </a:p>
        </p:txBody>
      </p:sp>
      <p:sp>
        <p:nvSpPr>
          <p:cNvPr id="2194437" name="Text Box 5"/>
          <p:cNvSpPr txBox="1">
            <a:spLocks noChangeArrowheads="1"/>
          </p:cNvSpPr>
          <p:nvPr/>
        </p:nvSpPr>
        <p:spPr bwMode="auto">
          <a:xfrm rot="-5400000">
            <a:off x="-1381919" y="3045620"/>
            <a:ext cx="3565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calibration error (%)</a:t>
            </a:r>
          </a:p>
        </p:txBody>
      </p:sp>
      <p:grpSp>
        <p:nvGrpSpPr>
          <p:cNvPr id="2194438" name="Group 6"/>
          <p:cNvGrpSpPr>
            <a:grpSpLocks/>
          </p:cNvGrpSpPr>
          <p:nvPr/>
        </p:nvGrpSpPr>
        <p:grpSpPr bwMode="auto">
          <a:xfrm>
            <a:off x="2889250" y="2339975"/>
            <a:ext cx="947738" cy="1279525"/>
            <a:chOff x="1820" y="1474"/>
            <a:chExt cx="597" cy="806"/>
          </a:xfrm>
        </p:grpSpPr>
        <p:sp>
          <p:nvSpPr>
            <p:cNvPr id="2194439" name="Line 7"/>
            <p:cNvSpPr>
              <a:spLocks noChangeShapeType="1"/>
            </p:cNvSpPr>
            <p:nvPr/>
          </p:nvSpPr>
          <p:spPr bwMode="auto">
            <a:xfrm>
              <a:off x="2115" y="1752"/>
              <a:ext cx="0" cy="52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4440" name="Text Box 8"/>
            <p:cNvSpPr txBox="1">
              <a:spLocks noChangeArrowheads="1"/>
            </p:cNvSpPr>
            <p:nvPr/>
          </p:nvSpPr>
          <p:spPr bwMode="auto">
            <a:xfrm>
              <a:off x="1820" y="1474"/>
              <a:ext cx="597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8000"/>
                  </a:solidFill>
                </a:rPr>
                <a:t>good!</a:t>
              </a:r>
            </a:p>
          </p:txBody>
        </p:sp>
      </p:grpSp>
      <p:grpSp>
        <p:nvGrpSpPr>
          <p:cNvPr id="2194441" name="Group 9"/>
          <p:cNvGrpSpPr>
            <a:grpSpLocks/>
          </p:cNvGrpSpPr>
          <p:nvPr/>
        </p:nvGrpSpPr>
        <p:grpSpPr bwMode="auto">
          <a:xfrm>
            <a:off x="4757738" y="2314575"/>
            <a:ext cx="947737" cy="1279525"/>
            <a:chOff x="1820" y="1474"/>
            <a:chExt cx="597" cy="806"/>
          </a:xfrm>
        </p:grpSpPr>
        <p:sp>
          <p:nvSpPr>
            <p:cNvPr id="2194442" name="Line 10"/>
            <p:cNvSpPr>
              <a:spLocks noChangeShapeType="1"/>
            </p:cNvSpPr>
            <p:nvPr/>
          </p:nvSpPr>
          <p:spPr bwMode="auto">
            <a:xfrm>
              <a:off x="2115" y="1752"/>
              <a:ext cx="0" cy="52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4443" name="Text Box 11"/>
            <p:cNvSpPr txBox="1">
              <a:spLocks noChangeArrowheads="1"/>
            </p:cNvSpPr>
            <p:nvPr/>
          </p:nvSpPr>
          <p:spPr bwMode="auto">
            <a:xfrm>
              <a:off x="1820" y="1474"/>
              <a:ext cx="597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8000"/>
                  </a:solidFill>
                </a:rPr>
                <a:t>good!</a:t>
              </a:r>
            </a:p>
          </p:txBody>
        </p:sp>
      </p:grpSp>
      <p:grpSp>
        <p:nvGrpSpPr>
          <p:cNvPr id="2194444" name="Group 12"/>
          <p:cNvGrpSpPr>
            <a:grpSpLocks/>
          </p:cNvGrpSpPr>
          <p:nvPr/>
        </p:nvGrpSpPr>
        <p:grpSpPr bwMode="auto">
          <a:xfrm>
            <a:off x="3459163" y="3417888"/>
            <a:ext cx="936625" cy="1119187"/>
            <a:chOff x="2179" y="2153"/>
            <a:chExt cx="590" cy="705"/>
          </a:xfrm>
        </p:grpSpPr>
        <p:sp>
          <p:nvSpPr>
            <p:cNvPr id="2194445" name="Line 13"/>
            <p:cNvSpPr>
              <a:spLocks noChangeShapeType="1"/>
            </p:cNvSpPr>
            <p:nvPr/>
          </p:nvSpPr>
          <p:spPr bwMode="auto">
            <a:xfrm flipH="1">
              <a:off x="2179" y="2448"/>
              <a:ext cx="252" cy="41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94446" name="Text Box 14"/>
            <p:cNvSpPr txBox="1">
              <a:spLocks noChangeArrowheads="1"/>
            </p:cNvSpPr>
            <p:nvPr/>
          </p:nvSpPr>
          <p:spPr bwMode="auto">
            <a:xfrm>
              <a:off x="2279" y="2153"/>
              <a:ext cx="49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0000"/>
                  </a:solidFill>
                </a:rPr>
                <a:t>bad!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213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Text Box 2"/>
          <p:cNvSpPr txBox="1">
            <a:spLocks noChangeArrowheads="1"/>
          </p:cNvSpPr>
          <p:nvPr/>
        </p:nvSpPr>
        <p:spPr bwMode="auto">
          <a:xfrm>
            <a:off x="0" y="6491288"/>
            <a:ext cx="6272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Holton &amp; Frankel (2010) </a:t>
            </a:r>
            <a:r>
              <a:rPr lang="en-US" i="1" smtClean="0">
                <a:solidFill>
                  <a:srgbClr val="000000"/>
                </a:solidFill>
              </a:rPr>
              <a:t>Acta D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66</a:t>
            </a:r>
            <a:r>
              <a:rPr lang="en-US" smtClean="0">
                <a:solidFill>
                  <a:srgbClr val="000000"/>
                </a:solidFill>
              </a:rPr>
              <a:t> 393-408.</a:t>
            </a:r>
          </a:p>
        </p:txBody>
      </p:sp>
      <p:pic>
        <p:nvPicPr>
          <p:cNvPr id="2320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0"/>
            <a:ext cx="80867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0388" name="Oval 4"/>
          <p:cNvSpPr>
            <a:spLocks noChangeArrowheads="1"/>
          </p:cNvSpPr>
          <p:nvPr/>
        </p:nvSpPr>
        <p:spPr bwMode="auto">
          <a:xfrm>
            <a:off x="609600" y="2519363"/>
            <a:ext cx="6042025" cy="835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41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7163"/>
          </a:xfrm>
        </p:spPr>
        <p:txBody>
          <a:bodyPr/>
          <a:lstStyle/>
          <a:p>
            <a:r>
              <a:rPr lang="en-US" sz="6000"/>
              <a:t>What is holding us back?</a:t>
            </a:r>
          </a:p>
        </p:txBody>
      </p:sp>
      <p:sp>
        <p:nvSpPr>
          <p:cNvPr id="229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976813"/>
          </a:xfrm>
        </p:spPr>
        <p:txBody>
          <a:bodyPr/>
          <a:lstStyle/>
          <a:p>
            <a:endParaRPr lang="en-US" sz="4000"/>
          </a:p>
          <a:p>
            <a:r>
              <a:rPr lang="en-US" sz="4000"/>
              <a:t>Weak spots (high-res)</a:t>
            </a:r>
          </a:p>
          <a:p>
            <a:pPr lvl="1">
              <a:buFontTx/>
              <a:buNone/>
            </a:pPr>
            <a:r>
              <a:rPr lang="en-US" sz="3600">
                <a:solidFill>
                  <a:srgbClr val="EA0000"/>
                </a:solidFill>
              </a:rPr>
              <a:t>background</a:t>
            </a:r>
          </a:p>
          <a:p>
            <a:pPr lvl="1">
              <a:buFontTx/>
              <a:buNone/>
            </a:pPr>
            <a:r>
              <a:rPr lang="en-US" sz="3200">
                <a:solidFill>
                  <a:srgbClr val="008000"/>
                </a:solidFill>
              </a:rPr>
              <a:t>solution: use as few pixels as possible</a:t>
            </a:r>
          </a:p>
          <a:p>
            <a:r>
              <a:rPr lang="en-US" sz="4000"/>
              <a:t>MAD/SAD (small differences)</a:t>
            </a:r>
          </a:p>
          <a:p>
            <a:pPr lvl="1">
              <a:buFontTx/>
              <a:buNone/>
            </a:pPr>
            <a:r>
              <a:rPr lang="en-US" sz="3600">
                <a:solidFill>
                  <a:srgbClr val="EA0000"/>
                </a:solidFill>
              </a:rPr>
              <a:t>fractional errors</a:t>
            </a:r>
          </a:p>
          <a:p>
            <a:pPr lvl="1">
              <a:buFontTx/>
              <a:buNone/>
            </a:pPr>
            <a:r>
              <a:rPr lang="en-US" sz="3200">
                <a:solidFill>
                  <a:srgbClr val="008000"/>
                </a:solidFill>
              </a:rPr>
              <a:t>solution: use as many pixels as possible</a:t>
            </a:r>
          </a:p>
          <a:p>
            <a:pPr lvl="1">
              <a:buFontTx/>
              <a:buNone/>
            </a:pP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2290692" name="Text Box 4"/>
          <p:cNvSpPr txBox="1">
            <a:spLocks noChangeArrowheads="1"/>
          </p:cNvSpPr>
          <p:nvPr/>
        </p:nvSpPr>
        <p:spPr bwMode="auto">
          <a:xfrm>
            <a:off x="2997200" y="1306513"/>
            <a:ext cx="314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( if not rad dam! )</a:t>
            </a:r>
          </a:p>
        </p:txBody>
      </p:sp>
    </p:spTree>
    <p:extLst>
      <p:ext uri="{BB962C8B-B14F-4D97-AF65-F5344CB8AC3E}">
        <p14:creationId xmlns:p14="http://schemas.microsoft.com/office/powerpoint/2010/main" val="319799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3875" y="2659063"/>
            <a:ext cx="8162925" cy="3863975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</a:rPr>
              <a:t>100 ADU/pixel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</a:rPr>
              <a:t>10 </a:t>
            </a:r>
            <a:r>
              <a:rPr lang="el-GR" b="1" dirty="0">
                <a:solidFill>
                  <a:srgbClr val="008000"/>
                </a:solidFill>
                <a:cs typeface="Arial" pitchFamily="34" charset="0"/>
              </a:rPr>
              <a:t>μ</a:t>
            </a:r>
            <a:r>
              <a:rPr lang="en-US" b="1" dirty="0">
                <a:solidFill>
                  <a:srgbClr val="008000"/>
                </a:solidFill>
                <a:cs typeface="Arial" pitchFamily="34" charset="0"/>
              </a:rPr>
              <a:t>m for lysozyme</a:t>
            </a:r>
            <a:endParaRPr lang="el-GR" b="1" dirty="0">
              <a:solidFill>
                <a:srgbClr val="008000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</a:rPr>
              <a:t>~3% error per spot, 1%/</a:t>
            </a:r>
            <a:r>
              <a:rPr lang="en-US" b="1" dirty="0" err="1">
                <a:solidFill>
                  <a:srgbClr val="008000"/>
                </a:solidFill>
              </a:rPr>
              <a:t>MGy</a:t>
            </a:r>
            <a:endParaRPr lang="en-US" b="1" dirty="0">
              <a:solidFill>
                <a:srgbClr val="008000"/>
              </a:solidFill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b="1" dirty="0">
                <a:solidFill>
                  <a:srgbClr val="008000"/>
                </a:solidFill>
              </a:rPr>
              <a:t>7235 </a:t>
            </a:r>
            <a:r>
              <a:rPr lang="en-US" b="1" dirty="0" err="1">
                <a:solidFill>
                  <a:srgbClr val="008000"/>
                </a:solidFill>
              </a:rPr>
              <a:t>eV</a:t>
            </a:r>
            <a:r>
              <a:rPr lang="en-US" b="1" dirty="0">
                <a:solidFill>
                  <a:srgbClr val="008000"/>
                </a:solidFill>
              </a:rPr>
              <a:t> for </a:t>
            </a:r>
            <a:r>
              <a:rPr lang="en-US" b="1" dirty="0" smtClean="0">
                <a:solidFill>
                  <a:srgbClr val="008000"/>
                </a:solidFill>
              </a:rPr>
              <a:t>S-SAD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29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1438"/>
            <a:ext cx="7772400" cy="1143000"/>
          </a:xfrm>
          <a:noFill/>
        </p:spPr>
        <p:txBody>
          <a:bodyPr/>
          <a:lstStyle/>
          <a:p>
            <a:r>
              <a:rPr lang="en-US" sz="6000" b="1"/>
              <a:t>Summary</a:t>
            </a:r>
          </a:p>
        </p:txBody>
      </p:sp>
      <p:sp>
        <p:nvSpPr>
          <p:cNvPr id="2298884" name="Rectangle 4"/>
          <p:cNvSpPr>
            <a:spLocks noChangeArrowheads="1"/>
          </p:cNvSpPr>
          <p:nvPr/>
        </p:nvSpPr>
        <p:spPr bwMode="auto">
          <a:xfrm>
            <a:off x="0" y="1185863"/>
            <a:ext cx="9144000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http://bl831.als.lbl.gov/xtalsize.html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http://bl831.als.lbl.gov/~jamesh/mlfsom/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http://bl831.als.lbl.gov/~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</a:rPr>
              <a:t>jamesh/powerpoint/AACS_diffraction_2013.ppt</a:t>
            </a:r>
            <a:endParaRPr lang="en-US" sz="16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44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9" name="Oval 5"/>
          <p:cNvSpPr>
            <a:spLocks noChangeArrowheads="1"/>
          </p:cNvSpPr>
          <p:nvPr/>
        </p:nvSpPr>
        <p:spPr bwMode="auto">
          <a:xfrm>
            <a:off x="4254500" y="2819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0" name="Oval 6"/>
          <p:cNvSpPr>
            <a:spLocks noChangeArrowheads="1"/>
          </p:cNvSpPr>
          <p:nvPr/>
        </p:nvSpPr>
        <p:spPr bwMode="auto">
          <a:xfrm>
            <a:off x="5308600" y="4724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>
            <a:off x="609600" y="30480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2" name="Line 8"/>
          <p:cNvSpPr>
            <a:spLocks noChangeShapeType="1"/>
          </p:cNvSpPr>
          <p:nvPr/>
        </p:nvSpPr>
        <p:spPr bwMode="auto">
          <a:xfrm>
            <a:off x="609600" y="49530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3" name="Line 9"/>
          <p:cNvSpPr>
            <a:spLocks noChangeShapeType="1"/>
          </p:cNvSpPr>
          <p:nvPr/>
        </p:nvSpPr>
        <p:spPr bwMode="auto">
          <a:xfrm flipV="1">
            <a:off x="4495800" y="533400"/>
            <a:ext cx="28956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4" name="Line 10"/>
          <p:cNvSpPr>
            <a:spLocks noChangeShapeType="1"/>
          </p:cNvSpPr>
          <p:nvPr/>
        </p:nvSpPr>
        <p:spPr bwMode="auto">
          <a:xfrm flipV="1">
            <a:off x="5562600" y="2438400"/>
            <a:ext cx="28956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5" name="Line 11"/>
          <p:cNvSpPr>
            <a:spLocks noChangeShapeType="1"/>
          </p:cNvSpPr>
          <p:nvPr/>
        </p:nvSpPr>
        <p:spPr bwMode="auto">
          <a:xfrm flipH="1">
            <a:off x="6096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552450" y="39624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 source</a:t>
            </a:r>
          </a:p>
        </p:txBody>
      </p:sp>
      <p:sp>
        <p:nvSpPr>
          <p:cNvPr id="451597" name="Text Box 13"/>
          <p:cNvSpPr txBox="1">
            <a:spLocks noChangeArrowheads="1"/>
          </p:cNvSpPr>
          <p:nvPr/>
        </p:nvSpPr>
        <p:spPr bwMode="auto">
          <a:xfrm rot="-2388334">
            <a:off x="6858000" y="1371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to detector</a:t>
            </a:r>
          </a:p>
        </p:txBody>
      </p:sp>
      <p:sp>
        <p:nvSpPr>
          <p:cNvPr id="451598" name="Line 14"/>
          <p:cNvSpPr>
            <a:spLocks noChangeShapeType="1"/>
          </p:cNvSpPr>
          <p:nvPr/>
        </p:nvSpPr>
        <p:spPr bwMode="auto">
          <a:xfrm flipV="1">
            <a:off x="7239000" y="15240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9" name="Line 15"/>
          <p:cNvSpPr>
            <a:spLocks noChangeShapeType="1"/>
          </p:cNvSpPr>
          <p:nvPr/>
        </p:nvSpPr>
        <p:spPr bwMode="auto">
          <a:xfrm>
            <a:off x="4495800" y="3048000"/>
            <a:ext cx="1066800" cy="1905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0" name="Text Box 16"/>
          <p:cNvSpPr txBox="1">
            <a:spLocks noChangeArrowheads="1"/>
          </p:cNvSpPr>
          <p:nvPr/>
        </p:nvSpPr>
        <p:spPr bwMode="auto">
          <a:xfrm rot="-1882992">
            <a:off x="5021263" y="37290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</a:t>
            </a:r>
          </a:p>
        </p:txBody>
      </p:sp>
      <p:grpSp>
        <p:nvGrpSpPr>
          <p:cNvPr id="451610" name="Group 26"/>
          <p:cNvGrpSpPr>
            <a:grpSpLocks/>
          </p:cNvGrpSpPr>
          <p:nvPr/>
        </p:nvGrpSpPr>
        <p:grpSpPr bwMode="auto">
          <a:xfrm>
            <a:off x="4448175" y="3048000"/>
            <a:ext cx="1892300" cy="2765425"/>
            <a:chOff x="2802" y="1920"/>
            <a:chExt cx="1192" cy="1742"/>
          </a:xfrm>
        </p:grpSpPr>
        <p:sp>
          <p:nvSpPr>
            <p:cNvPr id="451587" name="Rectangle 3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88" name="Line 4"/>
            <p:cNvSpPr>
              <a:spLocks noChangeShapeType="1"/>
            </p:cNvSpPr>
            <p:nvPr/>
          </p:nvSpPr>
          <p:spPr bwMode="auto">
            <a:xfrm>
              <a:off x="2832" y="1920"/>
              <a:ext cx="0" cy="120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51601" name="AutoShape 17"/>
            <p:cNvCxnSpPr>
              <a:cxnSpLocks noChangeShapeType="1"/>
            </p:cNvCxnSpPr>
            <p:nvPr/>
          </p:nvCxnSpPr>
          <p:spPr bwMode="auto">
            <a:xfrm rot="5400000" flipH="1">
              <a:off x="3096" y="3240"/>
              <a:ext cx="336" cy="288"/>
            </a:xfrm>
            <a:prstGeom prst="curvedConnector3">
              <a:avLst>
                <a:gd name="adj1" fmla="val 1011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1602" name="Text Box 18"/>
            <p:cNvSpPr txBox="1">
              <a:spLocks noChangeArrowheads="1"/>
            </p:cNvSpPr>
            <p:nvPr/>
          </p:nvSpPr>
          <p:spPr bwMode="auto">
            <a:xfrm>
              <a:off x="3398" y="3431"/>
              <a:ext cx="5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  <a:r>
                <a:rPr lang="en-US">
                  <a:cs typeface="Arial" pitchFamily="34" charset="0"/>
                </a:rPr>
                <a:t>∙</a:t>
              </a:r>
              <a:r>
                <a:rPr lang="en-US"/>
                <a:t>sin(</a:t>
              </a:r>
              <a:r>
                <a:rPr lang="el-GR">
                  <a:cs typeface="Arial" pitchFamily="34" charset="0"/>
                </a:rPr>
                <a:t>θ</a:t>
              </a:r>
              <a:r>
                <a:rPr lang="en-US">
                  <a:cs typeface="Arial" pitchFamily="34" charset="0"/>
                </a:rPr>
                <a:t>)</a:t>
              </a:r>
              <a:endParaRPr lang="el-GR">
                <a:cs typeface="Arial" pitchFamily="34" charset="0"/>
              </a:endParaRPr>
            </a:p>
          </p:txBody>
        </p:sp>
        <p:sp>
          <p:nvSpPr>
            <p:cNvPr id="451603" name="Arc 19"/>
            <p:cNvSpPr>
              <a:spLocks/>
            </p:cNvSpPr>
            <p:nvPr/>
          </p:nvSpPr>
          <p:spPr bwMode="auto">
            <a:xfrm rot="670182" flipV="1">
              <a:off x="2832" y="2015"/>
              <a:ext cx="194" cy="287"/>
            </a:xfrm>
            <a:custGeom>
              <a:avLst/>
              <a:gdLst>
                <a:gd name="G0" fmla="+- 0 0 0"/>
                <a:gd name="G1" fmla="+- 21513 0 0"/>
                <a:gd name="G2" fmla="+- 21600 0 0"/>
                <a:gd name="T0" fmla="*/ 1940 w 14629"/>
                <a:gd name="T1" fmla="*/ 0 h 21513"/>
                <a:gd name="T2" fmla="*/ 14629 w 14629"/>
                <a:gd name="T3" fmla="*/ 5621 h 21513"/>
                <a:gd name="T4" fmla="*/ 0 w 14629"/>
                <a:gd name="T5" fmla="*/ 21513 h 2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29" h="21513" fill="none" extrusionOk="0">
                  <a:moveTo>
                    <a:pt x="1939" y="0"/>
                  </a:moveTo>
                  <a:cubicBezTo>
                    <a:pt x="6672" y="427"/>
                    <a:pt x="11132" y="2402"/>
                    <a:pt x="14628" y="5621"/>
                  </a:cubicBezTo>
                </a:path>
                <a:path w="14629" h="21513" stroke="0" extrusionOk="0">
                  <a:moveTo>
                    <a:pt x="1939" y="0"/>
                  </a:moveTo>
                  <a:cubicBezTo>
                    <a:pt x="6672" y="427"/>
                    <a:pt x="11132" y="2402"/>
                    <a:pt x="14628" y="5621"/>
                  </a:cubicBezTo>
                  <a:lnTo>
                    <a:pt x="0" y="21513"/>
                  </a:lnTo>
                  <a:close/>
                </a:path>
              </a:pathLst>
            </a:cu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04" name="Text Box 20"/>
            <p:cNvSpPr txBox="1">
              <a:spLocks noChangeArrowheads="1"/>
            </p:cNvSpPr>
            <p:nvPr/>
          </p:nvSpPr>
          <p:spPr bwMode="auto">
            <a:xfrm>
              <a:off x="2802" y="207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chemeClr val="bg2"/>
                  </a:solidFill>
                  <a:cs typeface="Arial" pitchFamily="34" charset="0"/>
                </a:rPr>
                <a:t>θ</a:t>
              </a:r>
            </a:p>
          </p:txBody>
        </p:sp>
      </p:grpSp>
      <p:sp>
        <p:nvSpPr>
          <p:cNvPr id="451605" name="Text Box 21"/>
          <p:cNvSpPr txBox="1">
            <a:spLocks noChangeArrowheads="1"/>
          </p:cNvSpPr>
          <p:nvPr/>
        </p:nvSpPr>
        <p:spPr bwMode="auto">
          <a:xfrm>
            <a:off x="4705350" y="29098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atom #1</a:t>
            </a:r>
          </a:p>
        </p:txBody>
      </p:sp>
      <p:sp>
        <p:nvSpPr>
          <p:cNvPr id="451606" name="Text Box 22"/>
          <p:cNvSpPr txBox="1">
            <a:spLocks noChangeArrowheads="1"/>
          </p:cNvSpPr>
          <p:nvPr/>
        </p:nvSpPr>
        <p:spPr bwMode="auto">
          <a:xfrm>
            <a:off x="5772150" y="481488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atom #2</a:t>
            </a:r>
          </a:p>
        </p:txBody>
      </p:sp>
      <p:sp>
        <p:nvSpPr>
          <p:cNvPr id="451607" name="Text Box 23"/>
          <p:cNvSpPr txBox="1">
            <a:spLocks noChangeArrowheads="1"/>
          </p:cNvSpPr>
          <p:nvPr/>
        </p:nvSpPr>
        <p:spPr bwMode="auto">
          <a:xfrm>
            <a:off x="398463" y="269875"/>
            <a:ext cx="3956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/>
              <a:t>Bragg’s Law</a:t>
            </a:r>
          </a:p>
        </p:txBody>
      </p:sp>
      <p:sp>
        <p:nvSpPr>
          <p:cNvPr id="451608" name="Text Box 24"/>
          <p:cNvSpPr txBox="1">
            <a:spLocks noChangeArrowheads="1"/>
          </p:cNvSpPr>
          <p:nvPr/>
        </p:nvSpPr>
        <p:spPr bwMode="auto">
          <a:xfrm>
            <a:off x="1128713" y="1676400"/>
            <a:ext cx="246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n</a:t>
            </a:r>
            <a:r>
              <a:rPr lang="el-GR" sz="2800" b="1">
                <a:cs typeface="Arial" pitchFamily="34" charset="0"/>
              </a:rPr>
              <a:t>λ</a:t>
            </a:r>
            <a:r>
              <a:rPr lang="en-US" sz="2800" b="1">
                <a:cs typeface="Arial" pitchFamily="34" charset="0"/>
              </a:rPr>
              <a:t> = 2d sin(</a:t>
            </a:r>
            <a:r>
              <a:rPr lang="el-GR" sz="2800" b="1">
                <a:cs typeface="Arial" pitchFamily="34" charset="0"/>
              </a:rPr>
              <a:t>θ</a:t>
            </a:r>
            <a:r>
              <a:rPr lang="en-US" sz="2800" b="1">
                <a:cs typeface="Arial" pitchFamily="34" charset="0"/>
              </a:rPr>
              <a:t>)</a:t>
            </a:r>
            <a:endParaRPr lang="el-GR" sz="2800" b="1">
              <a:cs typeface="Arial" pitchFamily="34" charset="0"/>
            </a:endParaRPr>
          </a:p>
        </p:txBody>
      </p:sp>
      <p:sp>
        <p:nvSpPr>
          <p:cNvPr id="451613" name="Line 29"/>
          <p:cNvSpPr>
            <a:spLocks noChangeShapeType="1"/>
          </p:cNvSpPr>
          <p:nvPr/>
        </p:nvSpPr>
        <p:spPr bwMode="auto">
          <a:xfrm>
            <a:off x="4495800" y="3038475"/>
            <a:ext cx="1404938" cy="160496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14" name="Line 30"/>
          <p:cNvSpPr>
            <a:spLocks noChangeShapeType="1"/>
          </p:cNvSpPr>
          <p:nvPr/>
        </p:nvSpPr>
        <p:spPr bwMode="auto">
          <a:xfrm>
            <a:off x="4491038" y="4953000"/>
            <a:ext cx="10620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15" name="Line 31"/>
          <p:cNvSpPr>
            <a:spLocks noChangeShapeType="1"/>
          </p:cNvSpPr>
          <p:nvPr/>
        </p:nvSpPr>
        <p:spPr bwMode="auto">
          <a:xfrm flipV="1">
            <a:off x="5534025" y="4662488"/>
            <a:ext cx="371475" cy="2905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1665" name="Group 81"/>
          <p:cNvGrpSpPr>
            <a:grpSpLocks/>
          </p:cNvGrpSpPr>
          <p:nvPr/>
        </p:nvGrpSpPr>
        <p:grpSpPr bwMode="auto">
          <a:xfrm>
            <a:off x="-446088" y="1287463"/>
            <a:ext cx="10652126" cy="3811587"/>
            <a:chOff x="-281" y="811"/>
            <a:chExt cx="6710" cy="2401"/>
          </a:xfrm>
        </p:grpSpPr>
        <p:grpSp>
          <p:nvGrpSpPr>
            <p:cNvPr id="451629" name="Group 45"/>
            <p:cNvGrpSpPr>
              <a:grpSpLocks/>
            </p:cNvGrpSpPr>
            <p:nvPr/>
          </p:nvGrpSpPr>
          <p:grpSpPr bwMode="auto">
            <a:xfrm>
              <a:off x="-281" y="1812"/>
              <a:ext cx="3072" cy="192"/>
              <a:chOff x="288" y="3936"/>
              <a:chExt cx="3072" cy="192"/>
            </a:xfrm>
          </p:grpSpPr>
          <p:sp>
            <p:nvSpPr>
              <p:cNvPr id="451630" name="Freeform 46"/>
              <p:cNvSpPr>
                <a:spLocks/>
              </p:cNvSpPr>
              <p:nvPr/>
            </p:nvSpPr>
            <p:spPr bwMode="auto">
              <a:xfrm>
                <a:off x="28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1" name="Freeform 47"/>
              <p:cNvSpPr>
                <a:spLocks/>
              </p:cNvSpPr>
              <p:nvPr/>
            </p:nvSpPr>
            <p:spPr bwMode="auto">
              <a:xfrm>
                <a:off x="67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2" name="Freeform 48"/>
              <p:cNvSpPr>
                <a:spLocks/>
              </p:cNvSpPr>
              <p:nvPr/>
            </p:nvSpPr>
            <p:spPr bwMode="auto">
              <a:xfrm>
                <a:off x="105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3" name="Freeform 49"/>
              <p:cNvSpPr>
                <a:spLocks/>
              </p:cNvSpPr>
              <p:nvPr/>
            </p:nvSpPr>
            <p:spPr bwMode="auto">
              <a:xfrm>
                <a:off x="1440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4" name="Freeform 50"/>
              <p:cNvSpPr>
                <a:spLocks/>
              </p:cNvSpPr>
              <p:nvPr/>
            </p:nvSpPr>
            <p:spPr bwMode="auto">
              <a:xfrm>
                <a:off x="1824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5" name="Freeform 51"/>
              <p:cNvSpPr>
                <a:spLocks/>
              </p:cNvSpPr>
              <p:nvPr/>
            </p:nvSpPr>
            <p:spPr bwMode="auto">
              <a:xfrm>
                <a:off x="220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6" name="Freeform 52"/>
              <p:cNvSpPr>
                <a:spLocks/>
              </p:cNvSpPr>
              <p:nvPr/>
            </p:nvSpPr>
            <p:spPr bwMode="auto">
              <a:xfrm>
                <a:off x="259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37" name="Freeform 53"/>
              <p:cNvSpPr>
                <a:spLocks/>
              </p:cNvSpPr>
              <p:nvPr/>
            </p:nvSpPr>
            <p:spPr bwMode="auto">
              <a:xfrm>
                <a:off x="297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38" name="Group 54"/>
            <p:cNvGrpSpPr>
              <a:grpSpLocks/>
            </p:cNvGrpSpPr>
            <p:nvPr/>
          </p:nvGrpSpPr>
          <p:grpSpPr bwMode="auto">
            <a:xfrm>
              <a:off x="-274" y="3020"/>
              <a:ext cx="3072" cy="192"/>
              <a:chOff x="288" y="3936"/>
              <a:chExt cx="3072" cy="192"/>
            </a:xfrm>
          </p:grpSpPr>
          <p:sp>
            <p:nvSpPr>
              <p:cNvPr id="451639" name="Freeform 55"/>
              <p:cNvSpPr>
                <a:spLocks/>
              </p:cNvSpPr>
              <p:nvPr/>
            </p:nvSpPr>
            <p:spPr bwMode="auto">
              <a:xfrm>
                <a:off x="28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0" name="Freeform 56"/>
              <p:cNvSpPr>
                <a:spLocks/>
              </p:cNvSpPr>
              <p:nvPr/>
            </p:nvSpPr>
            <p:spPr bwMode="auto">
              <a:xfrm>
                <a:off x="67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1" name="Freeform 57"/>
              <p:cNvSpPr>
                <a:spLocks/>
              </p:cNvSpPr>
              <p:nvPr/>
            </p:nvSpPr>
            <p:spPr bwMode="auto">
              <a:xfrm>
                <a:off x="105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2" name="Freeform 58"/>
              <p:cNvSpPr>
                <a:spLocks/>
              </p:cNvSpPr>
              <p:nvPr/>
            </p:nvSpPr>
            <p:spPr bwMode="auto">
              <a:xfrm>
                <a:off x="1440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3" name="Freeform 59"/>
              <p:cNvSpPr>
                <a:spLocks/>
              </p:cNvSpPr>
              <p:nvPr/>
            </p:nvSpPr>
            <p:spPr bwMode="auto">
              <a:xfrm>
                <a:off x="1824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4" name="Freeform 60"/>
              <p:cNvSpPr>
                <a:spLocks/>
              </p:cNvSpPr>
              <p:nvPr/>
            </p:nvSpPr>
            <p:spPr bwMode="auto">
              <a:xfrm>
                <a:off x="220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5" name="Freeform 61"/>
              <p:cNvSpPr>
                <a:spLocks/>
              </p:cNvSpPr>
              <p:nvPr/>
            </p:nvSpPr>
            <p:spPr bwMode="auto">
              <a:xfrm>
                <a:off x="259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6" name="Freeform 62"/>
              <p:cNvSpPr>
                <a:spLocks/>
              </p:cNvSpPr>
              <p:nvPr/>
            </p:nvSpPr>
            <p:spPr bwMode="auto">
              <a:xfrm>
                <a:off x="297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47" name="Group 63"/>
            <p:cNvGrpSpPr>
              <a:grpSpLocks/>
            </p:cNvGrpSpPr>
            <p:nvPr/>
          </p:nvGrpSpPr>
          <p:grpSpPr bwMode="auto">
            <a:xfrm rot="-2424567">
              <a:off x="2464" y="811"/>
              <a:ext cx="3072" cy="192"/>
              <a:chOff x="288" y="3936"/>
              <a:chExt cx="3072" cy="192"/>
            </a:xfrm>
          </p:grpSpPr>
          <p:sp>
            <p:nvSpPr>
              <p:cNvPr id="451648" name="Freeform 64"/>
              <p:cNvSpPr>
                <a:spLocks/>
              </p:cNvSpPr>
              <p:nvPr/>
            </p:nvSpPr>
            <p:spPr bwMode="auto">
              <a:xfrm>
                <a:off x="28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49" name="Freeform 65"/>
              <p:cNvSpPr>
                <a:spLocks/>
              </p:cNvSpPr>
              <p:nvPr/>
            </p:nvSpPr>
            <p:spPr bwMode="auto">
              <a:xfrm>
                <a:off x="67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0" name="Freeform 66"/>
              <p:cNvSpPr>
                <a:spLocks/>
              </p:cNvSpPr>
              <p:nvPr/>
            </p:nvSpPr>
            <p:spPr bwMode="auto">
              <a:xfrm>
                <a:off x="105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1" name="Freeform 67"/>
              <p:cNvSpPr>
                <a:spLocks/>
              </p:cNvSpPr>
              <p:nvPr/>
            </p:nvSpPr>
            <p:spPr bwMode="auto">
              <a:xfrm>
                <a:off x="1440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2" name="Freeform 68"/>
              <p:cNvSpPr>
                <a:spLocks/>
              </p:cNvSpPr>
              <p:nvPr/>
            </p:nvSpPr>
            <p:spPr bwMode="auto">
              <a:xfrm>
                <a:off x="1824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3" name="Freeform 69"/>
              <p:cNvSpPr>
                <a:spLocks/>
              </p:cNvSpPr>
              <p:nvPr/>
            </p:nvSpPr>
            <p:spPr bwMode="auto">
              <a:xfrm>
                <a:off x="220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4" name="Freeform 70"/>
              <p:cNvSpPr>
                <a:spLocks/>
              </p:cNvSpPr>
              <p:nvPr/>
            </p:nvSpPr>
            <p:spPr bwMode="auto">
              <a:xfrm>
                <a:off x="259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5" name="Freeform 71"/>
              <p:cNvSpPr>
                <a:spLocks/>
              </p:cNvSpPr>
              <p:nvPr/>
            </p:nvSpPr>
            <p:spPr bwMode="auto">
              <a:xfrm>
                <a:off x="297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56" name="Group 72"/>
            <p:cNvGrpSpPr>
              <a:grpSpLocks/>
            </p:cNvGrpSpPr>
            <p:nvPr/>
          </p:nvGrpSpPr>
          <p:grpSpPr bwMode="auto">
            <a:xfrm rot="-2424567">
              <a:off x="3357" y="1829"/>
              <a:ext cx="3072" cy="192"/>
              <a:chOff x="288" y="3936"/>
              <a:chExt cx="3072" cy="192"/>
            </a:xfrm>
          </p:grpSpPr>
          <p:sp>
            <p:nvSpPr>
              <p:cNvPr id="451657" name="Freeform 73"/>
              <p:cNvSpPr>
                <a:spLocks/>
              </p:cNvSpPr>
              <p:nvPr/>
            </p:nvSpPr>
            <p:spPr bwMode="auto">
              <a:xfrm>
                <a:off x="28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8" name="Freeform 74"/>
              <p:cNvSpPr>
                <a:spLocks/>
              </p:cNvSpPr>
              <p:nvPr/>
            </p:nvSpPr>
            <p:spPr bwMode="auto">
              <a:xfrm>
                <a:off x="67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59" name="Freeform 75"/>
              <p:cNvSpPr>
                <a:spLocks/>
              </p:cNvSpPr>
              <p:nvPr/>
            </p:nvSpPr>
            <p:spPr bwMode="auto">
              <a:xfrm>
                <a:off x="105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60" name="Freeform 76"/>
              <p:cNvSpPr>
                <a:spLocks/>
              </p:cNvSpPr>
              <p:nvPr/>
            </p:nvSpPr>
            <p:spPr bwMode="auto">
              <a:xfrm>
                <a:off x="1440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61" name="Freeform 77"/>
              <p:cNvSpPr>
                <a:spLocks/>
              </p:cNvSpPr>
              <p:nvPr/>
            </p:nvSpPr>
            <p:spPr bwMode="auto">
              <a:xfrm>
                <a:off x="1824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62" name="Freeform 78"/>
              <p:cNvSpPr>
                <a:spLocks/>
              </p:cNvSpPr>
              <p:nvPr/>
            </p:nvSpPr>
            <p:spPr bwMode="auto">
              <a:xfrm>
                <a:off x="2208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63" name="Freeform 79"/>
              <p:cNvSpPr>
                <a:spLocks/>
              </p:cNvSpPr>
              <p:nvPr/>
            </p:nvSpPr>
            <p:spPr bwMode="auto">
              <a:xfrm>
                <a:off x="2592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64" name="Freeform 80"/>
              <p:cNvSpPr>
                <a:spLocks/>
              </p:cNvSpPr>
              <p:nvPr/>
            </p:nvSpPr>
            <p:spPr bwMode="auto">
              <a:xfrm>
                <a:off x="2976" y="3936"/>
                <a:ext cx="384" cy="192"/>
              </a:xfrm>
              <a:custGeom>
                <a:avLst/>
                <a:gdLst>
                  <a:gd name="T0" fmla="*/ 0 w 384"/>
                  <a:gd name="T1" fmla="*/ 96 h 192"/>
                  <a:gd name="T2" fmla="*/ 96 w 384"/>
                  <a:gd name="T3" fmla="*/ 0 h 192"/>
                  <a:gd name="T4" fmla="*/ 192 w 384"/>
                  <a:gd name="T5" fmla="*/ 96 h 192"/>
                  <a:gd name="T6" fmla="*/ 288 w 384"/>
                  <a:gd name="T7" fmla="*/ 192 h 192"/>
                  <a:gd name="T8" fmla="*/ 384 w 384"/>
                  <a:gd name="T9" fmla="*/ 96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4" h="192">
                    <a:moveTo>
                      <a:pt x="0" y="96"/>
                    </a:moveTo>
                    <a:cubicBezTo>
                      <a:pt x="32" y="48"/>
                      <a:pt x="64" y="0"/>
                      <a:pt x="96" y="0"/>
                    </a:cubicBezTo>
                    <a:cubicBezTo>
                      <a:pt x="128" y="0"/>
                      <a:pt x="160" y="64"/>
                      <a:pt x="192" y="96"/>
                    </a:cubicBezTo>
                    <a:cubicBezTo>
                      <a:pt x="224" y="128"/>
                      <a:pt x="256" y="192"/>
                      <a:pt x="288" y="192"/>
                    </a:cubicBezTo>
                    <a:cubicBezTo>
                      <a:pt x="320" y="192"/>
                      <a:pt x="352" y="144"/>
                      <a:pt x="384" y="96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651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06" grpId="0"/>
      <p:bldP spid="451608" grpId="0"/>
      <p:bldP spid="451613" grpId="0" animBg="1"/>
      <p:bldP spid="451614" grpId="0" animBg="1"/>
      <p:bldP spid="4516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scattering from a lattice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317875" y="1063625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colored by phase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695450" y="1812925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6434138" y="183356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detector</a:t>
            </a:r>
          </a:p>
        </p:txBody>
      </p:sp>
      <p:pic>
        <p:nvPicPr>
          <p:cNvPr id="91142" name="Picture 6" descr="phaseframe_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1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phase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3" descr="phaseframe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scattering from a </a:t>
            </a:r>
            <a:r>
              <a:rPr lang="en-US" sz="4400" dirty="0" smtClean="0">
                <a:solidFill>
                  <a:srgbClr val="000000"/>
                </a:solidFill>
              </a:rPr>
              <a:t>molecule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317875" y="1063625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colored by phase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695450" y="1812925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434138" y="183356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27501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phase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914082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80975" y="0"/>
            <a:ext cx="8963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scattering from a crystal structure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317875" y="1063625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colored by phase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695450" y="1812925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sample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6434138" y="183356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2882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2|0.2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1471</Words>
  <Application>Microsoft Office PowerPoint</Application>
  <PresentationFormat>On-screen Show (4:3)</PresentationFormat>
  <Paragraphs>409</Paragraphs>
  <Slides>59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Default Design</vt:lpstr>
      <vt:lpstr>1_Default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Chart</vt:lpstr>
      <vt:lpstr>Microsoft Graph Chart</vt:lpstr>
      <vt:lpstr>Microsoft Equation 3.0</vt:lpstr>
      <vt:lpstr>Diffraction</vt:lpstr>
      <vt:lpstr>PowerPoint Presentation</vt:lpstr>
      <vt:lpstr>PowerPoint Presentation</vt:lpstr>
      <vt:lpstr>Scattering: atom by atom</vt:lpstr>
      <vt:lpstr>Scattering: atom by atom</vt:lpstr>
      <vt:lpstr>PowerPoint Presentation</vt:lpstr>
      <vt:lpstr>PowerPoint Presentation</vt:lpstr>
      <vt:lpstr>PowerPoint Presentation</vt:lpstr>
      <vt:lpstr>PowerPoint Presentation</vt:lpstr>
      <vt:lpstr>Spot shape</vt:lpstr>
      <vt:lpstr>mosaic spread</vt:lpstr>
      <vt:lpstr>  mosaic spread = 12.8º</vt:lpstr>
      <vt:lpstr>beam divergence</vt:lpstr>
      <vt:lpstr>spectral dispersion</vt:lpstr>
      <vt:lpstr>  dispersion = 5.1%</vt:lpstr>
      <vt:lpstr>spot shape</vt:lpstr>
      <vt:lpstr>Now What?</vt:lpstr>
      <vt:lpstr>Resolution</vt:lpstr>
      <vt:lpstr>What is “disorder”?</vt:lpstr>
      <vt:lpstr>“B” factors</vt:lpstr>
      <vt:lpstr>“B” factors</vt:lpstr>
      <vt:lpstr>PowerPoint Presentation</vt:lpstr>
      <vt:lpstr>“B” factors</vt:lpstr>
      <vt:lpstr>Debye-Waller-Ott factor</vt:lpstr>
      <vt:lpstr>Debye-Waller-Ott factor</vt:lpstr>
      <vt:lpstr>Debye-Waller-Ott factor</vt:lpstr>
      <vt:lpstr>PowerPoint Presentation</vt:lpstr>
      <vt:lpstr>Purity is crucial!</vt:lpstr>
      <vt:lpstr>What can I improve?</vt:lpstr>
      <vt:lpstr>What can I improve?</vt:lpstr>
      <vt:lpstr>causes of stress</vt:lpstr>
      <vt:lpstr>Completeness: missing wedge</vt:lpstr>
      <vt:lpstr>Non-isomorphism in lysozyme</vt:lpstr>
      <vt:lpstr>oiled drop: you have ~3 hours</vt:lpstr>
      <vt:lpstr>signal vs noise</vt:lpstr>
      <vt:lpstr>signal vs noise</vt:lpstr>
      <vt:lpstr>Optimal exposure time (faint spots)</vt:lpstr>
      <vt:lpstr>PowerPoint Presentation</vt:lpstr>
      <vt:lpstr>PowerPoint Presentation</vt:lpstr>
      <vt:lpstr>Fractional error</vt:lpstr>
      <vt:lpstr>Darwin’s Formula</vt:lpstr>
      <vt:lpstr>attenuation factor</vt:lpstr>
      <vt:lpstr>Lorentz Factor</vt:lpstr>
      <vt:lpstr>% error from rad dam</vt:lpstr>
      <vt:lpstr>Beam Flicker</vt:lpstr>
      <vt:lpstr>Shutter Jitter</vt:lpstr>
      <vt:lpstr>xtal vibration noise</vt:lpstr>
      <vt:lpstr>Shutter Jitter</vt:lpstr>
      <vt:lpstr>Beam Flicker</vt:lpstr>
      <vt:lpstr>Solution to vibration:</vt:lpstr>
      <vt:lpstr>Detector calibration</vt:lpstr>
      <vt:lpstr>Spatial Noise</vt:lpstr>
      <vt:lpstr>Spatial Noise</vt:lpstr>
      <vt:lpstr>Required multiplicity</vt:lpstr>
      <vt:lpstr>140-fold multiplicity</vt:lpstr>
      <vt:lpstr>Detector calibration</vt:lpstr>
      <vt:lpstr>PowerPoint Presentation</vt:lpstr>
      <vt:lpstr>What is holding us back?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charge</dc:title>
  <dc:creator>JMHolton</dc:creator>
  <cp:lastModifiedBy>JMHolton</cp:lastModifiedBy>
  <cp:revision>47</cp:revision>
  <dcterms:created xsi:type="dcterms:W3CDTF">2013-05-28T14:39:43Z</dcterms:created>
  <dcterms:modified xsi:type="dcterms:W3CDTF">2013-05-29T18:17:14Z</dcterms:modified>
</cp:coreProperties>
</file>