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5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7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9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0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1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2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702" r:id="rId3"/>
    <p:sldMasterId id="2147483730" r:id="rId4"/>
    <p:sldMasterId id="2147483744" r:id="rId5"/>
    <p:sldMasterId id="2147483759" r:id="rId6"/>
    <p:sldMasterId id="2147483773" r:id="rId7"/>
    <p:sldMasterId id="2147483787" r:id="rId8"/>
    <p:sldMasterId id="2147483802" r:id="rId9"/>
    <p:sldMasterId id="2147483816" r:id="rId10"/>
    <p:sldMasterId id="2147483829" r:id="rId11"/>
    <p:sldMasterId id="2147483843" r:id="rId12"/>
    <p:sldMasterId id="2147483855" r:id="rId13"/>
  </p:sldMasterIdLst>
  <p:notesMasterIdLst>
    <p:notesMasterId r:id="rId291"/>
  </p:notesMasterIdLst>
  <p:sldIdLst>
    <p:sldId id="584" r:id="rId14"/>
    <p:sldId id="361" r:id="rId15"/>
    <p:sldId id="362" r:id="rId16"/>
    <p:sldId id="609" r:id="rId17"/>
    <p:sldId id="610" r:id="rId18"/>
    <p:sldId id="611" r:id="rId19"/>
    <p:sldId id="612" r:id="rId20"/>
    <p:sldId id="613" r:id="rId21"/>
    <p:sldId id="614" r:id="rId22"/>
    <p:sldId id="615" r:id="rId23"/>
    <p:sldId id="616" r:id="rId24"/>
    <p:sldId id="617" r:id="rId25"/>
    <p:sldId id="366" r:id="rId26"/>
    <p:sldId id="367" r:id="rId27"/>
    <p:sldId id="368" r:id="rId28"/>
    <p:sldId id="427" r:id="rId29"/>
    <p:sldId id="428" r:id="rId30"/>
    <p:sldId id="429" r:id="rId31"/>
    <p:sldId id="371" r:id="rId32"/>
    <p:sldId id="372" r:id="rId33"/>
    <p:sldId id="373" r:id="rId34"/>
    <p:sldId id="374" r:id="rId35"/>
    <p:sldId id="375" r:id="rId36"/>
    <p:sldId id="376" r:id="rId37"/>
    <p:sldId id="377" r:id="rId38"/>
    <p:sldId id="378" r:id="rId39"/>
    <p:sldId id="441" r:id="rId40"/>
    <p:sldId id="365" r:id="rId41"/>
    <p:sldId id="452" r:id="rId42"/>
    <p:sldId id="453" r:id="rId43"/>
    <p:sldId id="454" r:id="rId44"/>
    <p:sldId id="455" r:id="rId45"/>
    <p:sldId id="456" r:id="rId46"/>
    <p:sldId id="457" r:id="rId47"/>
    <p:sldId id="458" r:id="rId48"/>
    <p:sldId id="459" r:id="rId49"/>
    <p:sldId id="461" r:id="rId50"/>
    <p:sldId id="462" r:id="rId51"/>
    <p:sldId id="463" r:id="rId52"/>
    <p:sldId id="464" r:id="rId53"/>
    <p:sldId id="465" r:id="rId54"/>
    <p:sldId id="466" r:id="rId55"/>
    <p:sldId id="467" r:id="rId56"/>
    <p:sldId id="468" r:id="rId57"/>
    <p:sldId id="469" r:id="rId58"/>
    <p:sldId id="470" r:id="rId59"/>
    <p:sldId id="471" r:id="rId60"/>
    <p:sldId id="472" r:id="rId61"/>
    <p:sldId id="473" r:id="rId62"/>
    <p:sldId id="474" r:id="rId63"/>
    <p:sldId id="475" r:id="rId64"/>
    <p:sldId id="476" r:id="rId65"/>
    <p:sldId id="1037" r:id="rId66"/>
    <p:sldId id="1038" r:id="rId67"/>
    <p:sldId id="1039" r:id="rId68"/>
    <p:sldId id="1036" r:id="rId69"/>
    <p:sldId id="1040" r:id="rId70"/>
    <p:sldId id="1041" r:id="rId71"/>
    <p:sldId id="1042" r:id="rId72"/>
    <p:sldId id="1043" r:id="rId73"/>
    <p:sldId id="1044" r:id="rId74"/>
    <p:sldId id="1045" r:id="rId75"/>
    <p:sldId id="1046" r:id="rId76"/>
    <p:sldId id="1048" r:id="rId77"/>
    <p:sldId id="623" r:id="rId78"/>
    <p:sldId id="417" r:id="rId79"/>
    <p:sldId id="406" r:id="rId80"/>
    <p:sldId id="407" r:id="rId81"/>
    <p:sldId id="408" r:id="rId82"/>
    <p:sldId id="409" r:id="rId83"/>
    <p:sldId id="410" r:id="rId84"/>
    <p:sldId id="624" r:id="rId85"/>
    <p:sldId id="411" r:id="rId86"/>
    <p:sldId id="412" r:id="rId87"/>
    <p:sldId id="413" r:id="rId88"/>
    <p:sldId id="414" r:id="rId89"/>
    <p:sldId id="625" r:id="rId90"/>
    <p:sldId id="1050" r:id="rId91"/>
    <p:sldId id="626" r:id="rId92"/>
    <p:sldId id="422" r:id="rId93"/>
    <p:sldId id="1001" r:id="rId94"/>
    <p:sldId id="1002" r:id="rId95"/>
    <p:sldId id="1003" r:id="rId96"/>
    <p:sldId id="1004" r:id="rId97"/>
    <p:sldId id="1006" r:id="rId98"/>
    <p:sldId id="585" r:id="rId99"/>
    <p:sldId id="629" r:id="rId100"/>
    <p:sldId id="1052" r:id="rId101"/>
    <p:sldId id="910" r:id="rId102"/>
    <p:sldId id="911" r:id="rId103"/>
    <p:sldId id="912" r:id="rId104"/>
    <p:sldId id="913" r:id="rId105"/>
    <p:sldId id="914" r:id="rId106"/>
    <p:sldId id="915" r:id="rId107"/>
    <p:sldId id="916" r:id="rId108"/>
    <p:sldId id="917" r:id="rId109"/>
    <p:sldId id="918" r:id="rId110"/>
    <p:sldId id="919" r:id="rId111"/>
    <p:sldId id="920" r:id="rId112"/>
    <p:sldId id="921" r:id="rId113"/>
    <p:sldId id="922" r:id="rId114"/>
    <p:sldId id="923" r:id="rId115"/>
    <p:sldId id="924" r:id="rId116"/>
    <p:sldId id="925" r:id="rId117"/>
    <p:sldId id="926" r:id="rId118"/>
    <p:sldId id="927" r:id="rId119"/>
    <p:sldId id="928" r:id="rId120"/>
    <p:sldId id="929" r:id="rId121"/>
    <p:sldId id="930" r:id="rId122"/>
    <p:sldId id="931" r:id="rId123"/>
    <p:sldId id="932" r:id="rId124"/>
    <p:sldId id="933" r:id="rId125"/>
    <p:sldId id="934" r:id="rId126"/>
    <p:sldId id="935" r:id="rId127"/>
    <p:sldId id="939" r:id="rId128"/>
    <p:sldId id="940" r:id="rId129"/>
    <p:sldId id="941" r:id="rId130"/>
    <p:sldId id="942" r:id="rId131"/>
    <p:sldId id="949" r:id="rId132"/>
    <p:sldId id="950" r:id="rId133"/>
    <p:sldId id="951" r:id="rId134"/>
    <p:sldId id="952" r:id="rId135"/>
    <p:sldId id="953" r:id="rId136"/>
    <p:sldId id="954" r:id="rId137"/>
    <p:sldId id="956" r:id="rId138"/>
    <p:sldId id="955" r:id="rId139"/>
    <p:sldId id="957" r:id="rId140"/>
    <p:sldId id="943" r:id="rId141"/>
    <p:sldId id="944" r:id="rId142"/>
    <p:sldId id="945" r:id="rId143"/>
    <p:sldId id="946" r:id="rId144"/>
    <p:sldId id="947" r:id="rId145"/>
    <p:sldId id="948" r:id="rId146"/>
    <p:sldId id="1053" r:id="rId147"/>
    <p:sldId id="1054" r:id="rId148"/>
    <p:sldId id="971" r:id="rId149"/>
    <p:sldId id="972" r:id="rId150"/>
    <p:sldId id="978" r:id="rId151"/>
    <p:sldId id="979" r:id="rId152"/>
    <p:sldId id="980" r:id="rId153"/>
    <p:sldId id="981" r:id="rId154"/>
    <p:sldId id="982" r:id="rId155"/>
    <p:sldId id="983" r:id="rId156"/>
    <p:sldId id="984" r:id="rId157"/>
    <p:sldId id="988" r:id="rId158"/>
    <p:sldId id="993" r:id="rId159"/>
    <p:sldId id="1009" r:id="rId160"/>
    <p:sldId id="1010" r:id="rId161"/>
    <p:sldId id="1011" r:id="rId162"/>
    <p:sldId id="1012" r:id="rId163"/>
    <p:sldId id="1013" r:id="rId164"/>
    <p:sldId id="1014" r:id="rId165"/>
    <p:sldId id="1015" r:id="rId166"/>
    <p:sldId id="1016" r:id="rId167"/>
    <p:sldId id="1017" r:id="rId168"/>
    <p:sldId id="1018" r:id="rId169"/>
    <p:sldId id="1019" r:id="rId170"/>
    <p:sldId id="1020" r:id="rId171"/>
    <p:sldId id="1021" r:id="rId172"/>
    <p:sldId id="1022" r:id="rId173"/>
    <p:sldId id="1023" r:id="rId174"/>
    <p:sldId id="1024" r:id="rId175"/>
    <p:sldId id="1025" r:id="rId176"/>
    <p:sldId id="1026" r:id="rId177"/>
    <p:sldId id="1027" r:id="rId178"/>
    <p:sldId id="1028" r:id="rId179"/>
    <p:sldId id="1029" r:id="rId180"/>
    <p:sldId id="1030" r:id="rId181"/>
    <p:sldId id="1031" r:id="rId182"/>
    <p:sldId id="1032" r:id="rId183"/>
    <p:sldId id="1033" r:id="rId184"/>
    <p:sldId id="1034" r:id="rId185"/>
    <p:sldId id="1035" r:id="rId186"/>
    <p:sldId id="1005" r:id="rId187"/>
    <p:sldId id="907" r:id="rId188"/>
    <p:sldId id="908" r:id="rId189"/>
    <p:sldId id="591" r:id="rId190"/>
    <p:sldId id="593" r:id="rId191"/>
    <p:sldId id="631" r:id="rId192"/>
    <p:sldId id="632" r:id="rId193"/>
    <p:sldId id="630" r:id="rId194"/>
    <p:sldId id="650" r:id="rId195"/>
    <p:sldId id="899" r:id="rId196"/>
    <p:sldId id="903" r:id="rId197"/>
    <p:sldId id="904" r:id="rId198"/>
    <p:sldId id="900" r:id="rId199"/>
    <p:sldId id="1055" r:id="rId200"/>
    <p:sldId id="1056" r:id="rId201"/>
    <p:sldId id="1057" r:id="rId202"/>
    <p:sldId id="1058" r:id="rId203"/>
    <p:sldId id="1059" r:id="rId204"/>
    <p:sldId id="1060" r:id="rId205"/>
    <p:sldId id="905" r:id="rId206"/>
    <p:sldId id="676" r:id="rId207"/>
    <p:sldId id="677" r:id="rId208"/>
    <p:sldId id="678" r:id="rId209"/>
    <p:sldId id="679" r:id="rId210"/>
    <p:sldId id="680" r:id="rId211"/>
    <p:sldId id="681" r:id="rId212"/>
    <p:sldId id="906" r:id="rId213"/>
    <p:sldId id="673" r:id="rId214"/>
    <p:sldId id="683" r:id="rId215"/>
    <p:sldId id="684" r:id="rId216"/>
    <p:sldId id="685" r:id="rId217"/>
    <p:sldId id="686" r:id="rId218"/>
    <p:sldId id="687" r:id="rId219"/>
    <p:sldId id="682" r:id="rId220"/>
    <p:sldId id="674" r:id="rId221"/>
    <p:sldId id="756" r:id="rId222"/>
    <p:sldId id="757" r:id="rId223"/>
    <p:sldId id="758" r:id="rId224"/>
    <p:sldId id="759" r:id="rId225"/>
    <p:sldId id="760" r:id="rId226"/>
    <p:sldId id="761" r:id="rId227"/>
    <p:sldId id="762" r:id="rId228"/>
    <p:sldId id="909" r:id="rId229"/>
    <p:sldId id="691" r:id="rId230"/>
    <p:sldId id="692" r:id="rId231"/>
    <p:sldId id="693" r:id="rId232"/>
    <p:sldId id="694" r:id="rId233"/>
    <p:sldId id="695" r:id="rId234"/>
    <p:sldId id="696" r:id="rId235"/>
    <p:sldId id="697" r:id="rId236"/>
    <p:sldId id="698" r:id="rId237"/>
    <p:sldId id="699" r:id="rId238"/>
    <p:sldId id="700" r:id="rId239"/>
    <p:sldId id="701" r:id="rId240"/>
    <p:sldId id="702" r:id="rId241"/>
    <p:sldId id="703" r:id="rId242"/>
    <p:sldId id="704" r:id="rId243"/>
    <p:sldId id="706" r:id="rId244"/>
    <p:sldId id="707" r:id="rId245"/>
    <p:sldId id="746" r:id="rId246"/>
    <p:sldId id="747" r:id="rId247"/>
    <p:sldId id="748" r:id="rId248"/>
    <p:sldId id="749" r:id="rId249"/>
    <p:sldId id="750" r:id="rId250"/>
    <p:sldId id="751" r:id="rId251"/>
    <p:sldId id="752" r:id="rId252"/>
    <p:sldId id="753" r:id="rId253"/>
    <p:sldId id="711" r:id="rId254"/>
    <p:sldId id="712" r:id="rId255"/>
    <p:sldId id="705" r:id="rId256"/>
    <p:sldId id="714" r:id="rId257"/>
    <p:sldId id="715" r:id="rId258"/>
    <p:sldId id="716" r:id="rId259"/>
    <p:sldId id="717" r:id="rId260"/>
    <p:sldId id="718" r:id="rId261"/>
    <p:sldId id="719" r:id="rId262"/>
    <p:sldId id="720" r:id="rId263"/>
    <p:sldId id="721" r:id="rId264"/>
    <p:sldId id="722" r:id="rId265"/>
    <p:sldId id="723" r:id="rId266"/>
    <p:sldId id="724" r:id="rId267"/>
    <p:sldId id="725" r:id="rId268"/>
    <p:sldId id="726" r:id="rId269"/>
    <p:sldId id="727" r:id="rId270"/>
    <p:sldId id="729" r:id="rId271"/>
    <p:sldId id="730" r:id="rId272"/>
    <p:sldId id="731" r:id="rId273"/>
    <p:sldId id="732" r:id="rId274"/>
    <p:sldId id="733" r:id="rId275"/>
    <p:sldId id="734" r:id="rId276"/>
    <p:sldId id="735" r:id="rId277"/>
    <p:sldId id="736" r:id="rId278"/>
    <p:sldId id="737" r:id="rId279"/>
    <p:sldId id="874" r:id="rId280"/>
    <p:sldId id="860" r:id="rId281"/>
    <p:sldId id="882" r:id="rId282"/>
    <p:sldId id="881" r:id="rId283"/>
    <p:sldId id="898" r:id="rId284"/>
    <p:sldId id="895" r:id="rId285"/>
    <p:sldId id="896" r:id="rId286"/>
    <p:sldId id="897" r:id="rId287"/>
    <p:sldId id="868" r:id="rId288"/>
    <p:sldId id="872" r:id="rId289"/>
    <p:sldId id="873" r:id="rId29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193" autoAdjust="0"/>
  </p:normalViewPr>
  <p:slideViewPr>
    <p:cSldViewPr>
      <p:cViewPr varScale="1">
        <p:scale>
          <a:sx n="73" d="100"/>
          <a:sy n="73" d="100"/>
        </p:scale>
        <p:origin x="-7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119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63" Type="http://schemas.openxmlformats.org/officeDocument/2006/relationships/slide" Target="slides/slide50.xml"/><Relationship Id="rId84" Type="http://schemas.openxmlformats.org/officeDocument/2006/relationships/slide" Target="slides/slide71.xml"/><Relationship Id="rId138" Type="http://schemas.openxmlformats.org/officeDocument/2006/relationships/slide" Target="slides/slide125.xml"/><Relationship Id="rId159" Type="http://schemas.openxmlformats.org/officeDocument/2006/relationships/slide" Target="slides/slide146.xml"/><Relationship Id="rId170" Type="http://schemas.openxmlformats.org/officeDocument/2006/relationships/slide" Target="slides/slide157.xml"/><Relationship Id="rId191" Type="http://schemas.openxmlformats.org/officeDocument/2006/relationships/slide" Target="slides/slide178.xml"/><Relationship Id="rId205" Type="http://schemas.openxmlformats.org/officeDocument/2006/relationships/slide" Target="slides/slide192.xml"/><Relationship Id="rId226" Type="http://schemas.openxmlformats.org/officeDocument/2006/relationships/slide" Target="slides/slide213.xml"/><Relationship Id="rId247" Type="http://schemas.openxmlformats.org/officeDocument/2006/relationships/slide" Target="slides/slide234.xml"/><Relationship Id="rId107" Type="http://schemas.openxmlformats.org/officeDocument/2006/relationships/slide" Target="slides/slide94.xml"/><Relationship Id="rId268" Type="http://schemas.openxmlformats.org/officeDocument/2006/relationships/slide" Target="slides/slide255.xml"/><Relationship Id="rId289" Type="http://schemas.openxmlformats.org/officeDocument/2006/relationships/slide" Target="slides/slide27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53" Type="http://schemas.openxmlformats.org/officeDocument/2006/relationships/slide" Target="slides/slide40.xml"/><Relationship Id="rId74" Type="http://schemas.openxmlformats.org/officeDocument/2006/relationships/slide" Target="slides/slide61.xml"/><Relationship Id="rId128" Type="http://schemas.openxmlformats.org/officeDocument/2006/relationships/slide" Target="slides/slide115.xml"/><Relationship Id="rId149" Type="http://schemas.openxmlformats.org/officeDocument/2006/relationships/slide" Target="slides/slide136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2.xml"/><Relationship Id="rId160" Type="http://schemas.openxmlformats.org/officeDocument/2006/relationships/slide" Target="slides/slide147.xml"/><Relationship Id="rId181" Type="http://schemas.openxmlformats.org/officeDocument/2006/relationships/slide" Target="slides/slide168.xml"/><Relationship Id="rId216" Type="http://schemas.openxmlformats.org/officeDocument/2006/relationships/slide" Target="slides/slide203.xml"/><Relationship Id="rId237" Type="http://schemas.openxmlformats.org/officeDocument/2006/relationships/slide" Target="slides/slide224.xml"/><Relationship Id="rId258" Type="http://schemas.openxmlformats.org/officeDocument/2006/relationships/slide" Target="slides/slide245.xml"/><Relationship Id="rId279" Type="http://schemas.openxmlformats.org/officeDocument/2006/relationships/slide" Target="slides/slide266.xml"/><Relationship Id="rId22" Type="http://schemas.openxmlformats.org/officeDocument/2006/relationships/slide" Target="slides/slide9.xml"/><Relationship Id="rId43" Type="http://schemas.openxmlformats.org/officeDocument/2006/relationships/slide" Target="slides/slide30.xml"/><Relationship Id="rId64" Type="http://schemas.openxmlformats.org/officeDocument/2006/relationships/slide" Target="slides/slide51.xml"/><Relationship Id="rId118" Type="http://schemas.openxmlformats.org/officeDocument/2006/relationships/slide" Target="slides/slide105.xml"/><Relationship Id="rId139" Type="http://schemas.openxmlformats.org/officeDocument/2006/relationships/slide" Target="slides/slide126.xml"/><Relationship Id="rId290" Type="http://schemas.openxmlformats.org/officeDocument/2006/relationships/slide" Target="slides/slide277.xml"/><Relationship Id="rId85" Type="http://schemas.openxmlformats.org/officeDocument/2006/relationships/slide" Target="slides/slide72.xml"/><Relationship Id="rId150" Type="http://schemas.openxmlformats.org/officeDocument/2006/relationships/slide" Target="slides/slide137.xml"/><Relationship Id="rId171" Type="http://schemas.openxmlformats.org/officeDocument/2006/relationships/slide" Target="slides/slide158.xml"/><Relationship Id="rId192" Type="http://schemas.openxmlformats.org/officeDocument/2006/relationships/slide" Target="slides/slide179.xml"/><Relationship Id="rId206" Type="http://schemas.openxmlformats.org/officeDocument/2006/relationships/slide" Target="slides/slide193.xml"/><Relationship Id="rId227" Type="http://schemas.openxmlformats.org/officeDocument/2006/relationships/slide" Target="slides/slide214.xml"/><Relationship Id="rId248" Type="http://schemas.openxmlformats.org/officeDocument/2006/relationships/slide" Target="slides/slide235.xml"/><Relationship Id="rId269" Type="http://schemas.openxmlformats.org/officeDocument/2006/relationships/slide" Target="slides/slide256.xml"/><Relationship Id="rId12" Type="http://schemas.openxmlformats.org/officeDocument/2006/relationships/slideMaster" Target="slideMasters/slideMaster12.xml"/><Relationship Id="rId33" Type="http://schemas.openxmlformats.org/officeDocument/2006/relationships/slide" Target="slides/slide20.xml"/><Relationship Id="rId108" Type="http://schemas.openxmlformats.org/officeDocument/2006/relationships/slide" Target="slides/slide95.xml"/><Relationship Id="rId129" Type="http://schemas.openxmlformats.org/officeDocument/2006/relationships/slide" Target="slides/slide116.xml"/><Relationship Id="rId280" Type="http://schemas.openxmlformats.org/officeDocument/2006/relationships/slide" Target="slides/slide267.xml"/><Relationship Id="rId54" Type="http://schemas.openxmlformats.org/officeDocument/2006/relationships/slide" Target="slides/slide41.xml"/><Relationship Id="rId75" Type="http://schemas.openxmlformats.org/officeDocument/2006/relationships/slide" Target="slides/slide62.xml"/><Relationship Id="rId96" Type="http://schemas.openxmlformats.org/officeDocument/2006/relationships/slide" Target="slides/slide83.xml"/><Relationship Id="rId140" Type="http://schemas.openxmlformats.org/officeDocument/2006/relationships/slide" Target="slides/slide127.xml"/><Relationship Id="rId161" Type="http://schemas.openxmlformats.org/officeDocument/2006/relationships/slide" Target="slides/slide148.xml"/><Relationship Id="rId182" Type="http://schemas.openxmlformats.org/officeDocument/2006/relationships/slide" Target="slides/slide169.xml"/><Relationship Id="rId217" Type="http://schemas.openxmlformats.org/officeDocument/2006/relationships/slide" Target="slides/slide204.xml"/><Relationship Id="rId6" Type="http://schemas.openxmlformats.org/officeDocument/2006/relationships/slideMaster" Target="slideMasters/slideMaster6.xml"/><Relationship Id="rId238" Type="http://schemas.openxmlformats.org/officeDocument/2006/relationships/slide" Target="slides/slide225.xml"/><Relationship Id="rId259" Type="http://schemas.openxmlformats.org/officeDocument/2006/relationships/slide" Target="slides/slide246.xml"/><Relationship Id="rId23" Type="http://schemas.openxmlformats.org/officeDocument/2006/relationships/slide" Target="slides/slide10.xml"/><Relationship Id="rId119" Type="http://schemas.openxmlformats.org/officeDocument/2006/relationships/slide" Target="slides/slide106.xml"/><Relationship Id="rId270" Type="http://schemas.openxmlformats.org/officeDocument/2006/relationships/slide" Target="slides/slide257.xml"/><Relationship Id="rId291" Type="http://schemas.openxmlformats.org/officeDocument/2006/relationships/notesMaster" Target="notesMasters/notesMaster1.xml"/><Relationship Id="rId44" Type="http://schemas.openxmlformats.org/officeDocument/2006/relationships/slide" Target="slides/slide31.xml"/><Relationship Id="rId65" Type="http://schemas.openxmlformats.org/officeDocument/2006/relationships/slide" Target="slides/slide52.xml"/><Relationship Id="rId86" Type="http://schemas.openxmlformats.org/officeDocument/2006/relationships/slide" Target="slides/slide73.xml"/><Relationship Id="rId130" Type="http://schemas.openxmlformats.org/officeDocument/2006/relationships/slide" Target="slides/slide117.xml"/><Relationship Id="rId151" Type="http://schemas.openxmlformats.org/officeDocument/2006/relationships/slide" Target="slides/slide138.xml"/><Relationship Id="rId172" Type="http://schemas.openxmlformats.org/officeDocument/2006/relationships/slide" Target="slides/slide159.xml"/><Relationship Id="rId193" Type="http://schemas.openxmlformats.org/officeDocument/2006/relationships/slide" Target="slides/slide180.xml"/><Relationship Id="rId207" Type="http://schemas.openxmlformats.org/officeDocument/2006/relationships/slide" Target="slides/slide194.xml"/><Relationship Id="rId228" Type="http://schemas.openxmlformats.org/officeDocument/2006/relationships/slide" Target="slides/slide215.xml"/><Relationship Id="rId249" Type="http://schemas.openxmlformats.org/officeDocument/2006/relationships/slide" Target="slides/slide236.xml"/><Relationship Id="rId13" Type="http://schemas.openxmlformats.org/officeDocument/2006/relationships/slideMaster" Target="slideMasters/slideMaster13.xml"/><Relationship Id="rId109" Type="http://schemas.openxmlformats.org/officeDocument/2006/relationships/slide" Target="slides/slide96.xml"/><Relationship Id="rId260" Type="http://schemas.openxmlformats.org/officeDocument/2006/relationships/slide" Target="slides/slide247.xml"/><Relationship Id="rId281" Type="http://schemas.openxmlformats.org/officeDocument/2006/relationships/slide" Target="slides/slide268.xml"/><Relationship Id="rId34" Type="http://schemas.openxmlformats.org/officeDocument/2006/relationships/slide" Target="slides/slide21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20" Type="http://schemas.openxmlformats.org/officeDocument/2006/relationships/slide" Target="slides/slide107.xml"/><Relationship Id="rId141" Type="http://schemas.openxmlformats.org/officeDocument/2006/relationships/slide" Target="slides/slide12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162" Type="http://schemas.openxmlformats.org/officeDocument/2006/relationships/slide" Target="slides/slide149.xml"/><Relationship Id="rId183" Type="http://schemas.openxmlformats.org/officeDocument/2006/relationships/slide" Target="slides/slide170.xml"/><Relationship Id="rId213" Type="http://schemas.openxmlformats.org/officeDocument/2006/relationships/slide" Target="slides/slide200.xml"/><Relationship Id="rId218" Type="http://schemas.openxmlformats.org/officeDocument/2006/relationships/slide" Target="slides/slide205.xml"/><Relationship Id="rId234" Type="http://schemas.openxmlformats.org/officeDocument/2006/relationships/slide" Target="slides/slide221.xml"/><Relationship Id="rId239" Type="http://schemas.openxmlformats.org/officeDocument/2006/relationships/slide" Target="slides/slide226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50" Type="http://schemas.openxmlformats.org/officeDocument/2006/relationships/slide" Target="slides/slide237.xml"/><Relationship Id="rId255" Type="http://schemas.openxmlformats.org/officeDocument/2006/relationships/slide" Target="slides/slide242.xml"/><Relationship Id="rId271" Type="http://schemas.openxmlformats.org/officeDocument/2006/relationships/slide" Target="slides/slide258.xml"/><Relationship Id="rId276" Type="http://schemas.openxmlformats.org/officeDocument/2006/relationships/slide" Target="slides/slide263.xml"/><Relationship Id="rId292" Type="http://schemas.openxmlformats.org/officeDocument/2006/relationships/presProps" Target="presProps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slide" Target="slides/slide118.xml"/><Relationship Id="rId136" Type="http://schemas.openxmlformats.org/officeDocument/2006/relationships/slide" Target="slides/slide123.xml"/><Relationship Id="rId157" Type="http://schemas.openxmlformats.org/officeDocument/2006/relationships/slide" Target="slides/slide144.xml"/><Relationship Id="rId178" Type="http://schemas.openxmlformats.org/officeDocument/2006/relationships/slide" Target="slides/slide16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52" Type="http://schemas.openxmlformats.org/officeDocument/2006/relationships/slide" Target="slides/slide139.xml"/><Relationship Id="rId173" Type="http://schemas.openxmlformats.org/officeDocument/2006/relationships/slide" Target="slides/slide160.xml"/><Relationship Id="rId194" Type="http://schemas.openxmlformats.org/officeDocument/2006/relationships/slide" Target="slides/slide181.xml"/><Relationship Id="rId199" Type="http://schemas.openxmlformats.org/officeDocument/2006/relationships/slide" Target="slides/slide186.xml"/><Relationship Id="rId203" Type="http://schemas.openxmlformats.org/officeDocument/2006/relationships/slide" Target="slides/slide190.xml"/><Relationship Id="rId208" Type="http://schemas.openxmlformats.org/officeDocument/2006/relationships/slide" Target="slides/slide195.xml"/><Relationship Id="rId229" Type="http://schemas.openxmlformats.org/officeDocument/2006/relationships/slide" Target="slides/slide216.xml"/><Relationship Id="rId19" Type="http://schemas.openxmlformats.org/officeDocument/2006/relationships/slide" Target="slides/slide6.xml"/><Relationship Id="rId224" Type="http://schemas.openxmlformats.org/officeDocument/2006/relationships/slide" Target="slides/slide211.xml"/><Relationship Id="rId240" Type="http://schemas.openxmlformats.org/officeDocument/2006/relationships/slide" Target="slides/slide227.xml"/><Relationship Id="rId245" Type="http://schemas.openxmlformats.org/officeDocument/2006/relationships/slide" Target="slides/slide232.xml"/><Relationship Id="rId261" Type="http://schemas.openxmlformats.org/officeDocument/2006/relationships/slide" Target="slides/slide248.xml"/><Relationship Id="rId266" Type="http://schemas.openxmlformats.org/officeDocument/2006/relationships/slide" Target="slides/slide253.xml"/><Relationship Id="rId287" Type="http://schemas.openxmlformats.org/officeDocument/2006/relationships/slide" Target="slides/slide274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147" Type="http://schemas.openxmlformats.org/officeDocument/2006/relationships/slide" Target="slides/slide134.xml"/><Relationship Id="rId168" Type="http://schemas.openxmlformats.org/officeDocument/2006/relationships/slide" Target="slides/slide155.xml"/><Relationship Id="rId282" Type="http://schemas.openxmlformats.org/officeDocument/2006/relationships/slide" Target="slides/slide26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142" Type="http://schemas.openxmlformats.org/officeDocument/2006/relationships/slide" Target="slides/slide129.xml"/><Relationship Id="rId163" Type="http://schemas.openxmlformats.org/officeDocument/2006/relationships/slide" Target="slides/slide150.xml"/><Relationship Id="rId184" Type="http://schemas.openxmlformats.org/officeDocument/2006/relationships/slide" Target="slides/slide171.xml"/><Relationship Id="rId189" Type="http://schemas.openxmlformats.org/officeDocument/2006/relationships/slide" Target="slides/slide176.xml"/><Relationship Id="rId219" Type="http://schemas.openxmlformats.org/officeDocument/2006/relationships/slide" Target="slides/slide206.xml"/><Relationship Id="rId3" Type="http://schemas.openxmlformats.org/officeDocument/2006/relationships/slideMaster" Target="slideMasters/slideMaster3.xml"/><Relationship Id="rId214" Type="http://schemas.openxmlformats.org/officeDocument/2006/relationships/slide" Target="slides/slide201.xml"/><Relationship Id="rId230" Type="http://schemas.openxmlformats.org/officeDocument/2006/relationships/slide" Target="slides/slide217.xml"/><Relationship Id="rId235" Type="http://schemas.openxmlformats.org/officeDocument/2006/relationships/slide" Target="slides/slide222.xml"/><Relationship Id="rId251" Type="http://schemas.openxmlformats.org/officeDocument/2006/relationships/slide" Target="slides/slide238.xml"/><Relationship Id="rId256" Type="http://schemas.openxmlformats.org/officeDocument/2006/relationships/slide" Target="slides/slide243.xml"/><Relationship Id="rId277" Type="http://schemas.openxmlformats.org/officeDocument/2006/relationships/slide" Target="slides/slide264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137" Type="http://schemas.openxmlformats.org/officeDocument/2006/relationships/slide" Target="slides/slide124.xml"/><Relationship Id="rId158" Type="http://schemas.openxmlformats.org/officeDocument/2006/relationships/slide" Target="slides/slide145.xml"/><Relationship Id="rId272" Type="http://schemas.openxmlformats.org/officeDocument/2006/relationships/slide" Target="slides/slide259.xml"/><Relationship Id="rId293" Type="http://schemas.openxmlformats.org/officeDocument/2006/relationships/viewProps" Target="view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32" Type="http://schemas.openxmlformats.org/officeDocument/2006/relationships/slide" Target="slides/slide119.xml"/><Relationship Id="rId153" Type="http://schemas.openxmlformats.org/officeDocument/2006/relationships/slide" Target="slides/slide140.xml"/><Relationship Id="rId174" Type="http://schemas.openxmlformats.org/officeDocument/2006/relationships/slide" Target="slides/slide161.xml"/><Relationship Id="rId179" Type="http://schemas.openxmlformats.org/officeDocument/2006/relationships/slide" Target="slides/slide166.xml"/><Relationship Id="rId195" Type="http://schemas.openxmlformats.org/officeDocument/2006/relationships/slide" Target="slides/slide182.xml"/><Relationship Id="rId209" Type="http://schemas.openxmlformats.org/officeDocument/2006/relationships/slide" Target="slides/slide196.xml"/><Relationship Id="rId190" Type="http://schemas.openxmlformats.org/officeDocument/2006/relationships/slide" Target="slides/slide177.xml"/><Relationship Id="rId204" Type="http://schemas.openxmlformats.org/officeDocument/2006/relationships/slide" Target="slides/slide191.xml"/><Relationship Id="rId220" Type="http://schemas.openxmlformats.org/officeDocument/2006/relationships/slide" Target="slides/slide207.xml"/><Relationship Id="rId225" Type="http://schemas.openxmlformats.org/officeDocument/2006/relationships/slide" Target="slides/slide212.xml"/><Relationship Id="rId241" Type="http://schemas.openxmlformats.org/officeDocument/2006/relationships/slide" Target="slides/slide228.xml"/><Relationship Id="rId246" Type="http://schemas.openxmlformats.org/officeDocument/2006/relationships/slide" Target="slides/slide233.xml"/><Relationship Id="rId267" Type="http://schemas.openxmlformats.org/officeDocument/2006/relationships/slide" Target="slides/slide254.xml"/><Relationship Id="rId288" Type="http://schemas.openxmlformats.org/officeDocument/2006/relationships/slide" Target="slides/slide275.xml"/><Relationship Id="rId15" Type="http://schemas.openxmlformats.org/officeDocument/2006/relationships/slide" Target="slides/slide2.xml"/><Relationship Id="rId36" Type="http://schemas.openxmlformats.org/officeDocument/2006/relationships/slide" Target="slides/slide23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27" Type="http://schemas.openxmlformats.org/officeDocument/2006/relationships/slide" Target="slides/slide114.xml"/><Relationship Id="rId262" Type="http://schemas.openxmlformats.org/officeDocument/2006/relationships/slide" Target="slides/slide249.xml"/><Relationship Id="rId283" Type="http://schemas.openxmlformats.org/officeDocument/2006/relationships/slide" Target="slides/slide27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52" Type="http://schemas.openxmlformats.org/officeDocument/2006/relationships/slide" Target="slides/slide39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43" Type="http://schemas.openxmlformats.org/officeDocument/2006/relationships/slide" Target="slides/slide130.xml"/><Relationship Id="rId148" Type="http://schemas.openxmlformats.org/officeDocument/2006/relationships/slide" Target="slides/slide135.xml"/><Relationship Id="rId164" Type="http://schemas.openxmlformats.org/officeDocument/2006/relationships/slide" Target="slides/slide151.xml"/><Relationship Id="rId169" Type="http://schemas.openxmlformats.org/officeDocument/2006/relationships/slide" Target="slides/slide156.xml"/><Relationship Id="rId185" Type="http://schemas.openxmlformats.org/officeDocument/2006/relationships/slide" Target="slides/slide17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80" Type="http://schemas.openxmlformats.org/officeDocument/2006/relationships/slide" Target="slides/slide167.xml"/><Relationship Id="rId210" Type="http://schemas.openxmlformats.org/officeDocument/2006/relationships/slide" Target="slides/slide197.xml"/><Relationship Id="rId215" Type="http://schemas.openxmlformats.org/officeDocument/2006/relationships/slide" Target="slides/slide202.xml"/><Relationship Id="rId236" Type="http://schemas.openxmlformats.org/officeDocument/2006/relationships/slide" Target="slides/slide223.xml"/><Relationship Id="rId257" Type="http://schemas.openxmlformats.org/officeDocument/2006/relationships/slide" Target="slides/slide244.xml"/><Relationship Id="rId278" Type="http://schemas.openxmlformats.org/officeDocument/2006/relationships/slide" Target="slides/slide265.xml"/><Relationship Id="rId26" Type="http://schemas.openxmlformats.org/officeDocument/2006/relationships/slide" Target="slides/slide13.xml"/><Relationship Id="rId231" Type="http://schemas.openxmlformats.org/officeDocument/2006/relationships/slide" Target="slides/slide218.xml"/><Relationship Id="rId252" Type="http://schemas.openxmlformats.org/officeDocument/2006/relationships/slide" Target="slides/slide239.xml"/><Relationship Id="rId273" Type="http://schemas.openxmlformats.org/officeDocument/2006/relationships/slide" Target="slides/slide260.xml"/><Relationship Id="rId294" Type="http://schemas.openxmlformats.org/officeDocument/2006/relationships/theme" Target="theme/theme1.xml"/><Relationship Id="rId47" Type="http://schemas.openxmlformats.org/officeDocument/2006/relationships/slide" Target="slides/slide34.xml"/><Relationship Id="rId68" Type="http://schemas.openxmlformats.org/officeDocument/2006/relationships/slide" Target="slides/slide55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slide" Target="slides/slide120.xml"/><Relationship Id="rId154" Type="http://schemas.openxmlformats.org/officeDocument/2006/relationships/slide" Target="slides/slide141.xml"/><Relationship Id="rId175" Type="http://schemas.openxmlformats.org/officeDocument/2006/relationships/slide" Target="slides/slide162.xml"/><Relationship Id="rId196" Type="http://schemas.openxmlformats.org/officeDocument/2006/relationships/slide" Target="slides/slide183.xml"/><Relationship Id="rId200" Type="http://schemas.openxmlformats.org/officeDocument/2006/relationships/slide" Target="slides/slide187.xml"/><Relationship Id="rId16" Type="http://schemas.openxmlformats.org/officeDocument/2006/relationships/slide" Target="slides/slide3.xml"/><Relationship Id="rId221" Type="http://schemas.openxmlformats.org/officeDocument/2006/relationships/slide" Target="slides/slide208.xml"/><Relationship Id="rId242" Type="http://schemas.openxmlformats.org/officeDocument/2006/relationships/slide" Target="slides/slide229.xml"/><Relationship Id="rId263" Type="http://schemas.openxmlformats.org/officeDocument/2006/relationships/slide" Target="slides/slide250.xml"/><Relationship Id="rId284" Type="http://schemas.openxmlformats.org/officeDocument/2006/relationships/slide" Target="slides/slide271.xml"/><Relationship Id="rId37" Type="http://schemas.openxmlformats.org/officeDocument/2006/relationships/slide" Target="slides/slide24.xml"/><Relationship Id="rId58" Type="http://schemas.openxmlformats.org/officeDocument/2006/relationships/slide" Target="slides/slide45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44" Type="http://schemas.openxmlformats.org/officeDocument/2006/relationships/slide" Target="slides/slide131.xml"/><Relationship Id="rId90" Type="http://schemas.openxmlformats.org/officeDocument/2006/relationships/slide" Target="slides/slide77.xml"/><Relationship Id="rId165" Type="http://schemas.openxmlformats.org/officeDocument/2006/relationships/slide" Target="slides/slide152.xml"/><Relationship Id="rId186" Type="http://schemas.openxmlformats.org/officeDocument/2006/relationships/slide" Target="slides/slide173.xml"/><Relationship Id="rId211" Type="http://schemas.openxmlformats.org/officeDocument/2006/relationships/slide" Target="slides/slide198.xml"/><Relationship Id="rId232" Type="http://schemas.openxmlformats.org/officeDocument/2006/relationships/slide" Target="slides/slide219.xml"/><Relationship Id="rId253" Type="http://schemas.openxmlformats.org/officeDocument/2006/relationships/slide" Target="slides/slide240.xml"/><Relationship Id="rId274" Type="http://schemas.openxmlformats.org/officeDocument/2006/relationships/slide" Target="slides/slide261.xml"/><Relationship Id="rId295" Type="http://schemas.openxmlformats.org/officeDocument/2006/relationships/tableStyles" Target="tableStyles.xml"/><Relationship Id="rId27" Type="http://schemas.openxmlformats.org/officeDocument/2006/relationships/slide" Target="slides/slide14.xml"/><Relationship Id="rId48" Type="http://schemas.openxmlformats.org/officeDocument/2006/relationships/slide" Target="slides/slide35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34" Type="http://schemas.openxmlformats.org/officeDocument/2006/relationships/slide" Target="slides/slide121.xml"/><Relationship Id="rId80" Type="http://schemas.openxmlformats.org/officeDocument/2006/relationships/slide" Target="slides/slide67.xml"/><Relationship Id="rId155" Type="http://schemas.openxmlformats.org/officeDocument/2006/relationships/slide" Target="slides/slide142.xml"/><Relationship Id="rId176" Type="http://schemas.openxmlformats.org/officeDocument/2006/relationships/slide" Target="slides/slide163.xml"/><Relationship Id="rId197" Type="http://schemas.openxmlformats.org/officeDocument/2006/relationships/slide" Target="slides/slide184.xml"/><Relationship Id="rId201" Type="http://schemas.openxmlformats.org/officeDocument/2006/relationships/slide" Target="slides/slide188.xml"/><Relationship Id="rId222" Type="http://schemas.openxmlformats.org/officeDocument/2006/relationships/slide" Target="slides/slide209.xml"/><Relationship Id="rId243" Type="http://schemas.openxmlformats.org/officeDocument/2006/relationships/slide" Target="slides/slide230.xml"/><Relationship Id="rId264" Type="http://schemas.openxmlformats.org/officeDocument/2006/relationships/slide" Target="slides/slide251.xml"/><Relationship Id="rId285" Type="http://schemas.openxmlformats.org/officeDocument/2006/relationships/slide" Target="slides/slide272.xml"/><Relationship Id="rId17" Type="http://schemas.openxmlformats.org/officeDocument/2006/relationships/slide" Target="slides/slide4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24" Type="http://schemas.openxmlformats.org/officeDocument/2006/relationships/slide" Target="slides/slide111.xml"/><Relationship Id="rId70" Type="http://schemas.openxmlformats.org/officeDocument/2006/relationships/slide" Target="slides/slide57.xml"/><Relationship Id="rId91" Type="http://schemas.openxmlformats.org/officeDocument/2006/relationships/slide" Target="slides/slide78.xml"/><Relationship Id="rId145" Type="http://schemas.openxmlformats.org/officeDocument/2006/relationships/slide" Target="slides/slide132.xml"/><Relationship Id="rId166" Type="http://schemas.openxmlformats.org/officeDocument/2006/relationships/slide" Target="slides/slide153.xml"/><Relationship Id="rId187" Type="http://schemas.openxmlformats.org/officeDocument/2006/relationships/slide" Target="slides/slide174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199.xml"/><Relationship Id="rId233" Type="http://schemas.openxmlformats.org/officeDocument/2006/relationships/slide" Target="slides/slide220.xml"/><Relationship Id="rId254" Type="http://schemas.openxmlformats.org/officeDocument/2006/relationships/slide" Target="slides/slide241.xml"/><Relationship Id="rId28" Type="http://schemas.openxmlformats.org/officeDocument/2006/relationships/slide" Target="slides/slide15.xml"/><Relationship Id="rId49" Type="http://schemas.openxmlformats.org/officeDocument/2006/relationships/slide" Target="slides/slide36.xml"/><Relationship Id="rId114" Type="http://schemas.openxmlformats.org/officeDocument/2006/relationships/slide" Target="slides/slide101.xml"/><Relationship Id="rId275" Type="http://schemas.openxmlformats.org/officeDocument/2006/relationships/slide" Target="slides/slide262.xml"/><Relationship Id="rId60" Type="http://schemas.openxmlformats.org/officeDocument/2006/relationships/slide" Target="slides/slide47.xml"/><Relationship Id="rId81" Type="http://schemas.openxmlformats.org/officeDocument/2006/relationships/slide" Target="slides/slide68.xml"/><Relationship Id="rId135" Type="http://schemas.openxmlformats.org/officeDocument/2006/relationships/slide" Target="slides/slide122.xml"/><Relationship Id="rId156" Type="http://schemas.openxmlformats.org/officeDocument/2006/relationships/slide" Target="slides/slide143.xml"/><Relationship Id="rId177" Type="http://schemas.openxmlformats.org/officeDocument/2006/relationships/slide" Target="slides/slide164.xml"/><Relationship Id="rId198" Type="http://schemas.openxmlformats.org/officeDocument/2006/relationships/slide" Target="slides/slide185.xml"/><Relationship Id="rId202" Type="http://schemas.openxmlformats.org/officeDocument/2006/relationships/slide" Target="slides/slide189.xml"/><Relationship Id="rId223" Type="http://schemas.openxmlformats.org/officeDocument/2006/relationships/slide" Target="slides/slide210.xml"/><Relationship Id="rId244" Type="http://schemas.openxmlformats.org/officeDocument/2006/relationships/slide" Target="slides/slide231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265" Type="http://schemas.openxmlformats.org/officeDocument/2006/relationships/slide" Target="slides/slide252.xml"/><Relationship Id="rId286" Type="http://schemas.openxmlformats.org/officeDocument/2006/relationships/slide" Target="slides/slide273.xml"/><Relationship Id="rId50" Type="http://schemas.openxmlformats.org/officeDocument/2006/relationships/slide" Target="slides/slide37.xml"/><Relationship Id="rId104" Type="http://schemas.openxmlformats.org/officeDocument/2006/relationships/slide" Target="slides/slide91.xml"/><Relationship Id="rId125" Type="http://schemas.openxmlformats.org/officeDocument/2006/relationships/slide" Target="slides/slide112.xml"/><Relationship Id="rId146" Type="http://schemas.openxmlformats.org/officeDocument/2006/relationships/slide" Target="slides/slide133.xml"/><Relationship Id="rId167" Type="http://schemas.openxmlformats.org/officeDocument/2006/relationships/slide" Target="slides/slide154.xml"/><Relationship Id="rId188" Type="http://schemas.openxmlformats.org/officeDocument/2006/relationships/slide" Target="slides/slide17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2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3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9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5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6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8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9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0.png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CD30E1-6F57-4D13-808E-26D6B0702A94}" type="datetimeFigureOut">
              <a:rPr lang="en-US" smtClean="0"/>
              <a:t>6/1/2013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B4D289-081D-4A3C-B2D7-129BF4D0F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354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D2045ADA-D676-415A-85E8-EA6ACA68ED3A}" type="slidenum">
              <a:rPr lang="en-US"/>
              <a:pPr eaLnBrk="1" hangingPunct="1"/>
              <a:t>28</a:t>
            </a:fld>
            <a:endParaRPr lang="en-US"/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6425A-784C-4338-99BF-9F9E82848E9C}" type="slidenum">
              <a:rPr lang="en-US"/>
              <a:pPr/>
              <a:t>79</a:t>
            </a:fld>
            <a:endParaRPr lang="en-US"/>
          </a:p>
        </p:txBody>
      </p:sp>
      <p:sp>
        <p:nvSpPr>
          <p:cNvPr id="213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3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68BFE-459A-45BB-B5BB-508E6DC5A04F}" type="slidenum">
              <a:rPr lang="en-US">
                <a:solidFill>
                  <a:prstClr val="black"/>
                </a:solidFill>
              </a:rPr>
              <a:pPr/>
              <a:t>145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F88331-2B8A-49B0-8876-EE42A6BDFD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56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0D04A-E836-4768-8364-FF429B7B0AE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8191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1AE40-C9B6-4E0F-968E-DCF3C9E125C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427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0C898B-FFB0-4C5E-8C82-628753BFA42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3898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31992-4F2B-4283-908F-7D522C2D023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91515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BC3584-A2E8-4D97-9855-030C673CB3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94143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47318E-3B33-4CAC-BB8E-8CD69FDECA4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029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7B575A7-A9EA-446A-8DE1-FD6A6E50E7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518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B1ECEF2-E14A-4C65-AADB-162A566242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84540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0C63B-90DA-42B4-B92B-8C826EC80C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0550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0739E-DCE3-4794-9DD0-8B1BACE91E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473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239DC-DA4D-499A-BC90-CC2E92CC40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265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E1028-7525-458B-AFA2-E6D266C260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64518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B0745-BB5B-406D-A0E2-D8B8859B48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2382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38EF1-CD66-45CD-80B7-59061F0033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47445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0ED66-6A29-438E-8666-E5C5A1F70B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180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F15B4-AE49-4E53-87A9-B71C25C35C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2354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8DE94-0E00-4FD8-91E2-5C47DA0C0E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1183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067F7-1EFF-4B2A-B533-2B4CF774C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97440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57331-06CD-42C1-80E6-21196884A6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94271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78FD5-40B3-4F30-8B95-EF6C3738AF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386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34723EC-9F4D-44EB-90DD-DF70E30868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4866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1FA4622-73FE-4BEA-BDA9-1BC522A046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1979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C639262-D6B0-40C6-B50F-D933786EB4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23361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B32B9-2F11-4103-8B0C-7B9BED052B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685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66A09-FEF5-4D3A-B92B-EBE93EDF9B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3325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8BF3A3-001E-4BBE-9C19-D889C35D0EA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22350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2B65E-A5CB-4D8C-9485-17FFB54EF5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66284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FBF08-0737-45F6-BEEF-98E8C9084F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157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8E8A5-2718-4681-84AE-4EC5A0875A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67776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EE4CCB-9491-4D77-B7B5-D23B325414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1669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30978B-C206-4972-B002-79872D1AF0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0469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D250A-4A2B-4774-A2BB-354C75F1978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02006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9799B-4701-4BBD-8367-4378F443DF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841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CEAFB4-4DA4-4DC4-A559-AD653CB757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15694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BF2CF-3E2B-47AF-AAF3-24E4330B45F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451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1A28-8741-46F9-8E44-E64D8DAC2C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5262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0C63B-90DA-42B4-B92B-8C826EC80C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85272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0739E-DCE3-4794-9DD0-8B1BACE91E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534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239DC-DA4D-499A-BC90-CC2E92CC40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0964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B0745-BB5B-406D-A0E2-D8B8859B48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53070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38EF1-CD66-45CD-80B7-59061F0033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53190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0ED66-6A29-438E-8666-E5C5A1F70B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73767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F15B4-AE49-4E53-87A9-B71C25C35C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9900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8DE94-0E00-4FD8-91E2-5C47DA0C0E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00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78E10FE-C7F0-4A02-AD11-D9322E809A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31784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067F7-1EFF-4B2A-B533-2B4CF774C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89833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57331-06CD-42C1-80E6-21196884A6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81832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78FD5-40B3-4F30-8B95-EF6C3738AF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07496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34723EC-9F4D-44EB-90DD-DF70E30868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5115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1FA4622-73FE-4BEA-BDA9-1BC522A046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16850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1244A-82DF-4F58-ABF2-BAE39F2400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1985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4589F-F9DF-4DAC-A168-B9E175C28A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255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E9E523-0993-407B-90CB-6665D9570A6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2426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BC78E-65C3-4A57-A789-185F898A0A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81928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1CF610-AA06-44FB-9F59-EA60B751BA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613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F4EEF-27CB-4BF4-8AE4-F68B0BBB23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66669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12E53-B354-437A-A3A4-402980D18B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02332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0AB322-9591-4C72-B0F6-0F7619FF09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8858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09BDE-12FB-46BD-83EF-74EE360173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3129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B27AE4-5403-4E7A-9B27-9CBBD015EF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039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3E7CC0-BCBF-42EF-8CFD-52A4D9B9D6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6322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09A4D-21BB-4CA5-BBF1-E982C6FED57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9841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F5062-1508-46A2-8DB6-5232E9106F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00840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2C00B-5C72-4F31-891A-C872729C0B6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07860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66818-961D-4C9F-A8E3-0D780790B01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65254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17F2C-13AC-49DF-9340-8D9E9BBF97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2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C1CDD-61A9-4039-B22B-7273FFDCB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4819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112242-1F93-40AB-88D7-BCA95C4F85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02914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1E046-1DBA-4CF2-9D59-9899441F27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68846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E53A5-234C-493D-8D68-2F66AE9AE0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3755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7F831-3890-463E-833D-9D3B01CF55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278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40AF39-4008-4B32-83A3-CBA89BEC6C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402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19F279-76F6-4349-A5BD-473F159C1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532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193BBE-C8F5-4086-9007-558A6DDE8B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5156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3DC42-D12F-432C-BC41-4774F8E13A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2243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3ED444-7BDF-4828-B677-82FDE0113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36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6606F-E195-4E07-BD48-28C221B532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146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5952F-9B99-47B8-B993-932DD0AE86A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95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F0D36-0704-4266-928C-3B0C931B82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297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D4CD3-3FAC-452E-99FE-31A2F499CF9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520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3A3188-E305-4F92-BC92-EEA89158A5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1167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CD2E26-AB84-4932-8B44-7540C72D9A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403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6D3D0-6692-48C9-A048-D8056FB0C3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886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B913A-47EB-4D4E-89E2-554965347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62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09449-5C4B-4078-B469-CDE78D177F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35878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C0E1-CDA7-4098-8C50-C27B4B3A42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5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0F408-04DA-43E9-A998-9648C9E249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4319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40C63B-90DA-42B4-B92B-8C826EC80C8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1393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E0739E-DCE3-4794-9DD0-8B1BACE91EE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89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9239DC-DA4D-499A-BC90-CC2E92CC40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836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5A63D4-F05D-468B-9721-6686E87D8AA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05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B0745-BB5B-406D-A0E2-D8B8859B48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9538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438EF1-CD66-45CD-80B7-59061F00332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537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10ED66-6A29-438E-8666-E5C5A1F70BD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1438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F15B4-AE49-4E53-87A9-B71C25C35C4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696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28DE94-0E00-4FD8-91E2-5C47DA0C0E4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749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A067F7-1EFF-4B2A-B533-2B4CF774C8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37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757331-06CD-42C1-80E6-21196884A6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4670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E78FD5-40B3-4F30-8B95-EF6C3738AFF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306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34723EC-9F4D-44EB-90DD-DF70E30868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7699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1FA4622-73FE-4BEA-BDA9-1BC522A046B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8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7D063-4924-454E-A0C7-7209BFDBA6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2154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21C89-5EBB-478A-B7E3-6540A35C16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2260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27AF2-DACC-4D1C-AF14-7B8CA5BE16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0126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ECFC9-7215-4AA5-B7F2-0C9AF53329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43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9C8FA-8E92-42D4-9486-A7DD6BB775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516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03E65-A0CC-4BC9-9DC6-77EC357C6B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142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42372-89C5-43B7-B5F0-15D9DC217C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5226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F3863-8323-4351-B5E0-FDF4146170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073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27426-102D-43B0-9346-9678FA40D8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159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CCA50-34D8-465A-8591-354CC4B765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90145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FCA33-4C3B-419E-90D2-79FFBE9045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726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90FADF-EC55-487F-A299-9427E276D6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1664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A344B-CDBD-402E-B007-5D75C6813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6790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B9459BE-FB7C-47C6-A4A3-8B04C64BD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13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FB4DB1-A1AE-4294-A4DE-E1FDF9F9D4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990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47318E-3B33-4CAC-BB8E-8CD69FDECA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0532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D369E-AF32-4BF2-9E65-CB530F9CD2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7034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5BB7C6-84C4-49B0-965E-25E82C3FD4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804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136538-52D8-4EF8-9F92-61DEC5BA75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0220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3775F4-6C4E-45ED-97AC-CF4190D931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569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D4824-713F-43B3-A341-EA37BFDC0E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8707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84856-E6AC-4F17-A1D6-C85D944C71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292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1C4472-4EA3-4A85-8A41-E53A9E6A86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4742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C6EA9-07F4-4448-9959-0220265338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700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5B9C58-053F-42BE-ADED-294C2BA2C96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6062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8016C-F7BE-4E2D-AB77-3C66956A57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2123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7DF70-EF4C-4CA5-866C-F4AB2AE2256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5571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E06C2C-796D-44D1-BD6A-22A805AD3D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425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9BF01-D26B-419F-AA84-6D31CF69F5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088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D7AFB-466F-4C4C-9EA1-1ABA3212E1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118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5B98D-73AC-4559-98CC-3AD6DFFA3EF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8152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7F318E-136E-42E5-82C0-FACBBF4FB6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5924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FC95E6-40B9-4A9D-B059-2E5CFBE298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0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934826-73A9-4D14-8603-3F7ED8A1627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760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F7F90F-39F8-442E-A6F9-2640ED6B559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1378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B6E247-46F2-4C36-8E2F-4663733D6D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949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074517-1466-4CA6-BBDD-2E3ACAA672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5112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3335C0-D7E2-402B-8447-BA38AA2031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814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FFDE2-FF6C-45C1-A016-B9A7F7D1B7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301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6A06AA-9F17-422B-A08B-8869728CCA6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114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EA0E6D-8BD9-40C4-835E-2D35C0354E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4074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B87632-8F28-431F-82B5-63A498511E9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72421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781E47-EFCE-418A-8931-381ADA3726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530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40F16C-AA3B-4EE9-9B9B-5A2358E4D6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3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EF827C-7ABB-45B8-87A8-3C029D490C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2938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C21C89-5EBB-478A-B7E3-6540A35C16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33843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F27AF2-DACC-4D1C-AF14-7B8CA5BE16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4035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2ECFC9-7215-4AA5-B7F2-0C9AF533299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5061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9C8FA-8E92-42D4-9486-A7DD6BB775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549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603E65-A0CC-4BC9-9DC6-77EC357C6B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8282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842372-89C5-43B7-B5F0-15D9DC217C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90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F3863-8323-4351-B5E0-FDF41461701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4042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727426-102D-43B0-9346-9678FA40D8B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231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CCA50-34D8-465A-8591-354CC4B765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4101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FCA33-4C3B-419E-90D2-79FFBE90459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17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C0C48-65C7-486E-8665-03924C2431A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797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5A344B-CDBD-402E-B007-5D75C681348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0148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B9459BE-FB7C-47C6-A4A3-8B04C64BD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8947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BFB4DB1-A1AE-4294-A4DE-E1FDF9F9D4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87320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E9B625-CEE1-41AA-8A66-BAA287F3B9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95108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3E421-DACD-4BC0-8E07-D7CB98871D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553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85FF4B-96CA-4D93-8A99-4F2CEACECB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203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261202-9AB2-419D-94F2-4CA2AE142D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2799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FD3870-89C1-430D-90F7-5A926E0801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6584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4A0CE-378D-420A-92A8-A07156941A1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04179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2D4D50-84E0-410E-9664-CDBC77DB515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232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heme" Target="../theme/theme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slideLayout" Target="../slideLayouts/slideLayout6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30656B-2427-4B96-A956-7E657C11A6D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2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2D87C5-9755-48E6-89CE-8256AF7BFC4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493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E9CFF6-391A-44C5-839D-C8F96798F84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08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082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082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082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CF2A87-CCE8-4DC8-A316-CE1953FD4EA6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43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A44C94-FBC7-4F8B-9941-33FDD9101B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778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B454A0-F395-4377-9E6F-4CC65629A44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24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E9CFF6-391A-44C5-839D-C8F96798F84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999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2A537C-35A4-4B1E-AB98-C71FF040753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69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7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135B72-C747-405B-9213-2C6784F59CC4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98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66AA2B-16F0-4674-A84A-D495DFBDD80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9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A2A537C-35A4-4B1E-AB98-C71FF0407535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4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5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22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22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22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F759BC0-1BAC-4B2C-AF03-EED4B36B4E4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9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E9CFF6-391A-44C5-839D-C8F96798F847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14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  <p:sldLayoutId id="2147483815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33.emf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34.emf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35.emf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4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4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4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45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49.emf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72.emf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173.emf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gif"/><Relationship Id="rId1" Type="http://schemas.openxmlformats.org/officeDocument/2006/relationships/slideLayout" Target="../slideLayouts/slideLayout55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6.xml"/><Relationship Id="rId1" Type="http://schemas.openxmlformats.org/officeDocument/2006/relationships/tags" Target="../tags/tag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6.xml"/><Relationship Id="rId1" Type="http://schemas.openxmlformats.org/officeDocument/2006/relationships/tags" Target="../tags/tag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6.xml"/><Relationship Id="rId1" Type="http://schemas.openxmlformats.org/officeDocument/2006/relationships/tags" Target="../tags/tag3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6.xml"/><Relationship Id="rId1" Type="http://schemas.openxmlformats.org/officeDocument/2006/relationships/tags" Target="../tags/tag4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slideLayout" Target="../slideLayouts/slideLayout94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79.wmf"/><Relationship Id="rId4" Type="http://schemas.openxmlformats.org/officeDocument/2006/relationships/oleObject" Target="../embeddings/oleObject21.bin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26" Type="http://schemas.openxmlformats.org/officeDocument/2006/relationships/image" Target="../media/image60.png"/><Relationship Id="rId3" Type="http://schemas.openxmlformats.org/officeDocument/2006/relationships/image" Target="../media/image37.png"/><Relationship Id="rId21" Type="http://schemas.openxmlformats.org/officeDocument/2006/relationships/image" Target="../media/image55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5" Type="http://schemas.openxmlformats.org/officeDocument/2006/relationships/image" Target="../media/image59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24" Type="http://schemas.openxmlformats.org/officeDocument/2006/relationships/image" Target="../media/image58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23" Type="http://schemas.openxmlformats.org/officeDocument/2006/relationships/image" Target="../media/image57.png"/><Relationship Id="rId10" Type="http://schemas.openxmlformats.org/officeDocument/2006/relationships/image" Target="../media/image44.png"/><Relationship Id="rId19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Relationship Id="rId22" Type="http://schemas.openxmlformats.org/officeDocument/2006/relationships/image" Target="../media/image56.png"/><Relationship Id="rId27" Type="http://schemas.openxmlformats.org/officeDocument/2006/relationships/image" Target="../media/image61.png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4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6.xml"/><Relationship Id="rId1" Type="http://schemas.openxmlformats.org/officeDocument/2006/relationships/tags" Target="../tags/tag5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5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108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18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184.emf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gif"/><Relationship Id="rId1" Type="http://schemas.openxmlformats.org/officeDocument/2006/relationships/slideLayout" Target="../slideLayouts/slideLayout15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wmf"/><Relationship Id="rId1" Type="http://schemas.openxmlformats.org/officeDocument/2006/relationships/slideLayout" Target="../slideLayouts/slideLayout108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185.emf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08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186.emf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5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108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08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08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108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08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108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07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0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5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07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07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107.xml"/></Relationships>
</file>

<file path=ppt/slides/_rels/slide2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107.xml"/></Relationships>
</file>

<file path=ppt/slides/_rels/slide2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108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Users\JMHolton\Desktop\James_Holton\LCLS\lyso_real_recip.wmv" TargetMode="Externa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21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198.emf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199.emf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00.png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01.png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202.png"/></Relationships>
</file>

<file path=ppt/slides/_rels/slide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8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JMHolton\Desktop\James_Holton\movies\diffraction.mpeg" TargetMode="Externa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8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9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8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Users\JMHolton\Desktop\James_Holton\movies\resolution.mpe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e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6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21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22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3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6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24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em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slideLayout" Target="../slideLayouts/slideLayout16.xml"/><Relationship Id="rId1" Type="http://schemas.openxmlformats.org/officeDocument/2006/relationships/video" Target="file:///C:\Users\JMHolton\Desktop\James_Holton\movies\osc.mpeg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57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27.em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57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28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57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30.emf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32.emf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2.emf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30562"/>
          </a:xfrm>
        </p:spPr>
        <p:txBody>
          <a:bodyPr/>
          <a:lstStyle/>
          <a:p>
            <a:r>
              <a:rPr lang="en-US" sz="6600" dirty="0" smtClean="0"/>
              <a:t>Diffraction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925763"/>
          </a:xfrm>
        </p:spPr>
        <p:txBody>
          <a:bodyPr/>
          <a:lstStyle/>
          <a:p>
            <a:pPr marL="0" indent="0" algn="ctr">
              <a:buNone/>
            </a:pPr>
            <a:r>
              <a:rPr lang="en-US" sz="4000" dirty="0" smtClean="0"/>
              <a:t>When “scattering” </a:t>
            </a:r>
          </a:p>
          <a:p>
            <a:pPr marL="0" indent="0" algn="ctr">
              <a:buNone/>
            </a:pPr>
            <a:r>
              <a:rPr lang="en-US" sz="4000" dirty="0" smtClean="0"/>
              <a:t>is not random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1070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Scattering: atom by atom</a:t>
            </a:r>
          </a:p>
        </p:txBody>
      </p:sp>
      <p:graphicFrame>
        <p:nvGraphicFramePr>
          <p:cNvPr id="2765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443163" y="1763713"/>
          <a:ext cx="6086475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450" name="Chart" r:id="rId3" imgW="6096075" imgH="4067089" progId="MSGraph.Chart.8">
                  <p:embed followColorScheme="full"/>
                </p:oleObj>
              </mc:Choice>
              <mc:Fallback>
                <p:oleObj name="Chart" r:id="rId3" imgW="6096075" imgH="406708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1763713"/>
                        <a:ext cx="6086475" cy="405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982663" y="246380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982663" y="285908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4" name="Oval 6"/>
          <p:cNvSpPr>
            <a:spLocks noChangeArrowheads="1"/>
          </p:cNvSpPr>
          <p:nvPr/>
        </p:nvSpPr>
        <p:spPr bwMode="auto">
          <a:xfrm>
            <a:off x="982663" y="325596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5" name="Oval 7"/>
          <p:cNvSpPr>
            <a:spLocks noChangeArrowheads="1"/>
          </p:cNvSpPr>
          <p:nvPr/>
        </p:nvSpPr>
        <p:spPr bwMode="auto">
          <a:xfrm>
            <a:off x="982663" y="365125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6" name="Oval 8"/>
          <p:cNvSpPr>
            <a:spLocks noChangeArrowheads="1"/>
          </p:cNvSpPr>
          <p:nvPr/>
        </p:nvSpPr>
        <p:spPr bwMode="auto">
          <a:xfrm>
            <a:off x="982663" y="404653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7" name="Oval 9"/>
          <p:cNvSpPr>
            <a:spLocks noChangeArrowheads="1"/>
          </p:cNvSpPr>
          <p:nvPr/>
        </p:nvSpPr>
        <p:spPr bwMode="auto">
          <a:xfrm>
            <a:off x="982663" y="444341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8" name="Oval 10"/>
          <p:cNvSpPr>
            <a:spLocks noChangeArrowheads="1"/>
          </p:cNvSpPr>
          <p:nvPr/>
        </p:nvSpPr>
        <p:spPr bwMode="auto">
          <a:xfrm>
            <a:off x="982663" y="483870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746625" y="56657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h</a:t>
            </a:r>
            <a:r>
              <a:rPr lang="en-US" smtClean="0">
                <a:solidFill>
                  <a:srgbClr val="000000"/>
                </a:solidFill>
              </a:rPr>
              <a:t> index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 rot="16200000">
            <a:off x="1750219" y="3444082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267078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photons go?</a:t>
            </a:r>
          </a:p>
        </p:txBody>
      </p:sp>
      <p:sp>
        <p:nvSpPr>
          <p:cNvPr id="13005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005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3005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3005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005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05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05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005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006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006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006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006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3006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30065" name="Text Box 17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Protein</a:t>
            </a:r>
          </a:p>
          <a:p>
            <a:pPr algn="ctr"/>
            <a:r>
              <a:rPr 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130066" name="Picture 1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0440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photons go?</a:t>
            </a:r>
          </a:p>
        </p:txBody>
      </p:sp>
      <p:sp>
        <p:nvSpPr>
          <p:cNvPr id="11571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571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571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572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72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572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5723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724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725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726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5727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5729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5730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Protein</a:t>
            </a:r>
          </a:p>
          <a:p>
            <a:pPr algn="ctr"/>
            <a:r>
              <a:rPr 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5732" name="Picture 20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595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photons go?</a:t>
            </a:r>
          </a:p>
        </p:txBody>
      </p:sp>
      <p:sp>
        <p:nvSpPr>
          <p:cNvPr id="116740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741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6742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6743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6744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745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746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6747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748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749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750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751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6752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6753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6754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Protein</a:t>
            </a:r>
          </a:p>
          <a:p>
            <a:pPr algn="ctr"/>
            <a:r>
              <a:rPr 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6755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6756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16757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Absorbed (~0%)</a:t>
            </a:r>
            <a:endParaRPr lang="en-US" sz="1400" b="1">
              <a:solidFill>
                <a:srgbClr val="009900"/>
              </a:solidFill>
            </a:endParaRPr>
          </a:p>
        </p:txBody>
      </p:sp>
      <p:sp>
        <p:nvSpPr>
          <p:cNvPr id="116758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6759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60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36292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Photoelectric absorption</a:t>
            </a:r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346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Photoelectric absorption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e</a:t>
            </a:r>
            <a:r>
              <a:rPr lang="en-US" b="1" baseline="30000">
                <a:solidFill>
                  <a:srgbClr val="000000"/>
                </a:solidFill>
              </a:rPr>
              <a:t>-</a:t>
            </a:r>
          </a:p>
        </p:txBody>
      </p:sp>
      <p:grpSp>
        <p:nvGrpSpPr>
          <p:cNvPr id="27655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27656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27657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58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59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27660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1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62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27663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4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65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27666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67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68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27669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70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71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27672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73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7674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27675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76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7677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678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679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7680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81" name="Oval 33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82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83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7684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+</a:t>
            </a:r>
            <a:endParaRPr 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6901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Fluorescence</a:t>
            </a: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+</a:t>
            </a:r>
            <a:endParaRPr 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962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Fluorescence</a:t>
            </a:r>
          </a:p>
        </p:txBody>
      </p:sp>
      <p:sp>
        <p:nvSpPr>
          <p:cNvPr id="29699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4502150" y="2970213"/>
            <a:ext cx="14288" cy="44291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4078288" y="298608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e</a:t>
            </a:r>
            <a:r>
              <a:rPr lang="en-US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06" name="Oval 10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9707" name="Group 11"/>
          <p:cNvGrpSpPr>
            <a:grpSpLocks/>
          </p:cNvGrpSpPr>
          <p:nvPr/>
        </p:nvGrpSpPr>
        <p:grpSpPr bwMode="auto">
          <a:xfrm rot="-2052048">
            <a:off x="4054475" y="1157288"/>
            <a:ext cx="5840413" cy="1319212"/>
            <a:chOff x="-1194" y="2058"/>
            <a:chExt cx="3161" cy="831"/>
          </a:xfrm>
        </p:grpSpPr>
        <p:grpSp>
          <p:nvGrpSpPr>
            <p:cNvPr id="29708" name="Group 12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29709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0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11" name="Group 15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29712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3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14" name="Group 18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29715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6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17" name="Group 21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29718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19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20" name="Group 24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29721" name="Freeform 2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22" name="Freeform 2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23" name="Group 27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29724" name="Freeform 2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25" name="Freeform 2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29726" name="Group 30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29727" name="Freeform 3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28" name="Freeform 3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9729" name="Freeform 33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0" name="Freeform 34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731" name="Rectangle 35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9732" name="Oval 3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9733" name="Text Box 37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+</a:t>
            </a:r>
            <a:endParaRPr 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807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dirty="0" smtClean="0"/>
              <a:t>Fluorescence-based x-ray sources</a:t>
            </a:r>
            <a:endParaRPr lang="en-US" dirty="0"/>
          </a:p>
        </p:txBody>
      </p:sp>
      <p:pic>
        <p:nvPicPr>
          <p:cNvPr id="99330" name="Picture 2" descr="http://www.crtsite.com/image/x-ray%20tub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954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2" name="Picture 4" descr="Copper Rotating An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205" y="1139727"/>
            <a:ext cx="4000500" cy="280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6" name="Picture 8" descr="Gallium Me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02682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8" name="Picture 10" descr="http://www.biox.kth.se/research/hardxraysource/expsetuphardxray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40" y="3971924"/>
            <a:ext cx="4219575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704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4000"/>
          </a:xfrm>
        </p:spPr>
        <p:txBody>
          <a:bodyPr/>
          <a:lstStyle/>
          <a:p>
            <a:r>
              <a:rPr lang="en-US" dirty="0" smtClean="0"/>
              <a:t>What limits the source?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1828800"/>
            <a:ext cx="7543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Fluorescence-based source: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sz="2800" dirty="0" smtClean="0">
                <a:solidFill>
                  <a:srgbClr val="000000"/>
                </a:solidFill>
              </a:rPr>
              <a:t>	Thermal distortion of anode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3962400"/>
            <a:ext cx="6172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00"/>
                </a:solidFill>
              </a:rPr>
              <a:t>Accelerator-based source</a:t>
            </a:r>
          </a:p>
          <a:p>
            <a:endParaRPr lang="en-US" sz="1400" dirty="0" smtClean="0">
              <a:solidFill>
                <a:srgbClr val="000000"/>
              </a:solidFill>
            </a:endParaRPr>
          </a:p>
          <a:p>
            <a:r>
              <a:rPr lang="en-US" sz="3600" dirty="0" smtClean="0">
                <a:solidFill>
                  <a:srgbClr val="000000"/>
                </a:solidFill>
              </a:rPr>
              <a:t>	</a:t>
            </a:r>
            <a:r>
              <a:rPr lang="en-US" sz="2800" dirty="0" smtClean="0">
                <a:solidFill>
                  <a:srgbClr val="000000"/>
                </a:solidFill>
              </a:rPr>
              <a:t>Quality of optics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	Electric bill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1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Auger emission</a:t>
            </a:r>
          </a:p>
        </p:txBody>
      </p:sp>
      <p:sp>
        <p:nvSpPr>
          <p:cNvPr id="132099" name="Rectangle 3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0" name="Rectangle 4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1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2" name="Oval 6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3" name="Oval 7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+</a:t>
            </a:r>
            <a:endParaRPr 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57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Scattering: atom by atom</a:t>
            </a:r>
          </a:p>
        </p:txBody>
      </p:sp>
      <p:graphicFrame>
        <p:nvGraphicFramePr>
          <p:cNvPr id="2662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443163" y="1763713"/>
          <a:ext cx="6086475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4" name="Chart" r:id="rId3" imgW="6096075" imgH="4067089" progId="MSGraph.Chart.8">
                  <p:embed followColorScheme="full"/>
                </p:oleObj>
              </mc:Choice>
              <mc:Fallback>
                <p:oleObj name="Chart" r:id="rId3" imgW="6096075" imgH="406708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1763713"/>
                        <a:ext cx="6086475" cy="405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982663" y="206851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982663" y="246380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630" name="Oval 6"/>
          <p:cNvSpPr>
            <a:spLocks noChangeArrowheads="1"/>
          </p:cNvSpPr>
          <p:nvPr/>
        </p:nvSpPr>
        <p:spPr bwMode="auto">
          <a:xfrm>
            <a:off x="982663" y="285908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631" name="Oval 7"/>
          <p:cNvSpPr>
            <a:spLocks noChangeArrowheads="1"/>
          </p:cNvSpPr>
          <p:nvPr/>
        </p:nvSpPr>
        <p:spPr bwMode="auto">
          <a:xfrm>
            <a:off x="982663" y="325596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632" name="Oval 8"/>
          <p:cNvSpPr>
            <a:spLocks noChangeArrowheads="1"/>
          </p:cNvSpPr>
          <p:nvPr/>
        </p:nvSpPr>
        <p:spPr bwMode="auto">
          <a:xfrm>
            <a:off x="982663" y="365125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633" name="Oval 9"/>
          <p:cNvSpPr>
            <a:spLocks noChangeArrowheads="1"/>
          </p:cNvSpPr>
          <p:nvPr/>
        </p:nvSpPr>
        <p:spPr bwMode="auto">
          <a:xfrm>
            <a:off x="982663" y="404653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634" name="Oval 10"/>
          <p:cNvSpPr>
            <a:spLocks noChangeArrowheads="1"/>
          </p:cNvSpPr>
          <p:nvPr/>
        </p:nvSpPr>
        <p:spPr bwMode="auto">
          <a:xfrm>
            <a:off x="982663" y="444341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635" name="Oval 11"/>
          <p:cNvSpPr>
            <a:spLocks noChangeArrowheads="1"/>
          </p:cNvSpPr>
          <p:nvPr/>
        </p:nvSpPr>
        <p:spPr bwMode="auto">
          <a:xfrm>
            <a:off x="982663" y="483870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6636" name="Text Box 12"/>
          <p:cNvSpPr txBox="1">
            <a:spLocks noChangeArrowheads="1"/>
          </p:cNvSpPr>
          <p:nvPr/>
        </p:nvSpPr>
        <p:spPr bwMode="auto">
          <a:xfrm>
            <a:off x="4746625" y="56657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h</a:t>
            </a:r>
            <a:r>
              <a:rPr lang="en-US" smtClean="0">
                <a:solidFill>
                  <a:srgbClr val="000000"/>
                </a:solidFill>
              </a:rPr>
              <a:t> index</a:t>
            </a:r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 rot="16200000">
            <a:off x="1750219" y="3444082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24726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Auger emission</a:t>
            </a:r>
          </a:p>
        </p:txBody>
      </p:sp>
      <p:sp>
        <p:nvSpPr>
          <p:cNvPr id="133126" name="Rectangle 6"/>
          <p:cNvSpPr>
            <a:spLocks noChangeArrowheads="1"/>
          </p:cNvSpPr>
          <p:nvPr/>
        </p:nvSpPr>
        <p:spPr bwMode="auto">
          <a:xfrm>
            <a:off x="4546600" y="3367088"/>
            <a:ext cx="1695450" cy="376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4133850" y="3627438"/>
            <a:ext cx="3000375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8" name="Oval 8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29" name="Rectangle 9"/>
          <p:cNvSpPr>
            <a:spLocks noChangeArrowheads="1"/>
          </p:cNvSpPr>
          <p:nvPr/>
        </p:nvSpPr>
        <p:spPr bwMode="auto">
          <a:xfrm>
            <a:off x="2820988" y="1573213"/>
            <a:ext cx="1695450" cy="13858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30" name="Oval 10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6" name="Oval 3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3157" name="Text Box 37"/>
          <p:cNvSpPr txBox="1">
            <a:spLocks noChangeArrowheads="1"/>
          </p:cNvSpPr>
          <p:nvPr/>
        </p:nvSpPr>
        <p:spPr bwMode="auto">
          <a:xfrm>
            <a:off x="4198938" y="3517900"/>
            <a:ext cx="823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++</a:t>
            </a:r>
            <a:endParaRPr lang="en-US" sz="4000" b="1" baseline="30000">
              <a:solidFill>
                <a:srgbClr val="FF0000"/>
              </a:solidFill>
            </a:endParaRPr>
          </a:p>
        </p:txBody>
      </p:sp>
      <p:sp>
        <p:nvSpPr>
          <p:cNvPr id="133158" name="Text Box 38"/>
          <p:cNvSpPr txBox="1">
            <a:spLocks noChangeArrowheads="1"/>
          </p:cNvSpPr>
          <p:nvPr/>
        </p:nvSpPr>
        <p:spPr bwMode="auto">
          <a:xfrm>
            <a:off x="2743200" y="17748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e</a:t>
            </a:r>
            <a:r>
              <a:rPr lang="en-US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133159" name="Line 39"/>
          <p:cNvSpPr>
            <a:spLocks noChangeShapeType="1"/>
          </p:cNvSpPr>
          <p:nvPr/>
        </p:nvSpPr>
        <p:spPr bwMode="auto">
          <a:xfrm flipH="1" flipV="1">
            <a:off x="3076575" y="2041525"/>
            <a:ext cx="1377950" cy="9096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769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photons go?</a:t>
            </a: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107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31078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31079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1080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081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1082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1083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4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5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6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1087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31088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31089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31090" name="Text Box 1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Protein</a:t>
            </a:r>
          </a:p>
          <a:p>
            <a:pPr algn="ctr"/>
            <a:r>
              <a:rPr 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31091" name="Line 19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1092" name="Text Box 20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31093" name="Text Box 21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Absorbed (~0%)</a:t>
            </a:r>
            <a:endParaRPr lang="en-US" sz="1400" b="1">
              <a:solidFill>
                <a:srgbClr val="009900"/>
              </a:solidFill>
            </a:endParaRPr>
          </a:p>
        </p:txBody>
      </p:sp>
      <p:sp>
        <p:nvSpPr>
          <p:cNvPr id="131094" name="Line 22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31095" name="Picture 23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1096" name="Line 24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06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776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photons go?</a:t>
            </a:r>
          </a:p>
        </p:txBody>
      </p:sp>
      <p:sp>
        <p:nvSpPr>
          <p:cNvPr id="117764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765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7766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7767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7768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69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7770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7771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2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3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4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775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7776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7777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Photoelectric (87%)</a:t>
            </a:r>
            <a:endParaRPr lang="en-US" sz="1400" b="1">
              <a:solidFill>
                <a:srgbClr val="009900"/>
              </a:solidFill>
            </a:endParaRP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Protein</a:t>
            </a:r>
          </a:p>
          <a:p>
            <a:pPr algn="ctr"/>
            <a:r>
              <a:rPr 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7780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17782" name="Text Box 22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Absorbed (~0%)</a:t>
            </a:r>
            <a:endParaRPr lang="en-US" sz="1400" b="1">
              <a:solidFill>
                <a:srgbClr val="009900"/>
              </a:solidFill>
            </a:endParaRPr>
          </a:p>
        </p:txBody>
      </p:sp>
      <p:sp>
        <p:nvSpPr>
          <p:cNvPr id="117783" name="Line 23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7784" name="Line 24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7785" name="Picture 25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786" name="Line 26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1664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photons go?</a:t>
            </a:r>
          </a:p>
        </p:txBody>
      </p:sp>
      <p:sp>
        <p:nvSpPr>
          <p:cNvPr id="118788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789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8790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8791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792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793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794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8795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6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7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8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799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8800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8801" name="Text Box 17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8802" name="Text Box 18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Photoelectric (87%)</a:t>
            </a:r>
            <a:endParaRPr lang="en-US" sz="1400" b="1">
              <a:solidFill>
                <a:srgbClr val="009900"/>
              </a:solidFill>
            </a:endParaRPr>
          </a:p>
        </p:txBody>
      </p:sp>
      <p:sp>
        <p:nvSpPr>
          <p:cNvPr id="118803" name="Text Box 19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Protein</a:t>
            </a:r>
          </a:p>
          <a:p>
            <a:pPr algn="ctr"/>
            <a:r>
              <a:rPr 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8804" name="Line 20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805" name="Text Box 21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118806" name="Text Box 22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Absorbed (99%)</a:t>
            </a:r>
            <a:endParaRPr lang="en-US" sz="1400" b="1">
              <a:solidFill>
                <a:srgbClr val="009900"/>
              </a:solidFill>
            </a:endParaRPr>
          </a:p>
        </p:txBody>
      </p:sp>
      <p:sp>
        <p:nvSpPr>
          <p:cNvPr id="118807" name="Text Box 23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18808" name="Text Box 24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Absorbed (~0%)</a:t>
            </a:r>
            <a:endParaRPr lang="en-US" sz="1400" b="1">
              <a:solidFill>
                <a:srgbClr val="009900"/>
              </a:solidFill>
            </a:endParaRPr>
          </a:p>
        </p:txBody>
      </p:sp>
      <p:sp>
        <p:nvSpPr>
          <p:cNvPr id="118809" name="Line 25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810" name="Line 26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8811" name="Picture 27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812" name="Line 28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813" name="Line 29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8814" name="Line 30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4044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photons go?</a:t>
            </a:r>
          </a:p>
        </p:txBody>
      </p:sp>
      <p:sp>
        <p:nvSpPr>
          <p:cNvPr id="119812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13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9814" name="Group 6"/>
          <p:cNvGrpSpPr>
            <a:grpSpLocks/>
          </p:cNvGrpSpPr>
          <p:nvPr/>
        </p:nvGrpSpPr>
        <p:grpSpPr bwMode="auto">
          <a:xfrm>
            <a:off x="5286375" y="1277938"/>
            <a:ext cx="1490663" cy="1447800"/>
            <a:chOff x="1893" y="816"/>
            <a:chExt cx="1597" cy="1500"/>
          </a:xfrm>
        </p:grpSpPr>
        <p:pic>
          <p:nvPicPr>
            <p:cNvPr id="119815" name="Picture 7" descr="noisefiel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816"/>
              <a:ext cx="1500" cy="1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9816" name="Oval 8"/>
            <p:cNvSpPr>
              <a:spLocks noChangeArrowheads="1"/>
            </p:cNvSpPr>
            <p:nvPr/>
          </p:nvSpPr>
          <p:spPr bwMode="auto">
            <a:xfrm>
              <a:off x="2427" y="130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7" name="Oval 9"/>
            <p:cNvSpPr>
              <a:spLocks noChangeArrowheads="1"/>
            </p:cNvSpPr>
            <p:nvPr/>
          </p:nvSpPr>
          <p:spPr bwMode="auto">
            <a:xfrm>
              <a:off x="2929" y="1524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9818" name="Oval 10"/>
            <p:cNvSpPr>
              <a:spLocks noChangeArrowheads="1"/>
            </p:cNvSpPr>
            <p:nvPr/>
          </p:nvSpPr>
          <p:spPr bwMode="auto">
            <a:xfrm>
              <a:off x="1893" y="1076"/>
              <a:ext cx="561" cy="534"/>
            </a:xfrm>
            <a:prstGeom prst="ellipse">
              <a:avLst/>
            </a:prstGeom>
            <a:gradFill rotWithShape="1">
              <a:gsLst>
                <a:gs pos="0">
                  <a:schemeClr val="tx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9819" name="Line 11"/>
          <p:cNvSpPr>
            <a:spLocks noChangeShapeType="1"/>
          </p:cNvSpPr>
          <p:nvPr/>
        </p:nvSpPr>
        <p:spPr bwMode="auto">
          <a:xfrm flipV="1">
            <a:off x="4479925" y="1798638"/>
            <a:ext cx="1066800" cy="16383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0" name="Line 12"/>
          <p:cNvSpPr>
            <a:spLocks noChangeShapeType="1"/>
          </p:cNvSpPr>
          <p:nvPr/>
        </p:nvSpPr>
        <p:spPr bwMode="auto">
          <a:xfrm flipV="1">
            <a:off x="4473575" y="2014538"/>
            <a:ext cx="1574800" cy="142240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1" name="Line 13"/>
          <p:cNvSpPr>
            <a:spLocks noChangeShapeType="1"/>
          </p:cNvSpPr>
          <p:nvPr/>
        </p:nvSpPr>
        <p:spPr bwMode="auto">
          <a:xfrm flipV="1">
            <a:off x="4473575" y="2236788"/>
            <a:ext cx="2032000" cy="1200150"/>
          </a:xfrm>
          <a:prstGeom prst="line">
            <a:avLst/>
          </a:prstGeom>
          <a:noFill/>
          <a:ln w="381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2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23" name="Text Box 15"/>
          <p:cNvSpPr txBox="1">
            <a:spLocks noChangeArrowheads="1"/>
          </p:cNvSpPr>
          <p:nvPr/>
        </p:nvSpPr>
        <p:spPr bwMode="auto">
          <a:xfrm>
            <a:off x="5311775" y="2817813"/>
            <a:ext cx="20542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elastic scattering (6%)</a:t>
            </a:r>
          </a:p>
        </p:txBody>
      </p:sp>
      <p:sp>
        <p:nvSpPr>
          <p:cNvPr id="119824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9825" name="Text Box 17"/>
          <p:cNvSpPr txBox="1">
            <a:spLocks noChangeArrowheads="1"/>
          </p:cNvSpPr>
          <p:nvPr/>
        </p:nvSpPr>
        <p:spPr bwMode="auto">
          <a:xfrm>
            <a:off x="2906713" y="6053138"/>
            <a:ext cx="3219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useful/absorbed energy: 7.3%</a:t>
            </a:r>
          </a:p>
        </p:txBody>
      </p:sp>
      <p:sp>
        <p:nvSpPr>
          <p:cNvPr id="119826" name="Text Box 18"/>
          <p:cNvSpPr txBox="1">
            <a:spLocks noChangeArrowheads="1"/>
          </p:cNvSpPr>
          <p:nvPr/>
        </p:nvSpPr>
        <p:spPr bwMode="auto">
          <a:xfrm>
            <a:off x="1365250" y="4541838"/>
            <a:ext cx="22113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inelastic scattering (7%)</a:t>
            </a:r>
          </a:p>
        </p:txBody>
      </p:sp>
      <p:sp>
        <p:nvSpPr>
          <p:cNvPr id="119827" name="Text Box 19"/>
          <p:cNvSpPr txBox="1">
            <a:spLocks noChangeArrowheads="1"/>
          </p:cNvSpPr>
          <p:nvPr/>
        </p:nvSpPr>
        <p:spPr bwMode="auto">
          <a:xfrm>
            <a:off x="5772150" y="4541838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Photoelectric (87%)</a:t>
            </a:r>
            <a:endParaRPr lang="en-US" sz="1400" b="1">
              <a:solidFill>
                <a:srgbClr val="009900"/>
              </a:solidFill>
            </a:endParaRPr>
          </a:p>
        </p:txBody>
      </p:sp>
      <p:sp>
        <p:nvSpPr>
          <p:cNvPr id="119828" name="Text Box 20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Protein</a:t>
            </a:r>
          </a:p>
          <a:p>
            <a:pPr algn="ctr"/>
            <a:r>
              <a:rPr lang="en-US" sz="3200" b="1">
                <a:solidFill>
                  <a:srgbClr val="000000"/>
                </a:solidFill>
              </a:rPr>
              <a:t>1A x-rays</a:t>
            </a:r>
          </a:p>
        </p:txBody>
      </p:sp>
      <p:sp>
        <p:nvSpPr>
          <p:cNvPr id="119829" name="Line 21"/>
          <p:cNvSpPr>
            <a:spLocks noChangeShapeType="1"/>
          </p:cNvSpPr>
          <p:nvPr/>
        </p:nvSpPr>
        <p:spPr bwMode="auto">
          <a:xfrm flipH="1">
            <a:off x="2481263" y="3735388"/>
            <a:ext cx="1936750" cy="806450"/>
          </a:xfrm>
          <a:prstGeom prst="line">
            <a:avLst/>
          </a:prstGeom>
          <a:noFill/>
          <a:ln w="635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0" name="Text Box 22"/>
          <p:cNvSpPr txBox="1">
            <a:spLocks noChangeArrowheads="1"/>
          </p:cNvSpPr>
          <p:nvPr/>
        </p:nvSpPr>
        <p:spPr bwMode="auto">
          <a:xfrm>
            <a:off x="4927600" y="5351463"/>
            <a:ext cx="16271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Re-emitted (~0%)</a:t>
            </a:r>
          </a:p>
        </p:txBody>
      </p:sp>
      <p:sp>
        <p:nvSpPr>
          <p:cNvPr id="119831" name="Text Box 23"/>
          <p:cNvSpPr txBox="1">
            <a:spLocks noChangeArrowheads="1"/>
          </p:cNvSpPr>
          <p:nvPr/>
        </p:nvSpPr>
        <p:spPr bwMode="auto">
          <a:xfrm>
            <a:off x="6927850" y="5351463"/>
            <a:ext cx="15335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Absorbed (99%)</a:t>
            </a:r>
            <a:endParaRPr lang="en-US" sz="1400" b="1">
              <a:solidFill>
                <a:srgbClr val="009900"/>
              </a:solidFill>
            </a:endParaRPr>
          </a:p>
        </p:txBody>
      </p:sp>
      <p:sp>
        <p:nvSpPr>
          <p:cNvPr id="119832" name="Text Box 24"/>
          <p:cNvSpPr txBox="1">
            <a:spLocks noChangeArrowheads="1"/>
          </p:cNvSpPr>
          <p:nvPr/>
        </p:nvSpPr>
        <p:spPr bwMode="auto">
          <a:xfrm>
            <a:off x="768350" y="5349875"/>
            <a:ext cx="16224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009900"/>
                </a:solidFill>
              </a:rPr>
              <a:t>Re-emitted (99%)</a:t>
            </a:r>
          </a:p>
        </p:txBody>
      </p:sp>
      <p:sp>
        <p:nvSpPr>
          <p:cNvPr id="119833" name="Text Box 25"/>
          <p:cNvSpPr txBox="1">
            <a:spLocks noChangeArrowheads="1"/>
          </p:cNvSpPr>
          <p:nvPr/>
        </p:nvSpPr>
        <p:spPr bwMode="auto">
          <a:xfrm>
            <a:off x="2768600" y="5349875"/>
            <a:ext cx="153828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CC3300"/>
                </a:solidFill>
              </a:rPr>
              <a:t>Absorbed (~0%)</a:t>
            </a:r>
            <a:endParaRPr lang="en-US" sz="1400" b="1">
              <a:solidFill>
                <a:srgbClr val="009900"/>
              </a:solidFill>
            </a:endParaRPr>
          </a:p>
        </p:txBody>
      </p:sp>
      <p:sp>
        <p:nvSpPr>
          <p:cNvPr id="119834" name="Line 26"/>
          <p:cNvSpPr>
            <a:spLocks noChangeShapeType="1"/>
          </p:cNvSpPr>
          <p:nvPr/>
        </p:nvSpPr>
        <p:spPr bwMode="auto">
          <a:xfrm>
            <a:off x="4570413" y="3887788"/>
            <a:ext cx="1720850" cy="661987"/>
          </a:xfrm>
          <a:prstGeom prst="line">
            <a:avLst/>
          </a:prstGeom>
          <a:noFill/>
          <a:ln w="76200">
            <a:solidFill>
              <a:srgbClr val="CC33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5" name="Line 27"/>
          <p:cNvSpPr>
            <a:spLocks noChangeShapeType="1"/>
          </p:cNvSpPr>
          <p:nvPr/>
        </p:nvSpPr>
        <p:spPr bwMode="auto">
          <a:xfrm flipH="1">
            <a:off x="1593850" y="4824413"/>
            <a:ext cx="833438" cy="554037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19836" name="Picture 2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37" name="Line 29"/>
          <p:cNvSpPr>
            <a:spLocks noChangeShapeType="1"/>
          </p:cNvSpPr>
          <p:nvPr/>
        </p:nvSpPr>
        <p:spPr bwMode="auto">
          <a:xfrm flipH="1">
            <a:off x="5592763" y="4818063"/>
            <a:ext cx="833437" cy="554037"/>
          </a:xfrm>
          <a:prstGeom prst="line">
            <a:avLst/>
          </a:prstGeom>
          <a:noFill/>
          <a:ln w="635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8" name="Line 30"/>
          <p:cNvSpPr>
            <a:spLocks noChangeShapeType="1"/>
          </p:cNvSpPr>
          <p:nvPr/>
        </p:nvSpPr>
        <p:spPr bwMode="auto">
          <a:xfrm>
            <a:off x="2447925" y="4846638"/>
            <a:ext cx="806450" cy="509587"/>
          </a:xfrm>
          <a:prstGeom prst="line">
            <a:avLst/>
          </a:prstGeom>
          <a:noFill/>
          <a:ln w="63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9839" name="Line 31"/>
          <p:cNvSpPr>
            <a:spLocks noChangeShapeType="1"/>
          </p:cNvSpPr>
          <p:nvPr/>
        </p:nvSpPr>
        <p:spPr bwMode="auto">
          <a:xfrm>
            <a:off x="6577013" y="4840288"/>
            <a:ext cx="806450" cy="5095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9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Photoelectric absorption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409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Photoelectric absorption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2608263" y="314642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386263" y="15462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0" y="3124200"/>
            <a:ext cx="4733925" cy="585788"/>
            <a:chOff x="0" y="1968"/>
            <a:chExt cx="2982" cy="369"/>
          </a:xfrm>
        </p:grpSpPr>
        <p:grpSp>
          <p:nvGrpSpPr>
            <p:cNvPr id="31752" name="Group 8"/>
            <p:cNvGrpSpPr>
              <a:grpSpLocks/>
            </p:cNvGrpSpPr>
            <p:nvPr/>
          </p:nvGrpSpPr>
          <p:grpSpPr bwMode="auto">
            <a:xfrm>
              <a:off x="0" y="1968"/>
              <a:ext cx="370" cy="369"/>
              <a:chOff x="362" y="2318"/>
              <a:chExt cx="370" cy="369"/>
            </a:xfrm>
          </p:grpSpPr>
          <p:sp>
            <p:nvSpPr>
              <p:cNvPr id="31753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54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55" name="Group 11"/>
            <p:cNvGrpSpPr>
              <a:grpSpLocks/>
            </p:cNvGrpSpPr>
            <p:nvPr/>
          </p:nvGrpSpPr>
          <p:grpSpPr bwMode="auto">
            <a:xfrm>
              <a:off x="368" y="1968"/>
              <a:ext cx="370" cy="369"/>
              <a:chOff x="362" y="2318"/>
              <a:chExt cx="370" cy="369"/>
            </a:xfrm>
          </p:grpSpPr>
          <p:sp>
            <p:nvSpPr>
              <p:cNvPr id="31756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57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58" name="Group 14"/>
            <p:cNvGrpSpPr>
              <a:grpSpLocks/>
            </p:cNvGrpSpPr>
            <p:nvPr/>
          </p:nvGrpSpPr>
          <p:grpSpPr bwMode="auto">
            <a:xfrm>
              <a:off x="736" y="1968"/>
              <a:ext cx="370" cy="369"/>
              <a:chOff x="362" y="2318"/>
              <a:chExt cx="370" cy="369"/>
            </a:xfrm>
          </p:grpSpPr>
          <p:sp>
            <p:nvSpPr>
              <p:cNvPr id="31759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0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61" name="Group 17"/>
            <p:cNvGrpSpPr>
              <a:grpSpLocks/>
            </p:cNvGrpSpPr>
            <p:nvPr/>
          </p:nvGrpSpPr>
          <p:grpSpPr bwMode="auto">
            <a:xfrm>
              <a:off x="1104" y="1968"/>
              <a:ext cx="370" cy="369"/>
              <a:chOff x="362" y="2318"/>
              <a:chExt cx="370" cy="369"/>
            </a:xfrm>
          </p:grpSpPr>
          <p:sp>
            <p:nvSpPr>
              <p:cNvPr id="31762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3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64" name="Group 20"/>
            <p:cNvGrpSpPr>
              <a:grpSpLocks/>
            </p:cNvGrpSpPr>
            <p:nvPr/>
          </p:nvGrpSpPr>
          <p:grpSpPr bwMode="auto">
            <a:xfrm>
              <a:off x="1472" y="1968"/>
              <a:ext cx="370" cy="369"/>
              <a:chOff x="362" y="2318"/>
              <a:chExt cx="370" cy="369"/>
            </a:xfrm>
          </p:grpSpPr>
          <p:sp>
            <p:nvSpPr>
              <p:cNvPr id="31765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6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67" name="Group 23"/>
            <p:cNvGrpSpPr>
              <a:grpSpLocks/>
            </p:cNvGrpSpPr>
            <p:nvPr/>
          </p:nvGrpSpPr>
          <p:grpSpPr bwMode="auto">
            <a:xfrm>
              <a:off x="1840" y="1968"/>
              <a:ext cx="370" cy="369"/>
              <a:chOff x="362" y="2318"/>
              <a:chExt cx="370" cy="369"/>
            </a:xfrm>
          </p:grpSpPr>
          <p:sp>
            <p:nvSpPr>
              <p:cNvPr id="31768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69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770" name="Group 26"/>
            <p:cNvGrpSpPr>
              <a:grpSpLocks/>
            </p:cNvGrpSpPr>
            <p:nvPr/>
          </p:nvGrpSpPr>
          <p:grpSpPr bwMode="auto">
            <a:xfrm>
              <a:off x="2208" y="1968"/>
              <a:ext cx="370" cy="369"/>
              <a:chOff x="362" y="2318"/>
              <a:chExt cx="370" cy="369"/>
            </a:xfrm>
          </p:grpSpPr>
          <p:sp>
            <p:nvSpPr>
              <p:cNvPr id="31771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72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1773" name="Freeform 29"/>
            <p:cNvSpPr>
              <a:spLocks/>
            </p:cNvSpPr>
            <p:nvPr/>
          </p:nvSpPr>
          <p:spPr bwMode="auto">
            <a:xfrm>
              <a:off x="2576" y="2149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74" name="Freeform 30"/>
            <p:cNvSpPr>
              <a:spLocks/>
            </p:cNvSpPr>
            <p:nvPr/>
          </p:nvSpPr>
          <p:spPr bwMode="auto">
            <a:xfrm rot="10800000">
              <a:off x="2761" y="1968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75" name="Rectangle 31"/>
            <p:cNvSpPr>
              <a:spLocks noChangeArrowheads="1"/>
            </p:cNvSpPr>
            <p:nvPr/>
          </p:nvSpPr>
          <p:spPr bwMode="auto">
            <a:xfrm>
              <a:off x="2855" y="1973"/>
              <a:ext cx="127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1776" name="Line 32"/>
          <p:cNvSpPr>
            <a:spLocks noChangeShapeType="1"/>
          </p:cNvSpPr>
          <p:nvPr/>
        </p:nvSpPr>
        <p:spPr bwMode="auto">
          <a:xfrm flipV="1">
            <a:off x="4545013" y="1881188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777" name="Oval 33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778" name="Oval 34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779" name="Rectangle 35"/>
          <p:cNvSpPr>
            <a:spLocks noChangeArrowheads="1"/>
          </p:cNvSpPr>
          <p:nvPr/>
        </p:nvSpPr>
        <p:spPr bwMode="auto">
          <a:xfrm>
            <a:off x="1376363" y="3822700"/>
            <a:ext cx="1924050" cy="792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1780" name="Text Box 36"/>
          <p:cNvSpPr txBox="1">
            <a:spLocks noChangeArrowheads="1"/>
          </p:cNvSpPr>
          <p:nvPr/>
        </p:nvSpPr>
        <p:spPr bwMode="auto">
          <a:xfrm>
            <a:off x="4341813" y="351790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+</a:t>
            </a:r>
            <a:endParaRPr 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60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ionization</a:t>
            </a:r>
          </a:p>
        </p:txBody>
      </p:sp>
      <p:sp>
        <p:nvSpPr>
          <p:cNvPr id="5837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37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373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37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4319588" y="55610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 flipV="1">
            <a:off x="4478338" y="587692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38300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ionization</a:t>
            </a:r>
          </a:p>
        </p:txBody>
      </p:sp>
      <p:sp>
        <p:nvSpPr>
          <p:cNvPr id="59395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 rot="16200000">
            <a:off x="3214688" y="4219575"/>
            <a:ext cx="192405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7" name="Oval 5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2222500" y="33940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 rot="16200000" flipV="1">
            <a:off x="3322638" y="2833687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0" name="Oval 8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1" name="Oval 9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2" name="Rectangle 10"/>
          <p:cNvSpPr>
            <a:spLocks noChangeArrowheads="1"/>
          </p:cNvSpPr>
          <p:nvPr/>
        </p:nvSpPr>
        <p:spPr bwMode="auto">
          <a:xfrm rot="16200000">
            <a:off x="3931444" y="5410994"/>
            <a:ext cx="1924050" cy="7921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4319588" y="49895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59404" name="Line 12"/>
          <p:cNvSpPr>
            <a:spLocks noChangeShapeType="1"/>
          </p:cNvSpPr>
          <p:nvPr/>
        </p:nvSpPr>
        <p:spPr bwMode="auto">
          <a:xfrm flipV="1">
            <a:off x="4478338" y="5324475"/>
            <a:ext cx="0" cy="1533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9405" name="Text Box 13"/>
          <p:cNvSpPr txBox="1">
            <a:spLocks noChangeArrowheads="1"/>
          </p:cNvSpPr>
          <p:nvPr/>
        </p:nvSpPr>
        <p:spPr bwMode="auto">
          <a:xfrm>
            <a:off x="4313238" y="3232150"/>
            <a:ext cx="68103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+</a:t>
            </a:r>
            <a:endParaRPr lang="en-US" sz="4000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96405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atoms</a:t>
            </a:r>
          </a:p>
        </p:txBody>
      </p:sp>
      <p:grpSp>
        <p:nvGrpSpPr>
          <p:cNvPr id="66563" name="Group 3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6564" name="Oval 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65" name="Oval 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66" name="Oval 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67" name="Oval 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68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6569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0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1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2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73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6574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5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6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77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78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6579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0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1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2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83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6584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5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6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87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88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6589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0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1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2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93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6594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5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6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597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598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6599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0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1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2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03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6604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5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6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07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08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6609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0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1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2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13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6614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5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6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17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18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6619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0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1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2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23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6624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5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6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27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28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6629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0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1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2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33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6634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5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6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37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38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6639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0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1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2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43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6644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5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6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47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48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6649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0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1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2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53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6654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5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6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57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58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6659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0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1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2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63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6664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5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6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67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68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6669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0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1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2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73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6674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5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6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77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78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6679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0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1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2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83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6684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5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6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87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88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6689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0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1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2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6693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6694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5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6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697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00422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Scattering: atom by atom</a:t>
            </a:r>
          </a:p>
        </p:txBody>
      </p:sp>
      <p:graphicFrame>
        <p:nvGraphicFramePr>
          <p:cNvPr id="2560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443163" y="1763713"/>
          <a:ext cx="6086475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498" name="Chart" r:id="rId3" imgW="6096075" imgH="4067089" progId="MSGraph.Chart.8">
                  <p:embed followColorScheme="full"/>
                </p:oleObj>
              </mc:Choice>
              <mc:Fallback>
                <p:oleObj name="Chart" r:id="rId3" imgW="6096075" imgH="406708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1763713"/>
                        <a:ext cx="6086475" cy="405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604" name="Oval 4"/>
          <p:cNvSpPr>
            <a:spLocks noChangeArrowheads="1"/>
          </p:cNvSpPr>
          <p:nvPr/>
        </p:nvSpPr>
        <p:spPr bwMode="auto">
          <a:xfrm>
            <a:off x="982663" y="206851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605" name="Oval 5"/>
          <p:cNvSpPr>
            <a:spLocks noChangeArrowheads="1"/>
          </p:cNvSpPr>
          <p:nvPr/>
        </p:nvSpPr>
        <p:spPr bwMode="auto">
          <a:xfrm>
            <a:off x="982663" y="246380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606" name="Oval 6"/>
          <p:cNvSpPr>
            <a:spLocks noChangeArrowheads="1"/>
          </p:cNvSpPr>
          <p:nvPr/>
        </p:nvSpPr>
        <p:spPr bwMode="auto">
          <a:xfrm>
            <a:off x="982663" y="285908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982663" y="325596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608" name="Oval 8"/>
          <p:cNvSpPr>
            <a:spLocks noChangeArrowheads="1"/>
          </p:cNvSpPr>
          <p:nvPr/>
        </p:nvSpPr>
        <p:spPr bwMode="auto">
          <a:xfrm>
            <a:off x="982663" y="365125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609" name="Oval 9"/>
          <p:cNvSpPr>
            <a:spLocks noChangeArrowheads="1"/>
          </p:cNvSpPr>
          <p:nvPr/>
        </p:nvSpPr>
        <p:spPr bwMode="auto">
          <a:xfrm>
            <a:off x="982663" y="404653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610" name="Oval 10"/>
          <p:cNvSpPr>
            <a:spLocks noChangeArrowheads="1"/>
          </p:cNvSpPr>
          <p:nvPr/>
        </p:nvSpPr>
        <p:spPr bwMode="auto">
          <a:xfrm>
            <a:off x="982663" y="444341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611" name="Oval 11"/>
          <p:cNvSpPr>
            <a:spLocks noChangeArrowheads="1"/>
          </p:cNvSpPr>
          <p:nvPr/>
        </p:nvSpPr>
        <p:spPr bwMode="auto">
          <a:xfrm>
            <a:off x="982663" y="483870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612" name="Oval 12"/>
          <p:cNvSpPr>
            <a:spLocks noChangeArrowheads="1"/>
          </p:cNvSpPr>
          <p:nvPr/>
        </p:nvSpPr>
        <p:spPr bwMode="auto">
          <a:xfrm>
            <a:off x="982663" y="5235575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4746625" y="56657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h</a:t>
            </a:r>
            <a:r>
              <a:rPr lang="en-US" smtClean="0">
                <a:solidFill>
                  <a:srgbClr val="000000"/>
                </a:solidFill>
              </a:rPr>
              <a:t> index</a:t>
            </a: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 rot="16200000">
            <a:off x="1750219" y="3444082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351604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atoms</a:t>
            </a:r>
          </a:p>
        </p:txBody>
      </p:sp>
      <p:grpSp>
        <p:nvGrpSpPr>
          <p:cNvPr id="67746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67588" name="Group 4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67589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0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591" name="Group 7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67592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3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594" name="Group 10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67595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6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597" name="Group 13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67598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599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600" name="Group 16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67601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02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603" name="Group 19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67604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05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67606" name="Group 22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67607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7608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7609" name="Freeform 25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0" name="Freeform 26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1" name="Rectangle 27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17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67618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9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0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1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22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7623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4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5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6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27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7628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29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0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1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32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7633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4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5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6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37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67638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39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0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1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42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7643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4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5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6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47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7648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49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0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1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52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765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57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765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5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62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7663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4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5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6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67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7668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69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0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1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72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7673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4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5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6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77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67678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79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0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1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82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7683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4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5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86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7687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688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689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7690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7691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7692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3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4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5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96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7697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8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99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0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01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7702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3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4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5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06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7707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8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09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0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11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7712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3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4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5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16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7717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8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19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0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21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7722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3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4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5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26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7727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8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29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0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31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7732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3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4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5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36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7737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8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39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0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741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7742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3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4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745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7612" name="Group 28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67613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4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5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7616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4447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Primary ionization</a:t>
            </a:r>
          </a:p>
        </p:txBody>
      </p:sp>
      <p:sp>
        <p:nvSpPr>
          <p:cNvPr id="68611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00"/>
                </a:solidFill>
              </a:rPr>
              <a:t>e</a:t>
            </a:r>
            <a:r>
              <a:rPr lang="en-US" b="1" baseline="30000">
                <a:solidFill>
                  <a:srgbClr val="000000"/>
                </a:solidFill>
              </a:rPr>
              <a:t>-</a:t>
            </a:r>
          </a:p>
        </p:txBody>
      </p:sp>
      <p:sp>
        <p:nvSpPr>
          <p:cNvPr id="68612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3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4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8615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8616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8617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18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19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0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21" name="Group 13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68622" name="Oval 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3" name="Oval 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4" name="Oval 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5" name="Oval 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26" name="Group 18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68627" name="Oval 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8" name="Oval 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29" name="Oval 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0" name="Oval 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31" name="Group 23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68632" name="Oval 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3" name="Oval 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4" name="Oval 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5" name="Oval 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36" name="Group 28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1751" y="1135"/>
            <a:chExt cx="2232" cy="2232"/>
          </a:xfrm>
        </p:grpSpPr>
        <p:sp>
          <p:nvSpPr>
            <p:cNvPr id="68637" name="Oval 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8" name="Oval 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39" name="Oval 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0" name="Oval 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41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8642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3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4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5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46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8647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8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49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0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51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8652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3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4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5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56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8657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8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59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0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61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8662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3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4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5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66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8667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8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69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0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71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8672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3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4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5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76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8677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8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79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0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81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8682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3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4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5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86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8687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8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89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0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91" name="Group 83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68692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3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4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5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696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8697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8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699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0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01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8702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3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4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5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06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8707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8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09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0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11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8712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3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4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5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16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8717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8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19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0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21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8722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3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4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5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26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8727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8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29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0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31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8732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3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4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5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36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8737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8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39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0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8741" name="Group 133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8742" name="Oval 1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3" name="Oval 1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4" name="Oval 1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745" name="Oval 1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8746" name="Text Box 13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629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Secondary ionizations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636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7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8" name="Oval 6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39" name="Oval 7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640" name="Group 8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1751" y="1135"/>
            <a:chExt cx="2232" cy="2232"/>
          </a:xfrm>
        </p:grpSpPr>
        <p:sp>
          <p:nvSpPr>
            <p:cNvPr id="69641" name="Oval 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42" name="Oval 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43" name="Oval 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44" name="Oval 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647" name="Oval 15"/>
          <p:cNvSpPr>
            <a:spLocks noChangeArrowheads="1"/>
          </p:cNvSpPr>
          <p:nvPr/>
        </p:nvSpPr>
        <p:spPr bwMode="auto">
          <a:xfrm rot="16200000">
            <a:off x="1689100" y="4271963"/>
            <a:ext cx="20637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8" name="Oval 16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49" name="Oval 17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56" name="Oval 2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57" name="Oval 25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58" name="Oval 26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61" name="Oval 2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62" name="Oval 30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664" name="Oval 32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665" name="Group 33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69666" name="Oval 3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67" name="Oval 3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68" name="Oval 3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69" name="Oval 3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70" name="Group 38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6967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75" name="Group 43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6967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7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80" name="Group 48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6968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85" name="Group 53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69686" name="Oval 5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7" name="Oval 5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8" name="Oval 5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89" name="Oval 5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90" name="Group 58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6969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695" name="Group 63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6969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69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00" name="Group 68"/>
          <p:cNvGrpSpPr>
            <a:grpSpLocks/>
          </p:cNvGrpSpPr>
          <p:nvPr/>
        </p:nvGrpSpPr>
        <p:grpSpPr bwMode="auto">
          <a:xfrm rot="-2353230">
            <a:off x="2903538" y="5292725"/>
            <a:ext cx="858837" cy="785813"/>
            <a:chOff x="1751" y="1135"/>
            <a:chExt cx="2232" cy="2232"/>
          </a:xfrm>
        </p:grpSpPr>
        <p:sp>
          <p:nvSpPr>
            <p:cNvPr id="6970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05" name="Group 73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6970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0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10" name="Group 78"/>
          <p:cNvGrpSpPr>
            <a:grpSpLocks/>
          </p:cNvGrpSpPr>
          <p:nvPr/>
        </p:nvGrpSpPr>
        <p:grpSpPr bwMode="auto">
          <a:xfrm rot="443076">
            <a:off x="2671763" y="2303463"/>
            <a:ext cx="858837" cy="785812"/>
            <a:chOff x="1751" y="1135"/>
            <a:chExt cx="2232" cy="2232"/>
          </a:xfrm>
        </p:grpSpPr>
        <p:sp>
          <p:nvSpPr>
            <p:cNvPr id="6971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1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1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1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717" name="Oval 85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718" name="Oval 8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719" name="Oval 8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720" name="Group 88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6972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25" name="Group 93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69726" name="Oval 9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7" name="Oval 9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8" name="Oval 9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29" name="Oval 9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30" name="Group 98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6973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35" name="Group 103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69736" name="Oval 10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7" name="Oval 10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8" name="Oval 10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39" name="Oval 10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40" name="Group 108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69741" name="Oval 10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2" name="Oval 11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3" name="Oval 11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4" name="Oval 11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45" name="Group 113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69746" name="Oval 11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7" name="Oval 11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8" name="Oval 11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49" name="Oval 11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50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69751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2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3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4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55" name="Group 123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69756" name="Oval 12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7" name="Oval 12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8" name="Oval 12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59" name="Oval 12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69760" name="Group 128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69761" name="Oval 12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62" name="Oval 13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63" name="Oval 13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64" name="Oval 13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765" name="Line 133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766" name="Line 134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767" name="Line 135"/>
          <p:cNvSpPr>
            <a:spLocks noChangeShapeType="1"/>
          </p:cNvSpPr>
          <p:nvPr/>
        </p:nvSpPr>
        <p:spPr bwMode="auto">
          <a:xfrm flipV="1">
            <a:off x="1687513" y="3527425"/>
            <a:ext cx="85725" cy="417513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768" name="Line 136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9769" name="Line 137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9770" name="Group 138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69771" name="Oval 1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72" name="Oval 1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73" name="Oval 1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74" name="Oval 1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9775" name="Text Box 143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6" name="Text Box 144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7" name="Text Box 145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8" name="Text Box 146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79" name="Text Box 147"/>
          <p:cNvSpPr txBox="1">
            <a:spLocks noChangeArrowheads="1"/>
          </p:cNvSpPr>
          <p:nvPr/>
        </p:nvSpPr>
        <p:spPr bwMode="auto">
          <a:xfrm>
            <a:off x="1331913" y="3563938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9780" name="Text Box 148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69781" name="Text Box 14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69782" name="Text Box 150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69783" name="Text Box 15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69784" name="Text Box 152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grpSp>
        <p:nvGrpSpPr>
          <p:cNvPr id="69786" name="Group 15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69787" name="Oval 15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88" name="Oval 15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89" name="Oval 15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9790" name="Text Box 15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+</a:t>
              </a:r>
              <a:endParaRPr 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108314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Ionization track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660" name="Line 4"/>
          <p:cNvSpPr>
            <a:spLocks noChangeShapeType="1"/>
          </p:cNvSpPr>
          <p:nvPr/>
        </p:nvSpPr>
        <p:spPr bwMode="auto">
          <a:xfrm rot="-70200000">
            <a:off x="4756944" y="137319"/>
            <a:ext cx="12700" cy="760888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661" name="Oval 5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0667" name="Group 11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0668" name="Oval 1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69" name="Oval 1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0" name="Oval 1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1" name="Oval 1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72" name="Group 16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0673" name="Oval 1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4" name="Oval 1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5" name="Oval 1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6" name="Oval 2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77" name="Group 21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0678" name="Oval 2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0" name="Oval 2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1" name="Oval 2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82" name="Group 26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0683" name="Oval 2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4" name="Oval 2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5" name="Oval 2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6" name="Oval 3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87" name="Group 31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0688" name="Oval 3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89" name="Oval 3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0" name="Oval 3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1" name="Oval 3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92" name="Group 36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0693" name="Oval 3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4" name="Oval 3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5" name="Oval 3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6" name="Oval 4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697" name="Group 41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0698" name="Oval 4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699" name="Oval 4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0" name="Oval 4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1" name="Oval 4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02" name="Group 46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0703" name="Oval 4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4" name="Oval 4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5" name="Oval 4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6" name="Oval 5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07" name="Group 51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0708" name="Oval 5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09" name="Oval 5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0" name="Oval 5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1" name="Oval 5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12" name="Group 56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0713" name="Oval 5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4" name="Oval 5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5" name="Oval 5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6" name="Oval 6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17" name="Group 61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0718" name="Oval 6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19" name="Oval 6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0" name="Oval 6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1" name="Oval 6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22" name="Group 66"/>
          <p:cNvGrpSpPr>
            <a:grpSpLocks/>
          </p:cNvGrpSpPr>
          <p:nvPr/>
        </p:nvGrpSpPr>
        <p:grpSpPr bwMode="auto">
          <a:xfrm>
            <a:off x="3549650" y="1960563"/>
            <a:ext cx="1298575" cy="858837"/>
            <a:chOff x="2236" y="1235"/>
            <a:chExt cx="818" cy="541"/>
          </a:xfrm>
        </p:grpSpPr>
        <p:sp>
          <p:nvSpPr>
            <p:cNvPr id="70723" name="Oval 67"/>
            <p:cNvSpPr>
              <a:spLocks noChangeArrowheads="1"/>
            </p:cNvSpPr>
            <p:nvPr/>
          </p:nvSpPr>
          <p:spPr bwMode="auto">
            <a:xfrm rot="17328728">
              <a:off x="2401" y="1435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4" name="Oval 68"/>
            <p:cNvSpPr>
              <a:spLocks noChangeArrowheads="1"/>
            </p:cNvSpPr>
            <p:nvPr/>
          </p:nvSpPr>
          <p:spPr bwMode="auto">
            <a:xfrm rot="17328728">
              <a:off x="2642" y="1498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5" name="Oval 69"/>
            <p:cNvSpPr>
              <a:spLocks noChangeArrowheads="1"/>
            </p:cNvSpPr>
            <p:nvPr/>
          </p:nvSpPr>
          <p:spPr bwMode="auto">
            <a:xfrm rot="-7675323">
              <a:off x="2378" y="1441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6" name="Oval 70"/>
            <p:cNvSpPr>
              <a:spLocks noChangeAspect="1" noChangeArrowheads="1"/>
            </p:cNvSpPr>
            <p:nvPr/>
          </p:nvSpPr>
          <p:spPr bwMode="auto">
            <a:xfrm rot="20700406">
              <a:off x="2236" y="14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27" name="Group 71"/>
          <p:cNvGrpSpPr>
            <a:grpSpLocks/>
          </p:cNvGrpSpPr>
          <p:nvPr/>
        </p:nvGrpSpPr>
        <p:grpSpPr bwMode="auto">
          <a:xfrm>
            <a:off x="1700213" y="1692275"/>
            <a:ext cx="858837" cy="1295400"/>
            <a:chOff x="1071" y="1066"/>
            <a:chExt cx="541" cy="816"/>
          </a:xfrm>
        </p:grpSpPr>
        <p:sp>
          <p:nvSpPr>
            <p:cNvPr id="70728" name="Oval 72"/>
            <p:cNvSpPr>
              <a:spLocks noChangeArrowheads="1"/>
            </p:cNvSpPr>
            <p:nvPr/>
          </p:nvSpPr>
          <p:spPr bwMode="auto">
            <a:xfrm rot="16938582">
              <a:off x="1094" y="1398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29" name="Oval 73"/>
            <p:cNvSpPr>
              <a:spLocks noChangeArrowheads="1"/>
            </p:cNvSpPr>
            <p:nvPr/>
          </p:nvSpPr>
          <p:spPr bwMode="auto">
            <a:xfrm rot="16938582">
              <a:off x="1335" y="1461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0" name="Oval 74"/>
            <p:cNvSpPr>
              <a:spLocks noChangeAspect="1" noChangeArrowheads="1"/>
            </p:cNvSpPr>
            <p:nvPr/>
          </p:nvSpPr>
          <p:spPr bwMode="auto">
            <a:xfrm rot="-8065471">
              <a:off x="933" y="1376"/>
              <a:ext cx="816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1" name="Oval 75"/>
            <p:cNvSpPr>
              <a:spLocks noChangeArrowheads="1"/>
            </p:cNvSpPr>
            <p:nvPr/>
          </p:nvSpPr>
          <p:spPr bwMode="auto">
            <a:xfrm rot="20310260">
              <a:off x="1071" y="140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32" name="Group 76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0733" name="Oval 7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4" name="Oval 7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5" name="Oval 7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6" name="Oval 8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0737" name="Group 81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0738" name="Oval 82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39" name="Oval 83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40" name="Oval 84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41" name="Oval 85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742" name="Line 86"/>
          <p:cNvSpPr>
            <a:spLocks noChangeShapeType="1"/>
          </p:cNvSpPr>
          <p:nvPr/>
        </p:nvSpPr>
        <p:spPr bwMode="auto">
          <a:xfrm rot="7111499" flipV="1">
            <a:off x="3621088" y="5651500"/>
            <a:ext cx="3175" cy="5429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43" name="Text Box 87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44" name="Line 88"/>
          <p:cNvSpPr>
            <a:spLocks noChangeShapeType="1"/>
          </p:cNvSpPr>
          <p:nvPr/>
        </p:nvSpPr>
        <p:spPr bwMode="auto">
          <a:xfrm flipV="1">
            <a:off x="7673975" y="2679700"/>
            <a:ext cx="725488" cy="1244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45" name="Line 89"/>
          <p:cNvSpPr>
            <a:spLocks noChangeShapeType="1"/>
          </p:cNvSpPr>
          <p:nvPr/>
        </p:nvSpPr>
        <p:spPr bwMode="auto">
          <a:xfrm rot="13165167" flipH="1" flipV="1">
            <a:off x="2424113" y="4284663"/>
            <a:ext cx="1322387" cy="969962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46" name="Line 90"/>
          <p:cNvSpPr>
            <a:spLocks noChangeShapeType="1"/>
          </p:cNvSpPr>
          <p:nvPr/>
        </p:nvSpPr>
        <p:spPr bwMode="auto">
          <a:xfrm flipH="1" flipV="1">
            <a:off x="2717800" y="1466850"/>
            <a:ext cx="333375" cy="12731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47" name="Line 91"/>
          <p:cNvSpPr>
            <a:spLocks noChangeShapeType="1"/>
          </p:cNvSpPr>
          <p:nvPr/>
        </p:nvSpPr>
        <p:spPr bwMode="auto">
          <a:xfrm flipV="1">
            <a:off x="1968500" y="2838450"/>
            <a:ext cx="1146175" cy="5921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48" name="Line 92"/>
          <p:cNvSpPr>
            <a:spLocks noChangeShapeType="1"/>
          </p:cNvSpPr>
          <p:nvPr/>
        </p:nvSpPr>
        <p:spPr bwMode="auto">
          <a:xfrm flipV="1">
            <a:off x="1687513" y="1684338"/>
            <a:ext cx="492125" cy="22606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49" name="Line 93"/>
          <p:cNvSpPr>
            <a:spLocks noChangeShapeType="1"/>
          </p:cNvSpPr>
          <p:nvPr/>
        </p:nvSpPr>
        <p:spPr bwMode="auto">
          <a:xfrm>
            <a:off x="5829300" y="3952875"/>
            <a:ext cx="536575" cy="165735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50" name="Line 94"/>
          <p:cNvSpPr>
            <a:spLocks noChangeShapeType="1"/>
          </p:cNvSpPr>
          <p:nvPr/>
        </p:nvSpPr>
        <p:spPr bwMode="auto">
          <a:xfrm flipH="1" flipV="1">
            <a:off x="4500563" y="3443288"/>
            <a:ext cx="131762" cy="51752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51" name="Line 95"/>
          <p:cNvSpPr>
            <a:spLocks noChangeShapeType="1"/>
          </p:cNvSpPr>
          <p:nvPr/>
        </p:nvSpPr>
        <p:spPr bwMode="auto">
          <a:xfrm flipV="1">
            <a:off x="4487863" y="1468438"/>
            <a:ext cx="376237" cy="165100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0752" name="Group 96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0753" name="Oval 97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54" name="Oval 98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55" name="Oval 99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56" name="Oval 100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757" name="Text Box 101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58" name="Text Box 102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59" name="Text Box 103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0" name="Text Box 104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1" name="Text Box 105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2" name="Text Box 106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3" name="Text Box 107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0764" name="Oval 108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65" name="Oval 109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66" name="Oval 110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67" name="Oval 111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70" name="Oval 114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71" name="Oval 115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72" name="Oval 116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73" name="Oval 117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74" name="Oval 118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75" name="Oval 119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76" name="Oval 120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77" name="Oval 121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78" name="Oval 122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79" name="Oval 123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80" name="Oval 124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81" name="Oval 125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0782" name="Text Box 126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0783" name="Text Box 127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0784" name="Text Box 128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0785" name="Text Box 129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0786" name="Text Box 130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0787" name="Text Box 131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0788" name="Text Box 132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grpSp>
        <p:nvGrpSpPr>
          <p:cNvPr id="70803" name="Group 147"/>
          <p:cNvGrpSpPr>
            <a:grpSpLocks/>
          </p:cNvGrpSpPr>
          <p:nvPr/>
        </p:nvGrpSpPr>
        <p:grpSpPr bwMode="auto">
          <a:xfrm>
            <a:off x="1270000" y="4121150"/>
            <a:ext cx="858838" cy="366713"/>
            <a:chOff x="800" y="2596"/>
            <a:chExt cx="541" cy="231"/>
          </a:xfrm>
        </p:grpSpPr>
        <p:sp>
          <p:nvSpPr>
            <p:cNvPr id="70768" name="Oval 112"/>
            <p:cNvSpPr>
              <a:spLocks noChangeArrowheads="1"/>
            </p:cNvSpPr>
            <p:nvPr/>
          </p:nvSpPr>
          <p:spPr bwMode="auto">
            <a:xfrm rot="-8804052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69" name="Oval 113"/>
            <p:cNvSpPr>
              <a:spLocks noChangeArrowheads="1"/>
            </p:cNvSpPr>
            <p:nvPr/>
          </p:nvSpPr>
          <p:spPr bwMode="auto">
            <a:xfrm rot="19571678">
              <a:off x="800" y="2634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89" name="Text Box 133"/>
            <p:cNvSpPr txBox="1">
              <a:spLocks noChangeArrowheads="1"/>
            </p:cNvSpPr>
            <p:nvPr/>
          </p:nvSpPr>
          <p:spPr bwMode="auto">
            <a:xfrm>
              <a:off x="966" y="2596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+</a:t>
              </a:r>
              <a:endParaRPr lang="en-US" b="1" baseline="30000">
                <a:solidFill>
                  <a:srgbClr val="FF0000"/>
                </a:solidFill>
              </a:endParaRPr>
            </a:p>
          </p:txBody>
        </p:sp>
      </p:grpSp>
      <p:sp>
        <p:nvSpPr>
          <p:cNvPr id="70790" name="Text Box 134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grpSp>
        <p:nvGrpSpPr>
          <p:cNvPr id="70791" name="Group 135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0792" name="Oval 1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93" name="Oval 1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94" name="Oval 1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795" name="Oval 1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0797" name="Text Box 141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0798" name="Group 142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0799" name="Oval 143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800" name="Oval 144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801" name="Oval 145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802" name="Text Box 146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+</a:t>
              </a:r>
              <a:endParaRPr 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279840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Ionization track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577263" y="3729038"/>
            <a:ext cx="4016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08" name="Oval 4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2709" name="Group 5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72710" name="Oval 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1" name="Oval 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2" name="Oval 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3" name="Oval 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14" name="Group 10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72715" name="Oval 1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6" name="Oval 1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7" name="Oval 1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18" name="Oval 1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19" name="Group 15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72720" name="Oval 1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1" name="Oval 1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2" name="Oval 1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3" name="Oval 1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24" name="Group 20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72725" name="Oval 2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6" name="Oval 2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7" name="Oval 2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28" name="Oval 2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29" name="Group 25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72730" name="Oval 2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1" name="Oval 2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2" name="Oval 2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3" name="Oval 2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34" name="Group 30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72735" name="Oval 3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6" name="Oval 3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7" name="Oval 3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38" name="Oval 3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39" name="Group 35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72740" name="Oval 3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1" name="Oval 3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2" name="Oval 3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3" name="Oval 3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44" name="Group 40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72745" name="Oval 4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6" name="Oval 4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7" name="Oval 4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48" name="Oval 4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49" name="Group 45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72750" name="Oval 4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1" name="Oval 4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2" name="Oval 4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3" name="Oval 4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54" name="Group 50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72755" name="Oval 5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6" name="Oval 5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7" name="Oval 5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58" name="Oval 5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59" name="Group 55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72760" name="Oval 56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1" name="Oval 57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2" name="Oval 58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63" name="Oval 59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64" name="Oval 60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65" name="Oval 61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66" name="Oval 62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67" name="Oval 63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68" name="Oval 64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69" name="Oval 65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70" name="Oval 66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71" name="Oval 67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2772" name="Group 68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72773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4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5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6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2777" name="Group 73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72778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79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0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1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82" name="Text Box 78"/>
          <p:cNvSpPr txBox="1">
            <a:spLocks noChangeArrowheads="1"/>
          </p:cNvSpPr>
          <p:nvPr/>
        </p:nvSpPr>
        <p:spPr bwMode="auto">
          <a:xfrm>
            <a:off x="2506663" y="1171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2783" name="Group 79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72784" name="Oval 8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5" name="Oval 8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6" name="Oval 8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787" name="Oval 8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788" name="Text Box 84"/>
          <p:cNvSpPr txBox="1">
            <a:spLocks noChangeArrowheads="1"/>
          </p:cNvSpPr>
          <p:nvPr/>
        </p:nvSpPr>
        <p:spPr bwMode="auto">
          <a:xfrm>
            <a:off x="3806825" y="59245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89" name="Text Box 85"/>
          <p:cNvSpPr txBox="1">
            <a:spLocks noChangeArrowheads="1"/>
          </p:cNvSpPr>
          <p:nvPr/>
        </p:nvSpPr>
        <p:spPr bwMode="auto">
          <a:xfrm>
            <a:off x="4830763" y="11858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0" name="Text Box 86"/>
          <p:cNvSpPr txBox="1">
            <a:spLocks noChangeArrowheads="1"/>
          </p:cNvSpPr>
          <p:nvPr/>
        </p:nvSpPr>
        <p:spPr bwMode="auto">
          <a:xfrm>
            <a:off x="6042025" y="5518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1" name="Text Box 87"/>
          <p:cNvSpPr txBox="1">
            <a:spLocks noChangeArrowheads="1"/>
          </p:cNvSpPr>
          <p:nvPr/>
        </p:nvSpPr>
        <p:spPr bwMode="auto">
          <a:xfrm>
            <a:off x="8328025" y="23463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2" name="Text Box 88"/>
          <p:cNvSpPr txBox="1">
            <a:spLocks noChangeArrowheads="1"/>
          </p:cNvSpPr>
          <p:nvPr/>
        </p:nvSpPr>
        <p:spPr bwMode="auto">
          <a:xfrm>
            <a:off x="2776538" y="53721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3" name="Text Box 89"/>
          <p:cNvSpPr txBox="1">
            <a:spLocks noChangeArrowheads="1"/>
          </p:cNvSpPr>
          <p:nvPr/>
        </p:nvSpPr>
        <p:spPr bwMode="auto">
          <a:xfrm>
            <a:off x="4656138" y="35226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4" name="Text Box 90"/>
          <p:cNvSpPr txBox="1">
            <a:spLocks noChangeArrowheads="1"/>
          </p:cNvSpPr>
          <p:nvPr/>
        </p:nvSpPr>
        <p:spPr bwMode="auto">
          <a:xfrm>
            <a:off x="1998663" y="12985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72795" name="Oval 91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96" name="Oval 92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97" name="Oval 93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98" name="Oval 94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799" name="Oval 95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00" name="Oval 96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01" name="Oval 97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02" name="Oval 98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03" name="Oval 99"/>
          <p:cNvSpPr>
            <a:spLocks noChangeArrowheads="1"/>
          </p:cNvSpPr>
          <p:nvPr/>
        </p:nvSpPr>
        <p:spPr bwMode="auto">
          <a:xfrm rot="16200000">
            <a:off x="7296150" y="4064000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04" name="Oval 100"/>
          <p:cNvSpPr>
            <a:spLocks noChangeArrowheads="1"/>
          </p:cNvSpPr>
          <p:nvPr/>
        </p:nvSpPr>
        <p:spPr bwMode="auto">
          <a:xfrm rot="19571678">
            <a:off x="7259638" y="4073525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05" name="Oval 101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06" name="Oval 102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07" name="Oval 103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08" name="Oval 104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09" name="Oval 105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10" name="Oval 106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11" name="Oval 107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12" name="Oval 108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2813" name="Text Box 109"/>
          <p:cNvSpPr txBox="1">
            <a:spLocks noChangeArrowheads="1"/>
          </p:cNvSpPr>
          <p:nvPr/>
        </p:nvSpPr>
        <p:spPr bwMode="auto">
          <a:xfrm>
            <a:off x="2732088" y="35750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2814" name="Text Box 110"/>
          <p:cNvSpPr txBox="1">
            <a:spLocks noChangeArrowheads="1"/>
          </p:cNvSpPr>
          <p:nvPr/>
        </p:nvSpPr>
        <p:spPr bwMode="auto">
          <a:xfrm>
            <a:off x="3187700" y="551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2815" name="Text Box 111"/>
          <p:cNvSpPr txBox="1">
            <a:spLocks noChangeArrowheads="1"/>
          </p:cNvSpPr>
          <p:nvPr/>
        </p:nvSpPr>
        <p:spPr bwMode="auto">
          <a:xfrm>
            <a:off x="5691188" y="39227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2816" name="Text Box 112"/>
          <p:cNvSpPr txBox="1">
            <a:spLocks noChangeArrowheads="1"/>
          </p:cNvSpPr>
          <p:nvPr/>
        </p:nvSpPr>
        <p:spPr bwMode="auto">
          <a:xfrm>
            <a:off x="2970213" y="25209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2817" name="Text Box 113"/>
          <p:cNvSpPr txBox="1">
            <a:spLocks noChangeArrowheads="1"/>
          </p:cNvSpPr>
          <p:nvPr/>
        </p:nvSpPr>
        <p:spPr bwMode="auto">
          <a:xfrm>
            <a:off x="4224338" y="31670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2818" name="Text Box 114"/>
          <p:cNvSpPr txBox="1">
            <a:spLocks noChangeArrowheads="1"/>
          </p:cNvSpPr>
          <p:nvPr/>
        </p:nvSpPr>
        <p:spPr bwMode="auto">
          <a:xfrm>
            <a:off x="7542213" y="4016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2819" name="Text Box 115"/>
          <p:cNvSpPr txBox="1">
            <a:spLocks noChangeArrowheads="1"/>
          </p:cNvSpPr>
          <p:nvPr/>
        </p:nvSpPr>
        <p:spPr bwMode="auto">
          <a:xfrm>
            <a:off x="1728788" y="31527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2820" name="Text Box 116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72821" name="Text Box 117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grpSp>
        <p:nvGrpSpPr>
          <p:cNvPr id="72822" name="Group 118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72823" name="Oval 11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4" name="Oval 12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5" name="Oval 12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26" name="Oval 12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2827" name="Text Box 123"/>
          <p:cNvSpPr txBox="1">
            <a:spLocks noChangeArrowheads="1"/>
          </p:cNvSpPr>
          <p:nvPr/>
        </p:nvSpPr>
        <p:spPr bwMode="auto">
          <a:xfrm>
            <a:off x="3081338" y="29083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grpSp>
        <p:nvGrpSpPr>
          <p:cNvPr id="72828" name="Group 124"/>
          <p:cNvGrpSpPr>
            <a:grpSpLocks/>
          </p:cNvGrpSpPr>
          <p:nvPr/>
        </p:nvGrpSpPr>
        <p:grpSpPr bwMode="auto">
          <a:xfrm>
            <a:off x="4411663" y="3959225"/>
            <a:ext cx="858837" cy="785813"/>
            <a:chOff x="2779" y="2494"/>
            <a:chExt cx="541" cy="495"/>
          </a:xfrm>
        </p:grpSpPr>
        <p:sp>
          <p:nvSpPr>
            <p:cNvPr id="72829" name="Oval 125"/>
            <p:cNvSpPr>
              <a:spLocks noChangeArrowheads="1"/>
            </p:cNvSpPr>
            <p:nvPr/>
          </p:nvSpPr>
          <p:spPr bwMode="auto">
            <a:xfrm rot="17869698">
              <a:off x="2802" y="267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0" name="Oval 126"/>
            <p:cNvSpPr>
              <a:spLocks noChangeArrowheads="1"/>
            </p:cNvSpPr>
            <p:nvPr/>
          </p:nvSpPr>
          <p:spPr bwMode="auto">
            <a:xfrm rot="17869698">
              <a:off x="3043" y="273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1" name="Oval 127"/>
            <p:cNvSpPr>
              <a:spLocks noChangeArrowheads="1"/>
            </p:cNvSpPr>
            <p:nvPr/>
          </p:nvSpPr>
          <p:spPr bwMode="auto">
            <a:xfrm rot="21241377">
              <a:off x="2779" y="267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832" name="Text Box 128"/>
            <p:cNvSpPr txBox="1">
              <a:spLocks noChangeArrowheads="1"/>
            </p:cNvSpPr>
            <p:nvPr/>
          </p:nvSpPr>
          <p:spPr bwMode="auto">
            <a:xfrm>
              <a:off x="2949" y="2630"/>
              <a:ext cx="2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+</a:t>
              </a:r>
              <a:endParaRPr lang="en-US" b="1" baseline="3000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65578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Ionization track</a:t>
            </a:r>
          </a:p>
        </p:txBody>
      </p:sp>
      <p:grpSp>
        <p:nvGrpSpPr>
          <p:cNvPr id="74755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74756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74757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58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59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74760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1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62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74763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4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65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74766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67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68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74769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70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71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74772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73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74774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74775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74776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4777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78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779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780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81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82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83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84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85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86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87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88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89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90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91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92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93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94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95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96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797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74798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74799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0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1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2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3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4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5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6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7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808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4809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10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11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12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13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14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15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16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17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18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19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20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21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22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23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24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25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26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27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4828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13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loud_chamb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Ionization track</a:t>
            </a:r>
          </a:p>
        </p:txBody>
      </p:sp>
    </p:spTree>
    <p:extLst>
      <p:ext uri="{BB962C8B-B14F-4D97-AF65-F5344CB8AC3E}">
        <p14:creationId xmlns:p14="http://schemas.microsoft.com/office/powerpoint/2010/main" val="25669664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Ionization track</a:t>
            </a: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431800" y="-433388"/>
            <a:ext cx="588963" cy="4778376"/>
            <a:chOff x="272" y="-273"/>
            <a:chExt cx="371" cy="3010"/>
          </a:xfrm>
        </p:grpSpPr>
        <p:grpSp>
          <p:nvGrpSpPr>
            <p:cNvPr id="94212" name="Group 4"/>
            <p:cNvGrpSpPr>
              <a:grpSpLocks/>
            </p:cNvGrpSpPr>
            <p:nvPr/>
          </p:nvGrpSpPr>
          <p:grpSpPr bwMode="auto">
            <a:xfrm rot="5400000">
              <a:off x="272" y="-273"/>
              <a:ext cx="370" cy="369"/>
              <a:chOff x="362" y="2318"/>
              <a:chExt cx="370" cy="369"/>
            </a:xfrm>
          </p:grpSpPr>
          <p:sp>
            <p:nvSpPr>
              <p:cNvPr id="94213" name="Freeform 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14" name="Freeform 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15" name="Group 7"/>
            <p:cNvGrpSpPr>
              <a:grpSpLocks/>
            </p:cNvGrpSpPr>
            <p:nvPr/>
          </p:nvGrpSpPr>
          <p:grpSpPr bwMode="auto">
            <a:xfrm rot="5400000">
              <a:off x="272" y="95"/>
              <a:ext cx="370" cy="369"/>
              <a:chOff x="362" y="2318"/>
              <a:chExt cx="370" cy="369"/>
            </a:xfrm>
          </p:grpSpPr>
          <p:sp>
            <p:nvSpPr>
              <p:cNvPr id="94216" name="Freeform 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17" name="Freeform 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18" name="Group 10"/>
            <p:cNvGrpSpPr>
              <a:grpSpLocks/>
            </p:cNvGrpSpPr>
            <p:nvPr/>
          </p:nvGrpSpPr>
          <p:grpSpPr bwMode="auto">
            <a:xfrm rot="5400000">
              <a:off x="273" y="463"/>
              <a:ext cx="370" cy="369"/>
              <a:chOff x="362" y="2318"/>
              <a:chExt cx="370" cy="369"/>
            </a:xfrm>
          </p:grpSpPr>
          <p:sp>
            <p:nvSpPr>
              <p:cNvPr id="94219" name="Freeform 1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0" name="Freeform 1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21" name="Group 13"/>
            <p:cNvGrpSpPr>
              <a:grpSpLocks/>
            </p:cNvGrpSpPr>
            <p:nvPr/>
          </p:nvGrpSpPr>
          <p:grpSpPr bwMode="auto">
            <a:xfrm rot="5400000">
              <a:off x="273" y="831"/>
              <a:ext cx="370" cy="369"/>
              <a:chOff x="362" y="2318"/>
              <a:chExt cx="370" cy="369"/>
            </a:xfrm>
          </p:grpSpPr>
          <p:sp>
            <p:nvSpPr>
              <p:cNvPr id="94222" name="Freeform 1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3" name="Freeform 1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24" name="Group 16"/>
            <p:cNvGrpSpPr>
              <a:grpSpLocks/>
            </p:cNvGrpSpPr>
            <p:nvPr/>
          </p:nvGrpSpPr>
          <p:grpSpPr bwMode="auto">
            <a:xfrm rot="5400000">
              <a:off x="273" y="1199"/>
              <a:ext cx="370" cy="369"/>
              <a:chOff x="362" y="2318"/>
              <a:chExt cx="370" cy="369"/>
            </a:xfrm>
          </p:grpSpPr>
          <p:sp>
            <p:nvSpPr>
              <p:cNvPr id="94225" name="Freeform 1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6" name="Freeform 1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27" name="Group 19"/>
            <p:cNvGrpSpPr>
              <a:grpSpLocks/>
            </p:cNvGrpSpPr>
            <p:nvPr/>
          </p:nvGrpSpPr>
          <p:grpSpPr bwMode="auto">
            <a:xfrm rot="5400000">
              <a:off x="273" y="1567"/>
              <a:ext cx="370" cy="369"/>
              <a:chOff x="362" y="2318"/>
              <a:chExt cx="370" cy="369"/>
            </a:xfrm>
          </p:grpSpPr>
          <p:sp>
            <p:nvSpPr>
              <p:cNvPr id="94228" name="Freeform 2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29" name="Freeform 2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94230" name="Group 22"/>
            <p:cNvGrpSpPr>
              <a:grpSpLocks/>
            </p:cNvGrpSpPr>
            <p:nvPr/>
          </p:nvGrpSpPr>
          <p:grpSpPr bwMode="auto">
            <a:xfrm rot="5400000">
              <a:off x="273" y="1935"/>
              <a:ext cx="370" cy="369"/>
              <a:chOff x="362" y="2318"/>
              <a:chExt cx="370" cy="369"/>
            </a:xfrm>
          </p:grpSpPr>
          <p:sp>
            <p:nvSpPr>
              <p:cNvPr id="94231" name="Freeform 2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232" name="Freeform 2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94233" name="Freeform 25"/>
            <p:cNvSpPr>
              <a:spLocks/>
            </p:cNvSpPr>
            <p:nvPr/>
          </p:nvSpPr>
          <p:spPr bwMode="auto">
            <a:xfrm rot="5400000">
              <a:off x="275" y="2302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34" name="Freeform 26"/>
            <p:cNvSpPr>
              <a:spLocks/>
            </p:cNvSpPr>
            <p:nvPr/>
          </p:nvSpPr>
          <p:spPr bwMode="auto">
            <a:xfrm rot="16200000">
              <a:off x="456" y="2487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35" name="Rectangle 27"/>
            <p:cNvSpPr>
              <a:spLocks noChangeArrowheads="1"/>
            </p:cNvSpPr>
            <p:nvPr/>
          </p:nvSpPr>
          <p:spPr bwMode="auto">
            <a:xfrm rot="5400000">
              <a:off x="442" y="2542"/>
              <a:ext cx="155" cy="2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4236" name="Line 28"/>
          <p:cNvSpPr>
            <a:spLocks noChangeShapeType="1"/>
          </p:cNvSpPr>
          <p:nvPr/>
        </p:nvSpPr>
        <p:spPr bwMode="auto">
          <a:xfrm flipV="1">
            <a:off x="4659313" y="3641725"/>
            <a:ext cx="1712912" cy="47942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37" name="Line 29"/>
          <p:cNvSpPr>
            <a:spLocks noChangeShapeType="1"/>
          </p:cNvSpPr>
          <p:nvPr/>
        </p:nvSpPr>
        <p:spPr bwMode="auto">
          <a:xfrm>
            <a:off x="863600" y="4129088"/>
            <a:ext cx="3773488" cy="0"/>
          </a:xfrm>
          <a:prstGeom prst="line">
            <a:avLst/>
          </a:prstGeom>
          <a:noFill/>
          <a:ln w="635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38" name="Line 30"/>
          <p:cNvSpPr>
            <a:spLocks noChangeShapeType="1"/>
          </p:cNvSpPr>
          <p:nvPr/>
        </p:nvSpPr>
        <p:spPr bwMode="auto">
          <a:xfrm flipV="1">
            <a:off x="6392863" y="2879725"/>
            <a:ext cx="1176337" cy="739775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39" name="Line 31"/>
          <p:cNvSpPr>
            <a:spLocks noChangeShapeType="1"/>
          </p:cNvSpPr>
          <p:nvPr/>
        </p:nvSpPr>
        <p:spPr bwMode="auto">
          <a:xfrm>
            <a:off x="7591425" y="2914650"/>
            <a:ext cx="942975" cy="319088"/>
          </a:xfrm>
          <a:prstGeom prst="line">
            <a:avLst/>
          </a:prstGeom>
          <a:noFill/>
          <a:ln w="127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>
            <a:off x="4652963" y="4135438"/>
            <a:ext cx="73025" cy="26035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 flipV="1">
            <a:off x="7583488" y="2686050"/>
            <a:ext cx="28575" cy="2190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42" name="Line 34"/>
          <p:cNvSpPr>
            <a:spLocks noChangeShapeType="1"/>
          </p:cNvSpPr>
          <p:nvPr/>
        </p:nvSpPr>
        <p:spPr bwMode="auto">
          <a:xfrm>
            <a:off x="6372225" y="3648075"/>
            <a:ext cx="144463" cy="244475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>
            <a:off x="8505825" y="3228975"/>
            <a:ext cx="73025" cy="1714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44" name="Line 36"/>
          <p:cNvSpPr>
            <a:spLocks noChangeShapeType="1"/>
          </p:cNvSpPr>
          <p:nvPr/>
        </p:nvSpPr>
        <p:spPr bwMode="auto">
          <a:xfrm>
            <a:off x="6496050" y="388620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6648450" y="4038600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46" name="Line 38"/>
          <p:cNvSpPr>
            <a:spLocks noChangeShapeType="1"/>
          </p:cNvSpPr>
          <p:nvPr/>
        </p:nvSpPr>
        <p:spPr bwMode="auto">
          <a:xfrm flipH="1">
            <a:off x="6592888" y="404812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47" name="Line 39"/>
          <p:cNvSpPr>
            <a:spLocks noChangeShapeType="1"/>
          </p:cNvSpPr>
          <p:nvPr/>
        </p:nvSpPr>
        <p:spPr bwMode="auto">
          <a:xfrm>
            <a:off x="6610350" y="4257675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48" name="Line 40"/>
          <p:cNvSpPr>
            <a:spLocks noChangeShapeType="1"/>
          </p:cNvSpPr>
          <p:nvPr/>
        </p:nvSpPr>
        <p:spPr bwMode="auto">
          <a:xfrm flipH="1">
            <a:off x="6364288" y="3886200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49" name="Line 41"/>
          <p:cNvSpPr>
            <a:spLocks noChangeShapeType="1"/>
          </p:cNvSpPr>
          <p:nvPr/>
        </p:nvSpPr>
        <p:spPr bwMode="auto">
          <a:xfrm>
            <a:off x="6848475" y="4057650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50" name="Line 42"/>
          <p:cNvSpPr>
            <a:spLocks noChangeShapeType="1"/>
          </p:cNvSpPr>
          <p:nvPr/>
        </p:nvSpPr>
        <p:spPr bwMode="auto">
          <a:xfrm flipV="1">
            <a:off x="6858000" y="395922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51" name="Line 43"/>
          <p:cNvSpPr>
            <a:spLocks noChangeShapeType="1"/>
          </p:cNvSpPr>
          <p:nvPr/>
        </p:nvSpPr>
        <p:spPr bwMode="auto">
          <a:xfrm>
            <a:off x="6372225" y="4048125"/>
            <a:ext cx="106363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52" name="Line 44"/>
          <p:cNvSpPr>
            <a:spLocks noChangeShapeType="1"/>
          </p:cNvSpPr>
          <p:nvPr/>
        </p:nvSpPr>
        <p:spPr bwMode="auto">
          <a:xfrm flipH="1">
            <a:off x="6259513" y="40576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53" name="Line 45"/>
          <p:cNvSpPr>
            <a:spLocks noChangeShapeType="1"/>
          </p:cNvSpPr>
          <p:nvPr/>
        </p:nvSpPr>
        <p:spPr bwMode="auto">
          <a:xfrm flipH="1">
            <a:off x="6488113" y="4248150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94254" name="Group 46"/>
          <p:cNvGrpSpPr>
            <a:grpSpLocks/>
          </p:cNvGrpSpPr>
          <p:nvPr/>
        </p:nvGrpSpPr>
        <p:grpSpPr bwMode="auto">
          <a:xfrm rot="20370108" flipH="1">
            <a:off x="4278313" y="4410075"/>
            <a:ext cx="762000" cy="530225"/>
            <a:chOff x="2827" y="2760"/>
            <a:chExt cx="480" cy="334"/>
          </a:xfrm>
        </p:grpSpPr>
        <p:sp>
          <p:nvSpPr>
            <p:cNvPr id="94255" name="Line 47"/>
            <p:cNvSpPr>
              <a:spLocks noChangeShapeType="1"/>
            </p:cNvSpPr>
            <p:nvPr/>
          </p:nvSpPr>
          <p:spPr bwMode="auto">
            <a:xfrm>
              <a:off x="2976" y="2760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6" name="Line 48"/>
            <p:cNvSpPr>
              <a:spLocks noChangeShapeType="1"/>
            </p:cNvSpPr>
            <p:nvPr/>
          </p:nvSpPr>
          <p:spPr bwMode="auto">
            <a:xfrm>
              <a:off x="3072" y="2856"/>
              <a:ext cx="133" cy="4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7" name="Line 49"/>
            <p:cNvSpPr>
              <a:spLocks noChangeShapeType="1"/>
            </p:cNvSpPr>
            <p:nvPr/>
          </p:nvSpPr>
          <p:spPr bwMode="auto">
            <a:xfrm flipH="1">
              <a:off x="3037" y="2862"/>
              <a:ext cx="41" cy="11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8" name="Line 50"/>
            <p:cNvSpPr>
              <a:spLocks noChangeShapeType="1"/>
            </p:cNvSpPr>
            <p:nvPr/>
          </p:nvSpPr>
          <p:spPr bwMode="auto">
            <a:xfrm>
              <a:off x="3048" y="2994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59" name="Line 51"/>
            <p:cNvSpPr>
              <a:spLocks noChangeShapeType="1"/>
            </p:cNvSpPr>
            <p:nvPr/>
          </p:nvSpPr>
          <p:spPr bwMode="auto">
            <a:xfrm flipH="1">
              <a:off x="2893" y="2760"/>
              <a:ext cx="83" cy="10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0" name="Line 52"/>
            <p:cNvSpPr>
              <a:spLocks noChangeShapeType="1"/>
            </p:cNvSpPr>
            <p:nvPr/>
          </p:nvSpPr>
          <p:spPr bwMode="auto">
            <a:xfrm>
              <a:off x="3198" y="2868"/>
              <a:ext cx="109" cy="1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1" name="Line 53"/>
            <p:cNvSpPr>
              <a:spLocks noChangeShapeType="1"/>
            </p:cNvSpPr>
            <p:nvPr/>
          </p:nvSpPr>
          <p:spPr bwMode="auto">
            <a:xfrm flipV="1">
              <a:off x="3204" y="2806"/>
              <a:ext cx="91" cy="56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2" name="Line 54"/>
            <p:cNvSpPr>
              <a:spLocks noChangeShapeType="1"/>
            </p:cNvSpPr>
            <p:nvPr/>
          </p:nvSpPr>
          <p:spPr bwMode="auto">
            <a:xfrm>
              <a:off x="2898" y="2862"/>
              <a:ext cx="67" cy="11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3" name="Line 55"/>
            <p:cNvSpPr>
              <a:spLocks noChangeShapeType="1"/>
            </p:cNvSpPr>
            <p:nvPr/>
          </p:nvSpPr>
          <p:spPr bwMode="auto">
            <a:xfrm flipH="1">
              <a:off x="2827" y="286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264" name="Line 56"/>
            <p:cNvSpPr>
              <a:spLocks noChangeShapeType="1"/>
            </p:cNvSpPr>
            <p:nvPr/>
          </p:nvSpPr>
          <p:spPr bwMode="auto">
            <a:xfrm flipH="1">
              <a:off x="2971" y="2988"/>
              <a:ext cx="65" cy="88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4265" name="Line 57"/>
          <p:cNvSpPr>
            <a:spLocks noChangeShapeType="1"/>
          </p:cNvSpPr>
          <p:nvPr/>
        </p:nvSpPr>
        <p:spPr bwMode="auto">
          <a:xfrm rot="11948588" flipH="1">
            <a:off x="7635875" y="2570163"/>
            <a:ext cx="173038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66" name="Line 58"/>
          <p:cNvSpPr>
            <a:spLocks noChangeShapeType="1"/>
          </p:cNvSpPr>
          <p:nvPr/>
        </p:nvSpPr>
        <p:spPr bwMode="auto">
          <a:xfrm rot="11948588" flipH="1">
            <a:off x="7804150" y="2630488"/>
            <a:ext cx="211138" cy="63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67" name="Line 59"/>
          <p:cNvSpPr>
            <a:spLocks noChangeShapeType="1"/>
          </p:cNvSpPr>
          <p:nvPr/>
        </p:nvSpPr>
        <p:spPr bwMode="auto">
          <a:xfrm rot="11948588">
            <a:off x="7788275" y="2403475"/>
            <a:ext cx="65088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68" name="Line 60"/>
          <p:cNvSpPr>
            <a:spLocks noChangeShapeType="1"/>
          </p:cNvSpPr>
          <p:nvPr/>
        </p:nvSpPr>
        <p:spPr bwMode="auto">
          <a:xfrm rot="11948588" flipH="1">
            <a:off x="7866063" y="2255838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69" name="Line 61"/>
          <p:cNvSpPr>
            <a:spLocks noChangeShapeType="1"/>
          </p:cNvSpPr>
          <p:nvPr/>
        </p:nvSpPr>
        <p:spPr bwMode="auto">
          <a:xfrm rot="11948588">
            <a:off x="7513638" y="2511425"/>
            <a:ext cx="131762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70" name="Line 62"/>
          <p:cNvSpPr>
            <a:spLocks noChangeShapeType="1"/>
          </p:cNvSpPr>
          <p:nvPr/>
        </p:nvSpPr>
        <p:spPr bwMode="auto">
          <a:xfrm rot="11948588" flipH="1">
            <a:off x="8024813" y="252412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71" name="Line 63"/>
          <p:cNvSpPr>
            <a:spLocks noChangeShapeType="1"/>
          </p:cNvSpPr>
          <p:nvPr/>
        </p:nvSpPr>
        <p:spPr bwMode="auto">
          <a:xfrm rot="11948588" flipH="1" flipV="1">
            <a:off x="7991475" y="2682875"/>
            <a:ext cx="144463" cy="889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72" name="Line 64"/>
          <p:cNvSpPr>
            <a:spLocks noChangeShapeType="1"/>
          </p:cNvSpPr>
          <p:nvPr/>
        </p:nvSpPr>
        <p:spPr bwMode="auto">
          <a:xfrm rot="11948588" flipH="1">
            <a:off x="7577138" y="2346325"/>
            <a:ext cx="106362" cy="177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73" name="Line 65"/>
          <p:cNvSpPr>
            <a:spLocks noChangeShapeType="1"/>
          </p:cNvSpPr>
          <p:nvPr/>
        </p:nvSpPr>
        <p:spPr bwMode="auto">
          <a:xfrm rot="11948588">
            <a:off x="7467600" y="2336800"/>
            <a:ext cx="103188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74" name="Line 66"/>
          <p:cNvSpPr>
            <a:spLocks noChangeShapeType="1"/>
          </p:cNvSpPr>
          <p:nvPr/>
        </p:nvSpPr>
        <p:spPr bwMode="auto">
          <a:xfrm rot="11948588">
            <a:off x="7745413" y="2232025"/>
            <a:ext cx="103187" cy="1397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75" name="Line 67"/>
          <p:cNvSpPr>
            <a:spLocks noChangeShapeType="1"/>
          </p:cNvSpPr>
          <p:nvPr/>
        </p:nvSpPr>
        <p:spPr bwMode="auto">
          <a:xfrm rot="20310282" flipH="1">
            <a:off x="8424863" y="3419475"/>
            <a:ext cx="173037" cy="1587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76" name="Line 68"/>
          <p:cNvSpPr>
            <a:spLocks noChangeShapeType="1"/>
          </p:cNvSpPr>
          <p:nvPr/>
        </p:nvSpPr>
        <p:spPr bwMode="auto">
          <a:xfrm rot="20310282" flipH="1">
            <a:off x="8361363" y="3611563"/>
            <a:ext cx="147637" cy="153987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77" name="Line 69"/>
          <p:cNvSpPr>
            <a:spLocks noChangeShapeType="1"/>
          </p:cNvSpPr>
          <p:nvPr/>
        </p:nvSpPr>
        <p:spPr bwMode="auto">
          <a:xfrm rot="-1289718">
            <a:off x="8504238" y="3584575"/>
            <a:ext cx="65087" cy="1873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78" name="Line 70"/>
          <p:cNvSpPr>
            <a:spLocks noChangeShapeType="1"/>
          </p:cNvSpPr>
          <p:nvPr/>
        </p:nvSpPr>
        <p:spPr bwMode="auto">
          <a:xfrm rot="-1289718">
            <a:off x="8624888" y="3771900"/>
            <a:ext cx="12700" cy="17938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79" name="Line 71"/>
          <p:cNvSpPr>
            <a:spLocks noChangeShapeType="1"/>
          </p:cNvSpPr>
          <p:nvPr/>
        </p:nvSpPr>
        <p:spPr bwMode="auto">
          <a:xfrm rot="-1289718">
            <a:off x="8588375" y="3363913"/>
            <a:ext cx="131763" cy="1682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80" name="Line 72"/>
          <p:cNvSpPr>
            <a:spLocks noChangeShapeType="1"/>
          </p:cNvSpPr>
          <p:nvPr/>
        </p:nvSpPr>
        <p:spPr bwMode="auto">
          <a:xfrm rot="20310282" flipH="1">
            <a:off x="8181975" y="3827463"/>
            <a:ext cx="231775" cy="238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81" name="Line 73"/>
          <p:cNvSpPr>
            <a:spLocks noChangeShapeType="1"/>
          </p:cNvSpPr>
          <p:nvPr/>
        </p:nvSpPr>
        <p:spPr bwMode="auto">
          <a:xfrm rot="-1289718" flipH="1" flipV="1">
            <a:off x="8147050" y="3598863"/>
            <a:ext cx="222250" cy="20161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82" name="Line 74"/>
          <p:cNvSpPr>
            <a:spLocks noChangeShapeType="1"/>
          </p:cNvSpPr>
          <p:nvPr/>
        </p:nvSpPr>
        <p:spPr bwMode="auto">
          <a:xfrm rot="-1289718">
            <a:off x="8778875" y="3484563"/>
            <a:ext cx="25400" cy="2286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83" name="Line 75"/>
          <p:cNvSpPr>
            <a:spLocks noChangeShapeType="1"/>
          </p:cNvSpPr>
          <p:nvPr/>
        </p:nvSpPr>
        <p:spPr bwMode="auto">
          <a:xfrm rot="20310282" flipV="1">
            <a:off x="8743950" y="3470275"/>
            <a:ext cx="158750" cy="317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84" name="Line 76"/>
          <p:cNvSpPr>
            <a:spLocks noChangeShapeType="1"/>
          </p:cNvSpPr>
          <p:nvPr/>
        </p:nvSpPr>
        <p:spPr bwMode="auto">
          <a:xfrm rot="20310282" flipV="1">
            <a:off x="8601075" y="3736975"/>
            <a:ext cx="128588" cy="47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4285" name="Text Box 77"/>
          <p:cNvSpPr txBox="1">
            <a:spLocks noChangeArrowheads="1"/>
          </p:cNvSpPr>
          <p:nvPr/>
        </p:nvSpPr>
        <p:spPr bwMode="auto">
          <a:xfrm>
            <a:off x="3217845" y="5794375"/>
            <a:ext cx="2925802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900" dirty="0" smtClean="0">
                <a:solidFill>
                  <a:srgbClr val="000000"/>
                </a:solidFill>
              </a:rPr>
              <a:t>~ 3 microns!</a:t>
            </a:r>
            <a:endParaRPr lang="en-US" sz="3900" dirty="0">
              <a:solidFill>
                <a:srgbClr val="000000"/>
              </a:solidFill>
            </a:endParaRPr>
          </a:p>
        </p:txBody>
      </p:sp>
      <p:sp>
        <p:nvSpPr>
          <p:cNvPr id="94286" name="Line 78"/>
          <p:cNvSpPr>
            <a:spLocks noChangeShapeType="1"/>
          </p:cNvSpPr>
          <p:nvPr/>
        </p:nvSpPr>
        <p:spPr bwMode="auto">
          <a:xfrm>
            <a:off x="885825" y="5732463"/>
            <a:ext cx="748823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789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Excitation</a:t>
            </a:r>
          </a:p>
        </p:txBody>
      </p:sp>
      <p:sp>
        <p:nvSpPr>
          <p:cNvPr id="6041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042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0423" name="Group 7"/>
          <p:cNvGrpSpPr>
            <a:grpSpLocks/>
          </p:cNvGrpSpPr>
          <p:nvPr/>
        </p:nvGrpSpPr>
        <p:grpSpPr bwMode="auto">
          <a:xfrm>
            <a:off x="6005513" y="4719638"/>
            <a:ext cx="361950" cy="2138362"/>
            <a:chOff x="2721" y="3503"/>
            <a:chExt cx="228" cy="1165"/>
          </a:xfrm>
        </p:grpSpPr>
        <p:sp>
          <p:nvSpPr>
            <p:cNvPr id="60424" name="Text Box 8"/>
            <p:cNvSpPr txBox="1">
              <a:spLocks noChangeArrowheads="1"/>
            </p:cNvSpPr>
            <p:nvPr/>
          </p:nvSpPr>
          <p:spPr bwMode="auto">
            <a:xfrm>
              <a:off x="2721" y="3503"/>
              <a:ext cx="228" cy="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b="1">
                  <a:solidFill>
                    <a:srgbClr val="0000CC"/>
                  </a:solidFill>
                </a:rPr>
                <a:t>e</a:t>
              </a:r>
              <a:r>
                <a:rPr lang="en-US" b="1" baseline="30000">
                  <a:solidFill>
                    <a:srgbClr val="0000CC"/>
                  </a:solidFill>
                </a:rPr>
                <a:t>-</a:t>
              </a:r>
            </a:p>
          </p:txBody>
        </p:sp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 flipV="1">
              <a:off x="2821" y="3702"/>
              <a:ext cx="0" cy="966"/>
            </a:xfrm>
            <a:prstGeom prst="line">
              <a:avLst/>
            </a:prstGeom>
            <a:noFill/>
            <a:ln w="76200">
              <a:solidFill>
                <a:srgbClr val="CC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16100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Excitation</a:t>
            </a:r>
          </a:p>
        </p:txBody>
      </p:sp>
      <p:sp>
        <p:nvSpPr>
          <p:cNvPr id="61443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44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45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46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6105525" y="424021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1448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070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75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76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79877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79878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79879" name="Group 7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79915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6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7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8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9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0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1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22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0" name="Group 16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79909" name="Freeform 17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0" name="Freeform 18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1" name="Freeform 19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2" name="Freeform 20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3" name="Freeform 21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14" name="Freeform 22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95607" name="Group 23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79903" name="Freeform 24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4" name="Freeform 25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5" name="Freeform 26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6" name="Freeform 27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7" name="Freeform 28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8" name="Freeform 29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2" name="Rectangle 3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195615" name="Freeform 31"/>
          <p:cNvSpPr>
            <a:spLocks/>
          </p:cNvSpPr>
          <p:nvPr/>
        </p:nvSpPr>
        <p:spPr bwMode="auto">
          <a:xfrm>
            <a:off x="6921500" y="36195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9884" name="Oval 32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5617" name="Group 33"/>
          <p:cNvGrpSpPr>
            <a:grpSpLocks/>
          </p:cNvGrpSpPr>
          <p:nvPr/>
        </p:nvGrpSpPr>
        <p:grpSpPr bwMode="auto">
          <a:xfrm>
            <a:off x="1676400" y="1905000"/>
            <a:ext cx="3344863" cy="3344863"/>
            <a:chOff x="1056" y="1200"/>
            <a:chExt cx="2107" cy="2107"/>
          </a:xfrm>
        </p:grpSpPr>
        <p:sp>
          <p:nvSpPr>
            <p:cNvPr id="79900" name="Oval 34"/>
            <p:cNvSpPr>
              <a:spLocks noChangeArrowheads="1"/>
            </p:cNvSpPr>
            <p:nvPr/>
          </p:nvSpPr>
          <p:spPr bwMode="auto">
            <a:xfrm>
              <a:off x="1822" y="1966"/>
              <a:ext cx="576" cy="576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1" name="Oval 35"/>
            <p:cNvSpPr>
              <a:spLocks noChangeArrowheads="1"/>
            </p:cNvSpPr>
            <p:nvPr/>
          </p:nvSpPr>
          <p:spPr bwMode="auto">
            <a:xfrm>
              <a:off x="1439" y="1583"/>
              <a:ext cx="1342" cy="1342"/>
            </a:xfrm>
            <a:prstGeom prst="ellipse">
              <a:avLst/>
            </a:prstGeom>
            <a:noFill/>
            <a:ln w="254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902" name="Oval 36"/>
            <p:cNvSpPr>
              <a:spLocks noChangeArrowheads="1"/>
            </p:cNvSpPr>
            <p:nvPr/>
          </p:nvSpPr>
          <p:spPr bwMode="auto">
            <a:xfrm>
              <a:off x="1056" y="1200"/>
              <a:ext cx="2107" cy="2107"/>
            </a:xfrm>
            <a:prstGeom prst="ellipse">
              <a:avLst/>
            </a:prstGeom>
            <a:noFill/>
            <a:ln w="25400">
              <a:solidFill>
                <a:srgbClr val="CC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79886" name="Group 3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79892" name="Freeform 3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3" name="Freeform 3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4" name="Freeform 4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5" name="Freeform 4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6" name="Freeform 4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7" name="Freeform 4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8" name="Freeform 4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9" name="Freeform 4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79887" name="Oval 4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95631" name="Group 47"/>
          <p:cNvGrpSpPr>
            <a:grpSpLocks/>
          </p:cNvGrpSpPr>
          <p:nvPr/>
        </p:nvGrpSpPr>
        <p:grpSpPr bwMode="auto">
          <a:xfrm>
            <a:off x="1676400" y="3060700"/>
            <a:ext cx="3344863" cy="3344863"/>
            <a:chOff x="1056" y="1200"/>
            <a:chExt cx="2107" cy="2107"/>
          </a:xfrm>
        </p:grpSpPr>
        <p:sp>
          <p:nvSpPr>
            <p:cNvPr id="79889" name="Oval 48"/>
            <p:cNvSpPr>
              <a:spLocks noChangeArrowheads="1"/>
            </p:cNvSpPr>
            <p:nvPr/>
          </p:nvSpPr>
          <p:spPr bwMode="auto">
            <a:xfrm>
              <a:off x="1822" y="1966"/>
              <a:ext cx="576" cy="576"/>
            </a:xfrm>
            <a:prstGeom prst="ellips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0" name="Oval 49"/>
            <p:cNvSpPr>
              <a:spLocks noChangeArrowheads="1"/>
            </p:cNvSpPr>
            <p:nvPr/>
          </p:nvSpPr>
          <p:spPr bwMode="auto">
            <a:xfrm>
              <a:off x="1439" y="1583"/>
              <a:ext cx="1342" cy="1342"/>
            </a:xfrm>
            <a:prstGeom prst="ellipse">
              <a:avLst/>
            </a:prstGeom>
            <a:noFill/>
            <a:ln w="2540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9891" name="Oval 50"/>
            <p:cNvSpPr>
              <a:spLocks noChangeArrowheads="1"/>
            </p:cNvSpPr>
            <p:nvPr/>
          </p:nvSpPr>
          <p:spPr bwMode="auto">
            <a:xfrm>
              <a:off x="1056" y="1200"/>
              <a:ext cx="2107" cy="2107"/>
            </a:xfrm>
            <a:prstGeom prst="ellipse">
              <a:avLst/>
            </a:prstGeom>
            <a:noFill/>
            <a:ln w="25400">
              <a:solidFill>
                <a:srgbClr val="CC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1734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15" grpId="0" animBg="1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Excitation</a:t>
            </a:r>
          </a:p>
        </p:txBody>
      </p:sp>
      <p:sp>
        <p:nvSpPr>
          <p:cNvPr id="62467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2468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2469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2470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7572375" y="525463"/>
            <a:ext cx="36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 flipH="1" flipV="1">
            <a:off x="6149975" y="4619625"/>
            <a:ext cx="14288" cy="2238375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2473" name="Line 9"/>
          <p:cNvSpPr>
            <a:spLocks noChangeShapeType="1"/>
          </p:cNvSpPr>
          <p:nvPr/>
        </p:nvSpPr>
        <p:spPr bwMode="auto">
          <a:xfrm flipV="1">
            <a:off x="6172200" y="884238"/>
            <a:ext cx="1466850" cy="3760787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630484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Excitation</a:t>
            </a:r>
          </a:p>
        </p:txBody>
      </p:sp>
      <p:sp>
        <p:nvSpPr>
          <p:cNvPr id="63491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2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3" name="Oval 5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3494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877328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 attachment</a:t>
            </a:r>
          </a:p>
        </p:txBody>
      </p:sp>
      <p:grpSp>
        <p:nvGrpSpPr>
          <p:cNvPr id="64521" name="Group 9"/>
          <p:cNvGrpSpPr>
            <a:grpSpLocks/>
          </p:cNvGrpSpPr>
          <p:nvPr/>
        </p:nvGrpSpPr>
        <p:grpSpPr bwMode="auto">
          <a:xfrm>
            <a:off x="2779713" y="1801813"/>
            <a:ext cx="3543300" cy="3543300"/>
            <a:chOff x="1751" y="1135"/>
            <a:chExt cx="2232" cy="2232"/>
          </a:xfrm>
        </p:grpSpPr>
        <p:sp>
          <p:nvSpPr>
            <p:cNvPr id="64515" name="Oval 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16" name="Oval 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17" name="Oval 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518" name="Oval 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6423025" y="528320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64520" name="Line 8"/>
          <p:cNvSpPr>
            <a:spLocks noChangeShapeType="1"/>
          </p:cNvSpPr>
          <p:nvPr/>
        </p:nvSpPr>
        <p:spPr bwMode="auto">
          <a:xfrm flipV="1">
            <a:off x="6581775" y="5648325"/>
            <a:ext cx="0" cy="1773238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55028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Electron attachment</a:t>
            </a:r>
          </a:p>
        </p:txBody>
      </p:sp>
      <p:sp>
        <p:nvSpPr>
          <p:cNvPr id="65539" name="Oval 3"/>
          <p:cNvSpPr>
            <a:spLocks noChangeArrowheads="1"/>
          </p:cNvSpPr>
          <p:nvPr/>
        </p:nvSpPr>
        <p:spPr bwMode="auto">
          <a:xfrm rot="16200000">
            <a:off x="2779713" y="3106738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5540" name="Oval 4"/>
          <p:cNvSpPr>
            <a:spLocks noChangeArrowheads="1"/>
          </p:cNvSpPr>
          <p:nvPr/>
        </p:nvSpPr>
        <p:spPr bwMode="auto">
          <a:xfrm rot="16200000">
            <a:off x="4503738" y="3519488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5541" name="Oval 5"/>
          <p:cNvSpPr>
            <a:spLocks noChangeArrowheads="1"/>
          </p:cNvSpPr>
          <p:nvPr/>
        </p:nvSpPr>
        <p:spPr bwMode="auto">
          <a:xfrm rot="-8804052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5542" name="Oval 6"/>
          <p:cNvSpPr>
            <a:spLocks noChangeArrowheads="1"/>
          </p:cNvSpPr>
          <p:nvPr/>
        </p:nvSpPr>
        <p:spPr bwMode="auto">
          <a:xfrm rot="19571678">
            <a:off x="2779713" y="31051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5543" name="Oval 7"/>
          <p:cNvSpPr>
            <a:spLocks noChangeArrowheads="1"/>
          </p:cNvSpPr>
          <p:nvPr/>
        </p:nvSpPr>
        <p:spPr bwMode="auto">
          <a:xfrm rot="-8804052">
            <a:off x="1296988" y="2555875"/>
            <a:ext cx="6375400" cy="1941513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6340475" y="33543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CC"/>
                </a:solidFill>
              </a:rPr>
              <a:t>-</a:t>
            </a:r>
            <a:endParaRPr lang="en-US" sz="2800" b="1" baseline="3000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8022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Solvated electron</a:t>
            </a:r>
          </a:p>
        </p:txBody>
      </p:sp>
      <p:sp>
        <p:nvSpPr>
          <p:cNvPr id="2961416" name="Text Box 8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CC"/>
                </a:solidFill>
              </a:rPr>
              <a:t>e</a:t>
            </a:r>
            <a:r>
              <a:rPr lang="en-US" sz="2400" b="1" baseline="30000">
                <a:solidFill>
                  <a:srgbClr val="0000CC"/>
                </a:solidFill>
              </a:rPr>
              <a:t>-</a:t>
            </a:r>
          </a:p>
        </p:txBody>
      </p:sp>
      <p:pic>
        <p:nvPicPr>
          <p:cNvPr id="2961444" name="Picture 3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2088" y="3033713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1445" name="Picture 3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1448" name="Picture 40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72199">
            <a:off x="4766469" y="1221581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1449" name="Picture 41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55301">
            <a:off x="-919163" y="198438"/>
            <a:ext cx="1943101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1451" name="Picture 43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88603">
            <a:off x="7834313" y="2762250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656411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062 0.38888 C -0.22135 0.30023 -0.20208 0.21157 -0.15365 0.13101 C -0.10521 0.05046 0.0033 -0.09028 0.05 -0.09491 C 0.0967 -0.09954 0.09653 0.06851 0.12691 0.1037 C 0.15712 0.13888 0.19983 0.12731 0.23247 0.1162 C 0.26493 0.10509 0.31372 0.06134 0.32135 0.03703 C 0.32899 0.01273 0.30451 -0.00672 0.27882 -0.02963 C 0.25313 -0.05255 0.21319 -0.10487 0.16667 -0.1 C 0.12014 -0.09514 0.02778 -0.01667 5.55556E-7 7.40741E-7 " pathEditMode="relative" ptsTypes="aaaaaaaaA">
                                      <p:cBhvr>
                                        <p:cTn id="8" dur="2000" fill="hold"/>
                                        <p:tgtEl>
                                          <p:spTgt spid="2961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1416" grpId="0"/>
      <p:bldP spid="2961416" grpId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Solvated electron</a:t>
            </a:r>
          </a:p>
        </p:txBody>
      </p:sp>
      <p:sp>
        <p:nvSpPr>
          <p:cNvPr id="2962435" name="Text Box 3"/>
          <p:cNvSpPr txBox="1">
            <a:spLocks noChangeArrowheads="1"/>
          </p:cNvSpPr>
          <p:nvPr/>
        </p:nvSpPr>
        <p:spPr bwMode="auto">
          <a:xfrm>
            <a:off x="4213225" y="3603625"/>
            <a:ext cx="614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CC"/>
                </a:solidFill>
              </a:rPr>
              <a:t>e</a:t>
            </a:r>
            <a:r>
              <a:rPr lang="en-US" sz="2400" b="1" baseline="30000">
                <a:solidFill>
                  <a:srgbClr val="0000CC"/>
                </a:solidFill>
              </a:rPr>
              <a:t>-</a:t>
            </a:r>
          </a:p>
        </p:txBody>
      </p:sp>
      <p:pic>
        <p:nvPicPr>
          <p:cNvPr id="2962436" name="Picture 4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175775">
            <a:off x="1461294" y="3034506"/>
            <a:ext cx="1574800" cy="147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2437" name="Picture 5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59728">
            <a:off x="4513263" y="4979988"/>
            <a:ext cx="1931987" cy="166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2438" name="Picture 6" descr="640px-Water_molecule_3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7986">
            <a:off x="4767263" y="1220788"/>
            <a:ext cx="1574800" cy="147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2439" name="Picture 7" descr="640px-Water_molecule_3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474586">
            <a:off x="-919956" y="199231"/>
            <a:ext cx="1943100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2440" name="Picture 8" descr="640px-Water_molecule_3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250" y="2627313"/>
            <a:ext cx="1671638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0090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147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5586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721975" cy="731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5171" name="Oval 3"/>
          <p:cNvSpPr>
            <a:spLocks noChangeArrowheads="1"/>
          </p:cNvSpPr>
          <p:nvPr/>
        </p:nvSpPr>
        <p:spPr bwMode="auto">
          <a:xfrm>
            <a:off x="4443413" y="2263775"/>
            <a:ext cx="2003425" cy="2032000"/>
          </a:xfrm>
          <a:prstGeom prst="ellips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313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Excitation transfer</a:t>
            </a:r>
          </a:p>
        </p:txBody>
      </p:sp>
      <p:grpSp>
        <p:nvGrpSpPr>
          <p:cNvPr id="100362" name="Group 10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0355" name="Oval 3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56" name="Oval 4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57" name="Oval 5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58" name="Oval 6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0363" name="Group 11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0364" name="Oval 1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65" name="Oval 1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66" name="Oval 1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367" name="Oval 1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77963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Excitation transfer</a:t>
            </a:r>
          </a:p>
        </p:txBody>
      </p:sp>
      <p:grpSp>
        <p:nvGrpSpPr>
          <p:cNvPr id="101384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1385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86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87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388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1414" name="Group 38"/>
          <p:cNvGrpSpPr>
            <a:grpSpLocks/>
          </p:cNvGrpSpPr>
          <p:nvPr/>
        </p:nvGrpSpPr>
        <p:grpSpPr bwMode="auto">
          <a:xfrm>
            <a:off x="2114550" y="3152775"/>
            <a:ext cx="3714750" cy="585788"/>
            <a:chOff x="1197" y="1221"/>
            <a:chExt cx="738" cy="369"/>
          </a:xfrm>
        </p:grpSpPr>
        <p:grpSp>
          <p:nvGrpSpPr>
            <p:cNvPr id="101390" name="Group 14"/>
            <p:cNvGrpSpPr>
              <a:grpSpLocks/>
            </p:cNvGrpSpPr>
            <p:nvPr/>
          </p:nvGrpSpPr>
          <p:grpSpPr bwMode="auto">
            <a:xfrm>
              <a:off x="1197" y="1221"/>
              <a:ext cx="370" cy="369"/>
              <a:chOff x="362" y="2318"/>
              <a:chExt cx="370" cy="369"/>
            </a:xfrm>
          </p:grpSpPr>
          <p:sp>
            <p:nvSpPr>
              <p:cNvPr id="101391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392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1393" name="Group 17"/>
            <p:cNvGrpSpPr>
              <a:grpSpLocks/>
            </p:cNvGrpSpPr>
            <p:nvPr/>
          </p:nvGrpSpPr>
          <p:grpSpPr bwMode="auto">
            <a:xfrm>
              <a:off x="1565" y="1221"/>
              <a:ext cx="370" cy="369"/>
              <a:chOff x="362" y="2318"/>
              <a:chExt cx="370" cy="369"/>
            </a:xfrm>
          </p:grpSpPr>
          <p:sp>
            <p:nvSpPr>
              <p:cNvPr id="101394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395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3879850" y="3903663"/>
            <a:ext cx="1263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UV photon</a:t>
            </a:r>
          </a:p>
        </p:txBody>
      </p:sp>
      <p:grpSp>
        <p:nvGrpSpPr>
          <p:cNvPr id="101421" name="Group 45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1422" name="Oval 46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3" name="Oval 47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4" name="Oval 48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1425" name="Oval 49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72133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89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090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090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0929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0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1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2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3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4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5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36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090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0921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2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3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4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5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6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7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928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090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090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8" name="Freeform 28"/>
          <p:cNvSpPr>
            <a:spLocks/>
          </p:cNvSpPr>
          <p:nvPr/>
        </p:nvSpPr>
        <p:spPr bwMode="auto">
          <a:xfrm rot="-433624">
            <a:off x="3368675" y="3392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09" name="Freeform 29"/>
          <p:cNvSpPr>
            <a:spLocks/>
          </p:cNvSpPr>
          <p:nvPr/>
        </p:nvSpPr>
        <p:spPr bwMode="auto">
          <a:xfrm rot="-433624">
            <a:off x="3973513" y="33147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0" name="Freeform 30"/>
          <p:cNvSpPr>
            <a:spLocks/>
          </p:cNvSpPr>
          <p:nvPr/>
        </p:nvSpPr>
        <p:spPr bwMode="auto">
          <a:xfrm rot="-433624">
            <a:off x="4578350" y="32385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1" name="Freeform 31"/>
          <p:cNvSpPr>
            <a:spLocks/>
          </p:cNvSpPr>
          <p:nvPr/>
        </p:nvSpPr>
        <p:spPr bwMode="auto">
          <a:xfrm rot="-433624">
            <a:off x="5183188" y="3162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2" name="Freeform 32"/>
          <p:cNvSpPr>
            <a:spLocks/>
          </p:cNvSpPr>
          <p:nvPr/>
        </p:nvSpPr>
        <p:spPr bwMode="auto">
          <a:xfrm rot="-433624">
            <a:off x="5788025" y="30845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3" name="Freeform 33"/>
          <p:cNvSpPr>
            <a:spLocks/>
          </p:cNvSpPr>
          <p:nvPr/>
        </p:nvSpPr>
        <p:spPr bwMode="auto">
          <a:xfrm rot="-433624">
            <a:off x="6392863" y="300831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4" name="Freeform 34"/>
          <p:cNvSpPr>
            <a:spLocks/>
          </p:cNvSpPr>
          <p:nvPr/>
        </p:nvSpPr>
        <p:spPr bwMode="auto">
          <a:xfrm rot="-1405177">
            <a:off x="3375025" y="44291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5" name="Freeform 35"/>
          <p:cNvSpPr>
            <a:spLocks/>
          </p:cNvSpPr>
          <p:nvPr/>
        </p:nvSpPr>
        <p:spPr bwMode="auto">
          <a:xfrm rot="-1405177">
            <a:off x="3935413" y="41862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6" name="Freeform 36"/>
          <p:cNvSpPr>
            <a:spLocks/>
          </p:cNvSpPr>
          <p:nvPr/>
        </p:nvSpPr>
        <p:spPr bwMode="auto">
          <a:xfrm rot="-1405177">
            <a:off x="4494213" y="39433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7" name="Freeform 37"/>
          <p:cNvSpPr>
            <a:spLocks/>
          </p:cNvSpPr>
          <p:nvPr/>
        </p:nvSpPr>
        <p:spPr bwMode="auto">
          <a:xfrm rot="-1405177">
            <a:off x="5053013" y="37020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8" name="Freeform 38"/>
          <p:cNvSpPr>
            <a:spLocks/>
          </p:cNvSpPr>
          <p:nvPr/>
        </p:nvSpPr>
        <p:spPr bwMode="auto">
          <a:xfrm rot="-1405177">
            <a:off x="5613400" y="3459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19" name="Freeform 39"/>
          <p:cNvSpPr>
            <a:spLocks/>
          </p:cNvSpPr>
          <p:nvPr/>
        </p:nvSpPr>
        <p:spPr bwMode="auto">
          <a:xfrm rot="-1405177">
            <a:off x="6172200" y="32178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0920" name="Freeform 40"/>
          <p:cNvSpPr>
            <a:spLocks/>
          </p:cNvSpPr>
          <p:nvPr/>
        </p:nvSpPr>
        <p:spPr bwMode="auto">
          <a:xfrm>
            <a:off x="6754813" y="3027363"/>
            <a:ext cx="280987" cy="220662"/>
          </a:xfrm>
          <a:custGeom>
            <a:avLst/>
            <a:gdLst>
              <a:gd name="T0" fmla="*/ 0 w 177"/>
              <a:gd name="T1" fmla="*/ 220662 h 139"/>
              <a:gd name="T2" fmla="*/ 79375 w 177"/>
              <a:gd name="T3" fmla="*/ 20637 h 139"/>
              <a:gd name="T4" fmla="*/ 280987 w 177"/>
              <a:gd name="T5" fmla="*/ 100012 h 13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77" h="139">
                <a:moveTo>
                  <a:pt x="0" y="139"/>
                </a:moveTo>
                <a:cubicBezTo>
                  <a:pt x="11" y="82"/>
                  <a:pt x="21" y="25"/>
                  <a:pt x="50" y="13"/>
                </a:cubicBezTo>
                <a:cubicBezTo>
                  <a:pt x="80" y="0"/>
                  <a:pt x="156" y="55"/>
                  <a:pt x="177" y="63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25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Excitation transfer</a:t>
            </a:r>
          </a:p>
        </p:txBody>
      </p:sp>
      <p:grpSp>
        <p:nvGrpSpPr>
          <p:cNvPr id="102403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2404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05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06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07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2421" name="Group 21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2422" name="Oval 22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23" name="Oval 23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24" name="Oval 24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25" name="Oval 25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64400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Excitation transfer</a:t>
            </a:r>
          </a:p>
        </p:txBody>
      </p:sp>
      <p:grpSp>
        <p:nvGrpSpPr>
          <p:cNvPr id="103427" name="Group 3"/>
          <p:cNvGrpSpPr>
            <a:grpSpLocks noChangeAspect="1"/>
          </p:cNvGrpSpPr>
          <p:nvPr/>
        </p:nvGrpSpPr>
        <p:grpSpPr bwMode="auto">
          <a:xfrm>
            <a:off x="482600" y="2830513"/>
            <a:ext cx="3190875" cy="1773237"/>
            <a:chOff x="817" y="1135"/>
            <a:chExt cx="4016" cy="2232"/>
          </a:xfrm>
        </p:grpSpPr>
        <p:sp>
          <p:nvSpPr>
            <p:cNvPr id="103428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29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0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1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3432" name="Group 8"/>
          <p:cNvGrpSpPr>
            <a:grpSpLocks noChangeAspect="1"/>
          </p:cNvGrpSpPr>
          <p:nvPr/>
        </p:nvGrpSpPr>
        <p:grpSpPr bwMode="auto">
          <a:xfrm>
            <a:off x="5851525" y="2887663"/>
            <a:ext cx="1773238" cy="1773237"/>
            <a:chOff x="1751" y="1135"/>
            <a:chExt cx="2232" cy="2232"/>
          </a:xfrm>
        </p:grpSpPr>
        <p:sp>
          <p:nvSpPr>
            <p:cNvPr id="103433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4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5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3436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3437" name="Freeform 13"/>
          <p:cNvSpPr>
            <a:spLocks/>
          </p:cNvSpPr>
          <p:nvPr/>
        </p:nvSpPr>
        <p:spPr bwMode="auto">
          <a:xfrm>
            <a:off x="2957513" y="2771775"/>
            <a:ext cx="3171825" cy="1130300"/>
          </a:xfrm>
          <a:custGeom>
            <a:avLst/>
            <a:gdLst>
              <a:gd name="T0" fmla="*/ 0 w 1998"/>
              <a:gd name="T1" fmla="*/ 0 h 712"/>
              <a:gd name="T2" fmla="*/ 945 w 1998"/>
              <a:gd name="T3" fmla="*/ 594 h 712"/>
              <a:gd name="T4" fmla="*/ 1998 w 1998"/>
              <a:gd name="T5" fmla="*/ 71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998" h="712">
                <a:moveTo>
                  <a:pt x="0" y="0"/>
                </a:moveTo>
                <a:cubicBezTo>
                  <a:pt x="306" y="238"/>
                  <a:pt x="612" y="476"/>
                  <a:pt x="945" y="594"/>
                </a:cubicBezTo>
                <a:cubicBezTo>
                  <a:pt x="1278" y="712"/>
                  <a:pt x="1638" y="711"/>
                  <a:pt x="1998" y="711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438" name="Text Box 14"/>
          <p:cNvSpPr txBox="1">
            <a:spLocks noChangeArrowheads="1"/>
          </p:cNvSpPr>
          <p:nvPr/>
        </p:nvSpPr>
        <p:spPr bwMode="auto">
          <a:xfrm>
            <a:off x="3736975" y="4003675"/>
            <a:ext cx="1746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F</a:t>
            </a:r>
            <a:r>
              <a:rPr lang="en-US">
                <a:solidFill>
                  <a:srgbClr val="000000"/>
                </a:solidFill>
                <a:cs typeface="Arial" pitchFamily="34" charset="0"/>
              </a:rPr>
              <a:t>örster transfer</a:t>
            </a:r>
          </a:p>
        </p:txBody>
      </p:sp>
      <p:sp>
        <p:nvSpPr>
          <p:cNvPr id="103439" name="Text Box 15"/>
          <p:cNvSpPr txBox="1">
            <a:spLocks noChangeArrowheads="1"/>
          </p:cNvSpPr>
          <p:nvPr/>
        </p:nvSpPr>
        <p:spPr bwMode="auto">
          <a:xfrm>
            <a:off x="4175125" y="3213100"/>
            <a:ext cx="3952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r</a:t>
            </a:r>
            <a:r>
              <a:rPr lang="en-US" baseline="30000">
                <a:solidFill>
                  <a:srgbClr val="000000"/>
                </a:solidFill>
              </a:rPr>
              <a:t>-6</a:t>
            </a:r>
            <a:endParaRPr lang="en-US" baseline="300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3701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Excitation transfer</a:t>
            </a:r>
          </a:p>
        </p:txBody>
      </p:sp>
      <p:grpSp>
        <p:nvGrpSpPr>
          <p:cNvPr id="104451" name="Group 3"/>
          <p:cNvGrpSpPr>
            <a:grpSpLocks noChangeAspect="1"/>
          </p:cNvGrpSpPr>
          <p:nvPr/>
        </p:nvGrpSpPr>
        <p:grpSpPr bwMode="auto">
          <a:xfrm>
            <a:off x="5111750" y="2881313"/>
            <a:ext cx="3190875" cy="1773237"/>
            <a:chOff x="817" y="1135"/>
            <a:chExt cx="4016" cy="2232"/>
          </a:xfrm>
        </p:grpSpPr>
        <p:sp>
          <p:nvSpPr>
            <p:cNvPr id="104452" name="Oval 4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3" name="Oval 5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4" name="Oval 6"/>
            <p:cNvSpPr>
              <a:spLocks noChangeAspect="1" noChangeArrowheads="1"/>
            </p:cNvSpPr>
            <p:nvPr/>
          </p:nvSpPr>
          <p:spPr bwMode="auto">
            <a:xfrm rot="-8804052">
              <a:off x="817" y="1610"/>
              <a:ext cx="4016" cy="122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5" name="Oval 7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4456" name="Group 8"/>
          <p:cNvGrpSpPr>
            <a:grpSpLocks noChangeAspect="1"/>
          </p:cNvGrpSpPr>
          <p:nvPr/>
        </p:nvGrpSpPr>
        <p:grpSpPr bwMode="auto">
          <a:xfrm>
            <a:off x="1222375" y="2830513"/>
            <a:ext cx="1773238" cy="1773237"/>
            <a:chOff x="1751" y="1135"/>
            <a:chExt cx="2232" cy="2232"/>
          </a:xfrm>
        </p:grpSpPr>
        <p:sp>
          <p:nvSpPr>
            <p:cNvPr id="104457" name="Oval 9"/>
            <p:cNvSpPr>
              <a:spLocks noChangeAspect="1"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8" name="Oval 10"/>
            <p:cNvSpPr>
              <a:spLocks noChangeAspect="1"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59" name="Oval 11"/>
            <p:cNvSpPr>
              <a:spLocks noChangeAspect="1"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460" name="Oval 12"/>
            <p:cNvSpPr>
              <a:spLocks noChangeAspect="1"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624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 = 0 s</a:t>
            </a:r>
          </a:p>
        </p:txBody>
      </p:sp>
      <p:grpSp>
        <p:nvGrpSpPr>
          <p:cNvPr id="105505" name="Group 33"/>
          <p:cNvGrpSpPr>
            <a:grpSpLocks/>
          </p:cNvGrpSpPr>
          <p:nvPr/>
        </p:nvGrpSpPr>
        <p:grpSpPr bwMode="auto">
          <a:xfrm>
            <a:off x="3935413" y="2941638"/>
            <a:ext cx="858837" cy="785812"/>
            <a:chOff x="2479" y="1853"/>
            <a:chExt cx="541" cy="495"/>
          </a:xfrm>
        </p:grpSpPr>
        <p:sp>
          <p:nvSpPr>
            <p:cNvPr id="105506" name="Oval 34"/>
            <p:cNvSpPr>
              <a:spLocks noChangeArrowheads="1"/>
            </p:cNvSpPr>
            <p:nvPr/>
          </p:nvSpPr>
          <p:spPr bwMode="auto">
            <a:xfrm rot="16200000">
              <a:off x="2502" y="2029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07" name="Oval 35"/>
            <p:cNvSpPr>
              <a:spLocks noChangeArrowheads="1"/>
            </p:cNvSpPr>
            <p:nvPr/>
          </p:nvSpPr>
          <p:spPr bwMode="auto">
            <a:xfrm rot="16200000">
              <a:off x="2743" y="2092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08" name="Oval 36"/>
            <p:cNvSpPr>
              <a:spLocks noChangeArrowheads="1"/>
            </p:cNvSpPr>
            <p:nvPr/>
          </p:nvSpPr>
          <p:spPr bwMode="auto">
            <a:xfrm rot="-8804052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09" name="Oval 37"/>
            <p:cNvSpPr>
              <a:spLocks noChangeArrowheads="1"/>
            </p:cNvSpPr>
            <p:nvPr/>
          </p:nvSpPr>
          <p:spPr bwMode="auto">
            <a:xfrm rot="19571678">
              <a:off x="2479" y="2035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10" name="Group 38"/>
          <p:cNvGrpSpPr>
            <a:grpSpLocks/>
          </p:cNvGrpSpPr>
          <p:nvPr/>
        </p:nvGrpSpPr>
        <p:grpSpPr bwMode="auto">
          <a:xfrm>
            <a:off x="1270000" y="3892550"/>
            <a:ext cx="858838" cy="785813"/>
            <a:chOff x="1751" y="1135"/>
            <a:chExt cx="2232" cy="2232"/>
          </a:xfrm>
        </p:grpSpPr>
        <p:sp>
          <p:nvSpPr>
            <p:cNvPr id="105511" name="Oval 3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2" name="Oval 4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3" name="Oval 4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4" name="Oval 4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15" name="Group 43"/>
          <p:cNvGrpSpPr>
            <a:grpSpLocks/>
          </p:cNvGrpSpPr>
          <p:nvPr/>
        </p:nvGrpSpPr>
        <p:grpSpPr bwMode="auto">
          <a:xfrm rot="1669699">
            <a:off x="4411663" y="3959225"/>
            <a:ext cx="858837" cy="785813"/>
            <a:chOff x="1751" y="1135"/>
            <a:chExt cx="2232" cy="2232"/>
          </a:xfrm>
        </p:grpSpPr>
        <p:sp>
          <p:nvSpPr>
            <p:cNvPr id="105516" name="Oval 4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7" name="Oval 4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8" name="Oval 4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19" name="Oval 4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20" name="Group 48"/>
          <p:cNvGrpSpPr>
            <a:grpSpLocks/>
          </p:cNvGrpSpPr>
          <p:nvPr/>
        </p:nvGrpSpPr>
        <p:grpSpPr bwMode="auto">
          <a:xfrm>
            <a:off x="2462213" y="3355975"/>
            <a:ext cx="858837" cy="785813"/>
            <a:chOff x="1751" y="1135"/>
            <a:chExt cx="2232" cy="2232"/>
          </a:xfrm>
        </p:grpSpPr>
        <p:sp>
          <p:nvSpPr>
            <p:cNvPr id="105521" name="Oval 4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2" name="Oval 5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3" name="Oval 5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4" name="Oval 5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25" name="Group 53"/>
          <p:cNvGrpSpPr>
            <a:grpSpLocks/>
          </p:cNvGrpSpPr>
          <p:nvPr/>
        </p:nvGrpSpPr>
        <p:grpSpPr bwMode="auto">
          <a:xfrm>
            <a:off x="7259638" y="3784600"/>
            <a:ext cx="858837" cy="785813"/>
            <a:chOff x="4573" y="2384"/>
            <a:chExt cx="541" cy="495"/>
          </a:xfrm>
        </p:grpSpPr>
        <p:sp>
          <p:nvSpPr>
            <p:cNvPr id="105526" name="Oval 54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7" name="Oval 55"/>
            <p:cNvSpPr>
              <a:spLocks noChangeArrowheads="1"/>
            </p:cNvSpPr>
            <p:nvPr/>
          </p:nvSpPr>
          <p:spPr bwMode="auto">
            <a:xfrm rot="16200000">
              <a:off x="4837" y="262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8" name="Oval 56"/>
            <p:cNvSpPr>
              <a:spLocks noChangeArrowheads="1"/>
            </p:cNvSpPr>
            <p:nvPr/>
          </p:nvSpPr>
          <p:spPr bwMode="auto">
            <a:xfrm rot="-8804052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29" name="Oval 5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30" name="Group 58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5531" name="Oval 5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2" name="Oval 6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3" name="Oval 6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4" name="Oval 6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35" name="Group 63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5536" name="Oval 6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7" name="Oval 6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8" name="Oval 6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39" name="Oval 6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40" name="Group 68"/>
          <p:cNvGrpSpPr>
            <a:grpSpLocks/>
          </p:cNvGrpSpPr>
          <p:nvPr/>
        </p:nvGrpSpPr>
        <p:grpSpPr bwMode="auto">
          <a:xfrm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5541" name="Oval 6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2" name="Oval 7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3" name="Oval 7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4" name="Oval 7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45" name="Group 73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5546" name="Oval 7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7" name="Oval 7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8" name="Oval 7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49" name="Oval 7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50" name="Group 78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5551" name="Oval 7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2" name="Oval 8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3" name="Oval 8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4" name="Oval 8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55" name="Group 83"/>
          <p:cNvGrpSpPr>
            <a:grpSpLocks/>
          </p:cNvGrpSpPr>
          <p:nvPr/>
        </p:nvGrpSpPr>
        <p:grpSpPr bwMode="auto">
          <a:xfrm>
            <a:off x="1446213" y="2935288"/>
            <a:ext cx="858837" cy="785812"/>
            <a:chOff x="1751" y="1135"/>
            <a:chExt cx="2232" cy="2232"/>
          </a:xfrm>
        </p:grpSpPr>
        <p:sp>
          <p:nvSpPr>
            <p:cNvPr id="105556" name="Oval 84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7" name="Oval 85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8" name="Oval 86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59" name="Oval 87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60" name="Group 88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5561" name="Oval 8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2" name="Oval 9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3" name="Oval 9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4" name="Oval 9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65" name="Group 93"/>
          <p:cNvGrpSpPr>
            <a:grpSpLocks/>
          </p:cNvGrpSpPr>
          <p:nvPr/>
        </p:nvGrpSpPr>
        <p:grpSpPr bwMode="auto">
          <a:xfrm>
            <a:off x="2901950" y="5254625"/>
            <a:ext cx="858838" cy="858838"/>
            <a:chOff x="1828" y="3310"/>
            <a:chExt cx="541" cy="541"/>
          </a:xfrm>
        </p:grpSpPr>
        <p:sp>
          <p:nvSpPr>
            <p:cNvPr id="105566" name="Oval 94"/>
            <p:cNvSpPr>
              <a:spLocks noChangeArrowheads="1"/>
            </p:cNvSpPr>
            <p:nvPr/>
          </p:nvSpPr>
          <p:spPr bwMode="auto">
            <a:xfrm rot="13846770">
              <a:off x="1852" y="351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7" name="Oval 95"/>
            <p:cNvSpPr>
              <a:spLocks noChangeArrowheads="1"/>
            </p:cNvSpPr>
            <p:nvPr/>
          </p:nvSpPr>
          <p:spPr bwMode="auto">
            <a:xfrm rot="13846770">
              <a:off x="2093" y="3573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8" name="Oval 96"/>
            <p:cNvSpPr>
              <a:spLocks noChangeArrowheads="1"/>
            </p:cNvSpPr>
            <p:nvPr/>
          </p:nvSpPr>
          <p:spPr bwMode="auto">
            <a:xfrm rot="-11157283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69" name="Oval 97"/>
            <p:cNvSpPr>
              <a:spLocks noChangeArrowheads="1"/>
            </p:cNvSpPr>
            <p:nvPr/>
          </p:nvSpPr>
          <p:spPr bwMode="auto">
            <a:xfrm rot="17218447">
              <a:off x="1828" y="351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70" name="Group 98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5571" name="Oval 99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72" name="Oval 100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73" name="Oval 101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74" name="Oval 102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5575" name="Oval 103"/>
          <p:cNvSpPr>
            <a:spLocks noChangeArrowheads="1"/>
          </p:cNvSpPr>
          <p:nvPr/>
        </p:nvSpPr>
        <p:spPr bwMode="auto">
          <a:xfrm rot="16643075">
            <a:off x="2708276" y="2582862"/>
            <a:ext cx="785812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576" name="Oval 104"/>
          <p:cNvSpPr>
            <a:spLocks noChangeArrowheads="1"/>
          </p:cNvSpPr>
          <p:nvPr/>
        </p:nvSpPr>
        <p:spPr bwMode="auto">
          <a:xfrm rot="16643075">
            <a:off x="3090863" y="26828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577" name="Oval 105"/>
          <p:cNvSpPr>
            <a:spLocks noChangeArrowheads="1"/>
          </p:cNvSpPr>
          <p:nvPr/>
        </p:nvSpPr>
        <p:spPr bwMode="auto">
          <a:xfrm rot="-8360977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5578" name="Oval 106"/>
          <p:cNvSpPr>
            <a:spLocks noChangeArrowheads="1"/>
          </p:cNvSpPr>
          <p:nvPr/>
        </p:nvSpPr>
        <p:spPr bwMode="auto">
          <a:xfrm rot="20014753">
            <a:off x="2671763" y="25923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5579" name="Group 107"/>
          <p:cNvGrpSpPr>
            <a:grpSpLocks/>
          </p:cNvGrpSpPr>
          <p:nvPr/>
        </p:nvGrpSpPr>
        <p:grpSpPr bwMode="auto">
          <a:xfrm>
            <a:off x="5400675" y="3697288"/>
            <a:ext cx="858838" cy="785812"/>
            <a:chOff x="1751" y="1135"/>
            <a:chExt cx="2232" cy="2232"/>
          </a:xfrm>
        </p:grpSpPr>
        <p:sp>
          <p:nvSpPr>
            <p:cNvPr id="105580" name="Oval 10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1" name="Oval 10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2" name="Oval 11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3" name="Oval 11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84" name="Group 112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5585" name="Oval 11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6" name="Oval 11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7" name="Oval 11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88" name="Oval 11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89" name="Group 117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5590" name="Oval 11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1" name="Oval 11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2" name="Oval 12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3" name="Oval 12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94" name="Group 122"/>
          <p:cNvGrpSpPr>
            <a:grpSpLocks/>
          </p:cNvGrpSpPr>
          <p:nvPr/>
        </p:nvGrpSpPr>
        <p:grpSpPr bwMode="auto">
          <a:xfrm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5595" name="Oval 12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6" name="Oval 12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7" name="Oval 12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598" name="Oval 12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599" name="Group 127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5600" name="Oval 12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1" name="Oval 12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2" name="Oval 13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3" name="Oval 13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04" name="Group 132"/>
          <p:cNvGrpSpPr>
            <a:grpSpLocks/>
          </p:cNvGrpSpPr>
          <p:nvPr/>
        </p:nvGrpSpPr>
        <p:grpSpPr bwMode="auto">
          <a:xfrm rot="1128729">
            <a:off x="3775075" y="1998663"/>
            <a:ext cx="858838" cy="785812"/>
            <a:chOff x="1751" y="1135"/>
            <a:chExt cx="2232" cy="2232"/>
          </a:xfrm>
        </p:grpSpPr>
        <p:sp>
          <p:nvSpPr>
            <p:cNvPr id="105605" name="Oval 13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6" name="Oval 13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7" name="Oval 13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08" name="Oval 13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09" name="Group 137"/>
          <p:cNvGrpSpPr>
            <a:grpSpLocks/>
          </p:cNvGrpSpPr>
          <p:nvPr/>
        </p:nvGrpSpPr>
        <p:grpSpPr bwMode="auto">
          <a:xfrm rot="738582">
            <a:off x="1700213" y="1939925"/>
            <a:ext cx="858837" cy="785813"/>
            <a:chOff x="1751" y="1135"/>
            <a:chExt cx="2232" cy="2232"/>
          </a:xfrm>
        </p:grpSpPr>
        <p:sp>
          <p:nvSpPr>
            <p:cNvPr id="105610" name="Oval 13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1" name="Oval 13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2" name="Oval 14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3" name="Oval 14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14" name="Group 142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5615" name="Oval 14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6" name="Oval 14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7" name="Oval 14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18" name="Oval 14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19" name="Group 14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5620" name="Oval 14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1" name="Oval 14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2" name="Oval 15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3" name="Oval 15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24" name="Group 15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5625" name="Oval 15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6" name="Oval 15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7" name="Oval 15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28" name="Oval 15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29" name="Group 15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5630" name="Oval 15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31" name="Oval 15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32" name="Oval 16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33" name="Oval 16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34" name="Group 162"/>
          <p:cNvGrpSpPr>
            <a:grpSpLocks/>
          </p:cNvGrpSpPr>
          <p:nvPr/>
        </p:nvGrpSpPr>
        <p:grpSpPr bwMode="auto">
          <a:xfrm>
            <a:off x="431800" y="-619125"/>
            <a:ext cx="588963" cy="4748213"/>
            <a:chOff x="272" y="-390"/>
            <a:chExt cx="371" cy="2991"/>
          </a:xfrm>
        </p:grpSpPr>
        <p:grpSp>
          <p:nvGrpSpPr>
            <p:cNvPr id="105635" name="Group 163"/>
            <p:cNvGrpSpPr>
              <a:grpSpLocks/>
            </p:cNvGrpSpPr>
            <p:nvPr/>
          </p:nvGrpSpPr>
          <p:grpSpPr bwMode="auto">
            <a:xfrm rot="5400000">
              <a:off x="272" y="-390"/>
              <a:ext cx="370" cy="369"/>
              <a:chOff x="362" y="2318"/>
              <a:chExt cx="370" cy="369"/>
            </a:xfrm>
          </p:grpSpPr>
          <p:sp>
            <p:nvSpPr>
              <p:cNvPr id="105636" name="Freeform 16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37" name="Freeform 16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38" name="Group 166"/>
            <p:cNvGrpSpPr>
              <a:grpSpLocks/>
            </p:cNvGrpSpPr>
            <p:nvPr/>
          </p:nvGrpSpPr>
          <p:grpSpPr bwMode="auto">
            <a:xfrm rot="5400000">
              <a:off x="272" y="-22"/>
              <a:ext cx="370" cy="369"/>
              <a:chOff x="362" y="2318"/>
              <a:chExt cx="370" cy="369"/>
            </a:xfrm>
          </p:grpSpPr>
          <p:sp>
            <p:nvSpPr>
              <p:cNvPr id="105639" name="Freeform 16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0" name="Freeform 16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41" name="Group 169"/>
            <p:cNvGrpSpPr>
              <a:grpSpLocks/>
            </p:cNvGrpSpPr>
            <p:nvPr/>
          </p:nvGrpSpPr>
          <p:grpSpPr bwMode="auto">
            <a:xfrm rot="5400000">
              <a:off x="273" y="346"/>
              <a:ext cx="370" cy="369"/>
              <a:chOff x="362" y="2318"/>
              <a:chExt cx="370" cy="369"/>
            </a:xfrm>
          </p:grpSpPr>
          <p:sp>
            <p:nvSpPr>
              <p:cNvPr id="105642" name="Freeform 17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3" name="Freeform 17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44" name="Group 172"/>
            <p:cNvGrpSpPr>
              <a:grpSpLocks/>
            </p:cNvGrpSpPr>
            <p:nvPr/>
          </p:nvGrpSpPr>
          <p:grpSpPr bwMode="auto">
            <a:xfrm rot="5400000">
              <a:off x="273" y="714"/>
              <a:ext cx="370" cy="369"/>
              <a:chOff x="362" y="2318"/>
              <a:chExt cx="370" cy="369"/>
            </a:xfrm>
          </p:grpSpPr>
          <p:sp>
            <p:nvSpPr>
              <p:cNvPr id="105645" name="Freeform 17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6" name="Freeform 17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47" name="Group 175"/>
            <p:cNvGrpSpPr>
              <a:grpSpLocks/>
            </p:cNvGrpSpPr>
            <p:nvPr/>
          </p:nvGrpSpPr>
          <p:grpSpPr bwMode="auto">
            <a:xfrm rot="5400000">
              <a:off x="273" y="1082"/>
              <a:ext cx="370" cy="369"/>
              <a:chOff x="362" y="2318"/>
              <a:chExt cx="370" cy="369"/>
            </a:xfrm>
          </p:grpSpPr>
          <p:sp>
            <p:nvSpPr>
              <p:cNvPr id="105648" name="Freeform 17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49" name="Freeform 17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50" name="Group 178"/>
            <p:cNvGrpSpPr>
              <a:grpSpLocks/>
            </p:cNvGrpSpPr>
            <p:nvPr/>
          </p:nvGrpSpPr>
          <p:grpSpPr bwMode="auto">
            <a:xfrm rot="5400000">
              <a:off x="273" y="1450"/>
              <a:ext cx="370" cy="369"/>
              <a:chOff x="362" y="2318"/>
              <a:chExt cx="370" cy="369"/>
            </a:xfrm>
          </p:grpSpPr>
          <p:sp>
            <p:nvSpPr>
              <p:cNvPr id="105651" name="Freeform 17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52" name="Freeform 18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5653" name="Group 181"/>
            <p:cNvGrpSpPr>
              <a:grpSpLocks/>
            </p:cNvGrpSpPr>
            <p:nvPr/>
          </p:nvGrpSpPr>
          <p:grpSpPr bwMode="auto">
            <a:xfrm rot="5400000">
              <a:off x="273" y="1818"/>
              <a:ext cx="370" cy="369"/>
              <a:chOff x="362" y="2318"/>
              <a:chExt cx="370" cy="369"/>
            </a:xfrm>
          </p:grpSpPr>
          <p:sp>
            <p:nvSpPr>
              <p:cNvPr id="105654" name="Freeform 18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655" name="Freeform 18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5656" name="Freeform 184"/>
            <p:cNvSpPr>
              <a:spLocks/>
            </p:cNvSpPr>
            <p:nvPr/>
          </p:nvSpPr>
          <p:spPr bwMode="auto">
            <a:xfrm rot="5400000">
              <a:off x="275" y="2185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57" name="Freeform 185"/>
            <p:cNvSpPr>
              <a:spLocks/>
            </p:cNvSpPr>
            <p:nvPr/>
          </p:nvSpPr>
          <p:spPr bwMode="auto">
            <a:xfrm rot="16200000">
              <a:off x="456" y="2370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58" name="Rectangle 186"/>
            <p:cNvSpPr>
              <a:spLocks noChangeArrowheads="1"/>
            </p:cNvSpPr>
            <p:nvPr/>
          </p:nvSpPr>
          <p:spPr bwMode="auto">
            <a:xfrm rot="5400000">
              <a:off x="458" y="2420"/>
              <a:ext cx="136" cy="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5659" name="Group 187"/>
          <p:cNvGrpSpPr>
            <a:grpSpLocks/>
          </p:cNvGrpSpPr>
          <p:nvPr/>
        </p:nvGrpSpPr>
        <p:grpSpPr bwMode="auto">
          <a:xfrm>
            <a:off x="284163" y="3675063"/>
            <a:ext cx="858837" cy="785812"/>
            <a:chOff x="1751" y="1135"/>
            <a:chExt cx="2232" cy="2232"/>
          </a:xfrm>
        </p:grpSpPr>
        <p:sp>
          <p:nvSpPr>
            <p:cNvPr id="105660" name="Oval 18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61" name="Oval 18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62" name="Oval 19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5663" name="Oval 19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465339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 </a:t>
            </a:r>
            <a:r>
              <a:rPr lang="en-US">
                <a:cs typeface="Arial" pitchFamily="34" charset="0"/>
              </a:rPr>
              <a:t>≈</a:t>
            </a:r>
            <a:r>
              <a:rPr lang="en-US"/>
              <a:t> 10</a:t>
            </a:r>
            <a:r>
              <a:rPr lang="en-US" sz="4000" baseline="50000"/>
              <a:t>-15 </a:t>
            </a:r>
            <a:r>
              <a:rPr lang="en-US"/>
              <a:t>s</a:t>
            </a:r>
          </a:p>
        </p:txBody>
      </p:sp>
      <p:sp>
        <p:nvSpPr>
          <p:cNvPr id="106499" name="Oval 3"/>
          <p:cNvSpPr>
            <a:spLocks noChangeArrowheads="1"/>
          </p:cNvSpPr>
          <p:nvPr/>
        </p:nvSpPr>
        <p:spPr bwMode="auto">
          <a:xfrm rot="16200000">
            <a:off x="703263" y="4054475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6500" name="Group 4"/>
          <p:cNvGrpSpPr>
            <a:grpSpLocks/>
          </p:cNvGrpSpPr>
          <p:nvPr/>
        </p:nvGrpSpPr>
        <p:grpSpPr bwMode="auto">
          <a:xfrm rot="1198672">
            <a:off x="2047875" y="4568825"/>
            <a:ext cx="858838" cy="785813"/>
            <a:chOff x="1751" y="1135"/>
            <a:chExt cx="2232" cy="2232"/>
          </a:xfrm>
        </p:grpSpPr>
        <p:sp>
          <p:nvSpPr>
            <p:cNvPr id="106501" name="Oval 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2" name="Oval 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3" name="Oval 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4" name="Oval 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05" name="Group 9"/>
          <p:cNvGrpSpPr>
            <a:grpSpLocks/>
          </p:cNvGrpSpPr>
          <p:nvPr/>
        </p:nvGrpSpPr>
        <p:grpSpPr bwMode="auto">
          <a:xfrm rot="-1425292">
            <a:off x="3419475" y="4343400"/>
            <a:ext cx="858838" cy="785813"/>
            <a:chOff x="1751" y="1135"/>
            <a:chExt cx="2232" cy="2232"/>
          </a:xfrm>
        </p:grpSpPr>
        <p:sp>
          <p:nvSpPr>
            <p:cNvPr id="106506" name="Oval 1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7" name="Oval 1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8" name="Oval 1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09" name="Oval 1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10" name="Group 14"/>
          <p:cNvGrpSpPr>
            <a:grpSpLocks/>
          </p:cNvGrpSpPr>
          <p:nvPr/>
        </p:nvGrpSpPr>
        <p:grpSpPr bwMode="auto">
          <a:xfrm rot="-583414">
            <a:off x="6169025" y="2941638"/>
            <a:ext cx="858838" cy="785812"/>
            <a:chOff x="1751" y="1135"/>
            <a:chExt cx="2232" cy="2232"/>
          </a:xfrm>
        </p:grpSpPr>
        <p:sp>
          <p:nvSpPr>
            <p:cNvPr id="106511" name="Oval 1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2" name="Oval 1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3" name="Oval 1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4" name="Oval 1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15" name="Group 19"/>
          <p:cNvGrpSpPr>
            <a:grpSpLocks/>
          </p:cNvGrpSpPr>
          <p:nvPr/>
        </p:nvGrpSpPr>
        <p:grpSpPr bwMode="auto">
          <a:xfrm>
            <a:off x="6221413" y="4371975"/>
            <a:ext cx="858837" cy="785813"/>
            <a:chOff x="1751" y="1135"/>
            <a:chExt cx="2232" cy="2232"/>
          </a:xfrm>
        </p:grpSpPr>
        <p:sp>
          <p:nvSpPr>
            <p:cNvPr id="106516" name="Oval 2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7" name="Oval 2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8" name="Oval 2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19" name="Oval 2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20" name="Group 24"/>
          <p:cNvGrpSpPr>
            <a:grpSpLocks/>
          </p:cNvGrpSpPr>
          <p:nvPr/>
        </p:nvGrpSpPr>
        <p:grpSpPr bwMode="auto">
          <a:xfrm>
            <a:off x="5081588" y="2724150"/>
            <a:ext cx="858837" cy="785813"/>
            <a:chOff x="1751" y="1135"/>
            <a:chExt cx="2232" cy="2232"/>
          </a:xfrm>
        </p:grpSpPr>
        <p:sp>
          <p:nvSpPr>
            <p:cNvPr id="106521" name="Oval 2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2" name="Oval 2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3" name="Oval 2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4" name="Oval 2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25" name="Group 29"/>
          <p:cNvGrpSpPr>
            <a:grpSpLocks/>
          </p:cNvGrpSpPr>
          <p:nvPr/>
        </p:nvGrpSpPr>
        <p:grpSpPr bwMode="auto">
          <a:xfrm rot="3434755">
            <a:off x="5226050" y="4930776"/>
            <a:ext cx="858837" cy="785812"/>
            <a:chOff x="1751" y="1135"/>
            <a:chExt cx="2232" cy="2232"/>
          </a:xfrm>
        </p:grpSpPr>
        <p:sp>
          <p:nvSpPr>
            <p:cNvPr id="106526" name="Oval 3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7" name="Oval 3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8" name="Oval 3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29" name="Oval 3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30" name="Group 34"/>
          <p:cNvGrpSpPr>
            <a:grpSpLocks/>
          </p:cNvGrpSpPr>
          <p:nvPr/>
        </p:nvGrpSpPr>
        <p:grpSpPr bwMode="auto">
          <a:xfrm>
            <a:off x="4049713" y="5264150"/>
            <a:ext cx="858837" cy="785813"/>
            <a:chOff x="1751" y="1135"/>
            <a:chExt cx="2232" cy="2232"/>
          </a:xfrm>
        </p:grpSpPr>
        <p:sp>
          <p:nvSpPr>
            <p:cNvPr id="106531" name="Oval 3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2" name="Oval 3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3" name="Oval 3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4" name="Oval 3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35" name="Group 39"/>
          <p:cNvGrpSpPr>
            <a:grpSpLocks/>
          </p:cNvGrpSpPr>
          <p:nvPr/>
        </p:nvGrpSpPr>
        <p:grpSpPr bwMode="auto">
          <a:xfrm rot="1626381">
            <a:off x="1901825" y="5641975"/>
            <a:ext cx="858838" cy="785813"/>
            <a:chOff x="1751" y="1135"/>
            <a:chExt cx="2232" cy="2232"/>
          </a:xfrm>
        </p:grpSpPr>
        <p:sp>
          <p:nvSpPr>
            <p:cNvPr id="106536" name="Oval 4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7" name="Oval 4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8" name="Oval 4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39" name="Oval 4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40" name="Group 44"/>
          <p:cNvGrpSpPr>
            <a:grpSpLocks/>
          </p:cNvGrpSpPr>
          <p:nvPr/>
        </p:nvGrpSpPr>
        <p:grpSpPr bwMode="auto">
          <a:xfrm>
            <a:off x="1082675" y="4937125"/>
            <a:ext cx="858838" cy="785813"/>
            <a:chOff x="1751" y="1135"/>
            <a:chExt cx="2232" cy="2232"/>
          </a:xfrm>
        </p:grpSpPr>
        <p:sp>
          <p:nvSpPr>
            <p:cNvPr id="106541" name="Oval 4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2" name="Oval 4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3" name="Oval 4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4" name="Oval 4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45" name="Group 49"/>
          <p:cNvGrpSpPr>
            <a:grpSpLocks/>
          </p:cNvGrpSpPr>
          <p:nvPr/>
        </p:nvGrpSpPr>
        <p:grpSpPr bwMode="auto">
          <a:xfrm rot="668038">
            <a:off x="5965825" y="1970088"/>
            <a:ext cx="858838" cy="785812"/>
            <a:chOff x="1751" y="1135"/>
            <a:chExt cx="2232" cy="2232"/>
          </a:xfrm>
        </p:grpSpPr>
        <p:sp>
          <p:nvSpPr>
            <p:cNvPr id="106546" name="Oval 50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7" name="Oval 51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8" name="Oval 52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49" name="Oval 53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50" name="Group 54"/>
          <p:cNvGrpSpPr>
            <a:grpSpLocks/>
          </p:cNvGrpSpPr>
          <p:nvPr/>
        </p:nvGrpSpPr>
        <p:grpSpPr bwMode="auto">
          <a:xfrm rot="879490">
            <a:off x="4841875" y="1671638"/>
            <a:ext cx="858838" cy="785812"/>
            <a:chOff x="1751" y="1135"/>
            <a:chExt cx="2232" cy="2232"/>
          </a:xfrm>
        </p:grpSpPr>
        <p:sp>
          <p:nvSpPr>
            <p:cNvPr id="106551" name="Oval 55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52" name="Oval 56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53" name="Oval 57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54" name="Oval 58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555" name="Oval 59"/>
          <p:cNvSpPr>
            <a:spLocks noChangeArrowheads="1"/>
          </p:cNvSpPr>
          <p:nvPr/>
        </p:nvSpPr>
        <p:spPr bwMode="auto">
          <a:xfrm rot="17328728">
            <a:off x="3811588" y="2278063"/>
            <a:ext cx="785812" cy="227012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6" name="Oval 60"/>
          <p:cNvSpPr>
            <a:spLocks noChangeArrowheads="1"/>
          </p:cNvSpPr>
          <p:nvPr/>
        </p:nvSpPr>
        <p:spPr bwMode="auto">
          <a:xfrm rot="17328728">
            <a:off x="4194175" y="2378075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7" name="Oval 61"/>
          <p:cNvSpPr>
            <a:spLocks noChangeArrowheads="1"/>
          </p:cNvSpPr>
          <p:nvPr/>
        </p:nvSpPr>
        <p:spPr bwMode="auto">
          <a:xfrm rot="-7675323">
            <a:off x="3775869" y="2286794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8" name="Oval 62"/>
          <p:cNvSpPr>
            <a:spLocks noChangeAspect="1" noChangeArrowheads="1"/>
          </p:cNvSpPr>
          <p:nvPr/>
        </p:nvSpPr>
        <p:spPr bwMode="auto">
          <a:xfrm rot="20700406">
            <a:off x="3549650" y="22272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59" name="Oval 63"/>
          <p:cNvSpPr>
            <a:spLocks noChangeArrowheads="1"/>
          </p:cNvSpPr>
          <p:nvPr/>
        </p:nvSpPr>
        <p:spPr bwMode="auto">
          <a:xfrm rot="16938582">
            <a:off x="1736725" y="22193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60" name="Oval 64"/>
          <p:cNvSpPr>
            <a:spLocks noChangeArrowheads="1"/>
          </p:cNvSpPr>
          <p:nvPr/>
        </p:nvSpPr>
        <p:spPr bwMode="auto">
          <a:xfrm rot="16938582">
            <a:off x="2119313" y="23193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61" name="Oval 65"/>
          <p:cNvSpPr>
            <a:spLocks noChangeAspect="1" noChangeArrowheads="1"/>
          </p:cNvSpPr>
          <p:nvPr/>
        </p:nvSpPr>
        <p:spPr bwMode="auto">
          <a:xfrm rot="-8065471">
            <a:off x="1481138" y="2184400"/>
            <a:ext cx="1295400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62" name="Oval 66"/>
          <p:cNvSpPr>
            <a:spLocks noChangeArrowheads="1"/>
          </p:cNvSpPr>
          <p:nvPr/>
        </p:nvSpPr>
        <p:spPr bwMode="auto">
          <a:xfrm rot="20310260">
            <a:off x="1700213" y="22288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6563" name="Group 67"/>
          <p:cNvGrpSpPr>
            <a:grpSpLocks/>
          </p:cNvGrpSpPr>
          <p:nvPr/>
        </p:nvGrpSpPr>
        <p:grpSpPr bwMode="auto">
          <a:xfrm>
            <a:off x="204788" y="4784725"/>
            <a:ext cx="858837" cy="785813"/>
            <a:chOff x="1751" y="1135"/>
            <a:chExt cx="2232" cy="2232"/>
          </a:xfrm>
        </p:grpSpPr>
        <p:sp>
          <p:nvSpPr>
            <p:cNvPr id="106564" name="Oval 6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65" name="Oval 6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66" name="Oval 7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67" name="Oval 7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68" name="Group 72"/>
          <p:cNvGrpSpPr>
            <a:grpSpLocks/>
          </p:cNvGrpSpPr>
          <p:nvPr/>
        </p:nvGrpSpPr>
        <p:grpSpPr bwMode="auto">
          <a:xfrm>
            <a:off x="479425" y="5757863"/>
            <a:ext cx="858838" cy="785812"/>
            <a:chOff x="1751" y="1135"/>
            <a:chExt cx="2232" cy="2232"/>
          </a:xfrm>
        </p:grpSpPr>
        <p:sp>
          <p:nvSpPr>
            <p:cNvPr id="106569" name="Oval 73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0" name="Oval 74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1" name="Oval 75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2" name="Oval 76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573" name="Group 77"/>
          <p:cNvGrpSpPr>
            <a:grpSpLocks/>
          </p:cNvGrpSpPr>
          <p:nvPr/>
        </p:nvGrpSpPr>
        <p:grpSpPr bwMode="auto">
          <a:xfrm>
            <a:off x="471488" y="2281238"/>
            <a:ext cx="858837" cy="785812"/>
            <a:chOff x="1751" y="1135"/>
            <a:chExt cx="2232" cy="2232"/>
          </a:xfrm>
        </p:grpSpPr>
        <p:sp>
          <p:nvSpPr>
            <p:cNvPr id="106574" name="Oval 78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5" name="Oval 79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6" name="Oval 80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77" name="Oval 81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578" name="Text Box 82"/>
          <p:cNvSpPr txBox="1">
            <a:spLocks noChangeArrowheads="1"/>
          </p:cNvSpPr>
          <p:nvPr/>
        </p:nvSpPr>
        <p:spPr bwMode="auto">
          <a:xfrm>
            <a:off x="7100888" y="5083175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800" b="1">
                <a:solidFill>
                  <a:srgbClr val="0000CC"/>
                </a:solidFill>
              </a:rPr>
              <a:t>-</a:t>
            </a:r>
            <a:endParaRPr lang="en-US" sz="2800" b="1" baseline="30000">
              <a:solidFill>
                <a:srgbClr val="0000CC"/>
              </a:solidFill>
            </a:endParaRPr>
          </a:p>
        </p:txBody>
      </p:sp>
      <p:sp>
        <p:nvSpPr>
          <p:cNvPr id="106579" name="Text Box 83"/>
          <p:cNvSpPr txBox="1">
            <a:spLocks noChangeArrowheads="1"/>
          </p:cNvSpPr>
          <p:nvPr/>
        </p:nvSpPr>
        <p:spPr bwMode="auto">
          <a:xfrm>
            <a:off x="7312025" y="305752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0000CC"/>
                </a:solidFill>
              </a:rPr>
              <a:t>e</a:t>
            </a:r>
            <a:r>
              <a:rPr lang="en-US" b="1" baseline="30000">
                <a:solidFill>
                  <a:srgbClr val="0000CC"/>
                </a:solidFill>
              </a:rPr>
              <a:t>-</a:t>
            </a:r>
          </a:p>
        </p:txBody>
      </p:sp>
      <p:sp>
        <p:nvSpPr>
          <p:cNvPr id="106580" name="Oval 84"/>
          <p:cNvSpPr>
            <a:spLocks noChangeArrowheads="1"/>
          </p:cNvSpPr>
          <p:nvPr/>
        </p:nvSpPr>
        <p:spPr bwMode="auto">
          <a:xfrm rot="-8804052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1" name="Oval 85"/>
          <p:cNvSpPr>
            <a:spLocks noChangeArrowheads="1"/>
          </p:cNvSpPr>
          <p:nvPr/>
        </p:nvSpPr>
        <p:spPr bwMode="auto">
          <a:xfrm rot="19571678">
            <a:off x="284163" y="3963988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2" name="Oval 86"/>
          <p:cNvSpPr>
            <a:spLocks noChangeArrowheads="1"/>
          </p:cNvSpPr>
          <p:nvPr/>
        </p:nvSpPr>
        <p:spPr bwMode="auto">
          <a:xfrm rot="-8804052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3" name="Oval 87"/>
          <p:cNvSpPr>
            <a:spLocks noChangeArrowheads="1"/>
          </p:cNvSpPr>
          <p:nvPr/>
        </p:nvSpPr>
        <p:spPr bwMode="auto">
          <a:xfrm rot="19571678">
            <a:off x="3935413" y="323056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4" name="Oval 88"/>
          <p:cNvSpPr>
            <a:spLocks noChangeArrowheads="1"/>
          </p:cNvSpPr>
          <p:nvPr/>
        </p:nvSpPr>
        <p:spPr bwMode="auto">
          <a:xfrm rot="-8804052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5" name="Oval 89"/>
          <p:cNvSpPr>
            <a:spLocks noChangeArrowheads="1"/>
          </p:cNvSpPr>
          <p:nvPr/>
        </p:nvSpPr>
        <p:spPr bwMode="auto">
          <a:xfrm rot="19571678">
            <a:off x="1270000" y="4181475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6" name="Oval 90"/>
          <p:cNvSpPr>
            <a:spLocks noChangeArrowheads="1"/>
          </p:cNvSpPr>
          <p:nvPr/>
        </p:nvSpPr>
        <p:spPr bwMode="auto">
          <a:xfrm rot="16200000">
            <a:off x="2498725" y="363537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7" name="Oval 91"/>
          <p:cNvSpPr>
            <a:spLocks noChangeArrowheads="1"/>
          </p:cNvSpPr>
          <p:nvPr/>
        </p:nvSpPr>
        <p:spPr bwMode="auto">
          <a:xfrm rot="-8804052">
            <a:off x="2462213" y="364490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8" name="Oval 92"/>
          <p:cNvSpPr>
            <a:spLocks noChangeArrowheads="1"/>
          </p:cNvSpPr>
          <p:nvPr/>
        </p:nvSpPr>
        <p:spPr bwMode="auto">
          <a:xfrm rot="-8804052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89" name="Oval 93"/>
          <p:cNvSpPr>
            <a:spLocks noChangeArrowheads="1"/>
          </p:cNvSpPr>
          <p:nvPr/>
        </p:nvSpPr>
        <p:spPr bwMode="auto">
          <a:xfrm rot="19571678">
            <a:off x="1446213" y="3224213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0" name="Oval 94"/>
          <p:cNvSpPr>
            <a:spLocks noChangeArrowheads="1"/>
          </p:cNvSpPr>
          <p:nvPr/>
        </p:nvSpPr>
        <p:spPr bwMode="auto">
          <a:xfrm rot="13846770">
            <a:off x="2940050" y="55721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1" name="Oval 95"/>
          <p:cNvSpPr>
            <a:spLocks noChangeArrowheads="1"/>
          </p:cNvSpPr>
          <p:nvPr/>
        </p:nvSpPr>
        <p:spPr bwMode="auto">
          <a:xfrm rot="-11157283">
            <a:off x="2901950" y="5581650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2" name="Oval 96"/>
          <p:cNvSpPr>
            <a:spLocks noChangeArrowheads="1"/>
          </p:cNvSpPr>
          <p:nvPr/>
        </p:nvSpPr>
        <p:spPr bwMode="auto">
          <a:xfrm rot="-8804052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3" name="Oval 97"/>
          <p:cNvSpPr>
            <a:spLocks noChangeArrowheads="1"/>
          </p:cNvSpPr>
          <p:nvPr/>
        </p:nvSpPr>
        <p:spPr bwMode="auto">
          <a:xfrm rot="19571678">
            <a:off x="5400675" y="3986213"/>
            <a:ext cx="858838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594" name="Text Box 98"/>
          <p:cNvSpPr txBox="1">
            <a:spLocks noChangeArrowheads="1"/>
          </p:cNvSpPr>
          <p:nvPr/>
        </p:nvSpPr>
        <p:spPr bwMode="auto">
          <a:xfrm>
            <a:off x="1533525" y="4121150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sp>
        <p:nvSpPr>
          <p:cNvPr id="106595" name="Text Box 99"/>
          <p:cNvSpPr txBox="1">
            <a:spLocks noChangeArrowheads="1"/>
          </p:cNvSpPr>
          <p:nvPr/>
        </p:nvSpPr>
        <p:spPr bwMode="auto">
          <a:xfrm>
            <a:off x="560388" y="3889375"/>
            <a:ext cx="36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+</a:t>
            </a:r>
            <a:endParaRPr lang="en-US" b="1" baseline="30000">
              <a:solidFill>
                <a:srgbClr val="FF0000"/>
              </a:solidFill>
            </a:endParaRPr>
          </a:p>
        </p:txBody>
      </p:sp>
      <p:grpSp>
        <p:nvGrpSpPr>
          <p:cNvPr id="106596" name="Group 100"/>
          <p:cNvGrpSpPr>
            <a:grpSpLocks/>
          </p:cNvGrpSpPr>
          <p:nvPr/>
        </p:nvGrpSpPr>
        <p:grpSpPr bwMode="auto">
          <a:xfrm rot="-3226531">
            <a:off x="6176963" y="5314950"/>
            <a:ext cx="858837" cy="785813"/>
            <a:chOff x="1751" y="1135"/>
            <a:chExt cx="2232" cy="2232"/>
          </a:xfrm>
        </p:grpSpPr>
        <p:sp>
          <p:nvSpPr>
            <p:cNvPr id="106597" name="Oval 101"/>
            <p:cNvSpPr>
              <a:spLocks noChangeArrowheads="1"/>
            </p:cNvSpPr>
            <p:nvPr/>
          </p:nvSpPr>
          <p:spPr bwMode="auto">
            <a:xfrm rot="16200000">
              <a:off x="1751" y="1957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98" name="Oval 102"/>
            <p:cNvSpPr>
              <a:spLocks noChangeArrowheads="1"/>
            </p:cNvSpPr>
            <p:nvPr/>
          </p:nvSpPr>
          <p:spPr bwMode="auto">
            <a:xfrm rot="16200000">
              <a:off x="2837" y="2217"/>
              <a:ext cx="60" cy="6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599" name="Oval 103"/>
            <p:cNvSpPr>
              <a:spLocks noChangeArrowheads="1"/>
            </p:cNvSpPr>
            <p:nvPr/>
          </p:nvSpPr>
          <p:spPr bwMode="auto">
            <a:xfrm rot="-8804052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00" name="Oval 104"/>
            <p:cNvSpPr>
              <a:spLocks noChangeArrowheads="1"/>
            </p:cNvSpPr>
            <p:nvPr/>
          </p:nvSpPr>
          <p:spPr bwMode="auto">
            <a:xfrm rot="19571678">
              <a:off x="1751" y="1956"/>
              <a:ext cx="2232" cy="588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601" name="Oval 105"/>
          <p:cNvSpPr>
            <a:spLocks noChangeAspect="1" noChangeArrowheads="1"/>
          </p:cNvSpPr>
          <p:nvPr/>
        </p:nvSpPr>
        <p:spPr bwMode="auto">
          <a:xfrm rot="23586493">
            <a:off x="3716338" y="31765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2" name="Oval 106"/>
          <p:cNvSpPr>
            <a:spLocks noChangeArrowheads="1"/>
          </p:cNvSpPr>
          <p:nvPr/>
        </p:nvSpPr>
        <p:spPr bwMode="auto">
          <a:xfrm rot="16200000">
            <a:off x="4354513" y="332105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3" name="Oval 107"/>
          <p:cNvSpPr>
            <a:spLocks noChangeAspect="1" noChangeArrowheads="1"/>
          </p:cNvSpPr>
          <p:nvPr/>
        </p:nvSpPr>
        <p:spPr bwMode="auto">
          <a:xfrm rot="21131629">
            <a:off x="2663825" y="5521325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4" name="Oval 108"/>
          <p:cNvSpPr>
            <a:spLocks noChangeArrowheads="1"/>
          </p:cNvSpPr>
          <p:nvPr/>
        </p:nvSpPr>
        <p:spPr bwMode="auto">
          <a:xfrm rot="13846770">
            <a:off x="3322638" y="56721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05" name="Oval 109"/>
          <p:cNvSpPr>
            <a:spLocks noChangeAspect="1" noChangeArrowheads="1"/>
          </p:cNvSpPr>
          <p:nvPr/>
        </p:nvSpPr>
        <p:spPr bwMode="auto">
          <a:xfrm rot="20382907">
            <a:off x="5951538" y="5543550"/>
            <a:ext cx="1298575" cy="311150"/>
          </a:xfrm>
          <a:prstGeom prst="ellipse">
            <a:avLst/>
          </a:prstGeom>
          <a:noFill/>
          <a:ln w="12700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06606" name="Group 110"/>
          <p:cNvGrpSpPr>
            <a:grpSpLocks/>
          </p:cNvGrpSpPr>
          <p:nvPr/>
        </p:nvGrpSpPr>
        <p:grpSpPr bwMode="auto">
          <a:xfrm>
            <a:off x="2460625" y="2303463"/>
            <a:ext cx="1298575" cy="785812"/>
            <a:chOff x="1550" y="1451"/>
            <a:chExt cx="818" cy="495"/>
          </a:xfrm>
        </p:grpSpPr>
        <p:sp>
          <p:nvSpPr>
            <p:cNvPr id="106607" name="Oval 111"/>
            <p:cNvSpPr>
              <a:spLocks noChangeArrowheads="1"/>
            </p:cNvSpPr>
            <p:nvPr/>
          </p:nvSpPr>
          <p:spPr bwMode="auto">
            <a:xfrm rot="16643075">
              <a:off x="1706" y="1627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08" name="Oval 112"/>
            <p:cNvSpPr>
              <a:spLocks noChangeArrowheads="1"/>
            </p:cNvSpPr>
            <p:nvPr/>
          </p:nvSpPr>
          <p:spPr bwMode="auto">
            <a:xfrm rot="-8360977">
              <a:off x="1683" y="1633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09" name="Oval 113"/>
            <p:cNvSpPr>
              <a:spLocks noChangeArrowheads="1"/>
            </p:cNvSpPr>
            <p:nvPr/>
          </p:nvSpPr>
          <p:spPr bwMode="auto">
            <a:xfrm rot="16643075">
              <a:off x="1947" y="1690"/>
              <a:ext cx="13" cy="17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10" name="Oval 114"/>
            <p:cNvSpPr>
              <a:spLocks noChangeAspect="1" noChangeArrowheads="1"/>
            </p:cNvSpPr>
            <p:nvPr/>
          </p:nvSpPr>
          <p:spPr bwMode="auto">
            <a:xfrm rot="24113925">
              <a:off x="1550" y="1603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06611" name="Group 115"/>
          <p:cNvGrpSpPr>
            <a:grpSpLocks/>
          </p:cNvGrpSpPr>
          <p:nvPr/>
        </p:nvGrpSpPr>
        <p:grpSpPr bwMode="auto">
          <a:xfrm rot="-1791541">
            <a:off x="7032625" y="3784600"/>
            <a:ext cx="1298575" cy="785813"/>
            <a:chOff x="4430" y="2384"/>
            <a:chExt cx="818" cy="495"/>
          </a:xfrm>
        </p:grpSpPr>
        <p:sp>
          <p:nvSpPr>
            <p:cNvPr id="106612" name="Oval 116"/>
            <p:cNvSpPr>
              <a:spLocks noChangeArrowheads="1"/>
            </p:cNvSpPr>
            <p:nvPr/>
          </p:nvSpPr>
          <p:spPr bwMode="auto">
            <a:xfrm rot="16200000">
              <a:off x="4596" y="2560"/>
              <a:ext cx="495" cy="143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13" name="Oval 117"/>
            <p:cNvSpPr>
              <a:spLocks noChangeArrowheads="1"/>
            </p:cNvSpPr>
            <p:nvPr/>
          </p:nvSpPr>
          <p:spPr bwMode="auto">
            <a:xfrm rot="19571678">
              <a:off x="4573" y="2566"/>
              <a:ext cx="541" cy="130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614" name="Oval 118"/>
            <p:cNvSpPr>
              <a:spLocks noChangeAspect="1" noChangeArrowheads="1"/>
            </p:cNvSpPr>
            <p:nvPr/>
          </p:nvSpPr>
          <p:spPr bwMode="auto">
            <a:xfrm rot="23586493">
              <a:off x="4430" y="2535"/>
              <a:ext cx="818" cy="196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6615" name="Oval 119"/>
          <p:cNvSpPr>
            <a:spLocks noChangeArrowheads="1"/>
          </p:cNvSpPr>
          <p:nvPr/>
        </p:nvSpPr>
        <p:spPr bwMode="auto">
          <a:xfrm rot="16200000">
            <a:off x="7678738" y="4164013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6" name="Oval 120"/>
          <p:cNvSpPr>
            <a:spLocks noChangeArrowheads="1"/>
          </p:cNvSpPr>
          <p:nvPr/>
        </p:nvSpPr>
        <p:spPr bwMode="auto">
          <a:xfrm rot="17869698">
            <a:off x="4448175" y="4238625"/>
            <a:ext cx="785813" cy="227013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7" name="Oval 121"/>
          <p:cNvSpPr>
            <a:spLocks noChangeArrowheads="1"/>
          </p:cNvSpPr>
          <p:nvPr/>
        </p:nvSpPr>
        <p:spPr bwMode="auto">
          <a:xfrm rot="17869698">
            <a:off x="4830763" y="433863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8" name="Oval 122"/>
          <p:cNvSpPr>
            <a:spLocks noChangeArrowheads="1"/>
          </p:cNvSpPr>
          <p:nvPr/>
        </p:nvSpPr>
        <p:spPr bwMode="auto">
          <a:xfrm rot="21241377">
            <a:off x="4411663" y="4248150"/>
            <a:ext cx="858837" cy="206375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19" name="Oval 123"/>
          <p:cNvSpPr>
            <a:spLocks noChangeArrowheads="1"/>
          </p:cNvSpPr>
          <p:nvPr/>
        </p:nvSpPr>
        <p:spPr bwMode="auto">
          <a:xfrm rot="16200000">
            <a:off x="5819775" y="4076700"/>
            <a:ext cx="20638" cy="26988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0" name="Oval 124"/>
          <p:cNvSpPr>
            <a:spLocks noChangeAspect="1" noChangeArrowheads="1"/>
          </p:cNvSpPr>
          <p:nvPr/>
        </p:nvSpPr>
        <p:spPr bwMode="auto">
          <a:xfrm rot="5400000">
            <a:off x="5168900" y="391477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1" name="Oval 125"/>
          <p:cNvSpPr>
            <a:spLocks noChangeAspect="1" noChangeArrowheads="1"/>
          </p:cNvSpPr>
          <p:nvPr/>
        </p:nvSpPr>
        <p:spPr bwMode="auto">
          <a:xfrm rot="5400000">
            <a:off x="1220787" y="3167063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2" name="Oval 126"/>
          <p:cNvSpPr>
            <a:spLocks noChangeAspect="1" noChangeArrowheads="1"/>
          </p:cNvSpPr>
          <p:nvPr/>
        </p:nvSpPr>
        <p:spPr bwMode="auto">
          <a:xfrm rot="-1702755">
            <a:off x="2235200" y="3595688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3" name="Oval 127"/>
          <p:cNvSpPr>
            <a:spLocks noChangeArrowheads="1"/>
          </p:cNvSpPr>
          <p:nvPr/>
        </p:nvSpPr>
        <p:spPr bwMode="auto">
          <a:xfrm rot="16200000">
            <a:off x="2881313" y="3735388"/>
            <a:ext cx="20637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4" name="Oval 128"/>
          <p:cNvSpPr>
            <a:spLocks noChangeArrowheads="1"/>
          </p:cNvSpPr>
          <p:nvPr/>
        </p:nvSpPr>
        <p:spPr bwMode="auto">
          <a:xfrm rot="16200000">
            <a:off x="1865313" y="3314700"/>
            <a:ext cx="20638" cy="26987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6625" name="Oval 129"/>
          <p:cNvSpPr>
            <a:spLocks noChangeAspect="1" noChangeArrowheads="1"/>
          </p:cNvSpPr>
          <p:nvPr/>
        </p:nvSpPr>
        <p:spPr bwMode="auto">
          <a:xfrm rot="24992214">
            <a:off x="4183062" y="4200526"/>
            <a:ext cx="1298575" cy="3111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997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7" b="13107"/>
          <a:stretch>
            <a:fillRect/>
          </a:stretch>
        </p:blipFill>
        <p:spPr bwMode="auto">
          <a:xfrm>
            <a:off x="581025" y="1260475"/>
            <a:ext cx="8080375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Timescales of radiation damage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363538" y="5888038"/>
            <a:ext cx="8447087" cy="96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300">
                <a:solidFill>
                  <a:srgbClr val="000000"/>
                </a:solidFill>
              </a:rPr>
              <a:t>Garret et. al. (2005) </a:t>
            </a:r>
            <a:r>
              <a:rPr lang="en-US" sz="2300" i="1">
                <a:solidFill>
                  <a:srgbClr val="000000"/>
                </a:solidFill>
              </a:rPr>
              <a:t>Chem. Rev</a:t>
            </a:r>
            <a:r>
              <a:rPr lang="en-US" sz="2300" b="1" i="1">
                <a:solidFill>
                  <a:srgbClr val="000000"/>
                </a:solidFill>
              </a:rPr>
              <a:t>.</a:t>
            </a:r>
            <a:r>
              <a:rPr lang="en-US" sz="2300" b="1">
                <a:solidFill>
                  <a:srgbClr val="000000"/>
                </a:solidFill>
              </a:rPr>
              <a:t> 105</a:t>
            </a:r>
            <a:r>
              <a:rPr lang="en-US" sz="2300">
                <a:solidFill>
                  <a:srgbClr val="000000"/>
                </a:solidFill>
              </a:rPr>
              <a:t>, 355-389</a:t>
            </a:r>
          </a:p>
          <a:p>
            <a:pPr algn="ctr">
              <a:spcBef>
                <a:spcPct val="50000"/>
              </a:spcBef>
            </a:pPr>
            <a:endParaRPr lang="en-US" sz="2300">
              <a:solidFill>
                <a:srgbClr val="000000"/>
              </a:solidFill>
            </a:endParaRPr>
          </a:p>
        </p:txBody>
      </p:sp>
      <p:sp>
        <p:nvSpPr>
          <p:cNvPr id="139269" name="Line 5"/>
          <p:cNvSpPr>
            <a:spLocks noChangeShapeType="1"/>
          </p:cNvSpPr>
          <p:nvPr/>
        </p:nvSpPr>
        <p:spPr bwMode="auto">
          <a:xfrm>
            <a:off x="4456113" y="3455988"/>
            <a:ext cx="0" cy="739775"/>
          </a:xfrm>
          <a:prstGeom prst="line">
            <a:avLst/>
          </a:prstGeom>
          <a:noFill/>
          <a:ln w="76200">
            <a:solidFill>
              <a:srgbClr val="99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9270" name="Text Box 6"/>
          <p:cNvSpPr txBox="1">
            <a:spLocks noChangeArrowheads="1"/>
          </p:cNvSpPr>
          <p:nvPr/>
        </p:nvSpPr>
        <p:spPr bwMode="auto">
          <a:xfrm>
            <a:off x="3933825" y="2938463"/>
            <a:ext cx="979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99CC00"/>
                </a:solidFill>
              </a:rPr>
              <a:t>LCLS</a:t>
            </a:r>
          </a:p>
        </p:txBody>
      </p:sp>
      <p:grpSp>
        <p:nvGrpSpPr>
          <p:cNvPr id="139271" name="Group 7"/>
          <p:cNvGrpSpPr>
            <a:grpSpLocks/>
          </p:cNvGrpSpPr>
          <p:nvPr/>
        </p:nvGrpSpPr>
        <p:grpSpPr bwMode="auto">
          <a:xfrm>
            <a:off x="6629403" y="3521077"/>
            <a:ext cx="1158876" cy="830263"/>
            <a:chOff x="4745" y="2040"/>
            <a:chExt cx="730" cy="523"/>
          </a:xfrm>
        </p:grpSpPr>
        <p:sp>
          <p:nvSpPr>
            <p:cNvPr id="139272" name="Line 8"/>
            <p:cNvSpPr>
              <a:spLocks noChangeShapeType="1"/>
            </p:cNvSpPr>
            <p:nvPr/>
          </p:nvSpPr>
          <p:spPr bwMode="auto">
            <a:xfrm flipV="1">
              <a:off x="4745" y="2117"/>
              <a:ext cx="0" cy="320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273" name="Text Box 9"/>
            <p:cNvSpPr txBox="1">
              <a:spLocks noChangeArrowheads="1"/>
            </p:cNvSpPr>
            <p:nvPr/>
          </p:nvSpPr>
          <p:spPr bwMode="auto">
            <a:xfrm>
              <a:off x="4778" y="2040"/>
              <a:ext cx="697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00FF"/>
                  </a:solidFill>
                </a:rPr>
                <a:t>AS</a:t>
              </a:r>
              <a:endParaRPr lang="en-US" sz="2400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sz="2400" b="1" dirty="0">
                  <a:solidFill>
                    <a:srgbClr val="0000FF"/>
                  </a:solidFill>
                </a:rPr>
                <a:t>bunch</a:t>
              </a:r>
            </a:p>
          </p:txBody>
        </p:sp>
      </p:grpSp>
      <p:sp>
        <p:nvSpPr>
          <p:cNvPr id="139274" name="Rectangle 10"/>
          <p:cNvSpPr>
            <a:spLocks noChangeArrowheads="1"/>
          </p:cNvSpPr>
          <p:nvPr/>
        </p:nvSpPr>
        <p:spPr bwMode="auto">
          <a:xfrm>
            <a:off x="6692900" y="1639888"/>
            <a:ext cx="1812925" cy="34925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9275" name="Rectangle 11"/>
          <p:cNvSpPr>
            <a:spLocks noChangeArrowheads="1"/>
          </p:cNvSpPr>
          <p:nvPr/>
        </p:nvSpPr>
        <p:spPr bwMode="auto">
          <a:xfrm>
            <a:off x="6207125" y="2257425"/>
            <a:ext cx="1274763" cy="349250"/>
          </a:xfrm>
          <a:prstGeom prst="rect">
            <a:avLst/>
          </a:prstGeom>
          <a:gradFill rotWithShape="1">
            <a:gsLst>
              <a:gs pos="0">
                <a:srgbClr val="FF0000">
                  <a:alpha val="0"/>
                </a:srgbClr>
              </a:gs>
              <a:gs pos="100000">
                <a:srgbClr val="FF00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9988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 animBg="1"/>
      <p:bldP spid="139270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</p:spPr>
        <p:txBody>
          <a:bodyPr/>
          <a:lstStyle/>
          <a:p>
            <a:r>
              <a:rPr lang="en-US" sz="6000" dirty="0" smtClean="0"/>
              <a:t>What </a:t>
            </a:r>
            <a:r>
              <a:rPr lang="en-US" sz="6000" dirty="0" smtClean="0"/>
              <a:t>does all that</a:t>
            </a:r>
            <a:br>
              <a:rPr lang="en-US" sz="6000" dirty="0" smtClean="0"/>
            </a:br>
            <a:r>
              <a:rPr lang="en-US" sz="6000" dirty="0" smtClean="0"/>
              <a:t>absorbed energy</a:t>
            </a:r>
            <a:br>
              <a:rPr lang="en-US" sz="6000" dirty="0" smtClean="0"/>
            </a:br>
            <a:r>
              <a:rPr lang="en-US" sz="6000" dirty="0" smtClean="0"/>
              <a:t>do?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4628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74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41" b="2155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17477" name="Group 5"/>
          <p:cNvGrpSpPr>
            <a:grpSpLocks/>
          </p:cNvGrpSpPr>
          <p:nvPr/>
        </p:nvGrpSpPr>
        <p:grpSpPr bwMode="auto">
          <a:xfrm>
            <a:off x="425450" y="2727325"/>
            <a:ext cx="3995738" cy="2246313"/>
            <a:chOff x="268" y="1718"/>
            <a:chExt cx="2517" cy="1415"/>
          </a:xfrm>
        </p:grpSpPr>
        <p:sp>
          <p:nvSpPr>
            <p:cNvPr id="617478" name="Text Box 6"/>
            <p:cNvSpPr txBox="1">
              <a:spLocks noChangeArrowheads="1"/>
            </p:cNvSpPr>
            <p:nvPr/>
          </p:nvSpPr>
          <p:spPr bwMode="auto">
            <a:xfrm>
              <a:off x="268" y="1718"/>
              <a:ext cx="205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srgbClr val="FFFFFF"/>
                  </a:solidFill>
                </a:rPr>
                <a:t>D</a:t>
              </a:r>
              <a:r>
                <a:rPr lang="en-US" sz="3600" b="1" baseline="-25000" smtClean="0">
                  <a:solidFill>
                    <a:srgbClr val="FFFFFF"/>
                  </a:solidFill>
                </a:rPr>
                <a:t>1/2 </a:t>
              </a:r>
              <a:r>
                <a:rPr lang="en-US" sz="3600" b="1" smtClean="0">
                  <a:solidFill>
                    <a:srgbClr val="FFFFFF"/>
                  </a:solidFill>
                </a:rPr>
                <a:t>&gt;&gt; 10</a:t>
              </a:r>
              <a:r>
                <a:rPr lang="en-US" sz="3600" b="1" baseline="30000" smtClean="0">
                  <a:solidFill>
                    <a:srgbClr val="FFFFFF"/>
                  </a:solidFill>
                </a:rPr>
                <a:t>12</a:t>
              </a:r>
              <a:r>
                <a:rPr lang="en-US" sz="3600" b="1" smtClean="0">
                  <a:solidFill>
                    <a:srgbClr val="FFFFFF"/>
                  </a:solidFill>
                </a:rPr>
                <a:t> Gy</a:t>
              </a:r>
              <a:endParaRPr lang="en-US" sz="3600" b="1" baseline="-25000" smtClean="0">
                <a:solidFill>
                  <a:srgbClr val="FFFFFF"/>
                </a:solidFill>
              </a:endParaRPr>
            </a:p>
          </p:txBody>
        </p:sp>
        <p:sp>
          <p:nvSpPr>
            <p:cNvPr id="617479" name="Line 7"/>
            <p:cNvSpPr>
              <a:spLocks noChangeShapeType="1"/>
            </p:cNvSpPr>
            <p:nvPr/>
          </p:nvSpPr>
          <p:spPr bwMode="auto">
            <a:xfrm>
              <a:off x="2091" y="2217"/>
              <a:ext cx="694" cy="916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617480" name="Group 8"/>
          <p:cNvGrpSpPr>
            <a:grpSpLocks/>
          </p:cNvGrpSpPr>
          <p:nvPr/>
        </p:nvGrpSpPr>
        <p:grpSpPr bwMode="auto">
          <a:xfrm>
            <a:off x="425450" y="1690688"/>
            <a:ext cx="3897313" cy="641350"/>
            <a:chOff x="268" y="1065"/>
            <a:chExt cx="2455" cy="404"/>
          </a:xfrm>
        </p:grpSpPr>
        <p:sp>
          <p:nvSpPr>
            <p:cNvPr id="617481" name="Text Box 9"/>
            <p:cNvSpPr txBox="1">
              <a:spLocks noChangeArrowheads="1"/>
            </p:cNvSpPr>
            <p:nvPr/>
          </p:nvSpPr>
          <p:spPr bwMode="auto">
            <a:xfrm>
              <a:off x="268" y="1065"/>
              <a:ext cx="1676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b="1" smtClean="0">
                  <a:solidFill>
                    <a:srgbClr val="FFFFFF"/>
                  </a:solidFill>
                </a:rPr>
                <a:t>D</a:t>
              </a:r>
              <a:r>
                <a:rPr lang="en-US" sz="3600" b="1" baseline="-25000" smtClean="0">
                  <a:solidFill>
                    <a:srgbClr val="FFFFFF"/>
                  </a:solidFill>
                </a:rPr>
                <a:t>1/2 </a:t>
              </a:r>
              <a:r>
                <a:rPr lang="en-US" sz="3600" b="1" smtClean="0">
                  <a:solidFill>
                    <a:srgbClr val="FFFFFF"/>
                  </a:solidFill>
                </a:rPr>
                <a:t>~ 10 Gy</a:t>
              </a:r>
              <a:endParaRPr lang="en-US" sz="3600" b="1" baseline="-25000" smtClean="0">
                <a:solidFill>
                  <a:srgbClr val="FFFFFF"/>
                </a:solidFill>
              </a:endParaRPr>
            </a:p>
          </p:txBody>
        </p:sp>
        <p:sp>
          <p:nvSpPr>
            <p:cNvPr id="617482" name="Line 10"/>
            <p:cNvSpPr>
              <a:spLocks noChangeShapeType="1"/>
            </p:cNvSpPr>
            <p:nvPr/>
          </p:nvSpPr>
          <p:spPr bwMode="auto">
            <a:xfrm>
              <a:off x="2029" y="1303"/>
              <a:ext cx="694" cy="72"/>
            </a:xfrm>
            <a:prstGeom prst="line">
              <a:avLst/>
            </a:prstGeom>
            <a:noFill/>
            <a:ln w="762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704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Sodium Chloride is Immortal!</a:t>
            </a:r>
          </a:p>
        </p:txBody>
      </p:sp>
      <p:sp>
        <p:nvSpPr>
          <p:cNvPr id="618499" name="Text Box 3"/>
          <p:cNvSpPr txBox="1">
            <a:spLocks noChangeArrowheads="1"/>
          </p:cNvSpPr>
          <p:nvPr/>
        </p:nvSpPr>
        <p:spPr bwMode="auto">
          <a:xfrm>
            <a:off x="425450" y="2727325"/>
            <a:ext cx="2762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</a:rPr>
              <a:t>D</a:t>
            </a:r>
            <a:r>
              <a:rPr lang="en-US" sz="3600" b="1" baseline="-25000" smtClean="0">
                <a:solidFill>
                  <a:srgbClr val="FFFFFF"/>
                </a:solidFill>
              </a:rPr>
              <a:t>1/2 </a:t>
            </a:r>
            <a:r>
              <a:rPr lang="en-US" sz="3600" b="1" smtClean="0">
                <a:solidFill>
                  <a:srgbClr val="FFFFFF"/>
                </a:solidFill>
              </a:rPr>
              <a:t>&gt; 1 GGy</a:t>
            </a:r>
            <a:endParaRPr lang="en-US" sz="3600" b="1" baseline="-25000" smtClean="0">
              <a:solidFill>
                <a:srgbClr val="FFFFFF"/>
              </a:solidFill>
            </a:endParaRPr>
          </a:p>
        </p:txBody>
      </p:sp>
      <p:pic>
        <p:nvPicPr>
          <p:cNvPr id="6185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1668463"/>
            <a:ext cx="41052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89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2" name="Picture 2"/>
          <p:cNvPicPr>
            <a:picLocks noChangeAspect="1" noChangeArrowheads="1"/>
          </p:cNvPicPr>
          <p:nvPr/>
        </p:nvPicPr>
        <p:blipFill>
          <a:blip r:embed="rId2">
            <a:lum bright="40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18625" cy="697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95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70000"/>
          </a:xfr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Sodium acetate trihydrate</a:t>
            </a:r>
          </a:p>
        </p:txBody>
      </p:sp>
      <p:sp>
        <p:nvSpPr>
          <p:cNvPr id="619524" name="Text Box 4"/>
          <p:cNvSpPr txBox="1">
            <a:spLocks noChangeArrowheads="1"/>
          </p:cNvSpPr>
          <p:nvPr/>
        </p:nvSpPr>
        <p:spPr bwMode="auto">
          <a:xfrm>
            <a:off x="349250" y="1589088"/>
            <a:ext cx="3041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</a:rPr>
              <a:t>D</a:t>
            </a:r>
            <a:r>
              <a:rPr lang="en-US" sz="3600" b="1" baseline="-25000" smtClean="0">
                <a:solidFill>
                  <a:srgbClr val="FFFFFF"/>
                </a:solidFill>
              </a:rPr>
              <a:t>1/2 </a:t>
            </a:r>
            <a:r>
              <a:rPr lang="en-US" sz="3600" b="1" smtClean="0">
                <a:solidFill>
                  <a:srgbClr val="FFFFFF"/>
                </a:solidFill>
              </a:rPr>
              <a:t>= 15 MGy</a:t>
            </a:r>
            <a:endParaRPr lang="en-US" sz="3600" b="1" baseline="-25000" smtClean="0">
              <a:solidFill>
                <a:srgbClr val="FFFFFF"/>
              </a:solidFill>
            </a:endParaRPr>
          </a:p>
        </p:txBody>
      </p:sp>
      <p:sp>
        <p:nvSpPr>
          <p:cNvPr id="619525" name="Text Box 5"/>
          <p:cNvSpPr txBox="1">
            <a:spLocks noChangeArrowheads="1"/>
          </p:cNvSpPr>
          <p:nvPr/>
        </p:nvSpPr>
        <p:spPr bwMode="auto">
          <a:xfrm>
            <a:off x="212725" y="4697413"/>
            <a:ext cx="4146550" cy="6413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</a:rPr>
              <a:t>resolution:  0.92 </a:t>
            </a:r>
            <a:r>
              <a:rPr lang="en-US" sz="3600" b="1" smtClean="0">
                <a:solidFill>
                  <a:srgbClr val="FFFFFF"/>
                </a:solidFill>
                <a:cs typeface="Arial" charset="0"/>
              </a:rPr>
              <a:t>Å </a:t>
            </a:r>
            <a:endParaRPr lang="en-US" sz="3600" b="1" baseline="-250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19526" name="Text Box 6"/>
          <p:cNvSpPr txBox="1">
            <a:spLocks noChangeArrowheads="1"/>
          </p:cNvSpPr>
          <p:nvPr/>
        </p:nvSpPr>
        <p:spPr bwMode="auto">
          <a:xfrm>
            <a:off x="5073650" y="5654675"/>
            <a:ext cx="248285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</a:rPr>
              <a:t>avg B:  ~ 0</a:t>
            </a:r>
            <a:endParaRPr lang="en-US" sz="3600" b="1" smtClean="0">
              <a:solidFill>
                <a:srgbClr val="FFFFFF"/>
              </a:solidFill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20000"/>
              </a:spcAft>
            </a:pPr>
            <a:r>
              <a:rPr lang="en-US" sz="3600" b="1" smtClean="0">
                <a:solidFill>
                  <a:srgbClr val="FFFFFF"/>
                </a:solidFill>
                <a:cs typeface="Arial" charset="0"/>
              </a:rPr>
              <a:t>     </a:t>
            </a:r>
            <a:endParaRPr lang="en-US" sz="3600" b="1" baseline="-25000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19527" name="Rectangle 7"/>
          <p:cNvSpPr>
            <a:spLocks noChangeArrowheads="1"/>
          </p:cNvSpPr>
          <p:nvPr/>
        </p:nvSpPr>
        <p:spPr bwMode="auto">
          <a:xfrm>
            <a:off x="587375" y="5329238"/>
            <a:ext cx="3778250" cy="64135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</a:rPr>
              <a:t>R/Rfree:       ~4%</a:t>
            </a:r>
          </a:p>
        </p:txBody>
      </p:sp>
      <p:sp>
        <p:nvSpPr>
          <p:cNvPr id="619528" name="Rectangle 8"/>
          <p:cNvSpPr>
            <a:spLocks noChangeArrowheads="1"/>
          </p:cNvSpPr>
          <p:nvPr/>
        </p:nvSpPr>
        <p:spPr bwMode="auto">
          <a:xfrm>
            <a:off x="5778500" y="4664075"/>
            <a:ext cx="1149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FFFFFF"/>
                </a:solidFill>
              </a:rPr>
              <a:t>C2/c</a:t>
            </a:r>
          </a:p>
        </p:txBody>
      </p:sp>
    </p:spTree>
    <p:extLst>
      <p:ext uri="{BB962C8B-B14F-4D97-AF65-F5344CB8AC3E}">
        <p14:creationId xmlns:p14="http://schemas.microsoft.com/office/powerpoint/2010/main" val="307337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9524" grpId="0"/>
      <p:bldP spid="619527" grpId="0" animBg="1"/>
      <p:bldP spid="6195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 rot="-54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 rot="-54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8192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81956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7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8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9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0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1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2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63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1928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81948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49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0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1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2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3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4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55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1929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scattering</a:t>
            </a:r>
          </a:p>
        </p:txBody>
      </p:sp>
      <p:sp>
        <p:nvSpPr>
          <p:cNvPr id="81930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1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2" name="Freeform 28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3" name="Freeform 29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4" name="Freeform 30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5" name="Freeform 31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6" name="Freeform 32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7" name="Freeform 33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8" name="Freeform 34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39" name="Freeform 35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6350 w 160"/>
              <a:gd name="T1" fmla="*/ 242887 h 153"/>
              <a:gd name="T2" fmla="*/ 39688 w 160"/>
              <a:gd name="T3" fmla="*/ 30162 h 153"/>
              <a:gd name="T4" fmla="*/ 254000 w 160"/>
              <a:gd name="T5" fmla="*/ 63500 h 15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0" name="Freeform 36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1" name="Freeform 37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2" name="Freeform 38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3" name="Freeform 39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4" name="Freeform 40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5" name="Freeform 41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152400 h 192"/>
              <a:gd name="T2" fmla="*/ 152400 w 384"/>
              <a:gd name="T3" fmla="*/ 0 h 192"/>
              <a:gd name="T4" fmla="*/ 304800 w 384"/>
              <a:gd name="T5" fmla="*/ 152400 h 192"/>
              <a:gd name="T6" fmla="*/ 457200 w 384"/>
              <a:gd name="T7" fmla="*/ 304800 h 192"/>
              <a:gd name="T8" fmla="*/ 609600 w 384"/>
              <a:gd name="T9" fmla="*/ 152400 h 1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6" name="Freeform 42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223838 h 141"/>
              <a:gd name="T2" fmla="*/ 73025 w 226"/>
              <a:gd name="T3" fmla="*/ 22225 h 141"/>
              <a:gd name="T4" fmla="*/ 276225 w 226"/>
              <a:gd name="T5" fmla="*/ 95250 h 141"/>
              <a:gd name="T6" fmla="*/ 358775 w 226"/>
              <a:gd name="T7" fmla="*/ 127000 h 14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1947" name="Freeform 43"/>
          <p:cNvSpPr>
            <a:spLocks/>
          </p:cNvSpPr>
          <p:nvPr/>
        </p:nvSpPr>
        <p:spPr bwMode="auto">
          <a:xfrm>
            <a:off x="6934200" y="1371600"/>
            <a:ext cx="622300" cy="1295400"/>
          </a:xfrm>
          <a:custGeom>
            <a:avLst/>
            <a:gdLst>
              <a:gd name="T0" fmla="*/ 88900 w 392"/>
              <a:gd name="T1" fmla="*/ 0 h 816"/>
              <a:gd name="T2" fmla="*/ 88900 w 392"/>
              <a:gd name="T3" fmla="*/ 228600 h 816"/>
              <a:gd name="T4" fmla="*/ 88900 w 392"/>
              <a:gd name="T5" fmla="*/ 457200 h 816"/>
              <a:gd name="T6" fmla="*/ 622300 w 392"/>
              <a:gd name="T7" fmla="*/ 533400 h 816"/>
              <a:gd name="T8" fmla="*/ 88900 w 392"/>
              <a:gd name="T9" fmla="*/ 685800 h 816"/>
              <a:gd name="T10" fmla="*/ 88900 w 392"/>
              <a:gd name="T11" fmla="*/ 838200 h 816"/>
              <a:gd name="T12" fmla="*/ 88900 w 392"/>
              <a:gd name="T13" fmla="*/ 1066800 h 816"/>
              <a:gd name="T14" fmla="*/ 88900 w 392"/>
              <a:gd name="T15" fmla="*/ 1295400 h 81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392" h="816">
                <a:moveTo>
                  <a:pt x="56" y="0"/>
                </a:moveTo>
                <a:cubicBezTo>
                  <a:pt x="56" y="24"/>
                  <a:pt x="56" y="96"/>
                  <a:pt x="56" y="144"/>
                </a:cubicBezTo>
                <a:cubicBezTo>
                  <a:pt x="56" y="192"/>
                  <a:pt x="0" y="256"/>
                  <a:pt x="56" y="288"/>
                </a:cubicBezTo>
                <a:cubicBezTo>
                  <a:pt x="112" y="320"/>
                  <a:pt x="392" y="312"/>
                  <a:pt x="392" y="336"/>
                </a:cubicBezTo>
                <a:cubicBezTo>
                  <a:pt x="392" y="360"/>
                  <a:pt x="112" y="400"/>
                  <a:pt x="56" y="432"/>
                </a:cubicBezTo>
                <a:cubicBezTo>
                  <a:pt x="0" y="464"/>
                  <a:pt x="56" y="488"/>
                  <a:pt x="56" y="528"/>
                </a:cubicBezTo>
                <a:cubicBezTo>
                  <a:pt x="56" y="568"/>
                  <a:pt x="56" y="624"/>
                  <a:pt x="56" y="672"/>
                </a:cubicBezTo>
                <a:cubicBezTo>
                  <a:pt x="56" y="720"/>
                  <a:pt x="56" y="792"/>
                  <a:pt x="56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9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r>
              <a:rPr lang="en-US"/>
              <a:t>lowest-angle spot: (1,1,0)  7.7 </a:t>
            </a:r>
            <a:r>
              <a:rPr lang="en-US">
                <a:cs typeface="Arial" charset="0"/>
              </a:rPr>
              <a:t>Å</a:t>
            </a:r>
          </a:p>
        </p:txBody>
      </p:sp>
      <p:graphicFrame>
        <p:nvGraphicFramePr>
          <p:cNvPr id="740355" name="Object 3"/>
          <p:cNvGraphicFramePr>
            <a:graphicFrameLocks noChangeAspect="1"/>
          </p:cNvGraphicFramePr>
          <p:nvPr/>
        </p:nvGraphicFramePr>
        <p:xfrm>
          <a:off x="400050" y="1336675"/>
          <a:ext cx="7908925" cy="5006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34" name="Chart" r:id="rId3" imgW="7943820" imgH="5029133" progId="MSGraph.Chart.8">
                  <p:embed followColorScheme="full"/>
                </p:oleObj>
              </mc:Choice>
              <mc:Fallback>
                <p:oleObj name="Chart" r:id="rId3" imgW="7943820" imgH="50291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050" y="1336675"/>
                        <a:ext cx="7908925" cy="5006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40356" name="Text Box 4"/>
          <p:cNvSpPr txBox="1">
            <a:spLocks noChangeArrowheads="1"/>
          </p:cNvSpPr>
          <p:nvPr/>
        </p:nvSpPr>
        <p:spPr bwMode="auto">
          <a:xfrm rot="16200000">
            <a:off x="-905668" y="3377406"/>
            <a:ext cx="259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integrated spot intensity</a:t>
            </a:r>
          </a:p>
        </p:txBody>
      </p:sp>
      <p:sp>
        <p:nvSpPr>
          <p:cNvPr id="740357" name="Text Box 5"/>
          <p:cNvSpPr txBox="1">
            <a:spLocks noChangeArrowheads="1"/>
          </p:cNvSpPr>
          <p:nvPr/>
        </p:nvSpPr>
        <p:spPr bwMode="auto">
          <a:xfrm>
            <a:off x="4054475" y="628015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dose (MGy)</a:t>
            </a:r>
          </a:p>
        </p:txBody>
      </p:sp>
    </p:spTree>
    <p:extLst>
      <p:ext uri="{BB962C8B-B14F-4D97-AF65-F5344CB8AC3E}">
        <p14:creationId xmlns:p14="http://schemas.microsoft.com/office/powerpoint/2010/main" val="241195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8915" name="Picture 3" descr="frame_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29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7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9940" name="Picture 4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17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0964" name="Picture 4" descr="frame_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57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1988" name="Picture 4" descr="frame_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22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3012" name="Picture 4" descr="frame_0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02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4036" name="Picture 4" descr="frame_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89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5060" name="Picture 4" descr="frame_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738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084" name="Picture 4" descr="frame_0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256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7108" name="Picture 4" descr="frame_0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82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9" name="Oval 5"/>
          <p:cNvSpPr>
            <a:spLocks noChangeArrowheads="1"/>
          </p:cNvSpPr>
          <p:nvPr/>
        </p:nvSpPr>
        <p:spPr bwMode="auto">
          <a:xfrm>
            <a:off x="4254500" y="2819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590" name="Oval 6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1591" name="Line 7"/>
          <p:cNvSpPr>
            <a:spLocks noChangeShapeType="1"/>
          </p:cNvSpPr>
          <p:nvPr/>
        </p:nvSpPr>
        <p:spPr bwMode="auto">
          <a:xfrm>
            <a:off x="609600" y="30480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2" name="Line 8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3" name="Line 9"/>
          <p:cNvSpPr>
            <a:spLocks noChangeShapeType="1"/>
          </p:cNvSpPr>
          <p:nvPr/>
        </p:nvSpPr>
        <p:spPr bwMode="auto">
          <a:xfrm flipV="1">
            <a:off x="4495800" y="533400"/>
            <a:ext cx="28956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4" name="Line 10"/>
          <p:cNvSpPr>
            <a:spLocks noChangeShapeType="1"/>
          </p:cNvSpPr>
          <p:nvPr/>
        </p:nvSpPr>
        <p:spPr bwMode="auto">
          <a:xfrm flipV="1">
            <a:off x="5562600" y="2438400"/>
            <a:ext cx="28956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5" name="Line 11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6" name="Text Box 12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to source</a:t>
            </a:r>
          </a:p>
        </p:txBody>
      </p:sp>
      <p:sp>
        <p:nvSpPr>
          <p:cNvPr id="451597" name="Text Box 13"/>
          <p:cNvSpPr txBox="1">
            <a:spLocks noChangeArrowheads="1"/>
          </p:cNvSpPr>
          <p:nvPr/>
        </p:nvSpPr>
        <p:spPr bwMode="auto">
          <a:xfrm rot="-2388334">
            <a:off x="6858000" y="1371600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to detector</a:t>
            </a:r>
          </a:p>
        </p:txBody>
      </p:sp>
      <p:sp>
        <p:nvSpPr>
          <p:cNvPr id="451598" name="Line 14"/>
          <p:cNvSpPr>
            <a:spLocks noChangeShapeType="1"/>
          </p:cNvSpPr>
          <p:nvPr/>
        </p:nvSpPr>
        <p:spPr bwMode="auto">
          <a:xfrm flipV="1">
            <a:off x="7239000" y="15240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599" name="Line 15"/>
          <p:cNvSpPr>
            <a:spLocks noChangeShapeType="1"/>
          </p:cNvSpPr>
          <p:nvPr/>
        </p:nvSpPr>
        <p:spPr bwMode="auto">
          <a:xfrm>
            <a:off x="4495800" y="3048000"/>
            <a:ext cx="1066800" cy="1905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00" name="Text Box 16"/>
          <p:cNvSpPr txBox="1">
            <a:spLocks noChangeArrowheads="1"/>
          </p:cNvSpPr>
          <p:nvPr/>
        </p:nvSpPr>
        <p:spPr bwMode="auto">
          <a:xfrm rot="-1882992">
            <a:off x="5021263" y="37290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2"/>
                </a:solidFill>
              </a:rPr>
              <a:t>d</a:t>
            </a:r>
          </a:p>
        </p:txBody>
      </p:sp>
      <p:grpSp>
        <p:nvGrpSpPr>
          <p:cNvPr id="451610" name="Group 26"/>
          <p:cNvGrpSpPr>
            <a:grpSpLocks/>
          </p:cNvGrpSpPr>
          <p:nvPr/>
        </p:nvGrpSpPr>
        <p:grpSpPr bwMode="auto">
          <a:xfrm>
            <a:off x="4448175" y="3048000"/>
            <a:ext cx="1892300" cy="2765425"/>
            <a:chOff x="2802" y="1920"/>
            <a:chExt cx="1192" cy="1742"/>
          </a:xfrm>
        </p:grpSpPr>
        <p:sp>
          <p:nvSpPr>
            <p:cNvPr id="451587" name="Rectangle 3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588" name="Line 4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451601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51602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d</a:t>
              </a:r>
              <a:r>
                <a:rPr lang="en-US">
                  <a:cs typeface="Arial" pitchFamily="34" charset="0"/>
                </a:rPr>
                <a:t>∙</a:t>
              </a:r>
              <a:r>
                <a:rPr lang="en-US"/>
                <a:t>sin(</a:t>
              </a:r>
              <a:r>
                <a:rPr lang="el-GR">
                  <a:cs typeface="Arial" pitchFamily="34" charset="0"/>
                </a:rPr>
                <a:t>θ</a:t>
              </a:r>
              <a:r>
                <a:rPr lang="en-US">
                  <a:cs typeface="Arial" pitchFamily="34" charset="0"/>
                </a:rPr>
                <a:t>)</a:t>
              </a:r>
              <a:endParaRPr lang="el-GR">
                <a:cs typeface="Arial" pitchFamily="34" charset="0"/>
              </a:endParaRPr>
            </a:p>
          </p:txBody>
        </p:sp>
        <p:sp>
          <p:nvSpPr>
            <p:cNvPr id="451603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G0" fmla="+- 0 0 0"/>
                <a:gd name="G1" fmla="+- 21513 0 0"/>
                <a:gd name="G2" fmla="+- 21600 0 0"/>
                <a:gd name="T0" fmla="*/ 1940 w 14629"/>
                <a:gd name="T1" fmla="*/ 0 h 21513"/>
                <a:gd name="T2" fmla="*/ 14629 w 14629"/>
                <a:gd name="T3" fmla="*/ 5621 h 21513"/>
                <a:gd name="T4" fmla="*/ 0 w 14629"/>
                <a:gd name="T5" fmla="*/ 21513 h 2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1604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>
                  <a:solidFill>
                    <a:schemeClr val="bg2"/>
                  </a:solidFill>
                  <a:cs typeface="Arial" pitchFamily="34" charset="0"/>
                </a:rPr>
                <a:t>θ</a:t>
              </a:r>
            </a:p>
          </p:txBody>
        </p:sp>
      </p:grpSp>
      <p:sp>
        <p:nvSpPr>
          <p:cNvPr id="451605" name="Text Box 21"/>
          <p:cNvSpPr txBox="1">
            <a:spLocks noChangeArrowheads="1"/>
          </p:cNvSpPr>
          <p:nvPr/>
        </p:nvSpPr>
        <p:spPr bwMode="auto">
          <a:xfrm>
            <a:off x="4705350" y="2909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atom #1</a:t>
            </a:r>
          </a:p>
        </p:txBody>
      </p:sp>
      <p:sp>
        <p:nvSpPr>
          <p:cNvPr id="451606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atom #2</a:t>
            </a:r>
          </a:p>
        </p:txBody>
      </p:sp>
      <p:sp>
        <p:nvSpPr>
          <p:cNvPr id="451607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/>
              <a:t>Bragg’s Law</a:t>
            </a:r>
          </a:p>
        </p:txBody>
      </p:sp>
      <p:sp>
        <p:nvSpPr>
          <p:cNvPr id="451608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/>
              <a:t>n</a:t>
            </a:r>
            <a:r>
              <a:rPr lang="el-GR" sz="2800" b="1" dirty="0">
                <a:cs typeface="Arial" pitchFamily="34" charset="0"/>
              </a:rPr>
              <a:t>λ</a:t>
            </a:r>
            <a:r>
              <a:rPr lang="en-US" sz="2800" b="1" dirty="0">
                <a:cs typeface="Arial" pitchFamily="34" charset="0"/>
              </a:rPr>
              <a:t> = 2d sin(</a:t>
            </a:r>
            <a:r>
              <a:rPr lang="el-GR" sz="2800" b="1" dirty="0">
                <a:cs typeface="Arial" pitchFamily="34" charset="0"/>
              </a:rPr>
              <a:t>θ</a:t>
            </a:r>
            <a:r>
              <a:rPr lang="en-US" sz="2800" b="1" dirty="0">
                <a:cs typeface="Arial" pitchFamily="34" charset="0"/>
              </a:rPr>
              <a:t>)</a:t>
            </a:r>
            <a:endParaRPr lang="el-GR" sz="2800" b="1" dirty="0">
              <a:cs typeface="Arial" pitchFamily="34" charset="0"/>
            </a:endParaRPr>
          </a:p>
        </p:txBody>
      </p:sp>
      <p:sp>
        <p:nvSpPr>
          <p:cNvPr id="451613" name="Line 29"/>
          <p:cNvSpPr>
            <a:spLocks noChangeShapeType="1"/>
          </p:cNvSpPr>
          <p:nvPr/>
        </p:nvSpPr>
        <p:spPr bwMode="auto">
          <a:xfrm>
            <a:off x="4495800" y="3038475"/>
            <a:ext cx="1404938" cy="1604963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4" name="Line 30"/>
          <p:cNvSpPr>
            <a:spLocks noChangeShapeType="1"/>
          </p:cNvSpPr>
          <p:nvPr/>
        </p:nvSpPr>
        <p:spPr bwMode="auto">
          <a:xfrm>
            <a:off x="4491038" y="4953000"/>
            <a:ext cx="1062037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1615" name="Line 31"/>
          <p:cNvSpPr>
            <a:spLocks noChangeShapeType="1"/>
          </p:cNvSpPr>
          <p:nvPr/>
        </p:nvSpPr>
        <p:spPr bwMode="auto">
          <a:xfrm flipV="1">
            <a:off x="5534025" y="4662488"/>
            <a:ext cx="371475" cy="290512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51665" name="Group 81"/>
          <p:cNvGrpSpPr>
            <a:grpSpLocks/>
          </p:cNvGrpSpPr>
          <p:nvPr/>
        </p:nvGrpSpPr>
        <p:grpSpPr bwMode="auto">
          <a:xfrm>
            <a:off x="-446088" y="1287463"/>
            <a:ext cx="10652126" cy="3811587"/>
            <a:chOff x="-281" y="811"/>
            <a:chExt cx="6710" cy="2401"/>
          </a:xfrm>
        </p:grpSpPr>
        <p:grpSp>
          <p:nvGrpSpPr>
            <p:cNvPr id="451629" name="Group 45"/>
            <p:cNvGrpSpPr>
              <a:grpSpLocks/>
            </p:cNvGrpSpPr>
            <p:nvPr/>
          </p:nvGrpSpPr>
          <p:grpSpPr bwMode="auto">
            <a:xfrm>
              <a:off x="-281" y="1812"/>
              <a:ext cx="3072" cy="192"/>
              <a:chOff x="288" y="3936"/>
              <a:chExt cx="3072" cy="192"/>
            </a:xfrm>
          </p:grpSpPr>
          <p:sp>
            <p:nvSpPr>
              <p:cNvPr id="451630" name="Freeform 46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31" name="Freeform 47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32" name="Freeform 48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33" name="Freeform 49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34" name="Freeform 50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35" name="Freeform 51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36" name="Freeform 52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37" name="Freeform 53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1638" name="Group 54"/>
            <p:cNvGrpSpPr>
              <a:grpSpLocks/>
            </p:cNvGrpSpPr>
            <p:nvPr/>
          </p:nvGrpSpPr>
          <p:grpSpPr bwMode="auto">
            <a:xfrm>
              <a:off x="-274" y="3020"/>
              <a:ext cx="3072" cy="192"/>
              <a:chOff x="288" y="3936"/>
              <a:chExt cx="3072" cy="192"/>
            </a:xfrm>
          </p:grpSpPr>
          <p:sp>
            <p:nvSpPr>
              <p:cNvPr id="451639" name="Freeform 55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40" name="Freeform 56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41" name="Freeform 57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42" name="Freeform 58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43" name="Freeform 59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44" name="Freeform 60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45" name="Freeform 61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46" name="Freeform 62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1647" name="Group 63"/>
            <p:cNvGrpSpPr>
              <a:grpSpLocks/>
            </p:cNvGrpSpPr>
            <p:nvPr/>
          </p:nvGrpSpPr>
          <p:grpSpPr bwMode="auto">
            <a:xfrm rot="-2424567">
              <a:off x="2464" y="811"/>
              <a:ext cx="3072" cy="192"/>
              <a:chOff x="288" y="3936"/>
              <a:chExt cx="3072" cy="192"/>
            </a:xfrm>
          </p:grpSpPr>
          <p:sp>
            <p:nvSpPr>
              <p:cNvPr id="451648" name="Freeform 64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49" name="Freeform 65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50" name="Freeform 66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51" name="Freeform 67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52" name="Freeform 68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53" name="Freeform 69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54" name="Freeform 70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55" name="Freeform 71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51656" name="Group 72"/>
            <p:cNvGrpSpPr>
              <a:grpSpLocks/>
            </p:cNvGrpSpPr>
            <p:nvPr/>
          </p:nvGrpSpPr>
          <p:grpSpPr bwMode="auto">
            <a:xfrm rot="-2424567">
              <a:off x="3357" y="1829"/>
              <a:ext cx="3072" cy="192"/>
              <a:chOff x="288" y="3936"/>
              <a:chExt cx="3072" cy="192"/>
            </a:xfrm>
          </p:grpSpPr>
          <p:sp>
            <p:nvSpPr>
              <p:cNvPr id="451657" name="Freeform 73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58" name="Freeform 74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59" name="Freeform 75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60" name="Freeform 76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61" name="Freeform 77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62" name="Freeform 78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63" name="Freeform 79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64" name="Freeform 80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16518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160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160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51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606" grpId="0"/>
      <p:bldP spid="451608" grpId="0"/>
      <p:bldP spid="451613" grpId="0" animBg="1"/>
      <p:bldP spid="451614" grpId="0" animBg="1"/>
      <p:bldP spid="451615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8132" name="Picture 4" descr="frame_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66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8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9156" name="Picture 4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064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0180" name="Picture 4" descr="frame_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81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1204" name="Picture 4" descr="frame_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85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2228" name="Picture 4" descr="frame_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01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3252" name="Picture 4" descr="frame_0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4276" name="Picture 4" descr="frame_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46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5300" name="Picture 4" descr="frame_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62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24" name="Picture 4" descr="frame_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34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7348" name="Picture 4" descr="frame_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69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Oval 2"/>
          <p:cNvSpPr>
            <a:spLocks noChangeArrowheads="1"/>
          </p:cNvSpPr>
          <p:nvPr/>
        </p:nvSpPr>
        <p:spPr bwMode="auto">
          <a:xfrm>
            <a:off x="4254500" y="2819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363" name="Oval 3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364" name="Line 4"/>
          <p:cNvSpPr>
            <a:spLocks noChangeShapeType="1"/>
          </p:cNvSpPr>
          <p:nvPr/>
        </p:nvSpPr>
        <p:spPr bwMode="auto">
          <a:xfrm>
            <a:off x="609600" y="30480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7365" name="Line 5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7366" name="Line 6"/>
          <p:cNvSpPr>
            <a:spLocks noChangeShapeType="1"/>
          </p:cNvSpPr>
          <p:nvPr/>
        </p:nvSpPr>
        <p:spPr bwMode="auto">
          <a:xfrm flipV="1">
            <a:off x="4495800" y="533400"/>
            <a:ext cx="28956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7367" name="Line 7"/>
          <p:cNvSpPr>
            <a:spLocks noChangeShapeType="1"/>
          </p:cNvSpPr>
          <p:nvPr/>
        </p:nvSpPr>
        <p:spPr bwMode="auto">
          <a:xfrm flipV="1">
            <a:off x="5562600" y="2438400"/>
            <a:ext cx="28956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7368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7369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to source</a:t>
            </a:r>
          </a:p>
        </p:txBody>
      </p:sp>
      <p:sp>
        <p:nvSpPr>
          <p:cNvPr id="527370" name="Text Box 10"/>
          <p:cNvSpPr txBox="1">
            <a:spLocks noChangeArrowheads="1"/>
          </p:cNvSpPr>
          <p:nvPr/>
        </p:nvSpPr>
        <p:spPr bwMode="auto">
          <a:xfrm rot="-2388334">
            <a:off x="6858000" y="1371600"/>
            <a:ext cx="1263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to detector</a:t>
            </a:r>
          </a:p>
        </p:txBody>
      </p:sp>
      <p:sp>
        <p:nvSpPr>
          <p:cNvPr id="527371" name="Line 11"/>
          <p:cNvSpPr>
            <a:spLocks noChangeShapeType="1"/>
          </p:cNvSpPr>
          <p:nvPr/>
        </p:nvSpPr>
        <p:spPr bwMode="auto">
          <a:xfrm flipV="1">
            <a:off x="7239000" y="1524000"/>
            <a:ext cx="838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7372" name="Line 12"/>
          <p:cNvSpPr>
            <a:spLocks noChangeShapeType="1"/>
          </p:cNvSpPr>
          <p:nvPr/>
        </p:nvSpPr>
        <p:spPr bwMode="auto">
          <a:xfrm>
            <a:off x="4495800" y="3048000"/>
            <a:ext cx="1066800" cy="1905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7373" name="Text Box 13"/>
          <p:cNvSpPr txBox="1">
            <a:spLocks noChangeArrowheads="1"/>
          </p:cNvSpPr>
          <p:nvPr/>
        </p:nvSpPr>
        <p:spPr bwMode="auto">
          <a:xfrm rot="-1882992">
            <a:off x="5021263" y="37290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2"/>
                </a:solidFill>
              </a:rPr>
              <a:t>d</a:t>
            </a:r>
          </a:p>
        </p:txBody>
      </p:sp>
      <p:grpSp>
        <p:nvGrpSpPr>
          <p:cNvPr id="527374" name="Group 14"/>
          <p:cNvGrpSpPr>
            <a:grpSpLocks/>
          </p:cNvGrpSpPr>
          <p:nvPr/>
        </p:nvGrpSpPr>
        <p:grpSpPr bwMode="auto">
          <a:xfrm>
            <a:off x="4448175" y="3048000"/>
            <a:ext cx="1892300" cy="2765425"/>
            <a:chOff x="2802" y="1920"/>
            <a:chExt cx="1192" cy="1742"/>
          </a:xfrm>
        </p:grpSpPr>
        <p:sp>
          <p:nvSpPr>
            <p:cNvPr id="527375" name="Rectangle 15"/>
            <p:cNvSpPr>
              <a:spLocks noChangeArrowheads="1"/>
            </p:cNvSpPr>
            <p:nvPr/>
          </p:nvSpPr>
          <p:spPr bwMode="auto">
            <a:xfrm>
              <a:off x="2832" y="3024"/>
              <a:ext cx="96" cy="96"/>
            </a:xfrm>
            <a:prstGeom prst="rect">
              <a:avLst/>
            </a:prstGeom>
            <a:noFill/>
            <a:ln w="9525">
              <a:solidFill>
                <a:srgbClr val="C0C0C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76" name="Line 16"/>
            <p:cNvSpPr>
              <a:spLocks noChangeShapeType="1"/>
            </p:cNvSpPr>
            <p:nvPr/>
          </p:nvSpPr>
          <p:spPr bwMode="auto">
            <a:xfrm>
              <a:off x="2832" y="1920"/>
              <a:ext cx="0" cy="1200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527377" name="AutoShape 17"/>
            <p:cNvCxnSpPr>
              <a:cxnSpLocks noChangeShapeType="1"/>
            </p:cNvCxnSpPr>
            <p:nvPr/>
          </p:nvCxnSpPr>
          <p:spPr bwMode="auto">
            <a:xfrm rot="5400000" flipH="1">
              <a:off x="3096" y="3240"/>
              <a:ext cx="336" cy="288"/>
            </a:xfrm>
            <a:prstGeom prst="curvedConnector3">
              <a:avLst>
                <a:gd name="adj1" fmla="val 10116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27378" name="Text Box 18"/>
            <p:cNvSpPr txBox="1">
              <a:spLocks noChangeArrowheads="1"/>
            </p:cNvSpPr>
            <p:nvPr/>
          </p:nvSpPr>
          <p:spPr bwMode="auto">
            <a:xfrm>
              <a:off x="3398" y="3431"/>
              <a:ext cx="5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d</a:t>
              </a:r>
              <a:r>
                <a:rPr lang="en-US">
                  <a:cs typeface="Arial" pitchFamily="34" charset="0"/>
                </a:rPr>
                <a:t>∙</a:t>
              </a:r>
              <a:r>
                <a:rPr lang="en-US"/>
                <a:t>sin(</a:t>
              </a:r>
              <a:r>
                <a:rPr lang="el-GR">
                  <a:cs typeface="Arial" pitchFamily="34" charset="0"/>
                </a:rPr>
                <a:t>θ</a:t>
              </a:r>
              <a:r>
                <a:rPr lang="en-US">
                  <a:cs typeface="Arial" pitchFamily="34" charset="0"/>
                </a:rPr>
                <a:t>)</a:t>
              </a:r>
              <a:endParaRPr lang="el-GR">
                <a:cs typeface="Arial" pitchFamily="34" charset="0"/>
              </a:endParaRPr>
            </a:p>
          </p:txBody>
        </p:sp>
        <p:sp>
          <p:nvSpPr>
            <p:cNvPr id="527379" name="Arc 19"/>
            <p:cNvSpPr>
              <a:spLocks/>
            </p:cNvSpPr>
            <p:nvPr/>
          </p:nvSpPr>
          <p:spPr bwMode="auto">
            <a:xfrm rot="670182" flipV="1">
              <a:off x="2832" y="2015"/>
              <a:ext cx="194" cy="287"/>
            </a:xfrm>
            <a:custGeom>
              <a:avLst/>
              <a:gdLst>
                <a:gd name="G0" fmla="+- 0 0 0"/>
                <a:gd name="G1" fmla="+- 21513 0 0"/>
                <a:gd name="G2" fmla="+- 21600 0 0"/>
                <a:gd name="T0" fmla="*/ 1940 w 14629"/>
                <a:gd name="T1" fmla="*/ 0 h 21513"/>
                <a:gd name="T2" fmla="*/ 14629 w 14629"/>
                <a:gd name="T3" fmla="*/ 5621 h 21513"/>
                <a:gd name="T4" fmla="*/ 0 w 14629"/>
                <a:gd name="T5" fmla="*/ 21513 h 21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629" h="21513" fill="none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</a:path>
                <a:path w="14629" h="21513" stroke="0" extrusionOk="0">
                  <a:moveTo>
                    <a:pt x="1939" y="0"/>
                  </a:moveTo>
                  <a:cubicBezTo>
                    <a:pt x="6672" y="427"/>
                    <a:pt x="11132" y="2402"/>
                    <a:pt x="14628" y="5621"/>
                  </a:cubicBezTo>
                  <a:lnTo>
                    <a:pt x="0" y="21513"/>
                  </a:lnTo>
                  <a:close/>
                </a:path>
              </a:pathLst>
            </a:cu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80" name="Text Box 20"/>
            <p:cNvSpPr txBox="1">
              <a:spLocks noChangeArrowheads="1"/>
            </p:cNvSpPr>
            <p:nvPr/>
          </p:nvSpPr>
          <p:spPr bwMode="auto">
            <a:xfrm>
              <a:off x="2802" y="2078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>
                  <a:solidFill>
                    <a:schemeClr val="bg2"/>
                  </a:solidFill>
                  <a:cs typeface="Arial" pitchFamily="34" charset="0"/>
                </a:rPr>
                <a:t>θ</a:t>
              </a:r>
            </a:p>
          </p:txBody>
        </p:sp>
      </p:grpSp>
      <p:sp>
        <p:nvSpPr>
          <p:cNvPr id="527381" name="Text Box 21"/>
          <p:cNvSpPr txBox="1">
            <a:spLocks noChangeArrowheads="1"/>
          </p:cNvSpPr>
          <p:nvPr/>
        </p:nvSpPr>
        <p:spPr bwMode="auto">
          <a:xfrm>
            <a:off x="4705350" y="2909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atom #1</a:t>
            </a:r>
          </a:p>
        </p:txBody>
      </p:sp>
      <p:sp>
        <p:nvSpPr>
          <p:cNvPr id="527382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atom #2</a:t>
            </a:r>
          </a:p>
        </p:txBody>
      </p:sp>
      <p:sp>
        <p:nvSpPr>
          <p:cNvPr id="527383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/>
              <a:t>Bragg’s Law</a:t>
            </a:r>
          </a:p>
        </p:txBody>
      </p:sp>
      <p:sp>
        <p:nvSpPr>
          <p:cNvPr id="527384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/>
              <a:t>n</a:t>
            </a:r>
            <a:r>
              <a:rPr lang="el-GR" sz="2800" b="1">
                <a:cs typeface="Arial" pitchFamily="34" charset="0"/>
              </a:rPr>
              <a:t>λ</a:t>
            </a:r>
            <a:r>
              <a:rPr lang="en-US" sz="2800" b="1">
                <a:cs typeface="Arial" pitchFamily="34" charset="0"/>
              </a:rPr>
              <a:t> = 2d sin(</a:t>
            </a:r>
            <a:r>
              <a:rPr lang="el-GR" sz="2800" b="1">
                <a:cs typeface="Arial" pitchFamily="34" charset="0"/>
              </a:rPr>
              <a:t>θ</a:t>
            </a:r>
            <a:r>
              <a:rPr lang="en-US" sz="2800" b="1">
                <a:cs typeface="Arial" pitchFamily="34" charset="0"/>
              </a:rPr>
              <a:t>)</a:t>
            </a:r>
            <a:endParaRPr lang="el-GR" sz="2800" b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821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8372" name="Picture 4" descr="frame_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690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9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9396" name="Picture 4" descr="frame_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327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0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0420" name="Picture 4" descr="frame_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1444" name="Picture 4" descr="frame_0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256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6491288"/>
            <a:ext cx="562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Holton (2009) </a:t>
            </a:r>
            <a:r>
              <a:rPr lang="en-US" i="1">
                <a:solidFill>
                  <a:srgbClr val="000000"/>
                </a:solidFill>
              </a:rPr>
              <a:t>J. Synchrotron Rad.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</a:rPr>
              <a:t>16</a:t>
            </a:r>
            <a:r>
              <a:rPr lang="en-US">
                <a:solidFill>
                  <a:srgbClr val="000000"/>
                </a:solidFill>
              </a:rPr>
              <a:t> 133-42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0"/>
            <a:ext cx="9144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6600">
                <a:solidFill>
                  <a:srgbClr val="000000"/>
                </a:solidFill>
              </a:rPr>
              <a:t>Specific damage rates</a:t>
            </a:r>
          </a:p>
        </p:txBody>
      </p:sp>
      <p:sp>
        <p:nvSpPr>
          <p:cNvPr id="2888708" name="Text Box 4"/>
          <p:cNvSpPr txBox="1">
            <a:spLocks noChangeArrowheads="1"/>
          </p:cNvSpPr>
          <p:nvPr/>
        </p:nvSpPr>
        <p:spPr bwMode="auto">
          <a:xfrm>
            <a:off x="622300" y="1322388"/>
            <a:ext cx="7618413" cy="479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>
                <a:solidFill>
                  <a:srgbClr val="000000"/>
                </a:solidFill>
              </a:rPr>
              <a:t>world records:</a:t>
            </a:r>
          </a:p>
          <a:p>
            <a:pPr eaLnBrk="1" hangingPunct="1"/>
            <a:endParaRPr lang="en-US" sz="2400">
              <a:solidFill>
                <a:srgbClr val="000000"/>
              </a:solidFill>
            </a:endParaRPr>
          </a:p>
          <a:p>
            <a:pPr eaLnBrk="1" hangingPunct="1"/>
            <a:r>
              <a:rPr lang="en-US" sz="2000">
                <a:solidFill>
                  <a:srgbClr val="000000"/>
                </a:solidFill>
              </a:rPr>
              <a:t>MGy	reaction			reference</a:t>
            </a:r>
          </a:p>
          <a:p>
            <a:pPr eaLnBrk="1" hangingPunct="1"/>
            <a:endParaRPr lang="en-US" sz="2000">
              <a:solidFill>
                <a:srgbClr val="000000"/>
              </a:solidFill>
            </a:endParaRPr>
          </a:p>
          <a:p>
            <a:pPr eaLnBrk="1" hangingPunct="1">
              <a:lnSpc>
                <a:spcPct val="130000"/>
              </a:lnSpc>
            </a:pPr>
            <a:r>
              <a:rPr lang="en-US" sz="2000">
                <a:solidFill>
                  <a:srgbClr val="000000"/>
                </a:solidFill>
              </a:rPr>
              <a:t>~45	global damage		Owen </a:t>
            </a:r>
            <a:r>
              <a:rPr lang="en-US" sz="2000" i="1">
                <a:solidFill>
                  <a:srgbClr val="000000"/>
                </a:solidFill>
              </a:rPr>
              <a:t>et al.</a:t>
            </a:r>
            <a:r>
              <a:rPr lang="en-US" sz="2000">
                <a:solidFill>
                  <a:srgbClr val="000000"/>
                </a:solidFill>
              </a:rPr>
              <a:t> (2006)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>
                <a:solidFill>
                  <a:srgbClr val="000000"/>
                </a:solidFill>
              </a:rPr>
              <a:t>5	Se</a:t>
            </a:r>
            <a:r>
              <a:rPr lang="en-US" sz="2000">
                <a:solidFill>
                  <a:srgbClr val="FF0000"/>
                </a:solidFill>
              </a:rPr>
              <a:t>-</a:t>
            </a:r>
            <a:r>
              <a:rPr lang="en-US" sz="2000">
                <a:solidFill>
                  <a:srgbClr val="000000"/>
                </a:solidFill>
              </a:rPr>
              <a:t>Met			Holton (2007)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>
                <a:solidFill>
                  <a:srgbClr val="000000"/>
                </a:solidFill>
              </a:rPr>
              <a:t>4	Hg</a:t>
            </a:r>
            <a:r>
              <a:rPr lang="en-US" sz="2000">
                <a:solidFill>
                  <a:srgbClr val="FF0000"/>
                </a:solidFill>
              </a:rPr>
              <a:t>-</a:t>
            </a:r>
            <a:r>
              <a:rPr lang="en-US" sz="2000">
                <a:solidFill>
                  <a:srgbClr val="000000"/>
                </a:solidFill>
              </a:rPr>
              <a:t>S			Ramagopal </a:t>
            </a:r>
            <a:r>
              <a:rPr lang="en-US" i="1">
                <a:solidFill>
                  <a:srgbClr val="000000"/>
                </a:solidFill>
              </a:rPr>
              <a:t>et al.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(2004)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>
                <a:solidFill>
                  <a:srgbClr val="000000"/>
                </a:solidFill>
              </a:rPr>
              <a:t>3	S</a:t>
            </a:r>
            <a:r>
              <a:rPr lang="en-US" sz="2000">
                <a:solidFill>
                  <a:srgbClr val="FF0000"/>
                </a:solidFill>
              </a:rPr>
              <a:t>-</a:t>
            </a:r>
            <a:r>
              <a:rPr lang="en-US" sz="2000">
                <a:solidFill>
                  <a:srgbClr val="000000"/>
                </a:solidFill>
              </a:rPr>
              <a:t>S			Murray </a:t>
            </a:r>
            <a:r>
              <a:rPr lang="en-US" sz="2000" i="1">
                <a:solidFill>
                  <a:srgbClr val="000000"/>
                </a:solidFill>
              </a:rPr>
              <a:t>et al.</a:t>
            </a:r>
            <a:r>
              <a:rPr lang="en-US" sz="2000">
                <a:solidFill>
                  <a:srgbClr val="000000"/>
                </a:solidFill>
              </a:rPr>
              <a:t> (2002)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>
                <a:solidFill>
                  <a:srgbClr val="000000"/>
                </a:solidFill>
              </a:rPr>
              <a:t>1	Br</a:t>
            </a:r>
            <a:r>
              <a:rPr lang="en-US" sz="2000">
                <a:solidFill>
                  <a:srgbClr val="FF0000"/>
                </a:solidFill>
              </a:rPr>
              <a:t>-</a:t>
            </a:r>
            <a:r>
              <a:rPr lang="en-US" sz="2000">
                <a:solidFill>
                  <a:srgbClr val="000000"/>
                </a:solidFill>
              </a:rPr>
              <a:t>RNA			Olieric </a:t>
            </a:r>
            <a:r>
              <a:rPr lang="en-US" sz="2000" i="1">
                <a:solidFill>
                  <a:srgbClr val="000000"/>
                </a:solidFill>
              </a:rPr>
              <a:t>et al.</a:t>
            </a:r>
            <a:r>
              <a:rPr lang="en-US" sz="2000">
                <a:solidFill>
                  <a:srgbClr val="000000"/>
                </a:solidFill>
              </a:rPr>
              <a:t> (2007)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>
                <a:solidFill>
                  <a:srgbClr val="000000"/>
                </a:solidFill>
              </a:rPr>
              <a:t>?	Cl</a:t>
            </a:r>
            <a:r>
              <a:rPr lang="en-US" sz="2000">
                <a:solidFill>
                  <a:srgbClr val="FF0000"/>
                </a:solidFill>
              </a:rPr>
              <a:t>-</a:t>
            </a:r>
            <a:r>
              <a:rPr lang="en-US" sz="2000">
                <a:solidFill>
                  <a:srgbClr val="000000"/>
                </a:solidFill>
              </a:rPr>
              <a:t>C			???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>
                <a:solidFill>
                  <a:srgbClr val="000000"/>
                </a:solidFill>
              </a:rPr>
              <a:t>0.5	Mn</a:t>
            </a:r>
            <a:r>
              <a:rPr lang="en-US" sz="2000">
                <a:solidFill>
                  <a:srgbClr val="FF0000"/>
                </a:solidFill>
              </a:rPr>
              <a:t> in </a:t>
            </a:r>
            <a:r>
              <a:rPr lang="en-US" sz="2000">
                <a:solidFill>
                  <a:srgbClr val="000000"/>
                </a:solidFill>
              </a:rPr>
              <a:t>PS II		Yano </a:t>
            </a:r>
            <a:r>
              <a:rPr lang="en-US" sz="2000" i="1">
                <a:solidFill>
                  <a:srgbClr val="000000"/>
                </a:solidFill>
              </a:rPr>
              <a:t>et al. </a:t>
            </a:r>
            <a:r>
              <a:rPr lang="en-US" sz="2000">
                <a:solidFill>
                  <a:srgbClr val="000000"/>
                </a:solidFill>
              </a:rPr>
              <a:t>(2005)</a:t>
            </a:r>
          </a:p>
          <a:p>
            <a:pPr eaLnBrk="1" hangingPunct="1">
              <a:lnSpc>
                <a:spcPct val="130000"/>
              </a:lnSpc>
            </a:pPr>
            <a:r>
              <a:rPr lang="en-US" sz="2000">
                <a:solidFill>
                  <a:srgbClr val="000000"/>
                </a:solidFill>
              </a:rPr>
              <a:t>0.02	Fe</a:t>
            </a:r>
            <a:r>
              <a:rPr lang="en-US" sz="2000">
                <a:solidFill>
                  <a:srgbClr val="FF0000"/>
                </a:solidFill>
              </a:rPr>
              <a:t> in </a:t>
            </a:r>
            <a:r>
              <a:rPr lang="en-US" sz="2000">
                <a:solidFill>
                  <a:srgbClr val="000000"/>
                </a:solidFill>
              </a:rPr>
              <a:t>myoglobin		Denisov </a:t>
            </a:r>
            <a:r>
              <a:rPr lang="en-US" sz="2000" i="1">
                <a:solidFill>
                  <a:srgbClr val="000000"/>
                </a:solidFill>
              </a:rPr>
              <a:t>et al.</a:t>
            </a:r>
            <a:r>
              <a:rPr lang="en-US" sz="2000">
                <a:solidFill>
                  <a:srgbClr val="000000"/>
                </a:solidFill>
              </a:rPr>
              <a:t> (2007)</a:t>
            </a:r>
          </a:p>
        </p:txBody>
      </p:sp>
      <p:sp>
        <p:nvSpPr>
          <p:cNvPr id="33797" name="Line 5"/>
          <p:cNvSpPr>
            <a:spLocks noChangeShapeType="1"/>
          </p:cNvSpPr>
          <p:nvPr/>
        </p:nvSpPr>
        <p:spPr bwMode="auto">
          <a:xfrm>
            <a:off x="500063" y="2843213"/>
            <a:ext cx="78168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092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70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/>
              <a:t>% error from rad dam</a:t>
            </a:r>
          </a:p>
        </p:txBody>
      </p:sp>
      <p:graphicFrame>
        <p:nvGraphicFramePr>
          <p:cNvPr id="34819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9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/>
              <a:t>R</a:t>
            </a:r>
            <a:r>
              <a:rPr lang="en-US" sz="2400" baseline="-25000"/>
              <a:t>iso</a:t>
            </a:r>
            <a:r>
              <a:rPr lang="en-US" sz="2400"/>
              <a:t> (%)</a:t>
            </a:r>
            <a:endParaRPr lang="en-US" sz="2400" baseline="-25000"/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/>
              <a:t>change in dose (</a:t>
            </a:r>
            <a:r>
              <a:rPr lang="en-US" sz="2400">
                <a:cs typeface="Arial" pitchFamily="34" charset="0"/>
              </a:rPr>
              <a:t>MGy</a:t>
            </a:r>
            <a:r>
              <a:rPr lang="en-US" sz="2400"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data taken from Banumathi, </a:t>
            </a:r>
            <a:r>
              <a:rPr lang="en-US" i="1"/>
              <a:t>et al.</a:t>
            </a:r>
            <a:r>
              <a:rPr lang="en-US"/>
              <a:t> (2004) </a:t>
            </a:r>
            <a:r>
              <a:rPr lang="en-US" i="1"/>
              <a:t>Acta Cryst. D</a:t>
            </a:r>
            <a:r>
              <a:rPr lang="en-US"/>
              <a:t> </a:t>
            </a:r>
            <a:r>
              <a:rPr lang="en-US" b="1"/>
              <a:t>60</a:t>
            </a:r>
            <a:r>
              <a:rPr lang="en-US"/>
              <a:t>, 1085-1093.</a:t>
            </a:r>
          </a:p>
        </p:txBody>
      </p:sp>
    </p:spTree>
    <p:extLst>
      <p:ext uri="{BB962C8B-B14F-4D97-AF65-F5344CB8AC3E}">
        <p14:creationId xmlns:p14="http://schemas.microsoft.com/office/powerpoint/2010/main" val="7839408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sz="5400" dirty="0" smtClean="0"/>
              <a:t>% error from rad dam</a:t>
            </a:r>
          </a:p>
        </p:txBody>
      </p:sp>
      <p:graphicFrame>
        <p:nvGraphicFramePr>
          <p:cNvPr id="35843" name="Object 3"/>
          <p:cNvGraphicFramePr>
            <a:graphicFrameLocks noChangeAspect="1"/>
          </p:cNvGraphicFramePr>
          <p:nvPr/>
        </p:nvGraphicFramePr>
        <p:xfrm>
          <a:off x="993775" y="835025"/>
          <a:ext cx="7464425" cy="5187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63" name="Chart" r:id="rId3" imgW="6096075" imgH="4238497" progId="MSGraph.Chart.8">
                  <p:embed followColorScheme="full"/>
                </p:oleObj>
              </mc:Choice>
              <mc:Fallback>
                <p:oleObj name="Chart" r:id="rId3" imgW="6096075" imgH="423849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3775" y="835025"/>
                        <a:ext cx="7464425" cy="5187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844" name="Text Box 4"/>
          <p:cNvSpPr txBox="1">
            <a:spLocks noChangeArrowheads="1"/>
          </p:cNvSpPr>
          <p:nvPr/>
        </p:nvSpPr>
        <p:spPr bwMode="auto">
          <a:xfrm rot="-5400000">
            <a:off x="179387" y="3048001"/>
            <a:ext cx="1222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/>
              <a:t>R</a:t>
            </a:r>
            <a:r>
              <a:rPr lang="en-US" sz="2400" baseline="-25000"/>
              <a:t>iso</a:t>
            </a:r>
            <a:r>
              <a:rPr lang="en-US" sz="2400"/>
              <a:t> (%)</a:t>
            </a:r>
            <a:endParaRPr lang="en-US" sz="2400" baseline="-25000"/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3298825" y="5780088"/>
            <a:ext cx="3184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2400"/>
              <a:t>change in dose (</a:t>
            </a:r>
            <a:r>
              <a:rPr lang="en-US" sz="2400">
                <a:cs typeface="Arial" pitchFamily="34" charset="0"/>
              </a:rPr>
              <a:t>MGy</a:t>
            </a:r>
            <a:r>
              <a:rPr lang="en-US" sz="2400"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4479925" y="3246438"/>
            <a:ext cx="2274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798638" y="6491288"/>
            <a:ext cx="7345362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/>
              <a:t>data taken from Banumathi, </a:t>
            </a:r>
            <a:r>
              <a:rPr lang="en-US" i="1"/>
              <a:t>et al.</a:t>
            </a:r>
            <a:r>
              <a:rPr lang="en-US"/>
              <a:t> (2004) </a:t>
            </a:r>
            <a:r>
              <a:rPr lang="en-US" i="1"/>
              <a:t>Acta Cryst. D</a:t>
            </a:r>
            <a:r>
              <a:rPr lang="en-US"/>
              <a:t> </a:t>
            </a:r>
            <a:r>
              <a:rPr lang="en-US" b="1"/>
              <a:t>60</a:t>
            </a:r>
            <a:r>
              <a:rPr lang="en-US"/>
              <a:t>, 1085-1093.</a:t>
            </a: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2525713" y="1560513"/>
            <a:ext cx="290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/>
              <a:t>R</a:t>
            </a:r>
            <a:r>
              <a:rPr lang="en-US" sz="2800" baseline="-25000"/>
              <a:t>iso</a:t>
            </a:r>
            <a:r>
              <a:rPr lang="en-US" sz="2800"/>
              <a:t> </a:t>
            </a:r>
            <a:r>
              <a:rPr lang="en-US" sz="2800">
                <a:cs typeface="Arial" pitchFamily="34" charset="0"/>
              </a:rPr>
              <a:t>≈</a:t>
            </a:r>
            <a:r>
              <a:rPr lang="en-US" sz="2800"/>
              <a:t> 0.7 %/</a:t>
            </a:r>
            <a:r>
              <a:rPr lang="en-US" sz="2800">
                <a:cs typeface="Arial" pitchFamily="34" charset="0"/>
              </a:rPr>
              <a:t>MGy</a:t>
            </a:r>
          </a:p>
        </p:txBody>
      </p:sp>
      <p:sp>
        <p:nvSpPr>
          <p:cNvPr id="35849" name="Line 9"/>
          <p:cNvSpPr>
            <a:spLocks noChangeShapeType="1"/>
          </p:cNvSpPr>
          <p:nvPr/>
        </p:nvSpPr>
        <p:spPr bwMode="auto">
          <a:xfrm>
            <a:off x="1879600" y="1854200"/>
            <a:ext cx="550863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16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963" y="-304800"/>
            <a:ext cx="8709025" cy="7543800"/>
          </a:xfrm>
        </p:spPr>
      </p:pic>
      <p:sp>
        <p:nvSpPr>
          <p:cNvPr id="99331" name="TextBox 5"/>
          <p:cNvSpPr txBox="1">
            <a:spLocks noChangeArrowheads="1"/>
          </p:cNvSpPr>
          <p:nvPr/>
        </p:nvSpPr>
        <p:spPr bwMode="auto">
          <a:xfrm>
            <a:off x="304800" y="6019800"/>
            <a:ext cx="52058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Rel. Humidity: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84.2% </a:t>
            </a:r>
            <a:r>
              <a:rPr lang="en-US" sz="32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vs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71.9%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477000" y="6019800"/>
            <a:ext cx="2135188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sz="3200" baseline="-250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iso</a:t>
            </a: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= 44.5%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572000" y="5410200"/>
            <a:ext cx="2652712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RMSD = 0.18 Å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381000" y="-152400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933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The “non-isomorphism” problem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1743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Freeform 2"/>
          <p:cNvSpPr>
            <a:spLocks/>
          </p:cNvSpPr>
          <p:nvPr/>
        </p:nvSpPr>
        <p:spPr bwMode="auto">
          <a:xfrm>
            <a:off x="2843213" y="5305425"/>
            <a:ext cx="2905125" cy="706438"/>
          </a:xfrm>
          <a:custGeom>
            <a:avLst/>
            <a:gdLst>
              <a:gd name="T0" fmla="*/ 1350963 w 1830"/>
              <a:gd name="T1" fmla="*/ 7849 h 540"/>
              <a:gd name="T2" fmla="*/ 1447800 w 1830"/>
              <a:gd name="T3" fmla="*/ 9158 h 540"/>
              <a:gd name="T4" fmla="*/ 1554163 w 1830"/>
              <a:gd name="T5" fmla="*/ 9158 h 540"/>
              <a:gd name="T6" fmla="*/ 1690688 w 1830"/>
              <a:gd name="T7" fmla="*/ 19623 h 540"/>
              <a:gd name="T8" fmla="*/ 1854200 w 1830"/>
              <a:gd name="T9" fmla="*/ 39247 h 540"/>
              <a:gd name="T10" fmla="*/ 1987550 w 1830"/>
              <a:gd name="T11" fmla="*/ 58870 h 540"/>
              <a:gd name="T12" fmla="*/ 2155825 w 1830"/>
              <a:gd name="T13" fmla="*/ 92884 h 540"/>
              <a:gd name="T14" fmla="*/ 2332038 w 1830"/>
              <a:gd name="T15" fmla="*/ 142596 h 540"/>
              <a:gd name="T16" fmla="*/ 2498725 w 1830"/>
              <a:gd name="T17" fmla="*/ 201466 h 540"/>
              <a:gd name="T18" fmla="*/ 2597150 w 1830"/>
              <a:gd name="T19" fmla="*/ 245945 h 540"/>
              <a:gd name="T20" fmla="*/ 2719388 w 1830"/>
              <a:gd name="T21" fmla="*/ 304815 h 540"/>
              <a:gd name="T22" fmla="*/ 2792413 w 1830"/>
              <a:gd name="T23" fmla="*/ 350603 h 540"/>
              <a:gd name="T24" fmla="*/ 2827338 w 1830"/>
              <a:gd name="T25" fmla="*/ 383308 h 540"/>
              <a:gd name="T26" fmla="*/ 2843213 w 1830"/>
              <a:gd name="T27" fmla="*/ 395082 h 540"/>
              <a:gd name="T28" fmla="*/ 2451100 w 1830"/>
              <a:gd name="T29" fmla="*/ 587390 h 540"/>
              <a:gd name="T30" fmla="*/ 1646238 w 1830"/>
              <a:gd name="T31" fmla="*/ 692048 h 540"/>
              <a:gd name="T32" fmla="*/ 176213 w 1830"/>
              <a:gd name="T33" fmla="*/ 499739 h 540"/>
              <a:gd name="T34" fmla="*/ 593725 w 1830"/>
              <a:gd name="T35" fmla="*/ 187075 h 540"/>
              <a:gd name="T36" fmla="*/ 908050 w 1830"/>
              <a:gd name="T37" fmla="*/ 69336 h 540"/>
              <a:gd name="T38" fmla="*/ 1143000 w 1830"/>
              <a:gd name="T39" fmla="*/ 26164 h 540"/>
              <a:gd name="T40" fmla="*/ 1350963 w 1830"/>
              <a:gd name="T41" fmla="*/ 7849 h 54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30" h="540">
                <a:moveTo>
                  <a:pt x="851" y="6"/>
                </a:moveTo>
                <a:cubicBezTo>
                  <a:pt x="883" y="0"/>
                  <a:pt x="890" y="7"/>
                  <a:pt x="912" y="7"/>
                </a:cubicBezTo>
                <a:cubicBezTo>
                  <a:pt x="933" y="7"/>
                  <a:pt x="953" y="6"/>
                  <a:pt x="979" y="7"/>
                </a:cubicBezTo>
                <a:cubicBezTo>
                  <a:pt x="1004" y="9"/>
                  <a:pt x="1033" y="11"/>
                  <a:pt x="1065" y="15"/>
                </a:cubicBezTo>
                <a:cubicBezTo>
                  <a:pt x="1096" y="19"/>
                  <a:pt x="1136" y="24"/>
                  <a:pt x="1168" y="30"/>
                </a:cubicBezTo>
                <a:cubicBezTo>
                  <a:pt x="1199" y="35"/>
                  <a:pt x="1220" y="38"/>
                  <a:pt x="1252" y="45"/>
                </a:cubicBezTo>
                <a:cubicBezTo>
                  <a:pt x="1284" y="52"/>
                  <a:pt x="1322" y="61"/>
                  <a:pt x="1358" y="71"/>
                </a:cubicBezTo>
                <a:cubicBezTo>
                  <a:pt x="1394" y="82"/>
                  <a:pt x="1433" y="96"/>
                  <a:pt x="1469" y="109"/>
                </a:cubicBezTo>
                <a:cubicBezTo>
                  <a:pt x="1505" y="123"/>
                  <a:pt x="1546" y="141"/>
                  <a:pt x="1574" y="154"/>
                </a:cubicBezTo>
                <a:cubicBezTo>
                  <a:pt x="1602" y="167"/>
                  <a:pt x="1613" y="175"/>
                  <a:pt x="1636" y="188"/>
                </a:cubicBezTo>
                <a:cubicBezTo>
                  <a:pt x="1659" y="201"/>
                  <a:pt x="1692" y="219"/>
                  <a:pt x="1713" y="233"/>
                </a:cubicBezTo>
                <a:cubicBezTo>
                  <a:pt x="1733" y="246"/>
                  <a:pt x="1748" y="258"/>
                  <a:pt x="1759" y="268"/>
                </a:cubicBezTo>
                <a:cubicBezTo>
                  <a:pt x="1771" y="278"/>
                  <a:pt x="1776" y="287"/>
                  <a:pt x="1781" y="293"/>
                </a:cubicBezTo>
                <a:cubicBezTo>
                  <a:pt x="1786" y="299"/>
                  <a:pt x="1830" y="276"/>
                  <a:pt x="1791" y="302"/>
                </a:cubicBezTo>
                <a:cubicBezTo>
                  <a:pt x="1751" y="328"/>
                  <a:pt x="1669" y="411"/>
                  <a:pt x="1544" y="449"/>
                </a:cubicBezTo>
                <a:cubicBezTo>
                  <a:pt x="1418" y="487"/>
                  <a:pt x="1276" y="540"/>
                  <a:pt x="1037" y="529"/>
                </a:cubicBezTo>
                <a:cubicBezTo>
                  <a:pt x="798" y="518"/>
                  <a:pt x="222" y="446"/>
                  <a:pt x="111" y="382"/>
                </a:cubicBezTo>
                <a:cubicBezTo>
                  <a:pt x="0" y="318"/>
                  <a:pt x="297" y="198"/>
                  <a:pt x="374" y="143"/>
                </a:cubicBezTo>
                <a:cubicBezTo>
                  <a:pt x="451" y="88"/>
                  <a:pt x="514" y="73"/>
                  <a:pt x="572" y="53"/>
                </a:cubicBezTo>
                <a:cubicBezTo>
                  <a:pt x="630" y="33"/>
                  <a:pt x="674" y="28"/>
                  <a:pt x="720" y="20"/>
                </a:cubicBezTo>
                <a:cubicBezTo>
                  <a:pt x="766" y="12"/>
                  <a:pt x="824" y="9"/>
                  <a:pt x="851" y="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31" name="Freeform 3"/>
          <p:cNvSpPr>
            <a:spLocks/>
          </p:cNvSpPr>
          <p:nvPr/>
        </p:nvSpPr>
        <p:spPr bwMode="auto">
          <a:xfrm>
            <a:off x="2841625" y="5167313"/>
            <a:ext cx="2905125" cy="857250"/>
          </a:xfrm>
          <a:custGeom>
            <a:avLst/>
            <a:gdLst>
              <a:gd name="T0" fmla="*/ 1350963 w 1830"/>
              <a:gd name="T1" fmla="*/ 9525 h 540"/>
              <a:gd name="T2" fmla="*/ 1447800 w 1830"/>
              <a:gd name="T3" fmla="*/ 11113 h 540"/>
              <a:gd name="T4" fmla="*/ 1554163 w 1830"/>
              <a:gd name="T5" fmla="*/ 11113 h 540"/>
              <a:gd name="T6" fmla="*/ 1690688 w 1830"/>
              <a:gd name="T7" fmla="*/ 23813 h 540"/>
              <a:gd name="T8" fmla="*/ 1854200 w 1830"/>
              <a:gd name="T9" fmla="*/ 47625 h 540"/>
              <a:gd name="T10" fmla="*/ 1987550 w 1830"/>
              <a:gd name="T11" fmla="*/ 71438 h 540"/>
              <a:gd name="T12" fmla="*/ 2155825 w 1830"/>
              <a:gd name="T13" fmla="*/ 112713 h 540"/>
              <a:gd name="T14" fmla="*/ 2332038 w 1830"/>
              <a:gd name="T15" fmla="*/ 173038 h 540"/>
              <a:gd name="T16" fmla="*/ 2498725 w 1830"/>
              <a:gd name="T17" fmla="*/ 244475 h 540"/>
              <a:gd name="T18" fmla="*/ 2597150 w 1830"/>
              <a:gd name="T19" fmla="*/ 298450 h 540"/>
              <a:gd name="T20" fmla="*/ 2719388 w 1830"/>
              <a:gd name="T21" fmla="*/ 369888 h 540"/>
              <a:gd name="T22" fmla="*/ 2792413 w 1830"/>
              <a:gd name="T23" fmla="*/ 425450 h 540"/>
              <a:gd name="T24" fmla="*/ 2827338 w 1830"/>
              <a:gd name="T25" fmla="*/ 465138 h 540"/>
              <a:gd name="T26" fmla="*/ 2843213 w 1830"/>
              <a:gd name="T27" fmla="*/ 479425 h 540"/>
              <a:gd name="T28" fmla="*/ 2451100 w 1830"/>
              <a:gd name="T29" fmla="*/ 712788 h 540"/>
              <a:gd name="T30" fmla="*/ 1646238 w 1830"/>
              <a:gd name="T31" fmla="*/ 839788 h 540"/>
              <a:gd name="T32" fmla="*/ 176213 w 1830"/>
              <a:gd name="T33" fmla="*/ 606425 h 540"/>
              <a:gd name="T34" fmla="*/ 593725 w 1830"/>
              <a:gd name="T35" fmla="*/ 227013 h 540"/>
              <a:gd name="T36" fmla="*/ 908050 w 1830"/>
              <a:gd name="T37" fmla="*/ 84138 h 540"/>
              <a:gd name="T38" fmla="*/ 1143000 w 1830"/>
              <a:gd name="T39" fmla="*/ 31750 h 540"/>
              <a:gd name="T40" fmla="*/ 1350963 w 1830"/>
              <a:gd name="T41" fmla="*/ 9525 h 540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0" t="0" r="r" b="b"/>
            <a:pathLst>
              <a:path w="1830" h="540">
                <a:moveTo>
                  <a:pt x="851" y="6"/>
                </a:moveTo>
                <a:cubicBezTo>
                  <a:pt x="883" y="0"/>
                  <a:pt x="890" y="7"/>
                  <a:pt x="912" y="7"/>
                </a:cubicBezTo>
                <a:cubicBezTo>
                  <a:pt x="933" y="7"/>
                  <a:pt x="953" y="6"/>
                  <a:pt x="979" y="7"/>
                </a:cubicBezTo>
                <a:cubicBezTo>
                  <a:pt x="1004" y="9"/>
                  <a:pt x="1033" y="11"/>
                  <a:pt x="1065" y="15"/>
                </a:cubicBezTo>
                <a:cubicBezTo>
                  <a:pt x="1096" y="19"/>
                  <a:pt x="1136" y="24"/>
                  <a:pt x="1168" y="30"/>
                </a:cubicBezTo>
                <a:cubicBezTo>
                  <a:pt x="1199" y="35"/>
                  <a:pt x="1220" y="38"/>
                  <a:pt x="1252" y="45"/>
                </a:cubicBezTo>
                <a:cubicBezTo>
                  <a:pt x="1284" y="52"/>
                  <a:pt x="1322" y="61"/>
                  <a:pt x="1358" y="71"/>
                </a:cubicBezTo>
                <a:cubicBezTo>
                  <a:pt x="1394" y="82"/>
                  <a:pt x="1433" y="96"/>
                  <a:pt x="1469" y="109"/>
                </a:cubicBezTo>
                <a:cubicBezTo>
                  <a:pt x="1505" y="123"/>
                  <a:pt x="1546" y="141"/>
                  <a:pt x="1574" y="154"/>
                </a:cubicBezTo>
                <a:cubicBezTo>
                  <a:pt x="1602" y="167"/>
                  <a:pt x="1613" y="175"/>
                  <a:pt x="1636" y="188"/>
                </a:cubicBezTo>
                <a:cubicBezTo>
                  <a:pt x="1659" y="201"/>
                  <a:pt x="1692" y="219"/>
                  <a:pt x="1713" y="233"/>
                </a:cubicBezTo>
                <a:cubicBezTo>
                  <a:pt x="1733" y="246"/>
                  <a:pt x="1748" y="258"/>
                  <a:pt x="1759" y="268"/>
                </a:cubicBezTo>
                <a:cubicBezTo>
                  <a:pt x="1771" y="278"/>
                  <a:pt x="1776" y="287"/>
                  <a:pt x="1781" y="293"/>
                </a:cubicBezTo>
                <a:cubicBezTo>
                  <a:pt x="1786" y="299"/>
                  <a:pt x="1830" y="276"/>
                  <a:pt x="1791" y="302"/>
                </a:cubicBezTo>
                <a:cubicBezTo>
                  <a:pt x="1751" y="328"/>
                  <a:pt x="1669" y="411"/>
                  <a:pt x="1544" y="449"/>
                </a:cubicBezTo>
                <a:cubicBezTo>
                  <a:pt x="1418" y="487"/>
                  <a:pt x="1276" y="540"/>
                  <a:pt x="1037" y="529"/>
                </a:cubicBezTo>
                <a:cubicBezTo>
                  <a:pt x="798" y="518"/>
                  <a:pt x="222" y="446"/>
                  <a:pt x="111" y="382"/>
                </a:cubicBezTo>
                <a:cubicBezTo>
                  <a:pt x="0" y="318"/>
                  <a:pt x="297" y="198"/>
                  <a:pt x="374" y="143"/>
                </a:cubicBezTo>
                <a:cubicBezTo>
                  <a:pt x="451" y="88"/>
                  <a:pt x="514" y="73"/>
                  <a:pt x="572" y="53"/>
                </a:cubicBezTo>
                <a:cubicBezTo>
                  <a:pt x="630" y="33"/>
                  <a:pt x="674" y="28"/>
                  <a:pt x="720" y="20"/>
                </a:cubicBezTo>
                <a:cubicBezTo>
                  <a:pt x="766" y="12"/>
                  <a:pt x="824" y="9"/>
                  <a:pt x="851" y="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32" name="Rectangle 4"/>
          <p:cNvSpPr>
            <a:spLocks noChangeArrowheads="1"/>
          </p:cNvSpPr>
          <p:nvPr/>
        </p:nvSpPr>
        <p:spPr bwMode="auto">
          <a:xfrm>
            <a:off x="454025" y="27146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000000"/>
                </a:solidFill>
                <a:cs typeface="Arial" charset="0"/>
              </a:rPr>
              <a:t>equilibrated drop</a:t>
            </a:r>
            <a:br>
              <a:rPr lang="en-US" sz="5400" smtClean="0">
                <a:solidFill>
                  <a:srgbClr val="000000"/>
                </a:solidFill>
                <a:cs typeface="Arial" charset="0"/>
              </a:rPr>
            </a:br>
            <a:endParaRPr lang="en-US" sz="40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smtClean="0"/>
              <a:t>opened drop:</a:t>
            </a:r>
            <a:br>
              <a:rPr lang="en-US" sz="5400" smtClean="0"/>
            </a:br>
            <a:r>
              <a:rPr lang="en-US" sz="4000" smtClean="0"/>
              <a:t>you have ~30 seconds!</a:t>
            </a:r>
          </a:p>
        </p:txBody>
      </p:sp>
      <p:sp>
        <p:nvSpPr>
          <p:cNvPr id="101382" name="Freeform 6"/>
          <p:cNvSpPr>
            <a:spLocks/>
          </p:cNvSpPr>
          <p:nvPr/>
        </p:nvSpPr>
        <p:spPr bwMode="auto">
          <a:xfrm>
            <a:off x="-1703388" y="2362200"/>
            <a:ext cx="11834813" cy="5210175"/>
          </a:xfrm>
          <a:custGeom>
            <a:avLst/>
            <a:gdLst>
              <a:gd name="T0" fmla="*/ 5910263 w 7455"/>
              <a:gd name="T1" fmla="*/ 3552825 h 3282"/>
              <a:gd name="T2" fmla="*/ 5981700 w 7455"/>
              <a:gd name="T3" fmla="*/ 3552825 h 3282"/>
              <a:gd name="T4" fmla="*/ 6075363 w 7455"/>
              <a:gd name="T5" fmla="*/ 3552825 h 3282"/>
              <a:gd name="T6" fmla="*/ 6199188 w 7455"/>
              <a:gd name="T7" fmla="*/ 3544888 h 3282"/>
              <a:gd name="T8" fmla="*/ 6329363 w 7455"/>
              <a:gd name="T9" fmla="*/ 3533775 h 3282"/>
              <a:gd name="T10" fmla="*/ 6545263 w 7455"/>
              <a:gd name="T11" fmla="*/ 3506788 h 3282"/>
              <a:gd name="T12" fmla="*/ 6746875 w 7455"/>
              <a:gd name="T13" fmla="*/ 3467100 h 3282"/>
              <a:gd name="T14" fmla="*/ 6994525 w 7455"/>
              <a:gd name="T15" fmla="*/ 3397250 h 3282"/>
              <a:gd name="T16" fmla="*/ 7200900 w 7455"/>
              <a:gd name="T17" fmla="*/ 3319463 h 3282"/>
              <a:gd name="T18" fmla="*/ 7361238 w 7455"/>
              <a:gd name="T19" fmla="*/ 3241675 h 3282"/>
              <a:gd name="T20" fmla="*/ 7510463 w 7455"/>
              <a:gd name="T21" fmla="*/ 3148013 h 3282"/>
              <a:gd name="T22" fmla="*/ 7626350 w 7455"/>
              <a:gd name="T23" fmla="*/ 3049588 h 3282"/>
              <a:gd name="T24" fmla="*/ 7691438 w 7455"/>
              <a:gd name="T25" fmla="*/ 2981325 h 3282"/>
              <a:gd name="T26" fmla="*/ 7766050 w 7455"/>
              <a:gd name="T27" fmla="*/ 2924175 h 3282"/>
              <a:gd name="T28" fmla="*/ 8196263 w 7455"/>
              <a:gd name="T29" fmla="*/ 2914650 h 3282"/>
              <a:gd name="T30" fmla="*/ 8461375 w 7455"/>
              <a:gd name="T31" fmla="*/ 2914650 h 3282"/>
              <a:gd name="T32" fmla="*/ 8585200 w 7455"/>
              <a:gd name="T33" fmla="*/ 2847975 h 3282"/>
              <a:gd name="T34" fmla="*/ 8594725 w 7455"/>
              <a:gd name="T35" fmla="*/ 2657475 h 3282"/>
              <a:gd name="T36" fmla="*/ 8601075 w 7455"/>
              <a:gd name="T37" fmla="*/ 2444750 h 3282"/>
              <a:gd name="T38" fmla="*/ 8599488 w 7455"/>
              <a:gd name="T39" fmla="*/ 1347788 h 3282"/>
              <a:gd name="T40" fmla="*/ 8594725 w 7455"/>
              <a:gd name="T41" fmla="*/ 847725 h 3282"/>
              <a:gd name="T42" fmla="*/ 8628063 w 7455"/>
              <a:gd name="T43" fmla="*/ 652463 h 3282"/>
              <a:gd name="T44" fmla="*/ 8718550 w 7455"/>
              <a:gd name="T45" fmla="*/ 461963 h 3282"/>
              <a:gd name="T46" fmla="*/ 8951913 w 7455"/>
              <a:gd name="T47" fmla="*/ 309563 h 3282"/>
              <a:gd name="T48" fmla="*/ 9409113 w 7455"/>
              <a:gd name="T49" fmla="*/ 290513 h 3282"/>
              <a:gd name="T50" fmla="*/ 10013950 w 7455"/>
              <a:gd name="T51" fmla="*/ 285750 h 3282"/>
              <a:gd name="T52" fmla="*/ 10704513 w 7455"/>
              <a:gd name="T53" fmla="*/ 280988 h 3282"/>
              <a:gd name="T54" fmla="*/ 11314113 w 7455"/>
              <a:gd name="T55" fmla="*/ 290513 h 3282"/>
              <a:gd name="T56" fmla="*/ 11571288 w 7455"/>
              <a:gd name="T57" fmla="*/ 285750 h 3282"/>
              <a:gd name="T58" fmla="*/ 11604625 w 7455"/>
              <a:gd name="T59" fmla="*/ 708025 h 3282"/>
              <a:gd name="T60" fmla="*/ 11212513 w 7455"/>
              <a:gd name="T61" fmla="*/ 4535488 h 3282"/>
              <a:gd name="T62" fmla="*/ 7869238 w 7455"/>
              <a:gd name="T63" fmla="*/ 4678363 h 3282"/>
              <a:gd name="T64" fmla="*/ 1168400 w 7455"/>
              <a:gd name="T65" fmla="*/ 4560888 h 3282"/>
              <a:gd name="T66" fmla="*/ 854075 w 7455"/>
              <a:gd name="T67" fmla="*/ 785813 h 3282"/>
              <a:gd name="T68" fmla="*/ 893763 w 7455"/>
              <a:gd name="T69" fmla="*/ 314325 h 3282"/>
              <a:gd name="T70" fmla="*/ 2513013 w 7455"/>
              <a:gd name="T71" fmla="*/ 261938 h 3282"/>
              <a:gd name="T72" fmla="*/ 3270250 w 7455"/>
              <a:gd name="T73" fmla="*/ 271463 h 3282"/>
              <a:gd name="T74" fmla="*/ 3556000 w 7455"/>
              <a:gd name="T75" fmla="*/ 404813 h 3282"/>
              <a:gd name="T76" fmla="*/ 3717925 w 7455"/>
              <a:gd name="T77" fmla="*/ 752475 h 3282"/>
              <a:gd name="T78" fmla="*/ 3708400 w 7455"/>
              <a:gd name="T79" fmla="*/ 1819275 h 3282"/>
              <a:gd name="T80" fmla="*/ 3713163 w 7455"/>
              <a:gd name="T81" fmla="*/ 2728913 h 3282"/>
              <a:gd name="T82" fmla="*/ 3732213 w 7455"/>
              <a:gd name="T83" fmla="*/ 2924175 h 3282"/>
              <a:gd name="T84" fmla="*/ 3898900 w 7455"/>
              <a:gd name="T85" fmla="*/ 2986088 h 3282"/>
              <a:gd name="T86" fmla="*/ 4433888 w 7455"/>
              <a:gd name="T87" fmla="*/ 2994025 h 3282"/>
              <a:gd name="T88" fmla="*/ 4746625 w 7455"/>
              <a:gd name="T89" fmla="*/ 3228975 h 3282"/>
              <a:gd name="T90" fmla="*/ 5008563 w 7455"/>
              <a:gd name="T91" fmla="*/ 3436938 h 3282"/>
              <a:gd name="T92" fmla="*/ 5438775 w 7455"/>
              <a:gd name="T93" fmla="*/ 3529013 h 3282"/>
              <a:gd name="T94" fmla="*/ 5910263 w 7455"/>
              <a:gd name="T95" fmla="*/ 3552825 h 3282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7455" h="3282">
                <a:moveTo>
                  <a:pt x="3723" y="2238"/>
                </a:moveTo>
                <a:cubicBezTo>
                  <a:pt x="3763" y="2232"/>
                  <a:pt x="3751" y="2238"/>
                  <a:pt x="3768" y="2238"/>
                </a:cubicBezTo>
                <a:cubicBezTo>
                  <a:pt x="3786" y="2238"/>
                  <a:pt x="3804" y="2238"/>
                  <a:pt x="3827" y="2238"/>
                </a:cubicBezTo>
                <a:cubicBezTo>
                  <a:pt x="3850" y="2237"/>
                  <a:pt x="3878" y="2234"/>
                  <a:pt x="3905" y="2233"/>
                </a:cubicBezTo>
                <a:cubicBezTo>
                  <a:pt x="3931" y="2231"/>
                  <a:pt x="3950" y="2230"/>
                  <a:pt x="3987" y="2226"/>
                </a:cubicBezTo>
                <a:cubicBezTo>
                  <a:pt x="4023" y="2222"/>
                  <a:pt x="4079" y="2216"/>
                  <a:pt x="4123" y="2209"/>
                </a:cubicBezTo>
                <a:cubicBezTo>
                  <a:pt x="4167" y="2202"/>
                  <a:pt x="4203" y="2195"/>
                  <a:pt x="4250" y="2184"/>
                </a:cubicBezTo>
                <a:cubicBezTo>
                  <a:pt x="4298" y="2172"/>
                  <a:pt x="4358" y="2155"/>
                  <a:pt x="4406" y="2140"/>
                </a:cubicBezTo>
                <a:cubicBezTo>
                  <a:pt x="4454" y="2124"/>
                  <a:pt x="4498" y="2107"/>
                  <a:pt x="4536" y="2091"/>
                </a:cubicBezTo>
                <a:cubicBezTo>
                  <a:pt x="4575" y="2074"/>
                  <a:pt x="4604" y="2060"/>
                  <a:pt x="4637" y="2042"/>
                </a:cubicBezTo>
                <a:cubicBezTo>
                  <a:pt x="4669" y="2024"/>
                  <a:pt x="4703" y="2003"/>
                  <a:pt x="4731" y="1983"/>
                </a:cubicBezTo>
                <a:cubicBezTo>
                  <a:pt x="4759" y="1962"/>
                  <a:pt x="4785" y="1938"/>
                  <a:pt x="4804" y="1921"/>
                </a:cubicBezTo>
                <a:cubicBezTo>
                  <a:pt x="4823" y="1904"/>
                  <a:pt x="4830" y="1891"/>
                  <a:pt x="4845" y="1878"/>
                </a:cubicBezTo>
                <a:cubicBezTo>
                  <a:pt x="4860" y="1865"/>
                  <a:pt x="4839" y="1849"/>
                  <a:pt x="4892" y="1842"/>
                </a:cubicBezTo>
                <a:cubicBezTo>
                  <a:pt x="4945" y="1835"/>
                  <a:pt x="5090" y="1837"/>
                  <a:pt x="5163" y="1836"/>
                </a:cubicBezTo>
                <a:cubicBezTo>
                  <a:pt x="5236" y="1835"/>
                  <a:pt x="5289" y="1843"/>
                  <a:pt x="5330" y="1836"/>
                </a:cubicBezTo>
                <a:cubicBezTo>
                  <a:pt x="5371" y="1829"/>
                  <a:pt x="5394" y="1821"/>
                  <a:pt x="5408" y="1794"/>
                </a:cubicBezTo>
                <a:cubicBezTo>
                  <a:pt x="5422" y="1767"/>
                  <a:pt x="5412" y="1716"/>
                  <a:pt x="5414" y="1674"/>
                </a:cubicBezTo>
                <a:cubicBezTo>
                  <a:pt x="5416" y="1632"/>
                  <a:pt x="5418" y="1677"/>
                  <a:pt x="5418" y="1540"/>
                </a:cubicBezTo>
                <a:cubicBezTo>
                  <a:pt x="5418" y="1403"/>
                  <a:pt x="5418" y="1017"/>
                  <a:pt x="5417" y="849"/>
                </a:cubicBezTo>
                <a:cubicBezTo>
                  <a:pt x="5416" y="681"/>
                  <a:pt x="5411" y="607"/>
                  <a:pt x="5414" y="534"/>
                </a:cubicBezTo>
                <a:cubicBezTo>
                  <a:pt x="5417" y="461"/>
                  <a:pt x="5422" y="452"/>
                  <a:pt x="5435" y="411"/>
                </a:cubicBezTo>
                <a:cubicBezTo>
                  <a:pt x="5448" y="370"/>
                  <a:pt x="5458" y="327"/>
                  <a:pt x="5492" y="291"/>
                </a:cubicBezTo>
                <a:cubicBezTo>
                  <a:pt x="5526" y="255"/>
                  <a:pt x="5567" y="213"/>
                  <a:pt x="5639" y="195"/>
                </a:cubicBezTo>
                <a:cubicBezTo>
                  <a:pt x="5711" y="177"/>
                  <a:pt x="5816" y="185"/>
                  <a:pt x="5927" y="183"/>
                </a:cubicBezTo>
                <a:cubicBezTo>
                  <a:pt x="6038" y="181"/>
                  <a:pt x="6172" y="181"/>
                  <a:pt x="6308" y="180"/>
                </a:cubicBezTo>
                <a:cubicBezTo>
                  <a:pt x="6444" y="179"/>
                  <a:pt x="6607" y="177"/>
                  <a:pt x="6743" y="177"/>
                </a:cubicBezTo>
                <a:cubicBezTo>
                  <a:pt x="6879" y="177"/>
                  <a:pt x="7036" y="182"/>
                  <a:pt x="7127" y="183"/>
                </a:cubicBezTo>
                <a:cubicBezTo>
                  <a:pt x="7218" y="184"/>
                  <a:pt x="7259" y="136"/>
                  <a:pt x="7289" y="180"/>
                </a:cubicBezTo>
                <a:cubicBezTo>
                  <a:pt x="7319" y="224"/>
                  <a:pt x="7348" y="0"/>
                  <a:pt x="7310" y="446"/>
                </a:cubicBezTo>
                <a:cubicBezTo>
                  <a:pt x="7272" y="892"/>
                  <a:pt x="7455" y="2440"/>
                  <a:pt x="7063" y="2857"/>
                </a:cubicBezTo>
                <a:cubicBezTo>
                  <a:pt x="6671" y="3274"/>
                  <a:pt x="6011" y="2944"/>
                  <a:pt x="4957" y="2947"/>
                </a:cubicBezTo>
                <a:cubicBezTo>
                  <a:pt x="3903" y="2950"/>
                  <a:pt x="1472" y="3282"/>
                  <a:pt x="736" y="2873"/>
                </a:cubicBezTo>
                <a:cubicBezTo>
                  <a:pt x="0" y="2464"/>
                  <a:pt x="567" y="941"/>
                  <a:pt x="538" y="495"/>
                </a:cubicBezTo>
                <a:cubicBezTo>
                  <a:pt x="509" y="49"/>
                  <a:pt x="389" y="253"/>
                  <a:pt x="563" y="198"/>
                </a:cubicBezTo>
                <a:cubicBezTo>
                  <a:pt x="737" y="143"/>
                  <a:pt x="1334" y="169"/>
                  <a:pt x="1583" y="165"/>
                </a:cubicBezTo>
                <a:cubicBezTo>
                  <a:pt x="1832" y="161"/>
                  <a:pt x="1951" y="156"/>
                  <a:pt x="2060" y="171"/>
                </a:cubicBezTo>
                <a:cubicBezTo>
                  <a:pt x="2169" y="186"/>
                  <a:pt x="2193" y="204"/>
                  <a:pt x="2240" y="255"/>
                </a:cubicBezTo>
                <a:cubicBezTo>
                  <a:pt x="2287" y="306"/>
                  <a:pt x="2326" y="326"/>
                  <a:pt x="2342" y="474"/>
                </a:cubicBezTo>
                <a:cubicBezTo>
                  <a:pt x="2358" y="622"/>
                  <a:pt x="2336" y="939"/>
                  <a:pt x="2336" y="1146"/>
                </a:cubicBezTo>
                <a:cubicBezTo>
                  <a:pt x="2336" y="1353"/>
                  <a:pt x="2337" y="1603"/>
                  <a:pt x="2339" y="1719"/>
                </a:cubicBezTo>
                <a:cubicBezTo>
                  <a:pt x="2341" y="1835"/>
                  <a:pt x="2332" y="1815"/>
                  <a:pt x="2351" y="1842"/>
                </a:cubicBezTo>
                <a:cubicBezTo>
                  <a:pt x="2370" y="1869"/>
                  <a:pt x="2382" y="1874"/>
                  <a:pt x="2456" y="1881"/>
                </a:cubicBezTo>
                <a:cubicBezTo>
                  <a:pt x="2530" y="1888"/>
                  <a:pt x="2704" y="1861"/>
                  <a:pt x="2793" y="1886"/>
                </a:cubicBezTo>
                <a:cubicBezTo>
                  <a:pt x="2882" y="1911"/>
                  <a:pt x="2930" y="1988"/>
                  <a:pt x="2990" y="2034"/>
                </a:cubicBezTo>
                <a:cubicBezTo>
                  <a:pt x="3050" y="2080"/>
                  <a:pt x="3082" y="2134"/>
                  <a:pt x="3155" y="2165"/>
                </a:cubicBezTo>
                <a:cubicBezTo>
                  <a:pt x="3228" y="2196"/>
                  <a:pt x="3331" y="2211"/>
                  <a:pt x="3426" y="2223"/>
                </a:cubicBezTo>
                <a:cubicBezTo>
                  <a:pt x="3521" y="2235"/>
                  <a:pt x="3661" y="2235"/>
                  <a:pt x="3723" y="2238"/>
                </a:cubicBezTo>
                <a:close/>
              </a:path>
            </a:pathLst>
          </a:custGeom>
          <a:pattFill prst="ltDnDiag">
            <a:fgClr>
              <a:schemeClr val="accent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5197475" y="5548313"/>
            <a:ext cx="277813" cy="238125"/>
            <a:chOff x="3192" y="2215"/>
            <a:chExt cx="920" cy="943"/>
          </a:xfrm>
        </p:grpSpPr>
        <p:sp>
          <p:nvSpPr>
            <p:cNvPr id="101403" name="Freeform 8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404" name="Line 9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405" name="Line 10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406" name="Line 11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407" name="Line 12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408" name="Freeform 13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409" name="Freeform 14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410" name="Freeform 15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411" name="Freeform 16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124945" name="Freeform 17"/>
          <p:cNvSpPr>
            <a:spLocks/>
          </p:cNvSpPr>
          <p:nvPr/>
        </p:nvSpPr>
        <p:spPr bwMode="auto">
          <a:xfrm>
            <a:off x="-692150" y="2141538"/>
            <a:ext cx="6705600" cy="487362"/>
          </a:xfrm>
          <a:custGeom>
            <a:avLst/>
            <a:gdLst>
              <a:gd name="T0" fmla="*/ 0 w 4224"/>
              <a:gd name="T1" fmla="*/ 431800 h 307"/>
              <a:gd name="T2" fmla="*/ 1971675 w 4224"/>
              <a:gd name="T3" fmla="*/ 419100 h 307"/>
              <a:gd name="T4" fmla="*/ 4741863 w 4224"/>
              <a:gd name="T5" fmla="*/ 406400 h 307"/>
              <a:gd name="T6" fmla="*/ 6388100 w 4224"/>
              <a:gd name="T7" fmla="*/ 419100 h 307"/>
              <a:gd name="T8" fmla="*/ 6648450 w 4224"/>
              <a:gd name="T9" fmla="*/ 0 h 30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224" h="307">
                <a:moveTo>
                  <a:pt x="0" y="272"/>
                </a:moveTo>
                <a:cubicBezTo>
                  <a:pt x="207" y="271"/>
                  <a:pt x="744" y="267"/>
                  <a:pt x="1242" y="264"/>
                </a:cubicBezTo>
                <a:cubicBezTo>
                  <a:pt x="1740" y="261"/>
                  <a:pt x="2523" y="256"/>
                  <a:pt x="2987" y="256"/>
                </a:cubicBezTo>
                <a:cubicBezTo>
                  <a:pt x="3451" y="256"/>
                  <a:pt x="3824" y="307"/>
                  <a:pt x="4024" y="264"/>
                </a:cubicBezTo>
                <a:cubicBezTo>
                  <a:pt x="4224" y="221"/>
                  <a:pt x="4161" y="44"/>
                  <a:pt x="4188" y="0"/>
                </a:cubicBezTo>
              </a:path>
            </a:pathLst>
          </a:custGeom>
          <a:noFill/>
          <a:ln w="101600">
            <a:solidFill>
              <a:srgbClr val="BEBE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46" name="Freeform 18"/>
          <p:cNvSpPr>
            <a:spLocks/>
          </p:cNvSpPr>
          <p:nvPr/>
        </p:nvSpPr>
        <p:spPr bwMode="auto">
          <a:xfrm>
            <a:off x="6570663" y="2573338"/>
            <a:ext cx="2795587" cy="469900"/>
          </a:xfrm>
          <a:custGeom>
            <a:avLst/>
            <a:gdLst>
              <a:gd name="T0" fmla="*/ 0 w 1761"/>
              <a:gd name="T1" fmla="*/ 469900 h 296"/>
              <a:gd name="T2" fmla="*/ 339725 w 1761"/>
              <a:gd name="T3" fmla="*/ 92075 h 296"/>
              <a:gd name="T4" fmla="*/ 719137 w 1761"/>
              <a:gd name="T5" fmla="*/ 25400 h 296"/>
              <a:gd name="T6" fmla="*/ 2795587 w 1761"/>
              <a:gd name="T7" fmla="*/ 0 h 296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761" h="296">
                <a:moveTo>
                  <a:pt x="0" y="296"/>
                </a:moveTo>
                <a:cubicBezTo>
                  <a:pt x="69" y="200"/>
                  <a:pt x="139" y="105"/>
                  <a:pt x="214" y="58"/>
                </a:cubicBezTo>
                <a:cubicBezTo>
                  <a:pt x="289" y="11"/>
                  <a:pt x="195" y="26"/>
                  <a:pt x="453" y="16"/>
                </a:cubicBezTo>
                <a:cubicBezTo>
                  <a:pt x="711" y="6"/>
                  <a:pt x="1489" y="3"/>
                  <a:pt x="1761" y="0"/>
                </a:cubicBezTo>
              </a:path>
            </a:pathLst>
          </a:custGeom>
          <a:noFill/>
          <a:ln w="88900">
            <a:solidFill>
              <a:srgbClr val="BEBEB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4947" name="Line 19"/>
          <p:cNvSpPr>
            <a:spLocks noChangeShapeType="1"/>
          </p:cNvSpPr>
          <p:nvPr/>
        </p:nvSpPr>
        <p:spPr bwMode="auto">
          <a:xfrm>
            <a:off x="-836613" y="2560638"/>
            <a:ext cx="10202863" cy="0"/>
          </a:xfrm>
          <a:prstGeom prst="line">
            <a:avLst/>
          </a:prstGeom>
          <a:noFill/>
          <a:ln w="101600">
            <a:solidFill>
              <a:srgbClr val="BEBE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124948" name="Group 20"/>
          <p:cNvGrpSpPr>
            <a:grpSpLocks/>
          </p:cNvGrpSpPr>
          <p:nvPr/>
        </p:nvGrpSpPr>
        <p:grpSpPr bwMode="auto">
          <a:xfrm>
            <a:off x="2543175" y="2952750"/>
            <a:ext cx="4041775" cy="2043113"/>
            <a:chOff x="1602" y="1860"/>
            <a:chExt cx="2546" cy="1287"/>
          </a:xfrm>
        </p:grpSpPr>
        <p:sp>
          <p:nvSpPr>
            <p:cNvPr id="101388" name="Oval 21"/>
            <p:cNvSpPr>
              <a:spLocks noChangeArrowheads="1"/>
            </p:cNvSpPr>
            <p:nvPr/>
          </p:nvSpPr>
          <p:spPr bwMode="auto">
            <a:xfrm>
              <a:off x="1605" y="1860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389" name="Oval 22"/>
            <p:cNvSpPr>
              <a:spLocks noChangeArrowheads="1"/>
            </p:cNvSpPr>
            <p:nvPr/>
          </p:nvSpPr>
          <p:spPr bwMode="auto">
            <a:xfrm>
              <a:off x="3791" y="197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390" name="Oval 23"/>
            <p:cNvSpPr>
              <a:spLocks noChangeArrowheads="1"/>
            </p:cNvSpPr>
            <p:nvPr/>
          </p:nvSpPr>
          <p:spPr bwMode="auto">
            <a:xfrm>
              <a:off x="2685" y="2315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391" name="Oval 24"/>
            <p:cNvSpPr>
              <a:spLocks noChangeArrowheads="1"/>
            </p:cNvSpPr>
            <p:nvPr/>
          </p:nvSpPr>
          <p:spPr bwMode="auto">
            <a:xfrm>
              <a:off x="1893" y="214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392" name="Oval 25"/>
            <p:cNvSpPr>
              <a:spLocks noChangeArrowheads="1"/>
            </p:cNvSpPr>
            <p:nvPr/>
          </p:nvSpPr>
          <p:spPr bwMode="auto">
            <a:xfrm>
              <a:off x="1602" y="3091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393" name="Oval 26"/>
            <p:cNvSpPr>
              <a:spLocks noChangeArrowheads="1"/>
            </p:cNvSpPr>
            <p:nvPr/>
          </p:nvSpPr>
          <p:spPr bwMode="auto">
            <a:xfrm>
              <a:off x="1987" y="2875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394" name="Oval 27"/>
            <p:cNvSpPr>
              <a:spLocks noChangeArrowheads="1"/>
            </p:cNvSpPr>
            <p:nvPr/>
          </p:nvSpPr>
          <p:spPr bwMode="auto">
            <a:xfrm>
              <a:off x="3218" y="251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395" name="Oval 28"/>
            <p:cNvSpPr>
              <a:spLocks noChangeArrowheads="1"/>
            </p:cNvSpPr>
            <p:nvPr/>
          </p:nvSpPr>
          <p:spPr bwMode="auto">
            <a:xfrm>
              <a:off x="2812" y="1940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396" name="Oval 29"/>
            <p:cNvSpPr>
              <a:spLocks noChangeArrowheads="1"/>
            </p:cNvSpPr>
            <p:nvPr/>
          </p:nvSpPr>
          <p:spPr bwMode="auto">
            <a:xfrm>
              <a:off x="2373" y="2628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397" name="Oval 30"/>
            <p:cNvSpPr>
              <a:spLocks noChangeArrowheads="1"/>
            </p:cNvSpPr>
            <p:nvPr/>
          </p:nvSpPr>
          <p:spPr bwMode="auto">
            <a:xfrm>
              <a:off x="3292" y="2304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398" name="Oval 31"/>
            <p:cNvSpPr>
              <a:spLocks noChangeArrowheads="1"/>
            </p:cNvSpPr>
            <p:nvPr/>
          </p:nvSpPr>
          <p:spPr bwMode="auto">
            <a:xfrm>
              <a:off x="3380" y="3050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399" name="Oval 32"/>
            <p:cNvSpPr>
              <a:spLocks noChangeArrowheads="1"/>
            </p:cNvSpPr>
            <p:nvPr/>
          </p:nvSpPr>
          <p:spPr bwMode="auto">
            <a:xfrm>
              <a:off x="3937" y="2677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400" name="Oval 33"/>
            <p:cNvSpPr>
              <a:spLocks noChangeArrowheads="1"/>
            </p:cNvSpPr>
            <p:nvPr/>
          </p:nvSpPr>
          <p:spPr bwMode="auto">
            <a:xfrm>
              <a:off x="2244" y="1947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401" name="Oval 34"/>
            <p:cNvSpPr>
              <a:spLocks noChangeArrowheads="1"/>
            </p:cNvSpPr>
            <p:nvPr/>
          </p:nvSpPr>
          <p:spPr bwMode="auto">
            <a:xfrm>
              <a:off x="4092" y="3072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101402" name="Oval 35"/>
            <p:cNvSpPr>
              <a:spLocks noChangeArrowheads="1"/>
            </p:cNvSpPr>
            <p:nvPr/>
          </p:nvSpPr>
          <p:spPr bwMode="auto">
            <a:xfrm>
              <a:off x="2601" y="2996"/>
              <a:ext cx="56" cy="5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751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animBg="1"/>
      <p:bldP spid="124932" grpId="0"/>
      <p:bldP spid="124933" grpId="0"/>
      <p:bldP spid="124945" grpId="0" animBg="1"/>
      <p:bldP spid="124946" grpId="0" animBg="1"/>
      <p:bldP spid="124947" grpId="0" animBg="1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opened drop:</a:t>
            </a:r>
            <a:br>
              <a:rPr lang="en-US" sz="5400"/>
            </a:br>
            <a:r>
              <a:rPr lang="en-US" sz="4000"/>
              <a:t>you have ~30 seconds!</a:t>
            </a:r>
          </a:p>
        </p:txBody>
      </p:sp>
      <p:sp>
        <p:nvSpPr>
          <p:cNvPr id="126979" name="Freeform 3"/>
          <p:cNvSpPr>
            <a:spLocks/>
          </p:cNvSpPr>
          <p:nvPr/>
        </p:nvSpPr>
        <p:spPr bwMode="auto">
          <a:xfrm>
            <a:off x="2841625" y="5167313"/>
            <a:ext cx="2905125" cy="857250"/>
          </a:xfrm>
          <a:custGeom>
            <a:avLst/>
            <a:gdLst>
              <a:gd name="T0" fmla="*/ 851 w 1830"/>
              <a:gd name="T1" fmla="*/ 6 h 540"/>
              <a:gd name="T2" fmla="*/ 912 w 1830"/>
              <a:gd name="T3" fmla="*/ 7 h 540"/>
              <a:gd name="T4" fmla="*/ 979 w 1830"/>
              <a:gd name="T5" fmla="*/ 7 h 540"/>
              <a:gd name="T6" fmla="*/ 1065 w 1830"/>
              <a:gd name="T7" fmla="*/ 15 h 540"/>
              <a:gd name="T8" fmla="*/ 1168 w 1830"/>
              <a:gd name="T9" fmla="*/ 30 h 540"/>
              <a:gd name="T10" fmla="*/ 1252 w 1830"/>
              <a:gd name="T11" fmla="*/ 45 h 540"/>
              <a:gd name="T12" fmla="*/ 1358 w 1830"/>
              <a:gd name="T13" fmla="*/ 71 h 540"/>
              <a:gd name="T14" fmla="*/ 1469 w 1830"/>
              <a:gd name="T15" fmla="*/ 109 h 540"/>
              <a:gd name="T16" fmla="*/ 1574 w 1830"/>
              <a:gd name="T17" fmla="*/ 154 h 540"/>
              <a:gd name="T18" fmla="*/ 1636 w 1830"/>
              <a:gd name="T19" fmla="*/ 188 h 540"/>
              <a:gd name="T20" fmla="*/ 1713 w 1830"/>
              <a:gd name="T21" fmla="*/ 233 h 540"/>
              <a:gd name="T22" fmla="*/ 1759 w 1830"/>
              <a:gd name="T23" fmla="*/ 268 h 540"/>
              <a:gd name="T24" fmla="*/ 1781 w 1830"/>
              <a:gd name="T25" fmla="*/ 293 h 540"/>
              <a:gd name="T26" fmla="*/ 1791 w 1830"/>
              <a:gd name="T27" fmla="*/ 302 h 540"/>
              <a:gd name="T28" fmla="*/ 1544 w 1830"/>
              <a:gd name="T29" fmla="*/ 449 h 540"/>
              <a:gd name="T30" fmla="*/ 1037 w 1830"/>
              <a:gd name="T31" fmla="*/ 529 h 540"/>
              <a:gd name="T32" fmla="*/ 111 w 1830"/>
              <a:gd name="T33" fmla="*/ 382 h 540"/>
              <a:gd name="T34" fmla="*/ 374 w 1830"/>
              <a:gd name="T35" fmla="*/ 143 h 540"/>
              <a:gd name="T36" fmla="*/ 572 w 1830"/>
              <a:gd name="T37" fmla="*/ 53 h 540"/>
              <a:gd name="T38" fmla="*/ 720 w 1830"/>
              <a:gd name="T39" fmla="*/ 20 h 540"/>
              <a:gd name="T40" fmla="*/ 851 w 1830"/>
              <a:gd name="T41" fmla="*/ 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30" h="540">
                <a:moveTo>
                  <a:pt x="851" y="6"/>
                </a:moveTo>
                <a:cubicBezTo>
                  <a:pt x="883" y="0"/>
                  <a:pt x="890" y="7"/>
                  <a:pt x="912" y="7"/>
                </a:cubicBezTo>
                <a:cubicBezTo>
                  <a:pt x="933" y="7"/>
                  <a:pt x="953" y="6"/>
                  <a:pt x="979" y="7"/>
                </a:cubicBezTo>
                <a:cubicBezTo>
                  <a:pt x="1004" y="9"/>
                  <a:pt x="1033" y="11"/>
                  <a:pt x="1065" y="15"/>
                </a:cubicBezTo>
                <a:cubicBezTo>
                  <a:pt x="1096" y="19"/>
                  <a:pt x="1136" y="24"/>
                  <a:pt x="1168" y="30"/>
                </a:cubicBezTo>
                <a:cubicBezTo>
                  <a:pt x="1199" y="35"/>
                  <a:pt x="1220" y="38"/>
                  <a:pt x="1252" y="45"/>
                </a:cubicBezTo>
                <a:cubicBezTo>
                  <a:pt x="1284" y="52"/>
                  <a:pt x="1322" y="61"/>
                  <a:pt x="1358" y="71"/>
                </a:cubicBezTo>
                <a:cubicBezTo>
                  <a:pt x="1394" y="82"/>
                  <a:pt x="1433" y="96"/>
                  <a:pt x="1469" y="109"/>
                </a:cubicBezTo>
                <a:cubicBezTo>
                  <a:pt x="1505" y="123"/>
                  <a:pt x="1546" y="141"/>
                  <a:pt x="1574" y="154"/>
                </a:cubicBezTo>
                <a:cubicBezTo>
                  <a:pt x="1602" y="167"/>
                  <a:pt x="1613" y="175"/>
                  <a:pt x="1636" y="188"/>
                </a:cubicBezTo>
                <a:cubicBezTo>
                  <a:pt x="1659" y="201"/>
                  <a:pt x="1692" y="219"/>
                  <a:pt x="1713" y="233"/>
                </a:cubicBezTo>
                <a:cubicBezTo>
                  <a:pt x="1733" y="246"/>
                  <a:pt x="1748" y="258"/>
                  <a:pt x="1759" y="268"/>
                </a:cubicBezTo>
                <a:cubicBezTo>
                  <a:pt x="1771" y="278"/>
                  <a:pt x="1776" y="287"/>
                  <a:pt x="1781" y="293"/>
                </a:cubicBezTo>
                <a:cubicBezTo>
                  <a:pt x="1786" y="299"/>
                  <a:pt x="1830" y="276"/>
                  <a:pt x="1791" y="302"/>
                </a:cubicBezTo>
                <a:cubicBezTo>
                  <a:pt x="1751" y="328"/>
                  <a:pt x="1669" y="411"/>
                  <a:pt x="1544" y="449"/>
                </a:cubicBezTo>
                <a:cubicBezTo>
                  <a:pt x="1418" y="487"/>
                  <a:pt x="1276" y="540"/>
                  <a:pt x="1037" y="529"/>
                </a:cubicBezTo>
                <a:cubicBezTo>
                  <a:pt x="798" y="518"/>
                  <a:pt x="222" y="446"/>
                  <a:pt x="111" y="382"/>
                </a:cubicBezTo>
                <a:cubicBezTo>
                  <a:pt x="0" y="318"/>
                  <a:pt x="297" y="198"/>
                  <a:pt x="374" y="143"/>
                </a:cubicBezTo>
                <a:cubicBezTo>
                  <a:pt x="451" y="88"/>
                  <a:pt x="514" y="73"/>
                  <a:pt x="572" y="53"/>
                </a:cubicBezTo>
                <a:cubicBezTo>
                  <a:pt x="630" y="33"/>
                  <a:pt x="674" y="28"/>
                  <a:pt x="720" y="20"/>
                </a:cubicBezTo>
                <a:cubicBezTo>
                  <a:pt x="766" y="12"/>
                  <a:pt x="824" y="9"/>
                  <a:pt x="851" y="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6980" name="Freeform 4"/>
          <p:cNvSpPr>
            <a:spLocks/>
          </p:cNvSpPr>
          <p:nvPr/>
        </p:nvSpPr>
        <p:spPr bwMode="auto">
          <a:xfrm>
            <a:off x="-1703388" y="2362200"/>
            <a:ext cx="11834813" cy="5210175"/>
          </a:xfrm>
          <a:custGeom>
            <a:avLst/>
            <a:gdLst>
              <a:gd name="T0" fmla="*/ 3723 w 7455"/>
              <a:gd name="T1" fmla="*/ 2238 h 3282"/>
              <a:gd name="T2" fmla="*/ 3768 w 7455"/>
              <a:gd name="T3" fmla="*/ 2238 h 3282"/>
              <a:gd name="T4" fmla="*/ 3827 w 7455"/>
              <a:gd name="T5" fmla="*/ 2238 h 3282"/>
              <a:gd name="T6" fmla="*/ 3905 w 7455"/>
              <a:gd name="T7" fmla="*/ 2233 h 3282"/>
              <a:gd name="T8" fmla="*/ 3987 w 7455"/>
              <a:gd name="T9" fmla="*/ 2226 h 3282"/>
              <a:gd name="T10" fmla="*/ 4123 w 7455"/>
              <a:gd name="T11" fmla="*/ 2209 h 3282"/>
              <a:gd name="T12" fmla="*/ 4250 w 7455"/>
              <a:gd name="T13" fmla="*/ 2184 h 3282"/>
              <a:gd name="T14" fmla="*/ 4406 w 7455"/>
              <a:gd name="T15" fmla="*/ 2140 h 3282"/>
              <a:gd name="T16" fmla="*/ 4536 w 7455"/>
              <a:gd name="T17" fmla="*/ 2091 h 3282"/>
              <a:gd name="T18" fmla="*/ 4637 w 7455"/>
              <a:gd name="T19" fmla="*/ 2042 h 3282"/>
              <a:gd name="T20" fmla="*/ 4731 w 7455"/>
              <a:gd name="T21" fmla="*/ 1983 h 3282"/>
              <a:gd name="T22" fmla="*/ 4804 w 7455"/>
              <a:gd name="T23" fmla="*/ 1921 h 3282"/>
              <a:gd name="T24" fmla="*/ 4845 w 7455"/>
              <a:gd name="T25" fmla="*/ 1878 h 3282"/>
              <a:gd name="T26" fmla="*/ 4892 w 7455"/>
              <a:gd name="T27" fmla="*/ 1842 h 3282"/>
              <a:gd name="T28" fmla="*/ 5163 w 7455"/>
              <a:gd name="T29" fmla="*/ 1836 h 3282"/>
              <a:gd name="T30" fmla="*/ 5330 w 7455"/>
              <a:gd name="T31" fmla="*/ 1836 h 3282"/>
              <a:gd name="T32" fmla="*/ 5408 w 7455"/>
              <a:gd name="T33" fmla="*/ 1794 h 3282"/>
              <a:gd name="T34" fmla="*/ 5414 w 7455"/>
              <a:gd name="T35" fmla="*/ 1674 h 3282"/>
              <a:gd name="T36" fmla="*/ 5418 w 7455"/>
              <a:gd name="T37" fmla="*/ 1540 h 3282"/>
              <a:gd name="T38" fmla="*/ 5417 w 7455"/>
              <a:gd name="T39" fmla="*/ 849 h 3282"/>
              <a:gd name="T40" fmla="*/ 5414 w 7455"/>
              <a:gd name="T41" fmla="*/ 534 h 3282"/>
              <a:gd name="T42" fmla="*/ 5435 w 7455"/>
              <a:gd name="T43" fmla="*/ 411 h 3282"/>
              <a:gd name="T44" fmla="*/ 5492 w 7455"/>
              <a:gd name="T45" fmla="*/ 291 h 3282"/>
              <a:gd name="T46" fmla="*/ 5639 w 7455"/>
              <a:gd name="T47" fmla="*/ 195 h 3282"/>
              <a:gd name="T48" fmla="*/ 5927 w 7455"/>
              <a:gd name="T49" fmla="*/ 183 h 3282"/>
              <a:gd name="T50" fmla="*/ 6308 w 7455"/>
              <a:gd name="T51" fmla="*/ 180 h 3282"/>
              <a:gd name="T52" fmla="*/ 6743 w 7455"/>
              <a:gd name="T53" fmla="*/ 177 h 3282"/>
              <a:gd name="T54" fmla="*/ 7127 w 7455"/>
              <a:gd name="T55" fmla="*/ 183 h 3282"/>
              <a:gd name="T56" fmla="*/ 7289 w 7455"/>
              <a:gd name="T57" fmla="*/ 180 h 3282"/>
              <a:gd name="T58" fmla="*/ 7310 w 7455"/>
              <a:gd name="T59" fmla="*/ 446 h 3282"/>
              <a:gd name="T60" fmla="*/ 7063 w 7455"/>
              <a:gd name="T61" fmla="*/ 2857 h 3282"/>
              <a:gd name="T62" fmla="*/ 4957 w 7455"/>
              <a:gd name="T63" fmla="*/ 2947 h 3282"/>
              <a:gd name="T64" fmla="*/ 736 w 7455"/>
              <a:gd name="T65" fmla="*/ 2873 h 3282"/>
              <a:gd name="T66" fmla="*/ 538 w 7455"/>
              <a:gd name="T67" fmla="*/ 495 h 3282"/>
              <a:gd name="T68" fmla="*/ 563 w 7455"/>
              <a:gd name="T69" fmla="*/ 198 h 3282"/>
              <a:gd name="T70" fmla="*/ 1583 w 7455"/>
              <a:gd name="T71" fmla="*/ 165 h 3282"/>
              <a:gd name="T72" fmla="*/ 2060 w 7455"/>
              <a:gd name="T73" fmla="*/ 171 h 3282"/>
              <a:gd name="T74" fmla="*/ 2240 w 7455"/>
              <a:gd name="T75" fmla="*/ 255 h 3282"/>
              <a:gd name="T76" fmla="*/ 2342 w 7455"/>
              <a:gd name="T77" fmla="*/ 474 h 3282"/>
              <a:gd name="T78" fmla="*/ 2336 w 7455"/>
              <a:gd name="T79" fmla="*/ 1146 h 3282"/>
              <a:gd name="T80" fmla="*/ 2339 w 7455"/>
              <a:gd name="T81" fmla="*/ 1719 h 3282"/>
              <a:gd name="T82" fmla="*/ 2351 w 7455"/>
              <a:gd name="T83" fmla="*/ 1842 h 3282"/>
              <a:gd name="T84" fmla="*/ 2456 w 7455"/>
              <a:gd name="T85" fmla="*/ 1881 h 3282"/>
              <a:gd name="T86" fmla="*/ 2793 w 7455"/>
              <a:gd name="T87" fmla="*/ 1886 h 3282"/>
              <a:gd name="T88" fmla="*/ 2990 w 7455"/>
              <a:gd name="T89" fmla="*/ 2034 h 3282"/>
              <a:gd name="T90" fmla="*/ 3155 w 7455"/>
              <a:gd name="T91" fmla="*/ 2165 h 3282"/>
              <a:gd name="T92" fmla="*/ 3426 w 7455"/>
              <a:gd name="T93" fmla="*/ 2223 h 3282"/>
              <a:gd name="T94" fmla="*/ 3723 w 7455"/>
              <a:gd name="T95" fmla="*/ 2238 h 3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455" h="3282">
                <a:moveTo>
                  <a:pt x="3723" y="2238"/>
                </a:moveTo>
                <a:cubicBezTo>
                  <a:pt x="3763" y="2232"/>
                  <a:pt x="3751" y="2238"/>
                  <a:pt x="3768" y="2238"/>
                </a:cubicBezTo>
                <a:cubicBezTo>
                  <a:pt x="3786" y="2238"/>
                  <a:pt x="3804" y="2238"/>
                  <a:pt x="3827" y="2238"/>
                </a:cubicBezTo>
                <a:cubicBezTo>
                  <a:pt x="3850" y="2237"/>
                  <a:pt x="3878" y="2234"/>
                  <a:pt x="3905" y="2233"/>
                </a:cubicBezTo>
                <a:cubicBezTo>
                  <a:pt x="3931" y="2231"/>
                  <a:pt x="3950" y="2230"/>
                  <a:pt x="3987" y="2226"/>
                </a:cubicBezTo>
                <a:cubicBezTo>
                  <a:pt x="4023" y="2222"/>
                  <a:pt x="4079" y="2216"/>
                  <a:pt x="4123" y="2209"/>
                </a:cubicBezTo>
                <a:cubicBezTo>
                  <a:pt x="4167" y="2202"/>
                  <a:pt x="4203" y="2195"/>
                  <a:pt x="4250" y="2184"/>
                </a:cubicBezTo>
                <a:cubicBezTo>
                  <a:pt x="4298" y="2172"/>
                  <a:pt x="4358" y="2155"/>
                  <a:pt x="4406" y="2140"/>
                </a:cubicBezTo>
                <a:cubicBezTo>
                  <a:pt x="4454" y="2124"/>
                  <a:pt x="4498" y="2107"/>
                  <a:pt x="4536" y="2091"/>
                </a:cubicBezTo>
                <a:cubicBezTo>
                  <a:pt x="4575" y="2074"/>
                  <a:pt x="4604" y="2060"/>
                  <a:pt x="4637" y="2042"/>
                </a:cubicBezTo>
                <a:cubicBezTo>
                  <a:pt x="4669" y="2024"/>
                  <a:pt x="4703" y="2003"/>
                  <a:pt x="4731" y="1983"/>
                </a:cubicBezTo>
                <a:cubicBezTo>
                  <a:pt x="4759" y="1962"/>
                  <a:pt x="4785" y="1938"/>
                  <a:pt x="4804" y="1921"/>
                </a:cubicBezTo>
                <a:cubicBezTo>
                  <a:pt x="4823" y="1904"/>
                  <a:pt x="4830" y="1891"/>
                  <a:pt x="4845" y="1878"/>
                </a:cubicBezTo>
                <a:cubicBezTo>
                  <a:pt x="4860" y="1865"/>
                  <a:pt x="4839" y="1849"/>
                  <a:pt x="4892" y="1842"/>
                </a:cubicBezTo>
                <a:cubicBezTo>
                  <a:pt x="4945" y="1835"/>
                  <a:pt x="5090" y="1837"/>
                  <a:pt x="5163" y="1836"/>
                </a:cubicBezTo>
                <a:cubicBezTo>
                  <a:pt x="5236" y="1835"/>
                  <a:pt x="5289" y="1843"/>
                  <a:pt x="5330" y="1836"/>
                </a:cubicBezTo>
                <a:cubicBezTo>
                  <a:pt x="5371" y="1829"/>
                  <a:pt x="5394" y="1821"/>
                  <a:pt x="5408" y="1794"/>
                </a:cubicBezTo>
                <a:cubicBezTo>
                  <a:pt x="5422" y="1767"/>
                  <a:pt x="5412" y="1716"/>
                  <a:pt x="5414" y="1674"/>
                </a:cubicBezTo>
                <a:cubicBezTo>
                  <a:pt x="5416" y="1632"/>
                  <a:pt x="5418" y="1677"/>
                  <a:pt x="5418" y="1540"/>
                </a:cubicBezTo>
                <a:cubicBezTo>
                  <a:pt x="5418" y="1403"/>
                  <a:pt x="5418" y="1017"/>
                  <a:pt x="5417" y="849"/>
                </a:cubicBezTo>
                <a:cubicBezTo>
                  <a:pt x="5416" y="681"/>
                  <a:pt x="5411" y="607"/>
                  <a:pt x="5414" y="534"/>
                </a:cubicBezTo>
                <a:cubicBezTo>
                  <a:pt x="5417" y="461"/>
                  <a:pt x="5422" y="452"/>
                  <a:pt x="5435" y="411"/>
                </a:cubicBezTo>
                <a:cubicBezTo>
                  <a:pt x="5448" y="370"/>
                  <a:pt x="5458" y="327"/>
                  <a:pt x="5492" y="291"/>
                </a:cubicBezTo>
                <a:cubicBezTo>
                  <a:pt x="5526" y="255"/>
                  <a:pt x="5567" y="213"/>
                  <a:pt x="5639" y="195"/>
                </a:cubicBezTo>
                <a:cubicBezTo>
                  <a:pt x="5711" y="177"/>
                  <a:pt x="5816" y="185"/>
                  <a:pt x="5927" y="183"/>
                </a:cubicBezTo>
                <a:cubicBezTo>
                  <a:pt x="6038" y="181"/>
                  <a:pt x="6172" y="181"/>
                  <a:pt x="6308" y="180"/>
                </a:cubicBezTo>
                <a:cubicBezTo>
                  <a:pt x="6444" y="179"/>
                  <a:pt x="6607" y="177"/>
                  <a:pt x="6743" y="177"/>
                </a:cubicBezTo>
                <a:cubicBezTo>
                  <a:pt x="6879" y="177"/>
                  <a:pt x="7036" y="182"/>
                  <a:pt x="7127" y="183"/>
                </a:cubicBezTo>
                <a:cubicBezTo>
                  <a:pt x="7218" y="184"/>
                  <a:pt x="7259" y="136"/>
                  <a:pt x="7289" y="180"/>
                </a:cubicBezTo>
                <a:cubicBezTo>
                  <a:pt x="7319" y="224"/>
                  <a:pt x="7348" y="0"/>
                  <a:pt x="7310" y="446"/>
                </a:cubicBezTo>
                <a:cubicBezTo>
                  <a:pt x="7272" y="892"/>
                  <a:pt x="7455" y="2440"/>
                  <a:pt x="7063" y="2857"/>
                </a:cubicBezTo>
                <a:cubicBezTo>
                  <a:pt x="6671" y="3274"/>
                  <a:pt x="6011" y="2944"/>
                  <a:pt x="4957" y="2947"/>
                </a:cubicBezTo>
                <a:cubicBezTo>
                  <a:pt x="3903" y="2950"/>
                  <a:pt x="1472" y="3282"/>
                  <a:pt x="736" y="2873"/>
                </a:cubicBezTo>
                <a:cubicBezTo>
                  <a:pt x="0" y="2464"/>
                  <a:pt x="567" y="941"/>
                  <a:pt x="538" y="495"/>
                </a:cubicBezTo>
                <a:cubicBezTo>
                  <a:pt x="509" y="49"/>
                  <a:pt x="389" y="253"/>
                  <a:pt x="563" y="198"/>
                </a:cubicBezTo>
                <a:cubicBezTo>
                  <a:pt x="737" y="143"/>
                  <a:pt x="1334" y="169"/>
                  <a:pt x="1583" y="165"/>
                </a:cubicBezTo>
                <a:cubicBezTo>
                  <a:pt x="1832" y="161"/>
                  <a:pt x="1951" y="156"/>
                  <a:pt x="2060" y="171"/>
                </a:cubicBezTo>
                <a:cubicBezTo>
                  <a:pt x="2169" y="186"/>
                  <a:pt x="2193" y="204"/>
                  <a:pt x="2240" y="255"/>
                </a:cubicBezTo>
                <a:cubicBezTo>
                  <a:pt x="2287" y="306"/>
                  <a:pt x="2326" y="326"/>
                  <a:pt x="2342" y="474"/>
                </a:cubicBezTo>
                <a:cubicBezTo>
                  <a:pt x="2358" y="622"/>
                  <a:pt x="2336" y="939"/>
                  <a:pt x="2336" y="1146"/>
                </a:cubicBezTo>
                <a:cubicBezTo>
                  <a:pt x="2336" y="1353"/>
                  <a:pt x="2337" y="1603"/>
                  <a:pt x="2339" y="1719"/>
                </a:cubicBezTo>
                <a:cubicBezTo>
                  <a:pt x="2341" y="1835"/>
                  <a:pt x="2332" y="1815"/>
                  <a:pt x="2351" y="1842"/>
                </a:cubicBezTo>
                <a:cubicBezTo>
                  <a:pt x="2370" y="1869"/>
                  <a:pt x="2382" y="1874"/>
                  <a:pt x="2456" y="1881"/>
                </a:cubicBezTo>
                <a:cubicBezTo>
                  <a:pt x="2530" y="1888"/>
                  <a:pt x="2704" y="1861"/>
                  <a:pt x="2793" y="1886"/>
                </a:cubicBezTo>
                <a:cubicBezTo>
                  <a:pt x="2882" y="1911"/>
                  <a:pt x="2930" y="1988"/>
                  <a:pt x="2990" y="2034"/>
                </a:cubicBezTo>
                <a:cubicBezTo>
                  <a:pt x="3050" y="2080"/>
                  <a:pt x="3082" y="2134"/>
                  <a:pt x="3155" y="2165"/>
                </a:cubicBezTo>
                <a:cubicBezTo>
                  <a:pt x="3228" y="2196"/>
                  <a:pt x="3331" y="2211"/>
                  <a:pt x="3426" y="2223"/>
                </a:cubicBezTo>
                <a:cubicBezTo>
                  <a:pt x="3521" y="2235"/>
                  <a:pt x="3661" y="2235"/>
                  <a:pt x="3723" y="2238"/>
                </a:cubicBezTo>
                <a:close/>
              </a:path>
            </a:pathLst>
          </a:custGeom>
          <a:pattFill prst="ltDnDiag">
            <a:fgClr>
              <a:schemeClr val="accent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26981" name="Group 5"/>
          <p:cNvGrpSpPr>
            <a:grpSpLocks/>
          </p:cNvGrpSpPr>
          <p:nvPr/>
        </p:nvGrpSpPr>
        <p:grpSpPr bwMode="auto">
          <a:xfrm>
            <a:off x="5197475" y="5548313"/>
            <a:ext cx="277813" cy="238125"/>
            <a:chOff x="3192" y="2215"/>
            <a:chExt cx="920" cy="943"/>
          </a:xfrm>
        </p:grpSpPr>
        <p:sp>
          <p:nvSpPr>
            <p:cNvPr id="126982" name="Freeform 6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6983" name="Line 7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6984" name="Line 8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6985" name="Line 9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6986" name="Line 10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6987" name="Freeform 11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6988" name="Freeform 12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6989" name="Freeform 13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6990" name="Freeform 14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26991" name="Freeform 15"/>
          <p:cNvSpPr>
            <a:spLocks/>
          </p:cNvSpPr>
          <p:nvPr/>
        </p:nvSpPr>
        <p:spPr bwMode="auto">
          <a:xfrm>
            <a:off x="-4402138" y="2506663"/>
            <a:ext cx="6708776" cy="457200"/>
          </a:xfrm>
          <a:custGeom>
            <a:avLst/>
            <a:gdLst>
              <a:gd name="T0" fmla="*/ 0 w 4226"/>
              <a:gd name="T1" fmla="*/ 50 h 288"/>
              <a:gd name="T2" fmla="*/ 1242 w 4226"/>
              <a:gd name="T3" fmla="*/ 42 h 288"/>
              <a:gd name="T4" fmla="*/ 2987 w 4226"/>
              <a:gd name="T5" fmla="*/ 34 h 288"/>
              <a:gd name="T6" fmla="*/ 4024 w 4226"/>
              <a:gd name="T7" fmla="*/ 42 h 288"/>
              <a:gd name="T8" fmla="*/ 4197 w 4226"/>
              <a:gd name="T9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26" h="288">
                <a:moveTo>
                  <a:pt x="0" y="50"/>
                </a:moveTo>
                <a:cubicBezTo>
                  <a:pt x="207" y="49"/>
                  <a:pt x="744" y="45"/>
                  <a:pt x="1242" y="42"/>
                </a:cubicBezTo>
                <a:cubicBezTo>
                  <a:pt x="1740" y="39"/>
                  <a:pt x="2523" y="34"/>
                  <a:pt x="2987" y="34"/>
                </a:cubicBezTo>
                <a:cubicBezTo>
                  <a:pt x="3451" y="34"/>
                  <a:pt x="3822" y="0"/>
                  <a:pt x="4024" y="42"/>
                </a:cubicBezTo>
                <a:cubicBezTo>
                  <a:pt x="4226" y="84"/>
                  <a:pt x="4161" y="237"/>
                  <a:pt x="4197" y="288"/>
                </a:cubicBezTo>
              </a:path>
            </a:pathLst>
          </a:custGeom>
          <a:noFill/>
          <a:ln w="101600">
            <a:solidFill>
              <a:srgbClr val="BEBE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6992" name="Freeform 16"/>
          <p:cNvSpPr>
            <a:spLocks/>
          </p:cNvSpPr>
          <p:nvPr/>
        </p:nvSpPr>
        <p:spPr bwMode="auto">
          <a:xfrm>
            <a:off x="6570663" y="2573338"/>
            <a:ext cx="2795587" cy="469900"/>
          </a:xfrm>
          <a:custGeom>
            <a:avLst/>
            <a:gdLst>
              <a:gd name="T0" fmla="*/ 0 w 1761"/>
              <a:gd name="T1" fmla="*/ 296 h 296"/>
              <a:gd name="T2" fmla="*/ 214 w 1761"/>
              <a:gd name="T3" fmla="*/ 58 h 296"/>
              <a:gd name="T4" fmla="*/ 453 w 1761"/>
              <a:gd name="T5" fmla="*/ 16 h 296"/>
              <a:gd name="T6" fmla="*/ 1761 w 1761"/>
              <a:gd name="T7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1" h="296">
                <a:moveTo>
                  <a:pt x="0" y="296"/>
                </a:moveTo>
                <a:cubicBezTo>
                  <a:pt x="69" y="200"/>
                  <a:pt x="139" y="105"/>
                  <a:pt x="214" y="58"/>
                </a:cubicBezTo>
                <a:cubicBezTo>
                  <a:pt x="289" y="11"/>
                  <a:pt x="195" y="26"/>
                  <a:pt x="453" y="16"/>
                </a:cubicBezTo>
                <a:cubicBezTo>
                  <a:pt x="711" y="6"/>
                  <a:pt x="1489" y="3"/>
                  <a:pt x="1761" y="0"/>
                </a:cubicBezTo>
              </a:path>
            </a:pathLst>
          </a:custGeom>
          <a:noFill/>
          <a:ln w="88900">
            <a:solidFill>
              <a:srgbClr val="BEBEB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6993" name="Oval 17"/>
          <p:cNvSpPr>
            <a:spLocks noChangeArrowheads="1"/>
          </p:cNvSpPr>
          <p:nvPr/>
        </p:nvSpPr>
        <p:spPr bwMode="auto">
          <a:xfrm>
            <a:off x="2547938" y="295275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6994" name="Oval 18"/>
          <p:cNvSpPr>
            <a:spLocks noChangeArrowheads="1"/>
          </p:cNvSpPr>
          <p:nvPr/>
        </p:nvSpPr>
        <p:spPr bwMode="auto">
          <a:xfrm>
            <a:off x="6018213" y="313055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6995" name="Oval 19"/>
          <p:cNvSpPr>
            <a:spLocks noChangeArrowheads="1"/>
          </p:cNvSpPr>
          <p:nvPr/>
        </p:nvSpPr>
        <p:spPr bwMode="auto">
          <a:xfrm>
            <a:off x="4262438" y="3675063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6996" name="Oval 20"/>
          <p:cNvSpPr>
            <a:spLocks noChangeArrowheads="1"/>
          </p:cNvSpPr>
          <p:nvPr/>
        </p:nvSpPr>
        <p:spPr bwMode="auto">
          <a:xfrm>
            <a:off x="3005138" y="340995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6997" name="Oval 21"/>
          <p:cNvSpPr>
            <a:spLocks noChangeArrowheads="1"/>
          </p:cNvSpPr>
          <p:nvPr/>
        </p:nvSpPr>
        <p:spPr bwMode="auto">
          <a:xfrm>
            <a:off x="2543175" y="4906963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6998" name="Oval 22"/>
          <p:cNvSpPr>
            <a:spLocks noChangeArrowheads="1"/>
          </p:cNvSpPr>
          <p:nvPr/>
        </p:nvSpPr>
        <p:spPr bwMode="auto">
          <a:xfrm>
            <a:off x="3154363" y="4564063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6999" name="Oval 23"/>
          <p:cNvSpPr>
            <a:spLocks noChangeArrowheads="1"/>
          </p:cNvSpPr>
          <p:nvPr/>
        </p:nvSpPr>
        <p:spPr bwMode="auto">
          <a:xfrm>
            <a:off x="5108575" y="3997325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7000" name="Oval 24"/>
          <p:cNvSpPr>
            <a:spLocks noChangeArrowheads="1"/>
          </p:cNvSpPr>
          <p:nvPr/>
        </p:nvSpPr>
        <p:spPr bwMode="auto">
          <a:xfrm>
            <a:off x="4464050" y="307975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7001" name="Oval 25"/>
          <p:cNvSpPr>
            <a:spLocks noChangeArrowheads="1"/>
          </p:cNvSpPr>
          <p:nvPr/>
        </p:nvSpPr>
        <p:spPr bwMode="auto">
          <a:xfrm>
            <a:off x="3767138" y="417195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7002" name="Oval 26"/>
          <p:cNvSpPr>
            <a:spLocks noChangeArrowheads="1"/>
          </p:cNvSpPr>
          <p:nvPr/>
        </p:nvSpPr>
        <p:spPr bwMode="auto">
          <a:xfrm>
            <a:off x="5226050" y="365760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7003" name="Oval 27"/>
          <p:cNvSpPr>
            <a:spLocks noChangeArrowheads="1"/>
          </p:cNvSpPr>
          <p:nvPr/>
        </p:nvSpPr>
        <p:spPr bwMode="auto">
          <a:xfrm>
            <a:off x="5365750" y="4841875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7004" name="Oval 28"/>
          <p:cNvSpPr>
            <a:spLocks noChangeArrowheads="1"/>
          </p:cNvSpPr>
          <p:nvPr/>
        </p:nvSpPr>
        <p:spPr bwMode="auto">
          <a:xfrm>
            <a:off x="6249988" y="4249738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7005" name="Oval 29"/>
          <p:cNvSpPr>
            <a:spLocks noChangeArrowheads="1"/>
          </p:cNvSpPr>
          <p:nvPr/>
        </p:nvSpPr>
        <p:spPr bwMode="auto">
          <a:xfrm>
            <a:off x="3562350" y="3090863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7006" name="Oval 30"/>
          <p:cNvSpPr>
            <a:spLocks noChangeArrowheads="1"/>
          </p:cNvSpPr>
          <p:nvPr/>
        </p:nvSpPr>
        <p:spPr bwMode="auto">
          <a:xfrm>
            <a:off x="6496050" y="487680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7007" name="Oval 31"/>
          <p:cNvSpPr>
            <a:spLocks noChangeArrowheads="1"/>
          </p:cNvSpPr>
          <p:nvPr/>
        </p:nvSpPr>
        <p:spPr bwMode="auto">
          <a:xfrm>
            <a:off x="4129088" y="4756150"/>
            <a:ext cx="88900" cy="889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7008" name="Freeform 32"/>
          <p:cNvSpPr>
            <a:spLocks/>
          </p:cNvSpPr>
          <p:nvPr/>
        </p:nvSpPr>
        <p:spPr bwMode="auto">
          <a:xfrm>
            <a:off x="3148013" y="1841500"/>
            <a:ext cx="2190750" cy="2717800"/>
          </a:xfrm>
          <a:custGeom>
            <a:avLst/>
            <a:gdLst>
              <a:gd name="T0" fmla="*/ 766 w 1380"/>
              <a:gd name="T1" fmla="*/ 17 h 1712"/>
              <a:gd name="T2" fmla="*/ 905 w 1380"/>
              <a:gd name="T3" fmla="*/ 469 h 1712"/>
              <a:gd name="T4" fmla="*/ 1029 w 1380"/>
              <a:gd name="T5" fmla="*/ 765 h 1712"/>
              <a:gd name="T6" fmla="*/ 1358 w 1380"/>
              <a:gd name="T7" fmla="*/ 1243 h 1712"/>
              <a:gd name="T8" fmla="*/ 1160 w 1380"/>
              <a:gd name="T9" fmla="*/ 1588 h 1712"/>
              <a:gd name="T10" fmla="*/ 708 w 1380"/>
              <a:gd name="T11" fmla="*/ 1712 h 1712"/>
              <a:gd name="T12" fmla="*/ 206 w 1380"/>
              <a:gd name="T13" fmla="*/ 1588 h 1712"/>
              <a:gd name="T14" fmla="*/ 25 w 1380"/>
              <a:gd name="T15" fmla="*/ 1226 h 1712"/>
              <a:gd name="T16" fmla="*/ 354 w 1380"/>
              <a:gd name="T17" fmla="*/ 774 h 1712"/>
              <a:gd name="T18" fmla="*/ 511 w 1380"/>
              <a:gd name="T19" fmla="*/ 568 h 1712"/>
              <a:gd name="T20" fmla="*/ 766 w 1380"/>
              <a:gd name="T21" fmla="*/ 17 h 1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80" h="1712">
                <a:moveTo>
                  <a:pt x="766" y="17"/>
                </a:moveTo>
                <a:cubicBezTo>
                  <a:pt x="832" y="0"/>
                  <a:pt x="861" y="344"/>
                  <a:pt x="905" y="469"/>
                </a:cubicBezTo>
                <a:cubicBezTo>
                  <a:pt x="949" y="594"/>
                  <a:pt x="954" y="636"/>
                  <a:pt x="1029" y="765"/>
                </a:cubicBezTo>
                <a:cubicBezTo>
                  <a:pt x="1104" y="894"/>
                  <a:pt x="1336" y="1106"/>
                  <a:pt x="1358" y="1243"/>
                </a:cubicBezTo>
                <a:cubicBezTo>
                  <a:pt x="1380" y="1380"/>
                  <a:pt x="1268" y="1510"/>
                  <a:pt x="1160" y="1588"/>
                </a:cubicBezTo>
                <a:cubicBezTo>
                  <a:pt x="1052" y="1666"/>
                  <a:pt x="867" y="1712"/>
                  <a:pt x="708" y="1712"/>
                </a:cubicBezTo>
                <a:cubicBezTo>
                  <a:pt x="549" y="1712"/>
                  <a:pt x="320" y="1669"/>
                  <a:pt x="206" y="1588"/>
                </a:cubicBezTo>
                <a:cubicBezTo>
                  <a:pt x="92" y="1507"/>
                  <a:pt x="0" y="1362"/>
                  <a:pt x="25" y="1226"/>
                </a:cubicBezTo>
                <a:cubicBezTo>
                  <a:pt x="50" y="1090"/>
                  <a:pt x="273" y="884"/>
                  <a:pt x="354" y="774"/>
                </a:cubicBezTo>
                <a:cubicBezTo>
                  <a:pt x="435" y="664"/>
                  <a:pt x="442" y="694"/>
                  <a:pt x="511" y="568"/>
                </a:cubicBezTo>
                <a:cubicBezTo>
                  <a:pt x="580" y="442"/>
                  <a:pt x="686" y="42"/>
                  <a:pt x="766" y="17"/>
                </a:cubicBezTo>
                <a:close/>
              </a:path>
            </a:pathLst>
          </a:custGeom>
          <a:solidFill>
            <a:srgbClr val="FFF0B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7009" name="Text Box 33"/>
          <p:cNvSpPr txBox="1">
            <a:spLocks noChangeArrowheads="1"/>
          </p:cNvSpPr>
          <p:nvPr/>
        </p:nvSpPr>
        <p:spPr bwMode="auto">
          <a:xfrm>
            <a:off x="3957638" y="3343275"/>
            <a:ext cx="5413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oil</a:t>
            </a:r>
          </a:p>
        </p:txBody>
      </p:sp>
    </p:spTree>
    <p:extLst>
      <p:ext uri="{BB962C8B-B14F-4D97-AF65-F5344CB8AC3E}">
        <p14:creationId xmlns:p14="http://schemas.microsoft.com/office/powerpoint/2010/main" val="332247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ChangeArrowheads="1"/>
          </p:cNvSpPr>
          <p:nvPr/>
        </p:nvSpPr>
        <p:spPr bwMode="auto">
          <a:xfrm>
            <a:off x="4495800" y="48006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11" name="Oval 3"/>
          <p:cNvSpPr>
            <a:spLocks noChangeArrowheads="1"/>
          </p:cNvSpPr>
          <p:nvPr/>
        </p:nvSpPr>
        <p:spPr bwMode="auto">
          <a:xfrm>
            <a:off x="4265613" y="327025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12" name="Oval 4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13" name="Line 5"/>
          <p:cNvSpPr>
            <a:spLocks noChangeShapeType="1"/>
          </p:cNvSpPr>
          <p:nvPr/>
        </p:nvSpPr>
        <p:spPr bwMode="auto">
          <a:xfrm>
            <a:off x="609600" y="3492500"/>
            <a:ext cx="3886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614" name="Line 6"/>
          <p:cNvSpPr>
            <a:spLocks noChangeShapeType="1"/>
          </p:cNvSpPr>
          <p:nvPr/>
        </p:nvSpPr>
        <p:spPr bwMode="auto">
          <a:xfrm>
            <a:off x="609600" y="4953000"/>
            <a:ext cx="4953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615" name="Line 7"/>
          <p:cNvSpPr>
            <a:spLocks noChangeShapeType="1"/>
          </p:cNvSpPr>
          <p:nvPr/>
        </p:nvSpPr>
        <p:spPr bwMode="auto">
          <a:xfrm flipV="1">
            <a:off x="5562600" y="1185863"/>
            <a:ext cx="1279525" cy="37671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616" name="Line 8"/>
          <p:cNvSpPr>
            <a:spLocks noChangeShapeType="1"/>
          </p:cNvSpPr>
          <p:nvPr/>
        </p:nvSpPr>
        <p:spPr bwMode="auto">
          <a:xfrm flipH="1">
            <a:off x="609600" y="4495800"/>
            <a:ext cx="990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2617" name="Text Box 9"/>
          <p:cNvSpPr txBox="1">
            <a:spLocks noChangeArrowheads="1"/>
          </p:cNvSpPr>
          <p:nvPr/>
        </p:nvSpPr>
        <p:spPr bwMode="auto">
          <a:xfrm>
            <a:off x="552450" y="3962400"/>
            <a:ext cx="1123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to source</a:t>
            </a:r>
          </a:p>
        </p:txBody>
      </p:sp>
      <p:grpSp>
        <p:nvGrpSpPr>
          <p:cNvPr id="452618" name="Group 10"/>
          <p:cNvGrpSpPr>
            <a:grpSpLocks/>
          </p:cNvGrpSpPr>
          <p:nvPr/>
        </p:nvGrpSpPr>
        <p:grpSpPr bwMode="auto">
          <a:xfrm rot="-1919995">
            <a:off x="5294313" y="1450975"/>
            <a:ext cx="1263650" cy="838200"/>
            <a:chOff x="4320" y="864"/>
            <a:chExt cx="796" cy="528"/>
          </a:xfrm>
        </p:grpSpPr>
        <p:sp>
          <p:nvSpPr>
            <p:cNvPr id="452619" name="Text Box 11"/>
            <p:cNvSpPr txBox="1">
              <a:spLocks noChangeArrowheads="1"/>
            </p:cNvSpPr>
            <p:nvPr/>
          </p:nvSpPr>
          <p:spPr bwMode="auto">
            <a:xfrm rot="-2388334">
              <a:off x="4320" y="864"/>
              <a:ext cx="7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to detector</a:t>
              </a:r>
            </a:p>
          </p:txBody>
        </p:sp>
        <p:sp>
          <p:nvSpPr>
            <p:cNvPr id="452620" name="Line 12"/>
            <p:cNvSpPr>
              <a:spLocks noChangeShapeType="1"/>
            </p:cNvSpPr>
            <p:nvPr/>
          </p:nvSpPr>
          <p:spPr bwMode="auto">
            <a:xfrm flipV="1">
              <a:off x="4560" y="960"/>
              <a:ext cx="52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52621" name="Group 13"/>
          <p:cNvGrpSpPr>
            <a:grpSpLocks/>
          </p:cNvGrpSpPr>
          <p:nvPr/>
        </p:nvGrpSpPr>
        <p:grpSpPr bwMode="auto">
          <a:xfrm>
            <a:off x="4492625" y="3486150"/>
            <a:ext cx="1069975" cy="1466850"/>
            <a:chOff x="2830" y="2196"/>
            <a:chExt cx="674" cy="924"/>
          </a:xfrm>
        </p:grpSpPr>
        <p:sp>
          <p:nvSpPr>
            <p:cNvPr id="452622" name="Line 14"/>
            <p:cNvSpPr>
              <a:spLocks noChangeShapeType="1"/>
            </p:cNvSpPr>
            <p:nvPr/>
          </p:nvSpPr>
          <p:spPr bwMode="auto">
            <a:xfrm>
              <a:off x="2832" y="2199"/>
              <a:ext cx="0" cy="921"/>
            </a:xfrm>
            <a:prstGeom prst="line">
              <a:avLst/>
            </a:prstGeom>
            <a:noFill/>
            <a:ln w="9525">
              <a:solidFill>
                <a:srgbClr val="C0C0C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623" name="Line 15"/>
            <p:cNvSpPr>
              <a:spLocks noChangeShapeType="1"/>
            </p:cNvSpPr>
            <p:nvPr/>
          </p:nvSpPr>
          <p:spPr bwMode="auto">
            <a:xfrm>
              <a:off x="2830" y="2196"/>
              <a:ext cx="674" cy="924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2624" name="Text Box 16"/>
          <p:cNvSpPr txBox="1">
            <a:spLocks noChangeArrowheads="1"/>
          </p:cNvSpPr>
          <p:nvPr/>
        </p:nvSpPr>
        <p:spPr bwMode="auto">
          <a:xfrm rot="-1882992">
            <a:off x="5100638" y="38750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2"/>
                </a:solidFill>
              </a:rPr>
              <a:t>d</a:t>
            </a:r>
          </a:p>
        </p:txBody>
      </p:sp>
      <p:cxnSp>
        <p:nvCxnSpPr>
          <p:cNvPr id="452625" name="AutoShape 17"/>
          <p:cNvCxnSpPr>
            <a:cxnSpLocks noChangeShapeType="1"/>
          </p:cNvCxnSpPr>
          <p:nvPr/>
        </p:nvCxnSpPr>
        <p:spPr bwMode="auto">
          <a:xfrm rot="5400000" flipH="1">
            <a:off x="4914900" y="5143500"/>
            <a:ext cx="533400" cy="457200"/>
          </a:xfrm>
          <a:prstGeom prst="curvedConnector3">
            <a:avLst>
              <a:gd name="adj1" fmla="val 10116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2626" name="Text Box 18"/>
          <p:cNvSpPr txBox="1">
            <a:spLocks noChangeArrowheads="1"/>
          </p:cNvSpPr>
          <p:nvPr/>
        </p:nvSpPr>
        <p:spPr bwMode="auto">
          <a:xfrm>
            <a:off x="5394325" y="5446713"/>
            <a:ext cx="946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</a:t>
            </a:r>
            <a:r>
              <a:rPr lang="en-US">
                <a:cs typeface="Arial" pitchFamily="34" charset="0"/>
              </a:rPr>
              <a:t>∙</a:t>
            </a:r>
            <a:r>
              <a:rPr lang="en-US"/>
              <a:t>sin(</a:t>
            </a:r>
            <a:r>
              <a:rPr lang="el-GR">
                <a:cs typeface="Arial" pitchFamily="34" charset="0"/>
              </a:rPr>
              <a:t>θ</a:t>
            </a:r>
            <a:r>
              <a:rPr lang="en-US">
                <a:cs typeface="Arial" pitchFamily="34" charset="0"/>
              </a:rPr>
              <a:t>)</a:t>
            </a:r>
            <a:endParaRPr lang="el-GR">
              <a:cs typeface="Arial" pitchFamily="34" charset="0"/>
            </a:endParaRPr>
          </a:p>
        </p:txBody>
      </p:sp>
      <p:sp>
        <p:nvSpPr>
          <p:cNvPr id="452627" name="Arc 19"/>
          <p:cNvSpPr>
            <a:spLocks/>
          </p:cNvSpPr>
          <p:nvPr/>
        </p:nvSpPr>
        <p:spPr bwMode="auto">
          <a:xfrm rot="670182" flipV="1">
            <a:off x="4495800" y="3648075"/>
            <a:ext cx="360363" cy="455613"/>
          </a:xfrm>
          <a:custGeom>
            <a:avLst/>
            <a:gdLst>
              <a:gd name="G0" fmla="+- 0 0 0"/>
              <a:gd name="G1" fmla="+- 21513 0 0"/>
              <a:gd name="G2" fmla="+- 21600 0 0"/>
              <a:gd name="T0" fmla="*/ 1940 w 17111"/>
              <a:gd name="T1" fmla="*/ 0 h 21513"/>
              <a:gd name="T2" fmla="*/ 17111 w 17111"/>
              <a:gd name="T3" fmla="*/ 8331 h 21513"/>
              <a:gd name="T4" fmla="*/ 0 w 17111"/>
              <a:gd name="T5" fmla="*/ 21513 h 215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111" h="21513" fill="none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</a:path>
              <a:path w="17111" h="21513" stroke="0" extrusionOk="0">
                <a:moveTo>
                  <a:pt x="1939" y="0"/>
                </a:moveTo>
                <a:cubicBezTo>
                  <a:pt x="7937" y="541"/>
                  <a:pt x="13436" y="3560"/>
                  <a:pt x="17111" y="8330"/>
                </a:cubicBezTo>
                <a:lnTo>
                  <a:pt x="0" y="21513"/>
                </a:lnTo>
                <a:close/>
              </a:path>
            </a:pathLst>
          </a:cu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2628" name="Text Box 20"/>
          <p:cNvSpPr txBox="1">
            <a:spLocks noChangeArrowheads="1"/>
          </p:cNvSpPr>
          <p:nvPr/>
        </p:nvSpPr>
        <p:spPr bwMode="auto">
          <a:xfrm>
            <a:off x="4445000" y="3676650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l-GR">
                <a:solidFill>
                  <a:schemeClr val="bg2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452629" name="Text Box 21"/>
          <p:cNvSpPr txBox="1">
            <a:spLocks noChangeArrowheads="1"/>
          </p:cNvSpPr>
          <p:nvPr/>
        </p:nvSpPr>
        <p:spPr bwMode="auto">
          <a:xfrm>
            <a:off x="4705350" y="327501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atom #1</a:t>
            </a:r>
          </a:p>
        </p:txBody>
      </p:sp>
      <p:sp>
        <p:nvSpPr>
          <p:cNvPr id="452630" name="Text Box 22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atom #2</a:t>
            </a:r>
          </a:p>
        </p:txBody>
      </p:sp>
      <p:sp>
        <p:nvSpPr>
          <p:cNvPr id="452631" name="Text Box 23"/>
          <p:cNvSpPr txBox="1">
            <a:spLocks noChangeArrowheads="1"/>
          </p:cNvSpPr>
          <p:nvPr/>
        </p:nvSpPr>
        <p:spPr bwMode="auto">
          <a:xfrm>
            <a:off x="398463" y="269875"/>
            <a:ext cx="39560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/>
              <a:t>Bragg’s Law</a:t>
            </a:r>
          </a:p>
        </p:txBody>
      </p:sp>
      <p:sp>
        <p:nvSpPr>
          <p:cNvPr id="452632" name="Text Box 24"/>
          <p:cNvSpPr txBox="1">
            <a:spLocks noChangeArrowheads="1"/>
          </p:cNvSpPr>
          <p:nvPr/>
        </p:nvSpPr>
        <p:spPr bwMode="auto">
          <a:xfrm>
            <a:off x="1128713" y="1676400"/>
            <a:ext cx="246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/>
              <a:t>n</a:t>
            </a:r>
            <a:r>
              <a:rPr lang="el-GR" sz="2800" b="1">
                <a:cs typeface="Arial" pitchFamily="34" charset="0"/>
              </a:rPr>
              <a:t>λ</a:t>
            </a:r>
            <a:r>
              <a:rPr lang="en-US" sz="2800" b="1">
                <a:cs typeface="Arial" pitchFamily="34" charset="0"/>
              </a:rPr>
              <a:t> = 2d sin(</a:t>
            </a:r>
            <a:r>
              <a:rPr lang="el-GR" sz="2800" b="1">
                <a:cs typeface="Arial" pitchFamily="34" charset="0"/>
              </a:rPr>
              <a:t>θ</a:t>
            </a:r>
            <a:r>
              <a:rPr lang="en-US" sz="2800" b="1">
                <a:cs typeface="Arial" pitchFamily="34" charset="0"/>
              </a:rPr>
              <a:t>)</a:t>
            </a:r>
            <a:endParaRPr lang="el-GR" sz="2800" b="1">
              <a:cs typeface="Arial" pitchFamily="34" charset="0"/>
            </a:endParaRPr>
          </a:p>
        </p:txBody>
      </p:sp>
      <p:sp>
        <p:nvSpPr>
          <p:cNvPr id="452633" name="Line 25"/>
          <p:cNvSpPr>
            <a:spLocks noChangeShapeType="1"/>
          </p:cNvSpPr>
          <p:nvPr/>
        </p:nvSpPr>
        <p:spPr bwMode="auto">
          <a:xfrm flipV="1">
            <a:off x="4495800" y="663575"/>
            <a:ext cx="962025" cy="28321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15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reeform 2"/>
          <p:cNvSpPr>
            <a:spLocks/>
          </p:cNvSpPr>
          <p:nvPr/>
        </p:nvSpPr>
        <p:spPr bwMode="auto">
          <a:xfrm>
            <a:off x="1103313" y="3706813"/>
            <a:ext cx="6664325" cy="2460625"/>
          </a:xfrm>
          <a:custGeom>
            <a:avLst/>
            <a:gdLst>
              <a:gd name="T0" fmla="*/ 457 w 4198"/>
              <a:gd name="T1" fmla="*/ 140 h 1550"/>
              <a:gd name="T2" fmla="*/ 605 w 4198"/>
              <a:gd name="T3" fmla="*/ 428 h 1550"/>
              <a:gd name="T4" fmla="*/ 836 w 4198"/>
              <a:gd name="T5" fmla="*/ 478 h 1550"/>
              <a:gd name="T6" fmla="*/ 1156 w 4198"/>
              <a:gd name="T7" fmla="*/ 486 h 1550"/>
              <a:gd name="T8" fmla="*/ 2991 w 4198"/>
              <a:gd name="T9" fmla="*/ 494 h 1550"/>
              <a:gd name="T10" fmla="*/ 3485 w 4198"/>
              <a:gd name="T11" fmla="*/ 453 h 1550"/>
              <a:gd name="T12" fmla="*/ 3699 w 4198"/>
              <a:gd name="T13" fmla="*/ 313 h 1550"/>
              <a:gd name="T14" fmla="*/ 3781 w 4198"/>
              <a:gd name="T15" fmla="*/ 264 h 1550"/>
              <a:gd name="T16" fmla="*/ 3831 w 4198"/>
              <a:gd name="T17" fmla="*/ 1342 h 1550"/>
              <a:gd name="T18" fmla="*/ 1576 w 4198"/>
              <a:gd name="T19" fmla="*/ 1514 h 1550"/>
              <a:gd name="T20" fmla="*/ 202 w 4198"/>
              <a:gd name="T21" fmla="*/ 1259 h 1550"/>
              <a:gd name="T22" fmla="*/ 366 w 4198"/>
              <a:gd name="T23" fmla="*/ 0 h 1550"/>
              <a:gd name="T24" fmla="*/ 457 w 4198"/>
              <a:gd name="T25" fmla="*/ 140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198" h="1550">
                <a:moveTo>
                  <a:pt x="457" y="140"/>
                </a:moveTo>
                <a:cubicBezTo>
                  <a:pt x="499" y="256"/>
                  <a:pt x="542" y="372"/>
                  <a:pt x="605" y="428"/>
                </a:cubicBezTo>
                <a:cubicBezTo>
                  <a:pt x="668" y="484"/>
                  <a:pt x="744" y="468"/>
                  <a:pt x="836" y="478"/>
                </a:cubicBezTo>
                <a:cubicBezTo>
                  <a:pt x="928" y="488"/>
                  <a:pt x="797" y="483"/>
                  <a:pt x="1156" y="486"/>
                </a:cubicBezTo>
                <a:cubicBezTo>
                  <a:pt x="1515" y="489"/>
                  <a:pt x="2603" y="499"/>
                  <a:pt x="2991" y="494"/>
                </a:cubicBezTo>
                <a:cubicBezTo>
                  <a:pt x="3379" y="489"/>
                  <a:pt x="3367" y="483"/>
                  <a:pt x="3485" y="453"/>
                </a:cubicBezTo>
                <a:cubicBezTo>
                  <a:pt x="3603" y="423"/>
                  <a:pt x="3650" y="345"/>
                  <a:pt x="3699" y="313"/>
                </a:cubicBezTo>
                <a:cubicBezTo>
                  <a:pt x="3748" y="281"/>
                  <a:pt x="3759" y="93"/>
                  <a:pt x="3781" y="264"/>
                </a:cubicBezTo>
                <a:cubicBezTo>
                  <a:pt x="3803" y="435"/>
                  <a:pt x="4198" y="1134"/>
                  <a:pt x="3831" y="1342"/>
                </a:cubicBezTo>
                <a:cubicBezTo>
                  <a:pt x="3464" y="1550"/>
                  <a:pt x="2181" y="1528"/>
                  <a:pt x="1576" y="1514"/>
                </a:cubicBezTo>
                <a:cubicBezTo>
                  <a:pt x="971" y="1500"/>
                  <a:pt x="404" y="1511"/>
                  <a:pt x="202" y="1259"/>
                </a:cubicBezTo>
                <a:cubicBezTo>
                  <a:pt x="0" y="1007"/>
                  <a:pt x="183" y="503"/>
                  <a:pt x="366" y="0"/>
                </a:cubicBezTo>
                <a:cubicBezTo>
                  <a:pt x="366" y="0"/>
                  <a:pt x="457" y="140"/>
                  <a:pt x="457" y="140"/>
                </a:cubicBezTo>
                <a:close/>
              </a:path>
            </a:pathLst>
          </a:custGeom>
          <a:solidFill>
            <a:srgbClr val="FFF0B9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/>
              <a:t>oiled drop:</a:t>
            </a:r>
            <a:br>
              <a:rPr lang="en-US" sz="5400"/>
            </a:br>
            <a:r>
              <a:rPr lang="en-US" sz="4000"/>
              <a:t>you have ~3 hours</a:t>
            </a:r>
          </a:p>
        </p:txBody>
      </p:sp>
      <p:sp>
        <p:nvSpPr>
          <p:cNvPr id="128004" name="Freeform 4"/>
          <p:cNvSpPr>
            <a:spLocks/>
          </p:cNvSpPr>
          <p:nvPr/>
        </p:nvSpPr>
        <p:spPr bwMode="auto">
          <a:xfrm>
            <a:off x="2841625" y="5167313"/>
            <a:ext cx="2905125" cy="857250"/>
          </a:xfrm>
          <a:custGeom>
            <a:avLst/>
            <a:gdLst>
              <a:gd name="T0" fmla="*/ 851 w 1830"/>
              <a:gd name="T1" fmla="*/ 6 h 540"/>
              <a:gd name="T2" fmla="*/ 912 w 1830"/>
              <a:gd name="T3" fmla="*/ 7 h 540"/>
              <a:gd name="T4" fmla="*/ 979 w 1830"/>
              <a:gd name="T5" fmla="*/ 7 h 540"/>
              <a:gd name="T6" fmla="*/ 1065 w 1830"/>
              <a:gd name="T7" fmla="*/ 15 h 540"/>
              <a:gd name="T8" fmla="*/ 1168 w 1830"/>
              <a:gd name="T9" fmla="*/ 30 h 540"/>
              <a:gd name="T10" fmla="*/ 1252 w 1830"/>
              <a:gd name="T11" fmla="*/ 45 h 540"/>
              <a:gd name="T12" fmla="*/ 1358 w 1830"/>
              <a:gd name="T13" fmla="*/ 71 h 540"/>
              <a:gd name="T14" fmla="*/ 1469 w 1830"/>
              <a:gd name="T15" fmla="*/ 109 h 540"/>
              <a:gd name="T16" fmla="*/ 1574 w 1830"/>
              <a:gd name="T17" fmla="*/ 154 h 540"/>
              <a:gd name="T18" fmla="*/ 1636 w 1830"/>
              <a:gd name="T19" fmla="*/ 188 h 540"/>
              <a:gd name="T20" fmla="*/ 1713 w 1830"/>
              <a:gd name="T21" fmla="*/ 233 h 540"/>
              <a:gd name="T22" fmla="*/ 1759 w 1830"/>
              <a:gd name="T23" fmla="*/ 268 h 540"/>
              <a:gd name="T24" fmla="*/ 1781 w 1830"/>
              <a:gd name="T25" fmla="*/ 293 h 540"/>
              <a:gd name="T26" fmla="*/ 1791 w 1830"/>
              <a:gd name="T27" fmla="*/ 302 h 540"/>
              <a:gd name="T28" fmla="*/ 1544 w 1830"/>
              <a:gd name="T29" fmla="*/ 449 h 540"/>
              <a:gd name="T30" fmla="*/ 1037 w 1830"/>
              <a:gd name="T31" fmla="*/ 529 h 540"/>
              <a:gd name="T32" fmla="*/ 111 w 1830"/>
              <a:gd name="T33" fmla="*/ 382 h 540"/>
              <a:gd name="T34" fmla="*/ 374 w 1830"/>
              <a:gd name="T35" fmla="*/ 143 h 540"/>
              <a:gd name="T36" fmla="*/ 572 w 1830"/>
              <a:gd name="T37" fmla="*/ 53 h 540"/>
              <a:gd name="T38" fmla="*/ 720 w 1830"/>
              <a:gd name="T39" fmla="*/ 20 h 540"/>
              <a:gd name="T40" fmla="*/ 851 w 1830"/>
              <a:gd name="T41" fmla="*/ 6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830" h="540">
                <a:moveTo>
                  <a:pt x="851" y="6"/>
                </a:moveTo>
                <a:cubicBezTo>
                  <a:pt x="883" y="0"/>
                  <a:pt x="890" y="7"/>
                  <a:pt x="912" y="7"/>
                </a:cubicBezTo>
                <a:cubicBezTo>
                  <a:pt x="933" y="7"/>
                  <a:pt x="953" y="6"/>
                  <a:pt x="979" y="7"/>
                </a:cubicBezTo>
                <a:cubicBezTo>
                  <a:pt x="1004" y="9"/>
                  <a:pt x="1033" y="11"/>
                  <a:pt x="1065" y="15"/>
                </a:cubicBezTo>
                <a:cubicBezTo>
                  <a:pt x="1096" y="19"/>
                  <a:pt x="1136" y="24"/>
                  <a:pt x="1168" y="30"/>
                </a:cubicBezTo>
                <a:cubicBezTo>
                  <a:pt x="1199" y="35"/>
                  <a:pt x="1220" y="38"/>
                  <a:pt x="1252" y="45"/>
                </a:cubicBezTo>
                <a:cubicBezTo>
                  <a:pt x="1284" y="52"/>
                  <a:pt x="1322" y="61"/>
                  <a:pt x="1358" y="71"/>
                </a:cubicBezTo>
                <a:cubicBezTo>
                  <a:pt x="1394" y="82"/>
                  <a:pt x="1433" y="96"/>
                  <a:pt x="1469" y="109"/>
                </a:cubicBezTo>
                <a:cubicBezTo>
                  <a:pt x="1505" y="123"/>
                  <a:pt x="1546" y="141"/>
                  <a:pt x="1574" y="154"/>
                </a:cubicBezTo>
                <a:cubicBezTo>
                  <a:pt x="1602" y="167"/>
                  <a:pt x="1613" y="175"/>
                  <a:pt x="1636" y="188"/>
                </a:cubicBezTo>
                <a:cubicBezTo>
                  <a:pt x="1659" y="201"/>
                  <a:pt x="1692" y="219"/>
                  <a:pt x="1713" y="233"/>
                </a:cubicBezTo>
                <a:cubicBezTo>
                  <a:pt x="1733" y="246"/>
                  <a:pt x="1748" y="258"/>
                  <a:pt x="1759" y="268"/>
                </a:cubicBezTo>
                <a:cubicBezTo>
                  <a:pt x="1771" y="278"/>
                  <a:pt x="1776" y="287"/>
                  <a:pt x="1781" y="293"/>
                </a:cubicBezTo>
                <a:cubicBezTo>
                  <a:pt x="1786" y="299"/>
                  <a:pt x="1830" y="276"/>
                  <a:pt x="1791" y="302"/>
                </a:cubicBezTo>
                <a:cubicBezTo>
                  <a:pt x="1751" y="328"/>
                  <a:pt x="1669" y="411"/>
                  <a:pt x="1544" y="449"/>
                </a:cubicBezTo>
                <a:cubicBezTo>
                  <a:pt x="1418" y="487"/>
                  <a:pt x="1276" y="540"/>
                  <a:pt x="1037" y="529"/>
                </a:cubicBezTo>
                <a:cubicBezTo>
                  <a:pt x="798" y="518"/>
                  <a:pt x="222" y="446"/>
                  <a:pt x="111" y="382"/>
                </a:cubicBezTo>
                <a:cubicBezTo>
                  <a:pt x="0" y="318"/>
                  <a:pt x="297" y="198"/>
                  <a:pt x="374" y="143"/>
                </a:cubicBezTo>
                <a:cubicBezTo>
                  <a:pt x="451" y="88"/>
                  <a:pt x="514" y="73"/>
                  <a:pt x="572" y="53"/>
                </a:cubicBezTo>
                <a:cubicBezTo>
                  <a:pt x="630" y="33"/>
                  <a:pt x="674" y="28"/>
                  <a:pt x="720" y="20"/>
                </a:cubicBezTo>
                <a:cubicBezTo>
                  <a:pt x="766" y="12"/>
                  <a:pt x="824" y="9"/>
                  <a:pt x="851" y="6"/>
                </a:cubicBez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8005" name="Freeform 5"/>
          <p:cNvSpPr>
            <a:spLocks/>
          </p:cNvSpPr>
          <p:nvPr/>
        </p:nvSpPr>
        <p:spPr bwMode="auto">
          <a:xfrm>
            <a:off x="-1703388" y="2362200"/>
            <a:ext cx="11834813" cy="5210175"/>
          </a:xfrm>
          <a:custGeom>
            <a:avLst/>
            <a:gdLst>
              <a:gd name="T0" fmla="*/ 3723 w 7455"/>
              <a:gd name="T1" fmla="*/ 2238 h 3282"/>
              <a:gd name="T2" fmla="*/ 3768 w 7455"/>
              <a:gd name="T3" fmla="*/ 2238 h 3282"/>
              <a:gd name="T4" fmla="*/ 3827 w 7455"/>
              <a:gd name="T5" fmla="*/ 2238 h 3282"/>
              <a:gd name="T6" fmla="*/ 3905 w 7455"/>
              <a:gd name="T7" fmla="*/ 2233 h 3282"/>
              <a:gd name="T8" fmla="*/ 3987 w 7455"/>
              <a:gd name="T9" fmla="*/ 2226 h 3282"/>
              <a:gd name="T10" fmla="*/ 4123 w 7455"/>
              <a:gd name="T11" fmla="*/ 2209 h 3282"/>
              <a:gd name="T12" fmla="*/ 4250 w 7455"/>
              <a:gd name="T13" fmla="*/ 2184 h 3282"/>
              <a:gd name="T14" fmla="*/ 4406 w 7455"/>
              <a:gd name="T15" fmla="*/ 2140 h 3282"/>
              <a:gd name="T16" fmla="*/ 4536 w 7455"/>
              <a:gd name="T17" fmla="*/ 2091 h 3282"/>
              <a:gd name="T18" fmla="*/ 4637 w 7455"/>
              <a:gd name="T19" fmla="*/ 2042 h 3282"/>
              <a:gd name="T20" fmla="*/ 4731 w 7455"/>
              <a:gd name="T21" fmla="*/ 1983 h 3282"/>
              <a:gd name="T22" fmla="*/ 4804 w 7455"/>
              <a:gd name="T23" fmla="*/ 1921 h 3282"/>
              <a:gd name="T24" fmla="*/ 4845 w 7455"/>
              <a:gd name="T25" fmla="*/ 1878 h 3282"/>
              <a:gd name="T26" fmla="*/ 4892 w 7455"/>
              <a:gd name="T27" fmla="*/ 1842 h 3282"/>
              <a:gd name="T28" fmla="*/ 5163 w 7455"/>
              <a:gd name="T29" fmla="*/ 1836 h 3282"/>
              <a:gd name="T30" fmla="*/ 5330 w 7455"/>
              <a:gd name="T31" fmla="*/ 1836 h 3282"/>
              <a:gd name="T32" fmla="*/ 5408 w 7455"/>
              <a:gd name="T33" fmla="*/ 1794 h 3282"/>
              <a:gd name="T34" fmla="*/ 5414 w 7455"/>
              <a:gd name="T35" fmla="*/ 1674 h 3282"/>
              <a:gd name="T36" fmla="*/ 5418 w 7455"/>
              <a:gd name="T37" fmla="*/ 1540 h 3282"/>
              <a:gd name="T38" fmla="*/ 5417 w 7455"/>
              <a:gd name="T39" fmla="*/ 849 h 3282"/>
              <a:gd name="T40" fmla="*/ 5414 w 7455"/>
              <a:gd name="T41" fmla="*/ 534 h 3282"/>
              <a:gd name="T42" fmla="*/ 5435 w 7455"/>
              <a:gd name="T43" fmla="*/ 411 h 3282"/>
              <a:gd name="T44" fmla="*/ 5492 w 7455"/>
              <a:gd name="T45" fmla="*/ 291 h 3282"/>
              <a:gd name="T46" fmla="*/ 5639 w 7455"/>
              <a:gd name="T47" fmla="*/ 195 h 3282"/>
              <a:gd name="T48" fmla="*/ 5927 w 7455"/>
              <a:gd name="T49" fmla="*/ 183 h 3282"/>
              <a:gd name="T50" fmla="*/ 6308 w 7455"/>
              <a:gd name="T51" fmla="*/ 180 h 3282"/>
              <a:gd name="T52" fmla="*/ 6743 w 7455"/>
              <a:gd name="T53" fmla="*/ 177 h 3282"/>
              <a:gd name="T54" fmla="*/ 7127 w 7455"/>
              <a:gd name="T55" fmla="*/ 183 h 3282"/>
              <a:gd name="T56" fmla="*/ 7289 w 7455"/>
              <a:gd name="T57" fmla="*/ 180 h 3282"/>
              <a:gd name="T58" fmla="*/ 7310 w 7455"/>
              <a:gd name="T59" fmla="*/ 446 h 3282"/>
              <a:gd name="T60" fmla="*/ 7063 w 7455"/>
              <a:gd name="T61" fmla="*/ 2857 h 3282"/>
              <a:gd name="T62" fmla="*/ 4957 w 7455"/>
              <a:gd name="T63" fmla="*/ 2947 h 3282"/>
              <a:gd name="T64" fmla="*/ 736 w 7455"/>
              <a:gd name="T65" fmla="*/ 2873 h 3282"/>
              <a:gd name="T66" fmla="*/ 538 w 7455"/>
              <a:gd name="T67" fmla="*/ 495 h 3282"/>
              <a:gd name="T68" fmla="*/ 563 w 7455"/>
              <a:gd name="T69" fmla="*/ 198 h 3282"/>
              <a:gd name="T70" fmla="*/ 1583 w 7455"/>
              <a:gd name="T71" fmla="*/ 165 h 3282"/>
              <a:gd name="T72" fmla="*/ 2060 w 7455"/>
              <a:gd name="T73" fmla="*/ 171 h 3282"/>
              <a:gd name="T74" fmla="*/ 2240 w 7455"/>
              <a:gd name="T75" fmla="*/ 255 h 3282"/>
              <a:gd name="T76" fmla="*/ 2342 w 7455"/>
              <a:gd name="T77" fmla="*/ 474 h 3282"/>
              <a:gd name="T78" fmla="*/ 2336 w 7455"/>
              <a:gd name="T79" fmla="*/ 1146 h 3282"/>
              <a:gd name="T80" fmla="*/ 2339 w 7455"/>
              <a:gd name="T81" fmla="*/ 1719 h 3282"/>
              <a:gd name="T82" fmla="*/ 2351 w 7455"/>
              <a:gd name="T83" fmla="*/ 1842 h 3282"/>
              <a:gd name="T84" fmla="*/ 2456 w 7455"/>
              <a:gd name="T85" fmla="*/ 1881 h 3282"/>
              <a:gd name="T86" fmla="*/ 2793 w 7455"/>
              <a:gd name="T87" fmla="*/ 1886 h 3282"/>
              <a:gd name="T88" fmla="*/ 2990 w 7455"/>
              <a:gd name="T89" fmla="*/ 2034 h 3282"/>
              <a:gd name="T90" fmla="*/ 3155 w 7455"/>
              <a:gd name="T91" fmla="*/ 2165 h 3282"/>
              <a:gd name="T92" fmla="*/ 3426 w 7455"/>
              <a:gd name="T93" fmla="*/ 2223 h 3282"/>
              <a:gd name="T94" fmla="*/ 3723 w 7455"/>
              <a:gd name="T95" fmla="*/ 2238 h 3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455" h="3282">
                <a:moveTo>
                  <a:pt x="3723" y="2238"/>
                </a:moveTo>
                <a:cubicBezTo>
                  <a:pt x="3763" y="2232"/>
                  <a:pt x="3751" y="2238"/>
                  <a:pt x="3768" y="2238"/>
                </a:cubicBezTo>
                <a:cubicBezTo>
                  <a:pt x="3786" y="2238"/>
                  <a:pt x="3804" y="2238"/>
                  <a:pt x="3827" y="2238"/>
                </a:cubicBezTo>
                <a:cubicBezTo>
                  <a:pt x="3850" y="2237"/>
                  <a:pt x="3878" y="2234"/>
                  <a:pt x="3905" y="2233"/>
                </a:cubicBezTo>
                <a:cubicBezTo>
                  <a:pt x="3931" y="2231"/>
                  <a:pt x="3950" y="2230"/>
                  <a:pt x="3987" y="2226"/>
                </a:cubicBezTo>
                <a:cubicBezTo>
                  <a:pt x="4023" y="2222"/>
                  <a:pt x="4079" y="2216"/>
                  <a:pt x="4123" y="2209"/>
                </a:cubicBezTo>
                <a:cubicBezTo>
                  <a:pt x="4167" y="2202"/>
                  <a:pt x="4203" y="2195"/>
                  <a:pt x="4250" y="2184"/>
                </a:cubicBezTo>
                <a:cubicBezTo>
                  <a:pt x="4298" y="2172"/>
                  <a:pt x="4358" y="2155"/>
                  <a:pt x="4406" y="2140"/>
                </a:cubicBezTo>
                <a:cubicBezTo>
                  <a:pt x="4454" y="2124"/>
                  <a:pt x="4498" y="2107"/>
                  <a:pt x="4536" y="2091"/>
                </a:cubicBezTo>
                <a:cubicBezTo>
                  <a:pt x="4575" y="2074"/>
                  <a:pt x="4604" y="2060"/>
                  <a:pt x="4637" y="2042"/>
                </a:cubicBezTo>
                <a:cubicBezTo>
                  <a:pt x="4669" y="2024"/>
                  <a:pt x="4703" y="2003"/>
                  <a:pt x="4731" y="1983"/>
                </a:cubicBezTo>
                <a:cubicBezTo>
                  <a:pt x="4759" y="1962"/>
                  <a:pt x="4785" y="1938"/>
                  <a:pt x="4804" y="1921"/>
                </a:cubicBezTo>
                <a:cubicBezTo>
                  <a:pt x="4823" y="1904"/>
                  <a:pt x="4830" y="1891"/>
                  <a:pt x="4845" y="1878"/>
                </a:cubicBezTo>
                <a:cubicBezTo>
                  <a:pt x="4860" y="1865"/>
                  <a:pt x="4839" y="1849"/>
                  <a:pt x="4892" y="1842"/>
                </a:cubicBezTo>
                <a:cubicBezTo>
                  <a:pt x="4945" y="1835"/>
                  <a:pt x="5090" y="1837"/>
                  <a:pt x="5163" y="1836"/>
                </a:cubicBezTo>
                <a:cubicBezTo>
                  <a:pt x="5236" y="1835"/>
                  <a:pt x="5289" y="1843"/>
                  <a:pt x="5330" y="1836"/>
                </a:cubicBezTo>
                <a:cubicBezTo>
                  <a:pt x="5371" y="1829"/>
                  <a:pt x="5394" y="1821"/>
                  <a:pt x="5408" y="1794"/>
                </a:cubicBezTo>
                <a:cubicBezTo>
                  <a:pt x="5422" y="1767"/>
                  <a:pt x="5412" y="1716"/>
                  <a:pt x="5414" y="1674"/>
                </a:cubicBezTo>
                <a:cubicBezTo>
                  <a:pt x="5416" y="1632"/>
                  <a:pt x="5418" y="1677"/>
                  <a:pt x="5418" y="1540"/>
                </a:cubicBezTo>
                <a:cubicBezTo>
                  <a:pt x="5418" y="1403"/>
                  <a:pt x="5418" y="1017"/>
                  <a:pt x="5417" y="849"/>
                </a:cubicBezTo>
                <a:cubicBezTo>
                  <a:pt x="5416" y="681"/>
                  <a:pt x="5411" y="607"/>
                  <a:pt x="5414" y="534"/>
                </a:cubicBezTo>
                <a:cubicBezTo>
                  <a:pt x="5417" y="461"/>
                  <a:pt x="5422" y="452"/>
                  <a:pt x="5435" y="411"/>
                </a:cubicBezTo>
                <a:cubicBezTo>
                  <a:pt x="5448" y="370"/>
                  <a:pt x="5458" y="327"/>
                  <a:pt x="5492" y="291"/>
                </a:cubicBezTo>
                <a:cubicBezTo>
                  <a:pt x="5526" y="255"/>
                  <a:pt x="5567" y="213"/>
                  <a:pt x="5639" y="195"/>
                </a:cubicBezTo>
                <a:cubicBezTo>
                  <a:pt x="5711" y="177"/>
                  <a:pt x="5816" y="185"/>
                  <a:pt x="5927" y="183"/>
                </a:cubicBezTo>
                <a:cubicBezTo>
                  <a:pt x="6038" y="181"/>
                  <a:pt x="6172" y="181"/>
                  <a:pt x="6308" y="180"/>
                </a:cubicBezTo>
                <a:cubicBezTo>
                  <a:pt x="6444" y="179"/>
                  <a:pt x="6607" y="177"/>
                  <a:pt x="6743" y="177"/>
                </a:cubicBezTo>
                <a:cubicBezTo>
                  <a:pt x="6879" y="177"/>
                  <a:pt x="7036" y="182"/>
                  <a:pt x="7127" y="183"/>
                </a:cubicBezTo>
                <a:cubicBezTo>
                  <a:pt x="7218" y="184"/>
                  <a:pt x="7259" y="136"/>
                  <a:pt x="7289" y="180"/>
                </a:cubicBezTo>
                <a:cubicBezTo>
                  <a:pt x="7319" y="224"/>
                  <a:pt x="7348" y="0"/>
                  <a:pt x="7310" y="446"/>
                </a:cubicBezTo>
                <a:cubicBezTo>
                  <a:pt x="7272" y="892"/>
                  <a:pt x="7455" y="2440"/>
                  <a:pt x="7063" y="2857"/>
                </a:cubicBezTo>
                <a:cubicBezTo>
                  <a:pt x="6671" y="3274"/>
                  <a:pt x="6011" y="2944"/>
                  <a:pt x="4957" y="2947"/>
                </a:cubicBezTo>
                <a:cubicBezTo>
                  <a:pt x="3903" y="2950"/>
                  <a:pt x="1472" y="3282"/>
                  <a:pt x="736" y="2873"/>
                </a:cubicBezTo>
                <a:cubicBezTo>
                  <a:pt x="0" y="2464"/>
                  <a:pt x="567" y="941"/>
                  <a:pt x="538" y="495"/>
                </a:cubicBezTo>
                <a:cubicBezTo>
                  <a:pt x="509" y="49"/>
                  <a:pt x="389" y="253"/>
                  <a:pt x="563" y="198"/>
                </a:cubicBezTo>
                <a:cubicBezTo>
                  <a:pt x="737" y="143"/>
                  <a:pt x="1334" y="169"/>
                  <a:pt x="1583" y="165"/>
                </a:cubicBezTo>
                <a:cubicBezTo>
                  <a:pt x="1832" y="161"/>
                  <a:pt x="1951" y="156"/>
                  <a:pt x="2060" y="171"/>
                </a:cubicBezTo>
                <a:cubicBezTo>
                  <a:pt x="2169" y="186"/>
                  <a:pt x="2193" y="204"/>
                  <a:pt x="2240" y="255"/>
                </a:cubicBezTo>
                <a:cubicBezTo>
                  <a:pt x="2287" y="306"/>
                  <a:pt x="2326" y="326"/>
                  <a:pt x="2342" y="474"/>
                </a:cubicBezTo>
                <a:cubicBezTo>
                  <a:pt x="2358" y="622"/>
                  <a:pt x="2336" y="939"/>
                  <a:pt x="2336" y="1146"/>
                </a:cubicBezTo>
                <a:cubicBezTo>
                  <a:pt x="2336" y="1353"/>
                  <a:pt x="2337" y="1603"/>
                  <a:pt x="2339" y="1719"/>
                </a:cubicBezTo>
                <a:cubicBezTo>
                  <a:pt x="2341" y="1835"/>
                  <a:pt x="2332" y="1815"/>
                  <a:pt x="2351" y="1842"/>
                </a:cubicBezTo>
                <a:cubicBezTo>
                  <a:pt x="2370" y="1869"/>
                  <a:pt x="2382" y="1874"/>
                  <a:pt x="2456" y="1881"/>
                </a:cubicBezTo>
                <a:cubicBezTo>
                  <a:pt x="2530" y="1888"/>
                  <a:pt x="2704" y="1861"/>
                  <a:pt x="2793" y="1886"/>
                </a:cubicBezTo>
                <a:cubicBezTo>
                  <a:pt x="2882" y="1911"/>
                  <a:pt x="2930" y="1988"/>
                  <a:pt x="2990" y="2034"/>
                </a:cubicBezTo>
                <a:cubicBezTo>
                  <a:pt x="3050" y="2080"/>
                  <a:pt x="3082" y="2134"/>
                  <a:pt x="3155" y="2165"/>
                </a:cubicBezTo>
                <a:cubicBezTo>
                  <a:pt x="3228" y="2196"/>
                  <a:pt x="3331" y="2211"/>
                  <a:pt x="3426" y="2223"/>
                </a:cubicBezTo>
                <a:cubicBezTo>
                  <a:pt x="3521" y="2235"/>
                  <a:pt x="3661" y="2235"/>
                  <a:pt x="3723" y="2238"/>
                </a:cubicBezTo>
                <a:close/>
              </a:path>
            </a:pathLst>
          </a:custGeom>
          <a:pattFill prst="ltDnDiag">
            <a:fgClr>
              <a:schemeClr val="accent2"/>
            </a:fgClr>
            <a:bgClr>
              <a:schemeClr val="bg1"/>
            </a:bgClr>
          </a:patt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28006" name="Group 6"/>
          <p:cNvGrpSpPr>
            <a:grpSpLocks/>
          </p:cNvGrpSpPr>
          <p:nvPr/>
        </p:nvGrpSpPr>
        <p:grpSpPr bwMode="auto">
          <a:xfrm>
            <a:off x="5197475" y="5548313"/>
            <a:ext cx="277813" cy="238125"/>
            <a:chOff x="3192" y="2215"/>
            <a:chExt cx="920" cy="943"/>
          </a:xfrm>
        </p:grpSpPr>
        <p:sp>
          <p:nvSpPr>
            <p:cNvPr id="128007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8008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8009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8010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8011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8012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8013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8014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28015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28016" name="Freeform 16"/>
          <p:cNvSpPr>
            <a:spLocks/>
          </p:cNvSpPr>
          <p:nvPr/>
        </p:nvSpPr>
        <p:spPr bwMode="auto">
          <a:xfrm>
            <a:off x="-4402138" y="2506663"/>
            <a:ext cx="6708776" cy="457200"/>
          </a:xfrm>
          <a:custGeom>
            <a:avLst/>
            <a:gdLst>
              <a:gd name="T0" fmla="*/ 0 w 4226"/>
              <a:gd name="T1" fmla="*/ 50 h 288"/>
              <a:gd name="T2" fmla="*/ 1242 w 4226"/>
              <a:gd name="T3" fmla="*/ 42 h 288"/>
              <a:gd name="T4" fmla="*/ 2987 w 4226"/>
              <a:gd name="T5" fmla="*/ 34 h 288"/>
              <a:gd name="T6" fmla="*/ 4024 w 4226"/>
              <a:gd name="T7" fmla="*/ 42 h 288"/>
              <a:gd name="T8" fmla="*/ 4197 w 4226"/>
              <a:gd name="T9" fmla="*/ 288 h 2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26" h="288">
                <a:moveTo>
                  <a:pt x="0" y="50"/>
                </a:moveTo>
                <a:cubicBezTo>
                  <a:pt x="207" y="49"/>
                  <a:pt x="744" y="45"/>
                  <a:pt x="1242" y="42"/>
                </a:cubicBezTo>
                <a:cubicBezTo>
                  <a:pt x="1740" y="39"/>
                  <a:pt x="2523" y="34"/>
                  <a:pt x="2987" y="34"/>
                </a:cubicBezTo>
                <a:cubicBezTo>
                  <a:pt x="3451" y="34"/>
                  <a:pt x="3822" y="0"/>
                  <a:pt x="4024" y="42"/>
                </a:cubicBezTo>
                <a:cubicBezTo>
                  <a:pt x="4226" y="84"/>
                  <a:pt x="4161" y="237"/>
                  <a:pt x="4197" y="288"/>
                </a:cubicBezTo>
              </a:path>
            </a:pathLst>
          </a:custGeom>
          <a:noFill/>
          <a:ln w="101600">
            <a:solidFill>
              <a:srgbClr val="BEBEB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8017" name="Freeform 17"/>
          <p:cNvSpPr>
            <a:spLocks/>
          </p:cNvSpPr>
          <p:nvPr/>
        </p:nvSpPr>
        <p:spPr bwMode="auto">
          <a:xfrm>
            <a:off x="6570663" y="2573338"/>
            <a:ext cx="2795587" cy="469900"/>
          </a:xfrm>
          <a:custGeom>
            <a:avLst/>
            <a:gdLst>
              <a:gd name="T0" fmla="*/ 0 w 1761"/>
              <a:gd name="T1" fmla="*/ 296 h 296"/>
              <a:gd name="T2" fmla="*/ 214 w 1761"/>
              <a:gd name="T3" fmla="*/ 58 h 296"/>
              <a:gd name="T4" fmla="*/ 453 w 1761"/>
              <a:gd name="T5" fmla="*/ 16 h 296"/>
              <a:gd name="T6" fmla="*/ 1761 w 1761"/>
              <a:gd name="T7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1" h="296">
                <a:moveTo>
                  <a:pt x="0" y="296"/>
                </a:moveTo>
                <a:cubicBezTo>
                  <a:pt x="69" y="200"/>
                  <a:pt x="139" y="105"/>
                  <a:pt x="214" y="58"/>
                </a:cubicBezTo>
                <a:cubicBezTo>
                  <a:pt x="289" y="11"/>
                  <a:pt x="195" y="26"/>
                  <a:pt x="453" y="16"/>
                </a:cubicBezTo>
                <a:cubicBezTo>
                  <a:pt x="711" y="6"/>
                  <a:pt x="1489" y="3"/>
                  <a:pt x="1761" y="0"/>
                </a:cubicBezTo>
              </a:path>
            </a:pathLst>
          </a:custGeom>
          <a:noFill/>
          <a:ln w="88900">
            <a:solidFill>
              <a:srgbClr val="BEBEBE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8018" name="Text Box 18"/>
          <p:cNvSpPr txBox="1">
            <a:spLocks noChangeArrowheads="1"/>
          </p:cNvSpPr>
          <p:nvPr/>
        </p:nvSpPr>
        <p:spPr bwMode="auto">
          <a:xfrm>
            <a:off x="2913063" y="4637088"/>
            <a:ext cx="5413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oil</a:t>
            </a:r>
          </a:p>
        </p:txBody>
      </p:sp>
    </p:spTree>
    <p:extLst>
      <p:ext uri="{BB962C8B-B14F-4D97-AF65-F5344CB8AC3E}">
        <p14:creationId xmlns:p14="http://schemas.microsoft.com/office/powerpoint/2010/main" val="3562313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DSCN01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638" y="-301625"/>
            <a:ext cx="9948863" cy="746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955" name="Rectangle 3"/>
          <p:cNvSpPr>
            <a:spLocks noChangeArrowheads="1"/>
          </p:cNvSpPr>
          <p:nvPr/>
        </p:nvSpPr>
        <p:spPr bwMode="auto">
          <a:xfrm>
            <a:off x="0" y="0"/>
            <a:ext cx="9140825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5956" name="Rectangle 4"/>
          <p:cNvSpPr>
            <a:spLocks noChangeArrowheads="1"/>
          </p:cNvSpPr>
          <p:nvPr/>
        </p:nvSpPr>
        <p:spPr bwMode="auto">
          <a:xfrm>
            <a:off x="0" y="625475"/>
            <a:ext cx="9140825" cy="56515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59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-207963"/>
            <a:ext cx="8229600" cy="1143001"/>
          </a:xfrm>
        </p:spPr>
        <p:txBody>
          <a:bodyPr/>
          <a:lstStyle/>
          <a:p>
            <a:r>
              <a:rPr lang="en-US"/>
              <a:t>oil is your friend</a:t>
            </a:r>
          </a:p>
        </p:txBody>
      </p:sp>
      <p:pic>
        <p:nvPicPr>
          <p:cNvPr id="1259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175" y="2341563"/>
            <a:ext cx="2028825" cy="45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5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80" r="21605" b="18414"/>
          <a:stretch>
            <a:fillRect/>
          </a:stretch>
        </p:blipFill>
        <p:spPr bwMode="auto">
          <a:xfrm>
            <a:off x="-404813" y="4806950"/>
            <a:ext cx="3317876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596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9088" y="1933575"/>
            <a:ext cx="3171826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697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090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043113"/>
            <a:ext cx="3603625" cy="4525962"/>
          </a:xfrm>
        </p:spPr>
        <p:txBody>
          <a:bodyPr/>
          <a:lstStyle/>
          <a:p>
            <a:pPr algn="r">
              <a:lnSpc>
                <a:spcPct val="150000"/>
              </a:lnSpc>
              <a:buFontTx/>
              <a:buNone/>
            </a:pPr>
            <a:r>
              <a:rPr lang="en-US" b="1" dirty="0"/>
              <a:t>“photon counting”</a:t>
            </a:r>
          </a:p>
          <a:p>
            <a:pPr algn="r">
              <a:lnSpc>
                <a:spcPct val="150000"/>
              </a:lnSpc>
              <a:buFontTx/>
              <a:buNone/>
            </a:pPr>
            <a:r>
              <a:rPr lang="en-US" b="1" dirty="0"/>
              <a:t>Read-out noise</a:t>
            </a:r>
          </a:p>
          <a:p>
            <a:pPr algn="r">
              <a:lnSpc>
                <a:spcPct val="150000"/>
              </a:lnSpc>
              <a:buFontTx/>
              <a:buNone/>
            </a:pPr>
            <a:r>
              <a:rPr lang="en-US" b="1" dirty="0"/>
              <a:t>Shutter jitter</a:t>
            </a:r>
          </a:p>
          <a:p>
            <a:pPr algn="r">
              <a:lnSpc>
                <a:spcPct val="150000"/>
              </a:lnSpc>
              <a:buFontTx/>
              <a:buNone/>
            </a:pPr>
            <a:r>
              <a:rPr lang="en-US" b="1" dirty="0"/>
              <a:t>Beam flicker</a:t>
            </a:r>
          </a:p>
          <a:p>
            <a:pPr algn="r">
              <a:lnSpc>
                <a:spcPct val="150000"/>
              </a:lnSpc>
              <a:buFontTx/>
              <a:buNone/>
            </a:pPr>
            <a:r>
              <a:rPr lang="en-US" b="1" dirty="0"/>
              <a:t>spot shape</a:t>
            </a:r>
          </a:p>
          <a:p>
            <a:pPr algn="r">
              <a:lnSpc>
                <a:spcPct val="150000"/>
              </a:lnSpc>
              <a:buFontTx/>
              <a:buNone/>
            </a:pPr>
            <a:r>
              <a:rPr lang="en-US" b="1" dirty="0"/>
              <a:t>radiation damage</a:t>
            </a:r>
          </a:p>
        </p:txBody>
      </p:sp>
      <p:sp>
        <p:nvSpPr>
          <p:cNvPr id="18810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2043113"/>
            <a:ext cx="4038600" cy="4525962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l-GR" b="1">
                <a:cs typeface="Arial" pitchFamily="34" charset="0"/>
              </a:rPr>
              <a:t>σ</a:t>
            </a:r>
            <a:r>
              <a:rPr lang="en-US" b="1">
                <a:cs typeface="Arial" pitchFamily="34" charset="0"/>
              </a:rPr>
              <a:t>(N) = sqrt(N)</a:t>
            </a:r>
            <a:endParaRPr lang="en-US" b="1"/>
          </a:p>
          <a:p>
            <a:pPr>
              <a:lnSpc>
                <a:spcPct val="150000"/>
              </a:lnSpc>
              <a:buFontTx/>
              <a:buNone/>
            </a:pPr>
            <a:r>
              <a:rPr lang="en-US" b="1"/>
              <a:t>rms 11.5 e-/pixel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b="1"/>
              <a:t>rms 0.57 ms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b="1"/>
              <a:t>0.15 %/</a:t>
            </a:r>
            <a:r>
              <a:rPr lang="en-US" b="1">
                <a:cs typeface="Arial" pitchFamily="34" charset="0"/>
              </a:rPr>
              <a:t>√Hz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b="1">
                <a:cs typeface="Arial" pitchFamily="34" charset="0"/>
              </a:rPr>
              <a:t>pixels? mosaicity?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b="1">
                <a:cs typeface="Arial" pitchFamily="34" charset="0"/>
              </a:rPr>
              <a:t>B/Gray?</a:t>
            </a:r>
            <a:endParaRPr lang="en-US" b="1" baseline="30000">
              <a:cs typeface="Arial" pitchFamily="34" charset="0"/>
            </a:endParaRPr>
          </a:p>
          <a:p>
            <a:pPr>
              <a:buFontTx/>
              <a:buNone/>
            </a:pPr>
            <a:endParaRPr lang="en-US" b="1"/>
          </a:p>
        </p:txBody>
      </p:sp>
      <p:sp>
        <p:nvSpPr>
          <p:cNvPr id="188109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7200">
                <a:solidFill>
                  <a:srgbClr val="00A400"/>
                </a:solidFill>
              </a:rPr>
              <a:t>signal</a:t>
            </a:r>
            <a:r>
              <a:rPr lang="en-US" sz="7200">
                <a:solidFill>
                  <a:srgbClr val="000000"/>
                </a:solidFill>
              </a:rPr>
              <a:t> </a:t>
            </a:r>
            <a:r>
              <a:rPr lang="en-US" sz="4800" i="1">
                <a:solidFill>
                  <a:srgbClr val="000000"/>
                </a:solidFill>
              </a:rPr>
              <a:t>vs</a:t>
            </a:r>
            <a:r>
              <a:rPr lang="en-US" sz="7200">
                <a:solidFill>
                  <a:srgbClr val="000000"/>
                </a:solidFill>
              </a:rPr>
              <a:t> </a:t>
            </a:r>
            <a:r>
              <a:rPr lang="en-US" sz="720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881093" name="Freeform 5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480 h 816"/>
              <a:gd name="T2" fmla="*/ 144 w 1536"/>
              <a:gd name="T3" fmla="*/ 192 h 816"/>
              <a:gd name="T4" fmla="*/ 288 w 1536"/>
              <a:gd name="T5" fmla="*/ 576 h 816"/>
              <a:gd name="T6" fmla="*/ 432 w 1536"/>
              <a:gd name="T7" fmla="*/ 768 h 816"/>
              <a:gd name="T8" fmla="*/ 528 w 1536"/>
              <a:gd name="T9" fmla="*/ 0 h 816"/>
              <a:gd name="T10" fmla="*/ 672 w 1536"/>
              <a:gd name="T11" fmla="*/ 576 h 816"/>
              <a:gd name="T12" fmla="*/ 768 w 1536"/>
              <a:gd name="T13" fmla="*/ 240 h 816"/>
              <a:gd name="T14" fmla="*/ 960 w 1536"/>
              <a:gd name="T15" fmla="*/ 816 h 816"/>
              <a:gd name="T16" fmla="*/ 1056 w 1536"/>
              <a:gd name="T17" fmla="*/ 528 h 816"/>
              <a:gd name="T18" fmla="*/ 1248 w 1536"/>
              <a:gd name="T19" fmla="*/ 672 h 816"/>
              <a:gd name="T20" fmla="*/ 1392 w 1536"/>
              <a:gd name="T21" fmla="*/ 0 h 816"/>
              <a:gd name="T22" fmla="*/ 1536 w 1536"/>
              <a:gd name="T23" fmla="*/ 528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81094" name="Freeform 6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1256 h 1280"/>
              <a:gd name="T2" fmla="*/ 624 w 1968"/>
              <a:gd name="T3" fmla="*/ 1208 h 1280"/>
              <a:gd name="T4" fmla="*/ 864 w 1968"/>
              <a:gd name="T5" fmla="*/ 872 h 1280"/>
              <a:gd name="T6" fmla="*/ 1008 w 1968"/>
              <a:gd name="T7" fmla="*/ 8 h 1280"/>
              <a:gd name="T8" fmla="*/ 1104 w 1968"/>
              <a:gd name="T9" fmla="*/ 824 h 1280"/>
              <a:gd name="T10" fmla="*/ 1200 w 1968"/>
              <a:gd name="T11" fmla="*/ 1112 h 1280"/>
              <a:gd name="T12" fmla="*/ 1440 w 1968"/>
              <a:gd name="T13" fmla="*/ 1256 h 1280"/>
              <a:gd name="T14" fmla="*/ 1968 w 1968"/>
              <a:gd name="T15" fmla="*/ 1256 h 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0017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1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5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33713"/>
            <a:ext cx="3603625" cy="3367087"/>
          </a:xfrm>
        </p:spPr>
        <p:txBody>
          <a:bodyPr/>
          <a:lstStyle/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/>
              <a:t>fractional noise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/>
              <a:t>“photon counting”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/>
              <a:t>constant noise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endParaRPr lang="en-US" b="1" dirty="0"/>
          </a:p>
        </p:txBody>
      </p:sp>
      <p:sp>
        <p:nvSpPr>
          <p:cNvPr id="19005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033713"/>
            <a:ext cx="4038600" cy="3138487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cs typeface="Arial" pitchFamily="34" charset="0"/>
              </a:rPr>
              <a:t>σ</a:t>
            </a:r>
            <a:r>
              <a:rPr lang="en-US" b="1" dirty="0">
                <a:cs typeface="Arial" pitchFamily="34" charset="0"/>
              </a:rPr>
              <a:t>(I) = k x I    “% error”</a:t>
            </a:r>
            <a:endParaRPr lang="en-US" b="1" dirty="0"/>
          </a:p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cs typeface="Arial" pitchFamily="34" charset="0"/>
              </a:rPr>
              <a:t>σ</a:t>
            </a:r>
            <a:r>
              <a:rPr lang="en-US" b="1" dirty="0">
                <a:cs typeface="Arial" pitchFamily="34" charset="0"/>
              </a:rPr>
              <a:t>(I) = k x </a:t>
            </a:r>
            <a:r>
              <a:rPr lang="en-US" b="1" dirty="0" err="1">
                <a:cs typeface="Arial" pitchFamily="34" charset="0"/>
              </a:rPr>
              <a:t>sqrt</a:t>
            </a:r>
            <a:r>
              <a:rPr lang="en-US" b="1" dirty="0">
                <a:cs typeface="Arial" pitchFamily="34" charset="0"/>
              </a:rPr>
              <a:t>(I)</a:t>
            </a:r>
            <a:endParaRPr lang="en-US" b="1" dirty="0"/>
          </a:p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cs typeface="Arial" pitchFamily="34" charset="0"/>
              </a:rPr>
              <a:t>σ</a:t>
            </a:r>
            <a:r>
              <a:rPr lang="en-US" b="1" dirty="0">
                <a:cs typeface="Arial" pitchFamily="34" charset="0"/>
              </a:rPr>
              <a:t>(I) = k </a:t>
            </a:r>
            <a:endParaRPr lang="en-US" b="1" dirty="0"/>
          </a:p>
          <a:p>
            <a:pPr>
              <a:buFontTx/>
              <a:buNone/>
            </a:pPr>
            <a:endParaRPr lang="en-US" b="1" dirty="0"/>
          </a:p>
        </p:txBody>
      </p:sp>
      <p:sp>
        <p:nvSpPr>
          <p:cNvPr id="19005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7200">
                <a:solidFill>
                  <a:srgbClr val="00A400"/>
                </a:solidFill>
              </a:rPr>
              <a:t>signal</a:t>
            </a:r>
            <a:r>
              <a:rPr lang="en-US" sz="7200">
                <a:solidFill>
                  <a:srgbClr val="000000"/>
                </a:solidFill>
              </a:rPr>
              <a:t> </a:t>
            </a:r>
            <a:r>
              <a:rPr lang="en-US" sz="4800" i="1">
                <a:solidFill>
                  <a:srgbClr val="000000"/>
                </a:solidFill>
              </a:rPr>
              <a:t>vs</a:t>
            </a:r>
            <a:r>
              <a:rPr lang="en-US" sz="7200">
                <a:solidFill>
                  <a:srgbClr val="000000"/>
                </a:solidFill>
              </a:rPr>
              <a:t> </a:t>
            </a:r>
            <a:r>
              <a:rPr lang="en-US" sz="720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900549" name="Freeform 5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480 h 816"/>
              <a:gd name="T2" fmla="*/ 144 w 1536"/>
              <a:gd name="T3" fmla="*/ 192 h 816"/>
              <a:gd name="T4" fmla="*/ 288 w 1536"/>
              <a:gd name="T5" fmla="*/ 576 h 816"/>
              <a:gd name="T6" fmla="*/ 432 w 1536"/>
              <a:gd name="T7" fmla="*/ 768 h 816"/>
              <a:gd name="T8" fmla="*/ 528 w 1536"/>
              <a:gd name="T9" fmla="*/ 0 h 816"/>
              <a:gd name="T10" fmla="*/ 672 w 1536"/>
              <a:gd name="T11" fmla="*/ 576 h 816"/>
              <a:gd name="T12" fmla="*/ 768 w 1536"/>
              <a:gd name="T13" fmla="*/ 240 h 816"/>
              <a:gd name="T14" fmla="*/ 960 w 1536"/>
              <a:gd name="T15" fmla="*/ 816 h 816"/>
              <a:gd name="T16" fmla="*/ 1056 w 1536"/>
              <a:gd name="T17" fmla="*/ 528 h 816"/>
              <a:gd name="T18" fmla="*/ 1248 w 1536"/>
              <a:gd name="T19" fmla="*/ 672 h 816"/>
              <a:gd name="T20" fmla="*/ 1392 w 1536"/>
              <a:gd name="T21" fmla="*/ 0 h 816"/>
              <a:gd name="T22" fmla="*/ 1536 w 1536"/>
              <a:gd name="T23" fmla="*/ 528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00550" name="Freeform 6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1256 h 1280"/>
              <a:gd name="T2" fmla="*/ 624 w 1968"/>
              <a:gd name="T3" fmla="*/ 1208 h 1280"/>
              <a:gd name="T4" fmla="*/ 864 w 1968"/>
              <a:gd name="T5" fmla="*/ 872 h 1280"/>
              <a:gd name="T6" fmla="*/ 1008 w 1968"/>
              <a:gd name="T7" fmla="*/ 8 h 1280"/>
              <a:gd name="T8" fmla="*/ 1104 w 1968"/>
              <a:gd name="T9" fmla="*/ 824 h 1280"/>
              <a:gd name="T10" fmla="*/ 1200 w 1968"/>
              <a:gd name="T11" fmla="*/ 1112 h 1280"/>
              <a:gd name="T12" fmla="*/ 1440 w 1968"/>
              <a:gd name="T13" fmla="*/ 1256 h 1280"/>
              <a:gd name="T14" fmla="*/ 1968 w 1968"/>
              <a:gd name="T15" fmla="*/ 1256 h 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038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5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5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5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5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05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5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33713"/>
            <a:ext cx="3603625" cy="3367087"/>
          </a:xfrm>
        </p:spPr>
        <p:txBody>
          <a:bodyPr/>
          <a:lstStyle/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/>
              <a:t>fractional noise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>
                <a:solidFill>
                  <a:srgbClr val="FF0000"/>
                </a:solidFill>
              </a:rPr>
              <a:t>“photon counting”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/>
              <a:t>constant noise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endParaRPr lang="en-US" b="1" dirty="0"/>
          </a:p>
        </p:txBody>
      </p:sp>
      <p:sp>
        <p:nvSpPr>
          <p:cNvPr id="19005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033713"/>
            <a:ext cx="4038600" cy="3138487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cs typeface="Arial" pitchFamily="34" charset="0"/>
              </a:rPr>
              <a:t>σ</a:t>
            </a:r>
            <a:r>
              <a:rPr lang="en-US" b="1" dirty="0">
                <a:cs typeface="Arial" pitchFamily="34" charset="0"/>
              </a:rPr>
              <a:t>(I) = k x I    “% error”</a:t>
            </a:r>
            <a:endParaRPr lang="en-US" b="1" dirty="0"/>
          </a:p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solidFill>
                  <a:srgbClr val="FF0000"/>
                </a:solidFill>
                <a:cs typeface="Arial" pitchFamily="34" charset="0"/>
              </a:rPr>
              <a:t>σ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(I) = k x </a:t>
            </a:r>
            <a:r>
              <a:rPr lang="en-US" b="1" dirty="0" err="1">
                <a:solidFill>
                  <a:srgbClr val="FF0000"/>
                </a:solidFill>
                <a:cs typeface="Arial" pitchFamily="34" charset="0"/>
              </a:rPr>
              <a:t>sqrt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(I)</a:t>
            </a: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cs typeface="Arial" pitchFamily="34" charset="0"/>
              </a:rPr>
              <a:t>σ</a:t>
            </a:r>
            <a:r>
              <a:rPr lang="en-US" b="1" dirty="0">
                <a:cs typeface="Arial" pitchFamily="34" charset="0"/>
              </a:rPr>
              <a:t>(I) = k </a:t>
            </a:r>
            <a:endParaRPr lang="en-US" b="1" dirty="0"/>
          </a:p>
          <a:p>
            <a:pPr>
              <a:buFontTx/>
              <a:buNone/>
            </a:pPr>
            <a:endParaRPr lang="en-US" b="1" dirty="0"/>
          </a:p>
        </p:txBody>
      </p:sp>
      <p:sp>
        <p:nvSpPr>
          <p:cNvPr id="19005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7200">
                <a:solidFill>
                  <a:srgbClr val="00A400"/>
                </a:solidFill>
              </a:rPr>
              <a:t>signal</a:t>
            </a:r>
            <a:r>
              <a:rPr lang="en-US" sz="7200">
                <a:solidFill>
                  <a:srgbClr val="000000"/>
                </a:solidFill>
              </a:rPr>
              <a:t> </a:t>
            </a:r>
            <a:r>
              <a:rPr lang="en-US" sz="4800" i="1">
                <a:solidFill>
                  <a:srgbClr val="000000"/>
                </a:solidFill>
              </a:rPr>
              <a:t>vs</a:t>
            </a:r>
            <a:r>
              <a:rPr lang="en-US" sz="7200">
                <a:solidFill>
                  <a:srgbClr val="000000"/>
                </a:solidFill>
              </a:rPr>
              <a:t> </a:t>
            </a:r>
            <a:r>
              <a:rPr lang="en-US" sz="720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900549" name="Freeform 5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480 h 816"/>
              <a:gd name="T2" fmla="*/ 144 w 1536"/>
              <a:gd name="T3" fmla="*/ 192 h 816"/>
              <a:gd name="T4" fmla="*/ 288 w 1536"/>
              <a:gd name="T5" fmla="*/ 576 h 816"/>
              <a:gd name="T6" fmla="*/ 432 w 1536"/>
              <a:gd name="T7" fmla="*/ 768 h 816"/>
              <a:gd name="T8" fmla="*/ 528 w 1536"/>
              <a:gd name="T9" fmla="*/ 0 h 816"/>
              <a:gd name="T10" fmla="*/ 672 w 1536"/>
              <a:gd name="T11" fmla="*/ 576 h 816"/>
              <a:gd name="T12" fmla="*/ 768 w 1536"/>
              <a:gd name="T13" fmla="*/ 240 h 816"/>
              <a:gd name="T14" fmla="*/ 960 w 1536"/>
              <a:gd name="T15" fmla="*/ 816 h 816"/>
              <a:gd name="T16" fmla="*/ 1056 w 1536"/>
              <a:gd name="T17" fmla="*/ 528 h 816"/>
              <a:gd name="T18" fmla="*/ 1248 w 1536"/>
              <a:gd name="T19" fmla="*/ 672 h 816"/>
              <a:gd name="T20" fmla="*/ 1392 w 1536"/>
              <a:gd name="T21" fmla="*/ 0 h 816"/>
              <a:gd name="T22" fmla="*/ 1536 w 1536"/>
              <a:gd name="T23" fmla="*/ 528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00550" name="Freeform 6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1256 h 1280"/>
              <a:gd name="T2" fmla="*/ 624 w 1968"/>
              <a:gd name="T3" fmla="*/ 1208 h 1280"/>
              <a:gd name="T4" fmla="*/ 864 w 1968"/>
              <a:gd name="T5" fmla="*/ 872 h 1280"/>
              <a:gd name="T6" fmla="*/ 1008 w 1968"/>
              <a:gd name="T7" fmla="*/ 8 h 1280"/>
              <a:gd name="T8" fmla="*/ 1104 w 1968"/>
              <a:gd name="T9" fmla="*/ 824 h 1280"/>
              <a:gd name="T10" fmla="*/ 1200 w 1968"/>
              <a:gd name="T11" fmla="*/ 1112 h 1280"/>
              <a:gd name="T12" fmla="*/ 1440 w 1968"/>
              <a:gd name="T13" fmla="*/ 1256 h 1280"/>
              <a:gd name="T14" fmla="*/ 1968 w 1968"/>
              <a:gd name="T15" fmla="*/ 1256 h 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59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5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33713"/>
            <a:ext cx="3603625" cy="3367087"/>
          </a:xfrm>
        </p:spPr>
        <p:txBody>
          <a:bodyPr/>
          <a:lstStyle/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/>
              <a:t>fractional noise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/>
              <a:t>“photon counting”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>
                <a:solidFill>
                  <a:srgbClr val="FF0000"/>
                </a:solidFill>
              </a:rPr>
              <a:t>constant noise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endParaRPr lang="en-US" b="1" dirty="0"/>
          </a:p>
        </p:txBody>
      </p:sp>
      <p:sp>
        <p:nvSpPr>
          <p:cNvPr id="19005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033713"/>
            <a:ext cx="4038600" cy="3138487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cs typeface="Arial" pitchFamily="34" charset="0"/>
              </a:rPr>
              <a:t>σ</a:t>
            </a:r>
            <a:r>
              <a:rPr lang="en-US" b="1" dirty="0">
                <a:cs typeface="Arial" pitchFamily="34" charset="0"/>
              </a:rPr>
              <a:t>(I) = k x I    “% error”</a:t>
            </a:r>
            <a:endParaRPr lang="en-US" b="1" dirty="0"/>
          </a:p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cs typeface="Arial" pitchFamily="34" charset="0"/>
              </a:rPr>
              <a:t>σ</a:t>
            </a:r>
            <a:r>
              <a:rPr lang="en-US" b="1" dirty="0">
                <a:cs typeface="Arial" pitchFamily="34" charset="0"/>
              </a:rPr>
              <a:t>(I) = k x </a:t>
            </a:r>
            <a:r>
              <a:rPr lang="en-US" b="1" dirty="0" err="1">
                <a:cs typeface="Arial" pitchFamily="34" charset="0"/>
              </a:rPr>
              <a:t>sqrt</a:t>
            </a:r>
            <a:r>
              <a:rPr lang="en-US" b="1" dirty="0">
                <a:cs typeface="Arial" pitchFamily="34" charset="0"/>
              </a:rPr>
              <a:t>(I)</a:t>
            </a:r>
            <a:endParaRPr lang="en-US" b="1" dirty="0"/>
          </a:p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solidFill>
                  <a:srgbClr val="FF0000"/>
                </a:solidFill>
                <a:cs typeface="Arial" pitchFamily="34" charset="0"/>
              </a:rPr>
              <a:t>σ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(I) = k </a:t>
            </a:r>
            <a:endParaRPr lang="en-US" b="1" dirty="0">
              <a:solidFill>
                <a:srgbClr val="FF0000"/>
              </a:solidFill>
            </a:endParaRPr>
          </a:p>
          <a:p>
            <a:pPr>
              <a:buFontTx/>
              <a:buNone/>
            </a:pPr>
            <a:endParaRPr lang="en-US" b="1" dirty="0"/>
          </a:p>
        </p:txBody>
      </p:sp>
      <p:sp>
        <p:nvSpPr>
          <p:cNvPr id="19005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7200">
                <a:solidFill>
                  <a:srgbClr val="00A400"/>
                </a:solidFill>
              </a:rPr>
              <a:t>signal</a:t>
            </a:r>
            <a:r>
              <a:rPr lang="en-US" sz="7200">
                <a:solidFill>
                  <a:srgbClr val="000000"/>
                </a:solidFill>
              </a:rPr>
              <a:t> </a:t>
            </a:r>
            <a:r>
              <a:rPr lang="en-US" sz="4800" i="1">
                <a:solidFill>
                  <a:srgbClr val="000000"/>
                </a:solidFill>
              </a:rPr>
              <a:t>vs</a:t>
            </a:r>
            <a:r>
              <a:rPr lang="en-US" sz="7200">
                <a:solidFill>
                  <a:srgbClr val="000000"/>
                </a:solidFill>
              </a:rPr>
              <a:t> </a:t>
            </a:r>
            <a:r>
              <a:rPr lang="en-US" sz="720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900549" name="Freeform 5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480 h 816"/>
              <a:gd name="T2" fmla="*/ 144 w 1536"/>
              <a:gd name="T3" fmla="*/ 192 h 816"/>
              <a:gd name="T4" fmla="*/ 288 w 1536"/>
              <a:gd name="T5" fmla="*/ 576 h 816"/>
              <a:gd name="T6" fmla="*/ 432 w 1536"/>
              <a:gd name="T7" fmla="*/ 768 h 816"/>
              <a:gd name="T8" fmla="*/ 528 w 1536"/>
              <a:gd name="T9" fmla="*/ 0 h 816"/>
              <a:gd name="T10" fmla="*/ 672 w 1536"/>
              <a:gd name="T11" fmla="*/ 576 h 816"/>
              <a:gd name="T12" fmla="*/ 768 w 1536"/>
              <a:gd name="T13" fmla="*/ 240 h 816"/>
              <a:gd name="T14" fmla="*/ 960 w 1536"/>
              <a:gd name="T15" fmla="*/ 816 h 816"/>
              <a:gd name="T16" fmla="*/ 1056 w 1536"/>
              <a:gd name="T17" fmla="*/ 528 h 816"/>
              <a:gd name="T18" fmla="*/ 1248 w 1536"/>
              <a:gd name="T19" fmla="*/ 672 h 816"/>
              <a:gd name="T20" fmla="*/ 1392 w 1536"/>
              <a:gd name="T21" fmla="*/ 0 h 816"/>
              <a:gd name="T22" fmla="*/ 1536 w 1536"/>
              <a:gd name="T23" fmla="*/ 528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00550" name="Freeform 6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1256 h 1280"/>
              <a:gd name="T2" fmla="*/ 624 w 1968"/>
              <a:gd name="T3" fmla="*/ 1208 h 1280"/>
              <a:gd name="T4" fmla="*/ 864 w 1968"/>
              <a:gd name="T5" fmla="*/ 872 h 1280"/>
              <a:gd name="T6" fmla="*/ 1008 w 1968"/>
              <a:gd name="T7" fmla="*/ 8 h 1280"/>
              <a:gd name="T8" fmla="*/ 1104 w 1968"/>
              <a:gd name="T9" fmla="*/ 824 h 1280"/>
              <a:gd name="T10" fmla="*/ 1200 w 1968"/>
              <a:gd name="T11" fmla="*/ 1112 h 1280"/>
              <a:gd name="T12" fmla="*/ 1440 w 1968"/>
              <a:gd name="T13" fmla="*/ 1256 h 1280"/>
              <a:gd name="T14" fmla="*/ 1968 w 1968"/>
              <a:gd name="T15" fmla="*/ 1256 h 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031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65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75" y="3863975"/>
            <a:ext cx="3209925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65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296863"/>
            <a:ext cx="7772400" cy="1455737"/>
          </a:xfrm>
        </p:spPr>
        <p:txBody>
          <a:bodyPr/>
          <a:lstStyle/>
          <a:p>
            <a:r>
              <a:rPr lang="en-US" sz="5400"/>
              <a:t>Optimal exposure time</a:t>
            </a:r>
            <a:r>
              <a:rPr lang="en-US" sz="4000"/>
              <a:t/>
            </a:r>
            <a:br>
              <a:rPr lang="en-US" sz="4000"/>
            </a:br>
            <a:r>
              <a:rPr lang="en-US" sz="2800"/>
              <a:t>(faint spots)</a:t>
            </a:r>
          </a:p>
        </p:txBody>
      </p:sp>
      <p:sp>
        <p:nvSpPr>
          <p:cNvPr id="2286596" name="Rectangle 4"/>
          <p:cNvSpPr>
            <a:spLocks noChangeArrowheads="1"/>
          </p:cNvSpPr>
          <p:nvPr/>
        </p:nvSpPr>
        <p:spPr bwMode="auto">
          <a:xfrm>
            <a:off x="0" y="3124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2286597" name="Object 5"/>
          <p:cNvGraphicFramePr>
            <a:graphicFrameLocks noChangeAspect="1"/>
          </p:cNvGraphicFramePr>
          <p:nvPr/>
        </p:nvGraphicFramePr>
        <p:xfrm>
          <a:off x="1670050" y="2006600"/>
          <a:ext cx="5675313" cy="167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6" name="Equation" r:id="rId4" imgW="1650960" imgH="482400" progId="Equation.3">
                  <p:embed/>
                </p:oleObj>
              </mc:Choice>
              <mc:Fallback>
                <p:oleObj name="Equation" r:id="rId4" imgW="16509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0050" y="2006600"/>
                        <a:ext cx="5675313" cy="1679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86598" name="Text Box 6"/>
          <p:cNvSpPr txBox="1">
            <a:spLocks noChangeArrowheads="1"/>
          </p:cNvSpPr>
          <p:nvPr/>
        </p:nvSpPr>
        <p:spPr bwMode="auto">
          <a:xfrm>
            <a:off x="504825" y="4144963"/>
            <a:ext cx="4965700" cy="256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i="1" baseline="-25000" smtClean="0">
                <a:solidFill>
                  <a:srgbClr val="000000"/>
                </a:solidFill>
                <a:latin typeface="Times New Roman" pitchFamily="18" charset="0"/>
              </a:rPr>
              <a:t>hr</a:t>
            </a:r>
            <a:r>
              <a:rPr lang="en-US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	Optimal exposure time for data set (s)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i="1" baseline="-25000" smtClean="0">
                <a:solidFill>
                  <a:srgbClr val="000000"/>
                </a:solidFill>
                <a:latin typeface="Times New Roman" pitchFamily="18" charset="0"/>
              </a:rPr>
              <a:t>ref</a:t>
            </a:r>
            <a:r>
              <a:rPr lang="en-US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	exposure time of reference image (s)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000000"/>
                </a:solidFill>
                <a:latin typeface="Times New Roman" pitchFamily="18" charset="0"/>
              </a:rPr>
              <a:t>bg</a:t>
            </a:r>
            <a:r>
              <a:rPr lang="en-US" i="1" baseline="-25000" smtClean="0">
                <a:solidFill>
                  <a:srgbClr val="000000"/>
                </a:solidFill>
                <a:latin typeface="Times New Roman" pitchFamily="18" charset="0"/>
              </a:rPr>
              <a:t>ref</a:t>
            </a:r>
            <a:r>
              <a:rPr lang="en-US" i="1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	background level near weak spots on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	reference image (ADU)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000000"/>
                </a:solidFill>
                <a:latin typeface="Times New Roman" pitchFamily="18" charset="0"/>
              </a:rPr>
              <a:t>bg</a:t>
            </a:r>
            <a:r>
              <a:rPr lang="en-US" baseline="-25000" smtClean="0">
                <a:solidFill>
                  <a:srgbClr val="000000"/>
                </a:solidFill>
                <a:latin typeface="Times New Roman" pitchFamily="18" charset="0"/>
              </a:rPr>
              <a:t>0</a:t>
            </a: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	ADC offset of detector (ADU)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000000"/>
                </a:solidFill>
                <a:latin typeface="Times New Roman" pitchFamily="18" charset="0"/>
              </a:rPr>
              <a:t>bg</a:t>
            </a:r>
            <a:r>
              <a:rPr lang="en-US" i="1" baseline="-25000" smtClean="0">
                <a:solidFill>
                  <a:srgbClr val="000000"/>
                </a:solidFill>
                <a:latin typeface="Times New Roman" pitchFamily="18" charset="0"/>
              </a:rPr>
              <a:t>hr</a:t>
            </a: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	optimal background level (via </a:t>
            </a:r>
            <a:r>
              <a:rPr lang="en-US" i="1" smtClean="0">
                <a:solidFill>
                  <a:srgbClr val="000000"/>
                </a:solidFill>
                <a:latin typeface="Times New Roman" pitchFamily="18" charset="0"/>
              </a:rPr>
              <a:t>t</a:t>
            </a:r>
            <a:r>
              <a:rPr lang="en-US" i="1" baseline="-25000" smtClean="0">
                <a:solidFill>
                  <a:srgbClr val="000000"/>
                </a:solidFill>
                <a:latin typeface="Times New Roman" pitchFamily="18" charset="0"/>
              </a:rPr>
              <a:t>hr</a:t>
            </a: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)</a:t>
            </a:r>
            <a:endParaRPr lang="en-US" i="1" baseline="-25000" smtClean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σ</a:t>
            </a:r>
            <a:r>
              <a:rPr lang="en-US" baseline="-2500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0</a:t>
            </a:r>
            <a:r>
              <a:rPr lang="en-US" i="1" baseline="-2500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	</a:t>
            </a: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rms read-out noise (ADU)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000000"/>
                </a:solidFill>
                <a:latin typeface="Times New Roman" pitchFamily="18" charset="0"/>
              </a:rPr>
              <a:t>gain</a:t>
            </a: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	ADU/photon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smtClean="0">
                <a:solidFill>
                  <a:srgbClr val="000000"/>
                </a:solidFill>
                <a:latin typeface="Times New Roman" pitchFamily="18" charset="0"/>
              </a:rPr>
              <a:t>m</a:t>
            </a:r>
            <a:r>
              <a:rPr lang="en-US" smtClean="0">
                <a:solidFill>
                  <a:srgbClr val="000000"/>
                </a:solidFill>
                <a:latin typeface="Times New Roman" pitchFamily="18" charset="0"/>
              </a:rPr>
              <a:t>	multiplicity of data set (including partials)</a:t>
            </a:r>
          </a:p>
        </p:txBody>
      </p:sp>
      <p:grpSp>
        <p:nvGrpSpPr>
          <p:cNvPr id="2286599" name="Group 7"/>
          <p:cNvGrpSpPr>
            <a:grpSpLocks/>
          </p:cNvGrpSpPr>
          <p:nvPr/>
        </p:nvGrpSpPr>
        <p:grpSpPr bwMode="auto">
          <a:xfrm>
            <a:off x="5908675" y="4121150"/>
            <a:ext cx="3038475" cy="1871663"/>
            <a:chOff x="3722" y="2596"/>
            <a:chExt cx="1914" cy="1179"/>
          </a:xfrm>
        </p:grpSpPr>
        <p:sp>
          <p:nvSpPr>
            <p:cNvPr id="2286600" name="Oval 8"/>
            <p:cNvSpPr>
              <a:spLocks noChangeArrowheads="1"/>
            </p:cNvSpPr>
            <p:nvPr/>
          </p:nvSpPr>
          <p:spPr bwMode="auto">
            <a:xfrm>
              <a:off x="3937" y="2596"/>
              <a:ext cx="292" cy="252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286601" name="Text Box 9"/>
            <p:cNvSpPr txBox="1">
              <a:spLocks noChangeArrowheads="1"/>
            </p:cNvSpPr>
            <p:nvPr/>
          </p:nvSpPr>
          <p:spPr bwMode="auto">
            <a:xfrm>
              <a:off x="3911" y="3097"/>
              <a:ext cx="1725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adjust exposure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b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so this is ~100</a:t>
              </a:r>
            </a:p>
          </p:txBody>
        </p:sp>
        <p:sp>
          <p:nvSpPr>
            <p:cNvPr id="2286602" name="Freeform 10"/>
            <p:cNvSpPr>
              <a:spLocks/>
            </p:cNvSpPr>
            <p:nvPr/>
          </p:nvSpPr>
          <p:spPr bwMode="auto">
            <a:xfrm>
              <a:off x="3722" y="2880"/>
              <a:ext cx="673" cy="895"/>
            </a:xfrm>
            <a:custGeom>
              <a:avLst/>
              <a:gdLst>
                <a:gd name="T0" fmla="*/ 673 w 673"/>
                <a:gd name="T1" fmla="*/ 694 h 895"/>
                <a:gd name="T2" fmla="*/ 570 w 673"/>
                <a:gd name="T3" fmla="*/ 813 h 895"/>
                <a:gd name="T4" fmla="*/ 160 w 673"/>
                <a:gd name="T5" fmla="*/ 836 h 895"/>
                <a:gd name="T6" fmla="*/ 26 w 673"/>
                <a:gd name="T7" fmla="*/ 458 h 895"/>
                <a:gd name="T8" fmla="*/ 318 w 673"/>
                <a:gd name="T9" fmla="*/ 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3" h="895">
                  <a:moveTo>
                    <a:pt x="673" y="694"/>
                  </a:moveTo>
                  <a:cubicBezTo>
                    <a:pt x="656" y="714"/>
                    <a:pt x="656" y="789"/>
                    <a:pt x="570" y="813"/>
                  </a:cubicBezTo>
                  <a:cubicBezTo>
                    <a:pt x="484" y="837"/>
                    <a:pt x="251" y="895"/>
                    <a:pt x="160" y="836"/>
                  </a:cubicBezTo>
                  <a:cubicBezTo>
                    <a:pt x="69" y="777"/>
                    <a:pt x="0" y="597"/>
                    <a:pt x="26" y="458"/>
                  </a:cubicBezTo>
                  <a:cubicBezTo>
                    <a:pt x="52" y="319"/>
                    <a:pt x="257" y="96"/>
                    <a:pt x="318" y="0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271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6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286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Adding noise</a:t>
            </a:r>
          </a:p>
        </p:txBody>
      </p:sp>
    </p:spTree>
    <p:extLst>
      <p:ext uri="{BB962C8B-B14F-4D97-AF65-F5344CB8AC3E}">
        <p14:creationId xmlns:p14="http://schemas.microsoft.com/office/powerpoint/2010/main" val="2769846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Adding noise</a:t>
            </a:r>
          </a:p>
        </p:txBody>
      </p:sp>
      <p:sp>
        <p:nvSpPr>
          <p:cNvPr id="1256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24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sz="5400">
                <a:cs typeface="Arial" pitchFamily="34" charset="0"/>
              </a:rPr>
              <a:t>1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+ 1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= 1.4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>
              <a:buFontTx/>
              <a:buNone/>
            </a:pPr>
            <a:endParaRPr lang="en-US" sz="18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628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Adding noise</a:t>
            </a:r>
          </a:p>
        </p:txBody>
      </p:sp>
      <p:sp>
        <p:nvSpPr>
          <p:cNvPr id="1257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24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sz="5400">
                <a:cs typeface="Arial" pitchFamily="34" charset="0"/>
              </a:rPr>
              <a:t>1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+ 1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= 1.4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>
              <a:buFontTx/>
              <a:buNone/>
            </a:pPr>
            <a:endParaRPr lang="en-US" sz="18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sz="540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5400">
                <a:solidFill>
                  <a:schemeClr val="bg1"/>
                </a:solidFill>
                <a:cs typeface="Arial" pitchFamily="34" charset="0"/>
              </a:rPr>
              <a:t> + 1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5400">
                <a:solidFill>
                  <a:schemeClr val="bg1"/>
                </a:solidFill>
                <a:cs typeface="Arial" pitchFamily="34" charset="0"/>
              </a:rPr>
              <a:t> = 3.2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>
              <a:buFontTx/>
              <a:buNone/>
            </a:pPr>
            <a:endParaRPr lang="en-US" sz="18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l-GR" sz="5400">
                <a:cs typeface="Arial" pitchFamily="34" charset="0"/>
              </a:rPr>
              <a:t>σ</a:t>
            </a:r>
            <a:r>
              <a:rPr lang="el-GR" sz="5400" baseline="-25000">
                <a:cs typeface="Arial" pitchFamily="34" charset="0"/>
              </a:rPr>
              <a:t>total</a:t>
            </a:r>
            <a:r>
              <a:rPr lang="en-US" sz="5400" baseline="30000"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= </a:t>
            </a:r>
            <a:r>
              <a:rPr lang="el-GR" sz="5400">
                <a:cs typeface="Arial" pitchFamily="34" charset="0"/>
              </a:rPr>
              <a:t>σ</a:t>
            </a:r>
            <a:r>
              <a:rPr lang="en-US" sz="5400" baseline="-25000">
                <a:cs typeface="Arial" pitchFamily="34" charset="0"/>
              </a:rPr>
              <a:t>1</a:t>
            </a:r>
            <a:r>
              <a:rPr lang="en-US" sz="5400" baseline="30000"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+ </a:t>
            </a:r>
            <a:r>
              <a:rPr lang="el-GR" sz="5400">
                <a:cs typeface="Arial" pitchFamily="34" charset="0"/>
              </a:rPr>
              <a:t>σ</a:t>
            </a:r>
            <a:r>
              <a:rPr lang="en-US" sz="5400" baseline="-25000">
                <a:cs typeface="Arial" pitchFamily="34" charset="0"/>
              </a:rPr>
              <a:t>2</a:t>
            </a:r>
            <a:r>
              <a:rPr lang="en-US" sz="5400" baseline="30000">
                <a:cs typeface="Arial" pitchFamily="34" charset="0"/>
              </a:rPr>
              <a:t>2</a:t>
            </a:r>
            <a:endParaRPr lang="en-US" sz="5400">
              <a:cs typeface="Arial" pitchFamily="34" charset="0"/>
            </a:endParaRPr>
          </a:p>
          <a:p>
            <a:pPr algn="ctr">
              <a:buFontTx/>
              <a:buNone/>
            </a:pPr>
            <a:endParaRPr lang="el-GR" sz="54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118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wb_0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1" name="Picture 3" descr="wb_0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2" name="Picture 4" descr="wb_04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3" name="Picture 5" descr="wb_04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4" name="Picture 6" descr="wb_04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5" name="Picture 7" descr="wb_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Picture 8" descr="wb_03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7" name="Picture 9" descr="wb_0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8" name="Picture 10" descr="wb_0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9" name="Picture 11" descr="wb_03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0" name="Picture 12" descr="wb_03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1" name="Picture 13" descr="wb_0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2" name="Picture 14" descr="wb_02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3" name="Picture 15" descr="wb_02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4" name="Picture 16" descr="wb_02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5" name="Picture 17" descr="wb_0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6" name="Picture 18" descr="wb_01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7" name="Picture 19" descr="wb_017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8" name="Picture 20" descr="wb_01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49" name="Picture 21" descr="wb_013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0" name="Picture 22" descr="wb_01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1" name="Picture 23" descr="wb_009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2" name="Picture 24" descr="wb_007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3" name="Picture 25" descr="wb_005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4" name="Picture 26" descr="wb_003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55" name="Picture 27" descr="wb_00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20" name="AutoShape 28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5021" name="Freeform 29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152400 h 208"/>
              <a:gd name="T2" fmla="*/ 304800 w 384"/>
              <a:gd name="T3" fmla="*/ 304800 h 208"/>
              <a:gd name="T4" fmla="*/ 609600 w 384"/>
              <a:gd name="T5" fmla="*/ 0 h 20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1758" name="Group 30"/>
          <p:cNvGrpSpPr>
            <a:grpSpLocks/>
          </p:cNvGrpSpPr>
          <p:nvPr/>
        </p:nvGrpSpPr>
        <p:grpSpPr bwMode="auto">
          <a:xfrm>
            <a:off x="1066800" y="6273800"/>
            <a:ext cx="441325" cy="161925"/>
            <a:chOff x="672" y="3952"/>
            <a:chExt cx="278" cy="102"/>
          </a:xfrm>
        </p:grpSpPr>
        <p:sp>
          <p:nvSpPr>
            <p:cNvPr id="85080" name="AutoShape 31"/>
            <p:cNvSpPr>
              <a:spLocks noChangeArrowheads="1"/>
            </p:cNvSpPr>
            <p:nvPr/>
          </p:nvSpPr>
          <p:spPr bwMode="auto">
            <a:xfrm>
              <a:off x="672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81" name="AutoShape 32"/>
            <p:cNvSpPr>
              <a:spLocks noChangeArrowheads="1"/>
            </p:cNvSpPr>
            <p:nvPr/>
          </p:nvSpPr>
          <p:spPr bwMode="auto">
            <a:xfrm>
              <a:off x="864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82" name="AutoShape 33"/>
            <p:cNvSpPr>
              <a:spLocks noChangeArrowheads="1"/>
            </p:cNvSpPr>
            <p:nvPr/>
          </p:nvSpPr>
          <p:spPr bwMode="auto">
            <a:xfrm>
              <a:off x="809" y="3968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2" name="Group 34"/>
          <p:cNvGrpSpPr>
            <a:grpSpLocks/>
          </p:cNvGrpSpPr>
          <p:nvPr/>
        </p:nvGrpSpPr>
        <p:grpSpPr bwMode="auto">
          <a:xfrm>
            <a:off x="1066800" y="6251575"/>
            <a:ext cx="441325" cy="161925"/>
            <a:chOff x="672" y="3936"/>
            <a:chExt cx="278" cy="102"/>
          </a:xfrm>
        </p:grpSpPr>
        <p:sp>
          <p:nvSpPr>
            <p:cNvPr id="85077" name="AutoShape 3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8" name="AutoShape 3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9" name="AutoShape 3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66" name="Group 38"/>
          <p:cNvGrpSpPr>
            <a:grpSpLocks/>
          </p:cNvGrpSpPr>
          <p:nvPr/>
        </p:nvGrpSpPr>
        <p:grpSpPr bwMode="auto">
          <a:xfrm>
            <a:off x="1068388" y="6234113"/>
            <a:ext cx="441325" cy="161925"/>
            <a:chOff x="672" y="3936"/>
            <a:chExt cx="278" cy="102"/>
          </a:xfrm>
        </p:grpSpPr>
        <p:sp>
          <p:nvSpPr>
            <p:cNvPr id="85074" name="AutoShape 3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5" name="AutoShape 4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6" name="AutoShape 4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0" name="Group 42"/>
          <p:cNvGrpSpPr>
            <a:grpSpLocks/>
          </p:cNvGrpSpPr>
          <p:nvPr/>
        </p:nvGrpSpPr>
        <p:grpSpPr bwMode="auto">
          <a:xfrm>
            <a:off x="1068388" y="6205538"/>
            <a:ext cx="441325" cy="161925"/>
            <a:chOff x="672" y="3936"/>
            <a:chExt cx="278" cy="102"/>
          </a:xfrm>
        </p:grpSpPr>
        <p:sp>
          <p:nvSpPr>
            <p:cNvPr id="85071" name="AutoShape 4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2" name="AutoShape 4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3" name="AutoShape 4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4" name="Group 46"/>
          <p:cNvGrpSpPr>
            <a:grpSpLocks/>
          </p:cNvGrpSpPr>
          <p:nvPr/>
        </p:nvGrpSpPr>
        <p:grpSpPr bwMode="auto">
          <a:xfrm>
            <a:off x="1068388" y="6169025"/>
            <a:ext cx="441325" cy="161925"/>
            <a:chOff x="672" y="3936"/>
            <a:chExt cx="278" cy="102"/>
          </a:xfrm>
        </p:grpSpPr>
        <p:sp>
          <p:nvSpPr>
            <p:cNvPr id="85068" name="AutoShape 4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9" name="AutoShape 4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70" name="AutoShape 4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78" name="Group 50"/>
          <p:cNvGrpSpPr>
            <a:grpSpLocks/>
          </p:cNvGrpSpPr>
          <p:nvPr/>
        </p:nvGrpSpPr>
        <p:grpSpPr bwMode="auto">
          <a:xfrm>
            <a:off x="1068388" y="6115050"/>
            <a:ext cx="441325" cy="161925"/>
            <a:chOff x="672" y="3936"/>
            <a:chExt cx="278" cy="102"/>
          </a:xfrm>
        </p:grpSpPr>
        <p:sp>
          <p:nvSpPr>
            <p:cNvPr id="85065" name="AutoShape 5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6" name="AutoShape 5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7" name="AutoShape 5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2" name="Group 54"/>
          <p:cNvGrpSpPr>
            <a:grpSpLocks/>
          </p:cNvGrpSpPr>
          <p:nvPr/>
        </p:nvGrpSpPr>
        <p:grpSpPr bwMode="auto">
          <a:xfrm>
            <a:off x="1068388" y="6032500"/>
            <a:ext cx="441325" cy="161925"/>
            <a:chOff x="672" y="3936"/>
            <a:chExt cx="278" cy="102"/>
          </a:xfrm>
        </p:grpSpPr>
        <p:sp>
          <p:nvSpPr>
            <p:cNvPr id="85062" name="AutoShape 5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3" name="AutoShape 5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4" name="AutoShape 5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86" name="Group 58"/>
          <p:cNvGrpSpPr>
            <a:grpSpLocks/>
          </p:cNvGrpSpPr>
          <p:nvPr/>
        </p:nvGrpSpPr>
        <p:grpSpPr bwMode="auto">
          <a:xfrm>
            <a:off x="1068388" y="5913438"/>
            <a:ext cx="441325" cy="161925"/>
            <a:chOff x="672" y="3936"/>
            <a:chExt cx="278" cy="102"/>
          </a:xfrm>
        </p:grpSpPr>
        <p:sp>
          <p:nvSpPr>
            <p:cNvPr id="85059" name="AutoShape 5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0" name="AutoShape 6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61" name="AutoShape 6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0" name="Group 62"/>
          <p:cNvGrpSpPr>
            <a:grpSpLocks/>
          </p:cNvGrpSpPr>
          <p:nvPr/>
        </p:nvGrpSpPr>
        <p:grpSpPr bwMode="auto">
          <a:xfrm>
            <a:off x="1068388" y="5740400"/>
            <a:ext cx="441325" cy="161925"/>
            <a:chOff x="672" y="3936"/>
            <a:chExt cx="278" cy="102"/>
          </a:xfrm>
        </p:grpSpPr>
        <p:sp>
          <p:nvSpPr>
            <p:cNvPr id="85056" name="AutoShape 6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57" name="AutoShape 6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58" name="AutoShape 6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4" name="Group 66"/>
          <p:cNvGrpSpPr>
            <a:grpSpLocks/>
          </p:cNvGrpSpPr>
          <p:nvPr/>
        </p:nvGrpSpPr>
        <p:grpSpPr bwMode="auto">
          <a:xfrm>
            <a:off x="1068388" y="5492750"/>
            <a:ext cx="441325" cy="161925"/>
            <a:chOff x="672" y="3936"/>
            <a:chExt cx="278" cy="102"/>
          </a:xfrm>
        </p:grpSpPr>
        <p:sp>
          <p:nvSpPr>
            <p:cNvPr id="85053" name="AutoShape 6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54" name="AutoShape 6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55" name="AutoShape 6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798" name="Group 70"/>
          <p:cNvGrpSpPr>
            <a:grpSpLocks/>
          </p:cNvGrpSpPr>
          <p:nvPr/>
        </p:nvGrpSpPr>
        <p:grpSpPr bwMode="auto">
          <a:xfrm>
            <a:off x="1068388" y="5137150"/>
            <a:ext cx="441325" cy="161925"/>
            <a:chOff x="672" y="3936"/>
            <a:chExt cx="278" cy="102"/>
          </a:xfrm>
        </p:grpSpPr>
        <p:sp>
          <p:nvSpPr>
            <p:cNvPr id="85050" name="AutoShape 71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51" name="AutoShape 72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52" name="AutoShape 73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2" name="Group 74"/>
          <p:cNvGrpSpPr>
            <a:grpSpLocks/>
          </p:cNvGrpSpPr>
          <p:nvPr/>
        </p:nvGrpSpPr>
        <p:grpSpPr bwMode="auto">
          <a:xfrm>
            <a:off x="1068388" y="4633913"/>
            <a:ext cx="441325" cy="161925"/>
            <a:chOff x="672" y="3936"/>
            <a:chExt cx="278" cy="102"/>
          </a:xfrm>
        </p:grpSpPr>
        <p:sp>
          <p:nvSpPr>
            <p:cNvPr id="85047" name="AutoShape 75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8" name="AutoShape 76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9" name="AutoShape 77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06" name="Group 78"/>
          <p:cNvGrpSpPr>
            <a:grpSpLocks/>
          </p:cNvGrpSpPr>
          <p:nvPr/>
        </p:nvGrpSpPr>
        <p:grpSpPr bwMode="auto">
          <a:xfrm>
            <a:off x="1068388" y="3902075"/>
            <a:ext cx="441325" cy="161925"/>
            <a:chOff x="672" y="3936"/>
            <a:chExt cx="278" cy="102"/>
          </a:xfrm>
        </p:grpSpPr>
        <p:sp>
          <p:nvSpPr>
            <p:cNvPr id="85044" name="AutoShape 79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5" name="AutoShape 80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6" name="AutoShape 81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0" name="Group 82"/>
          <p:cNvGrpSpPr>
            <a:grpSpLocks/>
          </p:cNvGrpSpPr>
          <p:nvPr/>
        </p:nvGrpSpPr>
        <p:grpSpPr bwMode="auto">
          <a:xfrm>
            <a:off x="1068388" y="2841625"/>
            <a:ext cx="441325" cy="161925"/>
            <a:chOff x="672" y="3936"/>
            <a:chExt cx="278" cy="102"/>
          </a:xfrm>
        </p:grpSpPr>
        <p:sp>
          <p:nvSpPr>
            <p:cNvPr id="85041" name="AutoShape 83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2" name="AutoShape 84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3" name="AutoShape 85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01814" name="Group 86"/>
          <p:cNvGrpSpPr>
            <a:grpSpLocks/>
          </p:cNvGrpSpPr>
          <p:nvPr/>
        </p:nvGrpSpPr>
        <p:grpSpPr bwMode="auto">
          <a:xfrm>
            <a:off x="1068388" y="1323975"/>
            <a:ext cx="441325" cy="161925"/>
            <a:chOff x="672" y="3936"/>
            <a:chExt cx="278" cy="102"/>
          </a:xfrm>
        </p:grpSpPr>
        <p:sp>
          <p:nvSpPr>
            <p:cNvPr id="85038" name="AutoShape 87"/>
            <p:cNvSpPr>
              <a:spLocks noChangeArrowheads="1"/>
            </p:cNvSpPr>
            <p:nvPr/>
          </p:nvSpPr>
          <p:spPr bwMode="auto">
            <a:xfrm>
              <a:off x="672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39" name="AutoShape 88"/>
            <p:cNvSpPr>
              <a:spLocks noChangeArrowheads="1"/>
            </p:cNvSpPr>
            <p:nvPr/>
          </p:nvSpPr>
          <p:spPr bwMode="auto">
            <a:xfrm>
              <a:off x="864" y="3936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5040" name="AutoShape 89"/>
            <p:cNvSpPr>
              <a:spLocks noChangeArrowheads="1"/>
            </p:cNvSpPr>
            <p:nvPr/>
          </p:nvSpPr>
          <p:spPr bwMode="auto">
            <a:xfrm>
              <a:off x="809" y="3952"/>
              <a:ext cx="86" cy="86"/>
            </a:xfrm>
            <a:prstGeom prst="sun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85037" name="Rectangle 9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6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 nodeType="clickPar">
                      <p:stCondLst>
                        <p:cond delay="indefinite"/>
                      </p:stCondLst>
                      <p:childTnLst>
                        <p:par>
                          <p:cTn id="1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 nodeType="clickPar">
                      <p:stCondLst>
                        <p:cond delay="indefinite"/>
                      </p:stCondLst>
                      <p:childTnLst>
                        <p:par>
                          <p:cTn id="1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 nodeType="clickPar">
                      <p:stCondLst>
                        <p:cond delay="indefinite"/>
                      </p:stCondLst>
                      <p:childTnLst>
                        <p:par>
                          <p:cTn id="1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 nodeType="clickPar">
                      <p:stCondLst>
                        <p:cond delay="indefinite"/>
                      </p:stCondLst>
                      <p:childTnLst>
                        <p:par>
                          <p:cTn id="2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 nodeType="clickPar">
                      <p:stCondLst>
                        <p:cond delay="indefinite"/>
                      </p:stCondLst>
                      <p:childTnLst>
                        <p:par>
                          <p:cTn id="2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Adding noise</a:t>
            </a:r>
          </a:p>
        </p:txBody>
      </p:sp>
      <p:sp>
        <p:nvSpPr>
          <p:cNvPr id="1258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24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sz="5400">
                <a:cs typeface="Arial" pitchFamily="34" charset="0"/>
              </a:rPr>
              <a:t>1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+ 1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= 1.4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>
              <a:buFontTx/>
              <a:buNone/>
            </a:pPr>
            <a:endParaRPr lang="en-US" sz="18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sz="5400">
                <a:solidFill>
                  <a:schemeClr val="bg1"/>
                </a:solidFill>
                <a:cs typeface="Arial" pitchFamily="34" charset="0"/>
              </a:rPr>
              <a:t>3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5400">
                <a:solidFill>
                  <a:schemeClr val="bg1"/>
                </a:solidFill>
                <a:cs typeface="Arial" pitchFamily="34" charset="0"/>
              </a:rPr>
              <a:t> + 1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5400">
                <a:solidFill>
                  <a:schemeClr val="bg1"/>
                </a:solidFill>
                <a:cs typeface="Arial" pitchFamily="34" charset="0"/>
              </a:rPr>
              <a:t> = 3.2</a:t>
            </a:r>
            <a:r>
              <a:rPr lang="en-US" sz="5400" baseline="50000">
                <a:solidFill>
                  <a:schemeClr val="bg1"/>
                </a:solidFill>
                <a:cs typeface="Arial" pitchFamily="34" charset="0"/>
              </a:rPr>
              <a:t>2</a:t>
            </a:r>
          </a:p>
          <a:p>
            <a:pPr algn="ctr">
              <a:buFontTx/>
              <a:buNone/>
            </a:pPr>
            <a:endParaRPr lang="en-US" sz="18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l-GR" sz="5400">
                <a:cs typeface="Arial" pitchFamily="34" charset="0"/>
              </a:rPr>
              <a:t>σ</a:t>
            </a:r>
            <a:r>
              <a:rPr lang="el-GR" sz="5400" baseline="-25000">
                <a:cs typeface="Arial" pitchFamily="34" charset="0"/>
              </a:rPr>
              <a:t>total</a:t>
            </a:r>
            <a:r>
              <a:rPr lang="en-US" sz="5400" baseline="30000"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= </a:t>
            </a:r>
            <a:r>
              <a:rPr lang="el-GR" sz="5400">
                <a:cs typeface="Arial" pitchFamily="34" charset="0"/>
              </a:rPr>
              <a:t>σ</a:t>
            </a:r>
            <a:r>
              <a:rPr lang="en-US" sz="5400" baseline="-25000">
                <a:cs typeface="Arial" pitchFamily="34" charset="0"/>
              </a:rPr>
              <a:t>1</a:t>
            </a:r>
            <a:r>
              <a:rPr lang="en-US" sz="5400" baseline="30000"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+ </a:t>
            </a:r>
            <a:r>
              <a:rPr lang="el-GR" sz="5400">
                <a:cs typeface="Arial" pitchFamily="34" charset="0"/>
              </a:rPr>
              <a:t>σ</a:t>
            </a:r>
            <a:r>
              <a:rPr lang="en-US" sz="5400" baseline="-25000">
                <a:cs typeface="Arial" pitchFamily="34" charset="0"/>
              </a:rPr>
              <a:t>2</a:t>
            </a:r>
            <a:r>
              <a:rPr lang="en-US" sz="5400" baseline="30000">
                <a:cs typeface="Arial" pitchFamily="34" charset="0"/>
              </a:rPr>
              <a:t>2</a:t>
            </a:r>
            <a:endParaRPr lang="en-US" sz="5400">
              <a:cs typeface="Arial" pitchFamily="34" charset="0"/>
            </a:endParaRPr>
          </a:p>
          <a:p>
            <a:pPr algn="ctr">
              <a:buFontTx/>
              <a:buNone/>
            </a:pPr>
            <a:endParaRPr lang="el-GR" sz="54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95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Adding noise</a:t>
            </a:r>
          </a:p>
        </p:txBody>
      </p:sp>
      <p:sp>
        <p:nvSpPr>
          <p:cNvPr id="1259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24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sz="5400">
                <a:cs typeface="Arial" pitchFamily="34" charset="0"/>
              </a:rPr>
              <a:t>1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+ 1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= 1.4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>
              <a:buFontTx/>
              <a:buNone/>
            </a:pPr>
            <a:endParaRPr lang="en-US" sz="18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sz="5400">
                <a:cs typeface="Arial" pitchFamily="34" charset="0"/>
              </a:rPr>
              <a:t>3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+ 1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= 3.2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>
              <a:buFontTx/>
              <a:buNone/>
            </a:pPr>
            <a:endParaRPr lang="en-US" sz="18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l-GR" sz="5400">
                <a:cs typeface="Arial" pitchFamily="34" charset="0"/>
              </a:rPr>
              <a:t>σ</a:t>
            </a:r>
            <a:r>
              <a:rPr lang="el-GR" sz="5400" baseline="-25000">
                <a:cs typeface="Arial" pitchFamily="34" charset="0"/>
              </a:rPr>
              <a:t>total</a:t>
            </a:r>
            <a:r>
              <a:rPr lang="en-US" sz="5400" baseline="30000"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= </a:t>
            </a:r>
            <a:r>
              <a:rPr lang="el-GR" sz="5400">
                <a:cs typeface="Arial" pitchFamily="34" charset="0"/>
              </a:rPr>
              <a:t>σ</a:t>
            </a:r>
            <a:r>
              <a:rPr lang="en-US" sz="5400" baseline="-25000">
                <a:cs typeface="Arial" pitchFamily="34" charset="0"/>
              </a:rPr>
              <a:t>1</a:t>
            </a:r>
            <a:r>
              <a:rPr lang="en-US" sz="5400" baseline="30000"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+ </a:t>
            </a:r>
            <a:r>
              <a:rPr lang="el-GR" sz="5400">
                <a:cs typeface="Arial" pitchFamily="34" charset="0"/>
              </a:rPr>
              <a:t>σ</a:t>
            </a:r>
            <a:r>
              <a:rPr lang="en-US" sz="5400" baseline="-25000">
                <a:cs typeface="Arial" pitchFamily="34" charset="0"/>
              </a:rPr>
              <a:t>2</a:t>
            </a:r>
            <a:r>
              <a:rPr lang="en-US" sz="5400" baseline="30000">
                <a:cs typeface="Arial" pitchFamily="34" charset="0"/>
              </a:rPr>
              <a:t>2</a:t>
            </a:r>
            <a:endParaRPr lang="en-US" sz="5400">
              <a:cs typeface="Arial" pitchFamily="34" charset="0"/>
            </a:endParaRPr>
          </a:p>
          <a:p>
            <a:pPr algn="ctr">
              <a:buFontTx/>
              <a:buNone/>
            </a:pPr>
            <a:endParaRPr lang="el-GR" sz="54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116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/>
              <a:t>Adding noise</a:t>
            </a:r>
          </a:p>
        </p:txBody>
      </p:sp>
      <p:sp>
        <p:nvSpPr>
          <p:cNvPr id="12605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sz="24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sz="5400">
                <a:cs typeface="Arial" pitchFamily="34" charset="0"/>
              </a:rPr>
              <a:t>1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+ 1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= 1.4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>
              <a:buFontTx/>
              <a:buNone/>
            </a:pPr>
            <a:endParaRPr lang="en-US" sz="18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sz="5400">
                <a:cs typeface="Arial" pitchFamily="34" charset="0"/>
              </a:rPr>
              <a:t>3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+ 1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= 3.2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</a:p>
          <a:p>
            <a:pPr algn="ctr">
              <a:buFontTx/>
              <a:buNone/>
            </a:pPr>
            <a:endParaRPr lang="en-US" sz="18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sz="5400">
                <a:cs typeface="Arial" pitchFamily="34" charset="0"/>
              </a:rPr>
              <a:t>10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+ 1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r>
              <a:rPr lang="en-US" sz="5400">
                <a:cs typeface="Arial" pitchFamily="34" charset="0"/>
              </a:rPr>
              <a:t> = 10.05</a:t>
            </a:r>
            <a:r>
              <a:rPr lang="en-US" sz="5400" baseline="50000">
                <a:solidFill>
                  <a:schemeClr val="bg2"/>
                </a:solidFill>
                <a:cs typeface="Arial" pitchFamily="34" charset="0"/>
              </a:rPr>
              <a:t>2</a:t>
            </a:r>
            <a:endParaRPr lang="en-US" sz="5400">
              <a:cs typeface="Arial" pitchFamily="34" charset="0"/>
            </a:endParaRPr>
          </a:p>
          <a:p>
            <a:pPr algn="ctr">
              <a:buFontTx/>
              <a:buNone/>
            </a:pPr>
            <a:endParaRPr lang="el-GR" sz="54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74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5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3033713"/>
            <a:ext cx="3603625" cy="3367087"/>
          </a:xfrm>
        </p:spPr>
        <p:txBody>
          <a:bodyPr/>
          <a:lstStyle/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>
                <a:solidFill>
                  <a:srgbClr val="FF0000"/>
                </a:solidFill>
              </a:rPr>
              <a:t>fractional noise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>
                <a:solidFill>
                  <a:schemeClr val="bg2"/>
                </a:solidFill>
              </a:rPr>
              <a:t>“photon counting”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n-US" b="1" dirty="0">
                <a:solidFill>
                  <a:schemeClr val="bg2"/>
                </a:solidFill>
              </a:rPr>
              <a:t>constant noise</a:t>
            </a:r>
          </a:p>
          <a:p>
            <a:pPr algn="r">
              <a:lnSpc>
                <a:spcPct val="200000"/>
              </a:lnSpc>
              <a:spcBef>
                <a:spcPts val="600"/>
              </a:spcBef>
              <a:buFontTx/>
              <a:buNone/>
            </a:pPr>
            <a:endParaRPr lang="en-US" b="1" dirty="0"/>
          </a:p>
        </p:txBody>
      </p:sp>
      <p:sp>
        <p:nvSpPr>
          <p:cNvPr id="1900547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3033713"/>
            <a:ext cx="4038600" cy="3138487"/>
          </a:xfrm>
        </p:spPr>
        <p:txBody>
          <a:bodyPr/>
          <a:lstStyle/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solidFill>
                  <a:srgbClr val="FF0000"/>
                </a:solidFill>
                <a:cs typeface="Arial" pitchFamily="34" charset="0"/>
              </a:rPr>
              <a:t>σ</a:t>
            </a:r>
            <a:r>
              <a:rPr lang="en-US" b="1" dirty="0">
                <a:solidFill>
                  <a:srgbClr val="FF0000"/>
                </a:solidFill>
                <a:cs typeface="Arial" pitchFamily="34" charset="0"/>
              </a:rPr>
              <a:t>(I) = k x I    “% error”</a:t>
            </a:r>
            <a:endParaRPr lang="en-US" b="1" dirty="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solidFill>
                  <a:schemeClr val="bg2"/>
                </a:solidFill>
                <a:cs typeface="Arial" pitchFamily="34" charset="0"/>
              </a:rPr>
              <a:t>σ</a:t>
            </a:r>
            <a:r>
              <a:rPr lang="en-US" b="1" dirty="0">
                <a:solidFill>
                  <a:schemeClr val="bg2"/>
                </a:solidFill>
                <a:cs typeface="Arial" pitchFamily="34" charset="0"/>
              </a:rPr>
              <a:t>(I) = k x </a:t>
            </a:r>
            <a:r>
              <a:rPr lang="en-US" b="1" dirty="0" err="1">
                <a:solidFill>
                  <a:schemeClr val="bg2"/>
                </a:solidFill>
                <a:cs typeface="Arial" pitchFamily="34" charset="0"/>
              </a:rPr>
              <a:t>sqrt</a:t>
            </a:r>
            <a:r>
              <a:rPr lang="en-US" b="1" dirty="0">
                <a:solidFill>
                  <a:schemeClr val="bg2"/>
                </a:solidFill>
                <a:cs typeface="Arial" pitchFamily="34" charset="0"/>
              </a:rPr>
              <a:t>(I)</a:t>
            </a:r>
            <a:endParaRPr lang="en-US" b="1" dirty="0">
              <a:solidFill>
                <a:schemeClr val="bg2"/>
              </a:solidFill>
            </a:endParaRPr>
          </a:p>
          <a:p>
            <a:pPr>
              <a:lnSpc>
                <a:spcPct val="200000"/>
              </a:lnSpc>
              <a:spcBef>
                <a:spcPts val="600"/>
              </a:spcBef>
              <a:buFontTx/>
              <a:buNone/>
            </a:pPr>
            <a:r>
              <a:rPr lang="el-GR" b="1" dirty="0">
                <a:solidFill>
                  <a:schemeClr val="bg2"/>
                </a:solidFill>
                <a:cs typeface="Arial" pitchFamily="34" charset="0"/>
              </a:rPr>
              <a:t>σ</a:t>
            </a:r>
            <a:r>
              <a:rPr lang="en-US" b="1" dirty="0">
                <a:solidFill>
                  <a:schemeClr val="bg2"/>
                </a:solidFill>
                <a:cs typeface="Arial" pitchFamily="34" charset="0"/>
              </a:rPr>
              <a:t>(I) = k </a:t>
            </a:r>
            <a:endParaRPr lang="en-US" b="1" dirty="0">
              <a:solidFill>
                <a:schemeClr val="bg2"/>
              </a:solidFill>
            </a:endParaRPr>
          </a:p>
          <a:p>
            <a:pPr>
              <a:buFontTx/>
              <a:buNone/>
            </a:pPr>
            <a:endParaRPr lang="en-US" b="1" dirty="0"/>
          </a:p>
        </p:txBody>
      </p:sp>
      <p:sp>
        <p:nvSpPr>
          <p:cNvPr id="190054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7200">
                <a:solidFill>
                  <a:srgbClr val="00A400"/>
                </a:solidFill>
              </a:rPr>
              <a:t>signal</a:t>
            </a:r>
            <a:r>
              <a:rPr lang="en-US" sz="7200">
                <a:solidFill>
                  <a:srgbClr val="000000"/>
                </a:solidFill>
              </a:rPr>
              <a:t> </a:t>
            </a:r>
            <a:r>
              <a:rPr lang="en-US" sz="4800" i="1">
                <a:solidFill>
                  <a:srgbClr val="000000"/>
                </a:solidFill>
              </a:rPr>
              <a:t>vs</a:t>
            </a:r>
            <a:r>
              <a:rPr lang="en-US" sz="7200">
                <a:solidFill>
                  <a:srgbClr val="000000"/>
                </a:solidFill>
              </a:rPr>
              <a:t> </a:t>
            </a:r>
            <a:r>
              <a:rPr lang="en-US" sz="720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900549" name="Freeform 5"/>
          <p:cNvSpPr>
            <a:spLocks/>
          </p:cNvSpPr>
          <p:nvPr/>
        </p:nvSpPr>
        <p:spPr bwMode="auto">
          <a:xfrm>
            <a:off x="6553200" y="990600"/>
            <a:ext cx="2438400" cy="1295400"/>
          </a:xfrm>
          <a:custGeom>
            <a:avLst/>
            <a:gdLst>
              <a:gd name="T0" fmla="*/ 0 w 1536"/>
              <a:gd name="T1" fmla="*/ 480 h 816"/>
              <a:gd name="T2" fmla="*/ 144 w 1536"/>
              <a:gd name="T3" fmla="*/ 192 h 816"/>
              <a:gd name="T4" fmla="*/ 288 w 1536"/>
              <a:gd name="T5" fmla="*/ 576 h 816"/>
              <a:gd name="T6" fmla="*/ 432 w 1536"/>
              <a:gd name="T7" fmla="*/ 768 h 816"/>
              <a:gd name="T8" fmla="*/ 528 w 1536"/>
              <a:gd name="T9" fmla="*/ 0 h 816"/>
              <a:gd name="T10" fmla="*/ 672 w 1536"/>
              <a:gd name="T11" fmla="*/ 576 h 816"/>
              <a:gd name="T12" fmla="*/ 768 w 1536"/>
              <a:gd name="T13" fmla="*/ 240 h 816"/>
              <a:gd name="T14" fmla="*/ 960 w 1536"/>
              <a:gd name="T15" fmla="*/ 816 h 816"/>
              <a:gd name="T16" fmla="*/ 1056 w 1536"/>
              <a:gd name="T17" fmla="*/ 528 h 816"/>
              <a:gd name="T18" fmla="*/ 1248 w 1536"/>
              <a:gd name="T19" fmla="*/ 672 h 816"/>
              <a:gd name="T20" fmla="*/ 1392 w 1536"/>
              <a:gd name="T21" fmla="*/ 0 h 816"/>
              <a:gd name="T22" fmla="*/ 1536 w 1536"/>
              <a:gd name="T23" fmla="*/ 528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536" h="816">
                <a:moveTo>
                  <a:pt x="0" y="480"/>
                </a:moveTo>
                <a:lnTo>
                  <a:pt x="144" y="192"/>
                </a:lnTo>
                <a:lnTo>
                  <a:pt x="288" y="576"/>
                </a:lnTo>
                <a:lnTo>
                  <a:pt x="432" y="768"/>
                </a:lnTo>
                <a:lnTo>
                  <a:pt x="528" y="0"/>
                </a:lnTo>
                <a:lnTo>
                  <a:pt x="672" y="576"/>
                </a:lnTo>
                <a:lnTo>
                  <a:pt x="768" y="240"/>
                </a:lnTo>
                <a:lnTo>
                  <a:pt x="960" y="816"/>
                </a:lnTo>
                <a:lnTo>
                  <a:pt x="1056" y="528"/>
                </a:lnTo>
                <a:lnTo>
                  <a:pt x="1248" y="672"/>
                </a:lnTo>
                <a:lnTo>
                  <a:pt x="1392" y="0"/>
                </a:lnTo>
                <a:lnTo>
                  <a:pt x="1536" y="528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00550" name="Freeform 6"/>
          <p:cNvSpPr>
            <a:spLocks/>
          </p:cNvSpPr>
          <p:nvPr/>
        </p:nvSpPr>
        <p:spPr bwMode="auto">
          <a:xfrm>
            <a:off x="-762000" y="152400"/>
            <a:ext cx="3124200" cy="2032000"/>
          </a:xfrm>
          <a:custGeom>
            <a:avLst/>
            <a:gdLst>
              <a:gd name="T0" fmla="*/ 0 w 1968"/>
              <a:gd name="T1" fmla="*/ 1256 h 1280"/>
              <a:gd name="T2" fmla="*/ 624 w 1968"/>
              <a:gd name="T3" fmla="*/ 1208 h 1280"/>
              <a:gd name="T4" fmla="*/ 864 w 1968"/>
              <a:gd name="T5" fmla="*/ 872 h 1280"/>
              <a:gd name="T6" fmla="*/ 1008 w 1968"/>
              <a:gd name="T7" fmla="*/ 8 h 1280"/>
              <a:gd name="T8" fmla="*/ 1104 w 1968"/>
              <a:gd name="T9" fmla="*/ 824 h 1280"/>
              <a:gd name="T10" fmla="*/ 1200 w 1968"/>
              <a:gd name="T11" fmla="*/ 1112 h 1280"/>
              <a:gd name="T12" fmla="*/ 1440 w 1968"/>
              <a:gd name="T13" fmla="*/ 1256 h 1280"/>
              <a:gd name="T14" fmla="*/ 1968 w 1968"/>
              <a:gd name="T15" fmla="*/ 1256 h 1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968" h="1280">
                <a:moveTo>
                  <a:pt x="0" y="1256"/>
                </a:moveTo>
                <a:cubicBezTo>
                  <a:pt x="240" y="1264"/>
                  <a:pt x="480" y="1272"/>
                  <a:pt x="624" y="1208"/>
                </a:cubicBezTo>
                <a:cubicBezTo>
                  <a:pt x="768" y="1144"/>
                  <a:pt x="800" y="1072"/>
                  <a:pt x="864" y="872"/>
                </a:cubicBezTo>
                <a:cubicBezTo>
                  <a:pt x="928" y="672"/>
                  <a:pt x="968" y="16"/>
                  <a:pt x="1008" y="8"/>
                </a:cubicBezTo>
                <a:cubicBezTo>
                  <a:pt x="1048" y="0"/>
                  <a:pt x="1072" y="640"/>
                  <a:pt x="1104" y="824"/>
                </a:cubicBezTo>
                <a:cubicBezTo>
                  <a:pt x="1136" y="1008"/>
                  <a:pt x="1144" y="1040"/>
                  <a:pt x="1200" y="1112"/>
                </a:cubicBezTo>
                <a:cubicBezTo>
                  <a:pt x="1256" y="1184"/>
                  <a:pt x="1312" y="1232"/>
                  <a:pt x="1440" y="1256"/>
                </a:cubicBezTo>
                <a:cubicBezTo>
                  <a:pt x="1568" y="1280"/>
                  <a:pt x="1768" y="1268"/>
                  <a:pt x="1968" y="1256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8317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706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07" name="Text Box 3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120708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120709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120710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11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12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13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14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15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16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17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20718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120719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20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21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22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23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24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25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26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20727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120728" name="Oval 24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29" name="Freeform 25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30" name="Freeform 26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31" name="Freeform 27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32" name="Freeform 28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33" name="Freeform 29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34" name="Freeform 30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35" name="Freeform 31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36" name="Freeform 32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4 w 160"/>
              <a:gd name="T1" fmla="*/ 153 h 153"/>
              <a:gd name="T2" fmla="*/ 25 w 160"/>
              <a:gd name="T3" fmla="*/ 19 h 153"/>
              <a:gd name="T4" fmla="*/ 160 w 160"/>
              <a:gd name="T5" fmla="*/ 4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37" name="Freeform 33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38" name="Freeform 34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39" name="Freeform 35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40" name="Freeform 36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41" name="Freeform 37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42" name="Freeform 38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0743" name="Freeform 39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141 h 141"/>
              <a:gd name="T2" fmla="*/ 46 w 226"/>
              <a:gd name="T3" fmla="*/ 14 h 141"/>
              <a:gd name="T4" fmla="*/ 174 w 226"/>
              <a:gd name="T5" fmla="*/ 60 h 141"/>
              <a:gd name="T6" fmla="*/ 226 w 226"/>
              <a:gd name="T7" fmla="*/ 8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120744" name="Group 40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2120745" name="Line 41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0746" name="Text Box 42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2120747" name="Freeform 43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20748" name="Oval 44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2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1730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31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32" name="Text Box 4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121733" name="Text Box 5"/>
          <p:cNvSpPr txBox="1">
            <a:spLocks noChangeArrowheads="1"/>
          </p:cNvSpPr>
          <p:nvPr/>
        </p:nvSpPr>
        <p:spPr bwMode="auto">
          <a:xfrm rot="162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121734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121735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121736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37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38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39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40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41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42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43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21744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121745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46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47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48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49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50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51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1752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21753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121754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55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56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57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58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59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60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61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62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4 w 160"/>
              <a:gd name="T1" fmla="*/ 153 h 153"/>
              <a:gd name="T2" fmla="*/ 25 w 160"/>
              <a:gd name="T3" fmla="*/ 19 h 153"/>
              <a:gd name="T4" fmla="*/ 160 w 160"/>
              <a:gd name="T5" fmla="*/ 4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63" name="Freeform 35"/>
          <p:cNvSpPr>
            <a:spLocks/>
          </p:cNvSpPr>
          <p:nvPr/>
        </p:nvSpPr>
        <p:spPr bwMode="auto">
          <a:xfrm rot="-1514108">
            <a:off x="3814763" y="30241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64" name="Freeform 36"/>
          <p:cNvSpPr>
            <a:spLocks/>
          </p:cNvSpPr>
          <p:nvPr/>
        </p:nvSpPr>
        <p:spPr bwMode="auto">
          <a:xfrm rot="-1514108">
            <a:off x="4365625" y="276383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65" name="Freeform 37"/>
          <p:cNvSpPr>
            <a:spLocks/>
          </p:cNvSpPr>
          <p:nvPr/>
        </p:nvSpPr>
        <p:spPr bwMode="auto">
          <a:xfrm rot="-1514108">
            <a:off x="4918075" y="25034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66" name="Freeform 38"/>
          <p:cNvSpPr>
            <a:spLocks/>
          </p:cNvSpPr>
          <p:nvPr/>
        </p:nvSpPr>
        <p:spPr bwMode="auto">
          <a:xfrm rot="-1514108">
            <a:off x="5468938" y="22447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67" name="Freeform 39"/>
          <p:cNvSpPr>
            <a:spLocks/>
          </p:cNvSpPr>
          <p:nvPr/>
        </p:nvSpPr>
        <p:spPr bwMode="auto">
          <a:xfrm rot="-1514108">
            <a:off x="6021388" y="198437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68" name="Freeform 40"/>
          <p:cNvSpPr>
            <a:spLocks/>
          </p:cNvSpPr>
          <p:nvPr/>
        </p:nvSpPr>
        <p:spPr bwMode="auto">
          <a:xfrm>
            <a:off x="6600825" y="1781175"/>
            <a:ext cx="358775" cy="223838"/>
          </a:xfrm>
          <a:custGeom>
            <a:avLst/>
            <a:gdLst>
              <a:gd name="T0" fmla="*/ 0 w 226"/>
              <a:gd name="T1" fmla="*/ 141 h 141"/>
              <a:gd name="T2" fmla="*/ 46 w 226"/>
              <a:gd name="T3" fmla="*/ 14 h 141"/>
              <a:gd name="T4" fmla="*/ 174 w 226"/>
              <a:gd name="T5" fmla="*/ 60 h 141"/>
              <a:gd name="T6" fmla="*/ 226 w 226"/>
              <a:gd name="T7" fmla="*/ 8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69" name="Freeform 41"/>
          <p:cNvSpPr>
            <a:spLocks/>
          </p:cNvSpPr>
          <p:nvPr/>
        </p:nvSpPr>
        <p:spPr bwMode="auto">
          <a:xfrm>
            <a:off x="6989763" y="1371600"/>
            <a:ext cx="479425" cy="1295400"/>
          </a:xfrm>
          <a:custGeom>
            <a:avLst/>
            <a:gdLst>
              <a:gd name="T0" fmla="*/ 20 w 302"/>
              <a:gd name="T1" fmla="*/ 0 h 816"/>
              <a:gd name="T2" fmla="*/ 20 w 302"/>
              <a:gd name="T3" fmla="*/ 144 h 816"/>
              <a:gd name="T4" fmla="*/ 47 w 302"/>
              <a:gd name="T5" fmla="*/ 296 h 816"/>
              <a:gd name="T6" fmla="*/ 301 w 302"/>
              <a:gd name="T7" fmla="*/ 342 h 816"/>
              <a:gd name="T8" fmla="*/ 51 w 302"/>
              <a:gd name="T9" fmla="*/ 420 h 816"/>
              <a:gd name="T10" fmla="*/ 20 w 302"/>
              <a:gd name="T11" fmla="*/ 528 h 816"/>
              <a:gd name="T12" fmla="*/ 20 w 302"/>
              <a:gd name="T13" fmla="*/ 672 h 816"/>
              <a:gd name="T14" fmla="*/ 20 w 302"/>
              <a:gd name="T15" fmla="*/ 81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02" h="816">
                <a:moveTo>
                  <a:pt x="20" y="0"/>
                </a:moveTo>
                <a:cubicBezTo>
                  <a:pt x="20" y="24"/>
                  <a:pt x="16" y="95"/>
                  <a:pt x="20" y="144"/>
                </a:cubicBezTo>
                <a:cubicBezTo>
                  <a:pt x="24" y="193"/>
                  <a:pt x="0" y="263"/>
                  <a:pt x="47" y="296"/>
                </a:cubicBezTo>
                <a:cubicBezTo>
                  <a:pt x="94" y="329"/>
                  <a:pt x="300" y="321"/>
                  <a:pt x="301" y="342"/>
                </a:cubicBezTo>
                <a:cubicBezTo>
                  <a:pt x="302" y="363"/>
                  <a:pt x="98" y="389"/>
                  <a:pt x="51" y="420"/>
                </a:cubicBezTo>
                <a:cubicBezTo>
                  <a:pt x="4" y="451"/>
                  <a:pt x="25" y="486"/>
                  <a:pt x="20" y="528"/>
                </a:cubicBezTo>
                <a:cubicBezTo>
                  <a:pt x="15" y="570"/>
                  <a:pt x="20" y="624"/>
                  <a:pt x="20" y="672"/>
                </a:cubicBezTo>
                <a:cubicBezTo>
                  <a:pt x="20" y="720"/>
                  <a:pt x="20" y="792"/>
                  <a:pt x="20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70" name="Freeform 42"/>
          <p:cNvSpPr>
            <a:spLocks/>
          </p:cNvSpPr>
          <p:nvPr/>
        </p:nvSpPr>
        <p:spPr bwMode="auto">
          <a:xfrm rot="-1514108">
            <a:off x="3263900" y="328295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1771" name="Oval 43"/>
          <p:cNvSpPr>
            <a:spLocks noChangeArrowheads="1"/>
          </p:cNvSpPr>
          <p:nvPr/>
        </p:nvSpPr>
        <p:spPr bwMode="auto">
          <a:xfrm>
            <a:off x="3236913" y="3476625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50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2754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55" name="Text Box 3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122756" name="Text Box 4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122757" name="Group 5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122758" name="Freeform 6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59" name="Freeform 7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60" name="Freeform 8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61" name="Freeform 9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62" name="Freeform 10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63" name="Freeform 11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64" name="Freeform 12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65" name="Freeform 13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22766" name="Group 14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122767" name="Freeform 15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68" name="Freeform 16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69" name="Freeform 17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70" name="Freeform 18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71" name="Freeform 19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72" name="Freeform 20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73" name="Freeform 21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74" name="Freeform 22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22775" name="Rectangle 23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122776" name="Freeform 24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77" name="Freeform 25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78" name="Freeform 26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79" name="Freeform 27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80" name="Freeform 28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81" name="Freeform 29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82" name="Freeform 30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83" name="Freeform 31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4 w 160"/>
              <a:gd name="T1" fmla="*/ 153 h 153"/>
              <a:gd name="T2" fmla="*/ 25 w 160"/>
              <a:gd name="T3" fmla="*/ 19 h 153"/>
              <a:gd name="T4" fmla="*/ 160 w 160"/>
              <a:gd name="T5" fmla="*/ 4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84" name="Freeform 32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85" name="Freeform 33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86" name="Freeform 34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87" name="Freeform 35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88" name="Freeform 36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89" name="Freeform 37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90" name="Freeform 38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141 h 141"/>
              <a:gd name="T2" fmla="*/ 46 w 226"/>
              <a:gd name="T3" fmla="*/ 14 h 141"/>
              <a:gd name="T4" fmla="*/ 174 w 226"/>
              <a:gd name="T5" fmla="*/ 60 h 141"/>
              <a:gd name="T6" fmla="*/ 226 w 226"/>
              <a:gd name="T7" fmla="*/ 8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122791" name="Group 39"/>
          <p:cNvGrpSpPr>
            <a:grpSpLocks/>
          </p:cNvGrpSpPr>
          <p:nvPr/>
        </p:nvGrpSpPr>
        <p:grpSpPr bwMode="auto">
          <a:xfrm>
            <a:off x="6554788" y="1181100"/>
            <a:ext cx="1069975" cy="5562600"/>
            <a:chOff x="4129" y="744"/>
            <a:chExt cx="674" cy="3504"/>
          </a:xfrm>
        </p:grpSpPr>
        <p:sp>
          <p:nvSpPr>
            <p:cNvPr id="2122792" name="Line 40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93" name="Text Box 41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detector</a:t>
              </a:r>
            </a:p>
          </p:txBody>
        </p:sp>
        <p:sp>
          <p:nvSpPr>
            <p:cNvPr id="2122794" name="Freeform 42"/>
            <p:cNvSpPr>
              <a:spLocks/>
            </p:cNvSpPr>
            <p:nvPr/>
          </p:nvSpPr>
          <p:spPr bwMode="auto">
            <a:xfrm>
              <a:off x="4408" y="862"/>
              <a:ext cx="395" cy="816"/>
            </a:xfrm>
            <a:custGeom>
              <a:avLst/>
              <a:gdLst>
                <a:gd name="T0" fmla="*/ 15 w 395"/>
                <a:gd name="T1" fmla="*/ 0 h 816"/>
                <a:gd name="T2" fmla="*/ 15 w 395"/>
                <a:gd name="T3" fmla="*/ 144 h 816"/>
                <a:gd name="T4" fmla="*/ 10 w 395"/>
                <a:gd name="T5" fmla="*/ 246 h 816"/>
                <a:gd name="T6" fmla="*/ 76 w 395"/>
                <a:gd name="T7" fmla="*/ 300 h 816"/>
                <a:gd name="T8" fmla="*/ 394 w 395"/>
                <a:gd name="T9" fmla="*/ 336 h 816"/>
                <a:gd name="T10" fmla="*/ 84 w 395"/>
                <a:gd name="T11" fmla="*/ 410 h 816"/>
                <a:gd name="T12" fmla="*/ 18 w 395"/>
                <a:gd name="T13" fmla="*/ 450 h 816"/>
                <a:gd name="T14" fmla="*/ 15 w 395"/>
                <a:gd name="T15" fmla="*/ 528 h 816"/>
                <a:gd name="T16" fmla="*/ 15 w 395"/>
                <a:gd name="T17" fmla="*/ 672 h 816"/>
                <a:gd name="T18" fmla="*/ 15 w 395"/>
                <a:gd name="T19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5" h="816">
                  <a:moveTo>
                    <a:pt x="15" y="0"/>
                  </a:moveTo>
                  <a:cubicBezTo>
                    <a:pt x="15" y="24"/>
                    <a:pt x="16" y="103"/>
                    <a:pt x="15" y="144"/>
                  </a:cubicBezTo>
                  <a:cubicBezTo>
                    <a:pt x="14" y="185"/>
                    <a:pt x="0" y="220"/>
                    <a:pt x="10" y="246"/>
                  </a:cubicBezTo>
                  <a:cubicBezTo>
                    <a:pt x="20" y="272"/>
                    <a:pt x="12" y="285"/>
                    <a:pt x="76" y="300"/>
                  </a:cubicBezTo>
                  <a:cubicBezTo>
                    <a:pt x="140" y="315"/>
                    <a:pt x="393" y="318"/>
                    <a:pt x="394" y="336"/>
                  </a:cubicBezTo>
                  <a:cubicBezTo>
                    <a:pt x="395" y="354"/>
                    <a:pt x="147" y="391"/>
                    <a:pt x="84" y="410"/>
                  </a:cubicBezTo>
                  <a:cubicBezTo>
                    <a:pt x="21" y="429"/>
                    <a:pt x="29" y="430"/>
                    <a:pt x="18" y="450"/>
                  </a:cubicBezTo>
                  <a:cubicBezTo>
                    <a:pt x="7" y="470"/>
                    <a:pt x="16" y="491"/>
                    <a:pt x="15" y="528"/>
                  </a:cubicBezTo>
                  <a:cubicBezTo>
                    <a:pt x="14" y="565"/>
                    <a:pt x="15" y="624"/>
                    <a:pt x="15" y="672"/>
                  </a:cubicBezTo>
                  <a:cubicBezTo>
                    <a:pt x="15" y="720"/>
                    <a:pt x="15" y="792"/>
                    <a:pt x="15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22795" name="Group 43"/>
          <p:cNvGrpSpPr>
            <a:grpSpLocks/>
          </p:cNvGrpSpPr>
          <p:nvPr/>
        </p:nvGrpSpPr>
        <p:grpSpPr bwMode="auto">
          <a:xfrm>
            <a:off x="3236913" y="3476625"/>
            <a:ext cx="204787" cy="1323975"/>
            <a:chOff x="2039" y="2190"/>
            <a:chExt cx="129" cy="834"/>
          </a:xfrm>
        </p:grpSpPr>
        <p:sp>
          <p:nvSpPr>
            <p:cNvPr id="2122796" name="Oval 44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2797" name="Oval 45"/>
            <p:cNvSpPr>
              <a:spLocks noChangeArrowheads="1"/>
            </p:cNvSpPr>
            <p:nvPr/>
          </p:nvSpPr>
          <p:spPr bwMode="auto">
            <a:xfrm>
              <a:off x="2039" y="2190"/>
              <a:ext cx="129" cy="130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22798" name="Oval 4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2799" name="Oval 47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3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" dur="1000" fill="hold"/>
                                        <p:tgtEl>
                                          <p:spTgt spid="21227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2798" grpId="0" animBg="1"/>
      <p:bldP spid="2122799" grpId="0" animBg="1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778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779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780" name="Text Box 4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123781" name="Text Box 5"/>
          <p:cNvSpPr txBox="1">
            <a:spLocks noChangeArrowheads="1"/>
          </p:cNvSpPr>
          <p:nvPr/>
        </p:nvSpPr>
        <p:spPr bwMode="auto">
          <a:xfrm rot="162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123782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123783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123784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85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86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87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88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89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90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91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23792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123793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94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95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96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97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98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799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3800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23801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123802" name="Oval 26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03" name="Freeform 27"/>
          <p:cNvSpPr>
            <a:spLocks/>
          </p:cNvSpPr>
          <p:nvPr/>
        </p:nvSpPr>
        <p:spPr bwMode="auto">
          <a:xfrm rot="-2169491">
            <a:off x="3305175" y="430530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04" name="Freeform 28"/>
          <p:cNvSpPr>
            <a:spLocks/>
          </p:cNvSpPr>
          <p:nvPr/>
        </p:nvSpPr>
        <p:spPr bwMode="auto">
          <a:xfrm rot="-2169491">
            <a:off x="3797300" y="39465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05" name="Freeform 29"/>
          <p:cNvSpPr>
            <a:spLocks/>
          </p:cNvSpPr>
          <p:nvPr/>
        </p:nvSpPr>
        <p:spPr bwMode="auto">
          <a:xfrm rot="-2169491">
            <a:off x="4289425" y="3586163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06" name="Freeform 30"/>
          <p:cNvSpPr>
            <a:spLocks/>
          </p:cNvSpPr>
          <p:nvPr/>
        </p:nvSpPr>
        <p:spPr bwMode="auto">
          <a:xfrm rot="-2169491">
            <a:off x="4781550" y="32273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07" name="Freeform 31"/>
          <p:cNvSpPr>
            <a:spLocks/>
          </p:cNvSpPr>
          <p:nvPr/>
        </p:nvSpPr>
        <p:spPr bwMode="auto">
          <a:xfrm rot="-2169491">
            <a:off x="5275263" y="28670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08" name="Freeform 32"/>
          <p:cNvSpPr>
            <a:spLocks/>
          </p:cNvSpPr>
          <p:nvPr/>
        </p:nvSpPr>
        <p:spPr bwMode="auto">
          <a:xfrm rot="-2169491">
            <a:off x="5767388" y="250825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09" name="Freeform 33"/>
          <p:cNvSpPr>
            <a:spLocks/>
          </p:cNvSpPr>
          <p:nvPr/>
        </p:nvSpPr>
        <p:spPr bwMode="auto">
          <a:xfrm rot="-2169491">
            <a:off x="6259513" y="21478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10" name="Freeform 34"/>
          <p:cNvSpPr>
            <a:spLocks/>
          </p:cNvSpPr>
          <p:nvPr/>
        </p:nvSpPr>
        <p:spPr bwMode="auto">
          <a:xfrm>
            <a:off x="6802438" y="1878013"/>
            <a:ext cx="254000" cy="242887"/>
          </a:xfrm>
          <a:custGeom>
            <a:avLst/>
            <a:gdLst>
              <a:gd name="T0" fmla="*/ 4 w 160"/>
              <a:gd name="T1" fmla="*/ 153 h 153"/>
              <a:gd name="T2" fmla="*/ 25 w 160"/>
              <a:gd name="T3" fmla="*/ 19 h 153"/>
              <a:gd name="T4" fmla="*/ 160 w 160"/>
              <a:gd name="T5" fmla="*/ 4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60" h="153">
                <a:moveTo>
                  <a:pt x="4" y="153"/>
                </a:moveTo>
                <a:cubicBezTo>
                  <a:pt x="2" y="95"/>
                  <a:pt x="0" y="38"/>
                  <a:pt x="25" y="19"/>
                </a:cubicBezTo>
                <a:cubicBezTo>
                  <a:pt x="51" y="0"/>
                  <a:pt x="138" y="37"/>
                  <a:pt x="160" y="4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11" name="Freeform 35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12" name="Freeform 36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13" name="Freeform 37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14" name="Freeform 38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15" name="Freeform 39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16" name="Freeform 40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17" name="Freeform 41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141 h 141"/>
              <a:gd name="T2" fmla="*/ 46 w 226"/>
              <a:gd name="T3" fmla="*/ 14 h 141"/>
              <a:gd name="T4" fmla="*/ 174 w 226"/>
              <a:gd name="T5" fmla="*/ 60 h 141"/>
              <a:gd name="T6" fmla="*/ 226 w 226"/>
              <a:gd name="T7" fmla="*/ 8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18" name="Freeform 42"/>
          <p:cNvSpPr>
            <a:spLocks/>
          </p:cNvSpPr>
          <p:nvPr/>
        </p:nvSpPr>
        <p:spPr bwMode="auto">
          <a:xfrm>
            <a:off x="6997700" y="1368425"/>
            <a:ext cx="627063" cy="1295400"/>
          </a:xfrm>
          <a:custGeom>
            <a:avLst/>
            <a:gdLst>
              <a:gd name="T0" fmla="*/ 15 w 395"/>
              <a:gd name="T1" fmla="*/ 0 h 816"/>
              <a:gd name="T2" fmla="*/ 15 w 395"/>
              <a:gd name="T3" fmla="*/ 144 h 816"/>
              <a:gd name="T4" fmla="*/ 10 w 395"/>
              <a:gd name="T5" fmla="*/ 246 h 816"/>
              <a:gd name="T6" fmla="*/ 76 w 395"/>
              <a:gd name="T7" fmla="*/ 300 h 816"/>
              <a:gd name="T8" fmla="*/ 394 w 395"/>
              <a:gd name="T9" fmla="*/ 336 h 816"/>
              <a:gd name="T10" fmla="*/ 84 w 395"/>
              <a:gd name="T11" fmla="*/ 410 h 816"/>
              <a:gd name="T12" fmla="*/ 18 w 395"/>
              <a:gd name="T13" fmla="*/ 450 h 816"/>
              <a:gd name="T14" fmla="*/ 15 w 395"/>
              <a:gd name="T15" fmla="*/ 528 h 816"/>
              <a:gd name="T16" fmla="*/ 15 w 395"/>
              <a:gd name="T17" fmla="*/ 672 h 816"/>
              <a:gd name="T18" fmla="*/ 15 w 395"/>
              <a:gd name="T19" fmla="*/ 81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95" h="816">
                <a:moveTo>
                  <a:pt x="15" y="0"/>
                </a:moveTo>
                <a:cubicBezTo>
                  <a:pt x="15" y="24"/>
                  <a:pt x="16" y="103"/>
                  <a:pt x="15" y="144"/>
                </a:cubicBezTo>
                <a:cubicBezTo>
                  <a:pt x="14" y="185"/>
                  <a:pt x="0" y="220"/>
                  <a:pt x="10" y="246"/>
                </a:cubicBezTo>
                <a:cubicBezTo>
                  <a:pt x="20" y="272"/>
                  <a:pt x="12" y="285"/>
                  <a:pt x="76" y="300"/>
                </a:cubicBezTo>
                <a:cubicBezTo>
                  <a:pt x="140" y="315"/>
                  <a:pt x="393" y="318"/>
                  <a:pt x="394" y="336"/>
                </a:cubicBezTo>
                <a:cubicBezTo>
                  <a:pt x="395" y="354"/>
                  <a:pt x="147" y="391"/>
                  <a:pt x="84" y="410"/>
                </a:cubicBezTo>
                <a:cubicBezTo>
                  <a:pt x="21" y="429"/>
                  <a:pt x="29" y="430"/>
                  <a:pt x="18" y="450"/>
                </a:cubicBezTo>
                <a:cubicBezTo>
                  <a:pt x="7" y="470"/>
                  <a:pt x="16" y="491"/>
                  <a:pt x="15" y="528"/>
                </a:cubicBezTo>
                <a:cubicBezTo>
                  <a:pt x="14" y="565"/>
                  <a:pt x="15" y="624"/>
                  <a:pt x="15" y="672"/>
                </a:cubicBezTo>
                <a:cubicBezTo>
                  <a:pt x="15" y="720"/>
                  <a:pt x="15" y="792"/>
                  <a:pt x="15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3819" name="Oval 43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8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4802" name="Rectangle 2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4803" name="Line 3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4804" name="Text Box 4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2124805" name="Text Box 5"/>
          <p:cNvSpPr txBox="1">
            <a:spLocks noChangeArrowheads="1"/>
          </p:cNvSpPr>
          <p:nvPr/>
        </p:nvSpPr>
        <p:spPr bwMode="auto">
          <a:xfrm rot="162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2124806" name="Text Box 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x-ray beam</a:t>
            </a:r>
          </a:p>
        </p:txBody>
      </p:sp>
      <p:grpSp>
        <p:nvGrpSpPr>
          <p:cNvPr id="2124807" name="Group 7"/>
          <p:cNvGrpSpPr>
            <a:grpSpLocks/>
          </p:cNvGrpSpPr>
          <p:nvPr/>
        </p:nvGrpSpPr>
        <p:grpSpPr bwMode="auto">
          <a:xfrm>
            <a:off x="-1524000" y="4610100"/>
            <a:ext cx="4876800" cy="304800"/>
            <a:chOff x="288" y="3936"/>
            <a:chExt cx="3072" cy="192"/>
          </a:xfrm>
        </p:grpSpPr>
        <p:sp>
          <p:nvSpPr>
            <p:cNvPr id="2124808" name="Freeform 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09" name="Freeform 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10" name="Freeform 1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11" name="Freeform 1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12" name="Freeform 1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13" name="Freeform 1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14" name="Freeform 1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15" name="Freeform 1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24816" name="Group 16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288" y="3936"/>
            <a:chExt cx="3072" cy="192"/>
          </a:xfrm>
        </p:grpSpPr>
        <p:sp>
          <p:nvSpPr>
            <p:cNvPr id="2124817" name="Freeform 1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18" name="Freeform 1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19" name="Freeform 1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20" name="Freeform 2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21" name="Freeform 2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22" name="Freeform 2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23" name="Freeform 2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24" name="Freeform 2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24825" name="Rectangle 25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000000"/>
                </a:solidFill>
              </a:rPr>
              <a:t>anomalous scattering</a:t>
            </a:r>
          </a:p>
        </p:txBody>
      </p:sp>
      <p:sp>
        <p:nvSpPr>
          <p:cNvPr id="2124826" name="Oval 26"/>
          <p:cNvSpPr>
            <a:spLocks noChangeArrowheads="1"/>
          </p:cNvSpPr>
          <p:nvPr/>
        </p:nvSpPr>
        <p:spPr bwMode="auto">
          <a:xfrm>
            <a:off x="3276600" y="4648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4827" name="Oval 27"/>
          <p:cNvSpPr>
            <a:spLocks noChangeArrowheads="1"/>
          </p:cNvSpPr>
          <p:nvPr/>
        </p:nvSpPr>
        <p:spPr bwMode="auto">
          <a:xfrm>
            <a:off x="3276600" y="3505200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124828" name="Group 28"/>
          <p:cNvGrpSpPr>
            <a:grpSpLocks/>
          </p:cNvGrpSpPr>
          <p:nvPr/>
        </p:nvGrpSpPr>
        <p:grpSpPr bwMode="auto">
          <a:xfrm>
            <a:off x="3241675" y="1903413"/>
            <a:ext cx="3751263" cy="2732087"/>
            <a:chOff x="2082" y="1183"/>
            <a:chExt cx="2363" cy="1721"/>
          </a:xfrm>
        </p:grpSpPr>
        <p:sp>
          <p:nvSpPr>
            <p:cNvPr id="2124829" name="Freeform 29"/>
            <p:cNvSpPr>
              <a:spLocks/>
            </p:cNvSpPr>
            <p:nvPr/>
          </p:nvSpPr>
          <p:spPr bwMode="auto">
            <a:xfrm rot="-2169491">
              <a:off x="2082" y="2712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30" name="Freeform 30"/>
            <p:cNvSpPr>
              <a:spLocks/>
            </p:cNvSpPr>
            <p:nvPr/>
          </p:nvSpPr>
          <p:spPr bwMode="auto">
            <a:xfrm rot="-2169491">
              <a:off x="2392" y="248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31" name="Freeform 31"/>
            <p:cNvSpPr>
              <a:spLocks/>
            </p:cNvSpPr>
            <p:nvPr/>
          </p:nvSpPr>
          <p:spPr bwMode="auto">
            <a:xfrm rot="-2169491">
              <a:off x="2702" y="225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32" name="Freeform 32"/>
            <p:cNvSpPr>
              <a:spLocks/>
            </p:cNvSpPr>
            <p:nvPr/>
          </p:nvSpPr>
          <p:spPr bwMode="auto">
            <a:xfrm rot="-2169491">
              <a:off x="3012" y="203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33" name="Freeform 33"/>
            <p:cNvSpPr>
              <a:spLocks/>
            </p:cNvSpPr>
            <p:nvPr/>
          </p:nvSpPr>
          <p:spPr bwMode="auto">
            <a:xfrm rot="-2169491">
              <a:off x="3323" y="180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34" name="Freeform 34"/>
            <p:cNvSpPr>
              <a:spLocks/>
            </p:cNvSpPr>
            <p:nvPr/>
          </p:nvSpPr>
          <p:spPr bwMode="auto">
            <a:xfrm rot="-2169491">
              <a:off x="3633" y="15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35" name="Freeform 35"/>
            <p:cNvSpPr>
              <a:spLocks/>
            </p:cNvSpPr>
            <p:nvPr/>
          </p:nvSpPr>
          <p:spPr bwMode="auto">
            <a:xfrm rot="-2169491">
              <a:off x="3943" y="13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4836" name="Freeform 36"/>
            <p:cNvSpPr>
              <a:spLocks/>
            </p:cNvSpPr>
            <p:nvPr/>
          </p:nvSpPr>
          <p:spPr bwMode="auto">
            <a:xfrm>
              <a:off x="4285" y="1183"/>
              <a:ext cx="160" cy="153"/>
            </a:xfrm>
            <a:custGeom>
              <a:avLst/>
              <a:gdLst>
                <a:gd name="T0" fmla="*/ 4 w 160"/>
                <a:gd name="T1" fmla="*/ 153 h 153"/>
                <a:gd name="T2" fmla="*/ 25 w 160"/>
                <a:gd name="T3" fmla="*/ 19 h 153"/>
                <a:gd name="T4" fmla="*/ 160 w 160"/>
                <a:gd name="T5" fmla="*/ 4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0" h="153">
                  <a:moveTo>
                    <a:pt x="4" y="153"/>
                  </a:moveTo>
                  <a:cubicBezTo>
                    <a:pt x="2" y="95"/>
                    <a:pt x="0" y="38"/>
                    <a:pt x="25" y="19"/>
                  </a:cubicBezTo>
                  <a:cubicBezTo>
                    <a:pt x="51" y="0"/>
                    <a:pt x="138" y="37"/>
                    <a:pt x="160" y="40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24837" name="Freeform 37"/>
          <p:cNvSpPr>
            <a:spLocks/>
          </p:cNvSpPr>
          <p:nvPr/>
        </p:nvSpPr>
        <p:spPr bwMode="auto">
          <a:xfrm rot="-1514108">
            <a:off x="3327400" y="3270250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4838" name="Freeform 38"/>
          <p:cNvSpPr>
            <a:spLocks/>
          </p:cNvSpPr>
          <p:nvPr/>
        </p:nvSpPr>
        <p:spPr bwMode="auto">
          <a:xfrm rot="-1514108">
            <a:off x="3878263" y="30114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4839" name="Freeform 39"/>
          <p:cNvSpPr>
            <a:spLocks/>
          </p:cNvSpPr>
          <p:nvPr/>
        </p:nvSpPr>
        <p:spPr bwMode="auto">
          <a:xfrm rot="-1514108">
            <a:off x="4429125" y="275113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4840" name="Freeform 40"/>
          <p:cNvSpPr>
            <a:spLocks/>
          </p:cNvSpPr>
          <p:nvPr/>
        </p:nvSpPr>
        <p:spPr bwMode="auto">
          <a:xfrm rot="-1514108">
            <a:off x="4981575" y="2490788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4841" name="Freeform 41"/>
          <p:cNvSpPr>
            <a:spLocks/>
          </p:cNvSpPr>
          <p:nvPr/>
        </p:nvSpPr>
        <p:spPr bwMode="auto">
          <a:xfrm rot="-1514108">
            <a:off x="5532438" y="223202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4842" name="Freeform 42"/>
          <p:cNvSpPr>
            <a:spLocks/>
          </p:cNvSpPr>
          <p:nvPr/>
        </p:nvSpPr>
        <p:spPr bwMode="auto">
          <a:xfrm rot="-1514108">
            <a:off x="6084888" y="1971675"/>
            <a:ext cx="609600" cy="304800"/>
          </a:xfrm>
          <a:custGeom>
            <a:avLst/>
            <a:gdLst>
              <a:gd name="T0" fmla="*/ 0 w 384"/>
              <a:gd name="T1" fmla="*/ 96 h 192"/>
              <a:gd name="T2" fmla="*/ 96 w 384"/>
              <a:gd name="T3" fmla="*/ 0 h 192"/>
              <a:gd name="T4" fmla="*/ 192 w 384"/>
              <a:gd name="T5" fmla="*/ 96 h 192"/>
              <a:gd name="T6" fmla="*/ 288 w 384"/>
              <a:gd name="T7" fmla="*/ 192 h 192"/>
              <a:gd name="T8" fmla="*/ 384 w 384"/>
              <a:gd name="T9" fmla="*/ 96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4" h="192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64"/>
                  <a:pt x="192" y="96"/>
                </a:cubicBezTo>
                <a:cubicBezTo>
                  <a:pt x="224" y="128"/>
                  <a:pt x="256" y="192"/>
                  <a:pt x="288" y="192"/>
                </a:cubicBezTo>
                <a:cubicBezTo>
                  <a:pt x="320" y="192"/>
                  <a:pt x="352" y="144"/>
                  <a:pt x="384" y="96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4843" name="Freeform 43"/>
          <p:cNvSpPr>
            <a:spLocks/>
          </p:cNvSpPr>
          <p:nvPr/>
        </p:nvSpPr>
        <p:spPr bwMode="auto">
          <a:xfrm>
            <a:off x="6664325" y="1768475"/>
            <a:ext cx="358775" cy="223838"/>
          </a:xfrm>
          <a:custGeom>
            <a:avLst/>
            <a:gdLst>
              <a:gd name="T0" fmla="*/ 0 w 226"/>
              <a:gd name="T1" fmla="*/ 141 h 141"/>
              <a:gd name="T2" fmla="*/ 46 w 226"/>
              <a:gd name="T3" fmla="*/ 14 h 141"/>
              <a:gd name="T4" fmla="*/ 174 w 226"/>
              <a:gd name="T5" fmla="*/ 60 h 141"/>
              <a:gd name="T6" fmla="*/ 226 w 226"/>
              <a:gd name="T7" fmla="*/ 80 h 1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26" h="141">
                <a:moveTo>
                  <a:pt x="0" y="141"/>
                </a:moveTo>
                <a:cubicBezTo>
                  <a:pt x="8" y="84"/>
                  <a:pt x="17" y="27"/>
                  <a:pt x="46" y="14"/>
                </a:cubicBezTo>
                <a:cubicBezTo>
                  <a:pt x="75" y="0"/>
                  <a:pt x="144" y="49"/>
                  <a:pt x="174" y="60"/>
                </a:cubicBezTo>
                <a:cubicBezTo>
                  <a:pt x="204" y="71"/>
                  <a:pt x="215" y="76"/>
                  <a:pt x="226" y="80"/>
                </a:cubicBezTo>
              </a:path>
            </a:pathLst>
          </a:cu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4844" name="Freeform 44"/>
          <p:cNvSpPr>
            <a:spLocks/>
          </p:cNvSpPr>
          <p:nvPr/>
        </p:nvSpPr>
        <p:spPr bwMode="auto">
          <a:xfrm>
            <a:off x="6967538" y="1371600"/>
            <a:ext cx="858837" cy="1295400"/>
          </a:xfrm>
          <a:custGeom>
            <a:avLst/>
            <a:gdLst>
              <a:gd name="T0" fmla="*/ 32 w 541"/>
              <a:gd name="T1" fmla="*/ 0 h 816"/>
              <a:gd name="T2" fmla="*/ 32 w 541"/>
              <a:gd name="T3" fmla="*/ 144 h 816"/>
              <a:gd name="T4" fmla="*/ 27 w 541"/>
              <a:gd name="T5" fmla="*/ 213 h 816"/>
              <a:gd name="T6" fmla="*/ 31 w 541"/>
              <a:gd name="T7" fmla="*/ 270 h 816"/>
              <a:gd name="T8" fmla="*/ 93 w 541"/>
              <a:gd name="T9" fmla="*/ 294 h 816"/>
              <a:gd name="T10" fmla="*/ 540 w 541"/>
              <a:gd name="T11" fmla="*/ 336 h 816"/>
              <a:gd name="T12" fmla="*/ 85 w 541"/>
              <a:gd name="T13" fmla="*/ 412 h 816"/>
              <a:gd name="T14" fmla="*/ 31 w 541"/>
              <a:gd name="T15" fmla="*/ 478 h 816"/>
              <a:gd name="T16" fmla="*/ 32 w 541"/>
              <a:gd name="T17" fmla="*/ 528 h 816"/>
              <a:gd name="T18" fmla="*/ 32 w 541"/>
              <a:gd name="T19" fmla="*/ 672 h 816"/>
              <a:gd name="T20" fmla="*/ 32 w 541"/>
              <a:gd name="T21" fmla="*/ 816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41" h="816">
                <a:moveTo>
                  <a:pt x="32" y="0"/>
                </a:moveTo>
                <a:cubicBezTo>
                  <a:pt x="32" y="24"/>
                  <a:pt x="33" y="109"/>
                  <a:pt x="32" y="144"/>
                </a:cubicBezTo>
                <a:cubicBezTo>
                  <a:pt x="31" y="179"/>
                  <a:pt x="27" y="192"/>
                  <a:pt x="27" y="213"/>
                </a:cubicBezTo>
                <a:cubicBezTo>
                  <a:pt x="27" y="234"/>
                  <a:pt x="20" y="257"/>
                  <a:pt x="31" y="270"/>
                </a:cubicBezTo>
                <a:cubicBezTo>
                  <a:pt x="42" y="283"/>
                  <a:pt x="8" y="283"/>
                  <a:pt x="93" y="294"/>
                </a:cubicBezTo>
                <a:cubicBezTo>
                  <a:pt x="178" y="305"/>
                  <a:pt x="541" y="316"/>
                  <a:pt x="540" y="336"/>
                </a:cubicBezTo>
                <a:cubicBezTo>
                  <a:pt x="539" y="356"/>
                  <a:pt x="170" y="388"/>
                  <a:pt x="85" y="412"/>
                </a:cubicBezTo>
                <a:cubicBezTo>
                  <a:pt x="0" y="436"/>
                  <a:pt x="40" y="459"/>
                  <a:pt x="31" y="478"/>
                </a:cubicBezTo>
                <a:cubicBezTo>
                  <a:pt x="22" y="497"/>
                  <a:pt x="32" y="496"/>
                  <a:pt x="32" y="528"/>
                </a:cubicBezTo>
                <a:cubicBezTo>
                  <a:pt x="32" y="560"/>
                  <a:pt x="32" y="624"/>
                  <a:pt x="32" y="672"/>
                </a:cubicBezTo>
                <a:cubicBezTo>
                  <a:pt x="32" y="720"/>
                  <a:pt x="32" y="792"/>
                  <a:pt x="32" y="816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24845" name="Oval 45"/>
          <p:cNvSpPr>
            <a:spLocks noChangeArrowheads="1"/>
          </p:cNvSpPr>
          <p:nvPr/>
        </p:nvSpPr>
        <p:spPr bwMode="auto">
          <a:xfrm>
            <a:off x="3249613" y="4602163"/>
            <a:ext cx="204787" cy="206375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86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000000"/>
                </a:solidFill>
              </a:rPr>
              <a:t>anomalous </a:t>
            </a:r>
            <a:r>
              <a:rPr lang="en-US" sz="5400" smtClean="0">
                <a:solidFill>
                  <a:srgbClr val="008000"/>
                </a:solidFill>
              </a:rPr>
              <a:t>signal</a:t>
            </a:r>
          </a:p>
        </p:txBody>
      </p:sp>
      <p:sp>
        <p:nvSpPr>
          <p:cNvPr id="2125827" name="Rectangle 3"/>
          <p:cNvSpPr>
            <a:spLocks noChangeArrowheads="1"/>
          </p:cNvSpPr>
          <p:nvPr/>
        </p:nvSpPr>
        <p:spPr bwMode="auto">
          <a:xfrm>
            <a:off x="0" y="621665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Crick, F. H. C. &amp; Magdoff, B. S. (1956) </a:t>
            </a:r>
            <a:r>
              <a:rPr lang="en-US" i="1" smtClean="0">
                <a:solidFill>
                  <a:srgbClr val="000000"/>
                </a:solidFill>
              </a:rPr>
              <a:t>Acta Crystallogr.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9</a:t>
            </a:r>
            <a:r>
              <a:rPr lang="en-US" smtClean="0">
                <a:solidFill>
                  <a:srgbClr val="000000"/>
                </a:solidFill>
              </a:rPr>
              <a:t>, 901-908.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Hendrickson, W. A. &amp; Teeter, M. M. (1981) </a:t>
            </a:r>
            <a:r>
              <a:rPr lang="en-US" i="1" smtClean="0">
                <a:solidFill>
                  <a:srgbClr val="000000"/>
                </a:solidFill>
              </a:rPr>
              <a:t>Nature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290</a:t>
            </a:r>
            <a:r>
              <a:rPr lang="en-US" smtClean="0">
                <a:solidFill>
                  <a:srgbClr val="000000"/>
                </a:solidFill>
              </a:rPr>
              <a:t>, 107-113.</a:t>
            </a:r>
          </a:p>
        </p:txBody>
      </p:sp>
      <p:sp>
        <p:nvSpPr>
          <p:cNvPr id="2125828" name="Text Box 4"/>
          <p:cNvSpPr txBox="1">
            <a:spLocks noChangeArrowheads="1"/>
          </p:cNvSpPr>
          <p:nvPr/>
        </p:nvSpPr>
        <p:spPr bwMode="auto">
          <a:xfrm>
            <a:off x="5205413" y="2306638"/>
            <a:ext cx="323215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0" smtClean="0">
                <a:solidFill>
                  <a:srgbClr val="CC3300"/>
                </a:solidFill>
              </a:rPr>
              <a:t># sites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0" smtClean="0">
                <a:solidFill>
                  <a:srgbClr val="000066"/>
                </a:solidFill>
              </a:rPr>
              <a:t>MW (Da)</a:t>
            </a:r>
          </a:p>
        </p:txBody>
      </p:sp>
      <p:grpSp>
        <p:nvGrpSpPr>
          <p:cNvPr id="2125829" name="Group 5"/>
          <p:cNvGrpSpPr>
            <a:grpSpLocks/>
          </p:cNvGrpSpPr>
          <p:nvPr/>
        </p:nvGrpSpPr>
        <p:grpSpPr bwMode="auto">
          <a:xfrm>
            <a:off x="244475" y="2271713"/>
            <a:ext cx="1290638" cy="1920875"/>
            <a:chOff x="446" y="1463"/>
            <a:chExt cx="813" cy="1210"/>
          </a:xfrm>
        </p:grpSpPr>
        <p:sp>
          <p:nvSpPr>
            <p:cNvPr id="2125830" name="Text Box 6"/>
            <p:cNvSpPr txBox="1">
              <a:spLocks noChangeArrowheads="1"/>
            </p:cNvSpPr>
            <p:nvPr/>
          </p:nvSpPr>
          <p:spPr bwMode="auto">
            <a:xfrm>
              <a:off x="521" y="1463"/>
              <a:ext cx="730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6000" smtClean="0">
                  <a:solidFill>
                    <a:srgbClr val="008000"/>
                  </a:solidFill>
                  <a:cs typeface="Arial" pitchFamily="34" charset="0"/>
                </a:rPr>
                <a:t>Δ</a:t>
              </a:r>
              <a:r>
                <a:rPr lang="en-US" sz="6000" smtClean="0">
                  <a:solidFill>
                    <a:srgbClr val="008000"/>
                  </a:solidFill>
                  <a:cs typeface="Arial" pitchFamily="34" charset="0"/>
                </a:rPr>
                <a:t>F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6000" smtClean="0">
                  <a:solidFill>
                    <a:srgbClr val="008000"/>
                  </a:solidFill>
                  <a:cs typeface="Arial" pitchFamily="34" charset="0"/>
                </a:rPr>
                <a:t>F</a:t>
              </a:r>
              <a:endParaRPr lang="el-GR" sz="6000" smtClean="0">
                <a:solidFill>
                  <a:srgbClr val="008000"/>
                </a:solidFill>
                <a:cs typeface="Arial" pitchFamily="34" charset="0"/>
              </a:endParaRPr>
            </a:p>
          </p:txBody>
        </p:sp>
        <p:sp>
          <p:nvSpPr>
            <p:cNvPr id="2125831" name="Line 7"/>
            <p:cNvSpPr>
              <a:spLocks noChangeShapeType="1"/>
            </p:cNvSpPr>
            <p:nvPr/>
          </p:nvSpPr>
          <p:spPr bwMode="auto">
            <a:xfrm>
              <a:off x="446" y="2059"/>
              <a:ext cx="813" cy="0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125832" name="Text Box 8"/>
          <p:cNvSpPr txBox="1">
            <a:spLocks noChangeArrowheads="1"/>
          </p:cNvSpPr>
          <p:nvPr/>
        </p:nvSpPr>
        <p:spPr bwMode="auto">
          <a:xfrm>
            <a:off x="1690688" y="2693988"/>
            <a:ext cx="2463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6000" smtClean="0">
                <a:solidFill>
                  <a:srgbClr val="000000"/>
                </a:solidFill>
                <a:cs typeface="Arial" pitchFamily="34" charset="0"/>
              </a:rPr>
              <a:t>≈</a:t>
            </a: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6000" smtClean="0">
                <a:solidFill>
                  <a:srgbClr val="000000"/>
                </a:solidFill>
                <a:cs typeface="Arial" pitchFamily="34" charset="0"/>
              </a:rPr>
              <a:t>1.2 </a:t>
            </a:r>
            <a:r>
              <a:rPr lang="en-US" sz="6000" smtClean="0">
                <a:solidFill>
                  <a:srgbClr val="CC3300"/>
                </a:solidFill>
                <a:cs typeface="Arial" pitchFamily="34" charset="0"/>
              </a:rPr>
              <a:t>f”</a:t>
            </a:r>
          </a:p>
        </p:txBody>
      </p:sp>
      <p:grpSp>
        <p:nvGrpSpPr>
          <p:cNvPr id="2125833" name="Group 9"/>
          <p:cNvGrpSpPr>
            <a:grpSpLocks/>
          </p:cNvGrpSpPr>
          <p:nvPr/>
        </p:nvGrpSpPr>
        <p:grpSpPr bwMode="auto">
          <a:xfrm>
            <a:off x="3913188" y="2190750"/>
            <a:ext cx="4503737" cy="2225675"/>
            <a:chOff x="2465" y="1380"/>
            <a:chExt cx="2837" cy="1402"/>
          </a:xfrm>
        </p:grpSpPr>
        <p:sp>
          <p:nvSpPr>
            <p:cNvPr id="2125834" name="Line 10"/>
            <p:cNvSpPr>
              <a:spLocks noChangeShapeType="1"/>
            </p:cNvSpPr>
            <p:nvPr/>
          </p:nvSpPr>
          <p:spPr bwMode="auto">
            <a:xfrm>
              <a:off x="3132" y="2053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25835" name="Text Box 11"/>
            <p:cNvSpPr txBox="1">
              <a:spLocks noChangeArrowheads="1"/>
            </p:cNvSpPr>
            <p:nvPr/>
          </p:nvSpPr>
          <p:spPr bwMode="auto">
            <a:xfrm>
              <a:off x="2465" y="1380"/>
              <a:ext cx="643" cy="14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0" smtClean="0">
                  <a:solidFill>
                    <a:srgbClr val="000000"/>
                  </a:solidFill>
                  <a:cs typeface="Arial" pitchFamily="34" charset="0"/>
                </a:rPr>
                <a:t>√</a:t>
              </a:r>
            </a:p>
          </p:txBody>
        </p:sp>
        <p:sp>
          <p:nvSpPr>
            <p:cNvPr id="2125836" name="Line 12"/>
            <p:cNvSpPr>
              <a:spLocks noChangeShapeType="1"/>
            </p:cNvSpPr>
            <p:nvPr/>
          </p:nvSpPr>
          <p:spPr bwMode="auto">
            <a:xfrm>
              <a:off x="3110" y="1518"/>
              <a:ext cx="2170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2125837" name="Group 13"/>
          <p:cNvGraphicFramePr>
            <a:graphicFrameLocks noGrp="1"/>
          </p:cNvGraphicFramePr>
          <p:nvPr/>
        </p:nvGraphicFramePr>
        <p:xfrm>
          <a:off x="1755775" y="4291013"/>
          <a:ext cx="2312988" cy="1584960"/>
        </p:xfrm>
        <a:graphic>
          <a:graphicData uri="http://schemas.openxmlformats.org/drawingml/2006/table">
            <a:tbl>
              <a:tblPr/>
              <a:tblGrid>
                <a:gridCol w="536575"/>
                <a:gridCol w="1776413"/>
              </a:tblGrid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CC3300"/>
                          </a:solidFill>
                          <a:effectLst/>
                          <a:latin typeface="Arial" pitchFamily="34" charset="0"/>
                        </a:rPr>
                        <a:t>f”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87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0.5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 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 Br Fe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71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Hg Gd Au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25862" name="Text Box 38"/>
          <p:cNvSpPr txBox="1">
            <a:spLocks noChangeArrowheads="1"/>
          </p:cNvSpPr>
          <p:nvPr/>
        </p:nvSpPr>
        <p:spPr bwMode="auto">
          <a:xfrm>
            <a:off x="5316538" y="4657725"/>
            <a:ext cx="273208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smtClean="0">
                <a:solidFill>
                  <a:srgbClr val="000000"/>
                </a:solidFill>
              </a:rPr>
              <a:t>World record!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l-GR" sz="3200" smtClean="0">
                <a:solidFill>
                  <a:srgbClr val="008000"/>
                </a:solidFill>
                <a:cs typeface="Arial" pitchFamily="34" charset="0"/>
              </a:rPr>
              <a:t>Δ</a:t>
            </a:r>
            <a:r>
              <a:rPr lang="en-US" sz="3200" smtClean="0">
                <a:solidFill>
                  <a:srgbClr val="008000"/>
                </a:solidFill>
                <a:cs typeface="Arial" pitchFamily="34" charset="0"/>
              </a:rPr>
              <a:t>F/F</a:t>
            </a:r>
            <a:r>
              <a:rPr lang="en-US" sz="3200" smtClean="0">
                <a:solidFill>
                  <a:srgbClr val="000000"/>
                </a:solidFill>
                <a:cs typeface="Arial" pitchFamily="34" charset="0"/>
              </a:rPr>
              <a:t> = 0.5%</a:t>
            </a:r>
            <a:endParaRPr lang="el-GR" sz="320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25863" name="Rectangle 39"/>
          <p:cNvSpPr>
            <a:spLocks noChangeArrowheads="1"/>
          </p:cNvSpPr>
          <p:nvPr/>
        </p:nvSpPr>
        <p:spPr bwMode="auto">
          <a:xfrm>
            <a:off x="7299325" y="5667375"/>
            <a:ext cx="1844675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Wang, Dauter &amp; Dauter (2006) </a:t>
            </a:r>
            <a:r>
              <a:rPr lang="en-US" i="1" smtClean="0">
                <a:solidFill>
                  <a:srgbClr val="000000"/>
                </a:solidFill>
              </a:rPr>
              <a:t>Acta Cryst. D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62</a:t>
            </a:r>
            <a:r>
              <a:rPr lang="en-US" smtClean="0">
                <a:solidFill>
                  <a:srgbClr val="000000"/>
                </a:solidFill>
              </a:rPr>
              <a:t>, 1475-1483.</a:t>
            </a:r>
          </a:p>
        </p:txBody>
      </p:sp>
    </p:spTree>
    <p:extLst>
      <p:ext uri="{BB962C8B-B14F-4D97-AF65-F5344CB8AC3E}">
        <p14:creationId xmlns:p14="http://schemas.microsoft.com/office/powerpoint/2010/main" val="313231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258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258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5862" grpId="0"/>
      <p:bldP spid="21258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9954" name="Group 2"/>
          <p:cNvGrpSpPr>
            <a:grpSpLocks/>
          </p:cNvGrpSpPr>
          <p:nvPr/>
        </p:nvGrpSpPr>
        <p:grpSpPr bwMode="auto">
          <a:xfrm>
            <a:off x="6542088" y="1193800"/>
            <a:ext cx="455612" cy="5562600"/>
            <a:chOff x="4129" y="744"/>
            <a:chExt cx="287" cy="3504"/>
          </a:xfrm>
        </p:grpSpPr>
        <p:sp>
          <p:nvSpPr>
            <p:cNvPr id="509955" name="Line 3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56" name="Text Box 4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detector</a:t>
              </a:r>
            </a:p>
          </p:txBody>
        </p:sp>
      </p:grpSp>
      <p:sp>
        <p:nvSpPr>
          <p:cNvPr id="509957" name="Rectangle 5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9958" name="Text Box 6"/>
          <p:cNvSpPr txBox="1">
            <a:spLocks noChangeArrowheads="1"/>
          </p:cNvSpPr>
          <p:nvPr/>
        </p:nvSpPr>
        <p:spPr bwMode="auto">
          <a:xfrm rot="16200000">
            <a:off x="3077369" y="5953919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sample</a:t>
            </a:r>
          </a:p>
        </p:txBody>
      </p:sp>
      <p:grpSp>
        <p:nvGrpSpPr>
          <p:cNvPr id="509959" name="Group 7"/>
          <p:cNvGrpSpPr>
            <a:grpSpLocks/>
          </p:cNvGrpSpPr>
          <p:nvPr/>
        </p:nvGrpSpPr>
        <p:grpSpPr bwMode="auto">
          <a:xfrm>
            <a:off x="6554788" y="1181100"/>
            <a:ext cx="455612" cy="5562600"/>
            <a:chOff x="4129" y="744"/>
            <a:chExt cx="287" cy="3504"/>
          </a:xfrm>
        </p:grpSpPr>
        <p:sp>
          <p:nvSpPr>
            <p:cNvPr id="509960" name="Line 8"/>
            <p:cNvSpPr>
              <a:spLocks noChangeShapeType="1"/>
            </p:cNvSpPr>
            <p:nvPr/>
          </p:nvSpPr>
          <p:spPr bwMode="auto">
            <a:xfrm>
              <a:off x="4416" y="744"/>
              <a:ext cx="0" cy="350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1" name="Text Box 9"/>
            <p:cNvSpPr txBox="1">
              <a:spLocks noChangeArrowheads="1"/>
            </p:cNvSpPr>
            <p:nvPr/>
          </p:nvSpPr>
          <p:spPr bwMode="auto">
            <a:xfrm rot="16200000">
              <a:off x="3927" y="3770"/>
              <a:ext cx="6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detector</a:t>
              </a:r>
            </a:p>
          </p:txBody>
        </p:sp>
      </p:grp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x-ray beam</a:t>
            </a:r>
          </a:p>
        </p:txBody>
      </p:sp>
      <p:grpSp>
        <p:nvGrpSpPr>
          <p:cNvPr id="509963" name="Group 11"/>
          <p:cNvGrpSpPr>
            <a:grpSpLocks/>
          </p:cNvGrpSpPr>
          <p:nvPr/>
        </p:nvGrpSpPr>
        <p:grpSpPr bwMode="auto">
          <a:xfrm>
            <a:off x="-1524000" y="3390900"/>
            <a:ext cx="4876800" cy="304800"/>
            <a:chOff x="-960" y="2136"/>
            <a:chExt cx="3072" cy="192"/>
          </a:xfrm>
        </p:grpSpPr>
        <p:sp>
          <p:nvSpPr>
            <p:cNvPr id="509964" name="Freeform 12"/>
            <p:cNvSpPr>
              <a:spLocks/>
            </p:cNvSpPr>
            <p:nvPr/>
          </p:nvSpPr>
          <p:spPr bwMode="auto">
            <a:xfrm>
              <a:off x="-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5" name="Freeform 13"/>
            <p:cNvSpPr>
              <a:spLocks/>
            </p:cNvSpPr>
            <p:nvPr/>
          </p:nvSpPr>
          <p:spPr bwMode="auto">
            <a:xfrm>
              <a:off x="-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6" name="Freeform 14"/>
            <p:cNvSpPr>
              <a:spLocks/>
            </p:cNvSpPr>
            <p:nvPr/>
          </p:nvSpPr>
          <p:spPr bwMode="auto">
            <a:xfrm>
              <a:off x="-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7" name="Freeform 15"/>
            <p:cNvSpPr>
              <a:spLocks/>
            </p:cNvSpPr>
            <p:nvPr/>
          </p:nvSpPr>
          <p:spPr bwMode="auto">
            <a:xfrm>
              <a:off x="192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8" name="Freeform 16"/>
            <p:cNvSpPr>
              <a:spLocks/>
            </p:cNvSpPr>
            <p:nvPr/>
          </p:nvSpPr>
          <p:spPr bwMode="auto">
            <a:xfrm>
              <a:off x="576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69" name="Freeform 17"/>
            <p:cNvSpPr>
              <a:spLocks/>
            </p:cNvSpPr>
            <p:nvPr/>
          </p:nvSpPr>
          <p:spPr bwMode="auto">
            <a:xfrm>
              <a:off x="960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70" name="Freeform 18"/>
            <p:cNvSpPr>
              <a:spLocks/>
            </p:cNvSpPr>
            <p:nvPr/>
          </p:nvSpPr>
          <p:spPr bwMode="auto">
            <a:xfrm>
              <a:off x="1344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71" name="Freeform 19"/>
            <p:cNvSpPr>
              <a:spLocks/>
            </p:cNvSpPr>
            <p:nvPr/>
          </p:nvSpPr>
          <p:spPr bwMode="auto">
            <a:xfrm>
              <a:off x="1728" y="21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9972" name="Rectangle 20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scattering</a:t>
            </a:r>
          </a:p>
        </p:txBody>
      </p:sp>
      <p:sp>
        <p:nvSpPr>
          <p:cNvPr id="509973" name="Oval 21"/>
          <p:cNvSpPr>
            <a:spLocks noChangeArrowheads="1"/>
          </p:cNvSpPr>
          <p:nvPr/>
        </p:nvSpPr>
        <p:spPr bwMode="auto">
          <a:xfrm>
            <a:off x="3324225" y="3502025"/>
            <a:ext cx="152400" cy="152400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9974" name="Oval 22"/>
          <p:cNvSpPr>
            <a:spLocks noChangeArrowheads="1"/>
          </p:cNvSpPr>
          <p:nvPr/>
        </p:nvSpPr>
        <p:spPr bwMode="auto">
          <a:xfrm>
            <a:off x="2892425" y="3121025"/>
            <a:ext cx="914400" cy="914400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9975" name="Oval 23"/>
          <p:cNvSpPr>
            <a:spLocks noChangeArrowheads="1"/>
          </p:cNvSpPr>
          <p:nvPr/>
        </p:nvSpPr>
        <p:spPr bwMode="auto">
          <a:xfrm>
            <a:off x="2284413" y="2513013"/>
            <a:ext cx="2130425" cy="2130425"/>
          </a:xfrm>
          <a:prstGeom prst="ellipse">
            <a:avLst/>
          </a:prstGeom>
          <a:noFill/>
          <a:ln w="25400">
            <a:solidFill>
              <a:srgbClr val="66FF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9976" name="Oval 24"/>
          <p:cNvSpPr>
            <a:spLocks noChangeArrowheads="1"/>
          </p:cNvSpPr>
          <p:nvPr/>
        </p:nvSpPr>
        <p:spPr bwMode="auto">
          <a:xfrm>
            <a:off x="1676400" y="1905000"/>
            <a:ext cx="3344863" cy="3344863"/>
          </a:xfrm>
          <a:prstGeom prst="ellipse">
            <a:avLst/>
          </a:prstGeom>
          <a:noFill/>
          <a:ln w="25400">
            <a:solidFill>
              <a:srgbClr val="CCFF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09977" name="Group 25"/>
          <p:cNvGrpSpPr>
            <a:grpSpLocks/>
          </p:cNvGrpSpPr>
          <p:nvPr/>
        </p:nvGrpSpPr>
        <p:grpSpPr bwMode="auto">
          <a:xfrm>
            <a:off x="-1524000" y="3060700"/>
            <a:ext cx="6545263" cy="3344863"/>
            <a:chOff x="-960" y="1928"/>
            <a:chExt cx="4123" cy="2107"/>
          </a:xfrm>
        </p:grpSpPr>
        <p:grpSp>
          <p:nvGrpSpPr>
            <p:cNvPr id="509978" name="Group 26"/>
            <p:cNvGrpSpPr>
              <a:grpSpLocks/>
            </p:cNvGrpSpPr>
            <p:nvPr/>
          </p:nvGrpSpPr>
          <p:grpSpPr bwMode="auto">
            <a:xfrm>
              <a:off x="-960" y="2904"/>
              <a:ext cx="3072" cy="192"/>
              <a:chOff x="288" y="3936"/>
              <a:chExt cx="3072" cy="192"/>
            </a:xfrm>
          </p:grpSpPr>
          <p:sp>
            <p:nvSpPr>
              <p:cNvPr id="509979" name="Freeform 27"/>
              <p:cNvSpPr>
                <a:spLocks/>
              </p:cNvSpPr>
              <p:nvPr/>
            </p:nvSpPr>
            <p:spPr bwMode="auto">
              <a:xfrm>
                <a:off x="28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0" name="Freeform 28"/>
              <p:cNvSpPr>
                <a:spLocks/>
              </p:cNvSpPr>
              <p:nvPr/>
            </p:nvSpPr>
            <p:spPr bwMode="auto">
              <a:xfrm>
                <a:off x="67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1" name="Freeform 29"/>
              <p:cNvSpPr>
                <a:spLocks/>
              </p:cNvSpPr>
              <p:nvPr/>
            </p:nvSpPr>
            <p:spPr bwMode="auto">
              <a:xfrm>
                <a:off x="105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2" name="Freeform 30"/>
              <p:cNvSpPr>
                <a:spLocks/>
              </p:cNvSpPr>
              <p:nvPr/>
            </p:nvSpPr>
            <p:spPr bwMode="auto">
              <a:xfrm>
                <a:off x="1440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3" name="Freeform 31"/>
              <p:cNvSpPr>
                <a:spLocks/>
              </p:cNvSpPr>
              <p:nvPr/>
            </p:nvSpPr>
            <p:spPr bwMode="auto">
              <a:xfrm>
                <a:off x="1824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4" name="Freeform 32"/>
              <p:cNvSpPr>
                <a:spLocks/>
              </p:cNvSpPr>
              <p:nvPr/>
            </p:nvSpPr>
            <p:spPr bwMode="auto">
              <a:xfrm>
                <a:off x="2208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5" name="Freeform 33"/>
              <p:cNvSpPr>
                <a:spLocks/>
              </p:cNvSpPr>
              <p:nvPr/>
            </p:nvSpPr>
            <p:spPr bwMode="auto">
              <a:xfrm>
                <a:off x="2592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9986" name="Freeform 34"/>
              <p:cNvSpPr>
                <a:spLocks/>
              </p:cNvSpPr>
              <p:nvPr/>
            </p:nvSpPr>
            <p:spPr bwMode="auto">
              <a:xfrm>
                <a:off x="2976" y="3936"/>
                <a:ext cx="384" cy="192"/>
              </a:xfrm>
              <a:custGeom>
                <a:avLst/>
                <a:gdLst>
                  <a:gd name="T0" fmla="*/ 0 w 384"/>
                  <a:gd name="T1" fmla="*/ 96 h 192"/>
                  <a:gd name="T2" fmla="*/ 96 w 384"/>
                  <a:gd name="T3" fmla="*/ 0 h 192"/>
                  <a:gd name="T4" fmla="*/ 192 w 384"/>
                  <a:gd name="T5" fmla="*/ 96 h 192"/>
                  <a:gd name="T6" fmla="*/ 288 w 384"/>
                  <a:gd name="T7" fmla="*/ 192 h 192"/>
                  <a:gd name="T8" fmla="*/ 384 w 384"/>
                  <a:gd name="T9" fmla="*/ 96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4" h="192">
                    <a:moveTo>
                      <a:pt x="0" y="96"/>
                    </a:moveTo>
                    <a:cubicBezTo>
                      <a:pt x="32" y="48"/>
                      <a:pt x="64" y="0"/>
                      <a:pt x="96" y="0"/>
                    </a:cubicBezTo>
                    <a:cubicBezTo>
                      <a:pt x="128" y="0"/>
                      <a:pt x="160" y="64"/>
                      <a:pt x="192" y="96"/>
                    </a:cubicBezTo>
                    <a:cubicBezTo>
                      <a:pt x="224" y="128"/>
                      <a:pt x="256" y="192"/>
                      <a:pt x="288" y="192"/>
                    </a:cubicBezTo>
                    <a:cubicBezTo>
                      <a:pt x="320" y="192"/>
                      <a:pt x="352" y="144"/>
                      <a:pt x="384" y="96"/>
                    </a:cubicBezTo>
                  </a:path>
                </a:pathLst>
              </a:cu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09987" name="Oval 35"/>
            <p:cNvSpPr>
              <a:spLocks noChangeArrowheads="1"/>
            </p:cNvSpPr>
            <p:nvPr/>
          </p:nvSpPr>
          <p:spPr bwMode="auto">
            <a:xfrm>
              <a:off x="2064" y="2928"/>
              <a:ext cx="96" cy="96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09988" name="Group 36"/>
            <p:cNvGrpSpPr>
              <a:grpSpLocks/>
            </p:cNvGrpSpPr>
            <p:nvPr/>
          </p:nvGrpSpPr>
          <p:grpSpPr bwMode="auto">
            <a:xfrm>
              <a:off x="1056" y="1928"/>
              <a:ext cx="2107" cy="2107"/>
              <a:chOff x="1056" y="1200"/>
              <a:chExt cx="2107" cy="2107"/>
            </a:xfrm>
          </p:grpSpPr>
          <p:sp>
            <p:nvSpPr>
              <p:cNvPr id="509989" name="Oval 37"/>
              <p:cNvSpPr>
                <a:spLocks noChangeArrowheads="1"/>
              </p:cNvSpPr>
              <p:nvPr/>
            </p:nvSpPr>
            <p:spPr bwMode="auto">
              <a:xfrm>
                <a:off x="1822" y="1966"/>
                <a:ext cx="576" cy="576"/>
              </a:xfrm>
              <a:prstGeom prst="ellipse">
                <a:avLst/>
              </a:prstGeom>
              <a:noFill/>
              <a:ln w="254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9990" name="Oval 38"/>
              <p:cNvSpPr>
                <a:spLocks noChangeArrowheads="1"/>
              </p:cNvSpPr>
              <p:nvPr/>
            </p:nvSpPr>
            <p:spPr bwMode="auto">
              <a:xfrm>
                <a:off x="1439" y="1583"/>
                <a:ext cx="1342" cy="1342"/>
              </a:xfrm>
              <a:prstGeom prst="ellipse">
                <a:avLst/>
              </a:prstGeom>
              <a:noFill/>
              <a:ln w="25400">
                <a:solidFill>
                  <a:srgbClr val="66FF66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9991" name="Oval 39"/>
              <p:cNvSpPr>
                <a:spLocks noChangeArrowheads="1"/>
              </p:cNvSpPr>
              <p:nvPr/>
            </p:nvSpPr>
            <p:spPr bwMode="auto">
              <a:xfrm>
                <a:off x="1056" y="1200"/>
                <a:ext cx="2107" cy="2107"/>
              </a:xfrm>
              <a:prstGeom prst="ellipse">
                <a:avLst/>
              </a:prstGeom>
              <a:noFill/>
              <a:ln w="25400">
                <a:solidFill>
                  <a:srgbClr val="CCFF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09992" name="Group 40"/>
          <p:cNvGrpSpPr>
            <a:grpSpLocks/>
          </p:cNvGrpSpPr>
          <p:nvPr/>
        </p:nvGrpSpPr>
        <p:grpSpPr bwMode="auto">
          <a:xfrm>
            <a:off x="6908800" y="1371600"/>
            <a:ext cx="635000" cy="5788025"/>
            <a:chOff x="4360" y="864"/>
            <a:chExt cx="400" cy="3646"/>
          </a:xfrm>
        </p:grpSpPr>
        <p:sp>
          <p:nvSpPr>
            <p:cNvPr id="509993" name="Freeform 41"/>
            <p:cNvSpPr>
              <a:spLocks/>
            </p:cNvSpPr>
            <p:nvPr/>
          </p:nvSpPr>
          <p:spPr bwMode="auto">
            <a:xfrm>
              <a:off x="4360" y="2280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94" name="Freeform 42"/>
            <p:cNvSpPr>
              <a:spLocks/>
            </p:cNvSpPr>
            <p:nvPr/>
          </p:nvSpPr>
          <p:spPr bwMode="auto">
            <a:xfrm>
              <a:off x="4368" y="86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95" name="Freeform 43"/>
            <p:cNvSpPr>
              <a:spLocks/>
            </p:cNvSpPr>
            <p:nvPr/>
          </p:nvSpPr>
          <p:spPr bwMode="auto">
            <a:xfrm>
              <a:off x="4364" y="3694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9996" name="Group 44"/>
          <p:cNvGrpSpPr>
            <a:grpSpLocks/>
          </p:cNvGrpSpPr>
          <p:nvPr/>
        </p:nvGrpSpPr>
        <p:grpSpPr bwMode="auto">
          <a:xfrm>
            <a:off x="3263900" y="3009900"/>
            <a:ext cx="622300" cy="2433638"/>
            <a:chOff x="2072" y="1888"/>
            <a:chExt cx="392" cy="1533"/>
          </a:xfrm>
        </p:grpSpPr>
        <p:sp>
          <p:nvSpPr>
            <p:cNvPr id="509997" name="Freeform 45"/>
            <p:cNvSpPr>
              <a:spLocks/>
            </p:cNvSpPr>
            <p:nvPr/>
          </p:nvSpPr>
          <p:spPr bwMode="auto">
            <a:xfrm>
              <a:off x="2072" y="1888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9998" name="Freeform 46"/>
            <p:cNvSpPr>
              <a:spLocks/>
            </p:cNvSpPr>
            <p:nvPr/>
          </p:nvSpPr>
          <p:spPr bwMode="auto">
            <a:xfrm>
              <a:off x="2072" y="2605"/>
              <a:ext cx="392" cy="816"/>
            </a:xfrm>
            <a:custGeom>
              <a:avLst/>
              <a:gdLst>
                <a:gd name="T0" fmla="*/ 56 w 392"/>
                <a:gd name="T1" fmla="*/ 0 h 816"/>
                <a:gd name="T2" fmla="*/ 56 w 392"/>
                <a:gd name="T3" fmla="*/ 144 h 816"/>
                <a:gd name="T4" fmla="*/ 56 w 392"/>
                <a:gd name="T5" fmla="*/ 288 h 816"/>
                <a:gd name="T6" fmla="*/ 392 w 392"/>
                <a:gd name="T7" fmla="*/ 336 h 816"/>
                <a:gd name="T8" fmla="*/ 56 w 392"/>
                <a:gd name="T9" fmla="*/ 432 h 816"/>
                <a:gd name="T10" fmla="*/ 56 w 392"/>
                <a:gd name="T11" fmla="*/ 528 h 816"/>
                <a:gd name="T12" fmla="*/ 56 w 392"/>
                <a:gd name="T13" fmla="*/ 672 h 816"/>
                <a:gd name="T14" fmla="*/ 56 w 392"/>
                <a:gd name="T15" fmla="*/ 816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2" h="816">
                  <a:moveTo>
                    <a:pt x="56" y="0"/>
                  </a:moveTo>
                  <a:cubicBezTo>
                    <a:pt x="56" y="24"/>
                    <a:pt x="56" y="96"/>
                    <a:pt x="56" y="144"/>
                  </a:cubicBezTo>
                  <a:cubicBezTo>
                    <a:pt x="56" y="192"/>
                    <a:pt x="0" y="256"/>
                    <a:pt x="56" y="288"/>
                  </a:cubicBezTo>
                  <a:cubicBezTo>
                    <a:pt x="112" y="320"/>
                    <a:pt x="392" y="312"/>
                    <a:pt x="392" y="336"/>
                  </a:cubicBezTo>
                  <a:cubicBezTo>
                    <a:pt x="392" y="360"/>
                    <a:pt x="112" y="400"/>
                    <a:pt x="56" y="432"/>
                  </a:cubicBezTo>
                  <a:cubicBezTo>
                    <a:pt x="0" y="464"/>
                    <a:pt x="56" y="488"/>
                    <a:pt x="56" y="528"/>
                  </a:cubicBezTo>
                  <a:cubicBezTo>
                    <a:pt x="56" y="568"/>
                    <a:pt x="56" y="624"/>
                    <a:pt x="56" y="672"/>
                  </a:cubicBezTo>
                  <a:cubicBezTo>
                    <a:pt x="56" y="720"/>
                    <a:pt x="56" y="792"/>
                    <a:pt x="56" y="816"/>
                  </a:cubicBezTo>
                </a:path>
              </a:pathLst>
            </a:cu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56695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9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7.40741E-7 C 3.05556E-6 -0.02523 3.05556E-6 -0.04931 -0.00018 -0.04931 C -0.00035 -0.04931 -0.00035 -0.02523 -0.00052 7.40741E-7 C -0.00052 0.02801 -0.00052 0.05602 -0.00087 0.05602 C -0.00104 0.05602 -0.00104 0.02801 -0.00104 7.40741E-7 C -0.00104 -0.02523 -0.00122 -0.04931 -0.00139 -0.04931 C -0.00157 -0.04931 -0.00157 -0.02523 -0.00174 7.40741E-7 C -0.00174 0.02801 -0.00174 0.05602 -0.00191 0.05602 C -0.00209 0.05602 -0.00226 7.40741E-7 -0.00226 0.00023 C -0.00226 -0.02523 -0.00243 -0.04931 -0.00261 -0.04931 C -0.00278 -0.04931 -0.00278 -0.02523 -0.00278 7.40741E-7 C -0.00295 0.02801 -0.00295 0.05602 -0.00313 0.05602 C -0.0033 0.05602 -0.0033 0.02801 -0.00348 7.40741E-7 C -0.00348 -0.02523 -0.00348 -0.04931 -0.00365 -0.04931 C -0.00382 -0.04931 -0.004 -0.02523 -0.004 7.40741E-7 C -0.004 0.02801 -0.00417 0.05602 -0.00434 0.05602 C -0.00452 0.05602 -0.00452 0.02801 -0.00469 7.40741E-7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5099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5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5" presetClass="path" presetSubtype="0" decel="5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9325E-6 L -0.39948 -3.29325E-6 " pathEditMode="relative" rAng="0" ptsTypes="AA">
                                      <p:cBhvr>
                                        <p:cTn id="50" dur="2000" spd="-100000" fill="hold"/>
                                        <p:tgtEl>
                                          <p:spTgt spid="5099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9973" grpId="0" animBg="1"/>
      <p:bldP spid="509974" grpId="0" animBg="1"/>
      <p:bldP spid="509975" grpId="0" animBg="1"/>
      <p:bldP spid="50997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pic>
        <p:nvPicPr>
          <p:cNvPr id="86019" name="Picture 3" descr="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0" name="Picture 4" descr="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Picture 5" descr="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2" name="Picture 6" descr="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3" name="Picture 7" descr="frame_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4" name="Picture 8" descr="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5" name="Picture 9" descr="frame_00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6" name="Picture 10" descr="frame_00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7" name="Picture 11" descr="frame_00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8" name="Picture 12" descr="frame_0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9" name="Text Box 13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6030" name="Text Box 14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35872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Fractional error</a:t>
            </a:r>
          </a:p>
        </p:txBody>
      </p:sp>
      <p:sp>
        <p:nvSpPr>
          <p:cNvPr id="1937411" name="Text Box 3"/>
          <p:cNvSpPr txBox="1">
            <a:spLocks noChangeArrowheads="1"/>
          </p:cNvSpPr>
          <p:nvPr/>
        </p:nvSpPr>
        <p:spPr bwMode="auto">
          <a:xfrm>
            <a:off x="625475" y="1866900"/>
            <a:ext cx="785495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no “scale factor” is perfectly known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source of light is perfectly stable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shutter is perfectly reproducible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no crystal is perfectly still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detector is perfectly calibrated</a:t>
            </a:r>
          </a:p>
        </p:txBody>
      </p:sp>
    </p:spTree>
    <p:extLst>
      <p:ext uri="{BB962C8B-B14F-4D97-AF65-F5344CB8AC3E}">
        <p14:creationId xmlns:p14="http://schemas.microsoft.com/office/powerpoint/2010/main" val="42299935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Darwin’s Formula</a:t>
            </a:r>
          </a:p>
        </p:txBody>
      </p:sp>
      <p:sp>
        <p:nvSpPr>
          <p:cNvPr id="1836035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I(hkl)</a:t>
            </a:r>
            <a:r>
              <a:rPr lang="en-US" smtClean="0">
                <a:solidFill>
                  <a:srgbClr val="000000"/>
                </a:solidFill>
              </a:rPr>
              <a:t>	- photons/spot (fully-recorded)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I</a:t>
            </a:r>
            <a:r>
              <a:rPr lang="en-US" b="1" baseline="-25000" smtClean="0">
                <a:solidFill>
                  <a:srgbClr val="000000"/>
                </a:solidFill>
              </a:rPr>
              <a:t>beam</a:t>
            </a:r>
            <a:r>
              <a:rPr lang="en-US" smtClean="0">
                <a:solidFill>
                  <a:srgbClr val="000000"/>
                </a:solidFill>
              </a:rPr>
              <a:t>	- incident (photons/s/m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r</a:t>
            </a:r>
            <a:r>
              <a:rPr lang="en-US" b="1" baseline="-25000" smtClean="0">
                <a:solidFill>
                  <a:srgbClr val="000000"/>
                </a:solidFill>
              </a:rPr>
              <a:t>e</a:t>
            </a:r>
            <a:r>
              <a:rPr 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baseline="30000" smtClean="0">
                <a:solidFill>
                  <a:srgbClr val="000000"/>
                </a:solidFill>
              </a:rPr>
              <a:t>-15</a:t>
            </a:r>
            <a:r>
              <a:rPr 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V</a:t>
            </a:r>
            <a:r>
              <a:rPr lang="en-US" b="1" baseline="-25000" smtClean="0">
                <a:solidFill>
                  <a:srgbClr val="000000"/>
                </a:solidFill>
              </a:rPr>
              <a:t>xtal</a:t>
            </a:r>
            <a:r>
              <a:rPr lang="en-US" smtClean="0">
                <a:solidFill>
                  <a:srgbClr val="000000"/>
                </a:solidFill>
              </a:rPr>
              <a:t>	- volume of crystal (in m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V</a:t>
            </a:r>
            <a:r>
              <a:rPr lang="en-US" b="1" baseline="-25000" smtClean="0">
                <a:solidFill>
                  <a:srgbClr val="000000"/>
                </a:solidFill>
              </a:rPr>
              <a:t>cell</a:t>
            </a:r>
            <a:r>
              <a:rPr lang="en-US" smtClean="0">
                <a:solidFill>
                  <a:srgbClr val="000000"/>
                </a:solidFill>
              </a:rPr>
              <a:t>	- volume of unit cell (in m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mtClean="0">
                <a:solidFill>
                  <a:srgbClr val="000000"/>
                </a:solidFill>
              </a:rPr>
              <a:t>	- x-ray wavelength (in meters!)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baseline="30000" smtClean="0">
              <a:solidFill>
                <a:srgbClr val="000000"/>
              </a:solidFill>
            </a:endParaRPr>
          </a:p>
        </p:txBody>
      </p:sp>
      <p:sp>
        <p:nvSpPr>
          <p:cNvPr id="1836036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ω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rotation speed (radians/s)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L</a:t>
            </a:r>
            <a:r>
              <a:rPr lang="en-US" smtClean="0">
                <a:solidFill>
                  <a:srgbClr val="000000"/>
                </a:solidFill>
              </a:rPr>
              <a:t>	- Lorentz factor (speed/speed)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      </a:t>
            </a:r>
            <a:r>
              <a:rPr lang="en-US" smtClean="0">
                <a:solidFill>
                  <a:srgbClr val="000000"/>
                </a:solidFill>
              </a:rPr>
              <a:t>(1+cos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(2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smtClean="0">
                <a:solidFill>
                  <a:srgbClr val="000000"/>
                </a:solidFill>
              </a:rPr>
              <a:t>) -Pfac∙cos(2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Φ</a:t>
            </a:r>
            <a:r>
              <a:rPr lang="en-US" smtClean="0">
                <a:solidFill>
                  <a:srgbClr val="000000"/>
                </a:solidFill>
              </a:rPr>
              <a:t>)sin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(2</a:t>
            </a:r>
            <a:r>
              <a:rPr lang="el-GR" smtClean="0">
                <a:solidFill>
                  <a:srgbClr val="000000"/>
                </a:solidFill>
              </a:rPr>
              <a:t>θ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)/2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A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attenuation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  exp(-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∙l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path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F(hkl)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structure amplitude (electrons)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C. G. Darwin (1914)</a:t>
            </a:r>
          </a:p>
        </p:txBody>
      </p:sp>
      <p:sp>
        <p:nvSpPr>
          <p:cNvPr id="1836037" name="Rectangle 5"/>
          <p:cNvSpPr>
            <a:spLocks noChangeArrowheads="1"/>
          </p:cNvSpPr>
          <p:nvPr/>
        </p:nvSpPr>
        <p:spPr bwMode="auto">
          <a:xfrm>
            <a:off x="5819775" y="181610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P A | F(hkl) |</a:t>
            </a:r>
            <a:r>
              <a:rPr lang="en-US" sz="3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836038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323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I(hkl) = I</a:t>
            </a:r>
            <a:r>
              <a:rPr lang="en-US" sz="3600" baseline="-25000" smtClean="0">
                <a:solidFill>
                  <a:srgbClr val="000000"/>
                </a:solidFill>
                <a:cs typeface="Arial" pitchFamily="34" charset="0"/>
              </a:rPr>
              <a:t>beam</a:t>
            </a: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 r</a:t>
            </a:r>
            <a:r>
              <a:rPr lang="en-US" sz="3600" baseline="-25000" smtClean="0">
                <a:solidFill>
                  <a:srgbClr val="000000"/>
                </a:solidFill>
                <a:cs typeface="Arial" pitchFamily="34" charset="0"/>
              </a:rPr>
              <a:t>e</a:t>
            </a:r>
            <a:r>
              <a:rPr lang="en-US" sz="3600" baseline="30000" smtClean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el-GR" sz="3600" baseline="-2500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836039" name="Group 7"/>
          <p:cNvGrpSpPr>
            <a:grpSpLocks/>
          </p:cNvGrpSpPr>
          <p:nvPr/>
        </p:nvGrpSpPr>
        <p:grpSpPr bwMode="auto">
          <a:xfrm>
            <a:off x="3589338" y="1484313"/>
            <a:ext cx="963612" cy="1304925"/>
            <a:chOff x="2149" y="908"/>
            <a:chExt cx="607" cy="822"/>
          </a:xfrm>
        </p:grpSpPr>
        <p:sp>
          <p:nvSpPr>
            <p:cNvPr id="1836040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xtal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36041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36042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836043" name="Group 11"/>
          <p:cNvGrpSpPr>
            <a:grpSpLocks/>
          </p:cNvGrpSpPr>
          <p:nvPr/>
        </p:nvGrpSpPr>
        <p:grpSpPr bwMode="auto">
          <a:xfrm>
            <a:off x="4562475" y="1484313"/>
            <a:ext cx="1304925" cy="1304925"/>
            <a:chOff x="2874" y="962"/>
            <a:chExt cx="822" cy="822"/>
          </a:xfrm>
        </p:grpSpPr>
        <p:sp>
          <p:nvSpPr>
            <p:cNvPr id="1836044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λ</a:t>
              </a:r>
              <a:r>
                <a:rPr lang="en-US" sz="3600" baseline="48000" smtClean="0">
                  <a:solidFill>
                    <a:srgbClr val="000000"/>
                  </a:solidFill>
                  <a:cs typeface="Arial" pitchFamily="34" charset="0"/>
                </a:rPr>
                <a:t>3 </a:t>
              </a: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36045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ω</a:t>
              </a: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36046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6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Darwin’s Formula</a:t>
            </a:r>
          </a:p>
        </p:txBody>
      </p:sp>
      <p:sp>
        <p:nvSpPr>
          <p:cNvPr id="1856515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I(hkl)</a:t>
            </a:r>
            <a:r>
              <a:rPr lang="en-US" smtClean="0">
                <a:solidFill>
                  <a:srgbClr val="000000"/>
                </a:solidFill>
              </a:rPr>
              <a:t>	- photons/spot (fully-recorded)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I</a:t>
            </a:r>
            <a:r>
              <a:rPr lang="en-US" b="1" baseline="-25000" smtClean="0">
                <a:solidFill>
                  <a:srgbClr val="000000"/>
                </a:solidFill>
              </a:rPr>
              <a:t>beam</a:t>
            </a:r>
            <a:r>
              <a:rPr lang="en-US" smtClean="0">
                <a:solidFill>
                  <a:srgbClr val="000000"/>
                </a:solidFill>
              </a:rPr>
              <a:t>	- incident (photons/s/m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r</a:t>
            </a:r>
            <a:r>
              <a:rPr lang="en-US" b="1" baseline="-25000" smtClean="0">
                <a:solidFill>
                  <a:srgbClr val="000000"/>
                </a:solidFill>
              </a:rPr>
              <a:t>e</a:t>
            </a:r>
            <a:r>
              <a:rPr 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baseline="30000" smtClean="0">
                <a:solidFill>
                  <a:srgbClr val="000000"/>
                </a:solidFill>
              </a:rPr>
              <a:t>-15</a:t>
            </a:r>
            <a:r>
              <a:rPr 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V</a:t>
            </a:r>
            <a:r>
              <a:rPr lang="en-US" b="1" baseline="-25000" smtClean="0">
                <a:solidFill>
                  <a:srgbClr val="000000"/>
                </a:solidFill>
              </a:rPr>
              <a:t>xtal</a:t>
            </a:r>
            <a:r>
              <a:rPr lang="en-US" smtClean="0">
                <a:solidFill>
                  <a:srgbClr val="000000"/>
                </a:solidFill>
              </a:rPr>
              <a:t>	- volume of crystal (in m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V</a:t>
            </a:r>
            <a:r>
              <a:rPr lang="en-US" b="1" baseline="-25000" smtClean="0">
                <a:solidFill>
                  <a:srgbClr val="000000"/>
                </a:solidFill>
              </a:rPr>
              <a:t>cell</a:t>
            </a:r>
            <a:r>
              <a:rPr lang="en-US" smtClean="0">
                <a:solidFill>
                  <a:srgbClr val="000000"/>
                </a:solidFill>
              </a:rPr>
              <a:t>	- volume of unit cell (in m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mtClean="0">
                <a:solidFill>
                  <a:srgbClr val="000000"/>
                </a:solidFill>
              </a:rPr>
              <a:t>	- x-ray wavelength (in meters!)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baseline="30000" smtClean="0">
              <a:solidFill>
                <a:srgbClr val="000000"/>
              </a:solidFill>
            </a:endParaRPr>
          </a:p>
        </p:txBody>
      </p:sp>
      <p:sp>
        <p:nvSpPr>
          <p:cNvPr id="1856516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ω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rotation speed (radians/s)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L</a:t>
            </a:r>
            <a:r>
              <a:rPr lang="en-US" smtClean="0">
                <a:solidFill>
                  <a:srgbClr val="000000"/>
                </a:solidFill>
              </a:rPr>
              <a:t>	- Lorentz factor (speed/speed)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      </a:t>
            </a:r>
            <a:r>
              <a:rPr lang="en-US" smtClean="0">
                <a:solidFill>
                  <a:srgbClr val="000000"/>
                </a:solidFill>
              </a:rPr>
              <a:t>(1+cos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(2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smtClean="0">
                <a:solidFill>
                  <a:srgbClr val="000000"/>
                </a:solidFill>
              </a:rPr>
              <a:t>) -Pfac∙cos(2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Φ</a:t>
            </a:r>
            <a:r>
              <a:rPr lang="en-US" smtClean="0">
                <a:solidFill>
                  <a:srgbClr val="000000"/>
                </a:solidFill>
              </a:rPr>
              <a:t>)sin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(2</a:t>
            </a:r>
            <a:r>
              <a:rPr lang="el-GR" smtClean="0">
                <a:solidFill>
                  <a:srgbClr val="000000"/>
                </a:solidFill>
              </a:rPr>
              <a:t>θ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)/2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CC3300"/>
                </a:solidFill>
                <a:cs typeface="Arial" pitchFamily="34" charset="0"/>
              </a:rPr>
              <a:t>A</a:t>
            </a:r>
            <a:r>
              <a:rPr lang="en-US" smtClean="0">
                <a:solidFill>
                  <a:srgbClr val="CC3300"/>
                </a:solidFill>
                <a:cs typeface="Arial" pitchFamily="34" charset="0"/>
              </a:rPr>
              <a:t>	- attenuation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CC3300"/>
                </a:solidFill>
                <a:cs typeface="Arial" pitchFamily="34" charset="0"/>
              </a:rPr>
              <a:t>	  exp(-</a:t>
            </a:r>
            <a:r>
              <a:rPr lang="el-GR" smtClean="0">
                <a:solidFill>
                  <a:srgbClr val="CC3300"/>
                </a:solidFill>
                <a:cs typeface="Arial" pitchFamily="34" charset="0"/>
              </a:rPr>
              <a:t>μ</a:t>
            </a:r>
            <a:r>
              <a:rPr lang="en-US" baseline="-25000" smtClean="0">
                <a:solidFill>
                  <a:srgbClr val="CC3300"/>
                </a:solidFill>
                <a:cs typeface="Arial" pitchFamily="34" charset="0"/>
              </a:rPr>
              <a:t>xtal</a:t>
            </a:r>
            <a:r>
              <a:rPr lang="en-US" smtClean="0">
                <a:solidFill>
                  <a:srgbClr val="CC3300"/>
                </a:solidFill>
                <a:cs typeface="Arial" pitchFamily="34" charset="0"/>
              </a:rPr>
              <a:t>∙l</a:t>
            </a:r>
            <a:r>
              <a:rPr lang="en-US" baseline="-25000" smtClean="0">
                <a:solidFill>
                  <a:srgbClr val="CC3300"/>
                </a:solidFill>
                <a:cs typeface="Arial" pitchFamily="34" charset="0"/>
              </a:rPr>
              <a:t>path</a:t>
            </a:r>
            <a:r>
              <a:rPr lang="en-US" smtClean="0">
                <a:solidFill>
                  <a:srgbClr val="CC3300"/>
                </a:solidFill>
                <a:cs typeface="Arial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F(hkl)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structure amplitude (electrons)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C. G. Darwin (1914)</a:t>
            </a:r>
          </a:p>
        </p:txBody>
      </p:sp>
      <p:sp>
        <p:nvSpPr>
          <p:cNvPr id="1856517" name="Rectangle 5"/>
          <p:cNvSpPr>
            <a:spLocks noChangeArrowheads="1"/>
          </p:cNvSpPr>
          <p:nvPr/>
        </p:nvSpPr>
        <p:spPr bwMode="auto">
          <a:xfrm>
            <a:off x="5819775" y="181610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P</a:t>
            </a:r>
            <a:r>
              <a:rPr lang="en-US" sz="3600" smtClean="0">
                <a:solidFill>
                  <a:srgbClr val="CC3300"/>
                </a:solidFill>
              </a:rPr>
              <a:t> A</a:t>
            </a:r>
            <a:r>
              <a:rPr lang="en-US" sz="3600" smtClean="0">
                <a:solidFill>
                  <a:srgbClr val="000000"/>
                </a:solidFill>
              </a:rPr>
              <a:t> | F(hkl) |</a:t>
            </a:r>
            <a:r>
              <a:rPr lang="en-US" sz="3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856518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323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I(hkl) = I</a:t>
            </a:r>
            <a:r>
              <a:rPr lang="en-US" sz="3600" baseline="-25000" smtClean="0">
                <a:solidFill>
                  <a:srgbClr val="000000"/>
                </a:solidFill>
                <a:cs typeface="Arial" pitchFamily="34" charset="0"/>
              </a:rPr>
              <a:t>beam</a:t>
            </a: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 r</a:t>
            </a:r>
            <a:r>
              <a:rPr lang="en-US" sz="3600" baseline="-25000" smtClean="0">
                <a:solidFill>
                  <a:srgbClr val="000000"/>
                </a:solidFill>
                <a:cs typeface="Arial" pitchFamily="34" charset="0"/>
              </a:rPr>
              <a:t>e</a:t>
            </a:r>
            <a:r>
              <a:rPr lang="en-US" sz="3600" baseline="30000" smtClean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el-GR" sz="3600" baseline="-2500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856519" name="Group 7"/>
          <p:cNvGrpSpPr>
            <a:grpSpLocks/>
          </p:cNvGrpSpPr>
          <p:nvPr/>
        </p:nvGrpSpPr>
        <p:grpSpPr bwMode="auto">
          <a:xfrm>
            <a:off x="3589338" y="1484313"/>
            <a:ext cx="963612" cy="1304925"/>
            <a:chOff x="2149" y="908"/>
            <a:chExt cx="607" cy="822"/>
          </a:xfrm>
        </p:grpSpPr>
        <p:sp>
          <p:nvSpPr>
            <p:cNvPr id="1856520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xtal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6521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6522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856523" name="Group 11"/>
          <p:cNvGrpSpPr>
            <a:grpSpLocks/>
          </p:cNvGrpSpPr>
          <p:nvPr/>
        </p:nvGrpSpPr>
        <p:grpSpPr bwMode="auto">
          <a:xfrm>
            <a:off x="4562475" y="1484313"/>
            <a:ext cx="1304925" cy="1304925"/>
            <a:chOff x="2874" y="962"/>
            <a:chExt cx="822" cy="822"/>
          </a:xfrm>
        </p:grpSpPr>
        <p:sp>
          <p:nvSpPr>
            <p:cNvPr id="1856524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λ</a:t>
              </a:r>
              <a:r>
                <a:rPr lang="en-US" sz="3600" baseline="48000" smtClean="0">
                  <a:solidFill>
                    <a:srgbClr val="000000"/>
                  </a:solidFill>
                  <a:cs typeface="Arial" pitchFamily="34" charset="0"/>
                </a:rPr>
                <a:t>3 </a:t>
              </a: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6525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ω</a:t>
              </a: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6526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276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5841" name="Rectangle 33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5582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sz="5400"/>
              <a:t>attenuation factor</a:t>
            </a:r>
          </a:p>
        </p:txBody>
      </p:sp>
      <p:grpSp>
        <p:nvGrpSpPr>
          <p:cNvPr id="1655848" name="Group 40"/>
          <p:cNvGrpSpPr>
            <a:grpSpLocks/>
          </p:cNvGrpSpPr>
          <p:nvPr/>
        </p:nvGrpSpPr>
        <p:grpSpPr bwMode="auto">
          <a:xfrm>
            <a:off x="820738" y="2871788"/>
            <a:ext cx="6792912" cy="1443037"/>
            <a:chOff x="485" y="1809"/>
            <a:chExt cx="4279" cy="909"/>
          </a:xfrm>
        </p:grpSpPr>
        <p:sp>
          <p:nvSpPr>
            <p:cNvPr id="1655847" name="Freeform 39"/>
            <p:cNvSpPr>
              <a:spLocks/>
            </p:cNvSpPr>
            <p:nvPr/>
          </p:nvSpPr>
          <p:spPr bwMode="auto">
            <a:xfrm>
              <a:off x="2465" y="1809"/>
              <a:ext cx="777" cy="909"/>
            </a:xfrm>
            <a:custGeom>
              <a:avLst/>
              <a:gdLst>
                <a:gd name="T0" fmla="*/ 1 w 777"/>
                <a:gd name="T1" fmla="*/ 909 h 909"/>
                <a:gd name="T2" fmla="*/ 21 w 777"/>
                <a:gd name="T3" fmla="*/ 888 h 909"/>
                <a:gd name="T4" fmla="*/ 58 w 777"/>
                <a:gd name="T5" fmla="*/ 844 h 909"/>
                <a:gd name="T6" fmla="*/ 100 w 777"/>
                <a:gd name="T7" fmla="*/ 798 h 909"/>
                <a:gd name="T8" fmla="*/ 156 w 777"/>
                <a:gd name="T9" fmla="*/ 748 h 909"/>
                <a:gd name="T10" fmla="*/ 208 w 777"/>
                <a:gd name="T11" fmla="*/ 706 h 909"/>
                <a:gd name="T12" fmla="*/ 255 w 777"/>
                <a:gd name="T13" fmla="*/ 676 h 909"/>
                <a:gd name="T14" fmla="*/ 309 w 777"/>
                <a:gd name="T15" fmla="*/ 643 h 909"/>
                <a:gd name="T16" fmla="*/ 394 w 777"/>
                <a:gd name="T17" fmla="*/ 603 h 909"/>
                <a:gd name="T18" fmla="*/ 496 w 777"/>
                <a:gd name="T19" fmla="*/ 565 h 909"/>
                <a:gd name="T20" fmla="*/ 598 w 777"/>
                <a:gd name="T21" fmla="*/ 538 h 909"/>
                <a:gd name="T22" fmla="*/ 685 w 777"/>
                <a:gd name="T23" fmla="*/ 519 h 909"/>
                <a:gd name="T24" fmla="*/ 777 w 777"/>
                <a:gd name="T25" fmla="*/ 506 h 909"/>
                <a:gd name="T26" fmla="*/ 775 w 777"/>
                <a:gd name="T27" fmla="*/ 408 h 909"/>
                <a:gd name="T28" fmla="*/ 669 w 777"/>
                <a:gd name="T29" fmla="*/ 389 h 909"/>
                <a:gd name="T30" fmla="*/ 526 w 777"/>
                <a:gd name="T31" fmla="*/ 353 h 909"/>
                <a:gd name="T32" fmla="*/ 444 w 777"/>
                <a:gd name="T33" fmla="*/ 326 h 909"/>
                <a:gd name="T34" fmla="*/ 348 w 777"/>
                <a:gd name="T35" fmla="*/ 287 h 909"/>
                <a:gd name="T36" fmla="*/ 241 w 777"/>
                <a:gd name="T37" fmla="*/ 227 h 909"/>
                <a:gd name="T38" fmla="*/ 154 w 777"/>
                <a:gd name="T39" fmla="*/ 162 h 909"/>
                <a:gd name="T40" fmla="*/ 66 w 777"/>
                <a:gd name="T41" fmla="*/ 77 h 909"/>
                <a:gd name="T42" fmla="*/ 0 w 777"/>
                <a:gd name="T43" fmla="*/ 0 h 909"/>
                <a:gd name="T44" fmla="*/ 1 w 777"/>
                <a:gd name="T45" fmla="*/ 909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77" h="909">
                  <a:moveTo>
                    <a:pt x="1" y="909"/>
                  </a:moveTo>
                  <a:cubicBezTo>
                    <a:pt x="33" y="866"/>
                    <a:pt x="12" y="899"/>
                    <a:pt x="21" y="888"/>
                  </a:cubicBezTo>
                  <a:cubicBezTo>
                    <a:pt x="30" y="877"/>
                    <a:pt x="45" y="859"/>
                    <a:pt x="58" y="844"/>
                  </a:cubicBezTo>
                  <a:cubicBezTo>
                    <a:pt x="71" y="829"/>
                    <a:pt x="84" y="814"/>
                    <a:pt x="100" y="798"/>
                  </a:cubicBezTo>
                  <a:cubicBezTo>
                    <a:pt x="116" y="782"/>
                    <a:pt x="138" y="763"/>
                    <a:pt x="156" y="748"/>
                  </a:cubicBezTo>
                  <a:cubicBezTo>
                    <a:pt x="174" y="733"/>
                    <a:pt x="192" y="718"/>
                    <a:pt x="208" y="706"/>
                  </a:cubicBezTo>
                  <a:cubicBezTo>
                    <a:pt x="224" y="694"/>
                    <a:pt x="238" y="686"/>
                    <a:pt x="255" y="676"/>
                  </a:cubicBezTo>
                  <a:cubicBezTo>
                    <a:pt x="272" y="666"/>
                    <a:pt x="286" y="655"/>
                    <a:pt x="309" y="643"/>
                  </a:cubicBezTo>
                  <a:cubicBezTo>
                    <a:pt x="332" y="631"/>
                    <a:pt x="363" y="616"/>
                    <a:pt x="394" y="603"/>
                  </a:cubicBezTo>
                  <a:cubicBezTo>
                    <a:pt x="425" y="590"/>
                    <a:pt x="462" y="576"/>
                    <a:pt x="496" y="565"/>
                  </a:cubicBezTo>
                  <a:cubicBezTo>
                    <a:pt x="530" y="554"/>
                    <a:pt x="567" y="546"/>
                    <a:pt x="598" y="538"/>
                  </a:cubicBezTo>
                  <a:cubicBezTo>
                    <a:pt x="629" y="530"/>
                    <a:pt x="655" y="524"/>
                    <a:pt x="685" y="519"/>
                  </a:cubicBezTo>
                  <a:cubicBezTo>
                    <a:pt x="715" y="514"/>
                    <a:pt x="684" y="518"/>
                    <a:pt x="777" y="506"/>
                  </a:cubicBezTo>
                  <a:cubicBezTo>
                    <a:pt x="777" y="458"/>
                    <a:pt x="775" y="428"/>
                    <a:pt x="775" y="408"/>
                  </a:cubicBezTo>
                  <a:cubicBezTo>
                    <a:pt x="736" y="402"/>
                    <a:pt x="710" y="398"/>
                    <a:pt x="669" y="389"/>
                  </a:cubicBezTo>
                  <a:cubicBezTo>
                    <a:pt x="628" y="380"/>
                    <a:pt x="563" y="363"/>
                    <a:pt x="526" y="353"/>
                  </a:cubicBezTo>
                  <a:cubicBezTo>
                    <a:pt x="489" y="343"/>
                    <a:pt x="474" y="337"/>
                    <a:pt x="444" y="326"/>
                  </a:cubicBezTo>
                  <a:cubicBezTo>
                    <a:pt x="414" y="315"/>
                    <a:pt x="382" y="303"/>
                    <a:pt x="348" y="287"/>
                  </a:cubicBezTo>
                  <a:cubicBezTo>
                    <a:pt x="314" y="271"/>
                    <a:pt x="273" y="248"/>
                    <a:pt x="241" y="227"/>
                  </a:cubicBezTo>
                  <a:cubicBezTo>
                    <a:pt x="209" y="206"/>
                    <a:pt x="183" y="187"/>
                    <a:pt x="154" y="162"/>
                  </a:cubicBezTo>
                  <a:cubicBezTo>
                    <a:pt x="125" y="137"/>
                    <a:pt x="92" y="104"/>
                    <a:pt x="66" y="77"/>
                  </a:cubicBezTo>
                  <a:cubicBezTo>
                    <a:pt x="40" y="50"/>
                    <a:pt x="34" y="38"/>
                    <a:pt x="0" y="0"/>
                  </a:cubicBezTo>
                  <a:cubicBezTo>
                    <a:pt x="0" y="153"/>
                    <a:pt x="1" y="720"/>
                    <a:pt x="1" y="909"/>
                  </a:cubicBezTo>
                  <a:close/>
                </a:path>
              </a:pathLst>
            </a:custGeom>
            <a:solidFill>
              <a:srgbClr val="D1FFB1"/>
            </a:solidFill>
            <a:ln w="9525">
              <a:solidFill>
                <a:srgbClr val="D1FFB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55844" name="Rectangle 36"/>
            <p:cNvSpPr>
              <a:spLocks noChangeArrowheads="1"/>
            </p:cNvSpPr>
            <p:nvPr/>
          </p:nvSpPr>
          <p:spPr bwMode="auto">
            <a:xfrm>
              <a:off x="485" y="1816"/>
              <a:ext cx="1975" cy="891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55842" name="Line 34"/>
            <p:cNvSpPr>
              <a:spLocks noChangeShapeType="1"/>
            </p:cNvSpPr>
            <p:nvPr/>
          </p:nvSpPr>
          <p:spPr bwMode="auto">
            <a:xfrm>
              <a:off x="3241" y="2265"/>
              <a:ext cx="1523" cy="0"/>
            </a:xfrm>
            <a:prstGeom prst="line">
              <a:avLst/>
            </a:prstGeom>
            <a:noFill/>
            <a:ln w="15240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655851" name="Text Box 43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srgbClr val="000000"/>
                </a:solidFill>
              </a:rPr>
              <a:t>Bouguer, P.  (1729). </a:t>
            </a:r>
            <a:r>
              <a:rPr lang="fr-FR" i="1" smtClean="0">
                <a:solidFill>
                  <a:srgbClr val="000000"/>
                </a:solidFill>
              </a:rPr>
              <a:t>Essai d'optique sur la gradation de la lumière</a:t>
            </a:r>
            <a:r>
              <a:rPr lang="fr-FR" smtClean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srgbClr val="000000"/>
                </a:solidFill>
              </a:rPr>
              <a:t>Lambert, J. H.  (1760). </a:t>
            </a:r>
            <a:r>
              <a:rPr lang="fr-FR" i="1" smtClean="0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smtClean="0">
                <a:solidFill>
                  <a:srgbClr val="000000"/>
                </a:solidFill>
              </a:rPr>
              <a:t>. </a:t>
            </a:r>
            <a:r>
              <a:rPr lang="en-US" smtClean="0">
                <a:solidFill>
                  <a:srgbClr val="000000"/>
                </a:solidFill>
              </a:rPr>
              <a:t>E. Klett.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i="1" smtClean="0">
                <a:solidFill>
                  <a:srgbClr val="000000"/>
                </a:solidFill>
              </a:rPr>
              <a:t>Ann. Phys. Chem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86</a:t>
            </a:r>
            <a:r>
              <a:rPr lang="en-US" smtClean="0">
                <a:solidFill>
                  <a:srgbClr val="000000"/>
                </a:solidFill>
              </a:rPr>
              <a:t>, 78-90. </a:t>
            </a:r>
          </a:p>
        </p:txBody>
      </p:sp>
      <p:grpSp>
        <p:nvGrpSpPr>
          <p:cNvPr id="1655860" name="Group 52"/>
          <p:cNvGrpSpPr>
            <a:grpSpLocks/>
          </p:cNvGrpSpPr>
          <p:nvPr/>
        </p:nvGrpSpPr>
        <p:grpSpPr bwMode="auto">
          <a:xfrm>
            <a:off x="5937250" y="4210050"/>
            <a:ext cx="2855913" cy="806450"/>
            <a:chOff x="3740" y="2652"/>
            <a:chExt cx="1799" cy="508"/>
          </a:xfrm>
        </p:grpSpPr>
        <p:sp>
          <p:nvSpPr>
            <p:cNvPr id="1655852" name="Text Box 44"/>
            <p:cNvSpPr txBox="1">
              <a:spLocks noChangeArrowheads="1"/>
            </p:cNvSpPr>
            <p:nvPr/>
          </p:nvSpPr>
          <p:spPr bwMode="auto">
            <a:xfrm>
              <a:off x="3740" y="2825"/>
              <a:ext cx="17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A =          = exp(-</a:t>
              </a:r>
              <a:r>
                <a:rPr lang="el-GR" smtClean="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smtClean="0">
                  <a:solidFill>
                    <a:srgbClr val="000000"/>
                  </a:solidFill>
                </a:rPr>
                <a:t>t)</a:t>
              </a:r>
            </a:p>
          </p:txBody>
        </p:sp>
        <p:sp>
          <p:nvSpPr>
            <p:cNvPr id="1655853" name="Text Box 45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I</a:t>
              </a:r>
              <a:r>
                <a:rPr lang="en-US" baseline="-25000" smtClean="0">
                  <a:solidFill>
                    <a:srgbClr val="000000"/>
                  </a:solidFill>
                </a:rPr>
                <a:t>T</a:t>
              </a:r>
            </a:p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I</a:t>
              </a:r>
              <a:r>
                <a:rPr lang="en-US" baseline="-25000" smtClean="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655854" name="Line 46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655859" name="Group 51"/>
          <p:cNvGrpSpPr>
            <a:grpSpLocks/>
          </p:cNvGrpSpPr>
          <p:nvPr/>
        </p:nvGrpSpPr>
        <p:grpSpPr bwMode="auto">
          <a:xfrm>
            <a:off x="3970338" y="4622800"/>
            <a:ext cx="1203325" cy="388938"/>
            <a:chOff x="2501" y="2912"/>
            <a:chExt cx="758" cy="245"/>
          </a:xfrm>
        </p:grpSpPr>
        <p:sp>
          <p:nvSpPr>
            <p:cNvPr id="1655857" name="Text Box 49"/>
            <p:cNvSpPr txBox="1">
              <a:spLocks noChangeArrowheads="1"/>
            </p:cNvSpPr>
            <p:nvPr/>
          </p:nvSpPr>
          <p:spPr bwMode="auto">
            <a:xfrm>
              <a:off x="2808" y="2926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endParaRPr lang="el-GR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655858" name="Line 50"/>
            <p:cNvSpPr>
              <a:spLocks noChangeShapeType="1"/>
            </p:cNvSpPr>
            <p:nvPr/>
          </p:nvSpPr>
          <p:spPr bwMode="auto">
            <a:xfrm>
              <a:off x="2501" y="2912"/>
              <a:ext cx="7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655861" name="Text Box 53"/>
          <p:cNvSpPr txBox="1">
            <a:spLocks noChangeArrowheads="1"/>
          </p:cNvSpPr>
          <p:nvPr/>
        </p:nvSpPr>
        <p:spPr bwMode="auto">
          <a:xfrm>
            <a:off x="4413250" y="2736850"/>
            <a:ext cx="315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33604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5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5851" grpId="0"/>
      <p:bldP spid="1655861" grpId="0"/>
    </p:bld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394" name="Rectangle 2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513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sz="5400"/>
              <a:t>attenuation factor</a:t>
            </a:r>
          </a:p>
        </p:txBody>
      </p:sp>
      <p:sp>
        <p:nvSpPr>
          <p:cNvPr id="1851401" name="Text Box 9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srgbClr val="000000"/>
                </a:solidFill>
              </a:rPr>
              <a:t>Bouguer, P.  (1729). </a:t>
            </a:r>
            <a:r>
              <a:rPr lang="fr-FR" i="1" smtClean="0">
                <a:solidFill>
                  <a:srgbClr val="000000"/>
                </a:solidFill>
              </a:rPr>
              <a:t>Essai d'optique sur la gradation de la lumière</a:t>
            </a:r>
            <a:r>
              <a:rPr lang="fr-FR" smtClean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srgbClr val="000000"/>
                </a:solidFill>
              </a:rPr>
              <a:t>Lambert, J. H.  (1760). </a:t>
            </a:r>
            <a:r>
              <a:rPr lang="fr-FR" i="1" smtClean="0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smtClean="0">
                <a:solidFill>
                  <a:srgbClr val="000000"/>
                </a:solidFill>
              </a:rPr>
              <a:t>. </a:t>
            </a:r>
            <a:r>
              <a:rPr lang="en-US" smtClean="0">
                <a:solidFill>
                  <a:srgbClr val="000000"/>
                </a:solidFill>
              </a:rPr>
              <a:t>E. Klett.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i="1" smtClean="0">
                <a:solidFill>
                  <a:srgbClr val="000000"/>
                </a:solidFill>
              </a:rPr>
              <a:t>Ann. Phys. Chem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86</a:t>
            </a:r>
            <a:r>
              <a:rPr lang="en-US" smtClean="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51402" name="Text Box 10"/>
          <p:cNvSpPr txBox="1">
            <a:spLocks noChangeArrowheads="1"/>
          </p:cNvSpPr>
          <p:nvPr/>
        </p:nvSpPr>
        <p:spPr bwMode="auto">
          <a:xfrm>
            <a:off x="5937250" y="4484688"/>
            <a:ext cx="3055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A =          = exp(-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smtClean="0">
                <a:solidFill>
                  <a:srgbClr val="000000"/>
                </a:solidFill>
              </a:rPr>
              <a:t>t</a:t>
            </a:r>
            <a:r>
              <a:rPr lang="en-US" baseline="-25000" smtClean="0">
                <a:solidFill>
                  <a:srgbClr val="000000"/>
                </a:solidFill>
              </a:rPr>
              <a:t>in</a:t>
            </a:r>
            <a:r>
              <a:rPr lang="en-US" smtClean="0">
                <a:solidFill>
                  <a:srgbClr val="000000"/>
                </a:solidFill>
              </a:rPr>
              <a:t>+ t</a:t>
            </a:r>
            <a:r>
              <a:rPr lang="en-US" baseline="-25000" smtClean="0">
                <a:solidFill>
                  <a:srgbClr val="000000"/>
                </a:solidFill>
              </a:rPr>
              <a:t>out</a:t>
            </a:r>
            <a:r>
              <a:rPr lang="en-US" smtClean="0">
                <a:solidFill>
                  <a:srgbClr val="000000"/>
                </a:solidFill>
              </a:rPr>
              <a:t>))</a:t>
            </a:r>
          </a:p>
        </p:txBody>
      </p:sp>
      <p:grpSp>
        <p:nvGrpSpPr>
          <p:cNvPr id="1851429" name="Group 3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51403" name="Text Box 11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I</a:t>
              </a:r>
              <a:r>
                <a:rPr lang="en-US" baseline="-25000" smtClean="0">
                  <a:solidFill>
                    <a:srgbClr val="000000"/>
                  </a:solidFill>
                </a:rPr>
                <a:t>T</a:t>
              </a:r>
            </a:p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I</a:t>
              </a:r>
              <a:r>
                <a:rPr lang="en-US" baseline="-25000" smtClean="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51404" name="Line 12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851406" name="Line 14"/>
          <p:cNvSpPr>
            <a:spLocks noChangeShapeType="1"/>
          </p:cNvSpPr>
          <p:nvPr/>
        </p:nvSpPr>
        <p:spPr bwMode="auto">
          <a:xfrm>
            <a:off x="800100" y="3595688"/>
            <a:ext cx="68024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851410" name="Group 18"/>
          <p:cNvGrpSpPr>
            <a:grpSpLocks/>
          </p:cNvGrpSpPr>
          <p:nvPr/>
        </p:nvGrpSpPr>
        <p:grpSpPr bwMode="auto">
          <a:xfrm>
            <a:off x="3970338" y="4622800"/>
            <a:ext cx="1203325" cy="388938"/>
            <a:chOff x="2501" y="2912"/>
            <a:chExt cx="758" cy="245"/>
          </a:xfrm>
        </p:grpSpPr>
        <p:sp>
          <p:nvSpPr>
            <p:cNvPr id="1851411" name="Text Box 19"/>
            <p:cNvSpPr txBox="1">
              <a:spLocks noChangeArrowheads="1"/>
            </p:cNvSpPr>
            <p:nvPr/>
          </p:nvSpPr>
          <p:spPr bwMode="auto">
            <a:xfrm>
              <a:off x="2808" y="2926"/>
              <a:ext cx="1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endParaRPr lang="el-GR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1412" name="Line 20"/>
            <p:cNvSpPr>
              <a:spLocks noChangeShapeType="1"/>
            </p:cNvSpPr>
            <p:nvPr/>
          </p:nvSpPr>
          <p:spPr bwMode="auto">
            <a:xfrm>
              <a:off x="2501" y="2912"/>
              <a:ext cx="75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851414" name="Group 22"/>
          <p:cNvGrpSpPr>
            <a:grpSpLocks/>
          </p:cNvGrpSpPr>
          <p:nvPr/>
        </p:nvGrpSpPr>
        <p:grpSpPr bwMode="auto">
          <a:xfrm>
            <a:off x="801688" y="1127125"/>
            <a:ext cx="7016750" cy="2468563"/>
            <a:chOff x="505" y="710"/>
            <a:chExt cx="4420" cy="1555"/>
          </a:xfrm>
        </p:grpSpPr>
        <p:sp>
          <p:nvSpPr>
            <p:cNvPr id="1851408" name="Line 16"/>
            <p:cNvSpPr>
              <a:spLocks noChangeShapeType="1"/>
            </p:cNvSpPr>
            <p:nvPr/>
          </p:nvSpPr>
          <p:spPr bwMode="auto">
            <a:xfrm flipH="1">
              <a:off x="505" y="2265"/>
              <a:ext cx="224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1413" name="Line 21"/>
            <p:cNvSpPr>
              <a:spLocks noChangeShapeType="1"/>
            </p:cNvSpPr>
            <p:nvPr/>
          </p:nvSpPr>
          <p:spPr bwMode="auto">
            <a:xfrm flipV="1">
              <a:off x="2751" y="710"/>
              <a:ext cx="2174" cy="15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851428" name="Group 36"/>
          <p:cNvGrpSpPr>
            <a:grpSpLocks/>
          </p:cNvGrpSpPr>
          <p:nvPr/>
        </p:nvGrpSpPr>
        <p:grpSpPr bwMode="auto">
          <a:xfrm>
            <a:off x="3960813" y="3594100"/>
            <a:ext cx="412750" cy="569913"/>
            <a:chOff x="2495" y="2264"/>
            <a:chExt cx="260" cy="359"/>
          </a:xfrm>
        </p:grpSpPr>
        <p:sp>
          <p:nvSpPr>
            <p:cNvPr id="1851417" name="Line 25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1420" name="Line 28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1424" name="Text Box 32"/>
            <p:cNvSpPr txBox="1">
              <a:spLocks noChangeArrowheads="1"/>
            </p:cNvSpPr>
            <p:nvPr/>
          </p:nvSpPr>
          <p:spPr bwMode="auto">
            <a:xfrm>
              <a:off x="2507" y="2392"/>
              <a:ext cx="2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in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1851427" name="Group 35"/>
          <p:cNvGrpSpPr>
            <a:grpSpLocks/>
          </p:cNvGrpSpPr>
          <p:nvPr/>
        </p:nvGrpSpPr>
        <p:grpSpPr bwMode="auto">
          <a:xfrm>
            <a:off x="4365625" y="3009900"/>
            <a:ext cx="966788" cy="795338"/>
            <a:chOff x="2750" y="1896"/>
            <a:chExt cx="609" cy="501"/>
          </a:xfrm>
        </p:grpSpPr>
        <p:sp>
          <p:nvSpPr>
            <p:cNvPr id="1851419" name="Line 27"/>
            <p:cNvSpPr>
              <a:spLocks noChangeShapeType="1"/>
            </p:cNvSpPr>
            <p:nvPr/>
          </p:nvSpPr>
          <p:spPr bwMode="auto">
            <a:xfrm flipV="1">
              <a:off x="2845" y="2027"/>
              <a:ext cx="512" cy="3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1421" name="Line 29"/>
            <p:cNvSpPr>
              <a:spLocks noChangeShapeType="1"/>
            </p:cNvSpPr>
            <p:nvPr/>
          </p:nvSpPr>
          <p:spPr bwMode="auto">
            <a:xfrm flipH="1" flipV="1">
              <a:off x="2750" y="22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1422" name="Line 30"/>
            <p:cNvSpPr>
              <a:spLocks noChangeShapeType="1"/>
            </p:cNvSpPr>
            <p:nvPr/>
          </p:nvSpPr>
          <p:spPr bwMode="auto">
            <a:xfrm flipH="1" flipV="1">
              <a:off x="3271" y="1896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1426" name="Text Box 34"/>
            <p:cNvSpPr txBox="1">
              <a:spLocks noChangeArrowheads="1"/>
            </p:cNvSpPr>
            <p:nvPr/>
          </p:nvSpPr>
          <p:spPr bwMode="auto">
            <a:xfrm rot="-2170826">
              <a:off x="3028" y="2156"/>
              <a:ext cx="2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out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1851431" name="Group 39"/>
          <p:cNvGrpSpPr>
            <a:grpSpLocks/>
          </p:cNvGrpSpPr>
          <p:nvPr/>
        </p:nvGrpSpPr>
        <p:grpSpPr bwMode="auto">
          <a:xfrm>
            <a:off x="5937250" y="4210050"/>
            <a:ext cx="2855913" cy="806450"/>
            <a:chOff x="3740" y="2652"/>
            <a:chExt cx="1799" cy="508"/>
          </a:xfrm>
        </p:grpSpPr>
        <p:sp>
          <p:nvSpPr>
            <p:cNvPr id="1851432" name="Text Box 40"/>
            <p:cNvSpPr txBox="1">
              <a:spLocks noChangeArrowheads="1"/>
            </p:cNvSpPr>
            <p:nvPr/>
          </p:nvSpPr>
          <p:spPr bwMode="auto">
            <a:xfrm>
              <a:off x="3740" y="2825"/>
              <a:ext cx="17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A =          = exp(-</a:t>
              </a:r>
              <a:r>
                <a:rPr lang="el-GR" smtClean="0">
                  <a:solidFill>
                    <a:srgbClr val="000000"/>
                  </a:solidFill>
                  <a:cs typeface="Arial" pitchFamily="34" charset="0"/>
                </a:rPr>
                <a:t>μ</a:t>
              </a:r>
              <a:r>
                <a:rPr lang="en-US" smtClean="0">
                  <a:solidFill>
                    <a:srgbClr val="000000"/>
                  </a:solidFill>
                </a:rPr>
                <a:t>t)</a:t>
              </a:r>
            </a:p>
          </p:txBody>
        </p:sp>
        <p:sp>
          <p:nvSpPr>
            <p:cNvPr id="1851433" name="Text Box 41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I</a:t>
              </a:r>
              <a:r>
                <a:rPr lang="en-US" baseline="-25000" smtClean="0">
                  <a:solidFill>
                    <a:srgbClr val="000000"/>
                  </a:solidFill>
                </a:rPr>
                <a:t>T</a:t>
              </a:r>
            </a:p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I</a:t>
              </a:r>
              <a:r>
                <a:rPr lang="en-US" baseline="-25000" smtClean="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51434" name="Line 42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851435" name="Text Box 43"/>
          <p:cNvSpPr txBox="1">
            <a:spLocks noChangeArrowheads="1"/>
          </p:cNvSpPr>
          <p:nvPr/>
        </p:nvSpPr>
        <p:spPr bwMode="auto">
          <a:xfrm>
            <a:off x="4413250" y="2736850"/>
            <a:ext cx="315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60356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1402" grpId="0"/>
      <p:bldP spid="1851406" grpId="0" animBg="1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42" name="Rectangle 2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53444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sz="5400"/>
              <a:t>attenuation factor</a:t>
            </a:r>
          </a:p>
        </p:txBody>
      </p:sp>
      <p:sp>
        <p:nvSpPr>
          <p:cNvPr id="1853445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srgbClr val="000000"/>
                </a:solidFill>
              </a:rPr>
              <a:t>Bouguer, P.  (1729). </a:t>
            </a:r>
            <a:r>
              <a:rPr lang="fr-FR" i="1" smtClean="0">
                <a:solidFill>
                  <a:srgbClr val="000000"/>
                </a:solidFill>
              </a:rPr>
              <a:t>Essai d'optique sur la gradation de la lumière</a:t>
            </a:r>
            <a:r>
              <a:rPr lang="fr-FR" smtClean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srgbClr val="000000"/>
                </a:solidFill>
              </a:rPr>
              <a:t>Lambert, J. H.  (1760). </a:t>
            </a:r>
            <a:r>
              <a:rPr lang="fr-FR" i="1" smtClean="0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smtClean="0">
                <a:solidFill>
                  <a:srgbClr val="000000"/>
                </a:solidFill>
              </a:rPr>
              <a:t>. </a:t>
            </a:r>
            <a:r>
              <a:rPr lang="en-US" smtClean="0">
                <a:solidFill>
                  <a:srgbClr val="000000"/>
                </a:solidFill>
              </a:rPr>
              <a:t>E. Klett.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i="1" smtClean="0">
                <a:solidFill>
                  <a:srgbClr val="000000"/>
                </a:solidFill>
              </a:rPr>
              <a:t>Ann. Phys. Chem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86</a:t>
            </a:r>
            <a:r>
              <a:rPr lang="en-US" smtClean="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53446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05593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A =          = exp(-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smtClean="0">
                <a:solidFill>
                  <a:srgbClr val="000000"/>
                </a:solidFill>
              </a:rPr>
              <a:t>t</a:t>
            </a:r>
            <a:r>
              <a:rPr lang="en-US" baseline="-25000" smtClean="0">
                <a:solidFill>
                  <a:srgbClr val="000000"/>
                </a:solidFill>
              </a:rPr>
              <a:t>in</a:t>
            </a:r>
            <a:r>
              <a:rPr lang="en-US" smtClean="0">
                <a:solidFill>
                  <a:srgbClr val="000000"/>
                </a:solidFill>
              </a:rPr>
              <a:t>+ t</a:t>
            </a:r>
            <a:r>
              <a:rPr lang="en-US" baseline="-25000" smtClean="0">
                <a:solidFill>
                  <a:srgbClr val="000000"/>
                </a:solidFill>
              </a:rPr>
              <a:t>out</a:t>
            </a:r>
            <a:r>
              <a:rPr lang="en-US" smtClean="0">
                <a:solidFill>
                  <a:srgbClr val="000000"/>
                </a:solidFill>
              </a:rPr>
              <a:t>))</a:t>
            </a:r>
          </a:p>
        </p:txBody>
      </p:sp>
      <p:grpSp>
        <p:nvGrpSpPr>
          <p:cNvPr id="1853447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53448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I</a:t>
              </a:r>
              <a:r>
                <a:rPr lang="en-US" baseline="-25000" smtClean="0">
                  <a:solidFill>
                    <a:srgbClr val="000000"/>
                  </a:solidFill>
                </a:rPr>
                <a:t>T</a:t>
              </a:r>
            </a:p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I</a:t>
              </a:r>
              <a:r>
                <a:rPr lang="en-US" baseline="-25000" smtClean="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53449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853484" name="Group 44"/>
          <p:cNvGrpSpPr>
            <a:grpSpLocks/>
          </p:cNvGrpSpPr>
          <p:nvPr/>
        </p:nvGrpSpPr>
        <p:grpSpPr bwMode="auto">
          <a:xfrm>
            <a:off x="801688" y="1127125"/>
            <a:ext cx="7016750" cy="3036888"/>
            <a:chOff x="505" y="710"/>
            <a:chExt cx="4420" cy="1913"/>
          </a:xfrm>
        </p:grpSpPr>
        <p:grpSp>
          <p:nvGrpSpPr>
            <p:cNvPr id="1853455" name="Group 15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53456" name="Line 1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3457" name="Line 1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853458" name="Group 18"/>
            <p:cNvGrpSpPr>
              <a:grpSpLocks/>
            </p:cNvGrpSpPr>
            <p:nvPr/>
          </p:nvGrpSpPr>
          <p:grpSpPr bwMode="auto">
            <a:xfrm>
              <a:off x="2495" y="2264"/>
              <a:ext cx="260" cy="359"/>
              <a:chOff x="2495" y="2264"/>
              <a:chExt cx="260" cy="359"/>
            </a:xfrm>
          </p:grpSpPr>
          <p:sp>
            <p:nvSpPr>
              <p:cNvPr id="1853459" name="Line 19"/>
              <p:cNvSpPr>
                <a:spLocks noChangeShapeType="1"/>
              </p:cNvSpPr>
              <p:nvPr/>
            </p:nvSpPr>
            <p:spPr bwMode="auto">
              <a:xfrm>
                <a:off x="2495" y="2420"/>
                <a:ext cx="26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3460" name="Line 20"/>
              <p:cNvSpPr>
                <a:spLocks noChangeShapeType="1"/>
              </p:cNvSpPr>
              <p:nvPr/>
            </p:nvSpPr>
            <p:spPr bwMode="auto">
              <a:xfrm flipV="1">
                <a:off x="2751" y="2264"/>
                <a:ext cx="0" cy="156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3461" name="Text Box 21"/>
              <p:cNvSpPr txBox="1">
                <a:spLocks noChangeArrowheads="1"/>
              </p:cNvSpPr>
              <p:nvPr/>
            </p:nvSpPr>
            <p:spPr bwMode="auto">
              <a:xfrm>
                <a:off x="2507" y="2392"/>
                <a:ext cx="230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baseline="-25000" smtClean="0">
                    <a:solidFill>
                      <a:srgbClr val="000000"/>
                    </a:solidFill>
                    <a:cs typeface="Arial" pitchFamily="34" charset="0"/>
                  </a:rPr>
                  <a:t>in</a:t>
                </a:r>
                <a:endParaRPr lang="el-GR" baseline="-250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1853462" name="Group 22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53463" name="Line 23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3464" name="Line 24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3465" name="Line 25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3466" name="Text Box 26"/>
              <p:cNvSpPr txBox="1">
                <a:spLocks noChangeArrowheads="1"/>
              </p:cNvSpPr>
              <p:nvPr/>
            </p:nvSpPr>
            <p:spPr bwMode="auto">
              <a:xfrm rot="-2170826">
                <a:off x="3028" y="2156"/>
                <a:ext cx="28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baseline="-25000" smtClean="0">
                    <a:solidFill>
                      <a:srgbClr val="000000"/>
                    </a:solidFill>
                    <a:cs typeface="Arial" pitchFamily="34" charset="0"/>
                  </a:rPr>
                  <a:t>out</a:t>
                </a:r>
                <a:endParaRPr lang="el-GR" baseline="-250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1853483" name="Group 43"/>
          <p:cNvGrpSpPr>
            <a:grpSpLocks/>
          </p:cNvGrpSpPr>
          <p:nvPr/>
        </p:nvGrpSpPr>
        <p:grpSpPr bwMode="auto">
          <a:xfrm>
            <a:off x="1117600" y="1793875"/>
            <a:ext cx="7016750" cy="3036888"/>
            <a:chOff x="704" y="1130"/>
            <a:chExt cx="4420" cy="1913"/>
          </a:xfrm>
        </p:grpSpPr>
        <p:grpSp>
          <p:nvGrpSpPr>
            <p:cNvPr id="1853471" name="Group 31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53472" name="Line 32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3473" name="Line 33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53475" name="Line 35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476" name="Line 36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477" name="Text Box 37"/>
            <p:cNvSpPr txBox="1">
              <a:spLocks noChangeArrowheads="1"/>
            </p:cNvSpPr>
            <p:nvPr/>
          </p:nvSpPr>
          <p:spPr bwMode="auto">
            <a:xfrm>
              <a:off x="2603" y="2812"/>
              <a:ext cx="2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in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3479" name="Line 39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480" name="Line 40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481" name="Line 41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482" name="Text Box 42"/>
            <p:cNvSpPr txBox="1">
              <a:spLocks noChangeArrowheads="1"/>
            </p:cNvSpPr>
            <p:nvPr/>
          </p:nvSpPr>
          <p:spPr bwMode="auto">
            <a:xfrm rot="-2170826">
              <a:off x="3250" y="2618"/>
              <a:ext cx="2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out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1853496" name="Group 56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53486" name="Group 46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53487" name="Line 47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3488" name="Line 48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53489" name="Line 49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490" name="Line 50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491" name="Text Box 51"/>
            <p:cNvSpPr txBox="1">
              <a:spLocks noChangeArrowheads="1"/>
            </p:cNvSpPr>
            <p:nvPr/>
          </p:nvSpPr>
          <p:spPr bwMode="auto">
            <a:xfrm>
              <a:off x="2480" y="1704"/>
              <a:ext cx="23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in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3492" name="Line 52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493" name="Line 53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494" name="Line 54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3495" name="Text Box 55"/>
            <p:cNvSpPr txBox="1">
              <a:spLocks noChangeArrowheads="1"/>
            </p:cNvSpPr>
            <p:nvPr/>
          </p:nvSpPr>
          <p:spPr bwMode="auto">
            <a:xfrm rot="-2170826">
              <a:off x="2928" y="1494"/>
              <a:ext cx="28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out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853497" name="Text Box 57"/>
          <p:cNvSpPr txBox="1">
            <a:spLocks noChangeArrowheads="1"/>
          </p:cNvSpPr>
          <p:nvPr/>
        </p:nvSpPr>
        <p:spPr bwMode="auto">
          <a:xfrm>
            <a:off x="4413250" y="2736850"/>
            <a:ext cx="3159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</a:p>
        </p:txBody>
      </p:sp>
    </p:spTree>
    <p:extLst>
      <p:ext uri="{BB962C8B-B14F-4D97-AF65-F5344CB8AC3E}">
        <p14:creationId xmlns:p14="http://schemas.microsoft.com/office/powerpoint/2010/main" val="168816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534" name="Oval 46"/>
          <p:cNvSpPr>
            <a:spLocks noChangeArrowheads="1"/>
          </p:cNvSpPr>
          <p:nvPr/>
        </p:nvSpPr>
        <p:spPr bwMode="auto">
          <a:xfrm>
            <a:off x="3219450" y="1277938"/>
            <a:ext cx="2755900" cy="4433887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55490" name="Rectangle 2"/>
          <p:cNvSpPr>
            <a:spLocks noChangeArrowheads="1"/>
          </p:cNvSpPr>
          <p:nvPr/>
        </p:nvSpPr>
        <p:spPr bwMode="auto">
          <a:xfrm>
            <a:off x="3952875" y="2116138"/>
            <a:ext cx="1236663" cy="2970212"/>
          </a:xfrm>
          <a:prstGeom prst="rect">
            <a:avLst/>
          </a:prstGeom>
          <a:solidFill>
            <a:srgbClr val="FFD1E8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5549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sz="5400"/>
              <a:t>attenuation factor</a:t>
            </a:r>
          </a:p>
        </p:txBody>
      </p:sp>
      <p:sp>
        <p:nvSpPr>
          <p:cNvPr id="1855493" name="Text Box 5"/>
          <p:cNvSpPr txBox="1">
            <a:spLocks noChangeArrowheads="1"/>
          </p:cNvSpPr>
          <p:nvPr/>
        </p:nvSpPr>
        <p:spPr bwMode="auto">
          <a:xfrm>
            <a:off x="82550" y="5381625"/>
            <a:ext cx="9034463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srgbClr val="000000"/>
                </a:solidFill>
              </a:rPr>
              <a:t>Bouguer, P.  (1729). </a:t>
            </a:r>
            <a:r>
              <a:rPr lang="fr-FR" i="1" smtClean="0">
                <a:solidFill>
                  <a:srgbClr val="000000"/>
                </a:solidFill>
              </a:rPr>
              <a:t>Essai d'optique sur la gradation de la lumière</a:t>
            </a:r>
            <a:r>
              <a:rPr lang="fr-FR" smtClean="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mtClean="0">
                <a:solidFill>
                  <a:srgbClr val="000000"/>
                </a:solidFill>
              </a:rPr>
              <a:t>Lambert, J. H.  (1760). </a:t>
            </a:r>
            <a:r>
              <a:rPr lang="fr-FR" i="1" smtClean="0">
                <a:solidFill>
                  <a:srgbClr val="000000"/>
                </a:solidFill>
              </a:rPr>
              <a:t>Photometria: sive De mensura et gradibus luminis, colorum et umbrae</a:t>
            </a:r>
            <a:r>
              <a:rPr lang="fr-FR" smtClean="0">
                <a:solidFill>
                  <a:srgbClr val="000000"/>
                </a:solidFill>
              </a:rPr>
              <a:t>. </a:t>
            </a:r>
            <a:r>
              <a:rPr lang="en-US" smtClean="0">
                <a:solidFill>
                  <a:srgbClr val="000000"/>
                </a:solidFill>
              </a:rPr>
              <a:t>E. Klett.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Beer, A. (1852)."Bestimmung der Absorption des rothen Lichts in farbigen Flüssigkeiten", </a:t>
            </a:r>
            <a:r>
              <a:rPr lang="en-US" i="1" smtClean="0">
                <a:solidFill>
                  <a:srgbClr val="000000"/>
                </a:solidFill>
              </a:rPr>
              <a:t>Ann. Phys. Chem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86</a:t>
            </a:r>
            <a:r>
              <a:rPr lang="en-US" smtClean="0">
                <a:solidFill>
                  <a:srgbClr val="000000"/>
                </a:solidFill>
              </a:rPr>
              <a:t>, 78-90. </a:t>
            </a:r>
          </a:p>
        </p:txBody>
      </p:sp>
      <p:sp>
        <p:nvSpPr>
          <p:cNvPr id="1855494" name="Text Box 6"/>
          <p:cNvSpPr txBox="1">
            <a:spLocks noChangeArrowheads="1"/>
          </p:cNvSpPr>
          <p:nvPr/>
        </p:nvSpPr>
        <p:spPr bwMode="auto">
          <a:xfrm>
            <a:off x="5937250" y="4484688"/>
            <a:ext cx="320675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A =          = exp[-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</a:t>
            </a:r>
            <a:r>
              <a:rPr lang="en-US" smtClean="0">
                <a:solidFill>
                  <a:srgbClr val="000000"/>
                </a:solidFill>
              </a:rPr>
              <a:t>t</a:t>
            </a:r>
            <a:r>
              <a:rPr lang="en-US" baseline="-25000" smtClean="0">
                <a:solidFill>
                  <a:srgbClr val="000000"/>
                </a:solidFill>
              </a:rPr>
              <a:t>xi</a:t>
            </a:r>
            <a:r>
              <a:rPr lang="en-US" smtClean="0">
                <a:solidFill>
                  <a:srgbClr val="000000"/>
                </a:solidFill>
              </a:rPr>
              <a:t>+ t</a:t>
            </a:r>
            <a:r>
              <a:rPr lang="en-US" baseline="-25000" smtClean="0">
                <a:solidFill>
                  <a:srgbClr val="000000"/>
                </a:solidFill>
              </a:rPr>
              <a:t>xo</a:t>
            </a:r>
            <a:r>
              <a:rPr lang="en-US" smtClean="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                    -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solvent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(t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si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 + t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so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)</a:t>
            </a:r>
            <a:r>
              <a:rPr lang="en-US" smtClean="0">
                <a:solidFill>
                  <a:srgbClr val="000000"/>
                </a:solidFill>
              </a:rPr>
              <a:t>]</a:t>
            </a:r>
          </a:p>
        </p:txBody>
      </p:sp>
      <p:grpSp>
        <p:nvGrpSpPr>
          <p:cNvPr id="1855495" name="Group 7"/>
          <p:cNvGrpSpPr>
            <a:grpSpLocks/>
          </p:cNvGrpSpPr>
          <p:nvPr/>
        </p:nvGrpSpPr>
        <p:grpSpPr bwMode="auto">
          <a:xfrm>
            <a:off x="6357938" y="4210050"/>
            <a:ext cx="627062" cy="806450"/>
            <a:chOff x="4005" y="2652"/>
            <a:chExt cx="395" cy="508"/>
          </a:xfrm>
        </p:grpSpPr>
        <p:sp>
          <p:nvSpPr>
            <p:cNvPr id="1855496" name="Text Box 8"/>
            <p:cNvSpPr txBox="1">
              <a:spLocks noChangeArrowheads="1"/>
            </p:cNvSpPr>
            <p:nvPr/>
          </p:nvSpPr>
          <p:spPr bwMode="auto">
            <a:xfrm>
              <a:off x="4005" y="2652"/>
              <a:ext cx="395" cy="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I</a:t>
              </a:r>
              <a:r>
                <a:rPr lang="en-US" baseline="-25000" smtClean="0">
                  <a:solidFill>
                    <a:srgbClr val="000000"/>
                  </a:solidFill>
                </a:rPr>
                <a:t>T</a:t>
              </a:r>
            </a:p>
            <a:p>
              <a:pPr algn="ctr" fontAlgn="base">
                <a:lnSpc>
                  <a:spcPct val="13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I</a:t>
              </a:r>
              <a:r>
                <a:rPr lang="en-US" baseline="-25000" smtClean="0">
                  <a:solidFill>
                    <a:srgbClr val="000000"/>
                  </a:solidFill>
                </a:rPr>
                <a:t>beam</a:t>
              </a:r>
            </a:p>
          </p:txBody>
        </p:sp>
        <p:sp>
          <p:nvSpPr>
            <p:cNvPr id="1855497" name="Line 9"/>
            <p:cNvSpPr>
              <a:spLocks noChangeShapeType="1"/>
            </p:cNvSpPr>
            <p:nvPr/>
          </p:nvSpPr>
          <p:spPr bwMode="auto">
            <a:xfrm>
              <a:off x="4061" y="2940"/>
              <a:ext cx="3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855533" name="Text Box 45"/>
          <p:cNvSpPr txBox="1">
            <a:spLocks noChangeArrowheads="1"/>
          </p:cNvSpPr>
          <p:nvPr/>
        </p:nvSpPr>
        <p:spPr bwMode="auto">
          <a:xfrm>
            <a:off x="4413250" y="2736850"/>
            <a:ext cx="552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xtal</a:t>
            </a:r>
            <a:endParaRPr lang="el-GR" baseline="-2500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855553" name="Group 65"/>
          <p:cNvGrpSpPr>
            <a:grpSpLocks/>
          </p:cNvGrpSpPr>
          <p:nvPr/>
        </p:nvGrpSpPr>
        <p:grpSpPr bwMode="auto">
          <a:xfrm>
            <a:off x="606425" y="9525"/>
            <a:ext cx="7016750" cy="3062288"/>
            <a:chOff x="382" y="6"/>
            <a:chExt cx="4420" cy="1929"/>
          </a:xfrm>
        </p:grpSpPr>
        <p:grpSp>
          <p:nvGrpSpPr>
            <p:cNvPr id="1855523" name="Group 35"/>
            <p:cNvGrpSpPr>
              <a:grpSpLocks/>
            </p:cNvGrpSpPr>
            <p:nvPr/>
          </p:nvGrpSpPr>
          <p:grpSpPr bwMode="auto">
            <a:xfrm>
              <a:off x="382" y="6"/>
              <a:ext cx="4420" cy="1555"/>
              <a:chOff x="505" y="710"/>
              <a:chExt cx="4420" cy="1555"/>
            </a:xfrm>
          </p:grpSpPr>
          <p:sp>
            <p:nvSpPr>
              <p:cNvPr id="1855524" name="Line 36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5525" name="Line 37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55526" name="Line 38"/>
            <p:cNvSpPr>
              <a:spLocks noChangeShapeType="1"/>
            </p:cNvSpPr>
            <p:nvPr/>
          </p:nvSpPr>
          <p:spPr bwMode="auto">
            <a:xfrm>
              <a:off x="2488" y="171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27" name="Line 39"/>
            <p:cNvSpPr>
              <a:spLocks noChangeShapeType="1"/>
            </p:cNvSpPr>
            <p:nvPr/>
          </p:nvSpPr>
          <p:spPr bwMode="auto">
            <a:xfrm flipV="1">
              <a:off x="2628" y="1560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28" name="Text Box 40"/>
            <p:cNvSpPr txBox="1">
              <a:spLocks noChangeArrowheads="1"/>
            </p:cNvSpPr>
            <p:nvPr/>
          </p:nvSpPr>
          <p:spPr bwMode="auto">
            <a:xfrm>
              <a:off x="2480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5529" name="Line 41"/>
            <p:cNvSpPr>
              <a:spLocks noChangeShapeType="1"/>
            </p:cNvSpPr>
            <p:nvPr/>
          </p:nvSpPr>
          <p:spPr bwMode="auto">
            <a:xfrm flipV="1">
              <a:off x="2722" y="1466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30" name="Line 42"/>
            <p:cNvSpPr>
              <a:spLocks noChangeShapeType="1"/>
            </p:cNvSpPr>
            <p:nvPr/>
          </p:nvSpPr>
          <p:spPr bwMode="auto">
            <a:xfrm flipH="1" flipV="1">
              <a:off x="2627" y="155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31" name="Line 43"/>
            <p:cNvSpPr>
              <a:spLocks noChangeShapeType="1"/>
            </p:cNvSpPr>
            <p:nvPr/>
          </p:nvSpPr>
          <p:spPr bwMode="auto">
            <a:xfrm flipH="1" flipV="1">
              <a:off x="2951" y="1337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32" name="Text Box 44"/>
            <p:cNvSpPr txBox="1">
              <a:spLocks noChangeArrowheads="1"/>
            </p:cNvSpPr>
            <p:nvPr/>
          </p:nvSpPr>
          <p:spPr bwMode="auto">
            <a:xfrm rot="-2170826">
              <a:off x="2862" y="1560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5535" name="Line 47"/>
            <p:cNvSpPr>
              <a:spLocks noChangeShapeType="1"/>
            </p:cNvSpPr>
            <p:nvPr/>
          </p:nvSpPr>
          <p:spPr bwMode="auto">
            <a:xfrm flipV="1">
              <a:off x="3042" y="1152"/>
              <a:ext cx="429" cy="30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36" name="Line 48"/>
            <p:cNvSpPr>
              <a:spLocks noChangeShapeType="1"/>
            </p:cNvSpPr>
            <p:nvPr/>
          </p:nvSpPr>
          <p:spPr bwMode="auto">
            <a:xfrm>
              <a:off x="2083" y="1716"/>
              <a:ext cx="41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37" name="Line 49"/>
            <p:cNvSpPr>
              <a:spLocks noChangeShapeType="1"/>
            </p:cNvSpPr>
            <p:nvPr/>
          </p:nvSpPr>
          <p:spPr bwMode="auto">
            <a:xfrm flipV="1">
              <a:off x="2082" y="1559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38" name="Text Box 50"/>
            <p:cNvSpPr txBox="1">
              <a:spLocks noChangeArrowheads="1"/>
            </p:cNvSpPr>
            <p:nvPr/>
          </p:nvSpPr>
          <p:spPr bwMode="auto">
            <a:xfrm>
              <a:off x="2179" y="1704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5539" name="Text Box 51"/>
            <p:cNvSpPr txBox="1">
              <a:spLocks noChangeArrowheads="1"/>
            </p:cNvSpPr>
            <p:nvPr/>
          </p:nvSpPr>
          <p:spPr bwMode="auto">
            <a:xfrm rot="-2170826">
              <a:off x="3306" y="123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1855556" name="Group 68"/>
          <p:cNvGrpSpPr>
            <a:grpSpLocks/>
          </p:cNvGrpSpPr>
          <p:nvPr/>
        </p:nvGrpSpPr>
        <p:grpSpPr bwMode="auto">
          <a:xfrm>
            <a:off x="1117600" y="1793875"/>
            <a:ext cx="7016750" cy="3051175"/>
            <a:chOff x="704" y="1130"/>
            <a:chExt cx="4420" cy="1922"/>
          </a:xfrm>
        </p:grpSpPr>
        <p:grpSp>
          <p:nvGrpSpPr>
            <p:cNvPr id="1855512" name="Group 24"/>
            <p:cNvGrpSpPr>
              <a:grpSpLocks/>
            </p:cNvGrpSpPr>
            <p:nvPr/>
          </p:nvGrpSpPr>
          <p:grpSpPr bwMode="auto">
            <a:xfrm>
              <a:off x="704" y="1130"/>
              <a:ext cx="4420" cy="1555"/>
              <a:chOff x="505" y="710"/>
              <a:chExt cx="4420" cy="1555"/>
            </a:xfrm>
          </p:grpSpPr>
          <p:sp>
            <p:nvSpPr>
              <p:cNvPr id="1855513" name="Line 25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5514" name="Line 26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55515" name="Line 27"/>
            <p:cNvSpPr>
              <a:spLocks noChangeShapeType="1"/>
            </p:cNvSpPr>
            <p:nvPr/>
          </p:nvSpPr>
          <p:spPr bwMode="auto">
            <a:xfrm>
              <a:off x="2490" y="2840"/>
              <a:ext cx="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16" name="Line 28"/>
            <p:cNvSpPr>
              <a:spLocks noChangeShapeType="1"/>
            </p:cNvSpPr>
            <p:nvPr/>
          </p:nvSpPr>
          <p:spPr bwMode="auto">
            <a:xfrm flipV="1">
              <a:off x="2950" y="268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17" name="Text Box 29"/>
            <p:cNvSpPr txBox="1">
              <a:spLocks noChangeArrowheads="1"/>
            </p:cNvSpPr>
            <p:nvPr/>
          </p:nvSpPr>
          <p:spPr bwMode="auto">
            <a:xfrm>
              <a:off x="2603" y="281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5518" name="Line 30"/>
            <p:cNvSpPr>
              <a:spLocks noChangeShapeType="1"/>
            </p:cNvSpPr>
            <p:nvPr/>
          </p:nvSpPr>
          <p:spPr bwMode="auto">
            <a:xfrm flipV="1">
              <a:off x="3044" y="2590"/>
              <a:ext cx="315" cy="2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19" name="Line 31"/>
            <p:cNvSpPr>
              <a:spLocks noChangeShapeType="1"/>
            </p:cNvSpPr>
            <p:nvPr/>
          </p:nvSpPr>
          <p:spPr bwMode="auto">
            <a:xfrm flipH="1" flipV="1">
              <a:off x="2949" y="268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20" name="Line 32"/>
            <p:cNvSpPr>
              <a:spLocks noChangeShapeType="1"/>
            </p:cNvSpPr>
            <p:nvPr/>
          </p:nvSpPr>
          <p:spPr bwMode="auto">
            <a:xfrm flipH="1" flipV="1">
              <a:off x="3273" y="2461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21" name="Text Box 33"/>
            <p:cNvSpPr txBox="1">
              <a:spLocks noChangeArrowheads="1"/>
            </p:cNvSpPr>
            <p:nvPr/>
          </p:nvSpPr>
          <p:spPr bwMode="auto">
            <a:xfrm rot="-2170826">
              <a:off x="3253" y="2627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xo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5540" name="Line 52"/>
            <p:cNvSpPr>
              <a:spLocks noChangeShapeType="1"/>
            </p:cNvSpPr>
            <p:nvPr/>
          </p:nvSpPr>
          <p:spPr bwMode="auto">
            <a:xfrm flipH="1" flipV="1">
              <a:off x="3766" y="2105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45" name="Line 57"/>
            <p:cNvSpPr>
              <a:spLocks noChangeShapeType="1"/>
            </p:cNvSpPr>
            <p:nvPr/>
          </p:nvSpPr>
          <p:spPr bwMode="auto">
            <a:xfrm>
              <a:off x="2080" y="2839"/>
              <a:ext cx="4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46" name="Line 58"/>
            <p:cNvSpPr>
              <a:spLocks noChangeShapeType="1"/>
            </p:cNvSpPr>
            <p:nvPr/>
          </p:nvSpPr>
          <p:spPr bwMode="auto">
            <a:xfrm flipV="1">
              <a:off x="2079" y="2682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47" name="Text Box 59"/>
            <p:cNvSpPr txBox="1">
              <a:spLocks noChangeArrowheads="1"/>
            </p:cNvSpPr>
            <p:nvPr/>
          </p:nvSpPr>
          <p:spPr bwMode="auto">
            <a:xfrm>
              <a:off x="2224" y="2821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5548" name="Line 60"/>
            <p:cNvSpPr>
              <a:spLocks noChangeShapeType="1"/>
            </p:cNvSpPr>
            <p:nvPr/>
          </p:nvSpPr>
          <p:spPr bwMode="auto">
            <a:xfrm flipV="1">
              <a:off x="3366" y="2234"/>
              <a:ext cx="488" cy="3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49" name="Text Box 61"/>
            <p:cNvSpPr txBox="1">
              <a:spLocks noChangeArrowheads="1"/>
            </p:cNvSpPr>
            <p:nvPr/>
          </p:nvSpPr>
          <p:spPr bwMode="auto">
            <a:xfrm rot="-2170826">
              <a:off x="3474" y="2448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1855554" name="Group 66"/>
          <p:cNvGrpSpPr>
            <a:grpSpLocks/>
          </p:cNvGrpSpPr>
          <p:nvPr/>
        </p:nvGrpSpPr>
        <p:grpSpPr bwMode="auto">
          <a:xfrm>
            <a:off x="801688" y="1127125"/>
            <a:ext cx="7016750" cy="3052763"/>
            <a:chOff x="505" y="710"/>
            <a:chExt cx="4420" cy="1923"/>
          </a:xfrm>
        </p:grpSpPr>
        <p:grpSp>
          <p:nvGrpSpPr>
            <p:cNvPr id="1855499" name="Group 11"/>
            <p:cNvGrpSpPr>
              <a:grpSpLocks/>
            </p:cNvGrpSpPr>
            <p:nvPr/>
          </p:nvGrpSpPr>
          <p:grpSpPr bwMode="auto">
            <a:xfrm>
              <a:off x="505" y="710"/>
              <a:ext cx="4420" cy="1555"/>
              <a:chOff x="505" y="710"/>
              <a:chExt cx="4420" cy="1555"/>
            </a:xfrm>
          </p:grpSpPr>
          <p:sp>
            <p:nvSpPr>
              <p:cNvPr id="1855500" name="Line 12"/>
              <p:cNvSpPr>
                <a:spLocks noChangeShapeType="1"/>
              </p:cNvSpPr>
              <p:nvPr/>
            </p:nvSpPr>
            <p:spPr bwMode="auto">
              <a:xfrm flipH="1">
                <a:off x="505" y="2265"/>
                <a:ext cx="2241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5501" name="Line 13"/>
              <p:cNvSpPr>
                <a:spLocks noChangeShapeType="1"/>
              </p:cNvSpPr>
              <p:nvPr/>
            </p:nvSpPr>
            <p:spPr bwMode="auto">
              <a:xfrm flipV="1">
                <a:off x="2751" y="710"/>
                <a:ext cx="2174" cy="155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855503" name="Line 15"/>
            <p:cNvSpPr>
              <a:spLocks noChangeShapeType="1"/>
            </p:cNvSpPr>
            <p:nvPr/>
          </p:nvSpPr>
          <p:spPr bwMode="auto">
            <a:xfrm>
              <a:off x="2495" y="2420"/>
              <a:ext cx="2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04" name="Line 16"/>
            <p:cNvSpPr>
              <a:spLocks noChangeShapeType="1"/>
            </p:cNvSpPr>
            <p:nvPr/>
          </p:nvSpPr>
          <p:spPr bwMode="auto">
            <a:xfrm flipV="1">
              <a:off x="2751" y="2264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05" name="Text Box 17"/>
            <p:cNvSpPr txBox="1">
              <a:spLocks noChangeArrowheads="1"/>
            </p:cNvSpPr>
            <p:nvPr/>
          </p:nvSpPr>
          <p:spPr bwMode="auto">
            <a:xfrm>
              <a:off x="2507" y="239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xi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1855506" name="Group 18"/>
            <p:cNvGrpSpPr>
              <a:grpSpLocks/>
            </p:cNvGrpSpPr>
            <p:nvPr/>
          </p:nvGrpSpPr>
          <p:grpSpPr bwMode="auto">
            <a:xfrm>
              <a:off x="2750" y="1896"/>
              <a:ext cx="609" cy="501"/>
              <a:chOff x="2750" y="1896"/>
              <a:chExt cx="609" cy="501"/>
            </a:xfrm>
          </p:grpSpPr>
          <p:sp>
            <p:nvSpPr>
              <p:cNvPr id="1855507" name="Line 19"/>
              <p:cNvSpPr>
                <a:spLocks noChangeShapeType="1"/>
              </p:cNvSpPr>
              <p:nvPr/>
            </p:nvSpPr>
            <p:spPr bwMode="auto">
              <a:xfrm flipV="1">
                <a:off x="2845" y="2027"/>
                <a:ext cx="512" cy="37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5508" name="Line 20"/>
              <p:cNvSpPr>
                <a:spLocks noChangeShapeType="1"/>
              </p:cNvSpPr>
              <p:nvPr/>
            </p:nvSpPr>
            <p:spPr bwMode="auto">
              <a:xfrm flipH="1" flipV="1">
                <a:off x="2750" y="2261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5509" name="Line 21"/>
              <p:cNvSpPr>
                <a:spLocks noChangeShapeType="1"/>
              </p:cNvSpPr>
              <p:nvPr/>
            </p:nvSpPr>
            <p:spPr bwMode="auto">
              <a:xfrm flipH="1" flipV="1">
                <a:off x="3271" y="1896"/>
                <a:ext cx="88" cy="128"/>
              </a:xfrm>
              <a:prstGeom prst="line">
                <a:avLst/>
              </a:prstGeom>
              <a:noFill/>
              <a:ln w="9525" cap="rnd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55510" name="Text Box 22"/>
              <p:cNvSpPr txBox="1">
                <a:spLocks noChangeArrowheads="1"/>
              </p:cNvSpPr>
              <p:nvPr/>
            </p:nvSpPr>
            <p:spPr bwMode="auto">
              <a:xfrm rot="-2170826">
                <a:off x="3031" y="2165"/>
                <a:ext cx="25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mtClean="0">
                    <a:solidFill>
                      <a:srgbClr val="000000"/>
                    </a:solidFill>
                    <a:cs typeface="Arial" pitchFamily="34" charset="0"/>
                  </a:rPr>
                  <a:t>t</a:t>
                </a:r>
                <a:r>
                  <a:rPr lang="en-US" baseline="-25000" smtClean="0">
                    <a:solidFill>
                      <a:srgbClr val="000000"/>
                    </a:solidFill>
                    <a:cs typeface="Arial" pitchFamily="34" charset="0"/>
                  </a:rPr>
                  <a:t>xo</a:t>
                </a:r>
                <a:endParaRPr lang="el-GR" baseline="-25000" smtClean="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855541" name="Line 53"/>
            <p:cNvSpPr>
              <a:spLocks noChangeShapeType="1"/>
            </p:cNvSpPr>
            <p:nvPr/>
          </p:nvSpPr>
          <p:spPr bwMode="auto">
            <a:xfrm flipH="1" flipV="1">
              <a:off x="3682" y="1602"/>
              <a:ext cx="88" cy="128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42" name="Line 54"/>
            <p:cNvSpPr>
              <a:spLocks noChangeShapeType="1"/>
            </p:cNvSpPr>
            <p:nvPr/>
          </p:nvSpPr>
          <p:spPr bwMode="auto">
            <a:xfrm>
              <a:off x="2026" y="2420"/>
              <a:ext cx="4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43" name="Line 55"/>
            <p:cNvSpPr>
              <a:spLocks noChangeShapeType="1"/>
            </p:cNvSpPr>
            <p:nvPr/>
          </p:nvSpPr>
          <p:spPr bwMode="auto">
            <a:xfrm flipV="1">
              <a:off x="2025" y="2263"/>
              <a:ext cx="0" cy="156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55544" name="Text Box 56"/>
            <p:cNvSpPr txBox="1">
              <a:spLocks noChangeArrowheads="1"/>
            </p:cNvSpPr>
            <p:nvPr/>
          </p:nvSpPr>
          <p:spPr bwMode="auto">
            <a:xfrm>
              <a:off x="2122" y="2402"/>
              <a:ext cx="22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si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5550" name="Text Box 62"/>
            <p:cNvSpPr txBox="1">
              <a:spLocks noChangeArrowheads="1"/>
            </p:cNvSpPr>
            <p:nvPr/>
          </p:nvSpPr>
          <p:spPr bwMode="auto">
            <a:xfrm rot="-2170826">
              <a:off x="3458" y="1899"/>
              <a:ext cx="25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  <a:cs typeface="Arial" pitchFamily="34" charset="0"/>
                </a:rPr>
                <a:t>t</a:t>
              </a:r>
              <a:r>
                <a:rPr lang="en-US" baseline="-25000" smtClean="0">
                  <a:solidFill>
                    <a:srgbClr val="000000"/>
                  </a:solidFill>
                  <a:cs typeface="Arial" pitchFamily="34" charset="0"/>
                </a:rPr>
                <a:t>so</a:t>
              </a:r>
              <a:endParaRPr lang="el-GR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55551" name="Line 63"/>
            <p:cNvSpPr>
              <a:spLocks noChangeShapeType="1"/>
            </p:cNvSpPr>
            <p:nvPr/>
          </p:nvSpPr>
          <p:spPr bwMode="auto">
            <a:xfrm flipV="1">
              <a:off x="3362" y="1728"/>
              <a:ext cx="407" cy="29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855552" name="Text Box 64"/>
          <p:cNvSpPr txBox="1">
            <a:spLocks noChangeArrowheads="1"/>
          </p:cNvSpPr>
          <p:nvPr/>
        </p:nvSpPr>
        <p:spPr bwMode="auto">
          <a:xfrm>
            <a:off x="4138613" y="1436688"/>
            <a:ext cx="796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solvent</a:t>
            </a:r>
            <a:endParaRPr lang="el-GR" baseline="-25000" smtClean="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Fractional error</a:t>
            </a:r>
          </a:p>
        </p:txBody>
      </p:sp>
      <p:sp>
        <p:nvSpPr>
          <p:cNvPr id="1937411" name="Text Box 3"/>
          <p:cNvSpPr txBox="1">
            <a:spLocks noChangeArrowheads="1"/>
          </p:cNvSpPr>
          <p:nvPr/>
        </p:nvSpPr>
        <p:spPr bwMode="auto">
          <a:xfrm>
            <a:off x="625475" y="1866900"/>
            <a:ext cx="785495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no “scale factor” is perfectly known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source of light is perfectly stable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shutter is perfectly reproducible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no crystal is perfectly still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detector is perfectly calibrated</a:t>
            </a:r>
          </a:p>
        </p:txBody>
      </p:sp>
    </p:spTree>
    <p:extLst>
      <p:ext uri="{BB962C8B-B14F-4D97-AF65-F5344CB8AC3E}">
        <p14:creationId xmlns:p14="http://schemas.microsoft.com/office/powerpoint/2010/main" val="2893466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Darwin’s Formula</a:t>
            </a:r>
          </a:p>
        </p:txBody>
      </p:sp>
      <p:sp>
        <p:nvSpPr>
          <p:cNvPr id="183705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I(hkl)</a:t>
            </a:r>
            <a:r>
              <a:rPr lang="en-US" smtClean="0">
                <a:solidFill>
                  <a:srgbClr val="000000"/>
                </a:solidFill>
              </a:rPr>
              <a:t>	- photons/spot (fully-recorded)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I</a:t>
            </a:r>
            <a:r>
              <a:rPr lang="en-US" b="1" baseline="-25000" smtClean="0">
                <a:solidFill>
                  <a:srgbClr val="000000"/>
                </a:solidFill>
              </a:rPr>
              <a:t>beam</a:t>
            </a:r>
            <a:r>
              <a:rPr lang="en-US" smtClean="0">
                <a:solidFill>
                  <a:srgbClr val="000000"/>
                </a:solidFill>
              </a:rPr>
              <a:t>	- incident (photons/s/m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r</a:t>
            </a:r>
            <a:r>
              <a:rPr lang="en-US" b="1" baseline="-25000" smtClean="0">
                <a:solidFill>
                  <a:srgbClr val="000000"/>
                </a:solidFill>
              </a:rPr>
              <a:t>e</a:t>
            </a:r>
            <a:r>
              <a:rPr 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baseline="30000" smtClean="0">
                <a:solidFill>
                  <a:srgbClr val="000000"/>
                </a:solidFill>
              </a:rPr>
              <a:t>-15</a:t>
            </a:r>
            <a:r>
              <a:rPr 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V</a:t>
            </a:r>
            <a:r>
              <a:rPr lang="en-US" b="1" baseline="-25000" smtClean="0">
                <a:solidFill>
                  <a:srgbClr val="000000"/>
                </a:solidFill>
              </a:rPr>
              <a:t>xtal</a:t>
            </a:r>
            <a:r>
              <a:rPr lang="en-US" smtClean="0">
                <a:solidFill>
                  <a:srgbClr val="000000"/>
                </a:solidFill>
              </a:rPr>
              <a:t>	- volume of crystal (in m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V</a:t>
            </a:r>
            <a:r>
              <a:rPr lang="en-US" b="1" baseline="-25000" smtClean="0">
                <a:solidFill>
                  <a:srgbClr val="000000"/>
                </a:solidFill>
              </a:rPr>
              <a:t>cell</a:t>
            </a:r>
            <a:r>
              <a:rPr lang="en-US" smtClean="0">
                <a:solidFill>
                  <a:srgbClr val="000000"/>
                </a:solidFill>
              </a:rPr>
              <a:t>	- volume of unit cell (in m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mtClean="0">
                <a:solidFill>
                  <a:srgbClr val="000000"/>
                </a:solidFill>
              </a:rPr>
              <a:t>	- x-ray wavelength (in meters!)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baseline="30000" smtClean="0">
              <a:solidFill>
                <a:srgbClr val="000000"/>
              </a:solidFill>
            </a:endParaRPr>
          </a:p>
        </p:txBody>
      </p:sp>
      <p:sp>
        <p:nvSpPr>
          <p:cNvPr id="183706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ω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rotation speed (radians/s)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CC3300"/>
                </a:solidFill>
              </a:rPr>
              <a:t>L</a:t>
            </a:r>
            <a:r>
              <a:rPr lang="en-US" smtClean="0">
                <a:solidFill>
                  <a:srgbClr val="CC3300"/>
                </a:solidFill>
              </a:rPr>
              <a:t>	- Lorentz factor (speed/speed)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CC3300"/>
                </a:solidFill>
                <a:cs typeface="Arial" pitchFamily="34" charset="0"/>
              </a:rPr>
              <a:t>P</a:t>
            </a:r>
            <a:r>
              <a:rPr lang="en-US" smtClean="0">
                <a:solidFill>
                  <a:srgbClr val="CC3300"/>
                </a:solidFill>
                <a:cs typeface="Arial" pitchFamily="34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CC3300"/>
                </a:solidFill>
                <a:cs typeface="Arial" pitchFamily="34" charset="0"/>
              </a:rPr>
              <a:t>      </a:t>
            </a:r>
            <a:r>
              <a:rPr lang="en-US" smtClean="0">
                <a:solidFill>
                  <a:srgbClr val="CC3300"/>
                </a:solidFill>
              </a:rPr>
              <a:t>(1+cos</a:t>
            </a:r>
            <a:r>
              <a:rPr lang="en-US" baseline="30000" smtClean="0">
                <a:solidFill>
                  <a:srgbClr val="CC3300"/>
                </a:solidFill>
              </a:rPr>
              <a:t>2</a:t>
            </a:r>
            <a:r>
              <a:rPr lang="en-US" smtClean="0">
                <a:solidFill>
                  <a:srgbClr val="CC3300"/>
                </a:solidFill>
              </a:rPr>
              <a:t>(2</a:t>
            </a:r>
            <a:r>
              <a:rPr lang="el-GR" smtClean="0">
                <a:solidFill>
                  <a:srgbClr val="CC3300"/>
                </a:solidFill>
                <a:cs typeface="Arial" pitchFamily="34" charset="0"/>
              </a:rPr>
              <a:t>θ</a:t>
            </a:r>
            <a:r>
              <a:rPr lang="en-US" smtClean="0">
                <a:solidFill>
                  <a:srgbClr val="CC3300"/>
                </a:solidFill>
              </a:rPr>
              <a:t>) -Pfac∙cos(2</a:t>
            </a:r>
            <a:r>
              <a:rPr lang="el-GR" smtClean="0">
                <a:solidFill>
                  <a:srgbClr val="CC3300"/>
                </a:solidFill>
                <a:cs typeface="Arial" pitchFamily="34" charset="0"/>
              </a:rPr>
              <a:t>Φ</a:t>
            </a:r>
            <a:r>
              <a:rPr lang="en-US" smtClean="0">
                <a:solidFill>
                  <a:srgbClr val="CC3300"/>
                </a:solidFill>
              </a:rPr>
              <a:t>)sin</a:t>
            </a:r>
            <a:r>
              <a:rPr lang="en-US" baseline="30000" smtClean="0">
                <a:solidFill>
                  <a:srgbClr val="CC3300"/>
                </a:solidFill>
              </a:rPr>
              <a:t>2</a:t>
            </a:r>
            <a:r>
              <a:rPr lang="en-US" smtClean="0">
                <a:solidFill>
                  <a:srgbClr val="CC3300"/>
                </a:solidFill>
              </a:rPr>
              <a:t>(2</a:t>
            </a:r>
            <a:r>
              <a:rPr lang="el-GR" smtClean="0">
                <a:solidFill>
                  <a:srgbClr val="CC3300"/>
                </a:solidFill>
              </a:rPr>
              <a:t>θ</a:t>
            </a:r>
            <a:r>
              <a:rPr lang="en-US" smtClean="0">
                <a:solidFill>
                  <a:srgbClr val="CC3300"/>
                </a:solidFill>
              </a:rPr>
              <a:t>)</a:t>
            </a:r>
            <a:r>
              <a:rPr lang="en-US" smtClean="0">
                <a:solidFill>
                  <a:srgbClr val="CC3300"/>
                </a:solidFill>
                <a:cs typeface="Arial" pitchFamily="34" charset="0"/>
              </a:rPr>
              <a:t>)/2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CC3300"/>
                </a:solidFill>
                <a:cs typeface="Arial" pitchFamily="34" charset="0"/>
              </a:rPr>
              <a:t>A</a:t>
            </a:r>
            <a:r>
              <a:rPr lang="en-US" smtClean="0">
                <a:solidFill>
                  <a:srgbClr val="CC3300"/>
                </a:solidFill>
                <a:cs typeface="Arial" pitchFamily="34" charset="0"/>
              </a:rPr>
              <a:t>	- attenuation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CC3300"/>
                </a:solidFill>
                <a:cs typeface="Arial" pitchFamily="34" charset="0"/>
              </a:rPr>
              <a:t>	  exp(-</a:t>
            </a:r>
            <a:r>
              <a:rPr lang="el-GR" smtClean="0">
                <a:solidFill>
                  <a:srgbClr val="CC3300"/>
                </a:solidFill>
                <a:cs typeface="Arial" pitchFamily="34" charset="0"/>
              </a:rPr>
              <a:t>μ</a:t>
            </a:r>
            <a:r>
              <a:rPr lang="en-US" baseline="-25000" smtClean="0">
                <a:solidFill>
                  <a:srgbClr val="CC3300"/>
                </a:solidFill>
                <a:cs typeface="Arial" pitchFamily="34" charset="0"/>
              </a:rPr>
              <a:t>xtal</a:t>
            </a:r>
            <a:r>
              <a:rPr lang="en-US" smtClean="0">
                <a:solidFill>
                  <a:srgbClr val="CC3300"/>
                </a:solidFill>
                <a:cs typeface="Arial" pitchFamily="34" charset="0"/>
              </a:rPr>
              <a:t>∙l</a:t>
            </a:r>
            <a:r>
              <a:rPr lang="en-US" baseline="-25000" smtClean="0">
                <a:solidFill>
                  <a:srgbClr val="CC3300"/>
                </a:solidFill>
                <a:cs typeface="Arial" pitchFamily="34" charset="0"/>
              </a:rPr>
              <a:t>path</a:t>
            </a:r>
            <a:r>
              <a:rPr lang="en-US" smtClean="0">
                <a:solidFill>
                  <a:srgbClr val="CC3300"/>
                </a:solidFill>
                <a:cs typeface="Arial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F(hkl)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structure amplitude (electrons)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C. G. Darwin (1914)</a:t>
            </a:r>
          </a:p>
        </p:txBody>
      </p:sp>
      <p:sp>
        <p:nvSpPr>
          <p:cNvPr id="1837061" name="Rectangle 5"/>
          <p:cNvSpPr>
            <a:spLocks noChangeArrowheads="1"/>
          </p:cNvSpPr>
          <p:nvPr/>
        </p:nvSpPr>
        <p:spPr bwMode="auto">
          <a:xfrm>
            <a:off x="5819775" y="181610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smtClean="0">
                <a:solidFill>
                  <a:srgbClr val="CC3300"/>
                </a:solidFill>
              </a:rPr>
              <a:t>P A</a:t>
            </a:r>
            <a:r>
              <a:rPr lang="en-US" sz="3600" smtClean="0">
                <a:solidFill>
                  <a:srgbClr val="000000"/>
                </a:solidFill>
              </a:rPr>
              <a:t> | F(hkl) |</a:t>
            </a:r>
            <a:r>
              <a:rPr lang="en-US" sz="3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83706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323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I(hkl) = I</a:t>
            </a:r>
            <a:r>
              <a:rPr lang="en-US" sz="3600" baseline="-25000" smtClean="0">
                <a:solidFill>
                  <a:srgbClr val="000000"/>
                </a:solidFill>
                <a:cs typeface="Arial" pitchFamily="34" charset="0"/>
              </a:rPr>
              <a:t>beam</a:t>
            </a: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 r</a:t>
            </a:r>
            <a:r>
              <a:rPr lang="en-US" sz="3600" baseline="-25000" smtClean="0">
                <a:solidFill>
                  <a:srgbClr val="000000"/>
                </a:solidFill>
                <a:cs typeface="Arial" pitchFamily="34" charset="0"/>
              </a:rPr>
              <a:t>e</a:t>
            </a:r>
            <a:r>
              <a:rPr lang="en-US" sz="3600" baseline="30000" smtClean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el-GR" sz="3600" baseline="-2500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837063" name="Group 7"/>
          <p:cNvGrpSpPr>
            <a:grpSpLocks/>
          </p:cNvGrpSpPr>
          <p:nvPr/>
        </p:nvGrpSpPr>
        <p:grpSpPr bwMode="auto">
          <a:xfrm>
            <a:off x="3589338" y="1484313"/>
            <a:ext cx="963612" cy="1304925"/>
            <a:chOff x="2149" y="908"/>
            <a:chExt cx="607" cy="822"/>
          </a:xfrm>
        </p:grpSpPr>
        <p:sp>
          <p:nvSpPr>
            <p:cNvPr id="1837064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xtal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37065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37066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837067" name="Group 11"/>
          <p:cNvGrpSpPr>
            <a:grpSpLocks/>
          </p:cNvGrpSpPr>
          <p:nvPr/>
        </p:nvGrpSpPr>
        <p:grpSpPr bwMode="auto">
          <a:xfrm>
            <a:off x="4562475" y="1484313"/>
            <a:ext cx="1304925" cy="1304925"/>
            <a:chOff x="2874" y="962"/>
            <a:chExt cx="822" cy="822"/>
          </a:xfrm>
        </p:grpSpPr>
        <p:sp>
          <p:nvSpPr>
            <p:cNvPr id="1837068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λ</a:t>
              </a:r>
              <a:r>
                <a:rPr lang="en-US" sz="3600" baseline="48000" smtClean="0">
                  <a:solidFill>
                    <a:srgbClr val="000000"/>
                  </a:solidFill>
                  <a:cs typeface="Arial" pitchFamily="34" charset="0"/>
                </a:rPr>
                <a:t>3 </a:t>
              </a:r>
              <a:r>
                <a:rPr lang="en-US" sz="3600" smtClean="0">
                  <a:solidFill>
                    <a:srgbClr val="CC3300"/>
                  </a:solidFill>
                  <a:cs typeface="Arial" pitchFamily="34" charset="0"/>
                </a:rPr>
                <a:t>L</a:t>
              </a:r>
              <a:endParaRPr lang="el-GR" sz="3600" baseline="-25000" smtClean="0">
                <a:solidFill>
                  <a:srgbClr val="CC3300"/>
                </a:solidFill>
                <a:cs typeface="Arial" pitchFamily="34" charset="0"/>
              </a:endParaRPr>
            </a:p>
          </p:txBody>
        </p:sp>
        <p:sp>
          <p:nvSpPr>
            <p:cNvPr id="1837069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ω</a:t>
              </a: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37070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33254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Darwin’s Formula</a:t>
            </a:r>
          </a:p>
        </p:txBody>
      </p:sp>
      <p:sp>
        <p:nvSpPr>
          <p:cNvPr id="1969155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I(hkl)</a:t>
            </a:r>
            <a:r>
              <a:rPr lang="en-US" smtClean="0">
                <a:solidFill>
                  <a:srgbClr val="000000"/>
                </a:solidFill>
              </a:rPr>
              <a:t>	- photons/spot (fully-recorded)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I</a:t>
            </a:r>
            <a:r>
              <a:rPr lang="en-US" b="1" baseline="-25000" smtClean="0">
                <a:solidFill>
                  <a:srgbClr val="000000"/>
                </a:solidFill>
              </a:rPr>
              <a:t>beam</a:t>
            </a:r>
            <a:r>
              <a:rPr lang="en-US" smtClean="0">
                <a:solidFill>
                  <a:srgbClr val="000000"/>
                </a:solidFill>
              </a:rPr>
              <a:t>	- incident (photons/s/m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r</a:t>
            </a:r>
            <a:r>
              <a:rPr lang="en-US" b="1" baseline="-25000" smtClean="0">
                <a:solidFill>
                  <a:srgbClr val="000000"/>
                </a:solidFill>
              </a:rPr>
              <a:t>e</a:t>
            </a:r>
            <a:r>
              <a:rPr 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baseline="30000" smtClean="0">
                <a:solidFill>
                  <a:srgbClr val="000000"/>
                </a:solidFill>
              </a:rPr>
              <a:t>-15</a:t>
            </a:r>
            <a:r>
              <a:rPr 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V</a:t>
            </a:r>
            <a:r>
              <a:rPr lang="en-US" b="1" baseline="-25000" smtClean="0">
                <a:solidFill>
                  <a:srgbClr val="000000"/>
                </a:solidFill>
              </a:rPr>
              <a:t>xtal</a:t>
            </a:r>
            <a:r>
              <a:rPr lang="en-US" smtClean="0">
                <a:solidFill>
                  <a:srgbClr val="000000"/>
                </a:solidFill>
              </a:rPr>
              <a:t>	- volume of crystal (in m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V</a:t>
            </a:r>
            <a:r>
              <a:rPr lang="en-US" b="1" baseline="-25000" smtClean="0">
                <a:solidFill>
                  <a:srgbClr val="000000"/>
                </a:solidFill>
              </a:rPr>
              <a:t>cell</a:t>
            </a:r>
            <a:r>
              <a:rPr lang="en-US" smtClean="0">
                <a:solidFill>
                  <a:srgbClr val="000000"/>
                </a:solidFill>
              </a:rPr>
              <a:t>	- volume of unit cell (in m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mtClean="0">
                <a:solidFill>
                  <a:srgbClr val="000000"/>
                </a:solidFill>
              </a:rPr>
              <a:t>	- x-ray wavelength (in meters!)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baseline="30000" smtClean="0">
              <a:solidFill>
                <a:srgbClr val="000000"/>
              </a:solidFill>
            </a:endParaRPr>
          </a:p>
        </p:txBody>
      </p:sp>
      <p:sp>
        <p:nvSpPr>
          <p:cNvPr id="1969156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ω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rotation speed (radians/s)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CC3300"/>
                </a:solidFill>
              </a:rPr>
              <a:t>L</a:t>
            </a:r>
            <a:r>
              <a:rPr lang="en-US" smtClean="0">
                <a:solidFill>
                  <a:srgbClr val="CC3300"/>
                </a:solidFill>
              </a:rPr>
              <a:t>	- Lorentz factor (speed/speed)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      </a:t>
            </a:r>
            <a:r>
              <a:rPr lang="en-US" smtClean="0">
                <a:solidFill>
                  <a:srgbClr val="000000"/>
                </a:solidFill>
              </a:rPr>
              <a:t>(1+cos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(2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smtClean="0">
                <a:solidFill>
                  <a:srgbClr val="000000"/>
                </a:solidFill>
              </a:rPr>
              <a:t>) -Pfac∙cos(2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Φ</a:t>
            </a:r>
            <a:r>
              <a:rPr lang="en-US" smtClean="0">
                <a:solidFill>
                  <a:srgbClr val="000000"/>
                </a:solidFill>
              </a:rPr>
              <a:t>)sin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(2</a:t>
            </a:r>
            <a:r>
              <a:rPr lang="el-GR" smtClean="0">
                <a:solidFill>
                  <a:srgbClr val="000000"/>
                </a:solidFill>
              </a:rPr>
              <a:t>θ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)/2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A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attenuation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  exp(-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∙l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path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F(hkl)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structure amplitude (electrons)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C. G. Darwin (1914)</a:t>
            </a:r>
          </a:p>
        </p:txBody>
      </p:sp>
      <p:sp>
        <p:nvSpPr>
          <p:cNvPr id="1969157" name="Rectangle 5"/>
          <p:cNvSpPr>
            <a:spLocks noChangeArrowheads="1"/>
          </p:cNvSpPr>
          <p:nvPr/>
        </p:nvSpPr>
        <p:spPr bwMode="auto">
          <a:xfrm>
            <a:off x="5819775" y="181610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P A | F(hkl) |</a:t>
            </a:r>
            <a:r>
              <a:rPr lang="en-US" sz="3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69158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323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I(hkl) = I</a:t>
            </a:r>
            <a:r>
              <a:rPr lang="en-US" sz="3600" baseline="-25000" smtClean="0">
                <a:solidFill>
                  <a:srgbClr val="000000"/>
                </a:solidFill>
                <a:cs typeface="Arial" pitchFamily="34" charset="0"/>
              </a:rPr>
              <a:t>beam</a:t>
            </a: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 r</a:t>
            </a:r>
            <a:r>
              <a:rPr lang="en-US" sz="3600" baseline="-25000" smtClean="0">
                <a:solidFill>
                  <a:srgbClr val="000000"/>
                </a:solidFill>
                <a:cs typeface="Arial" pitchFamily="34" charset="0"/>
              </a:rPr>
              <a:t>e</a:t>
            </a:r>
            <a:r>
              <a:rPr lang="en-US" sz="3600" baseline="30000" smtClean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el-GR" sz="3600" baseline="-2500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969159" name="Group 7"/>
          <p:cNvGrpSpPr>
            <a:grpSpLocks/>
          </p:cNvGrpSpPr>
          <p:nvPr/>
        </p:nvGrpSpPr>
        <p:grpSpPr bwMode="auto">
          <a:xfrm>
            <a:off x="3589338" y="1484313"/>
            <a:ext cx="963612" cy="1304925"/>
            <a:chOff x="2149" y="908"/>
            <a:chExt cx="607" cy="822"/>
          </a:xfrm>
        </p:grpSpPr>
        <p:sp>
          <p:nvSpPr>
            <p:cNvPr id="1969160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xtal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69161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69162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969163" name="Group 11"/>
          <p:cNvGrpSpPr>
            <a:grpSpLocks/>
          </p:cNvGrpSpPr>
          <p:nvPr/>
        </p:nvGrpSpPr>
        <p:grpSpPr bwMode="auto">
          <a:xfrm>
            <a:off x="4562475" y="1484313"/>
            <a:ext cx="1304925" cy="1304925"/>
            <a:chOff x="2874" y="962"/>
            <a:chExt cx="822" cy="822"/>
          </a:xfrm>
        </p:grpSpPr>
        <p:sp>
          <p:nvSpPr>
            <p:cNvPr id="1969164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λ</a:t>
              </a:r>
              <a:r>
                <a:rPr lang="en-US" sz="3600" baseline="48000" smtClean="0">
                  <a:solidFill>
                    <a:srgbClr val="000000"/>
                  </a:solidFill>
                  <a:cs typeface="Arial" pitchFamily="34" charset="0"/>
                </a:rPr>
                <a:t>3 </a:t>
              </a:r>
              <a:r>
                <a:rPr lang="en-US" sz="3600" smtClean="0">
                  <a:solidFill>
                    <a:srgbClr val="CC3300"/>
                  </a:solidFill>
                  <a:cs typeface="Arial" pitchFamily="34" charset="0"/>
                </a:rPr>
                <a:t>L</a:t>
              </a:r>
              <a:endParaRPr lang="el-GR" sz="3600" baseline="-25000" smtClean="0">
                <a:solidFill>
                  <a:srgbClr val="CC3300"/>
                </a:solidFill>
                <a:cs typeface="Arial" pitchFamily="34" charset="0"/>
              </a:endParaRPr>
            </a:p>
          </p:txBody>
        </p:sp>
        <p:sp>
          <p:nvSpPr>
            <p:cNvPr id="1969165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ω</a:t>
              </a: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69166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045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ChangeArrowheads="1"/>
          </p:cNvSpPr>
          <p:nvPr/>
        </p:nvSpPr>
        <p:spPr bwMode="auto">
          <a:xfrm>
            <a:off x="1428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forward Fourier Transform</a:t>
            </a:r>
          </a:p>
        </p:txBody>
      </p:sp>
      <p:pic>
        <p:nvPicPr>
          <p:cNvPr id="87043" name="Picture 3" descr="frame_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4" name="Picture 4" descr="patt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5" name="Rectangle 5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204806" name="AutoShape 6"/>
          <p:cNvSpPr>
            <a:spLocks noChangeArrowheads="1"/>
          </p:cNvSpPr>
          <p:nvPr/>
        </p:nvSpPr>
        <p:spPr bwMode="auto">
          <a:xfrm>
            <a:off x="3219450" y="422910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4807" name="AutoShape 7"/>
          <p:cNvSpPr>
            <a:spLocks noChangeArrowheads="1"/>
          </p:cNvSpPr>
          <p:nvPr/>
        </p:nvSpPr>
        <p:spPr bwMode="auto">
          <a:xfrm rot="10800000">
            <a:off x="3332163" y="4235450"/>
            <a:ext cx="1060450" cy="781050"/>
          </a:xfrm>
          <a:prstGeom prst="leftArrow">
            <a:avLst>
              <a:gd name="adj1" fmla="val 43500"/>
              <a:gd name="adj2" fmla="val 45936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3851275" y="1063625"/>
            <a:ext cx="14398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no phase</a:t>
            </a:r>
          </a:p>
        </p:txBody>
      </p:sp>
      <p:grpSp>
        <p:nvGrpSpPr>
          <p:cNvPr id="204809" name="Group 9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7050" name="Group 10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7060" name="Freeform 11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1" name="Freeform 12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2" name="Freeform 13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3" name="Freeform 14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4" name="Freeform 15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5" name="Freeform 16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6" name="Freeform 17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67" name="Freeform 18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7051" name="Group 19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7052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3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4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5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6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7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8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059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590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2" grpId="0"/>
      <p:bldP spid="204805" grpId="0"/>
      <p:bldP spid="204806" grpId="0" animBg="1"/>
      <p:bldP spid="204807" grpId="0" animBg="1"/>
    </p:bld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19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19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19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19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19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19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0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0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0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0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0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0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0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0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0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09" name="Line 1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10" name="Rectangle 1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11" name="Line 1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12" name="Line 2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13" name="Text Box 2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8214" name="Text Box 22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 smtClean="0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8215" name="Text Box 23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8216" name="Text Box 24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8217" name="Freeform 25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8218" name="Text Box 26"/>
          <p:cNvSpPr txBox="1">
            <a:spLocks noChangeArrowheads="1"/>
          </p:cNvSpPr>
          <p:nvPr/>
        </p:nvSpPr>
        <p:spPr bwMode="auto">
          <a:xfrm rot="16200000">
            <a:off x="5325269" y="4739482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928219" name="Rectangle 2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Lorentz Factor</a:t>
            </a:r>
          </a:p>
        </p:txBody>
      </p:sp>
    </p:spTree>
    <p:extLst>
      <p:ext uri="{BB962C8B-B14F-4D97-AF65-F5344CB8AC3E}">
        <p14:creationId xmlns:p14="http://schemas.microsoft.com/office/powerpoint/2010/main" val="2443587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921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1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2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2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2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2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2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2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2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2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2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2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3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3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3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33" name="Line 1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34" name="Rectangle 1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35" name="Line 1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36" name="Rectangle 20"/>
          <p:cNvSpPr>
            <a:spLocks noChangeArrowheads="1"/>
          </p:cNvSpPr>
          <p:nvPr/>
        </p:nvSpPr>
        <p:spPr bwMode="auto">
          <a:xfrm rot="6049137">
            <a:off x="5768182" y="295989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37" name="Line 21"/>
          <p:cNvSpPr>
            <a:spLocks noChangeShapeType="1"/>
          </p:cNvSpPr>
          <p:nvPr/>
        </p:nvSpPr>
        <p:spPr bwMode="auto">
          <a:xfrm>
            <a:off x="4276725" y="3200400"/>
            <a:ext cx="3130550" cy="5683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38" name="Line 22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29239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9240" name="Text Box 2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9241" name="Text Box 25"/>
          <p:cNvSpPr txBox="1">
            <a:spLocks noChangeArrowheads="1"/>
          </p:cNvSpPr>
          <p:nvPr/>
        </p:nvSpPr>
        <p:spPr bwMode="auto">
          <a:xfrm rot="16200000">
            <a:off x="5325269" y="4739482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929242" name="Rectangle 2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Lorentz Factor</a:t>
            </a:r>
          </a:p>
        </p:txBody>
      </p:sp>
    </p:spTree>
    <p:extLst>
      <p:ext uri="{BB962C8B-B14F-4D97-AF65-F5344CB8AC3E}">
        <p14:creationId xmlns:p14="http://schemas.microsoft.com/office/powerpoint/2010/main" val="342084602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24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4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4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4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4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4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4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4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5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5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5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5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5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5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5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57" name="Line 1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58" name="Rectangle 1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59" name="Line 1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60" name="Rectangle 20"/>
          <p:cNvSpPr>
            <a:spLocks noChangeArrowheads="1"/>
          </p:cNvSpPr>
          <p:nvPr/>
        </p:nvSpPr>
        <p:spPr bwMode="auto">
          <a:xfrm rot="6049137">
            <a:off x="5768182" y="295989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61" name="Line 21"/>
          <p:cNvSpPr>
            <a:spLocks noChangeShapeType="1"/>
          </p:cNvSpPr>
          <p:nvPr/>
        </p:nvSpPr>
        <p:spPr bwMode="auto">
          <a:xfrm>
            <a:off x="4276725" y="3200400"/>
            <a:ext cx="3130550" cy="5683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62" name="Line 22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63" name="Line 23"/>
          <p:cNvSpPr>
            <a:spLocks noChangeShapeType="1"/>
          </p:cNvSpPr>
          <p:nvPr/>
        </p:nvSpPr>
        <p:spPr bwMode="auto">
          <a:xfrm flipH="1" flipV="1">
            <a:off x="6103938" y="2032000"/>
            <a:ext cx="1274762" cy="171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64" name="Line 24"/>
          <p:cNvSpPr>
            <a:spLocks noChangeShapeType="1"/>
          </p:cNvSpPr>
          <p:nvPr/>
        </p:nvSpPr>
        <p:spPr bwMode="auto">
          <a:xfrm>
            <a:off x="6019800" y="2082800"/>
            <a:ext cx="508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65" name="Line 25"/>
          <p:cNvSpPr>
            <a:spLocks noChangeShapeType="1"/>
          </p:cNvSpPr>
          <p:nvPr/>
        </p:nvSpPr>
        <p:spPr bwMode="auto">
          <a:xfrm flipH="1">
            <a:off x="6070600" y="2105025"/>
            <a:ext cx="92075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0266" name="Text Box 26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30267" name="Text Box 27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30268" name="Text Box 28"/>
          <p:cNvSpPr txBox="1">
            <a:spLocks noChangeArrowheads="1"/>
          </p:cNvSpPr>
          <p:nvPr/>
        </p:nvSpPr>
        <p:spPr bwMode="auto">
          <a:xfrm rot="16200000">
            <a:off x="5325269" y="4739482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930269" name="Rectangle 2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Lorentz Factor</a:t>
            </a:r>
          </a:p>
        </p:txBody>
      </p:sp>
    </p:spTree>
    <p:extLst>
      <p:ext uri="{BB962C8B-B14F-4D97-AF65-F5344CB8AC3E}">
        <p14:creationId xmlns:p14="http://schemas.microsoft.com/office/powerpoint/2010/main" val="4252471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26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6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6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6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7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7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7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7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7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7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7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7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7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7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8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8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Lorentz Factor</a:t>
            </a:r>
          </a:p>
        </p:txBody>
      </p:sp>
      <p:sp>
        <p:nvSpPr>
          <p:cNvPr id="193128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8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8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85" name="Rectangle 21"/>
          <p:cNvSpPr>
            <a:spLocks noChangeArrowheads="1"/>
          </p:cNvSpPr>
          <p:nvPr/>
        </p:nvSpPr>
        <p:spPr bwMode="auto">
          <a:xfrm rot="6049137">
            <a:off x="5768182" y="295989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86" name="Line 22"/>
          <p:cNvSpPr>
            <a:spLocks noChangeShapeType="1"/>
          </p:cNvSpPr>
          <p:nvPr/>
        </p:nvSpPr>
        <p:spPr bwMode="auto">
          <a:xfrm>
            <a:off x="4276725" y="3200400"/>
            <a:ext cx="3130550" cy="5683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87" name="Line 23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88" name="Line 24"/>
          <p:cNvSpPr>
            <a:spLocks noChangeShapeType="1"/>
          </p:cNvSpPr>
          <p:nvPr/>
        </p:nvSpPr>
        <p:spPr bwMode="auto">
          <a:xfrm flipH="1" flipV="1">
            <a:off x="6103938" y="2032000"/>
            <a:ext cx="1274762" cy="1717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89" name="Line 25"/>
          <p:cNvSpPr>
            <a:spLocks noChangeShapeType="1"/>
          </p:cNvSpPr>
          <p:nvPr/>
        </p:nvSpPr>
        <p:spPr bwMode="auto">
          <a:xfrm>
            <a:off x="6019800" y="2082800"/>
            <a:ext cx="5080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90" name="Line 26"/>
          <p:cNvSpPr>
            <a:spLocks noChangeShapeType="1"/>
          </p:cNvSpPr>
          <p:nvPr/>
        </p:nvSpPr>
        <p:spPr bwMode="auto">
          <a:xfrm flipH="1">
            <a:off x="6070600" y="2105025"/>
            <a:ext cx="92075" cy="5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91" name="Line 27"/>
          <p:cNvSpPr>
            <a:spLocks noChangeShapeType="1"/>
          </p:cNvSpPr>
          <p:nvPr/>
        </p:nvSpPr>
        <p:spPr bwMode="auto">
          <a:xfrm flipV="1">
            <a:off x="4286250" y="2012950"/>
            <a:ext cx="1816100" cy="11811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31292" name="Text Box 28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31293" name="Text Box 29"/>
          <p:cNvSpPr txBox="1">
            <a:spLocks noChangeArrowheads="1"/>
          </p:cNvSpPr>
          <p:nvPr/>
        </p:nvSpPr>
        <p:spPr bwMode="auto">
          <a:xfrm rot="16200000">
            <a:off x="5325269" y="4739482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931294" name="Text Box 3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diffracted ray</a:t>
            </a:r>
          </a:p>
        </p:txBody>
      </p:sp>
    </p:spTree>
    <p:extLst>
      <p:ext uri="{BB962C8B-B14F-4D97-AF65-F5344CB8AC3E}">
        <p14:creationId xmlns:p14="http://schemas.microsoft.com/office/powerpoint/2010/main" val="4122640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734" name="Rectangle 46"/>
          <p:cNvSpPr>
            <a:spLocks noChangeArrowheads="1"/>
          </p:cNvSpPr>
          <p:nvPr/>
        </p:nvSpPr>
        <p:spPr bwMode="auto">
          <a:xfrm rot="-2985818">
            <a:off x="4451350" y="2030413"/>
            <a:ext cx="114300" cy="107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69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691" name="Rectangle 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69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69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694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695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696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699" name="Text Box 1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 smtClean="0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 smtClean="0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 smtClean="0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2162700" name="Text Box 12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2162701" name="Text Box 13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2162702" name="Freeform 14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162704" name="Group 16"/>
          <p:cNvGrpSpPr>
            <a:grpSpLocks/>
          </p:cNvGrpSpPr>
          <p:nvPr/>
        </p:nvGrpSpPr>
        <p:grpSpPr bwMode="auto">
          <a:xfrm rot="-617010">
            <a:off x="-3314700" y="1425575"/>
            <a:ext cx="9140825" cy="9140825"/>
            <a:chOff x="-2124" y="403"/>
            <a:chExt cx="5758" cy="5758"/>
          </a:xfrm>
        </p:grpSpPr>
        <p:sp>
          <p:nvSpPr>
            <p:cNvPr id="2162705" name="Oval 17"/>
            <p:cNvSpPr>
              <a:spLocks noChangeArrowheads="1"/>
            </p:cNvSpPr>
            <p:nvPr/>
          </p:nvSpPr>
          <p:spPr bwMode="auto">
            <a:xfrm>
              <a:off x="-2124" y="403"/>
              <a:ext cx="5758" cy="575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pSp>
          <p:nvGrpSpPr>
            <p:cNvPr id="2162706" name="Group 18"/>
            <p:cNvGrpSpPr>
              <a:grpSpLocks/>
            </p:cNvGrpSpPr>
            <p:nvPr/>
          </p:nvGrpSpPr>
          <p:grpSpPr bwMode="auto">
            <a:xfrm>
              <a:off x="-2124" y="403"/>
              <a:ext cx="5758" cy="5758"/>
              <a:chOff x="-2124" y="403"/>
              <a:chExt cx="5758" cy="5758"/>
            </a:xfrm>
          </p:grpSpPr>
          <p:sp>
            <p:nvSpPr>
              <p:cNvPr id="2162707" name="Oval 19"/>
              <p:cNvSpPr>
                <a:spLocks noChangeAspect="1" noChangeArrowheads="1"/>
              </p:cNvSpPr>
              <p:nvPr/>
            </p:nvSpPr>
            <p:spPr bwMode="auto">
              <a:xfrm>
                <a:off x="-2124" y="2712"/>
                <a:ext cx="5758" cy="114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2708" name="Rectangle 20"/>
              <p:cNvSpPr>
                <a:spLocks noChangeArrowheads="1"/>
              </p:cNvSpPr>
              <p:nvPr/>
            </p:nvSpPr>
            <p:spPr bwMode="auto">
              <a:xfrm>
                <a:off x="-1103" y="2677"/>
                <a:ext cx="4627" cy="641"/>
              </a:xfrm>
              <a:prstGeom prst="rect">
                <a:avLst/>
              </a:prstGeom>
              <a:gradFill rotWithShape="1">
                <a:gsLst>
                  <a:gs pos="0">
                    <a:schemeClr val="bg1">
                      <a:alpha val="89999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2709" name="Oval 21"/>
              <p:cNvSpPr>
                <a:spLocks noChangeArrowheads="1"/>
              </p:cNvSpPr>
              <p:nvPr/>
            </p:nvSpPr>
            <p:spPr bwMode="auto">
              <a:xfrm>
                <a:off x="-1404" y="403"/>
                <a:ext cx="4319" cy="5758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2710" name="Line 22"/>
              <p:cNvSpPr>
                <a:spLocks noChangeShapeType="1"/>
              </p:cNvSpPr>
              <p:nvPr/>
            </p:nvSpPr>
            <p:spPr bwMode="auto">
              <a:xfrm>
                <a:off x="754" y="3280"/>
                <a:ext cx="2129" cy="384"/>
              </a:xfrm>
              <a:prstGeom prst="line">
                <a:avLst/>
              </a:prstGeom>
              <a:noFill/>
              <a:ln w="19050">
                <a:solidFill>
                  <a:srgbClr val="FFCC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62711" name="Text Box 23"/>
              <p:cNvSpPr txBox="1">
                <a:spLocks noChangeArrowheads="1"/>
              </p:cNvSpPr>
              <p:nvPr/>
            </p:nvSpPr>
            <p:spPr bwMode="auto">
              <a:xfrm>
                <a:off x="467" y="1121"/>
                <a:ext cx="1044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smtClean="0">
                    <a:solidFill>
                      <a:srgbClr val="000000"/>
                    </a:solidFill>
                  </a:rPr>
                  <a:t>Ewald sphere</a:t>
                </a:r>
              </a:p>
            </p:txBody>
          </p:sp>
          <p:sp>
            <p:nvSpPr>
              <p:cNvPr id="2162712" name="Line 24"/>
              <p:cNvSpPr>
                <a:spLocks noChangeShapeType="1"/>
              </p:cNvSpPr>
              <p:nvPr/>
            </p:nvSpPr>
            <p:spPr bwMode="auto">
              <a:xfrm>
                <a:off x="751" y="3273"/>
                <a:ext cx="28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162716" name="Rectangle 28"/>
          <p:cNvSpPr>
            <a:spLocks noChangeArrowheads="1"/>
          </p:cNvSpPr>
          <p:nvPr/>
        </p:nvSpPr>
        <p:spPr bwMode="auto">
          <a:xfrm rot="180767">
            <a:off x="4856163" y="3213100"/>
            <a:ext cx="134937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717" name="Line 29"/>
          <p:cNvSpPr>
            <a:spLocks noChangeShapeType="1"/>
          </p:cNvSpPr>
          <p:nvPr/>
        </p:nvSpPr>
        <p:spPr bwMode="auto">
          <a:xfrm>
            <a:off x="4845050" y="3270250"/>
            <a:ext cx="157163" cy="11113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718" name="Rectangle 30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719" name="Line 31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720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721" name="Line 33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724" name="Rectangle 3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Lorentz Factor</a:t>
            </a:r>
          </a:p>
        </p:txBody>
      </p:sp>
      <p:sp>
        <p:nvSpPr>
          <p:cNvPr id="2162729" name="Line 41"/>
          <p:cNvSpPr>
            <a:spLocks noChangeShapeType="1"/>
          </p:cNvSpPr>
          <p:nvPr/>
        </p:nvSpPr>
        <p:spPr bwMode="auto">
          <a:xfrm flipV="1">
            <a:off x="3657600" y="2012950"/>
            <a:ext cx="831850" cy="10287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732" name="Rectangle 44"/>
          <p:cNvSpPr>
            <a:spLocks noChangeArrowheads="1"/>
          </p:cNvSpPr>
          <p:nvPr/>
        </p:nvSpPr>
        <p:spPr bwMode="auto">
          <a:xfrm rot="842146">
            <a:off x="4886325" y="3524250"/>
            <a:ext cx="1538288" cy="1317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731" name="Line 43"/>
          <p:cNvSpPr>
            <a:spLocks noChangeShapeType="1"/>
          </p:cNvSpPr>
          <p:nvPr/>
        </p:nvSpPr>
        <p:spPr bwMode="auto">
          <a:xfrm>
            <a:off x="3679825" y="3054350"/>
            <a:ext cx="2978150" cy="8096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733" name="Rectangle 45"/>
          <p:cNvSpPr>
            <a:spLocks noChangeArrowheads="1"/>
          </p:cNvSpPr>
          <p:nvPr/>
        </p:nvSpPr>
        <p:spPr bwMode="auto">
          <a:xfrm rot="2444752">
            <a:off x="5102225" y="3159125"/>
            <a:ext cx="1538288" cy="492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727" name="Line 39"/>
          <p:cNvSpPr>
            <a:spLocks noChangeShapeType="1"/>
          </p:cNvSpPr>
          <p:nvPr/>
        </p:nvSpPr>
        <p:spPr bwMode="auto">
          <a:xfrm flipH="1" flipV="1">
            <a:off x="4529138" y="2025650"/>
            <a:ext cx="2100262" cy="181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2735" name="Text Box 47"/>
          <p:cNvSpPr txBox="1">
            <a:spLocks noChangeArrowheads="1"/>
          </p:cNvSpPr>
          <p:nvPr/>
        </p:nvSpPr>
        <p:spPr bwMode="auto">
          <a:xfrm rot="16200000">
            <a:off x="5325269" y="4739482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333399"/>
                </a:solidFill>
              </a:rPr>
              <a:t>spindle axis</a:t>
            </a:r>
          </a:p>
        </p:txBody>
      </p:sp>
    </p:spTree>
    <p:extLst>
      <p:ext uri="{BB962C8B-B14F-4D97-AF65-F5344CB8AC3E}">
        <p14:creationId xmlns:p14="http://schemas.microsoft.com/office/powerpoint/2010/main" val="930789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Lorentz Factor</a:t>
            </a:r>
          </a:p>
        </p:txBody>
      </p:sp>
      <p:pic>
        <p:nvPicPr>
          <p:cNvPr id="2232323" name="Picture 3" descr="BL831_outbo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209675"/>
            <a:ext cx="87518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32324" name="Text Box 4"/>
          <p:cNvSpPr txBox="1">
            <a:spLocks noChangeArrowheads="1"/>
          </p:cNvSpPr>
          <p:nvPr/>
        </p:nvSpPr>
        <p:spPr bwMode="auto">
          <a:xfrm>
            <a:off x="677863" y="5508625"/>
            <a:ext cx="76771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          50      100      150      200     250      300     350      400     450     500</a:t>
            </a:r>
          </a:p>
        </p:txBody>
      </p:sp>
      <p:sp>
        <p:nvSpPr>
          <p:cNvPr id="2232325" name="Text Box 5"/>
          <p:cNvSpPr txBox="1">
            <a:spLocks noChangeArrowheads="1"/>
          </p:cNvSpPr>
          <p:nvPr/>
        </p:nvSpPr>
        <p:spPr bwMode="auto">
          <a:xfrm>
            <a:off x="3360738" y="5967413"/>
            <a:ext cx="2381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phi position (degrees)</a:t>
            </a:r>
          </a:p>
        </p:txBody>
      </p:sp>
      <p:sp>
        <p:nvSpPr>
          <p:cNvPr id="2232326" name="Text Box 6"/>
          <p:cNvSpPr txBox="1">
            <a:spLocks noChangeArrowheads="1"/>
          </p:cNvSpPr>
          <p:nvPr/>
        </p:nvSpPr>
        <p:spPr bwMode="auto">
          <a:xfrm rot="16200000">
            <a:off x="-1594643" y="3393281"/>
            <a:ext cx="4400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-0.2       -0.1          0           0.1         0.2     </a:t>
            </a:r>
          </a:p>
        </p:txBody>
      </p:sp>
      <p:sp>
        <p:nvSpPr>
          <p:cNvPr id="2232327" name="Text Box 7"/>
          <p:cNvSpPr txBox="1">
            <a:spLocks noChangeArrowheads="1"/>
          </p:cNvSpPr>
          <p:nvPr/>
        </p:nvSpPr>
        <p:spPr bwMode="auto">
          <a:xfrm rot="16200000">
            <a:off x="-1672431" y="3310732"/>
            <a:ext cx="3714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refined mis-setting angle (degrees)</a:t>
            </a:r>
          </a:p>
        </p:txBody>
      </p:sp>
    </p:spTree>
    <p:extLst>
      <p:ext uri="{BB962C8B-B14F-4D97-AF65-F5344CB8AC3E}">
        <p14:creationId xmlns:p14="http://schemas.microsoft.com/office/powerpoint/2010/main" val="27556319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Fractional error</a:t>
            </a:r>
          </a:p>
        </p:txBody>
      </p:sp>
      <p:sp>
        <p:nvSpPr>
          <p:cNvPr id="1937411" name="Text Box 3"/>
          <p:cNvSpPr txBox="1">
            <a:spLocks noChangeArrowheads="1"/>
          </p:cNvSpPr>
          <p:nvPr/>
        </p:nvSpPr>
        <p:spPr bwMode="auto">
          <a:xfrm>
            <a:off x="625475" y="1866900"/>
            <a:ext cx="785495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no “scale factor” is perfectly known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source of light is perfectly stable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shutter is perfectly reproducible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no crystal is perfectly still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detector is perfectly calibrated</a:t>
            </a:r>
          </a:p>
        </p:txBody>
      </p:sp>
    </p:spTree>
    <p:extLst>
      <p:ext uri="{BB962C8B-B14F-4D97-AF65-F5344CB8AC3E}">
        <p14:creationId xmlns:p14="http://schemas.microsoft.com/office/powerpoint/2010/main" val="5727364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Fractional error</a:t>
            </a:r>
          </a:p>
        </p:txBody>
      </p:sp>
      <p:sp>
        <p:nvSpPr>
          <p:cNvPr id="1938435" name="Text Box 3"/>
          <p:cNvSpPr txBox="1">
            <a:spLocks noChangeArrowheads="1"/>
          </p:cNvSpPr>
          <p:nvPr/>
        </p:nvSpPr>
        <p:spPr bwMode="auto">
          <a:xfrm>
            <a:off x="625475" y="1866900"/>
            <a:ext cx="785495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808080"/>
                </a:solidFill>
              </a:rPr>
              <a:t>no “scale factor” is perfectly known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no source of light is perfectly stable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shutter is perfectly reproducible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crystal is perfectly still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</a:t>
            </a:r>
            <a:r>
              <a:rPr lang="en-US" sz="3600" dirty="0">
                <a:solidFill>
                  <a:srgbClr val="000000"/>
                </a:solidFill>
              </a:rPr>
              <a:t>detector is perfectly </a:t>
            </a:r>
            <a:r>
              <a:rPr lang="en-US" sz="3600" dirty="0" smtClean="0">
                <a:solidFill>
                  <a:srgbClr val="000000"/>
                </a:solidFill>
              </a:rPr>
              <a:t>calibrated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7245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Darwin’s Formula</a:t>
            </a:r>
          </a:p>
        </p:txBody>
      </p:sp>
      <p:sp>
        <p:nvSpPr>
          <p:cNvPr id="1935363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I(hkl)</a:t>
            </a:r>
            <a:r>
              <a:rPr lang="en-US" smtClean="0">
                <a:solidFill>
                  <a:srgbClr val="000000"/>
                </a:solidFill>
              </a:rPr>
              <a:t>	- photons/spot (fully-recorded)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CC3300"/>
                </a:solidFill>
              </a:rPr>
              <a:t>I</a:t>
            </a:r>
            <a:r>
              <a:rPr lang="en-US" b="1" baseline="-25000" smtClean="0">
                <a:solidFill>
                  <a:srgbClr val="CC3300"/>
                </a:solidFill>
              </a:rPr>
              <a:t>beam</a:t>
            </a:r>
            <a:r>
              <a:rPr lang="en-US" smtClean="0">
                <a:solidFill>
                  <a:srgbClr val="CC3300"/>
                </a:solidFill>
              </a:rPr>
              <a:t>	- incident (photons/s/m</a:t>
            </a:r>
            <a:r>
              <a:rPr lang="en-US" baseline="30000" smtClean="0">
                <a:solidFill>
                  <a:srgbClr val="CC3300"/>
                </a:solidFill>
              </a:rPr>
              <a:t>2</a:t>
            </a:r>
            <a:r>
              <a:rPr lang="en-US" smtClean="0">
                <a:solidFill>
                  <a:srgbClr val="CC33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r</a:t>
            </a:r>
            <a:r>
              <a:rPr lang="en-US" b="1" baseline="-25000" smtClean="0">
                <a:solidFill>
                  <a:srgbClr val="000000"/>
                </a:solidFill>
              </a:rPr>
              <a:t>e</a:t>
            </a:r>
            <a:r>
              <a:rPr 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baseline="30000" smtClean="0">
                <a:solidFill>
                  <a:srgbClr val="000000"/>
                </a:solidFill>
              </a:rPr>
              <a:t>-15</a:t>
            </a:r>
            <a:r>
              <a:rPr 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V</a:t>
            </a:r>
            <a:r>
              <a:rPr lang="en-US" b="1" baseline="-25000" smtClean="0">
                <a:solidFill>
                  <a:srgbClr val="000000"/>
                </a:solidFill>
              </a:rPr>
              <a:t>xtal</a:t>
            </a:r>
            <a:r>
              <a:rPr lang="en-US" smtClean="0">
                <a:solidFill>
                  <a:srgbClr val="000000"/>
                </a:solidFill>
              </a:rPr>
              <a:t>	- volume of crystal (in m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V</a:t>
            </a:r>
            <a:r>
              <a:rPr lang="en-US" b="1" baseline="-25000" smtClean="0">
                <a:solidFill>
                  <a:srgbClr val="000000"/>
                </a:solidFill>
              </a:rPr>
              <a:t>cell</a:t>
            </a:r>
            <a:r>
              <a:rPr lang="en-US" smtClean="0">
                <a:solidFill>
                  <a:srgbClr val="000000"/>
                </a:solidFill>
              </a:rPr>
              <a:t>	- volume of unit cell (in m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mtClean="0">
                <a:solidFill>
                  <a:srgbClr val="000000"/>
                </a:solidFill>
              </a:rPr>
              <a:t>	- x-ray wavelength (in meters!)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baseline="30000" smtClean="0">
              <a:solidFill>
                <a:srgbClr val="000000"/>
              </a:solidFill>
            </a:endParaRPr>
          </a:p>
        </p:txBody>
      </p:sp>
      <p:sp>
        <p:nvSpPr>
          <p:cNvPr id="1935364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ω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rotation speed (radians/s)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L</a:t>
            </a:r>
            <a:r>
              <a:rPr lang="en-US" smtClean="0">
                <a:solidFill>
                  <a:srgbClr val="000000"/>
                </a:solidFill>
              </a:rPr>
              <a:t>	- Lorentz factor (speed/speed)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      </a:t>
            </a:r>
            <a:r>
              <a:rPr lang="en-US" smtClean="0">
                <a:solidFill>
                  <a:srgbClr val="000000"/>
                </a:solidFill>
              </a:rPr>
              <a:t>(1+cos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(2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smtClean="0">
                <a:solidFill>
                  <a:srgbClr val="000000"/>
                </a:solidFill>
              </a:rPr>
              <a:t>) -Pfac∙cos(2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Φ</a:t>
            </a:r>
            <a:r>
              <a:rPr lang="en-US" smtClean="0">
                <a:solidFill>
                  <a:srgbClr val="000000"/>
                </a:solidFill>
              </a:rPr>
              <a:t>)sin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(2</a:t>
            </a:r>
            <a:r>
              <a:rPr lang="el-GR" smtClean="0">
                <a:solidFill>
                  <a:srgbClr val="000000"/>
                </a:solidFill>
              </a:rPr>
              <a:t>θ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)/2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A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attenuation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  exp(-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∙l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path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F(hkl)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structure amplitude (electrons)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C. G. Darwin (1914)</a:t>
            </a:r>
          </a:p>
        </p:txBody>
      </p:sp>
      <p:sp>
        <p:nvSpPr>
          <p:cNvPr id="1935365" name="Rectangle 5"/>
          <p:cNvSpPr>
            <a:spLocks noChangeArrowheads="1"/>
          </p:cNvSpPr>
          <p:nvPr/>
        </p:nvSpPr>
        <p:spPr bwMode="auto">
          <a:xfrm>
            <a:off x="5819775" y="181610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P</a:t>
            </a:r>
            <a:r>
              <a:rPr lang="en-US" sz="3600" smtClean="0">
                <a:solidFill>
                  <a:srgbClr val="CC3300"/>
                </a:solidFill>
              </a:rPr>
              <a:t> </a:t>
            </a:r>
            <a:r>
              <a:rPr lang="en-US" sz="3600" smtClean="0">
                <a:solidFill>
                  <a:srgbClr val="000000"/>
                </a:solidFill>
              </a:rPr>
              <a:t>A | F(hkl) |</a:t>
            </a:r>
            <a:r>
              <a:rPr lang="en-US" sz="3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35366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323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I(hkl) = </a:t>
            </a:r>
            <a:r>
              <a:rPr lang="en-US" sz="3600" smtClean="0">
                <a:solidFill>
                  <a:srgbClr val="CC3300"/>
                </a:solidFill>
                <a:cs typeface="Arial" pitchFamily="34" charset="0"/>
              </a:rPr>
              <a:t>I</a:t>
            </a:r>
            <a:r>
              <a:rPr lang="en-US" sz="3600" baseline="-25000" smtClean="0">
                <a:solidFill>
                  <a:srgbClr val="CC3300"/>
                </a:solidFill>
                <a:cs typeface="Arial" pitchFamily="34" charset="0"/>
              </a:rPr>
              <a:t>beam</a:t>
            </a: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 r</a:t>
            </a:r>
            <a:r>
              <a:rPr lang="en-US" sz="3600" baseline="-25000" smtClean="0">
                <a:solidFill>
                  <a:srgbClr val="000000"/>
                </a:solidFill>
                <a:cs typeface="Arial" pitchFamily="34" charset="0"/>
              </a:rPr>
              <a:t>e</a:t>
            </a:r>
            <a:r>
              <a:rPr lang="en-US" sz="3600" baseline="30000" smtClean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el-GR" sz="3600" baseline="-2500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935367" name="Group 7"/>
          <p:cNvGrpSpPr>
            <a:grpSpLocks/>
          </p:cNvGrpSpPr>
          <p:nvPr/>
        </p:nvGrpSpPr>
        <p:grpSpPr bwMode="auto">
          <a:xfrm>
            <a:off x="3589338" y="1484313"/>
            <a:ext cx="963612" cy="1304925"/>
            <a:chOff x="2149" y="908"/>
            <a:chExt cx="607" cy="822"/>
          </a:xfrm>
        </p:grpSpPr>
        <p:sp>
          <p:nvSpPr>
            <p:cNvPr id="1935368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xtal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35369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35370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935371" name="Group 11"/>
          <p:cNvGrpSpPr>
            <a:grpSpLocks/>
          </p:cNvGrpSpPr>
          <p:nvPr/>
        </p:nvGrpSpPr>
        <p:grpSpPr bwMode="auto">
          <a:xfrm>
            <a:off x="4562475" y="1484313"/>
            <a:ext cx="1304925" cy="1304925"/>
            <a:chOff x="2874" y="962"/>
            <a:chExt cx="822" cy="822"/>
          </a:xfrm>
        </p:grpSpPr>
        <p:sp>
          <p:nvSpPr>
            <p:cNvPr id="1935372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λ</a:t>
              </a:r>
              <a:r>
                <a:rPr lang="en-US" sz="3600" baseline="48000" smtClean="0">
                  <a:solidFill>
                    <a:srgbClr val="000000"/>
                  </a:solidFill>
                  <a:cs typeface="Arial" pitchFamily="34" charset="0"/>
                </a:rPr>
                <a:t>3 </a:t>
              </a: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35373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ω</a:t>
              </a: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35374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7888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8114" name="Rectangle 2"/>
          <p:cNvSpPr>
            <a:spLocks noChangeArrowheads="1"/>
          </p:cNvSpPr>
          <p:nvPr/>
        </p:nvSpPr>
        <p:spPr bwMode="auto">
          <a:xfrm>
            <a:off x="4251325" y="4386263"/>
            <a:ext cx="157163" cy="519112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3811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Beam Flicker</a:t>
            </a:r>
          </a:p>
        </p:txBody>
      </p:sp>
      <p:sp>
        <p:nvSpPr>
          <p:cNvPr id="2138116" name="Text Box 4"/>
          <p:cNvSpPr txBox="1">
            <a:spLocks noChangeArrowheads="1"/>
          </p:cNvSpPr>
          <p:nvPr/>
        </p:nvSpPr>
        <p:spPr bwMode="auto">
          <a:xfrm>
            <a:off x="546100" y="1285875"/>
            <a:ext cx="8027988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1/f noise or “flicker noise”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comes from everything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138117" name="Picture 5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849688"/>
            <a:ext cx="935038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8118" name="Line 6"/>
          <p:cNvSpPr>
            <a:spLocks noChangeShapeType="1"/>
          </p:cNvSpPr>
          <p:nvPr/>
        </p:nvSpPr>
        <p:spPr bwMode="auto">
          <a:xfrm>
            <a:off x="1709738" y="4276725"/>
            <a:ext cx="269875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38119" name="Line 7"/>
          <p:cNvSpPr>
            <a:spLocks noChangeShapeType="1"/>
          </p:cNvSpPr>
          <p:nvPr/>
        </p:nvSpPr>
        <p:spPr bwMode="auto">
          <a:xfrm>
            <a:off x="4389438" y="4276725"/>
            <a:ext cx="2698750" cy="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38120" name="Rectangle 8"/>
          <p:cNvSpPr>
            <a:spLocks noChangeArrowheads="1"/>
          </p:cNvSpPr>
          <p:nvPr/>
        </p:nvSpPr>
        <p:spPr bwMode="auto">
          <a:xfrm>
            <a:off x="4251325" y="3771900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0335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scattering from a structure</a:t>
            </a:r>
          </a:p>
        </p:txBody>
      </p:sp>
      <p:sp>
        <p:nvSpPr>
          <p:cNvPr id="88067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88068" name="Picture 4" descr="phaseframe_f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29" name="Picture 5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0" name="Picture 6" descr="phaseframe_0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1" name="Picture 7" descr="phaseframe_00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2" name="Picture 8" descr="phaseframe_0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3" name="Picture 9" descr="phaseframe_00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4" name="Picture 10" descr="phaseframe_00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5" name="Picture 11" descr="phaseframe_00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6" name="Picture 12" descr="phaseframe_00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7" name="Picture 13" descr="phaseframe_00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38" name="Picture 14" descr="phaseframe_00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79" name="Text Box 1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8080" name="Text Box 1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88081" name="AutoShape 17"/>
          <p:cNvSpPr>
            <a:spLocks noChangeArrowheads="1"/>
          </p:cNvSpPr>
          <p:nvPr/>
        </p:nvSpPr>
        <p:spPr bwMode="auto">
          <a:xfrm>
            <a:off x="3219450" y="4229100"/>
            <a:ext cx="941388" cy="781050"/>
          </a:xfrm>
          <a:prstGeom prst="leftArrow">
            <a:avLst>
              <a:gd name="adj1" fmla="val 43500"/>
              <a:gd name="adj2" fmla="val 40779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5842" name="Group 18"/>
          <p:cNvGrpSpPr>
            <a:grpSpLocks/>
          </p:cNvGrpSpPr>
          <p:nvPr/>
        </p:nvGrpSpPr>
        <p:grpSpPr bwMode="auto">
          <a:xfrm>
            <a:off x="735013" y="2401888"/>
            <a:ext cx="3319462" cy="1328737"/>
            <a:chOff x="268" y="1458"/>
            <a:chExt cx="3122" cy="1366"/>
          </a:xfrm>
        </p:grpSpPr>
        <p:grpSp>
          <p:nvGrpSpPr>
            <p:cNvPr id="88085" name="Group 19"/>
            <p:cNvGrpSpPr>
              <a:grpSpLocks/>
            </p:cNvGrpSpPr>
            <p:nvPr/>
          </p:nvGrpSpPr>
          <p:grpSpPr bwMode="auto">
            <a:xfrm>
              <a:off x="268" y="1468"/>
              <a:ext cx="1561" cy="1356"/>
              <a:chOff x="575" y="1142"/>
              <a:chExt cx="1561" cy="1356"/>
            </a:xfrm>
          </p:grpSpPr>
          <p:sp>
            <p:nvSpPr>
              <p:cNvPr id="88095" name="Freeform 20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6" name="Freeform 21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7" name="Freeform 22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8" name="Freeform 23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9" name="Freeform 24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0" name="Freeform 25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1" name="Freeform 26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102" name="Freeform 27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8086" name="Group 28"/>
            <p:cNvGrpSpPr>
              <a:grpSpLocks/>
            </p:cNvGrpSpPr>
            <p:nvPr/>
          </p:nvGrpSpPr>
          <p:grpSpPr bwMode="auto">
            <a:xfrm>
              <a:off x="1829" y="1458"/>
              <a:ext cx="1561" cy="1356"/>
              <a:chOff x="575" y="1142"/>
              <a:chExt cx="1561" cy="1356"/>
            </a:xfrm>
          </p:grpSpPr>
          <p:sp>
            <p:nvSpPr>
              <p:cNvPr id="88087" name="Freeform 29"/>
              <p:cNvSpPr>
                <a:spLocks/>
              </p:cNvSpPr>
              <p:nvPr/>
            </p:nvSpPr>
            <p:spPr bwMode="auto">
              <a:xfrm>
                <a:off x="575" y="1536"/>
                <a:ext cx="101" cy="294"/>
              </a:xfrm>
              <a:custGeom>
                <a:avLst/>
                <a:gdLst>
                  <a:gd name="T0" fmla="*/ 0 w 101"/>
                  <a:gd name="T1" fmla="*/ 294 h 294"/>
                  <a:gd name="T2" fmla="*/ 53 w 101"/>
                  <a:gd name="T3" fmla="*/ 112 h 294"/>
                  <a:gd name="T4" fmla="*/ 101 w 101"/>
                  <a:gd name="T5" fmla="*/ 0 h 29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1" h="294">
                    <a:moveTo>
                      <a:pt x="0" y="294"/>
                    </a:moveTo>
                    <a:cubicBezTo>
                      <a:pt x="9" y="264"/>
                      <a:pt x="36" y="161"/>
                      <a:pt x="53" y="112"/>
                    </a:cubicBezTo>
                    <a:cubicBezTo>
                      <a:pt x="70" y="63"/>
                      <a:pt x="91" y="23"/>
                      <a:pt x="101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8" name="Freeform 30"/>
              <p:cNvSpPr>
                <a:spLocks/>
              </p:cNvSpPr>
              <p:nvPr/>
            </p:nvSpPr>
            <p:spPr bwMode="auto">
              <a:xfrm>
                <a:off x="664" y="1142"/>
                <a:ext cx="308" cy="402"/>
              </a:xfrm>
              <a:custGeom>
                <a:avLst/>
                <a:gdLst>
                  <a:gd name="T0" fmla="*/ 0 w 308"/>
                  <a:gd name="T1" fmla="*/ 402 h 402"/>
                  <a:gd name="T2" fmla="*/ 72 w 308"/>
                  <a:gd name="T3" fmla="*/ 266 h 402"/>
                  <a:gd name="T4" fmla="*/ 216 w 308"/>
                  <a:gd name="T5" fmla="*/ 42 h 402"/>
                  <a:gd name="T6" fmla="*/ 308 w 308"/>
                  <a:gd name="T7" fmla="*/ 14 h 40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8" h="402">
                    <a:moveTo>
                      <a:pt x="0" y="402"/>
                    </a:moveTo>
                    <a:cubicBezTo>
                      <a:pt x="12" y="380"/>
                      <a:pt x="36" y="326"/>
                      <a:pt x="72" y="266"/>
                    </a:cubicBezTo>
                    <a:cubicBezTo>
                      <a:pt x="108" y="206"/>
                      <a:pt x="177" y="84"/>
                      <a:pt x="216" y="42"/>
                    </a:cubicBezTo>
                    <a:cubicBezTo>
                      <a:pt x="255" y="0"/>
                      <a:pt x="289" y="20"/>
                      <a:pt x="308" y="14"/>
                    </a:cubicBezTo>
                  </a:path>
                </a:pathLst>
              </a:custGeom>
              <a:noFill/>
              <a:ln w="88900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89" name="Freeform 31"/>
              <p:cNvSpPr>
                <a:spLocks/>
              </p:cNvSpPr>
              <p:nvPr/>
            </p:nvSpPr>
            <p:spPr bwMode="auto">
              <a:xfrm>
                <a:off x="956" y="1143"/>
                <a:ext cx="328" cy="473"/>
              </a:xfrm>
              <a:custGeom>
                <a:avLst/>
                <a:gdLst>
                  <a:gd name="T0" fmla="*/ 0 w 328"/>
                  <a:gd name="T1" fmla="*/ 5 h 473"/>
                  <a:gd name="T2" fmla="*/ 60 w 328"/>
                  <a:gd name="T3" fmla="*/ 29 h 473"/>
                  <a:gd name="T4" fmla="*/ 176 w 328"/>
                  <a:gd name="T5" fmla="*/ 177 h 473"/>
                  <a:gd name="T6" fmla="*/ 328 w 328"/>
                  <a:gd name="T7" fmla="*/ 473 h 473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28" h="473">
                    <a:moveTo>
                      <a:pt x="0" y="5"/>
                    </a:moveTo>
                    <a:cubicBezTo>
                      <a:pt x="10" y="9"/>
                      <a:pt x="31" y="0"/>
                      <a:pt x="60" y="29"/>
                    </a:cubicBezTo>
                    <a:cubicBezTo>
                      <a:pt x="89" y="58"/>
                      <a:pt x="131" y="103"/>
                      <a:pt x="176" y="177"/>
                    </a:cubicBezTo>
                    <a:cubicBezTo>
                      <a:pt x="221" y="251"/>
                      <a:pt x="296" y="411"/>
                      <a:pt x="328" y="473"/>
                    </a:cubicBezTo>
                  </a:path>
                </a:pathLst>
              </a:custGeom>
              <a:noFill/>
              <a:ln w="88900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0" name="Freeform 32"/>
              <p:cNvSpPr>
                <a:spLocks/>
              </p:cNvSpPr>
              <p:nvPr/>
            </p:nvSpPr>
            <p:spPr bwMode="auto">
              <a:xfrm>
                <a:off x="1260" y="1572"/>
                <a:ext cx="160" cy="428"/>
              </a:xfrm>
              <a:custGeom>
                <a:avLst/>
                <a:gdLst>
                  <a:gd name="T0" fmla="*/ 0 w 160"/>
                  <a:gd name="T1" fmla="*/ 0 h 428"/>
                  <a:gd name="T2" fmla="*/ 56 w 160"/>
                  <a:gd name="T3" fmla="*/ 124 h 428"/>
                  <a:gd name="T4" fmla="*/ 100 w 160"/>
                  <a:gd name="T5" fmla="*/ 240 h 428"/>
                  <a:gd name="T6" fmla="*/ 160 w 160"/>
                  <a:gd name="T7" fmla="*/ 428 h 42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60" h="428">
                    <a:moveTo>
                      <a:pt x="0" y="0"/>
                    </a:moveTo>
                    <a:cubicBezTo>
                      <a:pt x="9" y="21"/>
                      <a:pt x="39" y="84"/>
                      <a:pt x="56" y="124"/>
                    </a:cubicBezTo>
                    <a:cubicBezTo>
                      <a:pt x="73" y="164"/>
                      <a:pt x="83" y="189"/>
                      <a:pt x="100" y="240"/>
                    </a:cubicBezTo>
                    <a:cubicBezTo>
                      <a:pt x="117" y="291"/>
                      <a:pt x="148" y="389"/>
                      <a:pt x="160" y="428"/>
                    </a:cubicBezTo>
                  </a:path>
                </a:pathLst>
              </a:custGeom>
              <a:noFill/>
              <a:ln w="8890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1" name="Freeform 33"/>
              <p:cNvSpPr>
                <a:spLocks/>
              </p:cNvSpPr>
              <p:nvPr/>
            </p:nvSpPr>
            <p:spPr bwMode="auto">
              <a:xfrm>
                <a:off x="2028" y="1820"/>
                <a:ext cx="108" cy="304"/>
              </a:xfrm>
              <a:custGeom>
                <a:avLst/>
                <a:gdLst>
                  <a:gd name="T0" fmla="*/ 0 w 108"/>
                  <a:gd name="T1" fmla="*/ 304 h 304"/>
                  <a:gd name="T2" fmla="*/ 68 w 108"/>
                  <a:gd name="T3" fmla="*/ 136 h 304"/>
                  <a:gd name="T4" fmla="*/ 108 w 108"/>
                  <a:gd name="T5" fmla="*/ 0 h 3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8" h="304">
                    <a:moveTo>
                      <a:pt x="0" y="304"/>
                    </a:moveTo>
                    <a:cubicBezTo>
                      <a:pt x="11" y="276"/>
                      <a:pt x="50" y="187"/>
                      <a:pt x="68" y="136"/>
                    </a:cubicBezTo>
                    <a:cubicBezTo>
                      <a:pt x="86" y="85"/>
                      <a:pt x="100" y="28"/>
                      <a:pt x="108" y="0"/>
                    </a:cubicBezTo>
                  </a:path>
                </a:pathLst>
              </a:custGeom>
              <a:noFill/>
              <a:ln w="889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2" name="Freeform 34"/>
              <p:cNvSpPr>
                <a:spLocks/>
              </p:cNvSpPr>
              <p:nvPr/>
            </p:nvSpPr>
            <p:spPr bwMode="auto">
              <a:xfrm>
                <a:off x="1824" y="2120"/>
                <a:ext cx="204" cy="332"/>
              </a:xfrm>
              <a:custGeom>
                <a:avLst/>
                <a:gdLst>
                  <a:gd name="T0" fmla="*/ 0 w 204"/>
                  <a:gd name="T1" fmla="*/ 332 h 332"/>
                  <a:gd name="T2" fmla="*/ 40 w 204"/>
                  <a:gd name="T3" fmla="*/ 288 h 332"/>
                  <a:gd name="T4" fmla="*/ 124 w 204"/>
                  <a:gd name="T5" fmla="*/ 160 h 332"/>
                  <a:gd name="T6" fmla="*/ 204 w 204"/>
                  <a:gd name="T7" fmla="*/ 0 h 33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04" h="332">
                    <a:moveTo>
                      <a:pt x="0" y="332"/>
                    </a:moveTo>
                    <a:cubicBezTo>
                      <a:pt x="7" y="325"/>
                      <a:pt x="19" y="317"/>
                      <a:pt x="40" y="288"/>
                    </a:cubicBezTo>
                    <a:cubicBezTo>
                      <a:pt x="61" y="259"/>
                      <a:pt x="97" y="208"/>
                      <a:pt x="124" y="160"/>
                    </a:cubicBezTo>
                    <a:cubicBezTo>
                      <a:pt x="151" y="112"/>
                      <a:pt x="187" y="33"/>
                      <a:pt x="204" y="0"/>
                    </a:cubicBezTo>
                  </a:path>
                </a:pathLst>
              </a:custGeom>
              <a:noFill/>
              <a:ln w="8890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3" name="Freeform 35"/>
              <p:cNvSpPr>
                <a:spLocks/>
              </p:cNvSpPr>
              <p:nvPr/>
            </p:nvSpPr>
            <p:spPr bwMode="auto">
              <a:xfrm>
                <a:off x="1544" y="2256"/>
                <a:ext cx="276" cy="242"/>
              </a:xfrm>
              <a:custGeom>
                <a:avLst/>
                <a:gdLst>
                  <a:gd name="T0" fmla="*/ 276 w 276"/>
                  <a:gd name="T1" fmla="*/ 204 h 242"/>
                  <a:gd name="T2" fmla="*/ 208 w 276"/>
                  <a:gd name="T3" fmla="*/ 232 h 242"/>
                  <a:gd name="T4" fmla="*/ 96 w 276"/>
                  <a:gd name="T5" fmla="*/ 144 h 242"/>
                  <a:gd name="T6" fmla="*/ 0 w 276"/>
                  <a:gd name="T7" fmla="*/ 0 h 2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276" h="242">
                    <a:moveTo>
                      <a:pt x="276" y="204"/>
                    </a:moveTo>
                    <a:cubicBezTo>
                      <a:pt x="265" y="209"/>
                      <a:pt x="238" y="242"/>
                      <a:pt x="208" y="232"/>
                    </a:cubicBezTo>
                    <a:cubicBezTo>
                      <a:pt x="178" y="222"/>
                      <a:pt x="131" y="183"/>
                      <a:pt x="96" y="144"/>
                    </a:cubicBezTo>
                    <a:cubicBezTo>
                      <a:pt x="61" y="105"/>
                      <a:pt x="20" y="30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094" name="Freeform 36"/>
              <p:cNvSpPr>
                <a:spLocks/>
              </p:cNvSpPr>
              <p:nvPr/>
            </p:nvSpPr>
            <p:spPr bwMode="auto">
              <a:xfrm>
                <a:off x="1416" y="1984"/>
                <a:ext cx="124" cy="276"/>
              </a:xfrm>
              <a:custGeom>
                <a:avLst/>
                <a:gdLst>
                  <a:gd name="T0" fmla="*/ 124 w 124"/>
                  <a:gd name="T1" fmla="*/ 276 h 276"/>
                  <a:gd name="T2" fmla="*/ 64 w 124"/>
                  <a:gd name="T3" fmla="*/ 172 h 276"/>
                  <a:gd name="T4" fmla="*/ 28 w 124"/>
                  <a:gd name="T5" fmla="*/ 100 h 276"/>
                  <a:gd name="T6" fmla="*/ 0 w 124"/>
                  <a:gd name="T7" fmla="*/ 0 h 27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4" h="276">
                    <a:moveTo>
                      <a:pt x="124" y="276"/>
                    </a:moveTo>
                    <a:cubicBezTo>
                      <a:pt x="114" y="259"/>
                      <a:pt x="80" y="201"/>
                      <a:pt x="64" y="172"/>
                    </a:cubicBezTo>
                    <a:cubicBezTo>
                      <a:pt x="48" y="143"/>
                      <a:pt x="39" y="129"/>
                      <a:pt x="28" y="100"/>
                    </a:cubicBezTo>
                    <a:cubicBezTo>
                      <a:pt x="17" y="71"/>
                      <a:pt x="6" y="21"/>
                      <a:pt x="0" y="0"/>
                    </a:cubicBezTo>
                  </a:path>
                </a:pathLst>
              </a:custGeom>
              <a:noFill/>
              <a:ln w="88900">
                <a:solidFill>
                  <a:srgbClr val="33CC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05861" name="Rectangle 37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inverse Fourier Transform</a:t>
            </a:r>
          </a:p>
        </p:txBody>
      </p:sp>
      <p:sp>
        <p:nvSpPr>
          <p:cNvPr id="88084" name="AutoShape 38"/>
          <p:cNvSpPr>
            <a:spLocks noChangeArrowheads="1"/>
          </p:cNvSpPr>
          <p:nvPr/>
        </p:nvSpPr>
        <p:spPr bwMode="auto">
          <a:xfrm rot="10800000">
            <a:off x="3384550" y="4235450"/>
            <a:ext cx="1008063" cy="781050"/>
          </a:xfrm>
          <a:prstGeom prst="leftArrow">
            <a:avLst>
              <a:gd name="adj1" fmla="val 43500"/>
              <a:gd name="adj2" fmla="val 43667"/>
            </a:avLst>
          </a:prstGeom>
          <a:solidFill>
            <a:srgbClr val="FF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39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26" grpId="0"/>
      <p:bldP spid="205861" grpId="0"/>
    </p:bld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9138" name="Rectangle 2"/>
          <p:cNvSpPr>
            <a:spLocks noChangeArrowheads="1"/>
          </p:cNvSpPr>
          <p:nvPr/>
        </p:nvSpPr>
        <p:spPr bwMode="auto">
          <a:xfrm>
            <a:off x="4251325" y="4400550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3913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Beam Flicker</a:t>
            </a:r>
          </a:p>
        </p:txBody>
      </p:sp>
      <p:sp>
        <p:nvSpPr>
          <p:cNvPr id="2139140" name="Text Box 4"/>
          <p:cNvSpPr txBox="1">
            <a:spLocks noChangeArrowheads="1"/>
          </p:cNvSpPr>
          <p:nvPr/>
        </p:nvSpPr>
        <p:spPr bwMode="auto">
          <a:xfrm>
            <a:off x="546100" y="1285875"/>
            <a:ext cx="8027988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1/f noise or “flicker noise”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comes from everything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139141" name="Picture 5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849688"/>
            <a:ext cx="935038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9142" name="Line 6"/>
          <p:cNvSpPr>
            <a:spLocks noChangeShapeType="1"/>
          </p:cNvSpPr>
          <p:nvPr/>
        </p:nvSpPr>
        <p:spPr bwMode="auto">
          <a:xfrm>
            <a:off x="1709738" y="4276725"/>
            <a:ext cx="2698750" cy="0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39143" name="Line 7"/>
          <p:cNvSpPr>
            <a:spLocks noChangeShapeType="1"/>
          </p:cNvSpPr>
          <p:nvPr/>
        </p:nvSpPr>
        <p:spPr bwMode="auto">
          <a:xfrm>
            <a:off x="4389438" y="4276725"/>
            <a:ext cx="2698750" cy="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39144" name="Rectangle 8"/>
          <p:cNvSpPr>
            <a:spLocks noChangeArrowheads="1"/>
          </p:cNvSpPr>
          <p:nvPr/>
        </p:nvSpPr>
        <p:spPr bwMode="auto">
          <a:xfrm>
            <a:off x="4251325" y="3743325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4963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62" name="Rectangle 2"/>
          <p:cNvSpPr>
            <a:spLocks noChangeArrowheads="1"/>
          </p:cNvSpPr>
          <p:nvPr/>
        </p:nvSpPr>
        <p:spPr bwMode="auto">
          <a:xfrm>
            <a:off x="4251325" y="4400550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016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Beam Flicker</a:t>
            </a:r>
          </a:p>
        </p:txBody>
      </p:sp>
      <p:sp>
        <p:nvSpPr>
          <p:cNvPr id="2140164" name="Text Box 4"/>
          <p:cNvSpPr txBox="1">
            <a:spLocks noChangeArrowheads="1"/>
          </p:cNvSpPr>
          <p:nvPr/>
        </p:nvSpPr>
        <p:spPr bwMode="auto">
          <a:xfrm>
            <a:off x="546100" y="1285875"/>
            <a:ext cx="8027988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1/f noise or “flicker noise”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comes from everything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140165" name="Picture 5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849688"/>
            <a:ext cx="935038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0166" name="Line 6"/>
          <p:cNvSpPr>
            <a:spLocks noChangeShapeType="1"/>
          </p:cNvSpPr>
          <p:nvPr/>
        </p:nvSpPr>
        <p:spPr bwMode="auto">
          <a:xfrm>
            <a:off x="1709738" y="4276725"/>
            <a:ext cx="269875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0167" name="Line 7"/>
          <p:cNvSpPr>
            <a:spLocks noChangeShapeType="1"/>
          </p:cNvSpPr>
          <p:nvPr/>
        </p:nvSpPr>
        <p:spPr bwMode="auto">
          <a:xfrm>
            <a:off x="4389438" y="4276725"/>
            <a:ext cx="2698750" cy="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0168" name="Rectangle 8"/>
          <p:cNvSpPr>
            <a:spLocks noChangeArrowheads="1"/>
          </p:cNvSpPr>
          <p:nvPr/>
        </p:nvSpPr>
        <p:spPr bwMode="auto">
          <a:xfrm>
            <a:off x="4251325" y="3757613"/>
            <a:ext cx="157163" cy="519112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4893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1186" name="Rectangle 2"/>
          <p:cNvSpPr>
            <a:spLocks noChangeArrowheads="1"/>
          </p:cNvSpPr>
          <p:nvPr/>
        </p:nvSpPr>
        <p:spPr bwMode="auto">
          <a:xfrm>
            <a:off x="4251325" y="4386263"/>
            <a:ext cx="157163" cy="519112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118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Beam Flicker</a:t>
            </a:r>
          </a:p>
        </p:txBody>
      </p:sp>
      <p:sp>
        <p:nvSpPr>
          <p:cNvPr id="2141188" name="Text Box 4"/>
          <p:cNvSpPr txBox="1">
            <a:spLocks noChangeArrowheads="1"/>
          </p:cNvSpPr>
          <p:nvPr/>
        </p:nvSpPr>
        <p:spPr bwMode="auto">
          <a:xfrm>
            <a:off x="546100" y="1285875"/>
            <a:ext cx="8027988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1/f noise or “flicker noise”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comes from everything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141189" name="Picture 5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849688"/>
            <a:ext cx="935038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1190" name="Line 6"/>
          <p:cNvSpPr>
            <a:spLocks noChangeShapeType="1"/>
          </p:cNvSpPr>
          <p:nvPr/>
        </p:nvSpPr>
        <p:spPr bwMode="auto">
          <a:xfrm>
            <a:off x="1709738" y="4276725"/>
            <a:ext cx="269875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1191" name="Line 7"/>
          <p:cNvSpPr>
            <a:spLocks noChangeShapeType="1"/>
          </p:cNvSpPr>
          <p:nvPr/>
        </p:nvSpPr>
        <p:spPr bwMode="auto">
          <a:xfrm>
            <a:off x="4389438" y="4276725"/>
            <a:ext cx="2698750" cy="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1192" name="Rectangle 8"/>
          <p:cNvSpPr>
            <a:spLocks noChangeArrowheads="1"/>
          </p:cNvSpPr>
          <p:nvPr/>
        </p:nvSpPr>
        <p:spPr bwMode="auto">
          <a:xfrm>
            <a:off x="4251325" y="3771900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464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2210" name="Rectangle 2"/>
          <p:cNvSpPr>
            <a:spLocks noChangeArrowheads="1"/>
          </p:cNvSpPr>
          <p:nvPr/>
        </p:nvSpPr>
        <p:spPr bwMode="auto">
          <a:xfrm>
            <a:off x="4251325" y="4400550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22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Beam Flicker</a:t>
            </a:r>
          </a:p>
        </p:txBody>
      </p:sp>
      <p:sp>
        <p:nvSpPr>
          <p:cNvPr id="2142212" name="Text Box 4"/>
          <p:cNvSpPr txBox="1">
            <a:spLocks noChangeArrowheads="1"/>
          </p:cNvSpPr>
          <p:nvPr/>
        </p:nvSpPr>
        <p:spPr bwMode="auto">
          <a:xfrm>
            <a:off x="546100" y="1285875"/>
            <a:ext cx="8027988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1/f noise or “flicker noise”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comes from everything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142213" name="Picture 5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849688"/>
            <a:ext cx="935038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2214" name="Line 6"/>
          <p:cNvSpPr>
            <a:spLocks noChangeShapeType="1"/>
          </p:cNvSpPr>
          <p:nvPr/>
        </p:nvSpPr>
        <p:spPr bwMode="auto">
          <a:xfrm>
            <a:off x="1709738" y="4276725"/>
            <a:ext cx="2698750" cy="0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2215" name="Line 7"/>
          <p:cNvSpPr>
            <a:spLocks noChangeShapeType="1"/>
          </p:cNvSpPr>
          <p:nvPr/>
        </p:nvSpPr>
        <p:spPr bwMode="auto">
          <a:xfrm>
            <a:off x="4389438" y="4276725"/>
            <a:ext cx="2698750" cy="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2216" name="Rectangle 8"/>
          <p:cNvSpPr>
            <a:spLocks noChangeArrowheads="1"/>
          </p:cNvSpPr>
          <p:nvPr/>
        </p:nvSpPr>
        <p:spPr bwMode="auto">
          <a:xfrm>
            <a:off x="4251325" y="3743325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2207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3234" name="Rectangle 2"/>
          <p:cNvSpPr>
            <a:spLocks noChangeArrowheads="1"/>
          </p:cNvSpPr>
          <p:nvPr/>
        </p:nvSpPr>
        <p:spPr bwMode="auto">
          <a:xfrm>
            <a:off x="4251325" y="4400550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323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Beam Flicker</a:t>
            </a:r>
          </a:p>
        </p:txBody>
      </p:sp>
      <p:sp>
        <p:nvSpPr>
          <p:cNvPr id="2143236" name="Text Box 4"/>
          <p:cNvSpPr txBox="1">
            <a:spLocks noChangeArrowheads="1"/>
          </p:cNvSpPr>
          <p:nvPr/>
        </p:nvSpPr>
        <p:spPr bwMode="auto">
          <a:xfrm>
            <a:off x="546100" y="1285875"/>
            <a:ext cx="8027988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1/f noise or “flicker noise”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comes from everything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143237" name="Picture 5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849688"/>
            <a:ext cx="935038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3238" name="Line 6"/>
          <p:cNvSpPr>
            <a:spLocks noChangeShapeType="1"/>
          </p:cNvSpPr>
          <p:nvPr/>
        </p:nvSpPr>
        <p:spPr bwMode="auto">
          <a:xfrm>
            <a:off x="1709738" y="4276725"/>
            <a:ext cx="269875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3239" name="Line 7"/>
          <p:cNvSpPr>
            <a:spLocks noChangeShapeType="1"/>
          </p:cNvSpPr>
          <p:nvPr/>
        </p:nvSpPr>
        <p:spPr bwMode="auto">
          <a:xfrm>
            <a:off x="4389438" y="4276725"/>
            <a:ext cx="2698750" cy="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3240" name="Rectangle 8"/>
          <p:cNvSpPr>
            <a:spLocks noChangeArrowheads="1"/>
          </p:cNvSpPr>
          <p:nvPr/>
        </p:nvSpPr>
        <p:spPr bwMode="auto">
          <a:xfrm>
            <a:off x="4251325" y="3757613"/>
            <a:ext cx="157163" cy="519112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820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4258" name="Rectangle 2"/>
          <p:cNvSpPr>
            <a:spLocks noChangeArrowheads="1"/>
          </p:cNvSpPr>
          <p:nvPr/>
        </p:nvSpPr>
        <p:spPr bwMode="auto">
          <a:xfrm>
            <a:off x="4251325" y="4386263"/>
            <a:ext cx="157163" cy="519112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42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Beam Flicker</a:t>
            </a:r>
          </a:p>
        </p:txBody>
      </p:sp>
      <p:sp>
        <p:nvSpPr>
          <p:cNvPr id="2144260" name="Text Box 4"/>
          <p:cNvSpPr txBox="1">
            <a:spLocks noChangeArrowheads="1"/>
          </p:cNvSpPr>
          <p:nvPr/>
        </p:nvSpPr>
        <p:spPr bwMode="auto">
          <a:xfrm>
            <a:off x="546100" y="1285875"/>
            <a:ext cx="8027988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1/f noise or “flicker noise”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comes from everything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144261" name="Picture 5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849688"/>
            <a:ext cx="935038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4262" name="Line 6"/>
          <p:cNvSpPr>
            <a:spLocks noChangeShapeType="1"/>
          </p:cNvSpPr>
          <p:nvPr/>
        </p:nvSpPr>
        <p:spPr bwMode="auto">
          <a:xfrm>
            <a:off x="1709738" y="4276725"/>
            <a:ext cx="269875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4263" name="Line 7"/>
          <p:cNvSpPr>
            <a:spLocks noChangeShapeType="1"/>
          </p:cNvSpPr>
          <p:nvPr/>
        </p:nvSpPr>
        <p:spPr bwMode="auto">
          <a:xfrm>
            <a:off x="4389438" y="4276725"/>
            <a:ext cx="2698750" cy="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4264" name="Rectangle 8"/>
          <p:cNvSpPr>
            <a:spLocks noChangeArrowheads="1"/>
          </p:cNvSpPr>
          <p:nvPr/>
        </p:nvSpPr>
        <p:spPr bwMode="auto">
          <a:xfrm>
            <a:off x="4251325" y="3771900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081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282" name="Rectangle 2"/>
          <p:cNvSpPr>
            <a:spLocks noChangeArrowheads="1"/>
          </p:cNvSpPr>
          <p:nvPr/>
        </p:nvSpPr>
        <p:spPr bwMode="auto">
          <a:xfrm>
            <a:off x="4251325" y="4400550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528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Beam Flicker</a:t>
            </a:r>
          </a:p>
        </p:txBody>
      </p:sp>
      <p:sp>
        <p:nvSpPr>
          <p:cNvPr id="2145284" name="Text Box 4"/>
          <p:cNvSpPr txBox="1">
            <a:spLocks noChangeArrowheads="1"/>
          </p:cNvSpPr>
          <p:nvPr/>
        </p:nvSpPr>
        <p:spPr bwMode="auto">
          <a:xfrm>
            <a:off x="546100" y="1285875"/>
            <a:ext cx="8027988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1/f noise or “flicker noise”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comes from everything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145285" name="Picture 5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849688"/>
            <a:ext cx="935038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5286" name="Line 6"/>
          <p:cNvSpPr>
            <a:spLocks noChangeShapeType="1"/>
          </p:cNvSpPr>
          <p:nvPr/>
        </p:nvSpPr>
        <p:spPr bwMode="auto">
          <a:xfrm>
            <a:off x="1709738" y="4276725"/>
            <a:ext cx="2698750" cy="0"/>
          </a:xfrm>
          <a:prstGeom prst="line">
            <a:avLst/>
          </a:prstGeom>
          <a:noFill/>
          <a:ln w="889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5287" name="Line 7"/>
          <p:cNvSpPr>
            <a:spLocks noChangeShapeType="1"/>
          </p:cNvSpPr>
          <p:nvPr/>
        </p:nvSpPr>
        <p:spPr bwMode="auto">
          <a:xfrm>
            <a:off x="4389438" y="4276725"/>
            <a:ext cx="2698750" cy="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5288" name="Rectangle 8"/>
          <p:cNvSpPr>
            <a:spLocks noChangeArrowheads="1"/>
          </p:cNvSpPr>
          <p:nvPr/>
        </p:nvSpPr>
        <p:spPr bwMode="auto">
          <a:xfrm>
            <a:off x="4251325" y="3743325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5934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6306" name="Rectangle 2"/>
          <p:cNvSpPr>
            <a:spLocks noChangeArrowheads="1"/>
          </p:cNvSpPr>
          <p:nvPr/>
        </p:nvSpPr>
        <p:spPr bwMode="auto">
          <a:xfrm>
            <a:off x="4251325" y="4400550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630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Beam Flicker</a:t>
            </a:r>
          </a:p>
        </p:txBody>
      </p:sp>
      <p:sp>
        <p:nvSpPr>
          <p:cNvPr id="2146308" name="Text Box 4"/>
          <p:cNvSpPr txBox="1">
            <a:spLocks noChangeArrowheads="1"/>
          </p:cNvSpPr>
          <p:nvPr/>
        </p:nvSpPr>
        <p:spPr bwMode="auto">
          <a:xfrm>
            <a:off x="546100" y="1285875"/>
            <a:ext cx="8027988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1/f noise or “flicker noise”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comes from everything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146309" name="Picture 5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849688"/>
            <a:ext cx="935038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6310" name="Line 6"/>
          <p:cNvSpPr>
            <a:spLocks noChangeShapeType="1"/>
          </p:cNvSpPr>
          <p:nvPr/>
        </p:nvSpPr>
        <p:spPr bwMode="auto">
          <a:xfrm>
            <a:off x="1709738" y="4276725"/>
            <a:ext cx="2698750" cy="0"/>
          </a:xfrm>
          <a:prstGeom prst="line">
            <a:avLst/>
          </a:prstGeom>
          <a:noFill/>
          <a:ln w="762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6311" name="Line 7"/>
          <p:cNvSpPr>
            <a:spLocks noChangeShapeType="1"/>
          </p:cNvSpPr>
          <p:nvPr/>
        </p:nvSpPr>
        <p:spPr bwMode="auto">
          <a:xfrm>
            <a:off x="4389438" y="4276725"/>
            <a:ext cx="2698750" cy="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6312" name="Rectangle 8"/>
          <p:cNvSpPr>
            <a:spLocks noChangeArrowheads="1"/>
          </p:cNvSpPr>
          <p:nvPr/>
        </p:nvSpPr>
        <p:spPr bwMode="auto">
          <a:xfrm>
            <a:off x="4251325" y="3757613"/>
            <a:ext cx="157163" cy="519112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875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7330" name="Rectangle 2"/>
          <p:cNvSpPr>
            <a:spLocks noChangeArrowheads="1"/>
          </p:cNvSpPr>
          <p:nvPr/>
        </p:nvSpPr>
        <p:spPr bwMode="auto">
          <a:xfrm>
            <a:off x="4251325" y="4386263"/>
            <a:ext cx="157163" cy="519112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733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Beam Flicker</a:t>
            </a:r>
          </a:p>
        </p:txBody>
      </p:sp>
      <p:sp>
        <p:nvSpPr>
          <p:cNvPr id="2147332" name="Text Box 4"/>
          <p:cNvSpPr txBox="1">
            <a:spLocks noChangeArrowheads="1"/>
          </p:cNvSpPr>
          <p:nvPr/>
        </p:nvSpPr>
        <p:spPr bwMode="auto">
          <a:xfrm>
            <a:off x="546100" y="1285875"/>
            <a:ext cx="8027988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000000"/>
                </a:solidFill>
              </a:rPr>
              <a:t>1/f noise or “flicker noise”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comes from everything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3200" b="1" smtClean="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147333" name="Picture 5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50" y="3849688"/>
            <a:ext cx="935038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47334" name="Line 6"/>
          <p:cNvSpPr>
            <a:spLocks noChangeShapeType="1"/>
          </p:cNvSpPr>
          <p:nvPr/>
        </p:nvSpPr>
        <p:spPr bwMode="auto">
          <a:xfrm>
            <a:off x="1709738" y="4276725"/>
            <a:ext cx="2698750" cy="0"/>
          </a:xfrm>
          <a:prstGeom prst="line">
            <a:avLst/>
          </a:prstGeom>
          <a:noFill/>
          <a:ln w="635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7335" name="Line 7"/>
          <p:cNvSpPr>
            <a:spLocks noChangeShapeType="1"/>
          </p:cNvSpPr>
          <p:nvPr/>
        </p:nvSpPr>
        <p:spPr bwMode="auto">
          <a:xfrm>
            <a:off x="4389438" y="4276725"/>
            <a:ext cx="2698750" cy="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47336" name="Rectangle 8"/>
          <p:cNvSpPr>
            <a:spLocks noChangeArrowheads="1"/>
          </p:cNvSpPr>
          <p:nvPr/>
        </p:nvSpPr>
        <p:spPr bwMode="auto">
          <a:xfrm>
            <a:off x="4251325" y="3771900"/>
            <a:ext cx="157163" cy="519113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52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15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Beam Flicker</a:t>
            </a:r>
          </a:p>
        </p:txBody>
      </p:sp>
      <p:graphicFrame>
        <p:nvGraphicFramePr>
          <p:cNvPr id="1901571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1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1572" name="Text Box 4"/>
          <p:cNvSpPr txBox="1">
            <a:spLocks noChangeArrowheads="1"/>
          </p:cNvSpPr>
          <p:nvPr/>
        </p:nvSpPr>
        <p:spPr bwMode="auto">
          <a:xfrm>
            <a:off x="3570288" y="6057900"/>
            <a:ext cx="269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time (seconds)</a:t>
            </a:r>
          </a:p>
        </p:txBody>
      </p:sp>
      <p:sp>
        <p:nvSpPr>
          <p:cNvPr id="1901573" name="Text Box 5"/>
          <p:cNvSpPr txBox="1">
            <a:spLocks noChangeArrowheads="1"/>
          </p:cNvSpPr>
          <p:nvPr/>
        </p:nvSpPr>
        <p:spPr bwMode="auto">
          <a:xfrm rot="-5400000">
            <a:off x="-999331" y="3075782"/>
            <a:ext cx="279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normalized flux</a:t>
            </a:r>
          </a:p>
        </p:txBody>
      </p:sp>
    </p:spTree>
    <p:extLst>
      <p:ext uri="{BB962C8B-B14F-4D97-AF65-F5344CB8AC3E}">
        <p14:creationId xmlns:p14="http://schemas.microsoft.com/office/powerpoint/2010/main" val="3043884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89094" name="Picture 6" descr="phaseframe_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5" name="Picture 7" descr="phaseframe_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6" name="Picture 8" descr="phaseframe_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57" name="Picture 9" descr="phaseframe_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991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2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Beam Flicker</a:t>
            </a:r>
          </a:p>
        </p:txBody>
      </p:sp>
      <p:graphicFrame>
        <p:nvGraphicFramePr>
          <p:cNvPr id="1902595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65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02596" name="Text Box 4"/>
          <p:cNvSpPr txBox="1">
            <a:spLocks noChangeArrowheads="1"/>
          </p:cNvSpPr>
          <p:nvPr/>
        </p:nvSpPr>
        <p:spPr bwMode="auto">
          <a:xfrm>
            <a:off x="3570288" y="6057900"/>
            <a:ext cx="269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time (seconds)</a:t>
            </a:r>
          </a:p>
        </p:txBody>
      </p:sp>
      <p:sp>
        <p:nvSpPr>
          <p:cNvPr id="1902597" name="Text Box 5"/>
          <p:cNvSpPr txBox="1">
            <a:spLocks noChangeArrowheads="1"/>
          </p:cNvSpPr>
          <p:nvPr/>
        </p:nvSpPr>
        <p:spPr bwMode="auto">
          <a:xfrm rot="-5400000">
            <a:off x="-999331" y="3075782"/>
            <a:ext cx="2794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normalized flux</a:t>
            </a:r>
          </a:p>
        </p:txBody>
      </p:sp>
      <p:sp>
        <p:nvSpPr>
          <p:cNvPr id="1902598" name="Line 6"/>
          <p:cNvSpPr>
            <a:spLocks noChangeShapeType="1"/>
          </p:cNvSpPr>
          <p:nvPr/>
        </p:nvSpPr>
        <p:spPr bwMode="auto">
          <a:xfrm flipH="1">
            <a:off x="6613525" y="1143000"/>
            <a:ext cx="865188" cy="998538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02599" name="Text Box 7"/>
          <p:cNvSpPr txBox="1">
            <a:spLocks noChangeArrowheads="1"/>
          </p:cNvSpPr>
          <p:nvPr/>
        </p:nvSpPr>
        <p:spPr bwMode="auto">
          <a:xfrm>
            <a:off x="7478713" y="752475"/>
            <a:ext cx="1365250" cy="50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pinhole</a:t>
            </a:r>
          </a:p>
          <a:p>
            <a:pPr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removed</a:t>
            </a:r>
          </a:p>
        </p:txBody>
      </p:sp>
    </p:spTree>
    <p:extLst>
      <p:ext uri="{BB962C8B-B14F-4D97-AF65-F5344CB8AC3E}">
        <p14:creationId xmlns:p14="http://schemas.microsoft.com/office/powerpoint/2010/main" val="4108722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Fractional error</a:t>
            </a:r>
          </a:p>
        </p:txBody>
      </p:sp>
      <p:sp>
        <p:nvSpPr>
          <p:cNvPr id="1941507" name="Text Box 3"/>
          <p:cNvSpPr txBox="1">
            <a:spLocks noChangeArrowheads="1"/>
          </p:cNvSpPr>
          <p:nvPr/>
        </p:nvSpPr>
        <p:spPr bwMode="auto">
          <a:xfrm>
            <a:off x="625475" y="1866900"/>
            <a:ext cx="785495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808080"/>
                </a:solidFill>
              </a:rPr>
              <a:t>no “scale factor” is perfectly known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808080"/>
                </a:solidFill>
              </a:rPr>
              <a:t>no source of light is perfectly stable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FF0000"/>
                </a:solidFill>
              </a:rPr>
              <a:t>no shutter is perfectly reproducible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no crystal is perfectly still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000000"/>
                </a:solidFill>
              </a:rPr>
              <a:t>no detector is perfectly calibrated</a:t>
            </a:r>
          </a:p>
        </p:txBody>
      </p:sp>
    </p:spTree>
    <p:extLst>
      <p:ext uri="{BB962C8B-B14F-4D97-AF65-F5344CB8AC3E}">
        <p14:creationId xmlns:p14="http://schemas.microsoft.com/office/powerpoint/2010/main" val="10926677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Shutter Jitter</a:t>
            </a:r>
          </a:p>
        </p:txBody>
      </p:sp>
      <p:grpSp>
        <p:nvGrpSpPr>
          <p:cNvPr id="1904665" name="Group 25"/>
          <p:cNvGrpSpPr>
            <a:grpSpLocks/>
          </p:cNvGrpSpPr>
          <p:nvPr/>
        </p:nvGrpSpPr>
        <p:grpSpPr bwMode="auto">
          <a:xfrm>
            <a:off x="-2727325" y="2278063"/>
            <a:ext cx="14347825" cy="2333625"/>
            <a:chOff x="-1718" y="1435"/>
            <a:chExt cx="9038" cy="1470"/>
          </a:xfrm>
        </p:grpSpPr>
        <p:sp>
          <p:nvSpPr>
            <p:cNvPr id="1904643" name="Line 3"/>
            <p:cNvSpPr>
              <a:spLocks noChangeShapeType="1"/>
            </p:cNvSpPr>
            <p:nvPr/>
          </p:nvSpPr>
          <p:spPr bwMode="auto">
            <a:xfrm>
              <a:off x="-1718" y="290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44" name="Line 4"/>
            <p:cNvSpPr>
              <a:spLocks noChangeShapeType="1"/>
            </p:cNvSpPr>
            <p:nvPr/>
          </p:nvSpPr>
          <p:spPr bwMode="auto">
            <a:xfrm>
              <a:off x="-693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45" name="Line 5"/>
            <p:cNvSpPr>
              <a:spLocks noChangeShapeType="1"/>
            </p:cNvSpPr>
            <p:nvPr/>
          </p:nvSpPr>
          <p:spPr bwMode="auto">
            <a:xfrm>
              <a:off x="310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46" name="Line 6"/>
            <p:cNvSpPr>
              <a:spLocks noChangeShapeType="1"/>
            </p:cNvSpPr>
            <p:nvPr/>
          </p:nvSpPr>
          <p:spPr bwMode="auto">
            <a:xfrm flipV="1">
              <a:off x="31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47" name="Line 7"/>
            <p:cNvSpPr>
              <a:spLocks noChangeShapeType="1"/>
            </p:cNvSpPr>
            <p:nvPr/>
          </p:nvSpPr>
          <p:spPr bwMode="auto">
            <a:xfrm>
              <a:off x="1313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48" name="Line 8"/>
            <p:cNvSpPr>
              <a:spLocks noChangeShapeType="1"/>
            </p:cNvSpPr>
            <p:nvPr/>
          </p:nvSpPr>
          <p:spPr bwMode="auto">
            <a:xfrm flipV="1">
              <a:off x="1302" y="2899"/>
              <a:ext cx="963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49" name="Line 9"/>
            <p:cNvSpPr>
              <a:spLocks noChangeShapeType="1"/>
            </p:cNvSpPr>
            <p:nvPr/>
          </p:nvSpPr>
          <p:spPr bwMode="auto">
            <a:xfrm>
              <a:off x="2265" y="1447"/>
              <a:ext cx="10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50" name="Line 10"/>
            <p:cNvSpPr>
              <a:spLocks noChangeShapeType="1"/>
            </p:cNvSpPr>
            <p:nvPr/>
          </p:nvSpPr>
          <p:spPr bwMode="auto">
            <a:xfrm flipV="1">
              <a:off x="2265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51" name="Line 11"/>
            <p:cNvSpPr>
              <a:spLocks noChangeShapeType="1"/>
            </p:cNvSpPr>
            <p:nvPr/>
          </p:nvSpPr>
          <p:spPr bwMode="auto">
            <a:xfrm>
              <a:off x="3280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52" name="Line 12"/>
            <p:cNvSpPr>
              <a:spLocks noChangeShapeType="1"/>
            </p:cNvSpPr>
            <p:nvPr/>
          </p:nvSpPr>
          <p:spPr bwMode="auto">
            <a:xfrm>
              <a:off x="3280" y="2893"/>
              <a:ext cx="10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53" name="Line 13"/>
            <p:cNvSpPr>
              <a:spLocks noChangeShapeType="1"/>
            </p:cNvSpPr>
            <p:nvPr/>
          </p:nvSpPr>
          <p:spPr bwMode="auto">
            <a:xfrm>
              <a:off x="4311" y="143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54" name="Line 14"/>
            <p:cNvSpPr>
              <a:spLocks noChangeShapeType="1"/>
            </p:cNvSpPr>
            <p:nvPr/>
          </p:nvSpPr>
          <p:spPr bwMode="auto">
            <a:xfrm flipV="1">
              <a:off x="4311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55" name="Line 15"/>
            <p:cNvSpPr>
              <a:spLocks noChangeShapeType="1"/>
            </p:cNvSpPr>
            <p:nvPr/>
          </p:nvSpPr>
          <p:spPr bwMode="auto">
            <a:xfrm>
              <a:off x="5314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56" name="Line 16"/>
            <p:cNvSpPr>
              <a:spLocks noChangeShapeType="1"/>
            </p:cNvSpPr>
            <p:nvPr/>
          </p:nvSpPr>
          <p:spPr bwMode="auto">
            <a:xfrm>
              <a:off x="-1696" y="1447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57" name="Line 17"/>
            <p:cNvSpPr>
              <a:spLocks noChangeShapeType="1"/>
            </p:cNvSpPr>
            <p:nvPr/>
          </p:nvSpPr>
          <p:spPr bwMode="auto">
            <a:xfrm flipV="1">
              <a:off x="-1696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58" name="Line 18"/>
            <p:cNvSpPr>
              <a:spLocks noChangeShapeType="1"/>
            </p:cNvSpPr>
            <p:nvPr/>
          </p:nvSpPr>
          <p:spPr bwMode="auto">
            <a:xfrm>
              <a:off x="-693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59" name="Line 19"/>
            <p:cNvSpPr>
              <a:spLocks noChangeShapeType="1"/>
            </p:cNvSpPr>
            <p:nvPr/>
          </p:nvSpPr>
          <p:spPr bwMode="auto">
            <a:xfrm>
              <a:off x="5314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60" name="Line 20"/>
            <p:cNvSpPr>
              <a:spLocks noChangeShapeType="1"/>
            </p:cNvSpPr>
            <p:nvPr/>
          </p:nvSpPr>
          <p:spPr bwMode="auto">
            <a:xfrm>
              <a:off x="6317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61" name="Line 21"/>
            <p:cNvSpPr>
              <a:spLocks noChangeShapeType="1"/>
            </p:cNvSpPr>
            <p:nvPr/>
          </p:nvSpPr>
          <p:spPr bwMode="auto">
            <a:xfrm flipV="1">
              <a:off x="6317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62" name="Line 22"/>
            <p:cNvSpPr>
              <a:spLocks noChangeShapeType="1"/>
            </p:cNvSpPr>
            <p:nvPr/>
          </p:nvSpPr>
          <p:spPr bwMode="auto">
            <a:xfrm>
              <a:off x="732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904663" name="Text Box 23"/>
          <p:cNvSpPr txBox="1">
            <a:spLocks noChangeArrowheads="1"/>
          </p:cNvSpPr>
          <p:nvPr/>
        </p:nvSpPr>
        <p:spPr bwMode="auto">
          <a:xfrm>
            <a:off x="746125" y="1766888"/>
            <a:ext cx="730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open</a:t>
            </a:r>
          </a:p>
        </p:txBody>
      </p:sp>
      <p:sp>
        <p:nvSpPr>
          <p:cNvPr id="1904664" name="Rectangle 24"/>
          <p:cNvSpPr>
            <a:spLocks noChangeArrowheads="1"/>
          </p:cNvSpPr>
          <p:nvPr/>
        </p:nvSpPr>
        <p:spPr bwMode="auto">
          <a:xfrm>
            <a:off x="685800" y="4611688"/>
            <a:ext cx="908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closed</a:t>
            </a:r>
          </a:p>
        </p:txBody>
      </p:sp>
      <p:grpSp>
        <p:nvGrpSpPr>
          <p:cNvPr id="1904687" name="Group 47"/>
          <p:cNvGrpSpPr>
            <a:grpSpLocks/>
          </p:cNvGrpSpPr>
          <p:nvPr/>
        </p:nvGrpSpPr>
        <p:grpSpPr bwMode="auto">
          <a:xfrm>
            <a:off x="-2727325" y="2278063"/>
            <a:ext cx="14347825" cy="2333625"/>
            <a:chOff x="-1718" y="1435"/>
            <a:chExt cx="9038" cy="1470"/>
          </a:xfrm>
        </p:grpSpPr>
        <p:sp>
          <p:nvSpPr>
            <p:cNvPr id="1904688" name="Line 48"/>
            <p:cNvSpPr>
              <a:spLocks noChangeShapeType="1"/>
            </p:cNvSpPr>
            <p:nvPr/>
          </p:nvSpPr>
          <p:spPr bwMode="auto">
            <a:xfrm>
              <a:off x="-1718" y="290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89" name="Line 49"/>
            <p:cNvSpPr>
              <a:spLocks noChangeShapeType="1"/>
            </p:cNvSpPr>
            <p:nvPr/>
          </p:nvSpPr>
          <p:spPr bwMode="auto">
            <a:xfrm>
              <a:off x="-693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90" name="Line 50"/>
            <p:cNvSpPr>
              <a:spLocks noChangeShapeType="1"/>
            </p:cNvSpPr>
            <p:nvPr/>
          </p:nvSpPr>
          <p:spPr bwMode="auto">
            <a:xfrm>
              <a:off x="310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91" name="Line 51"/>
            <p:cNvSpPr>
              <a:spLocks noChangeShapeType="1"/>
            </p:cNvSpPr>
            <p:nvPr/>
          </p:nvSpPr>
          <p:spPr bwMode="auto">
            <a:xfrm flipV="1">
              <a:off x="31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92" name="Line 52"/>
            <p:cNvSpPr>
              <a:spLocks noChangeShapeType="1"/>
            </p:cNvSpPr>
            <p:nvPr/>
          </p:nvSpPr>
          <p:spPr bwMode="auto">
            <a:xfrm>
              <a:off x="1313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93" name="Line 53"/>
            <p:cNvSpPr>
              <a:spLocks noChangeShapeType="1"/>
            </p:cNvSpPr>
            <p:nvPr/>
          </p:nvSpPr>
          <p:spPr bwMode="auto">
            <a:xfrm>
              <a:off x="1302" y="290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94" name="Line 54"/>
            <p:cNvSpPr>
              <a:spLocks noChangeShapeType="1"/>
            </p:cNvSpPr>
            <p:nvPr/>
          </p:nvSpPr>
          <p:spPr bwMode="auto">
            <a:xfrm>
              <a:off x="2305" y="1447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95" name="Line 55"/>
            <p:cNvSpPr>
              <a:spLocks noChangeShapeType="1"/>
            </p:cNvSpPr>
            <p:nvPr/>
          </p:nvSpPr>
          <p:spPr bwMode="auto">
            <a:xfrm flipV="1">
              <a:off x="2305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96" name="Line 56"/>
            <p:cNvSpPr>
              <a:spLocks noChangeShapeType="1"/>
            </p:cNvSpPr>
            <p:nvPr/>
          </p:nvSpPr>
          <p:spPr bwMode="auto">
            <a:xfrm>
              <a:off x="3308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97" name="Line 57"/>
            <p:cNvSpPr>
              <a:spLocks noChangeShapeType="1"/>
            </p:cNvSpPr>
            <p:nvPr/>
          </p:nvSpPr>
          <p:spPr bwMode="auto">
            <a:xfrm>
              <a:off x="3308" y="2893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98" name="Line 58"/>
            <p:cNvSpPr>
              <a:spLocks noChangeShapeType="1"/>
            </p:cNvSpPr>
            <p:nvPr/>
          </p:nvSpPr>
          <p:spPr bwMode="auto">
            <a:xfrm>
              <a:off x="4311" y="143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699" name="Line 59"/>
            <p:cNvSpPr>
              <a:spLocks noChangeShapeType="1"/>
            </p:cNvSpPr>
            <p:nvPr/>
          </p:nvSpPr>
          <p:spPr bwMode="auto">
            <a:xfrm flipV="1">
              <a:off x="4311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00" name="Line 60"/>
            <p:cNvSpPr>
              <a:spLocks noChangeShapeType="1"/>
            </p:cNvSpPr>
            <p:nvPr/>
          </p:nvSpPr>
          <p:spPr bwMode="auto">
            <a:xfrm>
              <a:off x="5314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01" name="Line 61"/>
            <p:cNvSpPr>
              <a:spLocks noChangeShapeType="1"/>
            </p:cNvSpPr>
            <p:nvPr/>
          </p:nvSpPr>
          <p:spPr bwMode="auto">
            <a:xfrm>
              <a:off x="-1696" y="1447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02" name="Line 62"/>
            <p:cNvSpPr>
              <a:spLocks noChangeShapeType="1"/>
            </p:cNvSpPr>
            <p:nvPr/>
          </p:nvSpPr>
          <p:spPr bwMode="auto">
            <a:xfrm flipV="1">
              <a:off x="-1696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03" name="Line 63"/>
            <p:cNvSpPr>
              <a:spLocks noChangeShapeType="1"/>
            </p:cNvSpPr>
            <p:nvPr/>
          </p:nvSpPr>
          <p:spPr bwMode="auto">
            <a:xfrm>
              <a:off x="-693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04" name="Line 64"/>
            <p:cNvSpPr>
              <a:spLocks noChangeShapeType="1"/>
            </p:cNvSpPr>
            <p:nvPr/>
          </p:nvSpPr>
          <p:spPr bwMode="auto">
            <a:xfrm>
              <a:off x="5314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05" name="Line 65"/>
            <p:cNvSpPr>
              <a:spLocks noChangeShapeType="1"/>
            </p:cNvSpPr>
            <p:nvPr/>
          </p:nvSpPr>
          <p:spPr bwMode="auto">
            <a:xfrm>
              <a:off x="6317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06" name="Line 66"/>
            <p:cNvSpPr>
              <a:spLocks noChangeShapeType="1"/>
            </p:cNvSpPr>
            <p:nvPr/>
          </p:nvSpPr>
          <p:spPr bwMode="auto">
            <a:xfrm flipV="1">
              <a:off x="6317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07" name="Line 67"/>
            <p:cNvSpPr>
              <a:spLocks noChangeShapeType="1"/>
            </p:cNvSpPr>
            <p:nvPr/>
          </p:nvSpPr>
          <p:spPr bwMode="auto">
            <a:xfrm>
              <a:off x="732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904708" name="Group 68"/>
          <p:cNvGrpSpPr>
            <a:grpSpLocks/>
          </p:cNvGrpSpPr>
          <p:nvPr/>
        </p:nvGrpSpPr>
        <p:grpSpPr bwMode="auto">
          <a:xfrm>
            <a:off x="-2727325" y="2278063"/>
            <a:ext cx="14347825" cy="2333625"/>
            <a:chOff x="-1718" y="1435"/>
            <a:chExt cx="9038" cy="1470"/>
          </a:xfrm>
        </p:grpSpPr>
        <p:sp>
          <p:nvSpPr>
            <p:cNvPr id="1904709" name="Line 69"/>
            <p:cNvSpPr>
              <a:spLocks noChangeShapeType="1"/>
            </p:cNvSpPr>
            <p:nvPr/>
          </p:nvSpPr>
          <p:spPr bwMode="auto">
            <a:xfrm>
              <a:off x="-1718" y="290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10" name="Line 70"/>
            <p:cNvSpPr>
              <a:spLocks noChangeShapeType="1"/>
            </p:cNvSpPr>
            <p:nvPr/>
          </p:nvSpPr>
          <p:spPr bwMode="auto">
            <a:xfrm>
              <a:off x="-693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11" name="Line 71"/>
            <p:cNvSpPr>
              <a:spLocks noChangeShapeType="1"/>
            </p:cNvSpPr>
            <p:nvPr/>
          </p:nvSpPr>
          <p:spPr bwMode="auto">
            <a:xfrm>
              <a:off x="310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12" name="Line 72"/>
            <p:cNvSpPr>
              <a:spLocks noChangeShapeType="1"/>
            </p:cNvSpPr>
            <p:nvPr/>
          </p:nvSpPr>
          <p:spPr bwMode="auto">
            <a:xfrm flipV="1">
              <a:off x="31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13" name="Line 73"/>
            <p:cNvSpPr>
              <a:spLocks noChangeShapeType="1"/>
            </p:cNvSpPr>
            <p:nvPr/>
          </p:nvSpPr>
          <p:spPr bwMode="auto">
            <a:xfrm>
              <a:off x="1313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14" name="Line 74"/>
            <p:cNvSpPr>
              <a:spLocks noChangeShapeType="1"/>
            </p:cNvSpPr>
            <p:nvPr/>
          </p:nvSpPr>
          <p:spPr bwMode="auto">
            <a:xfrm>
              <a:off x="1302" y="2905"/>
              <a:ext cx="10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15" name="Line 75"/>
            <p:cNvSpPr>
              <a:spLocks noChangeShapeType="1"/>
            </p:cNvSpPr>
            <p:nvPr/>
          </p:nvSpPr>
          <p:spPr bwMode="auto">
            <a:xfrm>
              <a:off x="2345" y="1447"/>
              <a:ext cx="9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16" name="Line 76"/>
            <p:cNvSpPr>
              <a:spLocks noChangeShapeType="1"/>
            </p:cNvSpPr>
            <p:nvPr/>
          </p:nvSpPr>
          <p:spPr bwMode="auto">
            <a:xfrm flipV="1">
              <a:off x="2345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17" name="Line 77"/>
            <p:cNvSpPr>
              <a:spLocks noChangeShapeType="1"/>
            </p:cNvSpPr>
            <p:nvPr/>
          </p:nvSpPr>
          <p:spPr bwMode="auto">
            <a:xfrm>
              <a:off x="3260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18" name="Line 78"/>
            <p:cNvSpPr>
              <a:spLocks noChangeShapeType="1"/>
            </p:cNvSpPr>
            <p:nvPr/>
          </p:nvSpPr>
          <p:spPr bwMode="auto">
            <a:xfrm>
              <a:off x="3260" y="2893"/>
              <a:ext cx="10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19" name="Line 79"/>
            <p:cNvSpPr>
              <a:spLocks noChangeShapeType="1"/>
            </p:cNvSpPr>
            <p:nvPr/>
          </p:nvSpPr>
          <p:spPr bwMode="auto">
            <a:xfrm>
              <a:off x="4311" y="143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20" name="Line 80"/>
            <p:cNvSpPr>
              <a:spLocks noChangeShapeType="1"/>
            </p:cNvSpPr>
            <p:nvPr/>
          </p:nvSpPr>
          <p:spPr bwMode="auto">
            <a:xfrm flipV="1">
              <a:off x="4311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21" name="Line 81"/>
            <p:cNvSpPr>
              <a:spLocks noChangeShapeType="1"/>
            </p:cNvSpPr>
            <p:nvPr/>
          </p:nvSpPr>
          <p:spPr bwMode="auto">
            <a:xfrm>
              <a:off x="5314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22" name="Line 82"/>
            <p:cNvSpPr>
              <a:spLocks noChangeShapeType="1"/>
            </p:cNvSpPr>
            <p:nvPr/>
          </p:nvSpPr>
          <p:spPr bwMode="auto">
            <a:xfrm>
              <a:off x="-1696" y="1447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23" name="Line 83"/>
            <p:cNvSpPr>
              <a:spLocks noChangeShapeType="1"/>
            </p:cNvSpPr>
            <p:nvPr/>
          </p:nvSpPr>
          <p:spPr bwMode="auto">
            <a:xfrm flipV="1">
              <a:off x="-1696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24" name="Line 84"/>
            <p:cNvSpPr>
              <a:spLocks noChangeShapeType="1"/>
            </p:cNvSpPr>
            <p:nvPr/>
          </p:nvSpPr>
          <p:spPr bwMode="auto">
            <a:xfrm>
              <a:off x="-693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25" name="Line 85"/>
            <p:cNvSpPr>
              <a:spLocks noChangeShapeType="1"/>
            </p:cNvSpPr>
            <p:nvPr/>
          </p:nvSpPr>
          <p:spPr bwMode="auto">
            <a:xfrm>
              <a:off x="5314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26" name="Line 86"/>
            <p:cNvSpPr>
              <a:spLocks noChangeShapeType="1"/>
            </p:cNvSpPr>
            <p:nvPr/>
          </p:nvSpPr>
          <p:spPr bwMode="auto">
            <a:xfrm>
              <a:off x="6317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27" name="Line 87"/>
            <p:cNvSpPr>
              <a:spLocks noChangeShapeType="1"/>
            </p:cNvSpPr>
            <p:nvPr/>
          </p:nvSpPr>
          <p:spPr bwMode="auto">
            <a:xfrm flipV="1">
              <a:off x="6317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28" name="Line 88"/>
            <p:cNvSpPr>
              <a:spLocks noChangeShapeType="1"/>
            </p:cNvSpPr>
            <p:nvPr/>
          </p:nvSpPr>
          <p:spPr bwMode="auto">
            <a:xfrm>
              <a:off x="732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904729" name="Group 89"/>
          <p:cNvGrpSpPr>
            <a:grpSpLocks/>
          </p:cNvGrpSpPr>
          <p:nvPr/>
        </p:nvGrpSpPr>
        <p:grpSpPr bwMode="auto">
          <a:xfrm>
            <a:off x="-2727325" y="2278063"/>
            <a:ext cx="14347825" cy="2333625"/>
            <a:chOff x="-1718" y="1435"/>
            <a:chExt cx="9038" cy="1470"/>
          </a:xfrm>
        </p:grpSpPr>
        <p:sp>
          <p:nvSpPr>
            <p:cNvPr id="1904730" name="Line 90"/>
            <p:cNvSpPr>
              <a:spLocks noChangeShapeType="1"/>
            </p:cNvSpPr>
            <p:nvPr/>
          </p:nvSpPr>
          <p:spPr bwMode="auto">
            <a:xfrm>
              <a:off x="-1718" y="290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31" name="Line 91"/>
            <p:cNvSpPr>
              <a:spLocks noChangeShapeType="1"/>
            </p:cNvSpPr>
            <p:nvPr/>
          </p:nvSpPr>
          <p:spPr bwMode="auto">
            <a:xfrm>
              <a:off x="-693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32" name="Line 92"/>
            <p:cNvSpPr>
              <a:spLocks noChangeShapeType="1"/>
            </p:cNvSpPr>
            <p:nvPr/>
          </p:nvSpPr>
          <p:spPr bwMode="auto">
            <a:xfrm>
              <a:off x="310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33" name="Line 93"/>
            <p:cNvSpPr>
              <a:spLocks noChangeShapeType="1"/>
            </p:cNvSpPr>
            <p:nvPr/>
          </p:nvSpPr>
          <p:spPr bwMode="auto">
            <a:xfrm flipV="1">
              <a:off x="31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34" name="Line 94"/>
            <p:cNvSpPr>
              <a:spLocks noChangeShapeType="1"/>
            </p:cNvSpPr>
            <p:nvPr/>
          </p:nvSpPr>
          <p:spPr bwMode="auto">
            <a:xfrm>
              <a:off x="1313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35" name="Line 95"/>
            <p:cNvSpPr>
              <a:spLocks noChangeShapeType="1"/>
            </p:cNvSpPr>
            <p:nvPr/>
          </p:nvSpPr>
          <p:spPr bwMode="auto">
            <a:xfrm>
              <a:off x="1302" y="2905"/>
              <a:ext cx="10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36" name="Line 96"/>
            <p:cNvSpPr>
              <a:spLocks noChangeShapeType="1"/>
            </p:cNvSpPr>
            <p:nvPr/>
          </p:nvSpPr>
          <p:spPr bwMode="auto">
            <a:xfrm>
              <a:off x="2345" y="1447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37" name="Line 97"/>
            <p:cNvSpPr>
              <a:spLocks noChangeShapeType="1"/>
            </p:cNvSpPr>
            <p:nvPr/>
          </p:nvSpPr>
          <p:spPr bwMode="auto">
            <a:xfrm flipV="1">
              <a:off x="2345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38" name="Line 98"/>
            <p:cNvSpPr>
              <a:spLocks noChangeShapeType="1"/>
            </p:cNvSpPr>
            <p:nvPr/>
          </p:nvSpPr>
          <p:spPr bwMode="auto">
            <a:xfrm>
              <a:off x="3348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39" name="Line 99"/>
            <p:cNvSpPr>
              <a:spLocks noChangeShapeType="1"/>
            </p:cNvSpPr>
            <p:nvPr/>
          </p:nvSpPr>
          <p:spPr bwMode="auto">
            <a:xfrm>
              <a:off x="3348" y="2893"/>
              <a:ext cx="96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40" name="Line 100"/>
            <p:cNvSpPr>
              <a:spLocks noChangeShapeType="1"/>
            </p:cNvSpPr>
            <p:nvPr/>
          </p:nvSpPr>
          <p:spPr bwMode="auto">
            <a:xfrm>
              <a:off x="4311" y="143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41" name="Line 101"/>
            <p:cNvSpPr>
              <a:spLocks noChangeShapeType="1"/>
            </p:cNvSpPr>
            <p:nvPr/>
          </p:nvSpPr>
          <p:spPr bwMode="auto">
            <a:xfrm flipV="1">
              <a:off x="4311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42" name="Line 102"/>
            <p:cNvSpPr>
              <a:spLocks noChangeShapeType="1"/>
            </p:cNvSpPr>
            <p:nvPr/>
          </p:nvSpPr>
          <p:spPr bwMode="auto">
            <a:xfrm>
              <a:off x="5314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43" name="Line 103"/>
            <p:cNvSpPr>
              <a:spLocks noChangeShapeType="1"/>
            </p:cNvSpPr>
            <p:nvPr/>
          </p:nvSpPr>
          <p:spPr bwMode="auto">
            <a:xfrm>
              <a:off x="-1696" y="1447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44" name="Line 104"/>
            <p:cNvSpPr>
              <a:spLocks noChangeShapeType="1"/>
            </p:cNvSpPr>
            <p:nvPr/>
          </p:nvSpPr>
          <p:spPr bwMode="auto">
            <a:xfrm flipV="1">
              <a:off x="-1696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45" name="Line 105"/>
            <p:cNvSpPr>
              <a:spLocks noChangeShapeType="1"/>
            </p:cNvSpPr>
            <p:nvPr/>
          </p:nvSpPr>
          <p:spPr bwMode="auto">
            <a:xfrm>
              <a:off x="-693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46" name="Line 106"/>
            <p:cNvSpPr>
              <a:spLocks noChangeShapeType="1"/>
            </p:cNvSpPr>
            <p:nvPr/>
          </p:nvSpPr>
          <p:spPr bwMode="auto">
            <a:xfrm>
              <a:off x="5314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47" name="Line 107"/>
            <p:cNvSpPr>
              <a:spLocks noChangeShapeType="1"/>
            </p:cNvSpPr>
            <p:nvPr/>
          </p:nvSpPr>
          <p:spPr bwMode="auto">
            <a:xfrm>
              <a:off x="6317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48" name="Line 108"/>
            <p:cNvSpPr>
              <a:spLocks noChangeShapeType="1"/>
            </p:cNvSpPr>
            <p:nvPr/>
          </p:nvSpPr>
          <p:spPr bwMode="auto">
            <a:xfrm flipV="1">
              <a:off x="6317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49" name="Line 109"/>
            <p:cNvSpPr>
              <a:spLocks noChangeShapeType="1"/>
            </p:cNvSpPr>
            <p:nvPr/>
          </p:nvSpPr>
          <p:spPr bwMode="auto">
            <a:xfrm>
              <a:off x="732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904750" name="Group 110"/>
          <p:cNvGrpSpPr>
            <a:grpSpLocks/>
          </p:cNvGrpSpPr>
          <p:nvPr/>
        </p:nvGrpSpPr>
        <p:grpSpPr bwMode="auto">
          <a:xfrm>
            <a:off x="-2727325" y="2278063"/>
            <a:ext cx="14347825" cy="2333625"/>
            <a:chOff x="-1718" y="1435"/>
            <a:chExt cx="9038" cy="1470"/>
          </a:xfrm>
        </p:grpSpPr>
        <p:sp>
          <p:nvSpPr>
            <p:cNvPr id="1904751" name="Line 111"/>
            <p:cNvSpPr>
              <a:spLocks noChangeShapeType="1"/>
            </p:cNvSpPr>
            <p:nvPr/>
          </p:nvSpPr>
          <p:spPr bwMode="auto">
            <a:xfrm>
              <a:off x="-1718" y="290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52" name="Line 112"/>
            <p:cNvSpPr>
              <a:spLocks noChangeShapeType="1"/>
            </p:cNvSpPr>
            <p:nvPr/>
          </p:nvSpPr>
          <p:spPr bwMode="auto">
            <a:xfrm>
              <a:off x="-693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53" name="Line 113"/>
            <p:cNvSpPr>
              <a:spLocks noChangeShapeType="1"/>
            </p:cNvSpPr>
            <p:nvPr/>
          </p:nvSpPr>
          <p:spPr bwMode="auto">
            <a:xfrm>
              <a:off x="310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54" name="Line 114"/>
            <p:cNvSpPr>
              <a:spLocks noChangeShapeType="1"/>
            </p:cNvSpPr>
            <p:nvPr/>
          </p:nvSpPr>
          <p:spPr bwMode="auto">
            <a:xfrm flipV="1">
              <a:off x="31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55" name="Line 115"/>
            <p:cNvSpPr>
              <a:spLocks noChangeShapeType="1"/>
            </p:cNvSpPr>
            <p:nvPr/>
          </p:nvSpPr>
          <p:spPr bwMode="auto">
            <a:xfrm>
              <a:off x="1313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56" name="Line 116"/>
            <p:cNvSpPr>
              <a:spLocks noChangeShapeType="1"/>
            </p:cNvSpPr>
            <p:nvPr/>
          </p:nvSpPr>
          <p:spPr bwMode="auto">
            <a:xfrm>
              <a:off x="1302" y="2905"/>
              <a:ext cx="9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57" name="Line 117"/>
            <p:cNvSpPr>
              <a:spLocks noChangeShapeType="1"/>
            </p:cNvSpPr>
            <p:nvPr/>
          </p:nvSpPr>
          <p:spPr bwMode="auto">
            <a:xfrm flipV="1">
              <a:off x="2253" y="1435"/>
              <a:ext cx="110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58" name="Line 118"/>
            <p:cNvSpPr>
              <a:spLocks noChangeShapeType="1"/>
            </p:cNvSpPr>
            <p:nvPr/>
          </p:nvSpPr>
          <p:spPr bwMode="auto">
            <a:xfrm flipV="1">
              <a:off x="2253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59" name="Line 119"/>
            <p:cNvSpPr>
              <a:spLocks noChangeShapeType="1"/>
            </p:cNvSpPr>
            <p:nvPr/>
          </p:nvSpPr>
          <p:spPr bwMode="auto">
            <a:xfrm>
              <a:off x="3360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60" name="Line 120"/>
            <p:cNvSpPr>
              <a:spLocks noChangeShapeType="1"/>
            </p:cNvSpPr>
            <p:nvPr/>
          </p:nvSpPr>
          <p:spPr bwMode="auto">
            <a:xfrm>
              <a:off x="3360" y="2893"/>
              <a:ext cx="9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61" name="Line 121"/>
            <p:cNvSpPr>
              <a:spLocks noChangeShapeType="1"/>
            </p:cNvSpPr>
            <p:nvPr/>
          </p:nvSpPr>
          <p:spPr bwMode="auto">
            <a:xfrm>
              <a:off x="4311" y="143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62" name="Line 122"/>
            <p:cNvSpPr>
              <a:spLocks noChangeShapeType="1"/>
            </p:cNvSpPr>
            <p:nvPr/>
          </p:nvSpPr>
          <p:spPr bwMode="auto">
            <a:xfrm flipV="1">
              <a:off x="4311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63" name="Line 123"/>
            <p:cNvSpPr>
              <a:spLocks noChangeShapeType="1"/>
            </p:cNvSpPr>
            <p:nvPr/>
          </p:nvSpPr>
          <p:spPr bwMode="auto">
            <a:xfrm>
              <a:off x="5314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64" name="Line 124"/>
            <p:cNvSpPr>
              <a:spLocks noChangeShapeType="1"/>
            </p:cNvSpPr>
            <p:nvPr/>
          </p:nvSpPr>
          <p:spPr bwMode="auto">
            <a:xfrm>
              <a:off x="-1696" y="1447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65" name="Line 125"/>
            <p:cNvSpPr>
              <a:spLocks noChangeShapeType="1"/>
            </p:cNvSpPr>
            <p:nvPr/>
          </p:nvSpPr>
          <p:spPr bwMode="auto">
            <a:xfrm flipV="1">
              <a:off x="-1696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66" name="Line 126"/>
            <p:cNvSpPr>
              <a:spLocks noChangeShapeType="1"/>
            </p:cNvSpPr>
            <p:nvPr/>
          </p:nvSpPr>
          <p:spPr bwMode="auto">
            <a:xfrm>
              <a:off x="-693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67" name="Line 127"/>
            <p:cNvSpPr>
              <a:spLocks noChangeShapeType="1"/>
            </p:cNvSpPr>
            <p:nvPr/>
          </p:nvSpPr>
          <p:spPr bwMode="auto">
            <a:xfrm>
              <a:off x="5314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68" name="Line 128"/>
            <p:cNvSpPr>
              <a:spLocks noChangeShapeType="1"/>
            </p:cNvSpPr>
            <p:nvPr/>
          </p:nvSpPr>
          <p:spPr bwMode="auto">
            <a:xfrm>
              <a:off x="6317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69" name="Line 129"/>
            <p:cNvSpPr>
              <a:spLocks noChangeShapeType="1"/>
            </p:cNvSpPr>
            <p:nvPr/>
          </p:nvSpPr>
          <p:spPr bwMode="auto">
            <a:xfrm flipV="1">
              <a:off x="6317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70" name="Line 130"/>
            <p:cNvSpPr>
              <a:spLocks noChangeShapeType="1"/>
            </p:cNvSpPr>
            <p:nvPr/>
          </p:nvSpPr>
          <p:spPr bwMode="auto">
            <a:xfrm>
              <a:off x="732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904771" name="Group 131"/>
          <p:cNvGrpSpPr>
            <a:grpSpLocks/>
          </p:cNvGrpSpPr>
          <p:nvPr/>
        </p:nvGrpSpPr>
        <p:grpSpPr bwMode="auto">
          <a:xfrm>
            <a:off x="-2727325" y="2278063"/>
            <a:ext cx="14347825" cy="2333625"/>
            <a:chOff x="-1718" y="1435"/>
            <a:chExt cx="9038" cy="1470"/>
          </a:xfrm>
        </p:grpSpPr>
        <p:sp>
          <p:nvSpPr>
            <p:cNvPr id="1904772" name="Line 132"/>
            <p:cNvSpPr>
              <a:spLocks noChangeShapeType="1"/>
            </p:cNvSpPr>
            <p:nvPr/>
          </p:nvSpPr>
          <p:spPr bwMode="auto">
            <a:xfrm>
              <a:off x="-1718" y="290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73" name="Line 133"/>
            <p:cNvSpPr>
              <a:spLocks noChangeShapeType="1"/>
            </p:cNvSpPr>
            <p:nvPr/>
          </p:nvSpPr>
          <p:spPr bwMode="auto">
            <a:xfrm>
              <a:off x="-693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74" name="Line 134"/>
            <p:cNvSpPr>
              <a:spLocks noChangeShapeType="1"/>
            </p:cNvSpPr>
            <p:nvPr/>
          </p:nvSpPr>
          <p:spPr bwMode="auto">
            <a:xfrm>
              <a:off x="310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75" name="Line 135"/>
            <p:cNvSpPr>
              <a:spLocks noChangeShapeType="1"/>
            </p:cNvSpPr>
            <p:nvPr/>
          </p:nvSpPr>
          <p:spPr bwMode="auto">
            <a:xfrm flipV="1">
              <a:off x="31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76" name="Line 136"/>
            <p:cNvSpPr>
              <a:spLocks noChangeShapeType="1"/>
            </p:cNvSpPr>
            <p:nvPr/>
          </p:nvSpPr>
          <p:spPr bwMode="auto">
            <a:xfrm>
              <a:off x="1313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77" name="Line 137"/>
            <p:cNvSpPr>
              <a:spLocks noChangeShapeType="1"/>
            </p:cNvSpPr>
            <p:nvPr/>
          </p:nvSpPr>
          <p:spPr bwMode="auto">
            <a:xfrm>
              <a:off x="1302" y="290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78" name="Line 138"/>
            <p:cNvSpPr>
              <a:spLocks noChangeShapeType="1"/>
            </p:cNvSpPr>
            <p:nvPr/>
          </p:nvSpPr>
          <p:spPr bwMode="auto">
            <a:xfrm>
              <a:off x="2305" y="1447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79" name="Line 139"/>
            <p:cNvSpPr>
              <a:spLocks noChangeShapeType="1"/>
            </p:cNvSpPr>
            <p:nvPr/>
          </p:nvSpPr>
          <p:spPr bwMode="auto">
            <a:xfrm flipV="1">
              <a:off x="2305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80" name="Line 140"/>
            <p:cNvSpPr>
              <a:spLocks noChangeShapeType="1"/>
            </p:cNvSpPr>
            <p:nvPr/>
          </p:nvSpPr>
          <p:spPr bwMode="auto">
            <a:xfrm>
              <a:off x="3308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81" name="Line 141"/>
            <p:cNvSpPr>
              <a:spLocks noChangeShapeType="1"/>
            </p:cNvSpPr>
            <p:nvPr/>
          </p:nvSpPr>
          <p:spPr bwMode="auto">
            <a:xfrm>
              <a:off x="3308" y="2893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82" name="Line 142"/>
            <p:cNvSpPr>
              <a:spLocks noChangeShapeType="1"/>
            </p:cNvSpPr>
            <p:nvPr/>
          </p:nvSpPr>
          <p:spPr bwMode="auto">
            <a:xfrm>
              <a:off x="4311" y="143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83" name="Line 143"/>
            <p:cNvSpPr>
              <a:spLocks noChangeShapeType="1"/>
            </p:cNvSpPr>
            <p:nvPr/>
          </p:nvSpPr>
          <p:spPr bwMode="auto">
            <a:xfrm flipV="1">
              <a:off x="4311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84" name="Line 144"/>
            <p:cNvSpPr>
              <a:spLocks noChangeShapeType="1"/>
            </p:cNvSpPr>
            <p:nvPr/>
          </p:nvSpPr>
          <p:spPr bwMode="auto">
            <a:xfrm>
              <a:off x="5314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85" name="Line 145"/>
            <p:cNvSpPr>
              <a:spLocks noChangeShapeType="1"/>
            </p:cNvSpPr>
            <p:nvPr/>
          </p:nvSpPr>
          <p:spPr bwMode="auto">
            <a:xfrm>
              <a:off x="-1696" y="1447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86" name="Line 146"/>
            <p:cNvSpPr>
              <a:spLocks noChangeShapeType="1"/>
            </p:cNvSpPr>
            <p:nvPr/>
          </p:nvSpPr>
          <p:spPr bwMode="auto">
            <a:xfrm flipV="1">
              <a:off x="-1696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87" name="Line 147"/>
            <p:cNvSpPr>
              <a:spLocks noChangeShapeType="1"/>
            </p:cNvSpPr>
            <p:nvPr/>
          </p:nvSpPr>
          <p:spPr bwMode="auto">
            <a:xfrm>
              <a:off x="-693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88" name="Line 148"/>
            <p:cNvSpPr>
              <a:spLocks noChangeShapeType="1"/>
            </p:cNvSpPr>
            <p:nvPr/>
          </p:nvSpPr>
          <p:spPr bwMode="auto">
            <a:xfrm>
              <a:off x="5314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89" name="Line 149"/>
            <p:cNvSpPr>
              <a:spLocks noChangeShapeType="1"/>
            </p:cNvSpPr>
            <p:nvPr/>
          </p:nvSpPr>
          <p:spPr bwMode="auto">
            <a:xfrm>
              <a:off x="6317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90" name="Line 150"/>
            <p:cNvSpPr>
              <a:spLocks noChangeShapeType="1"/>
            </p:cNvSpPr>
            <p:nvPr/>
          </p:nvSpPr>
          <p:spPr bwMode="auto">
            <a:xfrm flipV="1">
              <a:off x="6317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91" name="Line 151"/>
            <p:cNvSpPr>
              <a:spLocks noChangeShapeType="1"/>
            </p:cNvSpPr>
            <p:nvPr/>
          </p:nvSpPr>
          <p:spPr bwMode="auto">
            <a:xfrm>
              <a:off x="732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904792" name="Group 152"/>
          <p:cNvGrpSpPr>
            <a:grpSpLocks/>
          </p:cNvGrpSpPr>
          <p:nvPr/>
        </p:nvGrpSpPr>
        <p:grpSpPr bwMode="auto">
          <a:xfrm>
            <a:off x="-2727325" y="2278063"/>
            <a:ext cx="14347825" cy="2333625"/>
            <a:chOff x="-1718" y="1435"/>
            <a:chExt cx="9038" cy="1470"/>
          </a:xfrm>
        </p:grpSpPr>
        <p:sp>
          <p:nvSpPr>
            <p:cNvPr id="1904793" name="Line 153"/>
            <p:cNvSpPr>
              <a:spLocks noChangeShapeType="1"/>
            </p:cNvSpPr>
            <p:nvPr/>
          </p:nvSpPr>
          <p:spPr bwMode="auto">
            <a:xfrm>
              <a:off x="-1718" y="290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94" name="Line 154"/>
            <p:cNvSpPr>
              <a:spLocks noChangeShapeType="1"/>
            </p:cNvSpPr>
            <p:nvPr/>
          </p:nvSpPr>
          <p:spPr bwMode="auto">
            <a:xfrm>
              <a:off x="-693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95" name="Line 155"/>
            <p:cNvSpPr>
              <a:spLocks noChangeShapeType="1"/>
            </p:cNvSpPr>
            <p:nvPr/>
          </p:nvSpPr>
          <p:spPr bwMode="auto">
            <a:xfrm>
              <a:off x="310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96" name="Line 156"/>
            <p:cNvSpPr>
              <a:spLocks noChangeShapeType="1"/>
            </p:cNvSpPr>
            <p:nvPr/>
          </p:nvSpPr>
          <p:spPr bwMode="auto">
            <a:xfrm flipV="1">
              <a:off x="31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97" name="Line 157"/>
            <p:cNvSpPr>
              <a:spLocks noChangeShapeType="1"/>
            </p:cNvSpPr>
            <p:nvPr/>
          </p:nvSpPr>
          <p:spPr bwMode="auto">
            <a:xfrm>
              <a:off x="1313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98" name="Line 158"/>
            <p:cNvSpPr>
              <a:spLocks noChangeShapeType="1"/>
            </p:cNvSpPr>
            <p:nvPr/>
          </p:nvSpPr>
          <p:spPr bwMode="auto">
            <a:xfrm flipV="1">
              <a:off x="1302" y="2899"/>
              <a:ext cx="963" cy="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799" name="Line 159"/>
            <p:cNvSpPr>
              <a:spLocks noChangeShapeType="1"/>
            </p:cNvSpPr>
            <p:nvPr/>
          </p:nvSpPr>
          <p:spPr bwMode="auto">
            <a:xfrm>
              <a:off x="2265" y="1447"/>
              <a:ext cx="10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00" name="Line 160"/>
            <p:cNvSpPr>
              <a:spLocks noChangeShapeType="1"/>
            </p:cNvSpPr>
            <p:nvPr/>
          </p:nvSpPr>
          <p:spPr bwMode="auto">
            <a:xfrm flipV="1">
              <a:off x="2265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01" name="Line 161"/>
            <p:cNvSpPr>
              <a:spLocks noChangeShapeType="1"/>
            </p:cNvSpPr>
            <p:nvPr/>
          </p:nvSpPr>
          <p:spPr bwMode="auto">
            <a:xfrm>
              <a:off x="3280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02" name="Line 162"/>
            <p:cNvSpPr>
              <a:spLocks noChangeShapeType="1"/>
            </p:cNvSpPr>
            <p:nvPr/>
          </p:nvSpPr>
          <p:spPr bwMode="auto">
            <a:xfrm>
              <a:off x="3280" y="2893"/>
              <a:ext cx="10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03" name="Line 163"/>
            <p:cNvSpPr>
              <a:spLocks noChangeShapeType="1"/>
            </p:cNvSpPr>
            <p:nvPr/>
          </p:nvSpPr>
          <p:spPr bwMode="auto">
            <a:xfrm>
              <a:off x="4311" y="143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04" name="Line 164"/>
            <p:cNvSpPr>
              <a:spLocks noChangeShapeType="1"/>
            </p:cNvSpPr>
            <p:nvPr/>
          </p:nvSpPr>
          <p:spPr bwMode="auto">
            <a:xfrm flipV="1">
              <a:off x="4311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05" name="Line 165"/>
            <p:cNvSpPr>
              <a:spLocks noChangeShapeType="1"/>
            </p:cNvSpPr>
            <p:nvPr/>
          </p:nvSpPr>
          <p:spPr bwMode="auto">
            <a:xfrm>
              <a:off x="5314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06" name="Line 166"/>
            <p:cNvSpPr>
              <a:spLocks noChangeShapeType="1"/>
            </p:cNvSpPr>
            <p:nvPr/>
          </p:nvSpPr>
          <p:spPr bwMode="auto">
            <a:xfrm>
              <a:off x="-1696" y="1447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07" name="Line 167"/>
            <p:cNvSpPr>
              <a:spLocks noChangeShapeType="1"/>
            </p:cNvSpPr>
            <p:nvPr/>
          </p:nvSpPr>
          <p:spPr bwMode="auto">
            <a:xfrm flipV="1">
              <a:off x="-1696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08" name="Line 168"/>
            <p:cNvSpPr>
              <a:spLocks noChangeShapeType="1"/>
            </p:cNvSpPr>
            <p:nvPr/>
          </p:nvSpPr>
          <p:spPr bwMode="auto">
            <a:xfrm>
              <a:off x="-693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09" name="Line 169"/>
            <p:cNvSpPr>
              <a:spLocks noChangeShapeType="1"/>
            </p:cNvSpPr>
            <p:nvPr/>
          </p:nvSpPr>
          <p:spPr bwMode="auto">
            <a:xfrm>
              <a:off x="5314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10" name="Line 170"/>
            <p:cNvSpPr>
              <a:spLocks noChangeShapeType="1"/>
            </p:cNvSpPr>
            <p:nvPr/>
          </p:nvSpPr>
          <p:spPr bwMode="auto">
            <a:xfrm>
              <a:off x="6317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11" name="Line 171"/>
            <p:cNvSpPr>
              <a:spLocks noChangeShapeType="1"/>
            </p:cNvSpPr>
            <p:nvPr/>
          </p:nvSpPr>
          <p:spPr bwMode="auto">
            <a:xfrm flipV="1">
              <a:off x="6317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12" name="Line 172"/>
            <p:cNvSpPr>
              <a:spLocks noChangeShapeType="1"/>
            </p:cNvSpPr>
            <p:nvPr/>
          </p:nvSpPr>
          <p:spPr bwMode="auto">
            <a:xfrm>
              <a:off x="732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904813" name="Group 173"/>
          <p:cNvGrpSpPr>
            <a:grpSpLocks/>
          </p:cNvGrpSpPr>
          <p:nvPr/>
        </p:nvGrpSpPr>
        <p:grpSpPr bwMode="auto">
          <a:xfrm>
            <a:off x="-2727325" y="2278063"/>
            <a:ext cx="14347825" cy="2333625"/>
            <a:chOff x="-1718" y="1435"/>
            <a:chExt cx="9038" cy="1470"/>
          </a:xfrm>
        </p:grpSpPr>
        <p:sp>
          <p:nvSpPr>
            <p:cNvPr id="1904814" name="Line 174"/>
            <p:cNvSpPr>
              <a:spLocks noChangeShapeType="1"/>
            </p:cNvSpPr>
            <p:nvPr/>
          </p:nvSpPr>
          <p:spPr bwMode="auto">
            <a:xfrm>
              <a:off x="-1718" y="290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15" name="Line 175"/>
            <p:cNvSpPr>
              <a:spLocks noChangeShapeType="1"/>
            </p:cNvSpPr>
            <p:nvPr/>
          </p:nvSpPr>
          <p:spPr bwMode="auto">
            <a:xfrm>
              <a:off x="-693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16" name="Line 176"/>
            <p:cNvSpPr>
              <a:spLocks noChangeShapeType="1"/>
            </p:cNvSpPr>
            <p:nvPr/>
          </p:nvSpPr>
          <p:spPr bwMode="auto">
            <a:xfrm>
              <a:off x="310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17" name="Line 177"/>
            <p:cNvSpPr>
              <a:spLocks noChangeShapeType="1"/>
            </p:cNvSpPr>
            <p:nvPr/>
          </p:nvSpPr>
          <p:spPr bwMode="auto">
            <a:xfrm flipV="1">
              <a:off x="31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18" name="Line 178"/>
            <p:cNvSpPr>
              <a:spLocks noChangeShapeType="1"/>
            </p:cNvSpPr>
            <p:nvPr/>
          </p:nvSpPr>
          <p:spPr bwMode="auto">
            <a:xfrm>
              <a:off x="1313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19" name="Line 179"/>
            <p:cNvSpPr>
              <a:spLocks noChangeShapeType="1"/>
            </p:cNvSpPr>
            <p:nvPr/>
          </p:nvSpPr>
          <p:spPr bwMode="auto">
            <a:xfrm>
              <a:off x="1302" y="2905"/>
              <a:ext cx="10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20" name="Line 180"/>
            <p:cNvSpPr>
              <a:spLocks noChangeShapeType="1"/>
            </p:cNvSpPr>
            <p:nvPr/>
          </p:nvSpPr>
          <p:spPr bwMode="auto">
            <a:xfrm>
              <a:off x="2345" y="1447"/>
              <a:ext cx="91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21" name="Line 181"/>
            <p:cNvSpPr>
              <a:spLocks noChangeShapeType="1"/>
            </p:cNvSpPr>
            <p:nvPr/>
          </p:nvSpPr>
          <p:spPr bwMode="auto">
            <a:xfrm flipV="1">
              <a:off x="2345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22" name="Line 182"/>
            <p:cNvSpPr>
              <a:spLocks noChangeShapeType="1"/>
            </p:cNvSpPr>
            <p:nvPr/>
          </p:nvSpPr>
          <p:spPr bwMode="auto">
            <a:xfrm>
              <a:off x="3260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23" name="Line 183"/>
            <p:cNvSpPr>
              <a:spLocks noChangeShapeType="1"/>
            </p:cNvSpPr>
            <p:nvPr/>
          </p:nvSpPr>
          <p:spPr bwMode="auto">
            <a:xfrm>
              <a:off x="3260" y="2893"/>
              <a:ext cx="105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24" name="Line 184"/>
            <p:cNvSpPr>
              <a:spLocks noChangeShapeType="1"/>
            </p:cNvSpPr>
            <p:nvPr/>
          </p:nvSpPr>
          <p:spPr bwMode="auto">
            <a:xfrm>
              <a:off x="4311" y="1435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25" name="Line 185"/>
            <p:cNvSpPr>
              <a:spLocks noChangeShapeType="1"/>
            </p:cNvSpPr>
            <p:nvPr/>
          </p:nvSpPr>
          <p:spPr bwMode="auto">
            <a:xfrm flipV="1">
              <a:off x="4311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26" name="Line 186"/>
            <p:cNvSpPr>
              <a:spLocks noChangeShapeType="1"/>
            </p:cNvSpPr>
            <p:nvPr/>
          </p:nvSpPr>
          <p:spPr bwMode="auto">
            <a:xfrm>
              <a:off x="5314" y="1435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27" name="Line 187"/>
            <p:cNvSpPr>
              <a:spLocks noChangeShapeType="1"/>
            </p:cNvSpPr>
            <p:nvPr/>
          </p:nvSpPr>
          <p:spPr bwMode="auto">
            <a:xfrm>
              <a:off x="-1696" y="1447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28" name="Line 188"/>
            <p:cNvSpPr>
              <a:spLocks noChangeShapeType="1"/>
            </p:cNvSpPr>
            <p:nvPr/>
          </p:nvSpPr>
          <p:spPr bwMode="auto">
            <a:xfrm flipV="1">
              <a:off x="-1696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29" name="Line 189"/>
            <p:cNvSpPr>
              <a:spLocks noChangeShapeType="1"/>
            </p:cNvSpPr>
            <p:nvPr/>
          </p:nvSpPr>
          <p:spPr bwMode="auto">
            <a:xfrm>
              <a:off x="-693" y="1447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30" name="Line 190"/>
            <p:cNvSpPr>
              <a:spLocks noChangeShapeType="1"/>
            </p:cNvSpPr>
            <p:nvPr/>
          </p:nvSpPr>
          <p:spPr bwMode="auto">
            <a:xfrm>
              <a:off x="5314" y="2899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31" name="Line 191"/>
            <p:cNvSpPr>
              <a:spLocks noChangeShapeType="1"/>
            </p:cNvSpPr>
            <p:nvPr/>
          </p:nvSpPr>
          <p:spPr bwMode="auto">
            <a:xfrm>
              <a:off x="6317" y="1441"/>
              <a:ext cx="10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32" name="Line 192"/>
            <p:cNvSpPr>
              <a:spLocks noChangeShapeType="1"/>
            </p:cNvSpPr>
            <p:nvPr/>
          </p:nvSpPr>
          <p:spPr bwMode="auto">
            <a:xfrm flipV="1">
              <a:off x="6317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04833" name="Line 193"/>
            <p:cNvSpPr>
              <a:spLocks noChangeShapeType="1"/>
            </p:cNvSpPr>
            <p:nvPr/>
          </p:nvSpPr>
          <p:spPr bwMode="auto">
            <a:xfrm>
              <a:off x="7320" y="1441"/>
              <a:ext cx="0" cy="145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904834" name="Line 194"/>
          <p:cNvSpPr>
            <a:spLocks noChangeShapeType="1"/>
          </p:cNvSpPr>
          <p:nvPr/>
        </p:nvSpPr>
        <p:spPr bwMode="auto">
          <a:xfrm>
            <a:off x="3559175" y="4978400"/>
            <a:ext cx="0" cy="306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04835" name="Line 195"/>
          <p:cNvSpPr>
            <a:spLocks noChangeShapeType="1"/>
          </p:cNvSpPr>
          <p:nvPr/>
        </p:nvSpPr>
        <p:spPr bwMode="auto">
          <a:xfrm>
            <a:off x="3729038" y="4972050"/>
            <a:ext cx="0" cy="306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04836" name="Text Box 196"/>
          <p:cNvSpPr txBox="1">
            <a:spLocks noChangeArrowheads="1"/>
          </p:cNvSpPr>
          <p:nvPr/>
        </p:nvSpPr>
        <p:spPr bwMode="auto">
          <a:xfrm>
            <a:off x="3040063" y="54991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shutter jitter</a:t>
            </a:r>
          </a:p>
        </p:txBody>
      </p:sp>
    </p:spTree>
    <p:extLst>
      <p:ext uri="{BB962C8B-B14F-4D97-AF65-F5344CB8AC3E}">
        <p14:creationId xmlns:p14="http://schemas.microsoft.com/office/powerpoint/2010/main" val="17707694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1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Fractional error</a:t>
            </a:r>
          </a:p>
        </p:txBody>
      </p:sp>
      <p:sp>
        <p:nvSpPr>
          <p:cNvPr id="1968131" name="Text Box 3"/>
          <p:cNvSpPr txBox="1">
            <a:spLocks noChangeArrowheads="1"/>
          </p:cNvSpPr>
          <p:nvPr/>
        </p:nvSpPr>
        <p:spPr bwMode="auto">
          <a:xfrm>
            <a:off x="625475" y="1866900"/>
            <a:ext cx="785495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808080"/>
                </a:solidFill>
              </a:rPr>
              <a:t>no “scale factor” is perfectly known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808080"/>
                </a:solidFill>
              </a:rPr>
              <a:t>no source of light is perfectly stable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808080"/>
                </a:solidFill>
              </a:rPr>
              <a:t>no shutter is perfectly reproducible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no crystal is perfectly still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/>
              <a:t>no detector is perfectly calibrated</a:t>
            </a:r>
          </a:p>
        </p:txBody>
      </p:sp>
    </p:spTree>
    <p:extLst>
      <p:ext uri="{BB962C8B-B14F-4D97-AF65-F5344CB8AC3E}">
        <p14:creationId xmlns:p14="http://schemas.microsoft.com/office/powerpoint/2010/main" val="1770667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Darwin’s Formula</a:t>
            </a:r>
          </a:p>
        </p:txBody>
      </p:sp>
      <p:sp>
        <p:nvSpPr>
          <p:cNvPr id="191897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I(hkl)</a:t>
            </a:r>
            <a:r>
              <a:rPr lang="en-US" smtClean="0">
                <a:solidFill>
                  <a:srgbClr val="000000"/>
                </a:solidFill>
              </a:rPr>
              <a:t>	- photons/spot (fully-recorded)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I</a:t>
            </a:r>
            <a:r>
              <a:rPr lang="en-US" b="1" baseline="-25000" smtClean="0">
                <a:solidFill>
                  <a:srgbClr val="000000"/>
                </a:solidFill>
              </a:rPr>
              <a:t>beam</a:t>
            </a:r>
            <a:r>
              <a:rPr lang="en-US" smtClean="0">
                <a:solidFill>
                  <a:srgbClr val="000000"/>
                </a:solidFill>
              </a:rPr>
              <a:t>	- incident (photons/s/m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r</a:t>
            </a:r>
            <a:r>
              <a:rPr lang="en-US" b="1" baseline="-25000" smtClean="0">
                <a:solidFill>
                  <a:srgbClr val="000000"/>
                </a:solidFill>
              </a:rPr>
              <a:t>e</a:t>
            </a:r>
            <a:r>
              <a:rPr lang="en-US" smtClean="0">
                <a:solidFill>
                  <a:srgbClr val="000000"/>
                </a:solidFill>
              </a:rPr>
              <a:t>	- classical electron radius 		   (2.818x10</a:t>
            </a:r>
            <a:r>
              <a:rPr lang="en-US" baseline="30000" smtClean="0">
                <a:solidFill>
                  <a:srgbClr val="000000"/>
                </a:solidFill>
              </a:rPr>
              <a:t>-15</a:t>
            </a:r>
            <a:r>
              <a:rPr lang="en-US" smtClean="0">
                <a:solidFill>
                  <a:srgbClr val="000000"/>
                </a:solidFill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CC3300"/>
                </a:solidFill>
              </a:rPr>
              <a:t>V</a:t>
            </a:r>
            <a:r>
              <a:rPr lang="en-US" b="1" baseline="-25000" smtClean="0">
                <a:solidFill>
                  <a:srgbClr val="CC3300"/>
                </a:solidFill>
              </a:rPr>
              <a:t>xtal</a:t>
            </a:r>
            <a:r>
              <a:rPr lang="en-US" smtClean="0">
                <a:solidFill>
                  <a:srgbClr val="CC3300"/>
                </a:solidFill>
              </a:rPr>
              <a:t>	- volume of crystal (in m</a:t>
            </a:r>
            <a:r>
              <a:rPr lang="en-US" baseline="30000" smtClean="0">
                <a:solidFill>
                  <a:srgbClr val="CC3300"/>
                </a:solidFill>
              </a:rPr>
              <a:t>3</a:t>
            </a:r>
            <a:r>
              <a:rPr lang="en-US" smtClean="0">
                <a:solidFill>
                  <a:srgbClr val="CC3300"/>
                </a:solidFill>
              </a:rPr>
              <a:t>)</a:t>
            </a:r>
            <a:endParaRPr lang="en-US" baseline="30000" smtClean="0">
              <a:solidFill>
                <a:srgbClr val="CC33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V</a:t>
            </a:r>
            <a:r>
              <a:rPr lang="en-US" b="1" baseline="-25000" smtClean="0">
                <a:solidFill>
                  <a:srgbClr val="000000"/>
                </a:solidFill>
              </a:rPr>
              <a:t>cell</a:t>
            </a:r>
            <a:r>
              <a:rPr lang="en-US" smtClean="0">
                <a:solidFill>
                  <a:srgbClr val="000000"/>
                </a:solidFill>
              </a:rPr>
              <a:t>	- volume of unit cell (in m</a:t>
            </a:r>
            <a:r>
              <a:rPr lang="en-US" baseline="30000" smtClean="0">
                <a:solidFill>
                  <a:srgbClr val="000000"/>
                </a:solidFill>
              </a:rPr>
              <a:t>3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endParaRPr lang="en-US" baseline="3000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mtClean="0">
                <a:solidFill>
                  <a:srgbClr val="000000"/>
                </a:solidFill>
              </a:rPr>
              <a:t>	- x-ray wavelength (in meters!)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baseline="30000" smtClean="0">
              <a:solidFill>
                <a:srgbClr val="000000"/>
              </a:solidFill>
            </a:endParaRPr>
          </a:p>
        </p:txBody>
      </p:sp>
      <p:sp>
        <p:nvSpPr>
          <p:cNvPr id="191898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5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b="1" smtClean="0">
                <a:solidFill>
                  <a:srgbClr val="000000"/>
                </a:solidFill>
                <a:cs typeface="Arial" pitchFamily="34" charset="0"/>
              </a:rPr>
              <a:t>ω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rotation speed (radians/s)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L</a:t>
            </a:r>
            <a:r>
              <a:rPr lang="en-US" smtClean="0">
                <a:solidFill>
                  <a:srgbClr val="000000"/>
                </a:solidFill>
              </a:rPr>
              <a:t>	- Lorentz factor (speed/speed)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P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      </a:t>
            </a:r>
            <a:r>
              <a:rPr lang="en-US" smtClean="0">
                <a:solidFill>
                  <a:srgbClr val="000000"/>
                </a:solidFill>
              </a:rPr>
              <a:t>(1+cos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(2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smtClean="0">
                <a:solidFill>
                  <a:srgbClr val="000000"/>
                </a:solidFill>
              </a:rPr>
              <a:t>) -Pfac∙cos(2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Φ</a:t>
            </a:r>
            <a:r>
              <a:rPr lang="en-US" smtClean="0">
                <a:solidFill>
                  <a:srgbClr val="000000"/>
                </a:solidFill>
              </a:rPr>
              <a:t>)sin</a:t>
            </a:r>
            <a:r>
              <a:rPr lang="en-US" baseline="30000" smtClean="0">
                <a:solidFill>
                  <a:srgbClr val="000000"/>
                </a:solidFill>
              </a:rPr>
              <a:t>2</a:t>
            </a:r>
            <a:r>
              <a:rPr lang="en-US" smtClean="0">
                <a:solidFill>
                  <a:srgbClr val="000000"/>
                </a:solidFill>
              </a:rPr>
              <a:t>(2</a:t>
            </a:r>
            <a:r>
              <a:rPr lang="el-GR" smtClean="0">
                <a:solidFill>
                  <a:srgbClr val="000000"/>
                </a:solidFill>
              </a:rPr>
              <a:t>θ</a:t>
            </a:r>
            <a:r>
              <a:rPr lang="en-US" smtClean="0">
                <a:solidFill>
                  <a:srgbClr val="000000"/>
                </a:solidFill>
              </a:rPr>
              <a:t>)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)/2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A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attenuation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  exp(-</a:t>
            </a:r>
            <a:r>
              <a:rPr lang="el-GR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xtal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∙l</a:t>
            </a:r>
            <a:r>
              <a:rPr lang="en-US" baseline="-25000" smtClean="0">
                <a:solidFill>
                  <a:srgbClr val="000000"/>
                </a:solidFill>
                <a:cs typeface="Arial" pitchFamily="34" charset="0"/>
              </a:rPr>
              <a:t>path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F(hkl)</a:t>
            </a: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	- structure amplitude (electrons)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pitchFamily="34" charset="0"/>
              </a:rPr>
              <a:t>C. G. Darwin (1914)</a:t>
            </a:r>
          </a:p>
        </p:txBody>
      </p:sp>
      <p:sp>
        <p:nvSpPr>
          <p:cNvPr id="1918981" name="Rectangle 5"/>
          <p:cNvSpPr>
            <a:spLocks noChangeArrowheads="1"/>
          </p:cNvSpPr>
          <p:nvPr/>
        </p:nvSpPr>
        <p:spPr bwMode="auto">
          <a:xfrm>
            <a:off x="5819775" y="1816100"/>
            <a:ext cx="2878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</a:rPr>
              <a:t>P A | F(hkl) |</a:t>
            </a:r>
            <a:r>
              <a:rPr lang="en-US" sz="3600" baseline="3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1898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323056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I(hkl) = I</a:t>
            </a:r>
            <a:r>
              <a:rPr lang="en-US" sz="3600" baseline="-25000" smtClean="0">
                <a:solidFill>
                  <a:srgbClr val="000000"/>
                </a:solidFill>
                <a:cs typeface="Arial" pitchFamily="34" charset="0"/>
              </a:rPr>
              <a:t>beam</a:t>
            </a:r>
            <a:r>
              <a:rPr lang="en-US" sz="3600" smtClean="0">
                <a:solidFill>
                  <a:srgbClr val="000000"/>
                </a:solidFill>
                <a:cs typeface="Arial" pitchFamily="34" charset="0"/>
              </a:rPr>
              <a:t> r</a:t>
            </a:r>
            <a:r>
              <a:rPr lang="en-US" sz="3600" baseline="-25000" smtClean="0">
                <a:solidFill>
                  <a:srgbClr val="000000"/>
                </a:solidFill>
                <a:cs typeface="Arial" pitchFamily="34" charset="0"/>
              </a:rPr>
              <a:t>e</a:t>
            </a:r>
            <a:r>
              <a:rPr lang="en-US" sz="3600" baseline="30000" smtClean="0">
                <a:solidFill>
                  <a:srgbClr val="000000"/>
                </a:solidFill>
                <a:cs typeface="Arial" pitchFamily="34" charset="0"/>
              </a:rPr>
              <a:t>2</a:t>
            </a:r>
            <a:endParaRPr lang="el-GR" sz="3600" baseline="-25000" smtClean="0">
              <a:solidFill>
                <a:srgbClr val="000000"/>
              </a:solidFill>
              <a:cs typeface="Arial" pitchFamily="34" charset="0"/>
            </a:endParaRPr>
          </a:p>
        </p:txBody>
      </p:sp>
      <p:grpSp>
        <p:nvGrpSpPr>
          <p:cNvPr id="1918983" name="Group 7"/>
          <p:cNvGrpSpPr>
            <a:grpSpLocks/>
          </p:cNvGrpSpPr>
          <p:nvPr/>
        </p:nvGrpSpPr>
        <p:grpSpPr bwMode="auto">
          <a:xfrm>
            <a:off x="3589338" y="1484313"/>
            <a:ext cx="963612" cy="1304925"/>
            <a:chOff x="2149" y="908"/>
            <a:chExt cx="607" cy="822"/>
          </a:xfrm>
        </p:grpSpPr>
        <p:sp>
          <p:nvSpPr>
            <p:cNvPr id="1918984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CC33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CC3300"/>
                  </a:solidFill>
                  <a:cs typeface="Arial" pitchFamily="34" charset="0"/>
                </a:rPr>
                <a:t>xtal</a:t>
              </a:r>
              <a:endParaRPr lang="el-GR" sz="3600" baseline="-25000" smtClean="0">
                <a:solidFill>
                  <a:srgbClr val="CC3300"/>
                </a:solidFill>
                <a:cs typeface="Arial" pitchFamily="34" charset="0"/>
              </a:endParaRPr>
            </a:p>
          </p:txBody>
        </p:sp>
        <p:sp>
          <p:nvSpPr>
            <p:cNvPr id="1918985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18986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1918987" name="Group 11"/>
          <p:cNvGrpSpPr>
            <a:grpSpLocks/>
          </p:cNvGrpSpPr>
          <p:nvPr/>
        </p:nvGrpSpPr>
        <p:grpSpPr bwMode="auto">
          <a:xfrm>
            <a:off x="4562475" y="1484313"/>
            <a:ext cx="1304925" cy="1304925"/>
            <a:chOff x="2874" y="962"/>
            <a:chExt cx="822" cy="822"/>
          </a:xfrm>
        </p:grpSpPr>
        <p:sp>
          <p:nvSpPr>
            <p:cNvPr id="1918988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λ</a:t>
              </a:r>
              <a:r>
                <a:rPr lang="en-US" sz="3600" baseline="48000" smtClean="0">
                  <a:solidFill>
                    <a:srgbClr val="000000"/>
                  </a:solidFill>
                  <a:cs typeface="Arial" pitchFamily="34" charset="0"/>
                </a:rPr>
                <a:t>3 </a:t>
              </a: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18989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sz="3600" smtClean="0">
                  <a:solidFill>
                    <a:srgbClr val="000000"/>
                  </a:solidFill>
                  <a:cs typeface="Arial" pitchFamily="34" charset="0"/>
                </a:rPr>
                <a:t>ω</a:t>
              </a:r>
              <a:r>
                <a:rPr lang="en-US" sz="3600" smtClean="0">
                  <a:solidFill>
                    <a:srgbClr val="000000"/>
                  </a:solidFill>
                  <a:cs typeface="Arial" pitchFamily="34" charset="0"/>
                </a:rPr>
                <a:t>V</a:t>
              </a:r>
              <a:r>
                <a:rPr lang="en-US" sz="3600" baseline="-25000" smtClean="0">
                  <a:solidFill>
                    <a:srgbClr val="000000"/>
                  </a:solidFill>
                  <a:cs typeface="Arial" pitchFamily="34" charset="0"/>
                </a:rPr>
                <a:t>cell</a:t>
              </a:r>
              <a:endParaRPr lang="el-GR" sz="3600" baseline="-250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918990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4259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6561" name="Group 17"/>
          <p:cNvGrpSpPr>
            <a:grpSpLocks/>
          </p:cNvGrpSpPr>
          <p:nvPr/>
        </p:nvGrpSpPr>
        <p:grpSpPr bwMode="auto">
          <a:xfrm>
            <a:off x="0" y="2138363"/>
            <a:ext cx="10180638" cy="2874962"/>
            <a:chOff x="0" y="1347"/>
            <a:chExt cx="6413" cy="1811"/>
          </a:xfrm>
        </p:grpSpPr>
        <p:grpSp>
          <p:nvGrpSpPr>
            <p:cNvPr id="2156560" name="Group 16"/>
            <p:cNvGrpSpPr>
              <a:grpSpLocks/>
            </p:cNvGrpSpPr>
            <p:nvPr/>
          </p:nvGrpSpPr>
          <p:grpSpPr bwMode="auto">
            <a:xfrm>
              <a:off x="0" y="1347"/>
              <a:ext cx="6413" cy="1811"/>
              <a:chOff x="0" y="1347"/>
              <a:chExt cx="6413" cy="1811"/>
            </a:xfrm>
          </p:grpSpPr>
          <p:sp>
            <p:nvSpPr>
              <p:cNvPr id="2156555" name="Rectangle 11"/>
              <p:cNvSpPr>
                <a:spLocks noChangeArrowheads="1"/>
              </p:cNvSpPr>
              <p:nvPr/>
            </p:nvSpPr>
            <p:spPr bwMode="auto">
              <a:xfrm>
                <a:off x="0" y="2267"/>
                <a:ext cx="5760" cy="891"/>
              </a:xfrm>
              <a:prstGeom prst="rect">
                <a:avLst/>
              </a:prstGeom>
              <a:solidFill>
                <a:srgbClr val="003300"/>
              </a:solidFill>
              <a:ln w="9525">
                <a:solidFill>
                  <a:srgbClr val="008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156557" name="Rectangle 13"/>
              <p:cNvSpPr>
                <a:spLocks noChangeArrowheads="1"/>
              </p:cNvSpPr>
              <p:nvPr/>
            </p:nvSpPr>
            <p:spPr bwMode="auto">
              <a:xfrm rot="19500000">
                <a:off x="2380" y="1347"/>
                <a:ext cx="4033" cy="52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FF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mtClean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156559" name="Text Box 15"/>
            <p:cNvSpPr txBox="1">
              <a:spLocks noChangeArrowheads="1"/>
            </p:cNvSpPr>
            <p:nvPr/>
          </p:nvSpPr>
          <p:spPr bwMode="auto">
            <a:xfrm rot="19500000">
              <a:off x="3833" y="1492"/>
              <a:ext cx="11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diffracted beam</a:t>
              </a:r>
            </a:p>
          </p:txBody>
        </p:sp>
      </p:grpSp>
      <p:sp>
        <p:nvSpPr>
          <p:cNvPr id="215654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xtal vibration noise</a:t>
            </a:r>
          </a:p>
        </p:txBody>
      </p:sp>
      <p:pic>
        <p:nvPicPr>
          <p:cNvPr id="2156549" name="Picture 5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5938">
            <a:off x="4056063" y="3935413"/>
            <a:ext cx="935037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6558" name="Text Box 14"/>
          <p:cNvSpPr txBox="1">
            <a:spLocks noChangeArrowheads="1"/>
          </p:cNvSpPr>
          <p:nvPr/>
        </p:nvSpPr>
        <p:spPr bwMode="auto">
          <a:xfrm>
            <a:off x="796925" y="412115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incident beam</a:t>
            </a:r>
          </a:p>
        </p:txBody>
      </p:sp>
    </p:spTree>
    <p:extLst>
      <p:ext uri="{BB962C8B-B14F-4D97-AF65-F5344CB8AC3E}">
        <p14:creationId xmlns:p14="http://schemas.microsoft.com/office/powerpoint/2010/main" val="231236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6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56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7571" name="Rectangle 3"/>
          <p:cNvSpPr>
            <a:spLocks noChangeArrowheads="1"/>
          </p:cNvSpPr>
          <p:nvPr/>
        </p:nvSpPr>
        <p:spPr bwMode="auto">
          <a:xfrm>
            <a:off x="0" y="3598863"/>
            <a:ext cx="9144000" cy="1414462"/>
          </a:xfrm>
          <a:prstGeom prst="rect">
            <a:avLst/>
          </a:prstGeom>
          <a:solidFill>
            <a:srgbClr val="0033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7573" name="Rectangle 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xtal vibration noise</a:t>
            </a:r>
          </a:p>
        </p:txBody>
      </p:sp>
      <p:sp>
        <p:nvSpPr>
          <p:cNvPr id="2157575" name="Text Box 7"/>
          <p:cNvSpPr txBox="1">
            <a:spLocks noChangeArrowheads="1"/>
          </p:cNvSpPr>
          <p:nvPr/>
        </p:nvSpPr>
        <p:spPr bwMode="auto">
          <a:xfrm>
            <a:off x="796925" y="412115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incident beam</a:t>
            </a:r>
          </a:p>
        </p:txBody>
      </p:sp>
      <p:grpSp>
        <p:nvGrpSpPr>
          <p:cNvPr id="2157578" name="Group 10"/>
          <p:cNvGrpSpPr>
            <a:grpSpLocks/>
          </p:cNvGrpSpPr>
          <p:nvPr/>
        </p:nvGrpSpPr>
        <p:grpSpPr bwMode="auto">
          <a:xfrm>
            <a:off x="3778250" y="2138363"/>
            <a:ext cx="6402388" cy="2649537"/>
            <a:chOff x="2380" y="1347"/>
            <a:chExt cx="4033" cy="1669"/>
          </a:xfrm>
        </p:grpSpPr>
        <p:sp>
          <p:nvSpPr>
            <p:cNvPr id="2157572" name="Rectangle 4"/>
            <p:cNvSpPr>
              <a:spLocks noChangeArrowheads="1"/>
            </p:cNvSpPr>
            <p:nvPr/>
          </p:nvSpPr>
          <p:spPr bwMode="auto">
            <a:xfrm rot="19500000">
              <a:off x="2380" y="1347"/>
              <a:ext cx="4033" cy="520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pic>
          <p:nvPicPr>
            <p:cNvPr id="2157574" name="Picture 6" descr="MCBS00780_0000[1]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915938">
              <a:off x="2555" y="2479"/>
              <a:ext cx="589" cy="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57576" name="Text Box 8"/>
            <p:cNvSpPr txBox="1">
              <a:spLocks noChangeArrowheads="1"/>
            </p:cNvSpPr>
            <p:nvPr/>
          </p:nvSpPr>
          <p:spPr bwMode="auto">
            <a:xfrm rot="19500000">
              <a:off x="3833" y="1492"/>
              <a:ext cx="11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diffracted 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76392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8 -0.01225 C -0.00468 0.00995 -0.00468 0.04117 -0.00434 0.04071 C -0.00364 0.04071 -0.00364 -0.06359 -0.00277 -0.06383 C -0.00208 -0.06383 -0.0026 0.02706 -0.00191 0.02683 C -0.00121 0.02683 -0.00156 -0.03931 -0.00069 -0.03931 C -4.44444E-6 -0.03931 -0.00052 0.00532 0.00018 0.00532 C 0.0007 0.00532 0.00035 -0.02867 0.00087 -0.02867 C 0.00105 -0.02867 0.00105 -0.01942 0.00139 -0.01225 " pathEditMode="relative" rAng="0" ptsTypes="ffffffff">
                                      <p:cBhvr>
                                        <p:cTn id="6" dur="2000" fill="hold"/>
                                        <p:tgtEl>
                                          <p:spTgt spid="21575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00" y="9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1666" name="Rectangle 2"/>
          <p:cNvSpPr>
            <a:spLocks noChangeArrowheads="1"/>
          </p:cNvSpPr>
          <p:nvPr/>
        </p:nvSpPr>
        <p:spPr bwMode="auto">
          <a:xfrm>
            <a:off x="0" y="4111625"/>
            <a:ext cx="9144000" cy="400050"/>
          </a:xfrm>
          <a:prstGeom prst="rect">
            <a:avLst/>
          </a:prstGeom>
          <a:solidFill>
            <a:srgbClr val="0033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1667" name="AutoShape 3"/>
          <p:cNvSpPr>
            <a:spLocks noChangeArrowheads="1"/>
          </p:cNvSpPr>
          <p:nvPr/>
        </p:nvSpPr>
        <p:spPr bwMode="auto">
          <a:xfrm rot="19500000">
            <a:off x="3657600" y="2070100"/>
            <a:ext cx="6921500" cy="696913"/>
          </a:xfrm>
          <a:custGeom>
            <a:avLst/>
            <a:gdLst>
              <a:gd name="G0" fmla="+- 563 0 0"/>
              <a:gd name="G1" fmla="+- 21600 0 563"/>
              <a:gd name="G2" fmla="*/ 563 1 2"/>
              <a:gd name="G3" fmla="+- 21600 0 G2"/>
              <a:gd name="G4" fmla="+/ 563 21600 2"/>
              <a:gd name="G5" fmla="+/ G1 0 2"/>
              <a:gd name="G6" fmla="*/ 21600 21600 563"/>
              <a:gd name="G7" fmla="*/ G6 1 2"/>
              <a:gd name="G8" fmla="+- 21600 0 G7"/>
              <a:gd name="G9" fmla="*/ 21600 1 2"/>
              <a:gd name="G10" fmla="+- 563 0 G9"/>
              <a:gd name="G11" fmla="?: G10 G8 0"/>
              <a:gd name="G12" fmla="?: G10 G7 21600"/>
              <a:gd name="T0" fmla="*/ 21318 w 21600"/>
              <a:gd name="T1" fmla="*/ 10800 h 21600"/>
              <a:gd name="T2" fmla="*/ 10800 w 21600"/>
              <a:gd name="T3" fmla="*/ 21600 h 21600"/>
              <a:gd name="T4" fmla="*/ 282 w 21600"/>
              <a:gd name="T5" fmla="*/ 10800 h 21600"/>
              <a:gd name="T6" fmla="*/ 10800 w 21600"/>
              <a:gd name="T7" fmla="*/ 0 h 21600"/>
              <a:gd name="T8" fmla="*/ 2082 w 21600"/>
              <a:gd name="T9" fmla="*/ 2082 h 21600"/>
              <a:gd name="T10" fmla="*/ 19518 w 21600"/>
              <a:gd name="T11" fmla="*/ 195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3" y="21600"/>
                </a:lnTo>
                <a:lnTo>
                  <a:pt x="2103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1668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xtal vibration noise</a:t>
            </a:r>
          </a:p>
        </p:txBody>
      </p:sp>
      <p:sp>
        <p:nvSpPr>
          <p:cNvPr id="2161669" name="Text Box 5"/>
          <p:cNvSpPr txBox="1">
            <a:spLocks noChangeArrowheads="1"/>
          </p:cNvSpPr>
          <p:nvPr/>
        </p:nvSpPr>
        <p:spPr bwMode="auto">
          <a:xfrm>
            <a:off x="796925" y="412115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incident beam</a:t>
            </a:r>
          </a:p>
        </p:txBody>
      </p:sp>
      <p:pic>
        <p:nvPicPr>
          <p:cNvPr id="2161670" name="Picture 6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5938">
            <a:off x="4056063" y="3935413"/>
            <a:ext cx="935037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1671" name="Text Box 7"/>
          <p:cNvSpPr txBox="1">
            <a:spLocks noChangeArrowheads="1"/>
          </p:cNvSpPr>
          <p:nvPr/>
        </p:nvSpPr>
        <p:spPr bwMode="auto">
          <a:xfrm rot="19500000">
            <a:off x="6084888" y="2368550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diffracted beam</a:t>
            </a:r>
          </a:p>
        </p:txBody>
      </p:sp>
    </p:spTree>
    <p:extLst>
      <p:ext uri="{BB962C8B-B14F-4D97-AF65-F5344CB8AC3E}">
        <p14:creationId xmlns:p14="http://schemas.microsoft.com/office/powerpoint/2010/main" val="1669819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604" name="Group 12"/>
          <p:cNvGrpSpPr>
            <a:grpSpLocks/>
          </p:cNvGrpSpPr>
          <p:nvPr/>
        </p:nvGrpSpPr>
        <p:grpSpPr bwMode="auto">
          <a:xfrm>
            <a:off x="0" y="3984625"/>
            <a:ext cx="9144000" cy="400050"/>
            <a:chOff x="0" y="2590"/>
            <a:chExt cx="5760" cy="252"/>
          </a:xfrm>
        </p:grpSpPr>
        <p:sp>
          <p:nvSpPr>
            <p:cNvPr id="2158594" name="Rectangle 2"/>
            <p:cNvSpPr>
              <a:spLocks noChangeArrowheads="1"/>
            </p:cNvSpPr>
            <p:nvPr/>
          </p:nvSpPr>
          <p:spPr bwMode="auto">
            <a:xfrm>
              <a:off x="0" y="2590"/>
              <a:ext cx="5760" cy="252"/>
            </a:xfrm>
            <a:prstGeom prst="rect">
              <a:avLst/>
            </a:prstGeom>
            <a:solidFill>
              <a:srgbClr val="0033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58596" name="Text Box 4"/>
            <p:cNvSpPr txBox="1">
              <a:spLocks noChangeArrowheads="1"/>
            </p:cNvSpPr>
            <p:nvPr/>
          </p:nvSpPr>
          <p:spPr bwMode="auto">
            <a:xfrm>
              <a:off x="502" y="2596"/>
              <a:ext cx="10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FFFFFF"/>
                  </a:solidFill>
                </a:rPr>
                <a:t>incident beam</a:t>
              </a:r>
            </a:p>
          </p:txBody>
        </p:sp>
      </p:grpSp>
      <p:sp>
        <p:nvSpPr>
          <p:cNvPr id="2158603" name="AutoShape 11"/>
          <p:cNvSpPr>
            <a:spLocks noChangeArrowheads="1"/>
          </p:cNvSpPr>
          <p:nvPr/>
        </p:nvSpPr>
        <p:spPr bwMode="auto">
          <a:xfrm rot="19500000">
            <a:off x="3719513" y="2068513"/>
            <a:ext cx="6848475" cy="606425"/>
          </a:xfrm>
          <a:custGeom>
            <a:avLst/>
            <a:gdLst>
              <a:gd name="G0" fmla="+- 563 0 0"/>
              <a:gd name="G1" fmla="+- 21600 0 563"/>
              <a:gd name="G2" fmla="*/ 563 1 2"/>
              <a:gd name="G3" fmla="+- 21600 0 G2"/>
              <a:gd name="G4" fmla="+/ 563 21600 2"/>
              <a:gd name="G5" fmla="+/ G1 0 2"/>
              <a:gd name="G6" fmla="*/ 21600 21600 563"/>
              <a:gd name="G7" fmla="*/ G6 1 2"/>
              <a:gd name="G8" fmla="+- 21600 0 G7"/>
              <a:gd name="G9" fmla="*/ 21600 1 2"/>
              <a:gd name="G10" fmla="+- 563 0 G9"/>
              <a:gd name="G11" fmla="?: G10 G8 0"/>
              <a:gd name="G12" fmla="?: G10 G7 21600"/>
              <a:gd name="T0" fmla="*/ 21318 w 21600"/>
              <a:gd name="T1" fmla="*/ 10800 h 21600"/>
              <a:gd name="T2" fmla="*/ 10800 w 21600"/>
              <a:gd name="T3" fmla="*/ 21600 h 21600"/>
              <a:gd name="T4" fmla="*/ 282 w 21600"/>
              <a:gd name="T5" fmla="*/ 10800 h 21600"/>
              <a:gd name="T6" fmla="*/ 10800 w 21600"/>
              <a:gd name="T7" fmla="*/ 0 h 21600"/>
              <a:gd name="T8" fmla="*/ 2082 w 21600"/>
              <a:gd name="T9" fmla="*/ 2082 h 21600"/>
              <a:gd name="T10" fmla="*/ 19518 w 21600"/>
              <a:gd name="T11" fmla="*/ 195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3" y="21600"/>
                </a:lnTo>
                <a:lnTo>
                  <a:pt x="2103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58595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xtal vibration noise</a:t>
            </a:r>
          </a:p>
        </p:txBody>
      </p:sp>
      <p:pic>
        <p:nvPicPr>
          <p:cNvPr id="2158599" name="Picture 7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5938">
            <a:off x="4056063" y="3935413"/>
            <a:ext cx="935037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8600" name="Text Box 8"/>
          <p:cNvSpPr txBox="1">
            <a:spLocks noChangeArrowheads="1"/>
          </p:cNvSpPr>
          <p:nvPr/>
        </p:nvSpPr>
        <p:spPr bwMode="auto">
          <a:xfrm rot="19500000">
            <a:off x="6083300" y="23415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diffracted beam</a:t>
            </a:r>
          </a:p>
        </p:txBody>
      </p:sp>
    </p:spTree>
    <p:extLst>
      <p:ext uri="{BB962C8B-B14F-4D97-AF65-F5344CB8AC3E}">
        <p14:creationId xmlns:p14="http://schemas.microsoft.com/office/powerpoint/2010/main" val="2243458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42" name="Rectangle 2"/>
          <p:cNvSpPr>
            <a:spLocks noChangeArrowheads="1"/>
          </p:cNvSpPr>
          <p:nvPr/>
        </p:nvSpPr>
        <p:spPr bwMode="auto">
          <a:xfrm>
            <a:off x="0" y="4240213"/>
            <a:ext cx="9144000" cy="400050"/>
          </a:xfrm>
          <a:prstGeom prst="rect">
            <a:avLst/>
          </a:prstGeom>
          <a:solidFill>
            <a:srgbClr val="0033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0643" name="AutoShape 3"/>
          <p:cNvSpPr>
            <a:spLocks noChangeArrowheads="1"/>
          </p:cNvSpPr>
          <p:nvPr/>
        </p:nvSpPr>
        <p:spPr bwMode="auto">
          <a:xfrm rot="19500000">
            <a:off x="3613150" y="2178050"/>
            <a:ext cx="6969125" cy="696913"/>
          </a:xfrm>
          <a:custGeom>
            <a:avLst/>
            <a:gdLst>
              <a:gd name="G0" fmla="+- 563 0 0"/>
              <a:gd name="G1" fmla="+- 21600 0 563"/>
              <a:gd name="G2" fmla="*/ 563 1 2"/>
              <a:gd name="G3" fmla="+- 21600 0 G2"/>
              <a:gd name="G4" fmla="+/ 563 21600 2"/>
              <a:gd name="G5" fmla="+/ G1 0 2"/>
              <a:gd name="G6" fmla="*/ 21600 21600 563"/>
              <a:gd name="G7" fmla="*/ G6 1 2"/>
              <a:gd name="G8" fmla="+- 21600 0 G7"/>
              <a:gd name="G9" fmla="*/ 21600 1 2"/>
              <a:gd name="G10" fmla="+- 563 0 G9"/>
              <a:gd name="G11" fmla="?: G10 G8 0"/>
              <a:gd name="G12" fmla="?: G10 G7 21600"/>
              <a:gd name="T0" fmla="*/ 21318 w 21600"/>
              <a:gd name="T1" fmla="*/ 10800 h 21600"/>
              <a:gd name="T2" fmla="*/ 10800 w 21600"/>
              <a:gd name="T3" fmla="*/ 21600 h 21600"/>
              <a:gd name="T4" fmla="*/ 282 w 21600"/>
              <a:gd name="T5" fmla="*/ 10800 h 21600"/>
              <a:gd name="T6" fmla="*/ 10800 w 21600"/>
              <a:gd name="T7" fmla="*/ 0 h 21600"/>
              <a:gd name="T8" fmla="*/ 2082 w 21600"/>
              <a:gd name="T9" fmla="*/ 2082 h 21600"/>
              <a:gd name="T10" fmla="*/ 19518 w 21600"/>
              <a:gd name="T11" fmla="*/ 195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3" y="21600"/>
                </a:lnTo>
                <a:lnTo>
                  <a:pt x="2103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6064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xtal vibration noise</a:t>
            </a:r>
          </a:p>
        </p:txBody>
      </p:sp>
      <p:sp>
        <p:nvSpPr>
          <p:cNvPr id="2160645" name="Text Box 5"/>
          <p:cNvSpPr txBox="1">
            <a:spLocks noChangeArrowheads="1"/>
          </p:cNvSpPr>
          <p:nvPr/>
        </p:nvSpPr>
        <p:spPr bwMode="auto">
          <a:xfrm>
            <a:off x="796925" y="425450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incident beam</a:t>
            </a:r>
          </a:p>
        </p:txBody>
      </p:sp>
      <p:pic>
        <p:nvPicPr>
          <p:cNvPr id="2160646" name="Picture 6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5938">
            <a:off x="4056063" y="3935413"/>
            <a:ext cx="935037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60647" name="Text Box 7"/>
          <p:cNvSpPr txBox="1">
            <a:spLocks noChangeArrowheads="1"/>
          </p:cNvSpPr>
          <p:nvPr/>
        </p:nvSpPr>
        <p:spPr bwMode="auto">
          <a:xfrm rot="19500000">
            <a:off x="6070600" y="247491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diffracted beam</a:t>
            </a:r>
          </a:p>
        </p:txBody>
      </p:sp>
    </p:spTree>
    <p:extLst>
      <p:ext uri="{BB962C8B-B14F-4D97-AF65-F5344CB8AC3E}">
        <p14:creationId xmlns:p14="http://schemas.microsoft.com/office/powerpoint/2010/main" val="1793462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colored by phase</a:t>
            </a:r>
          </a:p>
        </p:txBody>
      </p:sp>
      <p:pic>
        <p:nvPicPr>
          <p:cNvPr id="90116" name="Picture 4" descr="lattice_phas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4413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7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0118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2968457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82" name="Rectangle 2"/>
          <p:cNvSpPr>
            <a:spLocks noChangeArrowheads="1"/>
          </p:cNvSpPr>
          <p:nvPr/>
        </p:nvSpPr>
        <p:spPr bwMode="auto">
          <a:xfrm>
            <a:off x="0" y="4111625"/>
            <a:ext cx="9144000" cy="400050"/>
          </a:xfrm>
          <a:prstGeom prst="rect">
            <a:avLst/>
          </a:prstGeom>
          <a:solidFill>
            <a:srgbClr val="003300"/>
          </a:solidFill>
          <a:ln w="9525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0883" name="AutoShape 3"/>
          <p:cNvSpPr>
            <a:spLocks noChangeArrowheads="1"/>
          </p:cNvSpPr>
          <p:nvPr/>
        </p:nvSpPr>
        <p:spPr bwMode="auto">
          <a:xfrm rot="19500000">
            <a:off x="3657600" y="2070100"/>
            <a:ext cx="6921500" cy="696913"/>
          </a:xfrm>
          <a:custGeom>
            <a:avLst/>
            <a:gdLst>
              <a:gd name="G0" fmla="+- 563 0 0"/>
              <a:gd name="G1" fmla="+- 21600 0 563"/>
              <a:gd name="G2" fmla="*/ 563 1 2"/>
              <a:gd name="G3" fmla="+- 21600 0 G2"/>
              <a:gd name="G4" fmla="+/ 563 21600 2"/>
              <a:gd name="G5" fmla="+/ G1 0 2"/>
              <a:gd name="G6" fmla="*/ 21600 21600 563"/>
              <a:gd name="G7" fmla="*/ G6 1 2"/>
              <a:gd name="G8" fmla="+- 21600 0 G7"/>
              <a:gd name="G9" fmla="*/ 21600 1 2"/>
              <a:gd name="G10" fmla="+- 563 0 G9"/>
              <a:gd name="G11" fmla="?: G10 G8 0"/>
              <a:gd name="G12" fmla="?: G10 G7 21600"/>
              <a:gd name="T0" fmla="*/ 21318 w 21600"/>
              <a:gd name="T1" fmla="*/ 10800 h 21600"/>
              <a:gd name="T2" fmla="*/ 10800 w 21600"/>
              <a:gd name="T3" fmla="*/ 21600 h 21600"/>
              <a:gd name="T4" fmla="*/ 282 w 21600"/>
              <a:gd name="T5" fmla="*/ 10800 h 21600"/>
              <a:gd name="T6" fmla="*/ 10800 w 21600"/>
              <a:gd name="T7" fmla="*/ 0 h 21600"/>
              <a:gd name="T8" fmla="*/ 2082 w 21600"/>
              <a:gd name="T9" fmla="*/ 2082 h 21600"/>
              <a:gd name="T10" fmla="*/ 19518 w 21600"/>
              <a:gd name="T11" fmla="*/ 19518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63" y="21600"/>
                </a:lnTo>
                <a:lnTo>
                  <a:pt x="2103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7088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xtal vibration noise</a:t>
            </a:r>
          </a:p>
        </p:txBody>
      </p:sp>
      <p:sp>
        <p:nvSpPr>
          <p:cNvPr id="2170885" name="Text Box 5"/>
          <p:cNvSpPr txBox="1">
            <a:spLocks noChangeArrowheads="1"/>
          </p:cNvSpPr>
          <p:nvPr/>
        </p:nvSpPr>
        <p:spPr bwMode="auto">
          <a:xfrm>
            <a:off x="796925" y="4121150"/>
            <a:ext cx="1606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FF"/>
                </a:solidFill>
              </a:rPr>
              <a:t>incident beam</a:t>
            </a:r>
          </a:p>
        </p:txBody>
      </p:sp>
      <p:pic>
        <p:nvPicPr>
          <p:cNvPr id="2170886" name="Picture 6" descr="MCBS00780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915938">
            <a:off x="4056063" y="3935413"/>
            <a:ext cx="935037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70887" name="Text Box 7"/>
          <p:cNvSpPr txBox="1">
            <a:spLocks noChangeArrowheads="1"/>
          </p:cNvSpPr>
          <p:nvPr/>
        </p:nvSpPr>
        <p:spPr bwMode="auto">
          <a:xfrm rot="19500000">
            <a:off x="6084888" y="2368550"/>
            <a:ext cx="1758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diffracted beam</a:t>
            </a:r>
          </a:p>
        </p:txBody>
      </p:sp>
    </p:spTree>
    <p:extLst>
      <p:ext uri="{BB962C8B-B14F-4D97-AF65-F5344CB8AC3E}">
        <p14:creationId xmlns:p14="http://schemas.microsoft.com/office/powerpoint/2010/main" val="2253691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1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6000"/>
              <a:t>Shutter Jitter</a:t>
            </a:r>
          </a:p>
        </p:txBody>
      </p:sp>
      <p:graphicFrame>
        <p:nvGraphicFramePr>
          <p:cNvPr id="2241539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9760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1540" name="Text Box 4"/>
          <p:cNvSpPr txBox="1">
            <a:spLocks noChangeArrowheads="1"/>
          </p:cNvSpPr>
          <p:nvPr/>
        </p:nvSpPr>
        <p:spPr bwMode="auto">
          <a:xfrm>
            <a:off x="2293938" y="6057900"/>
            <a:ext cx="52657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rms timing error (% exposure)</a:t>
            </a:r>
          </a:p>
        </p:txBody>
      </p:sp>
      <p:sp>
        <p:nvSpPr>
          <p:cNvPr id="2241541" name="Text Box 5"/>
          <p:cNvSpPr txBox="1">
            <a:spLocks noChangeArrowheads="1"/>
          </p:cNvSpPr>
          <p:nvPr/>
        </p:nvSpPr>
        <p:spPr bwMode="auto">
          <a:xfrm rot="-5400000">
            <a:off x="-1397000" y="3082925"/>
            <a:ext cx="3586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CC to correct model</a:t>
            </a:r>
          </a:p>
        </p:txBody>
      </p:sp>
    </p:spTree>
    <p:extLst>
      <p:ext uri="{BB962C8B-B14F-4D97-AF65-F5344CB8AC3E}">
        <p14:creationId xmlns:p14="http://schemas.microsoft.com/office/powerpoint/2010/main" val="385831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6000"/>
              <a:t>Beam Flicker</a:t>
            </a:r>
          </a:p>
        </p:txBody>
      </p:sp>
      <p:graphicFrame>
        <p:nvGraphicFramePr>
          <p:cNvPr id="2240515" name="Object 3"/>
          <p:cNvGraphicFramePr>
            <a:graphicFrameLocks noChangeAspect="1"/>
          </p:cNvGraphicFramePr>
          <p:nvPr/>
        </p:nvGraphicFramePr>
        <p:xfrm>
          <a:off x="669925" y="938213"/>
          <a:ext cx="7937500" cy="569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784" name="Chart" r:id="rId3" imgW="6458065" imgH="4629091" progId="MSGraph.Chart.8">
                  <p:embed followColorScheme="full"/>
                </p:oleObj>
              </mc:Choice>
              <mc:Fallback>
                <p:oleObj name="Chart" r:id="rId3" imgW="6458065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9925" y="938213"/>
                        <a:ext cx="7937500" cy="569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40516" name="Text Box 4"/>
          <p:cNvSpPr txBox="1">
            <a:spLocks noChangeArrowheads="1"/>
          </p:cNvSpPr>
          <p:nvPr/>
        </p:nvSpPr>
        <p:spPr bwMode="auto">
          <a:xfrm>
            <a:off x="3089275" y="6057900"/>
            <a:ext cx="36433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flicker noise (%/</a:t>
            </a:r>
            <a:r>
              <a:rPr lang="en-US" sz="2800" b="1" smtClean="0">
                <a:solidFill>
                  <a:srgbClr val="000000"/>
                </a:solidFill>
                <a:cs typeface="Arial" pitchFamily="34" charset="0"/>
              </a:rPr>
              <a:t>√</a:t>
            </a:r>
            <a:r>
              <a:rPr lang="en-US" sz="2800" b="1" smtClean="0">
                <a:solidFill>
                  <a:srgbClr val="000000"/>
                </a:solidFill>
              </a:rPr>
              <a:t>Hz)</a:t>
            </a:r>
          </a:p>
        </p:txBody>
      </p:sp>
      <p:sp>
        <p:nvSpPr>
          <p:cNvPr id="2240517" name="Text Box 5"/>
          <p:cNvSpPr txBox="1">
            <a:spLocks noChangeArrowheads="1"/>
          </p:cNvSpPr>
          <p:nvPr/>
        </p:nvSpPr>
        <p:spPr bwMode="auto">
          <a:xfrm rot="-5400000">
            <a:off x="-1397000" y="3082925"/>
            <a:ext cx="35861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CC to correct model</a:t>
            </a:r>
          </a:p>
        </p:txBody>
      </p:sp>
    </p:spTree>
    <p:extLst>
      <p:ext uri="{BB962C8B-B14F-4D97-AF65-F5344CB8AC3E}">
        <p14:creationId xmlns:p14="http://schemas.microsoft.com/office/powerpoint/2010/main" val="291005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 to vibration:</a:t>
            </a:r>
          </a:p>
        </p:txBody>
      </p:sp>
      <p:sp>
        <p:nvSpPr>
          <p:cNvPr id="2238467" name="Text Box 3"/>
          <p:cNvSpPr txBox="1">
            <a:spLocks noChangeArrowheads="1"/>
          </p:cNvSpPr>
          <p:nvPr/>
        </p:nvSpPr>
        <p:spPr bwMode="auto">
          <a:xfrm>
            <a:off x="1828800" y="1447800"/>
            <a:ext cx="5437187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0" dirty="0" err="1" smtClean="0">
                <a:solidFill>
                  <a:srgbClr val="008000"/>
                </a:solidFill>
              </a:rPr>
              <a:t>attenu</a:t>
            </a:r>
            <a:r>
              <a:rPr lang="en-US" sz="8000" dirty="0" smtClean="0">
                <a:solidFill>
                  <a:srgbClr val="008000"/>
                </a:solidFill>
              </a:rPr>
              <a:t>-wait!</a:t>
            </a:r>
          </a:p>
        </p:txBody>
      </p:sp>
      <p:sp>
        <p:nvSpPr>
          <p:cNvPr id="2238468" name="Text Box 4"/>
          <p:cNvSpPr txBox="1">
            <a:spLocks noChangeArrowheads="1"/>
          </p:cNvSpPr>
          <p:nvPr/>
        </p:nvSpPr>
        <p:spPr bwMode="auto">
          <a:xfrm>
            <a:off x="2362200" y="2819400"/>
            <a:ext cx="4078288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 smtClean="0">
                <a:solidFill>
                  <a:srgbClr val="000000"/>
                </a:solidFill>
              </a:rPr>
              <a:t>reduce flux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3600" smtClean="0">
                <a:solidFill>
                  <a:srgbClr val="000000"/>
                </a:solidFill>
              </a:rPr>
              <a:t>increase exposure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533400" y="4267200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dirty="0" smtClean="0"/>
              <a:t>Solution to systematic error:</a:t>
            </a:r>
            <a:endParaRPr lang="en-US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762000" y="5562600"/>
            <a:ext cx="76835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800" dirty="0" smtClean="0">
                <a:solidFill>
                  <a:srgbClr val="008000"/>
                </a:solidFill>
              </a:rPr>
              <a:t>Never use same pixel twice</a:t>
            </a:r>
            <a:endParaRPr lang="en-US" sz="48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51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8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8467" grpId="0"/>
      <p:bldP spid="2238468" grpId="0"/>
      <p:bldP spid="5" grpId="0"/>
      <p:bldP spid="6" grpId="0"/>
    </p:bld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Fractional error</a:t>
            </a:r>
          </a:p>
        </p:txBody>
      </p:sp>
      <p:sp>
        <p:nvSpPr>
          <p:cNvPr id="1942531" name="Text Box 3"/>
          <p:cNvSpPr txBox="1">
            <a:spLocks noChangeArrowheads="1"/>
          </p:cNvSpPr>
          <p:nvPr/>
        </p:nvSpPr>
        <p:spPr bwMode="auto">
          <a:xfrm>
            <a:off x="625475" y="1866900"/>
            <a:ext cx="785495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808080"/>
                </a:solidFill>
              </a:rPr>
              <a:t>no “scale factor” is perfectly known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808080"/>
                </a:solidFill>
              </a:rPr>
              <a:t>no source of light is perfectly stable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rgbClr val="808080"/>
                </a:solidFill>
              </a:rPr>
              <a:t>no shutter is perfectly reproducible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 smtClean="0">
                <a:solidFill>
                  <a:schemeClr val="bg2"/>
                </a:solidFill>
              </a:rPr>
              <a:t>no crystal is perfectly still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600" dirty="0">
                <a:solidFill>
                  <a:srgbClr val="FF0000"/>
                </a:solidFill>
              </a:rPr>
              <a:t>no detector is perfectly </a:t>
            </a:r>
            <a:r>
              <a:rPr lang="en-US" sz="3600" dirty="0" smtClean="0">
                <a:solidFill>
                  <a:srgbClr val="FF0000"/>
                </a:solidFill>
              </a:rPr>
              <a:t>calibrated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238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3554" name="Rectangle 2"/>
          <p:cNvSpPr>
            <a:spLocks noChangeArrowheads="1"/>
          </p:cNvSpPr>
          <p:nvPr/>
        </p:nvSpPr>
        <p:spPr bwMode="auto">
          <a:xfrm>
            <a:off x="0" y="4325938"/>
            <a:ext cx="9144000" cy="11906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3555" name="Rectangle 3"/>
          <p:cNvSpPr>
            <a:spLocks noChangeArrowheads="1"/>
          </p:cNvSpPr>
          <p:nvPr/>
        </p:nvSpPr>
        <p:spPr bwMode="auto">
          <a:xfrm>
            <a:off x="0" y="3802063"/>
            <a:ext cx="9144000" cy="5159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3556" name="Rectangle 4"/>
          <p:cNvSpPr>
            <a:spLocks noChangeArrowheads="1"/>
          </p:cNvSpPr>
          <p:nvPr/>
        </p:nvSpPr>
        <p:spPr bwMode="auto">
          <a:xfrm>
            <a:off x="0" y="3810000"/>
            <a:ext cx="9144000" cy="515938"/>
          </a:xfrm>
          <a:prstGeom prst="rect">
            <a:avLst/>
          </a:prstGeom>
          <a:solidFill>
            <a:schemeClr val="tx2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3557" name="Rectangle 5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43559" name="Group 7"/>
          <p:cNvGrpSpPr>
            <a:grpSpLocks/>
          </p:cNvGrpSpPr>
          <p:nvPr/>
        </p:nvGrpSpPr>
        <p:grpSpPr bwMode="auto">
          <a:xfrm>
            <a:off x="0" y="5516563"/>
            <a:ext cx="9434513" cy="1341437"/>
            <a:chOff x="-125" y="3475"/>
            <a:chExt cx="5943" cy="845"/>
          </a:xfrm>
        </p:grpSpPr>
        <p:sp>
          <p:nvSpPr>
            <p:cNvPr id="1943560" name="Rectangle 8"/>
            <p:cNvSpPr>
              <a:spLocks noChangeArrowheads="1"/>
            </p:cNvSpPr>
            <p:nvPr/>
          </p:nvSpPr>
          <p:spPr bwMode="auto">
            <a:xfrm>
              <a:off x="10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61" name="Rectangle 9"/>
            <p:cNvSpPr>
              <a:spLocks noChangeArrowheads="1"/>
            </p:cNvSpPr>
            <p:nvPr/>
          </p:nvSpPr>
          <p:spPr bwMode="auto">
            <a:xfrm>
              <a:off x="11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62" name="Rectangle 10"/>
            <p:cNvSpPr>
              <a:spLocks noChangeArrowheads="1"/>
            </p:cNvSpPr>
            <p:nvPr/>
          </p:nvSpPr>
          <p:spPr bwMode="auto">
            <a:xfrm>
              <a:off x="13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63" name="Rectangle 11"/>
            <p:cNvSpPr>
              <a:spLocks noChangeArrowheads="1"/>
            </p:cNvSpPr>
            <p:nvPr/>
          </p:nvSpPr>
          <p:spPr bwMode="auto">
            <a:xfrm>
              <a:off x="15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64" name="Rectangle 12"/>
            <p:cNvSpPr>
              <a:spLocks noChangeArrowheads="1"/>
            </p:cNvSpPr>
            <p:nvPr/>
          </p:nvSpPr>
          <p:spPr bwMode="auto">
            <a:xfrm>
              <a:off x="3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65" name="Rectangle 13"/>
            <p:cNvSpPr>
              <a:spLocks noChangeArrowheads="1"/>
            </p:cNvSpPr>
            <p:nvPr/>
          </p:nvSpPr>
          <p:spPr bwMode="auto">
            <a:xfrm>
              <a:off x="5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66" name="Rectangle 14"/>
            <p:cNvSpPr>
              <a:spLocks noChangeArrowheads="1"/>
            </p:cNvSpPr>
            <p:nvPr/>
          </p:nvSpPr>
          <p:spPr bwMode="auto">
            <a:xfrm>
              <a:off x="7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67" name="Rectangle 15"/>
            <p:cNvSpPr>
              <a:spLocks noChangeArrowheads="1"/>
            </p:cNvSpPr>
            <p:nvPr/>
          </p:nvSpPr>
          <p:spPr bwMode="auto">
            <a:xfrm>
              <a:off x="8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68" name="Rectangle 16"/>
            <p:cNvSpPr>
              <a:spLocks noChangeArrowheads="1"/>
            </p:cNvSpPr>
            <p:nvPr/>
          </p:nvSpPr>
          <p:spPr bwMode="auto">
            <a:xfrm>
              <a:off x="16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69" name="Rectangle 17"/>
            <p:cNvSpPr>
              <a:spLocks noChangeArrowheads="1"/>
            </p:cNvSpPr>
            <p:nvPr/>
          </p:nvSpPr>
          <p:spPr bwMode="auto">
            <a:xfrm>
              <a:off x="18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70" name="Rectangle 18"/>
            <p:cNvSpPr>
              <a:spLocks noChangeArrowheads="1"/>
            </p:cNvSpPr>
            <p:nvPr/>
          </p:nvSpPr>
          <p:spPr bwMode="auto">
            <a:xfrm>
              <a:off x="20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71" name="Rectangle 19"/>
            <p:cNvSpPr>
              <a:spLocks noChangeArrowheads="1"/>
            </p:cNvSpPr>
            <p:nvPr/>
          </p:nvSpPr>
          <p:spPr bwMode="auto">
            <a:xfrm>
              <a:off x="21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72" name="Rectangle 20"/>
            <p:cNvSpPr>
              <a:spLocks noChangeArrowheads="1"/>
            </p:cNvSpPr>
            <p:nvPr/>
          </p:nvSpPr>
          <p:spPr bwMode="auto">
            <a:xfrm>
              <a:off x="23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73" name="Rectangle 21"/>
            <p:cNvSpPr>
              <a:spLocks noChangeArrowheads="1"/>
            </p:cNvSpPr>
            <p:nvPr/>
          </p:nvSpPr>
          <p:spPr bwMode="auto">
            <a:xfrm>
              <a:off x="251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74" name="Rectangle 22"/>
            <p:cNvSpPr>
              <a:spLocks noChangeArrowheads="1"/>
            </p:cNvSpPr>
            <p:nvPr/>
          </p:nvSpPr>
          <p:spPr bwMode="auto">
            <a:xfrm>
              <a:off x="268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75" name="Rectangle 23"/>
            <p:cNvSpPr>
              <a:spLocks noChangeArrowheads="1"/>
            </p:cNvSpPr>
            <p:nvPr/>
          </p:nvSpPr>
          <p:spPr bwMode="auto">
            <a:xfrm>
              <a:off x="284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76" name="Rectangle 24"/>
            <p:cNvSpPr>
              <a:spLocks noChangeArrowheads="1"/>
            </p:cNvSpPr>
            <p:nvPr/>
          </p:nvSpPr>
          <p:spPr bwMode="auto">
            <a:xfrm>
              <a:off x="301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77" name="Rectangle 25"/>
            <p:cNvSpPr>
              <a:spLocks noChangeArrowheads="1"/>
            </p:cNvSpPr>
            <p:nvPr/>
          </p:nvSpPr>
          <p:spPr bwMode="auto">
            <a:xfrm>
              <a:off x="317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78" name="Rectangle 26"/>
            <p:cNvSpPr>
              <a:spLocks noChangeArrowheads="1"/>
            </p:cNvSpPr>
            <p:nvPr/>
          </p:nvSpPr>
          <p:spPr bwMode="auto">
            <a:xfrm>
              <a:off x="334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79" name="Rectangle 27"/>
            <p:cNvSpPr>
              <a:spLocks noChangeArrowheads="1"/>
            </p:cNvSpPr>
            <p:nvPr/>
          </p:nvSpPr>
          <p:spPr bwMode="auto">
            <a:xfrm>
              <a:off x="350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80" name="Rectangle 28"/>
            <p:cNvSpPr>
              <a:spLocks noChangeArrowheads="1"/>
            </p:cNvSpPr>
            <p:nvPr/>
          </p:nvSpPr>
          <p:spPr bwMode="auto">
            <a:xfrm>
              <a:off x="36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81" name="Rectangle 29"/>
            <p:cNvSpPr>
              <a:spLocks noChangeArrowheads="1"/>
            </p:cNvSpPr>
            <p:nvPr/>
          </p:nvSpPr>
          <p:spPr bwMode="auto">
            <a:xfrm>
              <a:off x="38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82" name="Rectangle 30"/>
            <p:cNvSpPr>
              <a:spLocks noChangeArrowheads="1"/>
            </p:cNvSpPr>
            <p:nvPr/>
          </p:nvSpPr>
          <p:spPr bwMode="auto">
            <a:xfrm>
              <a:off x="40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83" name="Rectangle 31"/>
            <p:cNvSpPr>
              <a:spLocks noChangeArrowheads="1"/>
            </p:cNvSpPr>
            <p:nvPr/>
          </p:nvSpPr>
          <p:spPr bwMode="auto">
            <a:xfrm>
              <a:off x="41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84" name="Rectangle 32"/>
            <p:cNvSpPr>
              <a:spLocks noChangeArrowheads="1"/>
            </p:cNvSpPr>
            <p:nvPr/>
          </p:nvSpPr>
          <p:spPr bwMode="auto">
            <a:xfrm>
              <a:off x="43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85" name="Rectangle 33"/>
            <p:cNvSpPr>
              <a:spLocks noChangeArrowheads="1"/>
            </p:cNvSpPr>
            <p:nvPr/>
          </p:nvSpPr>
          <p:spPr bwMode="auto">
            <a:xfrm>
              <a:off x="44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86" name="Rectangle 34"/>
            <p:cNvSpPr>
              <a:spLocks noChangeArrowheads="1"/>
            </p:cNvSpPr>
            <p:nvPr/>
          </p:nvSpPr>
          <p:spPr bwMode="auto">
            <a:xfrm>
              <a:off x="46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87" name="Rectangle 35"/>
            <p:cNvSpPr>
              <a:spLocks noChangeArrowheads="1"/>
            </p:cNvSpPr>
            <p:nvPr/>
          </p:nvSpPr>
          <p:spPr bwMode="auto">
            <a:xfrm>
              <a:off x="48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88" name="Rectangle 36"/>
            <p:cNvSpPr>
              <a:spLocks noChangeArrowheads="1"/>
            </p:cNvSpPr>
            <p:nvPr/>
          </p:nvSpPr>
          <p:spPr bwMode="auto">
            <a:xfrm>
              <a:off x="49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89" name="Rectangle 37"/>
            <p:cNvSpPr>
              <a:spLocks noChangeArrowheads="1"/>
            </p:cNvSpPr>
            <p:nvPr/>
          </p:nvSpPr>
          <p:spPr bwMode="auto">
            <a:xfrm>
              <a:off x="51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90" name="Rectangle 38"/>
            <p:cNvSpPr>
              <a:spLocks noChangeArrowheads="1"/>
            </p:cNvSpPr>
            <p:nvPr/>
          </p:nvSpPr>
          <p:spPr bwMode="auto">
            <a:xfrm>
              <a:off x="53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91" name="Rectangle 39"/>
            <p:cNvSpPr>
              <a:spLocks noChangeArrowheads="1"/>
            </p:cNvSpPr>
            <p:nvPr/>
          </p:nvSpPr>
          <p:spPr bwMode="auto">
            <a:xfrm>
              <a:off x="54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92" name="Rectangle 40"/>
            <p:cNvSpPr>
              <a:spLocks noChangeArrowheads="1"/>
            </p:cNvSpPr>
            <p:nvPr/>
          </p:nvSpPr>
          <p:spPr bwMode="auto">
            <a:xfrm>
              <a:off x="20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smtClean="0">
                <a:solidFill>
                  <a:srgbClr val="000000"/>
                </a:solidFill>
              </a:endParaRPr>
            </a:p>
          </p:txBody>
        </p:sp>
        <p:sp>
          <p:nvSpPr>
            <p:cNvPr id="1943593" name="Rectangle 41"/>
            <p:cNvSpPr>
              <a:spLocks noChangeArrowheads="1"/>
            </p:cNvSpPr>
            <p:nvPr/>
          </p:nvSpPr>
          <p:spPr bwMode="auto">
            <a:xfrm>
              <a:off x="40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94" name="Rectangle 42"/>
            <p:cNvSpPr>
              <a:spLocks noChangeArrowheads="1"/>
            </p:cNvSpPr>
            <p:nvPr/>
          </p:nvSpPr>
          <p:spPr bwMode="auto">
            <a:xfrm>
              <a:off x="56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3595" name="Rectangle 43"/>
            <p:cNvSpPr>
              <a:spLocks noChangeArrowheads="1"/>
            </p:cNvSpPr>
            <p:nvPr/>
          </p:nvSpPr>
          <p:spPr bwMode="auto">
            <a:xfrm>
              <a:off x="-12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943596" name="Text Box 44"/>
          <p:cNvSpPr txBox="1">
            <a:spLocks noChangeArrowheads="1"/>
          </p:cNvSpPr>
          <p:nvPr/>
        </p:nvSpPr>
        <p:spPr bwMode="auto">
          <a:xfrm>
            <a:off x="196850" y="3810000"/>
            <a:ext cx="1312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</a:rPr>
              <a:t>plastic</a:t>
            </a:r>
          </a:p>
        </p:txBody>
      </p:sp>
      <p:sp>
        <p:nvSpPr>
          <p:cNvPr id="1943597" name="Text Box 45"/>
          <p:cNvSpPr txBox="1">
            <a:spLocks noChangeArrowheads="1"/>
          </p:cNvSpPr>
          <p:nvPr/>
        </p:nvSpPr>
        <p:spPr bwMode="auto">
          <a:xfrm>
            <a:off x="276225" y="3013075"/>
            <a:ext cx="619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air</a:t>
            </a:r>
          </a:p>
        </p:txBody>
      </p:sp>
      <p:sp>
        <p:nvSpPr>
          <p:cNvPr id="1943598" name="Rectangle 46"/>
          <p:cNvSpPr>
            <a:spLocks noChangeArrowheads="1"/>
          </p:cNvSpPr>
          <p:nvPr/>
        </p:nvSpPr>
        <p:spPr bwMode="auto">
          <a:xfrm>
            <a:off x="0" y="4318000"/>
            <a:ext cx="9144000" cy="1190625"/>
          </a:xfrm>
          <a:prstGeom prst="rect">
            <a:avLst/>
          </a:prstGeom>
          <a:gradFill rotWithShape="1">
            <a:gsLst>
              <a:gs pos="0">
                <a:srgbClr val="00FF00">
                  <a:alpha val="10001"/>
                </a:srgbClr>
              </a:gs>
              <a:gs pos="100000">
                <a:srgbClr val="00FF00">
                  <a:alpha val="8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3599" name="Text Box 47"/>
          <p:cNvSpPr txBox="1">
            <a:spLocks noChangeArrowheads="1"/>
          </p:cNvSpPr>
          <p:nvPr/>
        </p:nvSpPr>
        <p:spPr bwMode="auto">
          <a:xfrm>
            <a:off x="276225" y="5927725"/>
            <a:ext cx="1154113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fibers</a:t>
            </a:r>
          </a:p>
        </p:txBody>
      </p:sp>
      <p:sp>
        <p:nvSpPr>
          <p:cNvPr id="1943600" name="Text Box 48"/>
          <p:cNvSpPr txBox="1">
            <a:spLocks noChangeArrowheads="1"/>
          </p:cNvSpPr>
          <p:nvPr/>
        </p:nvSpPr>
        <p:spPr bwMode="auto">
          <a:xfrm>
            <a:off x="234950" y="4665663"/>
            <a:ext cx="2014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Gd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O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S:Tb</a:t>
            </a:r>
          </a:p>
        </p:txBody>
      </p:sp>
      <p:sp>
        <p:nvSpPr>
          <p:cNvPr id="1943602" name="Rectangle 5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Detector calibration</a:t>
            </a:r>
          </a:p>
        </p:txBody>
      </p:sp>
    </p:spTree>
    <p:extLst>
      <p:ext uri="{BB962C8B-B14F-4D97-AF65-F5344CB8AC3E}">
        <p14:creationId xmlns:p14="http://schemas.microsoft.com/office/powerpoint/2010/main" val="7218274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578" name="Rectangle 2"/>
          <p:cNvSpPr>
            <a:spLocks noChangeArrowheads="1"/>
          </p:cNvSpPr>
          <p:nvPr/>
        </p:nvSpPr>
        <p:spPr bwMode="auto">
          <a:xfrm>
            <a:off x="0" y="4325938"/>
            <a:ext cx="9144000" cy="11906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4579" name="Rectangle 3"/>
          <p:cNvSpPr>
            <a:spLocks noChangeArrowheads="1"/>
          </p:cNvSpPr>
          <p:nvPr/>
        </p:nvSpPr>
        <p:spPr bwMode="auto">
          <a:xfrm>
            <a:off x="0" y="3802063"/>
            <a:ext cx="9144000" cy="5159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4580" name="Rectangle 4"/>
          <p:cNvSpPr>
            <a:spLocks noChangeArrowheads="1"/>
          </p:cNvSpPr>
          <p:nvPr/>
        </p:nvSpPr>
        <p:spPr bwMode="auto">
          <a:xfrm rot="2130782">
            <a:off x="-1355725" y="3579813"/>
            <a:ext cx="11364913" cy="8556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4581" name="Rectangle 5"/>
          <p:cNvSpPr>
            <a:spLocks noChangeArrowheads="1"/>
          </p:cNvSpPr>
          <p:nvPr/>
        </p:nvSpPr>
        <p:spPr bwMode="auto">
          <a:xfrm>
            <a:off x="0" y="3810000"/>
            <a:ext cx="9144000" cy="515938"/>
          </a:xfrm>
          <a:prstGeom prst="rect">
            <a:avLst/>
          </a:prstGeom>
          <a:solidFill>
            <a:schemeClr val="tx2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4582" name="Rectangle 6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44584" name="Group 8"/>
          <p:cNvGrpSpPr>
            <a:grpSpLocks/>
          </p:cNvGrpSpPr>
          <p:nvPr/>
        </p:nvGrpSpPr>
        <p:grpSpPr bwMode="auto">
          <a:xfrm>
            <a:off x="0" y="5516563"/>
            <a:ext cx="9434513" cy="1341437"/>
            <a:chOff x="-125" y="3475"/>
            <a:chExt cx="5943" cy="845"/>
          </a:xfrm>
        </p:grpSpPr>
        <p:sp>
          <p:nvSpPr>
            <p:cNvPr id="1944585" name="Rectangle 9"/>
            <p:cNvSpPr>
              <a:spLocks noChangeArrowheads="1"/>
            </p:cNvSpPr>
            <p:nvPr/>
          </p:nvSpPr>
          <p:spPr bwMode="auto">
            <a:xfrm>
              <a:off x="10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86" name="Rectangle 10"/>
            <p:cNvSpPr>
              <a:spLocks noChangeArrowheads="1"/>
            </p:cNvSpPr>
            <p:nvPr/>
          </p:nvSpPr>
          <p:spPr bwMode="auto">
            <a:xfrm>
              <a:off x="11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87" name="Rectangle 11"/>
            <p:cNvSpPr>
              <a:spLocks noChangeArrowheads="1"/>
            </p:cNvSpPr>
            <p:nvPr/>
          </p:nvSpPr>
          <p:spPr bwMode="auto">
            <a:xfrm>
              <a:off x="13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88" name="Rectangle 12"/>
            <p:cNvSpPr>
              <a:spLocks noChangeArrowheads="1"/>
            </p:cNvSpPr>
            <p:nvPr/>
          </p:nvSpPr>
          <p:spPr bwMode="auto">
            <a:xfrm>
              <a:off x="15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89" name="Rectangle 13"/>
            <p:cNvSpPr>
              <a:spLocks noChangeArrowheads="1"/>
            </p:cNvSpPr>
            <p:nvPr/>
          </p:nvSpPr>
          <p:spPr bwMode="auto">
            <a:xfrm>
              <a:off x="3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90" name="Rectangle 14"/>
            <p:cNvSpPr>
              <a:spLocks noChangeArrowheads="1"/>
            </p:cNvSpPr>
            <p:nvPr/>
          </p:nvSpPr>
          <p:spPr bwMode="auto">
            <a:xfrm>
              <a:off x="5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91" name="Rectangle 15"/>
            <p:cNvSpPr>
              <a:spLocks noChangeArrowheads="1"/>
            </p:cNvSpPr>
            <p:nvPr/>
          </p:nvSpPr>
          <p:spPr bwMode="auto">
            <a:xfrm>
              <a:off x="7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92" name="Rectangle 16"/>
            <p:cNvSpPr>
              <a:spLocks noChangeArrowheads="1"/>
            </p:cNvSpPr>
            <p:nvPr/>
          </p:nvSpPr>
          <p:spPr bwMode="auto">
            <a:xfrm>
              <a:off x="8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93" name="Rectangle 17"/>
            <p:cNvSpPr>
              <a:spLocks noChangeArrowheads="1"/>
            </p:cNvSpPr>
            <p:nvPr/>
          </p:nvSpPr>
          <p:spPr bwMode="auto">
            <a:xfrm>
              <a:off x="16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94" name="Rectangle 18"/>
            <p:cNvSpPr>
              <a:spLocks noChangeArrowheads="1"/>
            </p:cNvSpPr>
            <p:nvPr/>
          </p:nvSpPr>
          <p:spPr bwMode="auto">
            <a:xfrm>
              <a:off x="18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95" name="Rectangle 19"/>
            <p:cNvSpPr>
              <a:spLocks noChangeArrowheads="1"/>
            </p:cNvSpPr>
            <p:nvPr/>
          </p:nvSpPr>
          <p:spPr bwMode="auto">
            <a:xfrm>
              <a:off x="20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96" name="Rectangle 20"/>
            <p:cNvSpPr>
              <a:spLocks noChangeArrowheads="1"/>
            </p:cNvSpPr>
            <p:nvPr/>
          </p:nvSpPr>
          <p:spPr bwMode="auto">
            <a:xfrm>
              <a:off x="21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97" name="Rectangle 21"/>
            <p:cNvSpPr>
              <a:spLocks noChangeArrowheads="1"/>
            </p:cNvSpPr>
            <p:nvPr/>
          </p:nvSpPr>
          <p:spPr bwMode="auto">
            <a:xfrm>
              <a:off x="23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98" name="Rectangle 22"/>
            <p:cNvSpPr>
              <a:spLocks noChangeArrowheads="1"/>
            </p:cNvSpPr>
            <p:nvPr/>
          </p:nvSpPr>
          <p:spPr bwMode="auto">
            <a:xfrm>
              <a:off x="251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599" name="Rectangle 23"/>
            <p:cNvSpPr>
              <a:spLocks noChangeArrowheads="1"/>
            </p:cNvSpPr>
            <p:nvPr/>
          </p:nvSpPr>
          <p:spPr bwMode="auto">
            <a:xfrm>
              <a:off x="268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00" name="Rectangle 24"/>
            <p:cNvSpPr>
              <a:spLocks noChangeArrowheads="1"/>
            </p:cNvSpPr>
            <p:nvPr/>
          </p:nvSpPr>
          <p:spPr bwMode="auto">
            <a:xfrm>
              <a:off x="284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01" name="Rectangle 25"/>
            <p:cNvSpPr>
              <a:spLocks noChangeArrowheads="1"/>
            </p:cNvSpPr>
            <p:nvPr/>
          </p:nvSpPr>
          <p:spPr bwMode="auto">
            <a:xfrm>
              <a:off x="301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02" name="Rectangle 26"/>
            <p:cNvSpPr>
              <a:spLocks noChangeArrowheads="1"/>
            </p:cNvSpPr>
            <p:nvPr/>
          </p:nvSpPr>
          <p:spPr bwMode="auto">
            <a:xfrm>
              <a:off x="317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03" name="Rectangle 27"/>
            <p:cNvSpPr>
              <a:spLocks noChangeArrowheads="1"/>
            </p:cNvSpPr>
            <p:nvPr/>
          </p:nvSpPr>
          <p:spPr bwMode="auto">
            <a:xfrm>
              <a:off x="334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04" name="Rectangle 28"/>
            <p:cNvSpPr>
              <a:spLocks noChangeArrowheads="1"/>
            </p:cNvSpPr>
            <p:nvPr/>
          </p:nvSpPr>
          <p:spPr bwMode="auto">
            <a:xfrm>
              <a:off x="350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05" name="Rectangle 29"/>
            <p:cNvSpPr>
              <a:spLocks noChangeArrowheads="1"/>
            </p:cNvSpPr>
            <p:nvPr/>
          </p:nvSpPr>
          <p:spPr bwMode="auto">
            <a:xfrm>
              <a:off x="36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06" name="Rectangle 30"/>
            <p:cNvSpPr>
              <a:spLocks noChangeArrowheads="1"/>
            </p:cNvSpPr>
            <p:nvPr/>
          </p:nvSpPr>
          <p:spPr bwMode="auto">
            <a:xfrm>
              <a:off x="38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07" name="Rectangle 31"/>
            <p:cNvSpPr>
              <a:spLocks noChangeArrowheads="1"/>
            </p:cNvSpPr>
            <p:nvPr/>
          </p:nvSpPr>
          <p:spPr bwMode="auto">
            <a:xfrm>
              <a:off x="40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08" name="Rectangle 32"/>
            <p:cNvSpPr>
              <a:spLocks noChangeArrowheads="1"/>
            </p:cNvSpPr>
            <p:nvPr/>
          </p:nvSpPr>
          <p:spPr bwMode="auto">
            <a:xfrm>
              <a:off x="41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09" name="Rectangle 33"/>
            <p:cNvSpPr>
              <a:spLocks noChangeArrowheads="1"/>
            </p:cNvSpPr>
            <p:nvPr/>
          </p:nvSpPr>
          <p:spPr bwMode="auto">
            <a:xfrm>
              <a:off x="43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10" name="Rectangle 34"/>
            <p:cNvSpPr>
              <a:spLocks noChangeArrowheads="1"/>
            </p:cNvSpPr>
            <p:nvPr/>
          </p:nvSpPr>
          <p:spPr bwMode="auto">
            <a:xfrm>
              <a:off x="44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11" name="Rectangle 35"/>
            <p:cNvSpPr>
              <a:spLocks noChangeArrowheads="1"/>
            </p:cNvSpPr>
            <p:nvPr/>
          </p:nvSpPr>
          <p:spPr bwMode="auto">
            <a:xfrm>
              <a:off x="46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12" name="Rectangle 36"/>
            <p:cNvSpPr>
              <a:spLocks noChangeArrowheads="1"/>
            </p:cNvSpPr>
            <p:nvPr/>
          </p:nvSpPr>
          <p:spPr bwMode="auto">
            <a:xfrm>
              <a:off x="48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13" name="Rectangle 37"/>
            <p:cNvSpPr>
              <a:spLocks noChangeArrowheads="1"/>
            </p:cNvSpPr>
            <p:nvPr/>
          </p:nvSpPr>
          <p:spPr bwMode="auto">
            <a:xfrm>
              <a:off x="49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14" name="Rectangle 38"/>
            <p:cNvSpPr>
              <a:spLocks noChangeArrowheads="1"/>
            </p:cNvSpPr>
            <p:nvPr/>
          </p:nvSpPr>
          <p:spPr bwMode="auto">
            <a:xfrm>
              <a:off x="51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15" name="Rectangle 39"/>
            <p:cNvSpPr>
              <a:spLocks noChangeArrowheads="1"/>
            </p:cNvSpPr>
            <p:nvPr/>
          </p:nvSpPr>
          <p:spPr bwMode="auto">
            <a:xfrm>
              <a:off x="53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16" name="Rectangle 40"/>
            <p:cNvSpPr>
              <a:spLocks noChangeArrowheads="1"/>
            </p:cNvSpPr>
            <p:nvPr/>
          </p:nvSpPr>
          <p:spPr bwMode="auto">
            <a:xfrm>
              <a:off x="54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17" name="Rectangle 41"/>
            <p:cNvSpPr>
              <a:spLocks noChangeArrowheads="1"/>
            </p:cNvSpPr>
            <p:nvPr/>
          </p:nvSpPr>
          <p:spPr bwMode="auto">
            <a:xfrm>
              <a:off x="20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smtClean="0">
                <a:solidFill>
                  <a:srgbClr val="000000"/>
                </a:solidFill>
              </a:endParaRPr>
            </a:p>
          </p:txBody>
        </p:sp>
        <p:sp>
          <p:nvSpPr>
            <p:cNvPr id="1944618" name="Rectangle 42"/>
            <p:cNvSpPr>
              <a:spLocks noChangeArrowheads="1"/>
            </p:cNvSpPr>
            <p:nvPr/>
          </p:nvSpPr>
          <p:spPr bwMode="auto">
            <a:xfrm>
              <a:off x="40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19" name="Rectangle 43"/>
            <p:cNvSpPr>
              <a:spLocks noChangeArrowheads="1"/>
            </p:cNvSpPr>
            <p:nvPr/>
          </p:nvSpPr>
          <p:spPr bwMode="auto">
            <a:xfrm>
              <a:off x="56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4620" name="Rectangle 44"/>
            <p:cNvSpPr>
              <a:spLocks noChangeArrowheads="1"/>
            </p:cNvSpPr>
            <p:nvPr/>
          </p:nvSpPr>
          <p:spPr bwMode="auto">
            <a:xfrm>
              <a:off x="-12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944621" name="Text Box 45"/>
          <p:cNvSpPr txBox="1">
            <a:spLocks noChangeArrowheads="1"/>
          </p:cNvSpPr>
          <p:nvPr/>
        </p:nvSpPr>
        <p:spPr bwMode="auto">
          <a:xfrm>
            <a:off x="196850" y="3810000"/>
            <a:ext cx="1312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</a:rPr>
              <a:t>plastic</a:t>
            </a:r>
          </a:p>
        </p:txBody>
      </p:sp>
      <p:sp>
        <p:nvSpPr>
          <p:cNvPr id="1944622" name="Text Box 46"/>
          <p:cNvSpPr txBox="1">
            <a:spLocks noChangeArrowheads="1"/>
          </p:cNvSpPr>
          <p:nvPr/>
        </p:nvSpPr>
        <p:spPr bwMode="auto">
          <a:xfrm>
            <a:off x="276225" y="3013075"/>
            <a:ext cx="619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air</a:t>
            </a:r>
          </a:p>
        </p:txBody>
      </p:sp>
      <p:sp>
        <p:nvSpPr>
          <p:cNvPr id="1944623" name="Rectangle 47"/>
          <p:cNvSpPr>
            <a:spLocks noChangeArrowheads="1"/>
          </p:cNvSpPr>
          <p:nvPr/>
        </p:nvSpPr>
        <p:spPr bwMode="auto">
          <a:xfrm>
            <a:off x="0" y="4318000"/>
            <a:ext cx="9144000" cy="1190625"/>
          </a:xfrm>
          <a:prstGeom prst="rect">
            <a:avLst/>
          </a:prstGeom>
          <a:gradFill rotWithShape="1">
            <a:gsLst>
              <a:gs pos="0">
                <a:srgbClr val="00FF00">
                  <a:alpha val="10001"/>
                </a:srgbClr>
              </a:gs>
              <a:gs pos="100000">
                <a:srgbClr val="00FF00">
                  <a:alpha val="8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4624" name="Text Box 48"/>
          <p:cNvSpPr txBox="1">
            <a:spLocks noChangeArrowheads="1"/>
          </p:cNvSpPr>
          <p:nvPr/>
        </p:nvSpPr>
        <p:spPr bwMode="auto">
          <a:xfrm>
            <a:off x="276225" y="5927725"/>
            <a:ext cx="1154113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fibers</a:t>
            </a:r>
          </a:p>
        </p:txBody>
      </p:sp>
      <p:sp>
        <p:nvSpPr>
          <p:cNvPr id="1944625" name="Text Box 49"/>
          <p:cNvSpPr txBox="1">
            <a:spLocks noChangeArrowheads="1"/>
          </p:cNvSpPr>
          <p:nvPr/>
        </p:nvSpPr>
        <p:spPr bwMode="auto">
          <a:xfrm>
            <a:off x="234950" y="4665663"/>
            <a:ext cx="2014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Gd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O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S:Tb</a:t>
            </a:r>
          </a:p>
        </p:txBody>
      </p:sp>
      <p:sp>
        <p:nvSpPr>
          <p:cNvPr id="1944626" name="Text Box 50"/>
          <p:cNvSpPr txBox="1">
            <a:spLocks noChangeArrowheads="1"/>
          </p:cNvSpPr>
          <p:nvPr/>
        </p:nvSpPr>
        <p:spPr bwMode="auto">
          <a:xfrm rot="2174226">
            <a:off x="444500" y="1328738"/>
            <a:ext cx="1084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x-rays</a:t>
            </a:r>
          </a:p>
        </p:txBody>
      </p:sp>
      <p:sp>
        <p:nvSpPr>
          <p:cNvPr id="1944628" name="Rectangle 5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Detector calibration</a:t>
            </a:r>
          </a:p>
        </p:txBody>
      </p:sp>
    </p:spTree>
    <p:extLst>
      <p:ext uri="{BB962C8B-B14F-4D97-AF65-F5344CB8AC3E}">
        <p14:creationId xmlns:p14="http://schemas.microsoft.com/office/powerpoint/2010/main" val="22093773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02" name="Rectangle 2"/>
          <p:cNvSpPr>
            <a:spLocks noChangeArrowheads="1"/>
          </p:cNvSpPr>
          <p:nvPr/>
        </p:nvSpPr>
        <p:spPr bwMode="auto">
          <a:xfrm>
            <a:off x="0" y="4325938"/>
            <a:ext cx="9144000" cy="11906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5603" name="Rectangle 3"/>
          <p:cNvSpPr>
            <a:spLocks noChangeArrowheads="1"/>
          </p:cNvSpPr>
          <p:nvPr/>
        </p:nvSpPr>
        <p:spPr bwMode="auto">
          <a:xfrm>
            <a:off x="0" y="3802063"/>
            <a:ext cx="9144000" cy="5159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5604" name="Rectangle 4"/>
          <p:cNvSpPr>
            <a:spLocks noChangeArrowheads="1"/>
          </p:cNvSpPr>
          <p:nvPr/>
        </p:nvSpPr>
        <p:spPr bwMode="auto">
          <a:xfrm rot="2130782">
            <a:off x="-1355725" y="3579813"/>
            <a:ext cx="11364913" cy="85566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5605" name="Rectangle 5"/>
          <p:cNvSpPr>
            <a:spLocks noChangeArrowheads="1"/>
          </p:cNvSpPr>
          <p:nvPr/>
        </p:nvSpPr>
        <p:spPr bwMode="auto">
          <a:xfrm>
            <a:off x="0" y="3810000"/>
            <a:ext cx="9144000" cy="515938"/>
          </a:xfrm>
          <a:prstGeom prst="rect">
            <a:avLst/>
          </a:prstGeom>
          <a:solidFill>
            <a:schemeClr val="tx2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5606" name="Rectangle 6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45608" name="Group 8"/>
          <p:cNvGrpSpPr>
            <a:grpSpLocks/>
          </p:cNvGrpSpPr>
          <p:nvPr/>
        </p:nvGrpSpPr>
        <p:grpSpPr bwMode="auto">
          <a:xfrm>
            <a:off x="0" y="5516563"/>
            <a:ext cx="9434513" cy="1341437"/>
            <a:chOff x="-125" y="3475"/>
            <a:chExt cx="5943" cy="845"/>
          </a:xfrm>
        </p:grpSpPr>
        <p:sp>
          <p:nvSpPr>
            <p:cNvPr id="1945609" name="Rectangle 9"/>
            <p:cNvSpPr>
              <a:spLocks noChangeArrowheads="1"/>
            </p:cNvSpPr>
            <p:nvPr/>
          </p:nvSpPr>
          <p:spPr bwMode="auto">
            <a:xfrm>
              <a:off x="10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10" name="Rectangle 10"/>
            <p:cNvSpPr>
              <a:spLocks noChangeArrowheads="1"/>
            </p:cNvSpPr>
            <p:nvPr/>
          </p:nvSpPr>
          <p:spPr bwMode="auto">
            <a:xfrm>
              <a:off x="11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11" name="Rectangle 11"/>
            <p:cNvSpPr>
              <a:spLocks noChangeArrowheads="1"/>
            </p:cNvSpPr>
            <p:nvPr/>
          </p:nvSpPr>
          <p:spPr bwMode="auto">
            <a:xfrm>
              <a:off x="13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12" name="Rectangle 12"/>
            <p:cNvSpPr>
              <a:spLocks noChangeArrowheads="1"/>
            </p:cNvSpPr>
            <p:nvPr/>
          </p:nvSpPr>
          <p:spPr bwMode="auto">
            <a:xfrm>
              <a:off x="15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13" name="Rectangle 13"/>
            <p:cNvSpPr>
              <a:spLocks noChangeArrowheads="1"/>
            </p:cNvSpPr>
            <p:nvPr/>
          </p:nvSpPr>
          <p:spPr bwMode="auto">
            <a:xfrm>
              <a:off x="3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14" name="Rectangle 14"/>
            <p:cNvSpPr>
              <a:spLocks noChangeArrowheads="1"/>
            </p:cNvSpPr>
            <p:nvPr/>
          </p:nvSpPr>
          <p:spPr bwMode="auto">
            <a:xfrm>
              <a:off x="5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15" name="Rectangle 15"/>
            <p:cNvSpPr>
              <a:spLocks noChangeArrowheads="1"/>
            </p:cNvSpPr>
            <p:nvPr/>
          </p:nvSpPr>
          <p:spPr bwMode="auto">
            <a:xfrm>
              <a:off x="7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16" name="Rectangle 16"/>
            <p:cNvSpPr>
              <a:spLocks noChangeArrowheads="1"/>
            </p:cNvSpPr>
            <p:nvPr/>
          </p:nvSpPr>
          <p:spPr bwMode="auto">
            <a:xfrm>
              <a:off x="8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17" name="Rectangle 17"/>
            <p:cNvSpPr>
              <a:spLocks noChangeArrowheads="1"/>
            </p:cNvSpPr>
            <p:nvPr/>
          </p:nvSpPr>
          <p:spPr bwMode="auto">
            <a:xfrm>
              <a:off x="16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18" name="Rectangle 18"/>
            <p:cNvSpPr>
              <a:spLocks noChangeArrowheads="1"/>
            </p:cNvSpPr>
            <p:nvPr/>
          </p:nvSpPr>
          <p:spPr bwMode="auto">
            <a:xfrm>
              <a:off x="18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19" name="Rectangle 19"/>
            <p:cNvSpPr>
              <a:spLocks noChangeArrowheads="1"/>
            </p:cNvSpPr>
            <p:nvPr/>
          </p:nvSpPr>
          <p:spPr bwMode="auto">
            <a:xfrm>
              <a:off x="20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20" name="Rectangle 20"/>
            <p:cNvSpPr>
              <a:spLocks noChangeArrowheads="1"/>
            </p:cNvSpPr>
            <p:nvPr/>
          </p:nvSpPr>
          <p:spPr bwMode="auto">
            <a:xfrm>
              <a:off x="21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21" name="Rectangle 21"/>
            <p:cNvSpPr>
              <a:spLocks noChangeArrowheads="1"/>
            </p:cNvSpPr>
            <p:nvPr/>
          </p:nvSpPr>
          <p:spPr bwMode="auto">
            <a:xfrm>
              <a:off x="23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22" name="Rectangle 22"/>
            <p:cNvSpPr>
              <a:spLocks noChangeArrowheads="1"/>
            </p:cNvSpPr>
            <p:nvPr/>
          </p:nvSpPr>
          <p:spPr bwMode="auto">
            <a:xfrm>
              <a:off x="251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23" name="Rectangle 23"/>
            <p:cNvSpPr>
              <a:spLocks noChangeArrowheads="1"/>
            </p:cNvSpPr>
            <p:nvPr/>
          </p:nvSpPr>
          <p:spPr bwMode="auto">
            <a:xfrm>
              <a:off x="268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24" name="Rectangle 24"/>
            <p:cNvSpPr>
              <a:spLocks noChangeArrowheads="1"/>
            </p:cNvSpPr>
            <p:nvPr/>
          </p:nvSpPr>
          <p:spPr bwMode="auto">
            <a:xfrm>
              <a:off x="284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25" name="Rectangle 25"/>
            <p:cNvSpPr>
              <a:spLocks noChangeArrowheads="1"/>
            </p:cNvSpPr>
            <p:nvPr/>
          </p:nvSpPr>
          <p:spPr bwMode="auto">
            <a:xfrm>
              <a:off x="301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26" name="Rectangle 26"/>
            <p:cNvSpPr>
              <a:spLocks noChangeArrowheads="1"/>
            </p:cNvSpPr>
            <p:nvPr/>
          </p:nvSpPr>
          <p:spPr bwMode="auto">
            <a:xfrm>
              <a:off x="317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27" name="Rectangle 27"/>
            <p:cNvSpPr>
              <a:spLocks noChangeArrowheads="1"/>
            </p:cNvSpPr>
            <p:nvPr/>
          </p:nvSpPr>
          <p:spPr bwMode="auto">
            <a:xfrm>
              <a:off x="334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28" name="Rectangle 28"/>
            <p:cNvSpPr>
              <a:spLocks noChangeArrowheads="1"/>
            </p:cNvSpPr>
            <p:nvPr/>
          </p:nvSpPr>
          <p:spPr bwMode="auto">
            <a:xfrm>
              <a:off x="350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29" name="Rectangle 29"/>
            <p:cNvSpPr>
              <a:spLocks noChangeArrowheads="1"/>
            </p:cNvSpPr>
            <p:nvPr/>
          </p:nvSpPr>
          <p:spPr bwMode="auto">
            <a:xfrm>
              <a:off x="36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30" name="Rectangle 30"/>
            <p:cNvSpPr>
              <a:spLocks noChangeArrowheads="1"/>
            </p:cNvSpPr>
            <p:nvPr/>
          </p:nvSpPr>
          <p:spPr bwMode="auto">
            <a:xfrm>
              <a:off x="38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31" name="Rectangle 31"/>
            <p:cNvSpPr>
              <a:spLocks noChangeArrowheads="1"/>
            </p:cNvSpPr>
            <p:nvPr/>
          </p:nvSpPr>
          <p:spPr bwMode="auto">
            <a:xfrm>
              <a:off x="40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32" name="Rectangle 32"/>
            <p:cNvSpPr>
              <a:spLocks noChangeArrowheads="1"/>
            </p:cNvSpPr>
            <p:nvPr/>
          </p:nvSpPr>
          <p:spPr bwMode="auto">
            <a:xfrm>
              <a:off x="41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33" name="Rectangle 33"/>
            <p:cNvSpPr>
              <a:spLocks noChangeArrowheads="1"/>
            </p:cNvSpPr>
            <p:nvPr/>
          </p:nvSpPr>
          <p:spPr bwMode="auto">
            <a:xfrm>
              <a:off x="43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34" name="Rectangle 34"/>
            <p:cNvSpPr>
              <a:spLocks noChangeArrowheads="1"/>
            </p:cNvSpPr>
            <p:nvPr/>
          </p:nvSpPr>
          <p:spPr bwMode="auto">
            <a:xfrm>
              <a:off x="44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35" name="Rectangle 35"/>
            <p:cNvSpPr>
              <a:spLocks noChangeArrowheads="1"/>
            </p:cNvSpPr>
            <p:nvPr/>
          </p:nvSpPr>
          <p:spPr bwMode="auto">
            <a:xfrm>
              <a:off x="46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36" name="Rectangle 36"/>
            <p:cNvSpPr>
              <a:spLocks noChangeArrowheads="1"/>
            </p:cNvSpPr>
            <p:nvPr/>
          </p:nvSpPr>
          <p:spPr bwMode="auto">
            <a:xfrm>
              <a:off x="48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37" name="Rectangle 37"/>
            <p:cNvSpPr>
              <a:spLocks noChangeArrowheads="1"/>
            </p:cNvSpPr>
            <p:nvPr/>
          </p:nvSpPr>
          <p:spPr bwMode="auto">
            <a:xfrm>
              <a:off x="49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38" name="Rectangle 38"/>
            <p:cNvSpPr>
              <a:spLocks noChangeArrowheads="1"/>
            </p:cNvSpPr>
            <p:nvPr/>
          </p:nvSpPr>
          <p:spPr bwMode="auto">
            <a:xfrm>
              <a:off x="51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39" name="Rectangle 39"/>
            <p:cNvSpPr>
              <a:spLocks noChangeArrowheads="1"/>
            </p:cNvSpPr>
            <p:nvPr/>
          </p:nvSpPr>
          <p:spPr bwMode="auto">
            <a:xfrm>
              <a:off x="53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40" name="Rectangle 40"/>
            <p:cNvSpPr>
              <a:spLocks noChangeArrowheads="1"/>
            </p:cNvSpPr>
            <p:nvPr/>
          </p:nvSpPr>
          <p:spPr bwMode="auto">
            <a:xfrm>
              <a:off x="54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41" name="Rectangle 41"/>
            <p:cNvSpPr>
              <a:spLocks noChangeArrowheads="1"/>
            </p:cNvSpPr>
            <p:nvPr/>
          </p:nvSpPr>
          <p:spPr bwMode="auto">
            <a:xfrm>
              <a:off x="20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smtClean="0">
                <a:solidFill>
                  <a:srgbClr val="000000"/>
                </a:solidFill>
              </a:endParaRPr>
            </a:p>
          </p:txBody>
        </p:sp>
        <p:sp>
          <p:nvSpPr>
            <p:cNvPr id="1945642" name="Rectangle 42"/>
            <p:cNvSpPr>
              <a:spLocks noChangeArrowheads="1"/>
            </p:cNvSpPr>
            <p:nvPr/>
          </p:nvSpPr>
          <p:spPr bwMode="auto">
            <a:xfrm>
              <a:off x="40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43" name="Rectangle 43"/>
            <p:cNvSpPr>
              <a:spLocks noChangeArrowheads="1"/>
            </p:cNvSpPr>
            <p:nvPr/>
          </p:nvSpPr>
          <p:spPr bwMode="auto">
            <a:xfrm>
              <a:off x="56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5644" name="Rectangle 44"/>
            <p:cNvSpPr>
              <a:spLocks noChangeArrowheads="1"/>
            </p:cNvSpPr>
            <p:nvPr/>
          </p:nvSpPr>
          <p:spPr bwMode="auto">
            <a:xfrm>
              <a:off x="-12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945645" name="Text Box 45"/>
          <p:cNvSpPr txBox="1">
            <a:spLocks noChangeArrowheads="1"/>
          </p:cNvSpPr>
          <p:nvPr/>
        </p:nvSpPr>
        <p:spPr bwMode="auto">
          <a:xfrm>
            <a:off x="196850" y="3810000"/>
            <a:ext cx="1312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</a:rPr>
              <a:t>plastic</a:t>
            </a:r>
          </a:p>
        </p:txBody>
      </p:sp>
      <p:sp>
        <p:nvSpPr>
          <p:cNvPr id="1945646" name="Text Box 46"/>
          <p:cNvSpPr txBox="1">
            <a:spLocks noChangeArrowheads="1"/>
          </p:cNvSpPr>
          <p:nvPr/>
        </p:nvSpPr>
        <p:spPr bwMode="auto">
          <a:xfrm>
            <a:off x="276225" y="3013075"/>
            <a:ext cx="619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air</a:t>
            </a:r>
          </a:p>
        </p:txBody>
      </p:sp>
      <p:sp>
        <p:nvSpPr>
          <p:cNvPr id="1945647" name="Rectangle 47"/>
          <p:cNvSpPr>
            <a:spLocks noChangeArrowheads="1"/>
          </p:cNvSpPr>
          <p:nvPr/>
        </p:nvSpPr>
        <p:spPr bwMode="auto">
          <a:xfrm>
            <a:off x="0" y="4318000"/>
            <a:ext cx="9144000" cy="1190625"/>
          </a:xfrm>
          <a:prstGeom prst="rect">
            <a:avLst/>
          </a:prstGeom>
          <a:gradFill rotWithShape="1">
            <a:gsLst>
              <a:gs pos="0">
                <a:srgbClr val="00FF00">
                  <a:alpha val="10001"/>
                </a:srgbClr>
              </a:gs>
              <a:gs pos="100000">
                <a:srgbClr val="00FF00">
                  <a:alpha val="8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5648" name="Text Box 48"/>
          <p:cNvSpPr txBox="1">
            <a:spLocks noChangeArrowheads="1"/>
          </p:cNvSpPr>
          <p:nvPr/>
        </p:nvSpPr>
        <p:spPr bwMode="auto">
          <a:xfrm>
            <a:off x="276225" y="5927725"/>
            <a:ext cx="1154113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fibers</a:t>
            </a:r>
          </a:p>
        </p:txBody>
      </p:sp>
      <p:sp>
        <p:nvSpPr>
          <p:cNvPr id="1945649" name="Text Box 49"/>
          <p:cNvSpPr txBox="1">
            <a:spLocks noChangeArrowheads="1"/>
          </p:cNvSpPr>
          <p:nvPr/>
        </p:nvSpPr>
        <p:spPr bwMode="auto">
          <a:xfrm>
            <a:off x="234950" y="4665663"/>
            <a:ext cx="2014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Gd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O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S:Tb</a:t>
            </a:r>
          </a:p>
        </p:txBody>
      </p:sp>
      <p:sp>
        <p:nvSpPr>
          <p:cNvPr id="1945650" name="Freeform 50"/>
          <p:cNvSpPr>
            <a:spLocks/>
          </p:cNvSpPr>
          <p:nvPr/>
        </p:nvSpPr>
        <p:spPr bwMode="auto">
          <a:xfrm>
            <a:off x="1219200" y="2965450"/>
            <a:ext cx="8780463" cy="850900"/>
          </a:xfrm>
          <a:custGeom>
            <a:avLst/>
            <a:gdLst>
              <a:gd name="T0" fmla="*/ 0 w 1490"/>
              <a:gd name="T1" fmla="*/ 536 h 536"/>
              <a:gd name="T2" fmla="*/ 402 w 1490"/>
              <a:gd name="T3" fmla="*/ 436 h 536"/>
              <a:gd name="T4" fmla="*/ 631 w 1490"/>
              <a:gd name="T5" fmla="*/ 70 h 536"/>
              <a:gd name="T6" fmla="*/ 749 w 1490"/>
              <a:gd name="T7" fmla="*/ 15 h 536"/>
              <a:gd name="T8" fmla="*/ 832 w 1490"/>
              <a:gd name="T9" fmla="*/ 116 h 536"/>
              <a:gd name="T10" fmla="*/ 960 w 1490"/>
              <a:gd name="T11" fmla="*/ 399 h 536"/>
              <a:gd name="T12" fmla="*/ 1161 w 1490"/>
              <a:gd name="T13" fmla="*/ 500 h 536"/>
              <a:gd name="T14" fmla="*/ 1490 w 1490"/>
              <a:gd name="T15" fmla="*/ 509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0" h="536">
                <a:moveTo>
                  <a:pt x="0" y="536"/>
                </a:moveTo>
                <a:cubicBezTo>
                  <a:pt x="148" y="525"/>
                  <a:pt x="297" y="514"/>
                  <a:pt x="402" y="436"/>
                </a:cubicBezTo>
                <a:cubicBezTo>
                  <a:pt x="507" y="358"/>
                  <a:pt x="573" y="140"/>
                  <a:pt x="631" y="70"/>
                </a:cubicBezTo>
                <a:cubicBezTo>
                  <a:pt x="689" y="0"/>
                  <a:pt x="716" y="7"/>
                  <a:pt x="749" y="15"/>
                </a:cubicBezTo>
                <a:cubicBezTo>
                  <a:pt x="782" y="23"/>
                  <a:pt x="797" y="52"/>
                  <a:pt x="832" y="116"/>
                </a:cubicBezTo>
                <a:cubicBezTo>
                  <a:pt x="867" y="180"/>
                  <a:pt x="905" y="335"/>
                  <a:pt x="960" y="399"/>
                </a:cubicBezTo>
                <a:cubicBezTo>
                  <a:pt x="1015" y="463"/>
                  <a:pt x="1073" y="482"/>
                  <a:pt x="1161" y="500"/>
                </a:cubicBezTo>
                <a:cubicBezTo>
                  <a:pt x="1249" y="518"/>
                  <a:pt x="1369" y="513"/>
                  <a:pt x="1490" y="50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5651" name="Line 51"/>
          <p:cNvSpPr>
            <a:spLocks noChangeShapeType="1"/>
          </p:cNvSpPr>
          <p:nvPr/>
        </p:nvSpPr>
        <p:spPr bwMode="auto">
          <a:xfrm>
            <a:off x="4079875" y="2190750"/>
            <a:ext cx="0" cy="332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5652" name="Line 52"/>
          <p:cNvSpPr>
            <a:spLocks noChangeShapeType="1"/>
          </p:cNvSpPr>
          <p:nvPr/>
        </p:nvSpPr>
        <p:spPr bwMode="auto">
          <a:xfrm>
            <a:off x="7150100" y="2212975"/>
            <a:ext cx="0" cy="332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5653" name="Text Box 53"/>
          <p:cNvSpPr txBox="1">
            <a:spLocks noChangeArrowheads="1"/>
          </p:cNvSpPr>
          <p:nvPr/>
        </p:nvSpPr>
        <p:spPr bwMode="auto">
          <a:xfrm rot="2174226">
            <a:off x="444500" y="1328738"/>
            <a:ext cx="1084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x-rays</a:t>
            </a:r>
          </a:p>
        </p:txBody>
      </p:sp>
      <p:sp>
        <p:nvSpPr>
          <p:cNvPr id="1945655" name="Rectangle 55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Detector calibration</a:t>
            </a:r>
          </a:p>
        </p:txBody>
      </p:sp>
    </p:spTree>
    <p:extLst>
      <p:ext uri="{BB962C8B-B14F-4D97-AF65-F5344CB8AC3E}">
        <p14:creationId xmlns:p14="http://schemas.microsoft.com/office/powerpoint/2010/main" val="25559893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626" name="Rectangle 2"/>
          <p:cNvSpPr>
            <a:spLocks noChangeArrowheads="1"/>
          </p:cNvSpPr>
          <p:nvPr/>
        </p:nvSpPr>
        <p:spPr bwMode="auto">
          <a:xfrm>
            <a:off x="0" y="4325938"/>
            <a:ext cx="9144000" cy="11906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6627" name="Rectangle 3"/>
          <p:cNvSpPr>
            <a:spLocks noChangeArrowheads="1"/>
          </p:cNvSpPr>
          <p:nvPr/>
        </p:nvSpPr>
        <p:spPr bwMode="auto">
          <a:xfrm>
            <a:off x="0" y="3802063"/>
            <a:ext cx="9144000" cy="5159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6628" name="Rectangle 4"/>
          <p:cNvSpPr>
            <a:spLocks noChangeArrowheads="1"/>
          </p:cNvSpPr>
          <p:nvPr/>
        </p:nvSpPr>
        <p:spPr bwMode="auto">
          <a:xfrm rot="3056591">
            <a:off x="-1355725" y="3579812"/>
            <a:ext cx="11364913" cy="8556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6629" name="Rectangle 5"/>
          <p:cNvSpPr>
            <a:spLocks noChangeArrowheads="1"/>
          </p:cNvSpPr>
          <p:nvPr/>
        </p:nvSpPr>
        <p:spPr bwMode="auto">
          <a:xfrm>
            <a:off x="0" y="3810000"/>
            <a:ext cx="9144000" cy="515938"/>
          </a:xfrm>
          <a:prstGeom prst="rect">
            <a:avLst/>
          </a:prstGeom>
          <a:solidFill>
            <a:schemeClr val="tx2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6630" name="Rectangle 6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46632" name="Group 8"/>
          <p:cNvGrpSpPr>
            <a:grpSpLocks/>
          </p:cNvGrpSpPr>
          <p:nvPr/>
        </p:nvGrpSpPr>
        <p:grpSpPr bwMode="auto">
          <a:xfrm>
            <a:off x="0" y="5516563"/>
            <a:ext cx="9434513" cy="1341437"/>
            <a:chOff x="-125" y="3475"/>
            <a:chExt cx="5943" cy="845"/>
          </a:xfrm>
        </p:grpSpPr>
        <p:sp>
          <p:nvSpPr>
            <p:cNvPr id="1946633" name="Rectangle 9"/>
            <p:cNvSpPr>
              <a:spLocks noChangeArrowheads="1"/>
            </p:cNvSpPr>
            <p:nvPr/>
          </p:nvSpPr>
          <p:spPr bwMode="auto">
            <a:xfrm>
              <a:off x="10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34" name="Rectangle 10"/>
            <p:cNvSpPr>
              <a:spLocks noChangeArrowheads="1"/>
            </p:cNvSpPr>
            <p:nvPr/>
          </p:nvSpPr>
          <p:spPr bwMode="auto">
            <a:xfrm>
              <a:off x="11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35" name="Rectangle 11"/>
            <p:cNvSpPr>
              <a:spLocks noChangeArrowheads="1"/>
            </p:cNvSpPr>
            <p:nvPr/>
          </p:nvSpPr>
          <p:spPr bwMode="auto">
            <a:xfrm>
              <a:off x="13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36" name="Rectangle 12"/>
            <p:cNvSpPr>
              <a:spLocks noChangeArrowheads="1"/>
            </p:cNvSpPr>
            <p:nvPr/>
          </p:nvSpPr>
          <p:spPr bwMode="auto">
            <a:xfrm>
              <a:off x="15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37" name="Rectangle 13"/>
            <p:cNvSpPr>
              <a:spLocks noChangeArrowheads="1"/>
            </p:cNvSpPr>
            <p:nvPr/>
          </p:nvSpPr>
          <p:spPr bwMode="auto">
            <a:xfrm>
              <a:off x="3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38" name="Rectangle 14"/>
            <p:cNvSpPr>
              <a:spLocks noChangeArrowheads="1"/>
            </p:cNvSpPr>
            <p:nvPr/>
          </p:nvSpPr>
          <p:spPr bwMode="auto">
            <a:xfrm>
              <a:off x="5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39" name="Rectangle 15"/>
            <p:cNvSpPr>
              <a:spLocks noChangeArrowheads="1"/>
            </p:cNvSpPr>
            <p:nvPr/>
          </p:nvSpPr>
          <p:spPr bwMode="auto">
            <a:xfrm>
              <a:off x="7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40" name="Rectangle 16"/>
            <p:cNvSpPr>
              <a:spLocks noChangeArrowheads="1"/>
            </p:cNvSpPr>
            <p:nvPr/>
          </p:nvSpPr>
          <p:spPr bwMode="auto">
            <a:xfrm>
              <a:off x="8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41" name="Rectangle 17"/>
            <p:cNvSpPr>
              <a:spLocks noChangeArrowheads="1"/>
            </p:cNvSpPr>
            <p:nvPr/>
          </p:nvSpPr>
          <p:spPr bwMode="auto">
            <a:xfrm>
              <a:off x="16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42" name="Rectangle 18"/>
            <p:cNvSpPr>
              <a:spLocks noChangeArrowheads="1"/>
            </p:cNvSpPr>
            <p:nvPr/>
          </p:nvSpPr>
          <p:spPr bwMode="auto">
            <a:xfrm>
              <a:off x="18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43" name="Rectangle 19"/>
            <p:cNvSpPr>
              <a:spLocks noChangeArrowheads="1"/>
            </p:cNvSpPr>
            <p:nvPr/>
          </p:nvSpPr>
          <p:spPr bwMode="auto">
            <a:xfrm>
              <a:off x="20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44" name="Rectangle 20"/>
            <p:cNvSpPr>
              <a:spLocks noChangeArrowheads="1"/>
            </p:cNvSpPr>
            <p:nvPr/>
          </p:nvSpPr>
          <p:spPr bwMode="auto">
            <a:xfrm>
              <a:off x="21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45" name="Rectangle 21"/>
            <p:cNvSpPr>
              <a:spLocks noChangeArrowheads="1"/>
            </p:cNvSpPr>
            <p:nvPr/>
          </p:nvSpPr>
          <p:spPr bwMode="auto">
            <a:xfrm>
              <a:off x="23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46" name="Rectangle 22"/>
            <p:cNvSpPr>
              <a:spLocks noChangeArrowheads="1"/>
            </p:cNvSpPr>
            <p:nvPr/>
          </p:nvSpPr>
          <p:spPr bwMode="auto">
            <a:xfrm>
              <a:off x="251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47" name="Rectangle 23"/>
            <p:cNvSpPr>
              <a:spLocks noChangeArrowheads="1"/>
            </p:cNvSpPr>
            <p:nvPr/>
          </p:nvSpPr>
          <p:spPr bwMode="auto">
            <a:xfrm>
              <a:off x="268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48" name="Rectangle 24"/>
            <p:cNvSpPr>
              <a:spLocks noChangeArrowheads="1"/>
            </p:cNvSpPr>
            <p:nvPr/>
          </p:nvSpPr>
          <p:spPr bwMode="auto">
            <a:xfrm>
              <a:off x="284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49" name="Rectangle 25"/>
            <p:cNvSpPr>
              <a:spLocks noChangeArrowheads="1"/>
            </p:cNvSpPr>
            <p:nvPr/>
          </p:nvSpPr>
          <p:spPr bwMode="auto">
            <a:xfrm>
              <a:off x="301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50" name="Rectangle 26"/>
            <p:cNvSpPr>
              <a:spLocks noChangeArrowheads="1"/>
            </p:cNvSpPr>
            <p:nvPr/>
          </p:nvSpPr>
          <p:spPr bwMode="auto">
            <a:xfrm>
              <a:off x="317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51" name="Rectangle 27"/>
            <p:cNvSpPr>
              <a:spLocks noChangeArrowheads="1"/>
            </p:cNvSpPr>
            <p:nvPr/>
          </p:nvSpPr>
          <p:spPr bwMode="auto">
            <a:xfrm>
              <a:off x="334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52" name="Rectangle 28"/>
            <p:cNvSpPr>
              <a:spLocks noChangeArrowheads="1"/>
            </p:cNvSpPr>
            <p:nvPr/>
          </p:nvSpPr>
          <p:spPr bwMode="auto">
            <a:xfrm>
              <a:off x="350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53" name="Rectangle 29"/>
            <p:cNvSpPr>
              <a:spLocks noChangeArrowheads="1"/>
            </p:cNvSpPr>
            <p:nvPr/>
          </p:nvSpPr>
          <p:spPr bwMode="auto">
            <a:xfrm>
              <a:off x="36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54" name="Rectangle 30"/>
            <p:cNvSpPr>
              <a:spLocks noChangeArrowheads="1"/>
            </p:cNvSpPr>
            <p:nvPr/>
          </p:nvSpPr>
          <p:spPr bwMode="auto">
            <a:xfrm>
              <a:off x="38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55" name="Rectangle 31"/>
            <p:cNvSpPr>
              <a:spLocks noChangeArrowheads="1"/>
            </p:cNvSpPr>
            <p:nvPr/>
          </p:nvSpPr>
          <p:spPr bwMode="auto">
            <a:xfrm>
              <a:off x="40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56" name="Rectangle 32"/>
            <p:cNvSpPr>
              <a:spLocks noChangeArrowheads="1"/>
            </p:cNvSpPr>
            <p:nvPr/>
          </p:nvSpPr>
          <p:spPr bwMode="auto">
            <a:xfrm>
              <a:off x="41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57" name="Rectangle 33"/>
            <p:cNvSpPr>
              <a:spLocks noChangeArrowheads="1"/>
            </p:cNvSpPr>
            <p:nvPr/>
          </p:nvSpPr>
          <p:spPr bwMode="auto">
            <a:xfrm>
              <a:off x="43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58" name="Rectangle 34"/>
            <p:cNvSpPr>
              <a:spLocks noChangeArrowheads="1"/>
            </p:cNvSpPr>
            <p:nvPr/>
          </p:nvSpPr>
          <p:spPr bwMode="auto">
            <a:xfrm>
              <a:off x="44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59" name="Rectangle 35"/>
            <p:cNvSpPr>
              <a:spLocks noChangeArrowheads="1"/>
            </p:cNvSpPr>
            <p:nvPr/>
          </p:nvSpPr>
          <p:spPr bwMode="auto">
            <a:xfrm>
              <a:off x="46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60" name="Rectangle 36"/>
            <p:cNvSpPr>
              <a:spLocks noChangeArrowheads="1"/>
            </p:cNvSpPr>
            <p:nvPr/>
          </p:nvSpPr>
          <p:spPr bwMode="auto">
            <a:xfrm>
              <a:off x="48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61" name="Rectangle 37"/>
            <p:cNvSpPr>
              <a:spLocks noChangeArrowheads="1"/>
            </p:cNvSpPr>
            <p:nvPr/>
          </p:nvSpPr>
          <p:spPr bwMode="auto">
            <a:xfrm>
              <a:off x="49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62" name="Rectangle 38"/>
            <p:cNvSpPr>
              <a:spLocks noChangeArrowheads="1"/>
            </p:cNvSpPr>
            <p:nvPr/>
          </p:nvSpPr>
          <p:spPr bwMode="auto">
            <a:xfrm>
              <a:off x="51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63" name="Rectangle 39"/>
            <p:cNvSpPr>
              <a:spLocks noChangeArrowheads="1"/>
            </p:cNvSpPr>
            <p:nvPr/>
          </p:nvSpPr>
          <p:spPr bwMode="auto">
            <a:xfrm>
              <a:off x="53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64" name="Rectangle 40"/>
            <p:cNvSpPr>
              <a:spLocks noChangeArrowheads="1"/>
            </p:cNvSpPr>
            <p:nvPr/>
          </p:nvSpPr>
          <p:spPr bwMode="auto">
            <a:xfrm>
              <a:off x="54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65" name="Rectangle 41"/>
            <p:cNvSpPr>
              <a:spLocks noChangeArrowheads="1"/>
            </p:cNvSpPr>
            <p:nvPr/>
          </p:nvSpPr>
          <p:spPr bwMode="auto">
            <a:xfrm>
              <a:off x="20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smtClean="0">
                <a:solidFill>
                  <a:srgbClr val="000000"/>
                </a:solidFill>
              </a:endParaRPr>
            </a:p>
          </p:txBody>
        </p:sp>
        <p:sp>
          <p:nvSpPr>
            <p:cNvPr id="1946666" name="Rectangle 42"/>
            <p:cNvSpPr>
              <a:spLocks noChangeArrowheads="1"/>
            </p:cNvSpPr>
            <p:nvPr/>
          </p:nvSpPr>
          <p:spPr bwMode="auto">
            <a:xfrm>
              <a:off x="40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67" name="Rectangle 43"/>
            <p:cNvSpPr>
              <a:spLocks noChangeArrowheads="1"/>
            </p:cNvSpPr>
            <p:nvPr/>
          </p:nvSpPr>
          <p:spPr bwMode="auto">
            <a:xfrm>
              <a:off x="56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6668" name="Rectangle 44"/>
            <p:cNvSpPr>
              <a:spLocks noChangeArrowheads="1"/>
            </p:cNvSpPr>
            <p:nvPr/>
          </p:nvSpPr>
          <p:spPr bwMode="auto">
            <a:xfrm>
              <a:off x="-12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946669" name="Text Box 45"/>
          <p:cNvSpPr txBox="1">
            <a:spLocks noChangeArrowheads="1"/>
          </p:cNvSpPr>
          <p:nvPr/>
        </p:nvSpPr>
        <p:spPr bwMode="auto">
          <a:xfrm>
            <a:off x="196850" y="3810000"/>
            <a:ext cx="1312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</a:rPr>
              <a:t>plastic</a:t>
            </a:r>
          </a:p>
        </p:txBody>
      </p:sp>
      <p:sp>
        <p:nvSpPr>
          <p:cNvPr id="1946670" name="Text Box 46"/>
          <p:cNvSpPr txBox="1">
            <a:spLocks noChangeArrowheads="1"/>
          </p:cNvSpPr>
          <p:nvPr/>
        </p:nvSpPr>
        <p:spPr bwMode="auto">
          <a:xfrm>
            <a:off x="276225" y="3013075"/>
            <a:ext cx="619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air</a:t>
            </a:r>
          </a:p>
        </p:txBody>
      </p:sp>
      <p:sp>
        <p:nvSpPr>
          <p:cNvPr id="1946671" name="Rectangle 47"/>
          <p:cNvSpPr>
            <a:spLocks noChangeArrowheads="1"/>
          </p:cNvSpPr>
          <p:nvPr/>
        </p:nvSpPr>
        <p:spPr bwMode="auto">
          <a:xfrm>
            <a:off x="0" y="4318000"/>
            <a:ext cx="9144000" cy="1190625"/>
          </a:xfrm>
          <a:prstGeom prst="rect">
            <a:avLst/>
          </a:prstGeom>
          <a:gradFill rotWithShape="1">
            <a:gsLst>
              <a:gs pos="0">
                <a:srgbClr val="00FF00">
                  <a:alpha val="10001"/>
                </a:srgbClr>
              </a:gs>
              <a:gs pos="100000">
                <a:srgbClr val="00FF00">
                  <a:alpha val="8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6672" name="Text Box 48"/>
          <p:cNvSpPr txBox="1">
            <a:spLocks noChangeArrowheads="1"/>
          </p:cNvSpPr>
          <p:nvPr/>
        </p:nvSpPr>
        <p:spPr bwMode="auto">
          <a:xfrm>
            <a:off x="276225" y="5927725"/>
            <a:ext cx="1154113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fibers</a:t>
            </a:r>
          </a:p>
        </p:txBody>
      </p:sp>
      <p:sp>
        <p:nvSpPr>
          <p:cNvPr id="1946673" name="Text Box 49"/>
          <p:cNvSpPr txBox="1">
            <a:spLocks noChangeArrowheads="1"/>
          </p:cNvSpPr>
          <p:nvPr/>
        </p:nvSpPr>
        <p:spPr bwMode="auto">
          <a:xfrm>
            <a:off x="234950" y="4665663"/>
            <a:ext cx="2014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Gd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O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S:Tb</a:t>
            </a:r>
          </a:p>
        </p:txBody>
      </p:sp>
      <p:sp>
        <p:nvSpPr>
          <p:cNvPr id="1946674" name="Freeform 50"/>
          <p:cNvSpPr>
            <a:spLocks/>
          </p:cNvSpPr>
          <p:nvPr/>
        </p:nvSpPr>
        <p:spPr bwMode="auto">
          <a:xfrm>
            <a:off x="2170113" y="2965450"/>
            <a:ext cx="5688012" cy="850900"/>
          </a:xfrm>
          <a:custGeom>
            <a:avLst/>
            <a:gdLst>
              <a:gd name="T0" fmla="*/ 0 w 1490"/>
              <a:gd name="T1" fmla="*/ 536 h 536"/>
              <a:gd name="T2" fmla="*/ 402 w 1490"/>
              <a:gd name="T3" fmla="*/ 436 h 536"/>
              <a:gd name="T4" fmla="*/ 631 w 1490"/>
              <a:gd name="T5" fmla="*/ 70 h 536"/>
              <a:gd name="T6" fmla="*/ 749 w 1490"/>
              <a:gd name="T7" fmla="*/ 15 h 536"/>
              <a:gd name="T8" fmla="*/ 832 w 1490"/>
              <a:gd name="T9" fmla="*/ 116 h 536"/>
              <a:gd name="T10" fmla="*/ 960 w 1490"/>
              <a:gd name="T11" fmla="*/ 399 h 536"/>
              <a:gd name="T12" fmla="*/ 1161 w 1490"/>
              <a:gd name="T13" fmla="*/ 500 h 536"/>
              <a:gd name="T14" fmla="*/ 1490 w 1490"/>
              <a:gd name="T15" fmla="*/ 509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0" h="536">
                <a:moveTo>
                  <a:pt x="0" y="536"/>
                </a:moveTo>
                <a:cubicBezTo>
                  <a:pt x="148" y="525"/>
                  <a:pt x="297" y="514"/>
                  <a:pt x="402" y="436"/>
                </a:cubicBezTo>
                <a:cubicBezTo>
                  <a:pt x="507" y="358"/>
                  <a:pt x="573" y="140"/>
                  <a:pt x="631" y="70"/>
                </a:cubicBezTo>
                <a:cubicBezTo>
                  <a:pt x="689" y="0"/>
                  <a:pt x="716" y="7"/>
                  <a:pt x="749" y="15"/>
                </a:cubicBezTo>
                <a:cubicBezTo>
                  <a:pt x="782" y="23"/>
                  <a:pt x="797" y="52"/>
                  <a:pt x="832" y="116"/>
                </a:cubicBezTo>
                <a:cubicBezTo>
                  <a:pt x="867" y="180"/>
                  <a:pt x="905" y="335"/>
                  <a:pt x="960" y="399"/>
                </a:cubicBezTo>
                <a:cubicBezTo>
                  <a:pt x="1015" y="463"/>
                  <a:pt x="1073" y="482"/>
                  <a:pt x="1161" y="500"/>
                </a:cubicBezTo>
                <a:cubicBezTo>
                  <a:pt x="1249" y="518"/>
                  <a:pt x="1369" y="513"/>
                  <a:pt x="1490" y="50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6675" name="Text Box 51"/>
          <p:cNvSpPr txBox="1">
            <a:spLocks noChangeArrowheads="1"/>
          </p:cNvSpPr>
          <p:nvPr/>
        </p:nvSpPr>
        <p:spPr bwMode="auto">
          <a:xfrm rot="2941974">
            <a:off x="1069181" y="313532"/>
            <a:ext cx="10842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x-rays</a:t>
            </a:r>
          </a:p>
        </p:txBody>
      </p:sp>
      <p:sp>
        <p:nvSpPr>
          <p:cNvPr id="1946677" name="Rectangle 5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Detector calibration</a:t>
            </a:r>
          </a:p>
        </p:txBody>
      </p:sp>
    </p:spTree>
    <p:extLst>
      <p:ext uri="{BB962C8B-B14F-4D97-AF65-F5344CB8AC3E}">
        <p14:creationId xmlns:p14="http://schemas.microsoft.com/office/powerpoint/2010/main" val="31588704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650" name="Rectangle 2"/>
          <p:cNvSpPr>
            <a:spLocks noChangeArrowheads="1"/>
          </p:cNvSpPr>
          <p:nvPr/>
        </p:nvSpPr>
        <p:spPr bwMode="auto">
          <a:xfrm>
            <a:off x="0" y="4325938"/>
            <a:ext cx="9144000" cy="11906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7651" name="Rectangle 3"/>
          <p:cNvSpPr>
            <a:spLocks noChangeArrowheads="1"/>
          </p:cNvSpPr>
          <p:nvPr/>
        </p:nvSpPr>
        <p:spPr bwMode="auto">
          <a:xfrm>
            <a:off x="0" y="3802063"/>
            <a:ext cx="9144000" cy="5159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7652" name="Rectangle 4"/>
          <p:cNvSpPr>
            <a:spLocks noChangeArrowheads="1"/>
          </p:cNvSpPr>
          <p:nvPr/>
        </p:nvSpPr>
        <p:spPr bwMode="auto">
          <a:xfrm rot="4394086">
            <a:off x="-1355725" y="3579812"/>
            <a:ext cx="11364913" cy="8556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7653" name="Rectangle 5"/>
          <p:cNvSpPr>
            <a:spLocks noChangeArrowheads="1"/>
          </p:cNvSpPr>
          <p:nvPr/>
        </p:nvSpPr>
        <p:spPr bwMode="auto">
          <a:xfrm>
            <a:off x="0" y="3810000"/>
            <a:ext cx="9144000" cy="515938"/>
          </a:xfrm>
          <a:prstGeom prst="rect">
            <a:avLst/>
          </a:prstGeom>
          <a:solidFill>
            <a:schemeClr val="tx2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7654" name="Rectangle 6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47656" name="Group 8"/>
          <p:cNvGrpSpPr>
            <a:grpSpLocks/>
          </p:cNvGrpSpPr>
          <p:nvPr/>
        </p:nvGrpSpPr>
        <p:grpSpPr bwMode="auto">
          <a:xfrm>
            <a:off x="0" y="5516563"/>
            <a:ext cx="9434513" cy="1341437"/>
            <a:chOff x="-125" y="3475"/>
            <a:chExt cx="5943" cy="845"/>
          </a:xfrm>
        </p:grpSpPr>
        <p:sp>
          <p:nvSpPr>
            <p:cNvPr id="1947657" name="Rectangle 9"/>
            <p:cNvSpPr>
              <a:spLocks noChangeArrowheads="1"/>
            </p:cNvSpPr>
            <p:nvPr/>
          </p:nvSpPr>
          <p:spPr bwMode="auto">
            <a:xfrm>
              <a:off x="10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58" name="Rectangle 10"/>
            <p:cNvSpPr>
              <a:spLocks noChangeArrowheads="1"/>
            </p:cNvSpPr>
            <p:nvPr/>
          </p:nvSpPr>
          <p:spPr bwMode="auto">
            <a:xfrm>
              <a:off x="11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59" name="Rectangle 11"/>
            <p:cNvSpPr>
              <a:spLocks noChangeArrowheads="1"/>
            </p:cNvSpPr>
            <p:nvPr/>
          </p:nvSpPr>
          <p:spPr bwMode="auto">
            <a:xfrm>
              <a:off x="13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60" name="Rectangle 12"/>
            <p:cNvSpPr>
              <a:spLocks noChangeArrowheads="1"/>
            </p:cNvSpPr>
            <p:nvPr/>
          </p:nvSpPr>
          <p:spPr bwMode="auto">
            <a:xfrm>
              <a:off x="15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61" name="Rectangle 13"/>
            <p:cNvSpPr>
              <a:spLocks noChangeArrowheads="1"/>
            </p:cNvSpPr>
            <p:nvPr/>
          </p:nvSpPr>
          <p:spPr bwMode="auto">
            <a:xfrm>
              <a:off x="3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62" name="Rectangle 14"/>
            <p:cNvSpPr>
              <a:spLocks noChangeArrowheads="1"/>
            </p:cNvSpPr>
            <p:nvPr/>
          </p:nvSpPr>
          <p:spPr bwMode="auto">
            <a:xfrm>
              <a:off x="5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63" name="Rectangle 15"/>
            <p:cNvSpPr>
              <a:spLocks noChangeArrowheads="1"/>
            </p:cNvSpPr>
            <p:nvPr/>
          </p:nvSpPr>
          <p:spPr bwMode="auto">
            <a:xfrm>
              <a:off x="7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64" name="Rectangle 16"/>
            <p:cNvSpPr>
              <a:spLocks noChangeArrowheads="1"/>
            </p:cNvSpPr>
            <p:nvPr/>
          </p:nvSpPr>
          <p:spPr bwMode="auto">
            <a:xfrm>
              <a:off x="8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65" name="Rectangle 17"/>
            <p:cNvSpPr>
              <a:spLocks noChangeArrowheads="1"/>
            </p:cNvSpPr>
            <p:nvPr/>
          </p:nvSpPr>
          <p:spPr bwMode="auto">
            <a:xfrm>
              <a:off x="16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66" name="Rectangle 18"/>
            <p:cNvSpPr>
              <a:spLocks noChangeArrowheads="1"/>
            </p:cNvSpPr>
            <p:nvPr/>
          </p:nvSpPr>
          <p:spPr bwMode="auto">
            <a:xfrm>
              <a:off x="18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67" name="Rectangle 19"/>
            <p:cNvSpPr>
              <a:spLocks noChangeArrowheads="1"/>
            </p:cNvSpPr>
            <p:nvPr/>
          </p:nvSpPr>
          <p:spPr bwMode="auto">
            <a:xfrm>
              <a:off x="20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68" name="Rectangle 20"/>
            <p:cNvSpPr>
              <a:spLocks noChangeArrowheads="1"/>
            </p:cNvSpPr>
            <p:nvPr/>
          </p:nvSpPr>
          <p:spPr bwMode="auto">
            <a:xfrm>
              <a:off x="21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69" name="Rectangle 21"/>
            <p:cNvSpPr>
              <a:spLocks noChangeArrowheads="1"/>
            </p:cNvSpPr>
            <p:nvPr/>
          </p:nvSpPr>
          <p:spPr bwMode="auto">
            <a:xfrm>
              <a:off x="23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70" name="Rectangle 22"/>
            <p:cNvSpPr>
              <a:spLocks noChangeArrowheads="1"/>
            </p:cNvSpPr>
            <p:nvPr/>
          </p:nvSpPr>
          <p:spPr bwMode="auto">
            <a:xfrm>
              <a:off x="251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71" name="Rectangle 23"/>
            <p:cNvSpPr>
              <a:spLocks noChangeArrowheads="1"/>
            </p:cNvSpPr>
            <p:nvPr/>
          </p:nvSpPr>
          <p:spPr bwMode="auto">
            <a:xfrm>
              <a:off x="268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72" name="Rectangle 24"/>
            <p:cNvSpPr>
              <a:spLocks noChangeArrowheads="1"/>
            </p:cNvSpPr>
            <p:nvPr/>
          </p:nvSpPr>
          <p:spPr bwMode="auto">
            <a:xfrm>
              <a:off x="284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73" name="Rectangle 25"/>
            <p:cNvSpPr>
              <a:spLocks noChangeArrowheads="1"/>
            </p:cNvSpPr>
            <p:nvPr/>
          </p:nvSpPr>
          <p:spPr bwMode="auto">
            <a:xfrm>
              <a:off x="301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74" name="Rectangle 26"/>
            <p:cNvSpPr>
              <a:spLocks noChangeArrowheads="1"/>
            </p:cNvSpPr>
            <p:nvPr/>
          </p:nvSpPr>
          <p:spPr bwMode="auto">
            <a:xfrm>
              <a:off x="317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75" name="Rectangle 27"/>
            <p:cNvSpPr>
              <a:spLocks noChangeArrowheads="1"/>
            </p:cNvSpPr>
            <p:nvPr/>
          </p:nvSpPr>
          <p:spPr bwMode="auto">
            <a:xfrm>
              <a:off x="334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76" name="Rectangle 28"/>
            <p:cNvSpPr>
              <a:spLocks noChangeArrowheads="1"/>
            </p:cNvSpPr>
            <p:nvPr/>
          </p:nvSpPr>
          <p:spPr bwMode="auto">
            <a:xfrm>
              <a:off x="350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77" name="Rectangle 29"/>
            <p:cNvSpPr>
              <a:spLocks noChangeArrowheads="1"/>
            </p:cNvSpPr>
            <p:nvPr/>
          </p:nvSpPr>
          <p:spPr bwMode="auto">
            <a:xfrm>
              <a:off x="36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78" name="Rectangle 30"/>
            <p:cNvSpPr>
              <a:spLocks noChangeArrowheads="1"/>
            </p:cNvSpPr>
            <p:nvPr/>
          </p:nvSpPr>
          <p:spPr bwMode="auto">
            <a:xfrm>
              <a:off x="38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79" name="Rectangle 31"/>
            <p:cNvSpPr>
              <a:spLocks noChangeArrowheads="1"/>
            </p:cNvSpPr>
            <p:nvPr/>
          </p:nvSpPr>
          <p:spPr bwMode="auto">
            <a:xfrm>
              <a:off x="40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80" name="Rectangle 32"/>
            <p:cNvSpPr>
              <a:spLocks noChangeArrowheads="1"/>
            </p:cNvSpPr>
            <p:nvPr/>
          </p:nvSpPr>
          <p:spPr bwMode="auto">
            <a:xfrm>
              <a:off x="41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81" name="Rectangle 33"/>
            <p:cNvSpPr>
              <a:spLocks noChangeArrowheads="1"/>
            </p:cNvSpPr>
            <p:nvPr/>
          </p:nvSpPr>
          <p:spPr bwMode="auto">
            <a:xfrm>
              <a:off x="43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82" name="Rectangle 34"/>
            <p:cNvSpPr>
              <a:spLocks noChangeArrowheads="1"/>
            </p:cNvSpPr>
            <p:nvPr/>
          </p:nvSpPr>
          <p:spPr bwMode="auto">
            <a:xfrm>
              <a:off x="44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83" name="Rectangle 35"/>
            <p:cNvSpPr>
              <a:spLocks noChangeArrowheads="1"/>
            </p:cNvSpPr>
            <p:nvPr/>
          </p:nvSpPr>
          <p:spPr bwMode="auto">
            <a:xfrm>
              <a:off x="46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84" name="Rectangle 36"/>
            <p:cNvSpPr>
              <a:spLocks noChangeArrowheads="1"/>
            </p:cNvSpPr>
            <p:nvPr/>
          </p:nvSpPr>
          <p:spPr bwMode="auto">
            <a:xfrm>
              <a:off x="48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85" name="Rectangle 37"/>
            <p:cNvSpPr>
              <a:spLocks noChangeArrowheads="1"/>
            </p:cNvSpPr>
            <p:nvPr/>
          </p:nvSpPr>
          <p:spPr bwMode="auto">
            <a:xfrm>
              <a:off x="49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86" name="Rectangle 38"/>
            <p:cNvSpPr>
              <a:spLocks noChangeArrowheads="1"/>
            </p:cNvSpPr>
            <p:nvPr/>
          </p:nvSpPr>
          <p:spPr bwMode="auto">
            <a:xfrm>
              <a:off x="51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87" name="Rectangle 39"/>
            <p:cNvSpPr>
              <a:spLocks noChangeArrowheads="1"/>
            </p:cNvSpPr>
            <p:nvPr/>
          </p:nvSpPr>
          <p:spPr bwMode="auto">
            <a:xfrm>
              <a:off x="53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88" name="Rectangle 40"/>
            <p:cNvSpPr>
              <a:spLocks noChangeArrowheads="1"/>
            </p:cNvSpPr>
            <p:nvPr/>
          </p:nvSpPr>
          <p:spPr bwMode="auto">
            <a:xfrm>
              <a:off x="54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89" name="Rectangle 41"/>
            <p:cNvSpPr>
              <a:spLocks noChangeArrowheads="1"/>
            </p:cNvSpPr>
            <p:nvPr/>
          </p:nvSpPr>
          <p:spPr bwMode="auto">
            <a:xfrm>
              <a:off x="20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smtClean="0">
                <a:solidFill>
                  <a:srgbClr val="000000"/>
                </a:solidFill>
              </a:endParaRPr>
            </a:p>
          </p:txBody>
        </p:sp>
        <p:sp>
          <p:nvSpPr>
            <p:cNvPr id="1947690" name="Rectangle 42"/>
            <p:cNvSpPr>
              <a:spLocks noChangeArrowheads="1"/>
            </p:cNvSpPr>
            <p:nvPr/>
          </p:nvSpPr>
          <p:spPr bwMode="auto">
            <a:xfrm>
              <a:off x="40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91" name="Rectangle 43"/>
            <p:cNvSpPr>
              <a:spLocks noChangeArrowheads="1"/>
            </p:cNvSpPr>
            <p:nvPr/>
          </p:nvSpPr>
          <p:spPr bwMode="auto">
            <a:xfrm>
              <a:off x="56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7692" name="Rectangle 44"/>
            <p:cNvSpPr>
              <a:spLocks noChangeArrowheads="1"/>
            </p:cNvSpPr>
            <p:nvPr/>
          </p:nvSpPr>
          <p:spPr bwMode="auto">
            <a:xfrm>
              <a:off x="-12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947693" name="Text Box 45"/>
          <p:cNvSpPr txBox="1">
            <a:spLocks noChangeArrowheads="1"/>
          </p:cNvSpPr>
          <p:nvPr/>
        </p:nvSpPr>
        <p:spPr bwMode="auto">
          <a:xfrm>
            <a:off x="196850" y="3810000"/>
            <a:ext cx="1312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</a:rPr>
              <a:t>plastic</a:t>
            </a:r>
          </a:p>
        </p:txBody>
      </p:sp>
      <p:sp>
        <p:nvSpPr>
          <p:cNvPr id="1947694" name="Text Box 46"/>
          <p:cNvSpPr txBox="1">
            <a:spLocks noChangeArrowheads="1"/>
          </p:cNvSpPr>
          <p:nvPr/>
        </p:nvSpPr>
        <p:spPr bwMode="auto">
          <a:xfrm>
            <a:off x="276225" y="3013075"/>
            <a:ext cx="619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air</a:t>
            </a:r>
          </a:p>
        </p:txBody>
      </p:sp>
      <p:sp>
        <p:nvSpPr>
          <p:cNvPr id="1947695" name="Rectangle 47"/>
          <p:cNvSpPr>
            <a:spLocks noChangeArrowheads="1"/>
          </p:cNvSpPr>
          <p:nvPr/>
        </p:nvSpPr>
        <p:spPr bwMode="auto">
          <a:xfrm>
            <a:off x="0" y="4318000"/>
            <a:ext cx="9144000" cy="1190625"/>
          </a:xfrm>
          <a:prstGeom prst="rect">
            <a:avLst/>
          </a:prstGeom>
          <a:gradFill rotWithShape="1">
            <a:gsLst>
              <a:gs pos="0">
                <a:srgbClr val="00FF00">
                  <a:alpha val="10001"/>
                </a:srgbClr>
              </a:gs>
              <a:gs pos="100000">
                <a:srgbClr val="00FF00">
                  <a:alpha val="8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7696" name="Text Box 48"/>
          <p:cNvSpPr txBox="1">
            <a:spLocks noChangeArrowheads="1"/>
          </p:cNvSpPr>
          <p:nvPr/>
        </p:nvSpPr>
        <p:spPr bwMode="auto">
          <a:xfrm>
            <a:off x="276225" y="5927725"/>
            <a:ext cx="1154113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fibers</a:t>
            </a:r>
          </a:p>
        </p:txBody>
      </p:sp>
      <p:sp>
        <p:nvSpPr>
          <p:cNvPr id="1947697" name="Text Box 49"/>
          <p:cNvSpPr txBox="1">
            <a:spLocks noChangeArrowheads="1"/>
          </p:cNvSpPr>
          <p:nvPr/>
        </p:nvSpPr>
        <p:spPr bwMode="auto">
          <a:xfrm>
            <a:off x="234950" y="4665663"/>
            <a:ext cx="2014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Gd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O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S:Tb</a:t>
            </a:r>
          </a:p>
        </p:txBody>
      </p:sp>
      <p:sp>
        <p:nvSpPr>
          <p:cNvPr id="1947698" name="Freeform 50"/>
          <p:cNvSpPr>
            <a:spLocks/>
          </p:cNvSpPr>
          <p:nvPr/>
        </p:nvSpPr>
        <p:spPr bwMode="auto">
          <a:xfrm>
            <a:off x="2544763" y="2965450"/>
            <a:ext cx="4078287" cy="850900"/>
          </a:xfrm>
          <a:custGeom>
            <a:avLst/>
            <a:gdLst>
              <a:gd name="T0" fmla="*/ 0 w 1490"/>
              <a:gd name="T1" fmla="*/ 536 h 536"/>
              <a:gd name="T2" fmla="*/ 402 w 1490"/>
              <a:gd name="T3" fmla="*/ 436 h 536"/>
              <a:gd name="T4" fmla="*/ 631 w 1490"/>
              <a:gd name="T5" fmla="*/ 70 h 536"/>
              <a:gd name="T6" fmla="*/ 749 w 1490"/>
              <a:gd name="T7" fmla="*/ 15 h 536"/>
              <a:gd name="T8" fmla="*/ 832 w 1490"/>
              <a:gd name="T9" fmla="*/ 116 h 536"/>
              <a:gd name="T10" fmla="*/ 960 w 1490"/>
              <a:gd name="T11" fmla="*/ 399 h 536"/>
              <a:gd name="T12" fmla="*/ 1161 w 1490"/>
              <a:gd name="T13" fmla="*/ 500 h 536"/>
              <a:gd name="T14" fmla="*/ 1490 w 1490"/>
              <a:gd name="T15" fmla="*/ 509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0" h="536">
                <a:moveTo>
                  <a:pt x="0" y="536"/>
                </a:moveTo>
                <a:cubicBezTo>
                  <a:pt x="148" y="525"/>
                  <a:pt x="297" y="514"/>
                  <a:pt x="402" y="436"/>
                </a:cubicBezTo>
                <a:cubicBezTo>
                  <a:pt x="507" y="358"/>
                  <a:pt x="573" y="140"/>
                  <a:pt x="631" y="70"/>
                </a:cubicBezTo>
                <a:cubicBezTo>
                  <a:pt x="689" y="0"/>
                  <a:pt x="716" y="7"/>
                  <a:pt x="749" y="15"/>
                </a:cubicBezTo>
                <a:cubicBezTo>
                  <a:pt x="782" y="23"/>
                  <a:pt x="797" y="52"/>
                  <a:pt x="832" y="116"/>
                </a:cubicBezTo>
                <a:cubicBezTo>
                  <a:pt x="867" y="180"/>
                  <a:pt x="905" y="335"/>
                  <a:pt x="960" y="399"/>
                </a:cubicBezTo>
                <a:cubicBezTo>
                  <a:pt x="1015" y="463"/>
                  <a:pt x="1073" y="482"/>
                  <a:pt x="1161" y="500"/>
                </a:cubicBezTo>
                <a:cubicBezTo>
                  <a:pt x="1249" y="518"/>
                  <a:pt x="1369" y="513"/>
                  <a:pt x="1490" y="50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7699" name="Text Box 51"/>
          <p:cNvSpPr txBox="1">
            <a:spLocks noChangeArrowheads="1"/>
          </p:cNvSpPr>
          <p:nvPr/>
        </p:nvSpPr>
        <p:spPr bwMode="auto">
          <a:xfrm rot="4391248">
            <a:off x="3317082" y="1994694"/>
            <a:ext cx="1084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x-rays</a:t>
            </a:r>
          </a:p>
        </p:txBody>
      </p:sp>
      <p:sp>
        <p:nvSpPr>
          <p:cNvPr id="1947701" name="Rectangle 5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Detector calibration</a:t>
            </a:r>
          </a:p>
        </p:txBody>
      </p:sp>
    </p:spTree>
    <p:extLst>
      <p:ext uri="{BB962C8B-B14F-4D97-AF65-F5344CB8AC3E}">
        <p14:creationId xmlns:p14="http://schemas.microsoft.com/office/powerpoint/2010/main" val="16362544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scattering from a lattice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1141" name="Text Box 5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91142" name="Picture 6" descr="phaseframe_06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195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8674" name="Rectangle 2"/>
          <p:cNvSpPr>
            <a:spLocks noChangeArrowheads="1"/>
          </p:cNvSpPr>
          <p:nvPr/>
        </p:nvSpPr>
        <p:spPr bwMode="auto">
          <a:xfrm>
            <a:off x="0" y="4325938"/>
            <a:ext cx="9144000" cy="11906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8675" name="Rectangle 3"/>
          <p:cNvSpPr>
            <a:spLocks noChangeArrowheads="1"/>
          </p:cNvSpPr>
          <p:nvPr/>
        </p:nvSpPr>
        <p:spPr bwMode="auto">
          <a:xfrm>
            <a:off x="0" y="3802063"/>
            <a:ext cx="9144000" cy="5159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8676" name="Rectangle 4"/>
          <p:cNvSpPr>
            <a:spLocks noChangeArrowheads="1"/>
          </p:cNvSpPr>
          <p:nvPr/>
        </p:nvSpPr>
        <p:spPr bwMode="auto">
          <a:xfrm rot="5400000">
            <a:off x="-1355725" y="3579812"/>
            <a:ext cx="11364913" cy="8556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8677" name="Rectangle 5"/>
          <p:cNvSpPr>
            <a:spLocks noChangeArrowheads="1"/>
          </p:cNvSpPr>
          <p:nvPr/>
        </p:nvSpPr>
        <p:spPr bwMode="auto">
          <a:xfrm>
            <a:off x="0" y="3810000"/>
            <a:ext cx="9144000" cy="515938"/>
          </a:xfrm>
          <a:prstGeom prst="rect">
            <a:avLst/>
          </a:prstGeom>
          <a:solidFill>
            <a:schemeClr val="tx2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8678" name="Rectangle 6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48680" name="Group 8"/>
          <p:cNvGrpSpPr>
            <a:grpSpLocks/>
          </p:cNvGrpSpPr>
          <p:nvPr/>
        </p:nvGrpSpPr>
        <p:grpSpPr bwMode="auto">
          <a:xfrm>
            <a:off x="0" y="5516563"/>
            <a:ext cx="9434513" cy="1341437"/>
            <a:chOff x="-125" y="3475"/>
            <a:chExt cx="5943" cy="845"/>
          </a:xfrm>
        </p:grpSpPr>
        <p:sp>
          <p:nvSpPr>
            <p:cNvPr id="1948681" name="Rectangle 9"/>
            <p:cNvSpPr>
              <a:spLocks noChangeArrowheads="1"/>
            </p:cNvSpPr>
            <p:nvPr/>
          </p:nvSpPr>
          <p:spPr bwMode="auto">
            <a:xfrm>
              <a:off x="10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82" name="Rectangle 10"/>
            <p:cNvSpPr>
              <a:spLocks noChangeArrowheads="1"/>
            </p:cNvSpPr>
            <p:nvPr/>
          </p:nvSpPr>
          <p:spPr bwMode="auto">
            <a:xfrm>
              <a:off x="11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83" name="Rectangle 11"/>
            <p:cNvSpPr>
              <a:spLocks noChangeArrowheads="1"/>
            </p:cNvSpPr>
            <p:nvPr/>
          </p:nvSpPr>
          <p:spPr bwMode="auto">
            <a:xfrm>
              <a:off x="13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84" name="Rectangle 12"/>
            <p:cNvSpPr>
              <a:spLocks noChangeArrowheads="1"/>
            </p:cNvSpPr>
            <p:nvPr/>
          </p:nvSpPr>
          <p:spPr bwMode="auto">
            <a:xfrm>
              <a:off x="15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85" name="Rectangle 13"/>
            <p:cNvSpPr>
              <a:spLocks noChangeArrowheads="1"/>
            </p:cNvSpPr>
            <p:nvPr/>
          </p:nvSpPr>
          <p:spPr bwMode="auto">
            <a:xfrm>
              <a:off x="3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86" name="Rectangle 14"/>
            <p:cNvSpPr>
              <a:spLocks noChangeArrowheads="1"/>
            </p:cNvSpPr>
            <p:nvPr/>
          </p:nvSpPr>
          <p:spPr bwMode="auto">
            <a:xfrm>
              <a:off x="5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87" name="Rectangle 15"/>
            <p:cNvSpPr>
              <a:spLocks noChangeArrowheads="1"/>
            </p:cNvSpPr>
            <p:nvPr/>
          </p:nvSpPr>
          <p:spPr bwMode="auto">
            <a:xfrm>
              <a:off x="7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88" name="Rectangle 16"/>
            <p:cNvSpPr>
              <a:spLocks noChangeArrowheads="1"/>
            </p:cNvSpPr>
            <p:nvPr/>
          </p:nvSpPr>
          <p:spPr bwMode="auto">
            <a:xfrm>
              <a:off x="8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89" name="Rectangle 17"/>
            <p:cNvSpPr>
              <a:spLocks noChangeArrowheads="1"/>
            </p:cNvSpPr>
            <p:nvPr/>
          </p:nvSpPr>
          <p:spPr bwMode="auto">
            <a:xfrm>
              <a:off x="16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90" name="Rectangle 18"/>
            <p:cNvSpPr>
              <a:spLocks noChangeArrowheads="1"/>
            </p:cNvSpPr>
            <p:nvPr/>
          </p:nvSpPr>
          <p:spPr bwMode="auto">
            <a:xfrm>
              <a:off x="18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91" name="Rectangle 19"/>
            <p:cNvSpPr>
              <a:spLocks noChangeArrowheads="1"/>
            </p:cNvSpPr>
            <p:nvPr/>
          </p:nvSpPr>
          <p:spPr bwMode="auto">
            <a:xfrm>
              <a:off x="20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92" name="Rectangle 20"/>
            <p:cNvSpPr>
              <a:spLocks noChangeArrowheads="1"/>
            </p:cNvSpPr>
            <p:nvPr/>
          </p:nvSpPr>
          <p:spPr bwMode="auto">
            <a:xfrm>
              <a:off x="21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93" name="Rectangle 21"/>
            <p:cNvSpPr>
              <a:spLocks noChangeArrowheads="1"/>
            </p:cNvSpPr>
            <p:nvPr/>
          </p:nvSpPr>
          <p:spPr bwMode="auto">
            <a:xfrm>
              <a:off x="23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94" name="Rectangle 22"/>
            <p:cNvSpPr>
              <a:spLocks noChangeArrowheads="1"/>
            </p:cNvSpPr>
            <p:nvPr/>
          </p:nvSpPr>
          <p:spPr bwMode="auto">
            <a:xfrm>
              <a:off x="251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95" name="Rectangle 23"/>
            <p:cNvSpPr>
              <a:spLocks noChangeArrowheads="1"/>
            </p:cNvSpPr>
            <p:nvPr/>
          </p:nvSpPr>
          <p:spPr bwMode="auto">
            <a:xfrm>
              <a:off x="268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96" name="Rectangle 24"/>
            <p:cNvSpPr>
              <a:spLocks noChangeArrowheads="1"/>
            </p:cNvSpPr>
            <p:nvPr/>
          </p:nvSpPr>
          <p:spPr bwMode="auto">
            <a:xfrm>
              <a:off x="284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97" name="Rectangle 25"/>
            <p:cNvSpPr>
              <a:spLocks noChangeArrowheads="1"/>
            </p:cNvSpPr>
            <p:nvPr/>
          </p:nvSpPr>
          <p:spPr bwMode="auto">
            <a:xfrm>
              <a:off x="301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98" name="Rectangle 26"/>
            <p:cNvSpPr>
              <a:spLocks noChangeArrowheads="1"/>
            </p:cNvSpPr>
            <p:nvPr/>
          </p:nvSpPr>
          <p:spPr bwMode="auto">
            <a:xfrm>
              <a:off x="317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699" name="Rectangle 27"/>
            <p:cNvSpPr>
              <a:spLocks noChangeArrowheads="1"/>
            </p:cNvSpPr>
            <p:nvPr/>
          </p:nvSpPr>
          <p:spPr bwMode="auto">
            <a:xfrm>
              <a:off x="334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00" name="Rectangle 28"/>
            <p:cNvSpPr>
              <a:spLocks noChangeArrowheads="1"/>
            </p:cNvSpPr>
            <p:nvPr/>
          </p:nvSpPr>
          <p:spPr bwMode="auto">
            <a:xfrm>
              <a:off x="350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01" name="Rectangle 29"/>
            <p:cNvSpPr>
              <a:spLocks noChangeArrowheads="1"/>
            </p:cNvSpPr>
            <p:nvPr/>
          </p:nvSpPr>
          <p:spPr bwMode="auto">
            <a:xfrm>
              <a:off x="36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02" name="Rectangle 30"/>
            <p:cNvSpPr>
              <a:spLocks noChangeArrowheads="1"/>
            </p:cNvSpPr>
            <p:nvPr/>
          </p:nvSpPr>
          <p:spPr bwMode="auto">
            <a:xfrm>
              <a:off x="38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03" name="Rectangle 31"/>
            <p:cNvSpPr>
              <a:spLocks noChangeArrowheads="1"/>
            </p:cNvSpPr>
            <p:nvPr/>
          </p:nvSpPr>
          <p:spPr bwMode="auto">
            <a:xfrm>
              <a:off x="40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04" name="Rectangle 32"/>
            <p:cNvSpPr>
              <a:spLocks noChangeArrowheads="1"/>
            </p:cNvSpPr>
            <p:nvPr/>
          </p:nvSpPr>
          <p:spPr bwMode="auto">
            <a:xfrm>
              <a:off x="41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05" name="Rectangle 33"/>
            <p:cNvSpPr>
              <a:spLocks noChangeArrowheads="1"/>
            </p:cNvSpPr>
            <p:nvPr/>
          </p:nvSpPr>
          <p:spPr bwMode="auto">
            <a:xfrm>
              <a:off x="43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06" name="Rectangle 34"/>
            <p:cNvSpPr>
              <a:spLocks noChangeArrowheads="1"/>
            </p:cNvSpPr>
            <p:nvPr/>
          </p:nvSpPr>
          <p:spPr bwMode="auto">
            <a:xfrm>
              <a:off x="44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07" name="Rectangle 35"/>
            <p:cNvSpPr>
              <a:spLocks noChangeArrowheads="1"/>
            </p:cNvSpPr>
            <p:nvPr/>
          </p:nvSpPr>
          <p:spPr bwMode="auto">
            <a:xfrm>
              <a:off x="46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08" name="Rectangle 36"/>
            <p:cNvSpPr>
              <a:spLocks noChangeArrowheads="1"/>
            </p:cNvSpPr>
            <p:nvPr/>
          </p:nvSpPr>
          <p:spPr bwMode="auto">
            <a:xfrm>
              <a:off x="48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09" name="Rectangle 37"/>
            <p:cNvSpPr>
              <a:spLocks noChangeArrowheads="1"/>
            </p:cNvSpPr>
            <p:nvPr/>
          </p:nvSpPr>
          <p:spPr bwMode="auto">
            <a:xfrm>
              <a:off x="49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10" name="Rectangle 38"/>
            <p:cNvSpPr>
              <a:spLocks noChangeArrowheads="1"/>
            </p:cNvSpPr>
            <p:nvPr/>
          </p:nvSpPr>
          <p:spPr bwMode="auto">
            <a:xfrm>
              <a:off x="51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11" name="Rectangle 39"/>
            <p:cNvSpPr>
              <a:spLocks noChangeArrowheads="1"/>
            </p:cNvSpPr>
            <p:nvPr/>
          </p:nvSpPr>
          <p:spPr bwMode="auto">
            <a:xfrm>
              <a:off x="53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12" name="Rectangle 40"/>
            <p:cNvSpPr>
              <a:spLocks noChangeArrowheads="1"/>
            </p:cNvSpPr>
            <p:nvPr/>
          </p:nvSpPr>
          <p:spPr bwMode="auto">
            <a:xfrm>
              <a:off x="54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13" name="Rectangle 41"/>
            <p:cNvSpPr>
              <a:spLocks noChangeArrowheads="1"/>
            </p:cNvSpPr>
            <p:nvPr/>
          </p:nvSpPr>
          <p:spPr bwMode="auto">
            <a:xfrm>
              <a:off x="20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smtClean="0">
                <a:solidFill>
                  <a:srgbClr val="000000"/>
                </a:solidFill>
              </a:endParaRPr>
            </a:p>
          </p:txBody>
        </p:sp>
        <p:sp>
          <p:nvSpPr>
            <p:cNvPr id="1948714" name="Rectangle 42"/>
            <p:cNvSpPr>
              <a:spLocks noChangeArrowheads="1"/>
            </p:cNvSpPr>
            <p:nvPr/>
          </p:nvSpPr>
          <p:spPr bwMode="auto">
            <a:xfrm>
              <a:off x="40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15" name="Rectangle 43"/>
            <p:cNvSpPr>
              <a:spLocks noChangeArrowheads="1"/>
            </p:cNvSpPr>
            <p:nvPr/>
          </p:nvSpPr>
          <p:spPr bwMode="auto">
            <a:xfrm>
              <a:off x="56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48716" name="Rectangle 44"/>
            <p:cNvSpPr>
              <a:spLocks noChangeArrowheads="1"/>
            </p:cNvSpPr>
            <p:nvPr/>
          </p:nvSpPr>
          <p:spPr bwMode="auto">
            <a:xfrm>
              <a:off x="-12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948717" name="Text Box 45"/>
          <p:cNvSpPr txBox="1">
            <a:spLocks noChangeArrowheads="1"/>
          </p:cNvSpPr>
          <p:nvPr/>
        </p:nvSpPr>
        <p:spPr bwMode="auto">
          <a:xfrm>
            <a:off x="196850" y="3810000"/>
            <a:ext cx="1312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</a:rPr>
              <a:t>plastic</a:t>
            </a:r>
          </a:p>
        </p:txBody>
      </p:sp>
      <p:sp>
        <p:nvSpPr>
          <p:cNvPr id="1948718" name="Text Box 46"/>
          <p:cNvSpPr txBox="1">
            <a:spLocks noChangeArrowheads="1"/>
          </p:cNvSpPr>
          <p:nvPr/>
        </p:nvSpPr>
        <p:spPr bwMode="auto">
          <a:xfrm>
            <a:off x="276225" y="3013075"/>
            <a:ext cx="619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air</a:t>
            </a:r>
          </a:p>
        </p:txBody>
      </p:sp>
      <p:sp>
        <p:nvSpPr>
          <p:cNvPr id="1948719" name="Rectangle 47"/>
          <p:cNvSpPr>
            <a:spLocks noChangeArrowheads="1"/>
          </p:cNvSpPr>
          <p:nvPr/>
        </p:nvSpPr>
        <p:spPr bwMode="auto">
          <a:xfrm>
            <a:off x="0" y="4318000"/>
            <a:ext cx="9144000" cy="1190625"/>
          </a:xfrm>
          <a:prstGeom prst="rect">
            <a:avLst/>
          </a:prstGeom>
          <a:gradFill rotWithShape="1">
            <a:gsLst>
              <a:gs pos="0">
                <a:srgbClr val="00FF00">
                  <a:alpha val="10001"/>
                </a:srgbClr>
              </a:gs>
              <a:gs pos="100000">
                <a:srgbClr val="00FF00">
                  <a:alpha val="8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8720" name="Text Box 48"/>
          <p:cNvSpPr txBox="1">
            <a:spLocks noChangeArrowheads="1"/>
          </p:cNvSpPr>
          <p:nvPr/>
        </p:nvSpPr>
        <p:spPr bwMode="auto">
          <a:xfrm>
            <a:off x="276225" y="5927725"/>
            <a:ext cx="1154113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fibers</a:t>
            </a:r>
          </a:p>
        </p:txBody>
      </p:sp>
      <p:sp>
        <p:nvSpPr>
          <p:cNvPr id="1948721" name="Text Box 49"/>
          <p:cNvSpPr txBox="1">
            <a:spLocks noChangeArrowheads="1"/>
          </p:cNvSpPr>
          <p:nvPr/>
        </p:nvSpPr>
        <p:spPr bwMode="auto">
          <a:xfrm>
            <a:off x="234950" y="4665663"/>
            <a:ext cx="2014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Gd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O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S:Tb</a:t>
            </a:r>
          </a:p>
        </p:txBody>
      </p:sp>
      <p:sp>
        <p:nvSpPr>
          <p:cNvPr id="1948722" name="Freeform 50"/>
          <p:cNvSpPr>
            <a:spLocks/>
          </p:cNvSpPr>
          <p:nvPr/>
        </p:nvSpPr>
        <p:spPr bwMode="auto">
          <a:xfrm>
            <a:off x="2757488" y="2965450"/>
            <a:ext cx="3278187" cy="850900"/>
          </a:xfrm>
          <a:custGeom>
            <a:avLst/>
            <a:gdLst>
              <a:gd name="T0" fmla="*/ 0 w 1490"/>
              <a:gd name="T1" fmla="*/ 536 h 536"/>
              <a:gd name="T2" fmla="*/ 402 w 1490"/>
              <a:gd name="T3" fmla="*/ 436 h 536"/>
              <a:gd name="T4" fmla="*/ 631 w 1490"/>
              <a:gd name="T5" fmla="*/ 70 h 536"/>
              <a:gd name="T6" fmla="*/ 749 w 1490"/>
              <a:gd name="T7" fmla="*/ 15 h 536"/>
              <a:gd name="T8" fmla="*/ 832 w 1490"/>
              <a:gd name="T9" fmla="*/ 116 h 536"/>
              <a:gd name="T10" fmla="*/ 960 w 1490"/>
              <a:gd name="T11" fmla="*/ 399 h 536"/>
              <a:gd name="T12" fmla="*/ 1161 w 1490"/>
              <a:gd name="T13" fmla="*/ 500 h 536"/>
              <a:gd name="T14" fmla="*/ 1490 w 1490"/>
              <a:gd name="T15" fmla="*/ 509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0" h="536">
                <a:moveTo>
                  <a:pt x="0" y="536"/>
                </a:moveTo>
                <a:cubicBezTo>
                  <a:pt x="148" y="525"/>
                  <a:pt x="297" y="514"/>
                  <a:pt x="402" y="436"/>
                </a:cubicBezTo>
                <a:cubicBezTo>
                  <a:pt x="507" y="358"/>
                  <a:pt x="573" y="140"/>
                  <a:pt x="631" y="70"/>
                </a:cubicBezTo>
                <a:cubicBezTo>
                  <a:pt x="689" y="0"/>
                  <a:pt x="716" y="7"/>
                  <a:pt x="749" y="15"/>
                </a:cubicBezTo>
                <a:cubicBezTo>
                  <a:pt x="782" y="23"/>
                  <a:pt x="797" y="52"/>
                  <a:pt x="832" y="116"/>
                </a:cubicBezTo>
                <a:cubicBezTo>
                  <a:pt x="867" y="180"/>
                  <a:pt x="905" y="335"/>
                  <a:pt x="960" y="399"/>
                </a:cubicBezTo>
                <a:cubicBezTo>
                  <a:pt x="1015" y="463"/>
                  <a:pt x="1073" y="482"/>
                  <a:pt x="1161" y="500"/>
                </a:cubicBezTo>
                <a:cubicBezTo>
                  <a:pt x="1249" y="518"/>
                  <a:pt x="1369" y="513"/>
                  <a:pt x="1490" y="50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8723" name="Text Box 51"/>
          <p:cNvSpPr txBox="1">
            <a:spLocks noChangeArrowheads="1"/>
          </p:cNvSpPr>
          <p:nvPr/>
        </p:nvSpPr>
        <p:spPr bwMode="auto">
          <a:xfrm rot="5400000">
            <a:off x="3840957" y="1807369"/>
            <a:ext cx="1084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x-rays</a:t>
            </a:r>
          </a:p>
        </p:txBody>
      </p:sp>
      <p:sp>
        <p:nvSpPr>
          <p:cNvPr id="1948725" name="Rectangle 5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Detector calibration</a:t>
            </a:r>
          </a:p>
        </p:txBody>
      </p:sp>
    </p:spTree>
    <p:extLst>
      <p:ext uri="{BB962C8B-B14F-4D97-AF65-F5344CB8AC3E}">
        <p14:creationId xmlns:p14="http://schemas.microsoft.com/office/powerpoint/2010/main" val="12873961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82" name="Rectangle 2"/>
          <p:cNvSpPr>
            <a:spLocks noChangeArrowheads="1"/>
          </p:cNvSpPr>
          <p:nvPr/>
        </p:nvSpPr>
        <p:spPr bwMode="auto">
          <a:xfrm>
            <a:off x="0" y="4173538"/>
            <a:ext cx="9144000" cy="1343025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24483" name="Rectangle 3"/>
          <p:cNvSpPr>
            <a:spLocks noChangeArrowheads="1"/>
          </p:cNvSpPr>
          <p:nvPr/>
        </p:nvSpPr>
        <p:spPr bwMode="auto">
          <a:xfrm>
            <a:off x="0" y="3649663"/>
            <a:ext cx="9144000" cy="515937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24484" name="Rectangle 4"/>
          <p:cNvSpPr>
            <a:spLocks noChangeArrowheads="1"/>
          </p:cNvSpPr>
          <p:nvPr/>
        </p:nvSpPr>
        <p:spPr bwMode="auto">
          <a:xfrm rot="5400000">
            <a:off x="-1355725" y="3579812"/>
            <a:ext cx="11364913" cy="8556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24485" name="Rectangle 5"/>
          <p:cNvSpPr>
            <a:spLocks noChangeArrowheads="1"/>
          </p:cNvSpPr>
          <p:nvPr/>
        </p:nvSpPr>
        <p:spPr bwMode="auto">
          <a:xfrm>
            <a:off x="0" y="3657600"/>
            <a:ext cx="9144000" cy="515938"/>
          </a:xfrm>
          <a:prstGeom prst="rect">
            <a:avLst/>
          </a:prstGeom>
          <a:solidFill>
            <a:schemeClr val="tx2">
              <a:alpha val="2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24486" name="Rectangle 6"/>
          <p:cNvSpPr>
            <a:spLocks noChangeArrowheads="1"/>
          </p:cNvSpPr>
          <p:nvPr/>
        </p:nvSpPr>
        <p:spPr bwMode="auto">
          <a:xfrm>
            <a:off x="0" y="5516563"/>
            <a:ext cx="9144000" cy="1341437"/>
          </a:xfrm>
          <a:prstGeom prst="rect">
            <a:avLst/>
          </a:prstGeom>
          <a:gradFill rotWithShape="1">
            <a:gsLst>
              <a:gs pos="0">
                <a:schemeClr val="accent1">
                  <a:alpha val="80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2324487" name="Group 7"/>
          <p:cNvGrpSpPr>
            <a:grpSpLocks/>
          </p:cNvGrpSpPr>
          <p:nvPr/>
        </p:nvGrpSpPr>
        <p:grpSpPr bwMode="auto">
          <a:xfrm>
            <a:off x="0" y="5516563"/>
            <a:ext cx="9434513" cy="1341437"/>
            <a:chOff x="-125" y="3475"/>
            <a:chExt cx="5943" cy="845"/>
          </a:xfrm>
        </p:grpSpPr>
        <p:sp>
          <p:nvSpPr>
            <p:cNvPr id="2324488" name="Rectangle 8"/>
            <p:cNvSpPr>
              <a:spLocks noChangeArrowheads="1"/>
            </p:cNvSpPr>
            <p:nvPr/>
          </p:nvSpPr>
          <p:spPr bwMode="auto">
            <a:xfrm>
              <a:off x="10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489" name="Rectangle 9"/>
            <p:cNvSpPr>
              <a:spLocks noChangeArrowheads="1"/>
            </p:cNvSpPr>
            <p:nvPr/>
          </p:nvSpPr>
          <p:spPr bwMode="auto">
            <a:xfrm>
              <a:off x="11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490" name="Rectangle 10"/>
            <p:cNvSpPr>
              <a:spLocks noChangeArrowheads="1"/>
            </p:cNvSpPr>
            <p:nvPr/>
          </p:nvSpPr>
          <p:spPr bwMode="auto">
            <a:xfrm>
              <a:off x="13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491" name="Rectangle 11"/>
            <p:cNvSpPr>
              <a:spLocks noChangeArrowheads="1"/>
            </p:cNvSpPr>
            <p:nvPr/>
          </p:nvSpPr>
          <p:spPr bwMode="auto">
            <a:xfrm>
              <a:off x="15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492" name="Rectangle 12"/>
            <p:cNvSpPr>
              <a:spLocks noChangeArrowheads="1"/>
            </p:cNvSpPr>
            <p:nvPr/>
          </p:nvSpPr>
          <p:spPr bwMode="auto">
            <a:xfrm>
              <a:off x="3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493" name="Rectangle 13"/>
            <p:cNvSpPr>
              <a:spLocks noChangeArrowheads="1"/>
            </p:cNvSpPr>
            <p:nvPr/>
          </p:nvSpPr>
          <p:spPr bwMode="auto">
            <a:xfrm>
              <a:off x="5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494" name="Rectangle 14"/>
            <p:cNvSpPr>
              <a:spLocks noChangeArrowheads="1"/>
            </p:cNvSpPr>
            <p:nvPr/>
          </p:nvSpPr>
          <p:spPr bwMode="auto">
            <a:xfrm>
              <a:off x="7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495" name="Rectangle 15"/>
            <p:cNvSpPr>
              <a:spLocks noChangeArrowheads="1"/>
            </p:cNvSpPr>
            <p:nvPr/>
          </p:nvSpPr>
          <p:spPr bwMode="auto">
            <a:xfrm>
              <a:off x="8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496" name="Rectangle 16"/>
            <p:cNvSpPr>
              <a:spLocks noChangeArrowheads="1"/>
            </p:cNvSpPr>
            <p:nvPr/>
          </p:nvSpPr>
          <p:spPr bwMode="auto">
            <a:xfrm>
              <a:off x="16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497" name="Rectangle 17"/>
            <p:cNvSpPr>
              <a:spLocks noChangeArrowheads="1"/>
            </p:cNvSpPr>
            <p:nvPr/>
          </p:nvSpPr>
          <p:spPr bwMode="auto">
            <a:xfrm>
              <a:off x="18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498" name="Rectangle 18"/>
            <p:cNvSpPr>
              <a:spLocks noChangeArrowheads="1"/>
            </p:cNvSpPr>
            <p:nvPr/>
          </p:nvSpPr>
          <p:spPr bwMode="auto">
            <a:xfrm>
              <a:off x="20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499" name="Rectangle 19"/>
            <p:cNvSpPr>
              <a:spLocks noChangeArrowheads="1"/>
            </p:cNvSpPr>
            <p:nvPr/>
          </p:nvSpPr>
          <p:spPr bwMode="auto">
            <a:xfrm>
              <a:off x="21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00" name="Rectangle 20"/>
            <p:cNvSpPr>
              <a:spLocks noChangeArrowheads="1"/>
            </p:cNvSpPr>
            <p:nvPr/>
          </p:nvSpPr>
          <p:spPr bwMode="auto">
            <a:xfrm>
              <a:off x="23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01" name="Rectangle 21"/>
            <p:cNvSpPr>
              <a:spLocks noChangeArrowheads="1"/>
            </p:cNvSpPr>
            <p:nvPr/>
          </p:nvSpPr>
          <p:spPr bwMode="auto">
            <a:xfrm>
              <a:off x="251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02" name="Rectangle 22"/>
            <p:cNvSpPr>
              <a:spLocks noChangeArrowheads="1"/>
            </p:cNvSpPr>
            <p:nvPr/>
          </p:nvSpPr>
          <p:spPr bwMode="auto">
            <a:xfrm>
              <a:off x="268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03" name="Rectangle 23"/>
            <p:cNvSpPr>
              <a:spLocks noChangeArrowheads="1"/>
            </p:cNvSpPr>
            <p:nvPr/>
          </p:nvSpPr>
          <p:spPr bwMode="auto">
            <a:xfrm>
              <a:off x="284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04" name="Rectangle 24"/>
            <p:cNvSpPr>
              <a:spLocks noChangeArrowheads="1"/>
            </p:cNvSpPr>
            <p:nvPr/>
          </p:nvSpPr>
          <p:spPr bwMode="auto">
            <a:xfrm>
              <a:off x="301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05" name="Rectangle 25"/>
            <p:cNvSpPr>
              <a:spLocks noChangeArrowheads="1"/>
            </p:cNvSpPr>
            <p:nvPr/>
          </p:nvSpPr>
          <p:spPr bwMode="auto">
            <a:xfrm>
              <a:off x="317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06" name="Rectangle 26"/>
            <p:cNvSpPr>
              <a:spLocks noChangeArrowheads="1"/>
            </p:cNvSpPr>
            <p:nvPr/>
          </p:nvSpPr>
          <p:spPr bwMode="auto">
            <a:xfrm>
              <a:off x="334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07" name="Rectangle 27"/>
            <p:cNvSpPr>
              <a:spLocks noChangeArrowheads="1"/>
            </p:cNvSpPr>
            <p:nvPr/>
          </p:nvSpPr>
          <p:spPr bwMode="auto">
            <a:xfrm>
              <a:off x="350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08" name="Rectangle 28"/>
            <p:cNvSpPr>
              <a:spLocks noChangeArrowheads="1"/>
            </p:cNvSpPr>
            <p:nvPr/>
          </p:nvSpPr>
          <p:spPr bwMode="auto">
            <a:xfrm>
              <a:off x="367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09" name="Rectangle 29"/>
            <p:cNvSpPr>
              <a:spLocks noChangeArrowheads="1"/>
            </p:cNvSpPr>
            <p:nvPr/>
          </p:nvSpPr>
          <p:spPr bwMode="auto">
            <a:xfrm>
              <a:off x="383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10" name="Rectangle 30"/>
            <p:cNvSpPr>
              <a:spLocks noChangeArrowheads="1"/>
            </p:cNvSpPr>
            <p:nvPr/>
          </p:nvSpPr>
          <p:spPr bwMode="auto">
            <a:xfrm>
              <a:off x="400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11" name="Rectangle 31"/>
            <p:cNvSpPr>
              <a:spLocks noChangeArrowheads="1"/>
            </p:cNvSpPr>
            <p:nvPr/>
          </p:nvSpPr>
          <p:spPr bwMode="auto">
            <a:xfrm>
              <a:off x="416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12" name="Rectangle 32"/>
            <p:cNvSpPr>
              <a:spLocks noChangeArrowheads="1"/>
            </p:cNvSpPr>
            <p:nvPr/>
          </p:nvSpPr>
          <p:spPr bwMode="auto">
            <a:xfrm>
              <a:off x="433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13" name="Rectangle 33"/>
            <p:cNvSpPr>
              <a:spLocks noChangeArrowheads="1"/>
            </p:cNvSpPr>
            <p:nvPr/>
          </p:nvSpPr>
          <p:spPr bwMode="auto">
            <a:xfrm>
              <a:off x="449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14" name="Rectangle 34"/>
            <p:cNvSpPr>
              <a:spLocks noChangeArrowheads="1"/>
            </p:cNvSpPr>
            <p:nvPr/>
          </p:nvSpPr>
          <p:spPr bwMode="auto">
            <a:xfrm>
              <a:off x="466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15" name="Rectangle 35"/>
            <p:cNvSpPr>
              <a:spLocks noChangeArrowheads="1"/>
            </p:cNvSpPr>
            <p:nvPr/>
          </p:nvSpPr>
          <p:spPr bwMode="auto">
            <a:xfrm>
              <a:off x="482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16" name="Rectangle 36"/>
            <p:cNvSpPr>
              <a:spLocks noChangeArrowheads="1"/>
            </p:cNvSpPr>
            <p:nvPr/>
          </p:nvSpPr>
          <p:spPr bwMode="auto">
            <a:xfrm>
              <a:off x="499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17" name="Rectangle 37"/>
            <p:cNvSpPr>
              <a:spLocks noChangeArrowheads="1"/>
            </p:cNvSpPr>
            <p:nvPr/>
          </p:nvSpPr>
          <p:spPr bwMode="auto">
            <a:xfrm>
              <a:off x="515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18" name="Rectangle 38"/>
            <p:cNvSpPr>
              <a:spLocks noChangeArrowheads="1"/>
            </p:cNvSpPr>
            <p:nvPr/>
          </p:nvSpPr>
          <p:spPr bwMode="auto">
            <a:xfrm>
              <a:off x="532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19" name="Rectangle 39"/>
            <p:cNvSpPr>
              <a:spLocks noChangeArrowheads="1"/>
            </p:cNvSpPr>
            <p:nvPr/>
          </p:nvSpPr>
          <p:spPr bwMode="auto">
            <a:xfrm>
              <a:off x="5488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20" name="Rectangle 40"/>
            <p:cNvSpPr>
              <a:spLocks noChangeArrowheads="1"/>
            </p:cNvSpPr>
            <p:nvPr/>
          </p:nvSpPr>
          <p:spPr bwMode="auto">
            <a:xfrm>
              <a:off x="20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2800" b="1" smtClean="0">
                <a:solidFill>
                  <a:srgbClr val="000000"/>
                </a:solidFill>
              </a:endParaRPr>
            </a:p>
          </p:txBody>
        </p:sp>
        <p:sp>
          <p:nvSpPr>
            <p:cNvPr id="2324521" name="Rectangle 41"/>
            <p:cNvSpPr>
              <a:spLocks noChangeArrowheads="1"/>
            </p:cNvSpPr>
            <p:nvPr/>
          </p:nvSpPr>
          <p:spPr bwMode="auto">
            <a:xfrm>
              <a:off x="40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22" name="Rectangle 42"/>
            <p:cNvSpPr>
              <a:spLocks noChangeArrowheads="1"/>
            </p:cNvSpPr>
            <p:nvPr/>
          </p:nvSpPr>
          <p:spPr bwMode="auto">
            <a:xfrm>
              <a:off x="5653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324523" name="Rectangle 43"/>
            <p:cNvSpPr>
              <a:spLocks noChangeArrowheads="1"/>
            </p:cNvSpPr>
            <p:nvPr/>
          </p:nvSpPr>
          <p:spPr bwMode="auto">
            <a:xfrm>
              <a:off x="-125" y="3475"/>
              <a:ext cx="165" cy="84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2324524" name="Text Box 44"/>
          <p:cNvSpPr txBox="1">
            <a:spLocks noChangeArrowheads="1"/>
          </p:cNvSpPr>
          <p:nvPr/>
        </p:nvSpPr>
        <p:spPr bwMode="auto">
          <a:xfrm>
            <a:off x="196850" y="3657600"/>
            <a:ext cx="1312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FFFFFF"/>
                </a:solidFill>
              </a:rPr>
              <a:t>plastic</a:t>
            </a:r>
          </a:p>
        </p:txBody>
      </p:sp>
      <p:sp>
        <p:nvSpPr>
          <p:cNvPr id="2324525" name="Text Box 45"/>
          <p:cNvSpPr txBox="1">
            <a:spLocks noChangeArrowheads="1"/>
          </p:cNvSpPr>
          <p:nvPr/>
        </p:nvSpPr>
        <p:spPr bwMode="auto">
          <a:xfrm>
            <a:off x="276225" y="2860675"/>
            <a:ext cx="6191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air</a:t>
            </a:r>
          </a:p>
        </p:txBody>
      </p:sp>
      <p:sp>
        <p:nvSpPr>
          <p:cNvPr id="2324526" name="Rectangle 46"/>
          <p:cNvSpPr>
            <a:spLocks noChangeArrowheads="1"/>
          </p:cNvSpPr>
          <p:nvPr/>
        </p:nvSpPr>
        <p:spPr bwMode="auto">
          <a:xfrm>
            <a:off x="0" y="4165600"/>
            <a:ext cx="9144000" cy="1347788"/>
          </a:xfrm>
          <a:prstGeom prst="rect">
            <a:avLst/>
          </a:prstGeom>
          <a:gradFill rotWithShape="1">
            <a:gsLst>
              <a:gs pos="0">
                <a:srgbClr val="00FF00">
                  <a:alpha val="10001"/>
                </a:srgbClr>
              </a:gs>
              <a:gs pos="100000">
                <a:srgbClr val="00FF00">
                  <a:alpha val="80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24527" name="Text Box 47"/>
          <p:cNvSpPr txBox="1">
            <a:spLocks noChangeArrowheads="1"/>
          </p:cNvSpPr>
          <p:nvPr/>
        </p:nvSpPr>
        <p:spPr bwMode="auto">
          <a:xfrm>
            <a:off x="276225" y="5927725"/>
            <a:ext cx="1154113" cy="5191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fibers</a:t>
            </a:r>
          </a:p>
        </p:txBody>
      </p:sp>
      <p:sp>
        <p:nvSpPr>
          <p:cNvPr id="2324528" name="Text Box 48"/>
          <p:cNvSpPr txBox="1">
            <a:spLocks noChangeArrowheads="1"/>
          </p:cNvSpPr>
          <p:nvPr/>
        </p:nvSpPr>
        <p:spPr bwMode="auto">
          <a:xfrm>
            <a:off x="234950" y="4513263"/>
            <a:ext cx="20145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Gd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O</a:t>
            </a:r>
            <a:r>
              <a:rPr lang="en-US" sz="2800" b="1" baseline="-25000" smtClean="0">
                <a:solidFill>
                  <a:srgbClr val="000000"/>
                </a:solidFill>
              </a:rPr>
              <a:t>2</a:t>
            </a:r>
            <a:r>
              <a:rPr lang="en-US" sz="2800" b="1" smtClean="0">
                <a:solidFill>
                  <a:srgbClr val="000000"/>
                </a:solidFill>
              </a:rPr>
              <a:t>S:Tb</a:t>
            </a:r>
          </a:p>
        </p:txBody>
      </p:sp>
      <p:sp>
        <p:nvSpPr>
          <p:cNvPr id="2324529" name="Freeform 49"/>
          <p:cNvSpPr>
            <a:spLocks/>
          </p:cNvSpPr>
          <p:nvPr/>
        </p:nvSpPr>
        <p:spPr bwMode="auto">
          <a:xfrm>
            <a:off x="2757488" y="2563813"/>
            <a:ext cx="3278187" cy="1100137"/>
          </a:xfrm>
          <a:custGeom>
            <a:avLst/>
            <a:gdLst>
              <a:gd name="T0" fmla="*/ 0 w 1490"/>
              <a:gd name="T1" fmla="*/ 536 h 536"/>
              <a:gd name="T2" fmla="*/ 402 w 1490"/>
              <a:gd name="T3" fmla="*/ 436 h 536"/>
              <a:gd name="T4" fmla="*/ 631 w 1490"/>
              <a:gd name="T5" fmla="*/ 70 h 536"/>
              <a:gd name="T6" fmla="*/ 749 w 1490"/>
              <a:gd name="T7" fmla="*/ 15 h 536"/>
              <a:gd name="T8" fmla="*/ 832 w 1490"/>
              <a:gd name="T9" fmla="*/ 116 h 536"/>
              <a:gd name="T10" fmla="*/ 960 w 1490"/>
              <a:gd name="T11" fmla="*/ 399 h 536"/>
              <a:gd name="T12" fmla="*/ 1161 w 1490"/>
              <a:gd name="T13" fmla="*/ 500 h 536"/>
              <a:gd name="T14" fmla="*/ 1490 w 1490"/>
              <a:gd name="T15" fmla="*/ 509 h 5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490" h="536">
                <a:moveTo>
                  <a:pt x="0" y="536"/>
                </a:moveTo>
                <a:cubicBezTo>
                  <a:pt x="148" y="525"/>
                  <a:pt x="297" y="514"/>
                  <a:pt x="402" y="436"/>
                </a:cubicBezTo>
                <a:cubicBezTo>
                  <a:pt x="507" y="358"/>
                  <a:pt x="573" y="140"/>
                  <a:pt x="631" y="70"/>
                </a:cubicBezTo>
                <a:cubicBezTo>
                  <a:pt x="689" y="0"/>
                  <a:pt x="716" y="7"/>
                  <a:pt x="749" y="15"/>
                </a:cubicBezTo>
                <a:cubicBezTo>
                  <a:pt x="782" y="23"/>
                  <a:pt x="797" y="52"/>
                  <a:pt x="832" y="116"/>
                </a:cubicBezTo>
                <a:cubicBezTo>
                  <a:pt x="867" y="180"/>
                  <a:pt x="905" y="335"/>
                  <a:pt x="960" y="399"/>
                </a:cubicBezTo>
                <a:cubicBezTo>
                  <a:pt x="1015" y="463"/>
                  <a:pt x="1073" y="482"/>
                  <a:pt x="1161" y="500"/>
                </a:cubicBezTo>
                <a:cubicBezTo>
                  <a:pt x="1249" y="518"/>
                  <a:pt x="1369" y="513"/>
                  <a:pt x="1490" y="509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324530" name="Text Box 50"/>
          <p:cNvSpPr txBox="1">
            <a:spLocks noChangeArrowheads="1"/>
          </p:cNvSpPr>
          <p:nvPr/>
        </p:nvSpPr>
        <p:spPr bwMode="auto">
          <a:xfrm rot="5400000">
            <a:off x="3840957" y="1807369"/>
            <a:ext cx="1084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x-rays</a:t>
            </a:r>
          </a:p>
        </p:txBody>
      </p:sp>
      <p:sp>
        <p:nvSpPr>
          <p:cNvPr id="2324531" name="Rectangle 5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Detector calibration</a:t>
            </a:r>
          </a:p>
        </p:txBody>
      </p:sp>
    </p:spTree>
    <p:extLst>
      <p:ext uri="{BB962C8B-B14F-4D97-AF65-F5344CB8AC3E}">
        <p14:creationId xmlns:p14="http://schemas.microsoft.com/office/powerpoint/2010/main" val="3612983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5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/>
          <a:lstStyle/>
          <a:p>
            <a:r>
              <a:rPr lang="en-US" sz="5400"/>
              <a:t>Detector calibration: 7247 eV</a:t>
            </a:r>
          </a:p>
        </p:txBody>
      </p:sp>
      <p:pic>
        <p:nvPicPr>
          <p:cNvPr id="22005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t="4607" r="7216" b="2943"/>
          <a:stretch>
            <a:fillRect/>
          </a:stretch>
        </p:blipFill>
        <p:spPr bwMode="auto">
          <a:xfrm>
            <a:off x="1927225" y="1233488"/>
            <a:ext cx="5283200" cy="51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0580" name="Text Box 4"/>
          <p:cNvSpPr txBox="1">
            <a:spLocks noChangeArrowheads="1"/>
          </p:cNvSpPr>
          <p:nvPr/>
        </p:nvSpPr>
        <p:spPr bwMode="auto">
          <a:xfrm>
            <a:off x="238125" y="2203450"/>
            <a:ext cx="140493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target: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distance: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900 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2</a:t>
            </a:r>
            <a:r>
              <a:rPr lang="el-GR" sz="2400" smtClean="0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sz="2400" smtClean="0">
                <a:solidFill>
                  <a:srgbClr val="000000"/>
                </a:solidFill>
                <a:cs typeface="Arial" pitchFamily="34" charset="0"/>
              </a:rPr>
              <a:t>:  12°</a:t>
            </a:r>
          </a:p>
        </p:txBody>
      </p:sp>
    </p:spTree>
    <p:extLst>
      <p:ext uri="{BB962C8B-B14F-4D97-AF65-F5344CB8AC3E}">
        <p14:creationId xmlns:p14="http://schemas.microsoft.com/office/powerpoint/2010/main" val="38398257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/>
          <a:lstStyle/>
          <a:p>
            <a:r>
              <a:rPr lang="en-US" sz="5400"/>
              <a:t>Detector calibration: 7235 eV</a:t>
            </a:r>
          </a:p>
        </p:txBody>
      </p:sp>
      <p:pic>
        <p:nvPicPr>
          <p:cNvPr id="2201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t="4607" r="7216" b="2943"/>
          <a:stretch>
            <a:fillRect/>
          </a:stretch>
        </p:blipFill>
        <p:spPr bwMode="auto">
          <a:xfrm>
            <a:off x="1927225" y="1233488"/>
            <a:ext cx="5283200" cy="519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1604" name="Text Box 4"/>
          <p:cNvSpPr txBox="1">
            <a:spLocks noChangeArrowheads="1"/>
          </p:cNvSpPr>
          <p:nvPr/>
        </p:nvSpPr>
        <p:spPr bwMode="auto">
          <a:xfrm>
            <a:off x="238125" y="2203450"/>
            <a:ext cx="140493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target: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oil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distance: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900 mm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2</a:t>
            </a:r>
            <a:r>
              <a:rPr lang="el-GR" sz="2400" smtClean="0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sz="2400" smtClean="0">
                <a:solidFill>
                  <a:srgbClr val="000000"/>
                </a:solidFill>
                <a:cs typeface="Arial" pitchFamily="34" charset="0"/>
              </a:rPr>
              <a:t>:  12°</a:t>
            </a:r>
          </a:p>
        </p:txBody>
      </p:sp>
    </p:spTree>
    <p:extLst>
      <p:ext uri="{BB962C8B-B14F-4D97-AF65-F5344CB8AC3E}">
        <p14:creationId xmlns:p14="http://schemas.microsoft.com/office/powerpoint/2010/main" val="4247764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Detector calibration</a:t>
            </a:r>
          </a:p>
        </p:txBody>
      </p:sp>
      <p:pic>
        <p:nvPicPr>
          <p:cNvPr id="1949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6" t="10847" r="24521" b="4239"/>
          <a:stretch>
            <a:fillRect/>
          </a:stretch>
        </p:blipFill>
        <p:spPr bwMode="auto">
          <a:xfrm>
            <a:off x="1930400" y="1184275"/>
            <a:ext cx="5283200" cy="528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9700" name="Text Box 4"/>
          <p:cNvSpPr txBox="1">
            <a:spLocks noChangeArrowheads="1"/>
          </p:cNvSpPr>
          <p:nvPr/>
        </p:nvSpPr>
        <p:spPr bwMode="auto">
          <a:xfrm>
            <a:off x="2314575" y="555783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0000"/>
                </a:solidFill>
              </a:rPr>
              <a:t>-10%</a:t>
            </a:r>
          </a:p>
        </p:txBody>
      </p:sp>
      <p:sp>
        <p:nvSpPr>
          <p:cNvPr id="1949701" name="Text Box 5"/>
          <p:cNvSpPr txBox="1">
            <a:spLocks noChangeArrowheads="1"/>
          </p:cNvSpPr>
          <p:nvPr/>
        </p:nvSpPr>
        <p:spPr bwMode="auto">
          <a:xfrm>
            <a:off x="5422900" y="2552700"/>
            <a:ext cx="774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+10%</a:t>
            </a:r>
          </a:p>
        </p:txBody>
      </p:sp>
    </p:spTree>
    <p:extLst>
      <p:ext uri="{BB962C8B-B14F-4D97-AF65-F5344CB8AC3E}">
        <p14:creationId xmlns:p14="http://schemas.microsoft.com/office/powerpoint/2010/main" val="2698905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9700" grpId="0"/>
      <p:bldP spid="1949701" grpId="0"/>
    </p:bld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362" name="Picture 2" descr="12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370013"/>
            <a:ext cx="52832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91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77938"/>
          </a:xfrm>
          <a:noFill/>
          <a:ln/>
        </p:spPr>
        <p:txBody>
          <a:bodyPr/>
          <a:lstStyle/>
          <a:p>
            <a:r>
              <a:rPr lang="en-US" sz="3600" b="1"/>
              <a:t>Detector calibration errors: detector 2</a:t>
            </a:r>
          </a:p>
        </p:txBody>
      </p:sp>
    </p:spTree>
    <p:extLst>
      <p:ext uri="{BB962C8B-B14F-4D97-AF65-F5344CB8AC3E}">
        <p14:creationId xmlns:p14="http://schemas.microsoft.com/office/powerpoint/2010/main" val="16006557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77938"/>
          </a:xfrm>
          <a:noFill/>
          <a:ln/>
        </p:spPr>
        <p:txBody>
          <a:bodyPr/>
          <a:lstStyle/>
          <a:p>
            <a:r>
              <a:rPr lang="en-US" sz="3600" b="1"/>
              <a:t>Detector calibration errors: detector 3</a:t>
            </a:r>
          </a:p>
        </p:txBody>
      </p:sp>
      <p:pic>
        <p:nvPicPr>
          <p:cNvPr id="2192387" name="Picture 3" descr="ASMX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370013"/>
            <a:ext cx="5283200" cy="528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4406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8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77938"/>
          </a:xfrm>
          <a:noFill/>
          <a:ln/>
        </p:spPr>
        <p:txBody>
          <a:bodyPr/>
          <a:lstStyle/>
          <a:p>
            <a:r>
              <a:rPr lang="en-US" sz="4000" b="1"/>
              <a:t>Detector calibration errors</a:t>
            </a:r>
          </a:p>
        </p:txBody>
      </p:sp>
      <p:sp>
        <p:nvSpPr>
          <p:cNvPr id="2198531" name="Rectangle 3"/>
          <p:cNvSpPr>
            <a:spLocks noChangeArrowheads="1"/>
          </p:cNvSpPr>
          <p:nvPr/>
        </p:nvSpPr>
        <p:spPr bwMode="auto">
          <a:xfrm>
            <a:off x="0" y="6491288"/>
            <a:ext cx="8769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Dan Schuette PhD Thesis (2008) Fig 6.22 page 198, Gruner Lab, Cornell University. </a:t>
            </a:r>
          </a:p>
        </p:txBody>
      </p:sp>
      <p:pic>
        <p:nvPicPr>
          <p:cNvPr id="21985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5" t="12402" r="6537" b="13652"/>
          <a:stretch>
            <a:fillRect/>
          </a:stretch>
        </p:blipFill>
        <p:spPr bwMode="auto">
          <a:xfrm>
            <a:off x="0" y="1514475"/>
            <a:ext cx="9144000" cy="492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98533" name="Text Box 5"/>
          <p:cNvSpPr txBox="1">
            <a:spLocks noChangeArrowheads="1"/>
          </p:cNvSpPr>
          <p:nvPr/>
        </p:nvSpPr>
        <p:spPr bwMode="auto">
          <a:xfrm>
            <a:off x="3025775" y="1039813"/>
            <a:ext cx="309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Pixel arrays are not immune!</a:t>
            </a:r>
          </a:p>
        </p:txBody>
      </p:sp>
    </p:spTree>
    <p:extLst>
      <p:ext uri="{BB962C8B-B14F-4D97-AF65-F5344CB8AC3E}">
        <p14:creationId xmlns:p14="http://schemas.microsoft.com/office/powerpoint/2010/main" val="21247725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Spatial Noise</a:t>
            </a:r>
          </a:p>
        </p:txBody>
      </p:sp>
      <p:grpSp>
        <p:nvGrpSpPr>
          <p:cNvPr id="1954819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1954820" name="Picture 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21" name="Picture 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22" name="Picture 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23" name="Picture 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24" name="Picture 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4825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1954826" name="Picture 1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27" name="Picture 1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28" name="Picture 1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29" name="Picture 1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30" name="Picture 1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4831" name="Group 15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1954832" name="Picture 1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33" name="Picture 1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34" name="Picture 1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35" name="Picture 1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36" name="Picture 2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4837" name="Group 21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1954838" name="Picture 2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39" name="Picture 2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40" name="Picture 2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41" name="Picture 2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42" name="Picture 2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4843" name="Group 27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1954844" name="Picture 2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45" name="Picture 2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46" name="Picture 3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47" name="Picture 3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48" name="Picture 3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4849" name="Group 33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1954850" name="Picture 3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51" name="Picture 3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52" name="Picture 3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53" name="Picture 3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54" name="Picture 3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4855" name="Group 39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1954856" name="Picture 4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57" name="Picture 4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58" name="Picture 4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59" name="Picture 4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60" name="Picture 4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4861" name="Group 45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1954862" name="Picture 4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63" name="Picture 4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64" name="Picture 4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65" name="Picture 4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66" name="Picture 5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4867" name="Group 51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1954868" name="Picture 5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69" name="Picture 5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70" name="Picture 5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71" name="Picture 5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72" name="Picture 5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4873" name="Group 57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1954874" name="Picture 5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75" name="Picture 5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76" name="Picture 6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77" name="Picture 6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78" name="Picture 6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4879" name="Group 63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1954880" name="Picture 6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81" name="Picture 6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82" name="Picture 6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83" name="Picture 6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84" name="Picture 6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4885" name="Group 69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1954886" name="Picture 7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87" name="Picture 7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88" name="Picture 7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89" name="Picture 7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4890" name="Picture 7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334719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4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Spatial Noise</a:t>
            </a:r>
          </a:p>
        </p:txBody>
      </p:sp>
      <p:grpSp>
        <p:nvGrpSpPr>
          <p:cNvPr id="1955843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1955844" name="Picture 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45" name="Picture 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46" name="Picture 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47" name="Picture 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48" name="Picture 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5849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1955850" name="Picture 1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51" name="Picture 1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52" name="Picture 1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53" name="Picture 1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54" name="Picture 1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55855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955856" name="Line 16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5857" name="Line 17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55858" name="Group 18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1955859" name="Picture 1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60" name="Picture 2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61" name="Picture 2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62" name="Picture 2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63" name="Picture 2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5864" name="Group 24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1955865" name="Picture 2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66" name="Picture 2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67" name="Picture 2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68" name="Picture 2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69" name="Picture 2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5870" name="Group 30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1955871" name="Picture 3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72" name="Picture 3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73" name="Picture 3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74" name="Picture 3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75" name="Picture 3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5876" name="Group 36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1955877" name="Picture 3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78" name="Picture 3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79" name="Picture 3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80" name="Picture 4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81" name="Picture 4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5882" name="Group 42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1955883" name="Picture 4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84" name="Picture 4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85" name="Picture 4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86" name="Picture 4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87" name="Picture 4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5888" name="Group 48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1955889" name="Picture 4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90" name="Picture 5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91" name="Picture 5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92" name="Picture 5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93" name="Picture 5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5894" name="Group 54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1955895" name="Picture 5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96" name="Picture 5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97" name="Picture 5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98" name="Picture 5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899" name="Picture 5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5900" name="Group 60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1955901" name="Picture 6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02" name="Picture 6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03" name="Picture 6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04" name="Picture 6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05" name="Picture 6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5906" name="Group 66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1955907" name="Picture 6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08" name="Picture 6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09" name="Picture 6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10" name="Picture 7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11" name="Picture 7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5912" name="Group 72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1955913" name="Picture 7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14" name="Picture 7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15" name="Picture 7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16" name="Picture 7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5917" name="Picture 7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55918" name="Line 78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5919" name="Line 79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5920" name="Line 80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5921" name="Line 81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377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 descr="phasefra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923" name="Picture 3" descr="phaseframe_0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7588"/>
            <a:ext cx="9140825" cy="457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3317875" y="1063625"/>
            <a:ext cx="2508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colored by phase</a:t>
            </a:r>
          </a:p>
        </p:txBody>
      </p:sp>
      <p:sp>
        <p:nvSpPr>
          <p:cNvPr id="92166" name="Text Box 6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92167" name="Text Box 7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detector</a:t>
            </a:r>
          </a:p>
        </p:txBody>
      </p:sp>
    </p:spTree>
    <p:extLst>
      <p:ext uri="{BB962C8B-B14F-4D97-AF65-F5344CB8AC3E}">
        <p14:creationId xmlns:p14="http://schemas.microsoft.com/office/powerpoint/2010/main" val="2750190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Spatial Noise</a:t>
            </a:r>
          </a:p>
        </p:txBody>
      </p:sp>
      <p:grpSp>
        <p:nvGrpSpPr>
          <p:cNvPr id="1956867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1956868" name="Picture 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69" name="Picture 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70" name="Picture 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71" name="Picture 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72" name="Picture 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6873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1956874" name="Picture 1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75" name="Picture 1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76" name="Picture 1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77" name="Picture 1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78" name="Picture 1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56879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956880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956881" name="Line 17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6882" name="Line 18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56883" name="Group 19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1956884" name="Picture 2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85" name="Picture 2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86" name="Picture 2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87" name="Picture 2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88" name="Picture 2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6889" name="Group 25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1956890" name="Picture 2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91" name="Picture 2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92" name="Picture 2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93" name="Picture 2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94" name="Picture 3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6895" name="Group 31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1956896" name="Picture 3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97" name="Picture 3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98" name="Picture 3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899" name="Picture 3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00" name="Picture 3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6901" name="Group 37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1956902" name="Picture 3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03" name="Picture 3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04" name="Picture 4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05" name="Picture 4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06" name="Picture 4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6907" name="Group 43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1956908" name="Picture 4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09" name="Picture 4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10" name="Picture 4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11" name="Picture 4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12" name="Picture 4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6913" name="Group 49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1956914" name="Picture 5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15" name="Picture 5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16" name="Picture 5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17" name="Picture 5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18" name="Picture 5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6919" name="Group 55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1956920" name="Picture 5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21" name="Picture 5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22" name="Picture 5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23" name="Picture 5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24" name="Picture 6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6925" name="Group 61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1956926" name="Picture 6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27" name="Picture 6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28" name="Picture 6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29" name="Picture 6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30" name="Picture 6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6931" name="Group 67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1956932" name="Picture 6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33" name="Picture 6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34" name="Picture 7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35" name="Picture 7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36" name="Picture 7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6937" name="Group 73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1956938" name="Picture 7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39" name="Picture 7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40" name="Picture 7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41" name="Picture 7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6942" name="Picture 7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56943" name="Line 79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6944" name="Line 80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6945" name="Line 81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6946" name="Line 82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6947" name="Line 83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6948" name="Line 84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6949" name="Line 85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6950" name="Line 86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6951" name="Line 87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6952" name="Line 88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00466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Spatial Noise</a:t>
            </a:r>
          </a:p>
        </p:txBody>
      </p:sp>
      <p:grpSp>
        <p:nvGrpSpPr>
          <p:cNvPr id="1957891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1957892" name="Picture 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893" name="Picture 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894" name="Picture 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895" name="Picture 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896" name="Picture 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7897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1957898" name="Picture 1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899" name="Picture 1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00" name="Picture 1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01" name="Picture 1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02" name="Picture 1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57903" name="Text Box 15"/>
          <p:cNvSpPr txBox="1">
            <a:spLocks noChangeArrowheads="1"/>
          </p:cNvSpPr>
          <p:nvPr/>
        </p:nvSpPr>
        <p:spPr bwMode="auto">
          <a:xfrm>
            <a:off x="1970088" y="4516438"/>
            <a:ext cx="1387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993300"/>
                </a:solidFill>
              </a:rPr>
              <a:t>down</a:t>
            </a:r>
          </a:p>
        </p:txBody>
      </p:sp>
      <p:sp>
        <p:nvSpPr>
          <p:cNvPr id="1957904" name="Text Box 16"/>
          <p:cNvSpPr txBox="1">
            <a:spLocks noChangeArrowheads="1"/>
          </p:cNvSpPr>
          <p:nvPr/>
        </p:nvSpPr>
        <p:spPr bwMode="auto">
          <a:xfrm>
            <a:off x="5480050" y="4516438"/>
            <a:ext cx="7524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008000"/>
                </a:solidFill>
              </a:rPr>
              <a:t>up</a:t>
            </a:r>
          </a:p>
        </p:txBody>
      </p:sp>
      <p:sp>
        <p:nvSpPr>
          <p:cNvPr id="1957905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000066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06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07" name="Line 19"/>
          <p:cNvSpPr>
            <a:spLocks noChangeShapeType="1"/>
          </p:cNvSpPr>
          <p:nvPr/>
        </p:nvSpPr>
        <p:spPr bwMode="auto">
          <a:xfrm>
            <a:off x="2171700" y="3487738"/>
            <a:ext cx="331788" cy="9064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08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4382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000066"/>
                </a:solidFill>
              </a:rPr>
              <a:t>separate</a:t>
            </a:r>
          </a:p>
        </p:txBody>
      </p:sp>
      <p:sp>
        <p:nvSpPr>
          <p:cNvPr id="1957909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10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57911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1957912" name="Picture 2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13" name="Picture 2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14" name="Picture 2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15" name="Picture 2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16" name="Picture 2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7917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1957918" name="Picture 3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19" name="Picture 3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20" name="Picture 3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21" name="Picture 3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22" name="Picture 3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7923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1957924" name="Picture 3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25" name="Picture 3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26" name="Picture 3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27" name="Picture 3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28" name="Picture 4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7929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1957930" name="Picture 4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31" name="Picture 4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32" name="Picture 4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33" name="Picture 4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34" name="Picture 4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7935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1957936" name="Picture 4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37" name="Picture 4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38" name="Picture 5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39" name="Picture 5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40" name="Picture 5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7941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1957942" name="Picture 5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43" name="Picture 5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44" name="Picture 5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45" name="Picture 5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46" name="Picture 5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7947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1957948" name="Picture 6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49" name="Picture 6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50" name="Picture 6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51" name="Picture 6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52" name="Picture 6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7953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1957954" name="Picture 6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55" name="Picture 6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56" name="Picture 6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57" name="Picture 6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58" name="Picture 7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7959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1957960" name="Picture 7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61" name="Picture 7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62" name="Picture 7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63" name="Picture 7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64" name="Picture 7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7965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1957966" name="Picture 7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67" name="Picture 7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68" name="Picture 8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69" name="Picture 8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7970" name="Picture 8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57971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72" name="Line 84"/>
          <p:cNvSpPr>
            <a:spLocks noChangeShapeType="1"/>
          </p:cNvSpPr>
          <p:nvPr/>
        </p:nvSpPr>
        <p:spPr bwMode="auto">
          <a:xfrm flipH="1">
            <a:off x="2743200" y="3495675"/>
            <a:ext cx="221932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73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74" name="Line 86"/>
          <p:cNvSpPr>
            <a:spLocks noChangeShapeType="1"/>
          </p:cNvSpPr>
          <p:nvPr/>
        </p:nvSpPr>
        <p:spPr bwMode="auto">
          <a:xfrm flipH="1">
            <a:off x="3055938" y="3500438"/>
            <a:ext cx="4692650" cy="8937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75" name="Line 87"/>
          <p:cNvSpPr>
            <a:spLocks noChangeShapeType="1"/>
          </p:cNvSpPr>
          <p:nvPr/>
        </p:nvSpPr>
        <p:spPr bwMode="auto">
          <a:xfrm>
            <a:off x="1550988" y="3389313"/>
            <a:ext cx="3929062" cy="10048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76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77" name="Line 89"/>
          <p:cNvSpPr>
            <a:spLocks noChangeShapeType="1"/>
          </p:cNvSpPr>
          <p:nvPr/>
        </p:nvSpPr>
        <p:spPr bwMode="auto">
          <a:xfrm>
            <a:off x="4308475" y="3394075"/>
            <a:ext cx="1555750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78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79" name="Line 91"/>
          <p:cNvSpPr>
            <a:spLocks noChangeShapeType="1"/>
          </p:cNvSpPr>
          <p:nvPr/>
        </p:nvSpPr>
        <p:spPr bwMode="auto">
          <a:xfrm flipH="1">
            <a:off x="6065838" y="3394075"/>
            <a:ext cx="1000125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7980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3518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89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Spatial Noise</a:t>
            </a:r>
          </a:p>
        </p:txBody>
      </p:sp>
      <p:grpSp>
        <p:nvGrpSpPr>
          <p:cNvPr id="1958915" name="Group 3"/>
          <p:cNvGrpSpPr>
            <a:grpSpLocks/>
          </p:cNvGrpSpPr>
          <p:nvPr/>
        </p:nvGrpSpPr>
        <p:grpSpPr bwMode="auto">
          <a:xfrm>
            <a:off x="479425" y="1847850"/>
            <a:ext cx="547688" cy="1624013"/>
            <a:chOff x="2411" y="898"/>
            <a:chExt cx="1062" cy="1023"/>
          </a:xfrm>
        </p:grpSpPr>
        <p:pic>
          <p:nvPicPr>
            <p:cNvPr id="1958916" name="Picture 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17" name="Picture 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18" name="Picture 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19" name="Picture 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20" name="Picture 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8921" name="Group 9"/>
          <p:cNvGrpSpPr>
            <a:grpSpLocks/>
          </p:cNvGrpSpPr>
          <p:nvPr/>
        </p:nvGrpSpPr>
        <p:grpSpPr bwMode="auto">
          <a:xfrm>
            <a:off x="1173163" y="1746250"/>
            <a:ext cx="547687" cy="1622425"/>
            <a:chOff x="3791" y="871"/>
            <a:chExt cx="1062" cy="1022"/>
          </a:xfrm>
        </p:grpSpPr>
        <p:pic>
          <p:nvPicPr>
            <p:cNvPr id="1958922" name="Picture 1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23" name="Picture 1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24" name="Picture 1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25" name="Picture 1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26" name="Picture 1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58927" name="Text Box 15"/>
          <p:cNvSpPr txBox="1">
            <a:spLocks noChangeArrowheads="1"/>
          </p:cNvSpPr>
          <p:nvPr/>
        </p:nvSpPr>
        <p:spPr bwMode="auto">
          <a:xfrm>
            <a:off x="2185988" y="4516438"/>
            <a:ext cx="10318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993300"/>
                </a:solidFill>
              </a:rPr>
              <a:t>odd</a:t>
            </a:r>
          </a:p>
        </p:txBody>
      </p:sp>
      <p:sp>
        <p:nvSpPr>
          <p:cNvPr id="1958928" name="Text Box 16"/>
          <p:cNvSpPr txBox="1">
            <a:spLocks noChangeArrowheads="1"/>
          </p:cNvSpPr>
          <p:nvPr/>
        </p:nvSpPr>
        <p:spPr bwMode="auto">
          <a:xfrm>
            <a:off x="5238750" y="4516438"/>
            <a:ext cx="1235075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smtClean="0">
                <a:solidFill>
                  <a:srgbClr val="008000"/>
                </a:solidFill>
              </a:rPr>
              <a:t>even</a:t>
            </a:r>
          </a:p>
        </p:txBody>
      </p:sp>
      <p:sp>
        <p:nvSpPr>
          <p:cNvPr id="1958929" name="Line 17"/>
          <p:cNvSpPr>
            <a:spLocks noChangeShapeType="1"/>
          </p:cNvSpPr>
          <p:nvPr/>
        </p:nvSpPr>
        <p:spPr bwMode="auto">
          <a:xfrm>
            <a:off x="2743200" y="6064250"/>
            <a:ext cx="30956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8930" name="Line 18"/>
          <p:cNvSpPr>
            <a:spLocks noChangeShapeType="1"/>
          </p:cNvSpPr>
          <p:nvPr/>
        </p:nvSpPr>
        <p:spPr bwMode="auto">
          <a:xfrm>
            <a:off x="814388" y="3490913"/>
            <a:ext cx="1601787" cy="903287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8931" name="Line 19"/>
          <p:cNvSpPr>
            <a:spLocks noChangeShapeType="1"/>
          </p:cNvSpPr>
          <p:nvPr/>
        </p:nvSpPr>
        <p:spPr bwMode="auto">
          <a:xfrm>
            <a:off x="1550988" y="3368675"/>
            <a:ext cx="952500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8932" name="Text Box 20"/>
          <p:cNvSpPr txBox="1">
            <a:spLocks noChangeArrowheads="1"/>
          </p:cNvSpPr>
          <p:nvPr/>
        </p:nvSpPr>
        <p:spPr bwMode="auto">
          <a:xfrm>
            <a:off x="3548063" y="5387975"/>
            <a:ext cx="1139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R</a:t>
            </a:r>
            <a:r>
              <a:rPr lang="en-US" sz="2800" b="1" baseline="-25000" smtClean="0">
                <a:solidFill>
                  <a:srgbClr val="FF0000"/>
                </a:solidFill>
              </a:rPr>
              <a:t>mixed</a:t>
            </a:r>
          </a:p>
        </p:txBody>
      </p:sp>
      <p:sp>
        <p:nvSpPr>
          <p:cNvPr id="1958933" name="Line 21"/>
          <p:cNvSpPr>
            <a:spLocks noChangeShapeType="1"/>
          </p:cNvSpPr>
          <p:nvPr/>
        </p:nvSpPr>
        <p:spPr bwMode="auto">
          <a:xfrm>
            <a:off x="2743200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8934" name="Line 22"/>
          <p:cNvSpPr>
            <a:spLocks noChangeShapeType="1"/>
          </p:cNvSpPr>
          <p:nvPr/>
        </p:nvSpPr>
        <p:spPr bwMode="auto">
          <a:xfrm>
            <a:off x="5821363" y="5562600"/>
            <a:ext cx="0" cy="10048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58935" name="Group 23"/>
          <p:cNvGrpSpPr>
            <a:grpSpLocks/>
          </p:cNvGrpSpPr>
          <p:nvPr/>
        </p:nvGrpSpPr>
        <p:grpSpPr bwMode="auto">
          <a:xfrm>
            <a:off x="1868488" y="1847850"/>
            <a:ext cx="547687" cy="1624013"/>
            <a:chOff x="2411" y="898"/>
            <a:chExt cx="1062" cy="1023"/>
          </a:xfrm>
        </p:grpSpPr>
        <p:pic>
          <p:nvPicPr>
            <p:cNvPr id="1958936" name="Picture 2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37" name="Picture 2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38" name="Picture 2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39" name="Picture 2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40" name="Picture 2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8941" name="Group 29"/>
          <p:cNvGrpSpPr>
            <a:grpSpLocks/>
          </p:cNvGrpSpPr>
          <p:nvPr/>
        </p:nvGrpSpPr>
        <p:grpSpPr bwMode="auto">
          <a:xfrm>
            <a:off x="2562225" y="1746250"/>
            <a:ext cx="547688" cy="1622425"/>
            <a:chOff x="3791" y="871"/>
            <a:chExt cx="1062" cy="1022"/>
          </a:xfrm>
        </p:grpSpPr>
        <p:pic>
          <p:nvPicPr>
            <p:cNvPr id="1958942" name="Picture 3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43" name="Picture 3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44" name="Picture 3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45" name="Picture 3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46" name="Picture 3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8947" name="Group 35"/>
          <p:cNvGrpSpPr>
            <a:grpSpLocks/>
          </p:cNvGrpSpPr>
          <p:nvPr/>
        </p:nvGrpSpPr>
        <p:grpSpPr bwMode="auto">
          <a:xfrm>
            <a:off x="3257550" y="1847850"/>
            <a:ext cx="547688" cy="1624013"/>
            <a:chOff x="2411" y="898"/>
            <a:chExt cx="1062" cy="1023"/>
          </a:xfrm>
        </p:grpSpPr>
        <p:pic>
          <p:nvPicPr>
            <p:cNvPr id="1958948" name="Picture 3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49" name="Picture 3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50" name="Picture 3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51" name="Picture 3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52" name="Picture 4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8953" name="Group 41"/>
          <p:cNvGrpSpPr>
            <a:grpSpLocks/>
          </p:cNvGrpSpPr>
          <p:nvPr/>
        </p:nvGrpSpPr>
        <p:grpSpPr bwMode="auto">
          <a:xfrm>
            <a:off x="3952875" y="1746250"/>
            <a:ext cx="547688" cy="1622425"/>
            <a:chOff x="3791" y="871"/>
            <a:chExt cx="1062" cy="1022"/>
          </a:xfrm>
        </p:grpSpPr>
        <p:pic>
          <p:nvPicPr>
            <p:cNvPr id="1958954" name="Picture 4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55" name="Picture 4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56" name="Picture 4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57" name="Picture 4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58" name="Picture 4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8959" name="Group 47"/>
          <p:cNvGrpSpPr>
            <a:grpSpLocks/>
          </p:cNvGrpSpPr>
          <p:nvPr/>
        </p:nvGrpSpPr>
        <p:grpSpPr bwMode="auto">
          <a:xfrm>
            <a:off x="4646613" y="1847850"/>
            <a:ext cx="547687" cy="1624013"/>
            <a:chOff x="2411" y="898"/>
            <a:chExt cx="1062" cy="1023"/>
          </a:xfrm>
        </p:grpSpPr>
        <p:pic>
          <p:nvPicPr>
            <p:cNvPr id="1958960" name="Picture 4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61" name="Picture 4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62" name="Picture 5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63" name="Picture 5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64" name="Picture 5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8965" name="Group 53"/>
          <p:cNvGrpSpPr>
            <a:grpSpLocks/>
          </p:cNvGrpSpPr>
          <p:nvPr/>
        </p:nvGrpSpPr>
        <p:grpSpPr bwMode="auto">
          <a:xfrm>
            <a:off x="5341938" y="1746250"/>
            <a:ext cx="547687" cy="1622425"/>
            <a:chOff x="3791" y="871"/>
            <a:chExt cx="1062" cy="1022"/>
          </a:xfrm>
        </p:grpSpPr>
        <p:pic>
          <p:nvPicPr>
            <p:cNvPr id="1958966" name="Picture 5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67" name="Picture 5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68" name="Picture 5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69" name="Picture 5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70" name="Picture 5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8971" name="Group 59"/>
          <p:cNvGrpSpPr>
            <a:grpSpLocks/>
          </p:cNvGrpSpPr>
          <p:nvPr/>
        </p:nvGrpSpPr>
        <p:grpSpPr bwMode="auto">
          <a:xfrm>
            <a:off x="6037263" y="1847850"/>
            <a:ext cx="547687" cy="1624013"/>
            <a:chOff x="2411" y="898"/>
            <a:chExt cx="1062" cy="1023"/>
          </a:xfrm>
        </p:grpSpPr>
        <p:pic>
          <p:nvPicPr>
            <p:cNvPr id="1958972" name="Picture 6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73" name="Picture 6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74" name="Picture 6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75" name="Picture 6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76" name="Picture 6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8977" name="Group 65"/>
          <p:cNvGrpSpPr>
            <a:grpSpLocks/>
          </p:cNvGrpSpPr>
          <p:nvPr/>
        </p:nvGrpSpPr>
        <p:grpSpPr bwMode="auto">
          <a:xfrm>
            <a:off x="6731000" y="1746250"/>
            <a:ext cx="547688" cy="1622425"/>
            <a:chOff x="3791" y="871"/>
            <a:chExt cx="1062" cy="1022"/>
          </a:xfrm>
        </p:grpSpPr>
        <p:pic>
          <p:nvPicPr>
            <p:cNvPr id="1958978" name="Picture 6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79" name="Picture 67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80" name="Picture 6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81" name="Picture 6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82" name="Picture 7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99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8983" name="Group 71"/>
          <p:cNvGrpSpPr>
            <a:grpSpLocks/>
          </p:cNvGrpSpPr>
          <p:nvPr/>
        </p:nvGrpSpPr>
        <p:grpSpPr bwMode="auto">
          <a:xfrm>
            <a:off x="7426325" y="1847850"/>
            <a:ext cx="547688" cy="1624013"/>
            <a:chOff x="2411" y="898"/>
            <a:chExt cx="1062" cy="1023"/>
          </a:xfrm>
        </p:grpSpPr>
        <p:pic>
          <p:nvPicPr>
            <p:cNvPr id="1958984" name="Picture 7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11" y="898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85" name="Picture 73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467" y="9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86" name="Picture 74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23" y="98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87" name="Picture 75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579" y="103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88" name="Picture 76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2627" y="1074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58989" name="Group 77"/>
          <p:cNvGrpSpPr>
            <a:grpSpLocks/>
          </p:cNvGrpSpPr>
          <p:nvPr/>
        </p:nvGrpSpPr>
        <p:grpSpPr bwMode="auto">
          <a:xfrm>
            <a:off x="8121650" y="1746250"/>
            <a:ext cx="547688" cy="1622425"/>
            <a:chOff x="3791" y="871"/>
            <a:chExt cx="1062" cy="1022"/>
          </a:xfrm>
        </p:grpSpPr>
        <p:pic>
          <p:nvPicPr>
            <p:cNvPr id="1958990" name="Picture 78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791" y="871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91" name="Picture 79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847" y="91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92" name="Picture 80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03" y="959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93" name="Picture 81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t="6357" r="3178"/>
            <a:stretch>
              <a:fillRect/>
            </a:stretch>
          </p:blipFill>
          <p:spPr bwMode="auto">
            <a:xfrm>
              <a:off x="3959" y="1007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8994" name="Picture 82" descr="diffimage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8" r="3178" b="6357"/>
            <a:stretch>
              <a:fillRect/>
            </a:stretch>
          </p:blipFill>
          <p:spPr bwMode="auto">
            <a:xfrm>
              <a:off x="4007" y="1046"/>
              <a:ext cx="846" cy="847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58995" name="Line 83"/>
          <p:cNvSpPr>
            <a:spLocks noChangeShapeType="1"/>
          </p:cNvSpPr>
          <p:nvPr/>
        </p:nvSpPr>
        <p:spPr bwMode="auto">
          <a:xfrm flipH="1">
            <a:off x="2590800" y="3495675"/>
            <a:ext cx="981075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8996" name="Line 84"/>
          <p:cNvSpPr>
            <a:spLocks noChangeShapeType="1"/>
          </p:cNvSpPr>
          <p:nvPr/>
        </p:nvSpPr>
        <p:spPr bwMode="auto">
          <a:xfrm flipH="1">
            <a:off x="2743200" y="3398838"/>
            <a:ext cx="1484313" cy="995362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8997" name="Line 85"/>
          <p:cNvSpPr>
            <a:spLocks noChangeShapeType="1"/>
          </p:cNvSpPr>
          <p:nvPr/>
        </p:nvSpPr>
        <p:spPr bwMode="auto">
          <a:xfrm flipH="1">
            <a:off x="2914650" y="3495675"/>
            <a:ext cx="3414713" cy="898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8998" name="Line 86"/>
          <p:cNvSpPr>
            <a:spLocks noChangeShapeType="1"/>
          </p:cNvSpPr>
          <p:nvPr/>
        </p:nvSpPr>
        <p:spPr bwMode="auto">
          <a:xfrm flipH="1">
            <a:off x="3055938" y="3368675"/>
            <a:ext cx="4111625" cy="1025525"/>
          </a:xfrm>
          <a:prstGeom prst="line">
            <a:avLst/>
          </a:prstGeom>
          <a:noFill/>
          <a:ln w="381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8999" name="Line 87"/>
          <p:cNvSpPr>
            <a:spLocks noChangeShapeType="1"/>
          </p:cNvSpPr>
          <p:nvPr/>
        </p:nvSpPr>
        <p:spPr bwMode="auto">
          <a:xfrm>
            <a:off x="2305050" y="3500438"/>
            <a:ext cx="317500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9000" name="Line 88"/>
          <p:cNvSpPr>
            <a:spLocks noChangeShapeType="1"/>
          </p:cNvSpPr>
          <p:nvPr/>
        </p:nvSpPr>
        <p:spPr bwMode="auto">
          <a:xfrm>
            <a:off x="2908300" y="3386138"/>
            <a:ext cx="2790825" cy="10080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9001" name="Line 89"/>
          <p:cNvSpPr>
            <a:spLocks noChangeShapeType="1"/>
          </p:cNvSpPr>
          <p:nvPr/>
        </p:nvSpPr>
        <p:spPr bwMode="auto">
          <a:xfrm>
            <a:off x="4986338" y="3500438"/>
            <a:ext cx="877887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9002" name="Line 90"/>
          <p:cNvSpPr>
            <a:spLocks noChangeShapeType="1"/>
          </p:cNvSpPr>
          <p:nvPr/>
        </p:nvSpPr>
        <p:spPr bwMode="auto">
          <a:xfrm>
            <a:off x="5699125" y="3394075"/>
            <a:ext cx="277813" cy="100012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9003" name="Line 91"/>
          <p:cNvSpPr>
            <a:spLocks noChangeShapeType="1"/>
          </p:cNvSpPr>
          <p:nvPr/>
        </p:nvSpPr>
        <p:spPr bwMode="auto">
          <a:xfrm flipH="1">
            <a:off x="6065838" y="3500438"/>
            <a:ext cx="1682750" cy="8937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59004" name="Line 92"/>
          <p:cNvSpPr>
            <a:spLocks noChangeShapeType="1"/>
          </p:cNvSpPr>
          <p:nvPr/>
        </p:nvSpPr>
        <p:spPr bwMode="auto">
          <a:xfrm flipH="1">
            <a:off x="6148388" y="3398838"/>
            <a:ext cx="2336800" cy="995362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659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Spatial Noise</a:t>
            </a:r>
          </a:p>
        </p:txBody>
      </p:sp>
      <p:sp>
        <p:nvSpPr>
          <p:cNvPr id="1959939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endParaRPr lang="en-US" sz="6600" smtClean="0">
              <a:solidFill>
                <a:srgbClr val="FF0000"/>
              </a:solidFill>
            </a:endParaRPr>
          </a:p>
        </p:txBody>
      </p:sp>
      <p:sp>
        <p:nvSpPr>
          <p:cNvPr id="1959940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</p:txBody>
      </p:sp>
    </p:spTree>
    <p:extLst>
      <p:ext uri="{BB962C8B-B14F-4D97-AF65-F5344CB8AC3E}">
        <p14:creationId xmlns:p14="http://schemas.microsoft.com/office/powerpoint/2010/main" val="2263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09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Spatial Noise</a:t>
            </a:r>
          </a:p>
        </p:txBody>
      </p:sp>
      <p:sp>
        <p:nvSpPr>
          <p:cNvPr id="1960963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960964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</p:spTree>
    <p:extLst>
      <p:ext uri="{BB962C8B-B14F-4D97-AF65-F5344CB8AC3E}">
        <p14:creationId xmlns:p14="http://schemas.microsoft.com/office/powerpoint/2010/main" val="34997159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5400"/>
              <a:t>Spatial Noise</a:t>
            </a:r>
          </a:p>
        </p:txBody>
      </p:sp>
      <p:sp>
        <p:nvSpPr>
          <p:cNvPr id="1961987" name="Text Box 3"/>
          <p:cNvSpPr txBox="1">
            <a:spLocks noChangeArrowheads="1"/>
          </p:cNvSpPr>
          <p:nvPr/>
        </p:nvSpPr>
        <p:spPr bwMode="auto">
          <a:xfrm>
            <a:off x="263525" y="2592388"/>
            <a:ext cx="4195763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000066"/>
                </a:solidFill>
              </a:rPr>
              <a:t>separate:</a:t>
            </a: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FF0000"/>
                </a:solidFill>
              </a:rPr>
              <a:t>mixed:</a:t>
            </a:r>
          </a:p>
        </p:txBody>
      </p:sp>
      <p:sp>
        <p:nvSpPr>
          <p:cNvPr id="1961988" name="Text Box 4"/>
          <p:cNvSpPr txBox="1">
            <a:spLocks noChangeArrowheads="1"/>
          </p:cNvSpPr>
          <p:nvPr/>
        </p:nvSpPr>
        <p:spPr bwMode="auto">
          <a:xfrm>
            <a:off x="4705350" y="2592388"/>
            <a:ext cx="3244850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FF0000"/>
                </a:solidFill>
              </a:rPr>
              <a:t>0.9%</a:t>
            </a:r>
          </a:p>
        </p:txBody>
      </p:sp>
      <p:sp>
        <p:nvSpPr>
          <p:cNvPr id="1961989" name="Text Box 5"/>
          <p:cNvSpPr txBox="1">
            <a:spLocks noChangeArrowheads="1"/>
          </p:cNvSpPr>
          <p:nvPr/>
        </p:nvSpPr>
        <p:spPr bwMode="auto">
          <a:xfrm>
            <a:off x="0" y="5572125"/>
            <a:ext cx="91440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000066"/>
                </a:solidFill>
              </a:rPr>
              <a:t>2.5%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000000"/>
                </a:solidFill>
              </a:rPr>
              <a:t>-</a:t>
            </a:r>
            <a:r>
              <a:rPr lang="en-US" sz="6600" smtClean="0">
                <a:solidFill>
                  <a:srgbClr val="FF0000"/>
                </a:solidFill>
              </a:rPr>
              <a:t>0.9%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000000"/>
                </a:solidFill>
              </a:rPr>
              <a:t>=</a:t>
            </a:r>
            <a:r>
              <a:rPr lang="en-US" sz="6600" smtClean="0">
                <a:solidFill>
                  <a:srgbClr val="FF0000"/>
                </a:solidFill>
              </a:rPr>
              <a:t> </a:t>
            </a:r>
            <a:r>
              <a:rPr lang="en-US" sz="6600" smtClean="0">
                <a:solidFill>
                  <a:srgbClr val="CC6600"/>
                </a:solidFill>
              </a:rPr>
              <a:t>2.3%</a:t>
            </a:r>
            <a:r>
              <a:rPr lang="en-US" sz="6600" baseline="30000" smtClean="0">
                <a:solidFill>
                  <a:srgbClr val="00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49773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5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r>
              <a:rPr lang="en-US" sz="4000" b="1"/>
              <a:t>Spatial Noise: Q315r vs Pilatus</a:t>
            </a:r>
          </a:p>
        </p:txBody>
      </p:sp>
      <p:sp>
        <p:nvSpPr>
          <p:cNvPr id="1965059" name="Text Box 3"/>
          <p:cNvSpPr txBox="1">
            <a:spLocks noChangeArrowheads="1"/>
          </p:cNvSpPr>
          <p:nvPr/>
        </p:nvSpPr>
        <p:spPr bwMode="auto">
          <a:xfrm>
            <a:off x="0" y="6491288"/>
            <a:ext cx="7620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Holton, Frankel, Gonzalez, Waterman and Wang (2010) </a:t>
            </a:r>
            <a:r>
              <a:rPr lang="en-US" i="1" smtClean="0">
                <a:solidFill>
                  <a:srgbClr val="000000"/>
                </a:solidFill>
              </a:rPr>
              <a:t>in preparation</a:t>
            </a: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965060" name="Group 4"/>
          <p:cNvGrpSpPr>
            <a:grpSpLocks/>
          </p:cNvGrpSpPr>
          <p:nvPr/>
        </p:nvGrpSpPr>
        <p:grpSpPr bwMode="auto">
          <a:xfrm>
            <a:off x="457200" y="1008063"/>
            <a:ext cx="7562850" cy="5468937"/>
            <a:chOff x="288" y="635"/>
            <a:chExt cx="4764" cy="3445"/>
          </a:xfrm>
        </p:grpSpPr>
        <p:pic>
          <p:nvPicPr>
            <p:cNvPr id="1965061" name="Picture 5"/>
            <p:cNvPicPr>
              <a:picLocks noChangeAspect="1" noChangeArrowheads="1"/>
            </p:cNvPicPr>
            <p:nvPr/>
          </p:nvPicPr>
          <p:blipFill>
            <a:blip r:embed="rId2">
              <a:lum contrast="4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95" t="5400" b="5841"/>
            <a:stretch>
              <a:fillRect/>
            </a:stretch>
          </p:blipFill>
          <p:spPr bwMode="auto">
            <a:xfrm>
              <a:off x="912" y="683"/>
              <a:ext cx="4128" cy="30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65062" name="Text Box 6"/>
            <p:cNvSpPr txBox="1">
              <a:spLocks noChangeArrowheads="1"/>
            </p:cNvSpPr>
            <p:nvPr/>
          </p:nvSpPr>
          <p:spPr bwMode="auto">
            <a:xfrm>
              <a:off x="624" y="635"/>
              <a:ext cx="432" cy="31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3.5</a:t>
              </a: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3.0</a:t>
              </a: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2.5</a:t>
              </a: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2.0</a:t>
              </a: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1.5</a:t>
              </a: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1.0</a:t>
              </a: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0.5</a:t>
              </a: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  <a:p>
              <a:pPr fontAlgn="base">
                <a:lnSpc>
                  <a:spcPct val="73000"/>
                </a:lnSpc>
                <a:spcBef>
                  <a:spcPct val="5000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65063" name="Text Box 7"/>
            <p:cNvSpPr txBox="1">
              <a:spLocks noChangeArrowheads="1"/>
            </p:cNvSpPr>
            <p:nvPr/>
          </p:nvSpPr>
          <p:spPr bwMode="auto">
            <a:xfrm rot="16200000">
              <a:off x="-818" y="2171"/>
              <a:ext cx="24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average change in spot intensity (%)</a:t>
              </a:r>
            </a:p>
          </p:txBody>
        </p:sp>
        <p:sp>
          <p:nvSpPr>
            <p:cNvPr id="1965064" name="Text Box 8"/>
            <p:cNvSpPr txBox="1">
              <a:spLocks noChangeArrowheads="1"/>
            </p:cNvSpPr>
            <p:nvPr/>
          </p:nvSpPr>
          <p:spPr bwMode="auto">
            <a:xfrm>
              <a:off x="1872" y="3849"/>
              <a:ext cx="19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distance between spots (mm)</a:t>
              </a:r>
            </a:p>
          </p:txBody>
        </p:sp>
        <p:sp>
          <p:nvSpPr>
            <p:cNvPr id="1965065" name="Text Box 9"/>
            <p:cNvSpPr txBox="1">
              <a:spLocks noChangeArrowheads="1"/>
            </p:cNvSpPr>
            <p:nvPr/>
          </p:nvSpPr>
          <p:spPr bwMode="auto">
            <a:xfrm>
              <a:off x="816" y="3705"/>
              <a:ext cx="42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0.1                             1                             10                            100</a:t>
              </a:r>
            </a:p>
          </p:txBody>
        </p:sp>
        <p:sp>
          <p:nvSpPr>
            <p:cNvPr id="1965066" name="Rectangle 10"/>
            <p:cNvSpPr>
              <a:spLocks noChangeArrowheads="1"/>
            </p:cNvSpPr>
            <p:nvPr/>
          </p:nvSpPr>
          <p:spPr bwMode="auto">
            <a:xfrm>
              <a:off x="4080" y="768"/>
              <a:ext cx="768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965067" name="Text Box 11"/>
            <p:cNvSpPr txBox="1">
              <a:spLocks noChangeArrowheads="1"/>
            </p:cNvSpPr>
            <p:nvPr/>
          </p:nvSpPr>
          <p:spPr bwMode="auto">
            <a:xfrm rot="-1123190">
              <a:off x="2400" y="2592"/>
              <a:ext cx="5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Pilatus</a:t>
              </a:r>
            </a:p>
          </p:txBody>
        </p:sp>
        <p:sp>
          <p:nvSpPr>
            <p:cNvPr id="1965068" name="Text Box 12"/>
            <p:cNvSpPr txBox="1">
              <a:spLocks noChangeArrowheads="1"/>
            </p:cNvSpPr>
            <p:nvPr/>
          </p:nvSpPr>
          <p:spPr bwMode="auto">
            <a:xfrm rot="-1123190">
              <a:off x="2304" y="1301"/>
              <a:ext cx="5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mtClean="0">
                  <a:solidFill>
                    <a:srgbClr val="000000"/>
                  </a:solidFill>
                </a:rPr>
                <a:t>Q315r</a:t>
              </a:r>
            </a:p>
          </p:txBody>
        </p:sp>
      </p:grpSp>
      <p:sp>
        <p:nvSpPr>
          <p:cNvPr id="1965069" name="Text Box 13"/>
          <p:cNvSpPr txBox="1">
            <a:spLocks noChangeArrowheads="1"/>
          </p:cNvSpPr>
          <p:nvPr/>
        </p:nvSpPr>
        <p:spPr bwMode="auto">
          <a:xfrm>
            <a:off x="5867400" y="3717925"/>
            <a:ext cx="2895600" cy="1597025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anomalous mates typically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&gt; 100 mm apart</a:t>
            </a:r>
          </a:p>
        </p:txBody>
      </p:sp>
    </p:spTree>
    <p:extLst>
      <p:ext uri="{BB962C8B-B14F-4D97-AF65-F5344CB8AC3E}">
        <p14:creationId xmlns:p14="http://schemas.microsoft.com/office/powerpoint/2010/main" val="700901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65069" grpId="0" animBg="1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sz="5400" smtClean="0"/>
              <a:t>Required multiplicity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9600" baseline="30000" smtClean="0">
                <a:solidFill>
                  <a:srgbClr val="000066"/>
                </a:solidFill>
              </a:rPr>
              <a:t>mult &gt;</a:t>
            </a:r>
            <a:r>
              <a:rPr lang="en-US" sz="6600" smtClean="0">
                <a:solidFill>
                  <a:srgbClr val="000066"/>
                </a:solidFill>
              </a:rPr>
              <a:t> </a:t>
            </a:r>
            <a:r>
              <a:rPr lang="en-US" sz="18900" smtClean="0">
                <a:solidFill>
                  <a:srgbClr val="000000"/>
                </a:solidFill>
              </a:rPr>
              <a:t>(</a:t>
            </a:r>
            <a:r>
              <a:rPr lang="en-US" sz="18900" smtClean="0">
                <a:solidFill>
                  <a:srgbClr val="000000"/>
                </a:solidFill>
                <a:latin typeface="Times New Roman" pitchFamily="18" charset="0"/>
              </a:rPr>
              <a:t>—</a:t>
            </a:r>
            <a:r>
              <a:rPr lang="en-US" sz="18900" smtClean="0">
                <a:solidFill>
                  <a:srgbClr val="000000"/>
                </a:solidFill>
              </a:rPr>
              <a:t>)</a:t>
            </a:r>
            <a:r>
              <a:rPr lang="en-US" sz="9600" baseline="100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CC6600"/>
                </a:solidFill>
              </a:rPr>
              <a:t>~3%</a:t>
            </a:r>
            <a:endParaRPr lang="en-US" sz="6600" baseline="-25000" smtClean="0">
              <a:solidFill>
                <a:srgbClr val="CC66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600" smtClean="0">
                <a:solidFill>
                  <a:srgbClr val="006600"/>
                </a:solidFill>
              </a:rPr>
              <a:t>&lt;</a:t>
            </a:r>
            <a:r>
              <a:rPr lang="el-GR" sz="6600" smtClean="0">
                <a:solidFill>
                  <a:srgbClr val="006600"/>
                </a:solidFill>
              </a:rPr>
              <a:t>Δ</a:t>
            </a:r>
            <a:r>
              <a:rPr lang="en-US" sz="6600" smtClean="0">
                <a:solidFill>
                  <a:srgbClr val="006600"/>
                </a:solidFill>
              </a:rPr>
              <a:t>F/F&gt;</a:t>
            </a:r>
          </a:p>
        </p:txBody>
      </p:sp>
    </p:spTree>
    <p:extLst>
      <p:ext uri="{BB962C8B-B14F-4D97-AF65-F5344CB8AC3E}">
        <p14:creationId xmlns:p14="http://schemas.microsoft.com/office/powerpoint/2010/main" val="5833872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Multi-crystal strategies</a:t>
            </a:r>
          </a:p>
        </p:txBody>
      </p:sp>
      <p:pic>
        <p:nvPicPr>
          <p:cNvPr id="22876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9" t="13113" r="37930" b="16559"/>
          <a:stretch>
            <a:fillRect/>
          </a:stretch>
        </p:blipFill>
        <p:spPr bwMode="auto">
          <a:xfrm>
            <a:off x="214313" y="1162050"/>
            <a:ext cx="649605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7620" name="Text Box 4"/>
          <p:cNvSpPr txBox="1">
            <a:spLocks noChangeArrowheads="1"/>
          </p:cNvSpPr>
          <p:nvPr/>
        </p:nvSpPr>
        <p:spPr bwMode="auto">
          <a:xfrm>
            <a:off x="0" y="6491288"/>
            <a:ext cx="7161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Kendrew </a:t>
            </a:r>
            <a:r>
              <a:rPr lang="en-US" i="1" smtClean="0">
                <a:solidFill>
                  <a:srgbClr val="000000"/>
                </a:solidFill>
              </a:rPr>
              <a:t>et al.</a:t>
            </a:r>
            <a:r>
              <a:rPr lang="en-US" smtClean="0">
                <a:solidFill>
                  <a:srgbClr val="000000"/>
                </a:solidFill>
              </a:rPr>
              <a:t> (1960) "Structure of Myoglobin” </a:t>
            </a:r>
            <a:r>
              <a:rPr lang="en-US" i="1" smtClean="0">
                <a:solidFill>
                  <a:srgbClr val="000000"/>
                </a:solidFill>
              </a:rPr>
              <a:t>Nature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185</a:t>
            </a:r>
            <a:r>
              <a:rPr lang="en-US" smtClean="0">
                <a:solidFill>
                  <a:srgbClr val="000000"/>
                </a:solidFill>
              </a:rPr>
              <a:t>, 422-427. </a:t>
            </a:r>
          </a:p>
        </p:txBody>
      </p:sp>
      <p:pic>
        <p:nvPicPr>
          <p:cNvPr id="22876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69" t="16866" r="12523" b="9053"/>
          <a:stretch>
            <a:fillRect/>
          </a:stretch>
        </p:blipFill>
        <p:spPr bwMode="auto">
          <a:xfrm>
            <a:off x="6907213" y="2701925"/>
            <a:ext cx="1909762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87622" name="Freeform 6"/>
          <p:cNvSpPr>
            <a:spLocks/>
          </p:cNvSpPr>
          <p:nvPr/>
        </p:nvSpPr>
        <p:spPr bwMode="auto">
          <a:xfrm>
            <a:off x="-163513" y="1382713"/>
            <a:ext cx="7032626" cy="600075"/>
          </a:xfrm>
          <a:custGeom>
            <a:avLst/>
            <a:gdLst>
              <a:gd name="T0" fmla="*/ 1665 w 4430"/>
              <a:gd name="T1" fmla="*/ 202 h 378"/>
              <a:gd name="T2" fmla="*/ 2975 w 4430"/>
              <a:gd name="T3" fmla="*/ 202 h 378"/>
              <a:gd name="T4" fmla="*/ 3030 w 4430"/>
              <a:gd name="T5" fmla="*/ 139 h 378"/>
              <a:gd name="T6" fmla="*/ 3030 w 4430"/>
              <a:gd name="T7" fmla="*/ 60 h 378"/>
              <a:gd name="T8" fmla="*/ 3101 w 4430"/>
              <a:gd name="T9" fmla="*/ 21 h 378"/>
              <a:gd name="T10" fmla="*/ 4245 w 4430"/>
              <a:gd name="T11" fmla="*/ 29 h 378"/>
              <a:gd name="T12" fmla="*/ 4214 w 4430"/>
              <a:gd name="T13" fmla="*/ 194 h 378"/>
              <a:gd name="T14" fmla="*/ 3551 w 4430"/>
              <a:gd name="T15" fmla="*/ 202 h 378"/>
              <a:gd name="T16" fmla="*/ 3520 w 4430"/>
              <a:gd name="T17" fmla="*/ 328 h 378"/>
              <a:gd name="T18" fmla="*/ 3354 w 4430"/>
              <a:gd name="T19" fmla="*/ 360 h 378"/>
              <a:gd name="T20" fmla="*/ 1941 w 4430"/>
              <a:gd name="T21" fmla="*/ 360 h 378"/>
              <a:gd name="T22" fmla="*/ 284 w 4430"/>
              <a:gd name="T23" fmla="*/ 360 h 378"/>
              <a:gd name="T24" fmla="*/ 237 w 4430"/>
              <a:gd name="T25" fmla="*/ 249 h 378"/>
              <a:gd name="T26" fmla="*/ 308 w 4430"/>
              <a:gd name="T27" fmla="*/ 186 h 378"/>
              <a:gd name="T28" fmla="*/ 1500 w 4430"/>
              <a:gd name="T29" fmla="*/ 194 h 378"/>
              <a:gd name="T30" fmla="*/ 1665 w 4430"/>
              <a:gd name="T31" fmla="*/ 202 h 3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430" h="378">
                <a:moveTo>
                  <a:pt x="1665" y="202"/>
                </a:moveTo>
                <a:cubicBezTo>
                  <a:pt x="2206" y="207"/>
                  <a:pt x="2748" y="212"/>
                  <a:pt x="2975" y="202"/>
                </a:cubicBezTo>
                <a:cubicBezTo>
                  <a:pt x="3202" y="192"/>
                  <a:pt x="3021" y="163"/>
                  <a:pt x="3030" y="139"/>
                </a:cubicBezTo>
                <a:cubicBezTo>
                  <a:pt x="3039" y="115"/>
                  <a:pt x="3018" y="80"/>
                  <a:pt x="3030" y="60"/>
                </a:cubicBezTo>
                <a:cubicBezTo>
                  <a:pt x="3042" y="40"/>
                  <a:pt x="2899" y="26"/>
                  <a:pt x="3101" y="21"/>
                </a:cubicBezTo>
                <a:cubicBezTo>
                  <a:pt x="3303" y="16"/>
                  <a:pt x="4060" y="0"/>
                  <a:pt x="4245" y="29"/>
                </a:cubicBezTo>
                <a:cubicBezTo>
                  <a:pt x="4430" y="58"/>
                  <a:pt x="4330" y="165"/>
                  <a:pt x="4214" y="194"/>
                </a:cubicBezTo>
                <a:cubicBezTo>
                  <a:pt x="4098" y="223"/>
                  <a:pt x="3666" y="180"/>
                  <a:pt x="3551" y="202"/>
                </a:cubicBezTo>
                <a:cubicBezTo>
                  <a:pt x="3436" y="224"/>
                  <a:pt x="3553" y="302"/>
                  <a:pt x="3520" y="328"/>
                </a:cubicBezTo>
                <a:cubicBezTo>
                  <a:pt x="3487" y="354"/>
                  <a:pt x="3617" y="355"/>
                  <a:pt x="3354" y="360"/>
                </a:cubicBezTo>
                <a:cubicBezTo>
                  <a:pt x="3091" y="365"/>
                  <a:pt x="2453" y="360"/>
                  <a:pt x="1941" y="360"/>
                </a:cubicBezTo>
                <a:cubicBezTo>
                  <a:pt x="1429" y="360"/>
                  <a:pt x="568" y="378"/>
                  <a:pt x="284" y="360"/>
                </a:cubicBezTo>
                <a:cubicBezTo>
                  <a:pt x="0" y="342"/>
                  <a:pt x="233" y="278"/>
                  <a:pt x="237" y="249"/>
                </a:cubicBezTo>
                <a:cubicBezTo>
                  <a:pt x="241" y="220"/>
                  <a:pt x="98" y="195"/>
                  <a:pt x="308" y="186"/>
                </a:cubicBezTo>
                <a:cubicBezTo>
                  <a:pt x="518" y="177"/>
                  <a:pt x="1009" y="185"/>
                  <a:pt x="1500" y="194"/>
                </a:cubicBezTo>
                <a:cubicBezTo>
                  <a:pt x="1500" y="194"/>
                  <a:pt x="1665" y="202"/>
                  <a:pt x="1665" y="202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87623" name="Freeform 7"/>
          <p:cNvSpPr>
            <a:spLocks/>
          </p:cNvSpPr>
          <p:nvPr/>
        </p:nvSpPr>
        <p:spPr bwMode="auto">
          <a:xfrm>
            <a:off x="95250" y="1919288"/>
            <a:ext cx="2557463" cy="354012"/>
          </a:xfrm>
          <a:custGeom>
            <a:avLst/>
            <a:gdLst>
              <a:gd name="T0" fmla="*/ 879 w 1611"/>
              <a:gd name="T1" fmla="*/ 188 h 223"/>
              <a:gd name="T2" fmla="*/ 145 w 1611"/>
              <a:gd name="T3" fmla="*/ 180 h 223"/>
              <a:gd name="T4" fmla="*/ 121 w 1611"/>
              <a:gd name="T5" fmla="*/ 38 h 223"/>
              <a:gd name="T6" fmla="*/ 871 w 1611"/>
              <a:gd name="T7" fmla="*/ 14 h 223"/>
              <a:gd name="T8" fmla="*/ 1510 w 1611"/>
              <a:gd name="T9" fmla="*/ 30 h 223"/>
              <a:gd name="T10" fmla="*/ 1479 w 1611"/>
              <a:gd name="T11" fmla="*/ 195 h 223"/>
              <a:gd name="T12" fmla="*/ 1092 w 1611"/>
              <a:gd name="T13" fmla="*/ 195 h 223"/>
              <a:gd name="T14" fmla="*/ 879 w 1611"/>
              <a:gd name="T15" fmla="*/ 188 h 2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11" h="223">
                <a:moveTo>
                  <a:pt x="879" y="188"/>
                </a:moveTo>
                <a:cubicBezTo>
                  <a:pt x="575" y="196"/>
                  <a:pt x="271" y="205"/>
                  <a:pt x="145" y="180"/>
                </a:cubicBezTo>
                <a:cubicBezTo>
                  <a:pt x="19" y="155"/>
                  <a:pt x="0" y="66"/>
                  <a:pt x="121" y="38"/>
                </a:cubicBezTo>
                <a:cubicBezTo>
                  <a:pt x="242" y="10"/>
                  <a:pt x="640" y="15"/>
                  <a:pt x="871" y="14"/>
                </a:cubicBezTo>
                <a:cubicBezTo>
                  <a:pt x="1102" y="13"/>
                  <a:pt x="1409" y="0"/>
                  <a:pt x="1510" y="30"/>
                </a:cubicBezTo>
                <a:cubicBezTo>
                  <a:pt x="1611" y="60"/>
                  <a:pt x="1549" y="167"/>
                  <a:pt x="1479" y="195"/>
                </a:cubicBezTo>
                <a:cubicBezTo>
                  <a:pt x="1409" y="223"/>
                  <a:pt x="1250" y="209"/>
                  <a:pt x="1092" y="195"/>
                </a:cubicBezTo>
                <a:cubicBezTo>
                  <a:pt x="1092" y="195"/>
                  <a:pt x="879" y="188"/>
                  <a:pt x="879" y="188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87624" name="Freeform 8"/>
          <p:cNvSpPr>
            <a:spLocks/>
          </p:cNvSpPr>
          <p:nvPr/>
        </p:nvSpPr>
        <p:spPr bwMode="auto">
          <a:xfrm>
            <a:off x="4014788" y="2946400"/>
            <a:ext cx="1695450" cy="338138"/>
          </a:xfrm>
          <a:custGeom>
            <a:avLst/>
            <a:gdLst>
              <a:gd name="T0" fmla="*/ 580 w 1068"/>
              <a:gd name="T1" fmla="*/ 203 h 213"/>
              <a:gd name="T2" fmla="*/ 114 w 1068"/>
              <a:gd name="T3" fmla="*/ 188 h 213"/>
              <a:gd name="T4" fmla="*/ 51 w 1068"/>
              <a:gd name="T5" fmla="*/ 101 h 213"/>
              <a:gd name="T6" fmla="*/ 91 w 1068"/>
              <a:gd name="T7" fmla="*/ 14 h 213"/>
              <a:gd name="T8" fmla="*/ 596 w 1068"/>
              <a:gd name="T9" fmla="*/ 14 h 213"/>
              <a:gd name="T10" fmla="*/ 982 w 1068"/>
              <a:gd name="T11" fmla="*/ 46 h 213"/>
              <a:gd name="T12" fmla="*/ 1014 w 1068"/>
              <a:gd name="T13" fmla="*/ 188 h 213"/>
              <a:gd name="T14" fmla="*/ 659 w 1068"/>
              <a:gd name="T15" fmla="*/ 196 h 213"/>
              <a:gd name="T16" fmla="*/ 580 w 1068"/>
              <a:gd name="T17" fmla="*/ 203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68" h="213">
                <a:moveTo>
                  <a:pt x="580" y="203"/>
                </a:moveTo>
                <a:cubicBezTo>
                  <a:pt x="391" y="204"/>
                  <a:pt x="202" y="205"/>
                  <a:pt x="114" y="188"/>
                </a:cubicBezTo>
                <a:cubicBezTo>
                  <a:pt x="26" y="171"/>
                  <a:pt x="55" y="130"/>
                  <a:pt x="51" y="101"/>
                </a:cubicBezTo>
                <a:cubicBezTo>
                  <a:pt x="47" y="72"/>
                  <a:pt x="0" y="28"/>
                  <a:pt x="91" y="14"/>
                </a:cubicBezTo>
                <a:cubicBezTo>
                  <a:pt x="182" y="0"/>
                  <a:pt x="448" y="9"/>
                  <a:pt x="596" y="14"/>
                </a:cubicBezTo>
                <a:cubicBezTo>
                  <a:pt x="744" y="19"/>
                  <a:pt x="912" y="17"/>
                  <a:pt x="982" y="46"/>
                </a:cubicBezTo>
                <a:cubicBezTo>
                  <a:pt x="1052" y="75"/>
                  <a:pt x="1068" y="163"/>
                  <a:pt x="1014" y="188"/>
                </a:cubicBezTo>
                <a:cubicBezTo>
                  <a:pt x="960" y="213"/>
                  <a:pt x="809" y="204"/>
                  <a:pt x="659" y="196"/>
                </a:cubicBezTo>
                <a:cubicBezTo>
                  <a:pt x="659" y="196"/>
                  <a:pt x="580" y="203"/>
                  <a:pt x="580" y="203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87625" name="Freeform 9"/>
          <p:cNvSpPr>
            <a:spLocks/>
          </p:cNvSpPr>
          <p:nvPr/>
        </p:nvSpPr>
        <p:spPr bwMode="auto">
          <a:xfrm>
            <a:off x="3736975" y="4230688"/>
            <a:ext cx="2319338" cy="404812"/>
          </a:xfrm>
          <a:custGeom>
            <a:avLst/>
            <a:gdLst>
              <a:gd name="T0" fmla="*/ 707 w 1461"/>
              <a:gd name="T1" fmla="*/ 215 h 255"/>
              <a:gd name="T2" fmla="*/ 195 w 1461"/>
              <a:gd name="T3" fmla="*/ 223 h 255"/>
              <a:gd name="T4" fmla="*/ 21 w 1461"/>
              <a:gd name="T5" fmla="*/ 223 h 255"/>
              <a:gd name="T6" fmla="*/ 68 w 1461"/>
              <a:gd name="T7" fmla="*/ 34 h 255"/>
              <a:gd name="T8" fmla="*/ 392 w 1461"/>
              <a:gd name="T9" fmla="*/ 18 h 255"/>
              <a:gd name="T10" fmla="*/ 1015 w 1461"/>
              <a:gd name="T11" fmla="*/ 18 h 255"/>
              <a:gd name="T12" fmla="*/ 1347 w 1461"/>
              <a:gd name="T13" fmla="*/ 65 h 255"/>
              <a:gd name="T14" fmla="*/ 1394 w 1461"/>
              <a:gd name="T15" fmla="*/ 215 h 255"/>
              <a:gd name="T16" fmla="*/ 944 w 1461"/>
              <a:gd name="T17" fmla="*/ 199 h 255"/>
              <a:gd name="T18" fmla="*/ 707 w 1461"/>
              <a:gd name="T19" fmla="*/ 215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61" h="255">
                <a:moveTo>
                  <a:pt x="707" y="215"/>
                </a:moveTo>
                <a:cubicBezTo>
                  <a:pt x="508" y="218"/>
                  <a:pt x="309" y="222"/>
                  <a:pt x="195" y="223"/>
                </a:cubicBezTo>
                <a:cubicBezTo>
                  <a:pt x="81" y="224"/>
                  <a:pt x="42" y="255"/>
                  <a:pt x="21" y="223"/>
                </a:cubicBezTo>
                <a:cubicBezTo>
                  <a:pt x="0" y="191"/>
                  <a:pt x="6" y="68"/>
                  <a:pt x="68" y="34"/>
                </a:cubicBezTo>
                <a:cubicBezTo>
                  <a:pt x="130" y="0"/>
                  <a:pt x="234" y="21"/>
                  <a:pt x="392" y="18"/>
                </a:cubicBezTo>
                <a:cubicBezTo>
                  <a:pt x="550" y="15"/>
                  <a:pt x="856" y="10"/>
                  <a:pt x="1015" y="18"/>
                </a:cubicBezTo>
                <a:cubicBezTo>
                  <a:pt x="1174" y="26"/>
                  <a:pt x="1284" y="32"/>
                  <a:pt x="1347" y="65"/>
                </a:cubicBezTo>
                <a:cubicBezTo>
                  <a:pt x="1410" y="98"/>
                  <a:pt x="1461" y="193"/>
                  <a:pt x="1394" y="215"/>
                </a:cubicBezTo>
                <a:cubicBezTo>
                  <a:pt x="1327" y="237"/>
                  <a:pt x="1135" y="218"/>
                  <a:pt x="944" y="199"/>
                </a:cubicBezTo>
                <a:cubicBezTo>
                  <a:pt x="944" y="199"/>
                  <a:pt x="707" y="215"/>
                  <a:pt x="707" y="215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87626" name="Freeform 10"/>
          <p:cNvSpPr>
            <a:spLocks/>
          </p:cNvSpPr>
          <p:nvPr/>
        </p:nvSpPr>
        <p:spPr bwMode="auto">
          <a:xfrm>
            <a:off x="234950" y="1377950"/>
            <a:ext cx="4302125" cy="352425"/>
          </a:xfrm>
          <a:custGeom>
            <a:avLst/>
            <a:gdLst>
              <a:gd name="T0" fmla="*/ 688 w 2710"/>
              <a:gd name="T1" fmla="*/ 39 h 222"/>
              <a:gd name="T2" fmla="*/ 1864 w 2710"/>
              <a:gd name="T3" fmla="*/ 16 h 222"/>
              <a:gd name="T4" fmla="*/ 2551 w 2710"/>
              <a:gd name="T5" fmla="*/ 16 h 222"/>
              <a:gd name="T6" fmla="*/ 2645 w 2710"/>
              <a:gd name="T7" fmla="*/ 110 h 222"/>
              <a:gd name="T8" fmla="*/ 2614 w 2710"/>
              <a:gd name="T9" fmla="*/ 197 h 222"/>
              <a:gd name="T10" fmla="*/ 2069 w 2710"/>
              <a:gd name="T11" fmla="*/ 221 h 222"/>
              <a:gd name="T12" fmla="*/ 1343 w 2710"/>
              <a:gd name="T13" fmla="*/ 189 h 222"/>
              <a:gd name="T14" fmla="*/ 507 w 2710"/>
              <a:gd name="T15" fmla="*/ 181 h 222"/>
              <a:gd name="T16" fmla="*/ 81 w 2710"/>
              <a:gd name="T17" fmla="*/ 197 h 222"/>
              <a:gd name="T18" fmla="*/ 18 w 2710"/>
              <a:gd name="T19" fmla="*/ 134 h 222"/>
              <a:gd name="T20" fmla="*/ 18 w 2710"/>
              <a:gd name="T21" fmla="*/ 39 h 222"/>
              <a:gd name="T22" fmla="*/ 104 w 2710"/>
              <a:gd name="T23" fmla="*/ 24 h 222"/>
              <a:gd name="T24" fmla="*/ 475 w 2710"/>
              <a:gd name="T25" fmla="*/ 24 h 222"/>
              <a:gd name="T26" fmla="*/ 688 w 2710"/>
              <a:gd name="T27" fmla="*/ 39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710" h="222">
                <a:moveTo>
                  <a:pt x="688" y="39"/>
                </a:moveTo>
                <a:cubicBezTo>
                  <a:pt x="1121" y="29"/>
                  <a:pt x="1554" y="20"/>
                  <a:pt x="1864" y="16"/>
                </a:cubicBezTo>
                <a:cubicBezTo>
                  <a:pt x="2174" y="12"/>
                  <a:pt x="2421" y="0"/>
                  <a:pt x="2551" y="16"/>
                </a:cubicBezTo>
                <a:cubicBezTo>
                  <a:pt x="2681" y="32"/>
                  <a:pt x="2634" y="80"/>
                  <a:pt x="2645" y="110"/>
                </a:cubicBezTo>
                <a:cubicBezTo>
                  <a:pt x="2656" y="140"/>
                  <a:pt x="2710" y="178"/>
                  <a:pt x="2614" y="197"/>
                </a:cubicBezTo>
                <a:cubicBezTo>
                  <a:pt x="2518" y="216"/>
                  <a:pt x="2281" y="222"/>
                  <a:pt x="2069" y="221"/>
                </a:cubicBezTo>
                <a:cubicBezTo>
                  <a:pt x="1857" y="220"/>
                  <a:pt x="1603" y="196"/>
                  <a:pt x="1343" y="189"/>
                </a:cubicBezTo>
                <a:cubicBezTo>
                  <a:pt x="1083" y="182"/>
                  <a:pt x="717" y="180"/>
                  <a:pt x="507" y="181"/>
                </a:cubicBezTo>
                <a:cubicBezTo>
                  <a:pt x="297" y="182"/>
                  <a:pt x="162" y="205"/>
                  <a:pt x="81" y="197"/>
                </a:cubicBezTo>
                <a:cubicBezTo>
                  <a:pt x="0" y="189"/>
                  <a:pt x="28" y="160"/>
                  <a:pt x="18" y="134"/>
                </a:cubicBezTo>
                <a:cubicBezTo>
                  <a:pt x="8" y="108"/>
                  <a:pt x="4" y="57"/>
                  <a:pt x="18" y="39"/>
                </a:cubicBezTo>
                <a:cubicBezTo>
                  <a:pt x="32" y="21"/>
                  <a:pt x="28" y="26"/>
                  <a:pt x="104" y="24"/>
                </a:cubicBezTo>
                <a:cubicBezTo>
                  <a:pt x="180" y="22"/>
                  <a:pt x="327" y="23"/>
                  <a:pt x="475" y="24"/>
                </a:cubicBezTo>
                <a:cubicBezTo>
                  <a:pt x="475" y="24"/>
                  <a:pt x="688" y="39"/>
                  <a:pt x="688" y="39"/>
                </a:cubicBezTo>
                <a:close/>
              </a:path>
            </a:pathLst>
          </a:cu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962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7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7620" grpId="0"/>
      <p:bldP spid="2287622" grpId="0" animBg="1"/>
      <p:bldP spid="2287622" grpId="1" animBg="1"/>
      <p:bldP spid="2287623" grpId="0" animBg="1"/>
      <p:bldP spid="2287623" grpId="1" animBg="1"/>
      <p:bldP spid="2287624" grpId="0" animBg="1"/>
      <p:bldP spid="2287624" grpId="1" animBg="1"/>
      <p:bldP spid="2287625" grpId="0" animBg="1"/>
      <p:bldP spid="2287625" grpId="1" animBg="1"/>
      <p:bldP spid="2287626" grpId="0" animBg="1"/>
    </p:bld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05"/>
          <a:stretch>
            <a:fillRect/>
          </a:stretch>
        </p:blipFill>
        <p:spPr bwMode="auto">
          <a:xfrm>
            <a:off x="0" y="1233488"/>
            <a:ext cx="9144000" cy="677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741488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140-fold </a:t>
            </a:r>
            <a:r>
              <a:rPr lang="en-US" dirty="0" smtClean="0"/>
              <a:t>multiplicity</a:t>
            </a:r>
            <a:br>
              <a:rPr lang="en-US" dirty="0" smtClean="0"/>
            </a:br>
            <a:r>
              <a:rPr lang="en-US" sz="3200" dirty="0" smtClean="0"/>
              <a:t>16 crystals</a:t>
            </a:r>
            <a:endParaRPr lang="en-US" sz="3200" dirty="0" smtClean="0"/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1649413" y="3616325"/>
            <a:ext cx="177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smtClean="0">
                <a:solidFill>
                  <a:srgbClr val="000000"/>
                </a:solidFill>
              </a:rPr>
              <a:t>7.4</a:t>
            </a:r>
            <a:r>
              <a:rPr lang="el-GR" sz="2800" smtClean="0">
                <a:solidFill>
                  <a:srgbClr val="000000"/>
                </a:solidFill>
              </a:rPr>
              <a:t>σ </a:t>
            </a:r>
            <a:r>
              <a:rPr lang="en-US" sz="2800" smtClean="0">
                <a:solidFill>
                  <a:srgbClr val="000000"/>
                </a:solidFill>
              </a:rPr>
              <a:t>= Na</a:t>
            </a:r>
          </a:p>
        </p:txBody>
      </p:sp>
      <p:sp>
        <p:nvSpPr>
          <p:cNvPr id="13317" name="TextBox 6"/>
          <p:cNvSpPr txBox="1">
            <a:spLocks noChangeArrowheads="1"/>
          </p:cNvSpPr>
          <p:nvPr/>
        </p:nvSpPr>
        <p:spPr bwMode="auto">
          <a:xfrm>
            <a:off x="3570288" y="6105525"/>
            <a:ext cx="5573712" cy="738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</a:rPr>
              <a:t>DELFAN residual anomalous difference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data Courtesy of Tom &amp; Janet</a:t>
            </a:r>
          </a:p>
        </p:txBody>
      </p:sp>
    </p:spTree>
    <p:extLst>
      <p:ext uri="{BB962C8B-B14F-4D97-AF65-F5344CB8AC3E}">
        <p14:creationId xmlns:p14="http://schemas.microsoft.com/office/powerpoint/2010/main" val="353900044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lysozyme: real and reciprocal</a:t>
            </a:r>
          </a:p>
        </p:txBody>
      </p:sp>
      <p:pic>
        <p:nvPicPr>
          <p:cNvPr id="568323" name="lyso_real_recip.wm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16100"/>
            <a:ext cx="9144000" cy="45720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88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66" fill="hold"/>
                                        <p:tgtEl>
                                          <p:spTgt spid="568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6832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8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83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8323"/>
                  </p:tgtEl>
                </p:cond>
              </p:nextCondLst>
            </p:seq>
          </p:childTnLst>
        </p:cTn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5400" smtClean="0"/>
              <a:t>Discerning Na</a:t>
            </a:r>
            <a:r>
              <a:rPr lang="en-US" sz="5400" baseline="30000" smtClean="0"/>
              <a:t>+</a:t>
            </a:r>
            <a:r>
              <a:rPr lang="en-US" sz="5400" smtClean="0"/>
              <a:t> from Mg</a:t>
            </a:r>
            <a:r>
              <a:rPr lang="en-US" sz="5400" baseline="30000" smtClean="0"/>
              <a:t>++</a:t>
            </a:r>
          </a:p>
        </p:txBody>
      </p:sp>
      <p:graphicFrame>
        <p:nvGraphicFramePr>
          <p:cNvPr id="12291" name="Object 3"/>
          <p:cNvGraphicFramePr>
            <a:graphicFrameLocks noChangeAspect="1"/>
          </p:cNvGraphicFramePr>
          <p:nvPr/>
        </p:nvGraphicFramePr>
        <p:xfrm>
          <a:off x="434975" y="938213"/>
          <a:ext cx="8720138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8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938213"/>
                        <a:ext cx="8720138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3738563" y="6057900"/>
            <a:ext cx="24177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f’’ (electrons)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 rot="-5400000">
            <a:off x="-1751806" y="3044031"/>
            <a:ext cx="43053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DELFAN peak height (</a:t>
            </a:r>
            <a:r>
              <a:rPr lang="el-GR" sz="2800" b="1" smtClean="0">
                <a:solidFill>
                  <a:srgbClr val="000000"/>
                </a:solidFill>
              </a:rPr>
              <a:t>σ</a:t>
            </a:r>
            <a:r>
              <a:rPr lang="en-US" sz="2800" b="1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294" name="TextBox 1"/>
          <p:cNvSpPr txBox="1">
            <a:spLocks noChangeArrowheads="1"/>
          </p:cNvSpPr>
          <p:nvPr/>
        </p:nvSpPr>
        <p:spPr bwMode="auto">
          <a:xfrm>
            <a:off x="5842000" y="4602163"/>
            <a:ext cx="6286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Mg</a:t>
            </a: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295" name="TextBox 18"/>
          <p:cNvSpPr txBox="1">
            <a:spLocks noChangeArrowheads="1"/>
          </p:cNvSpPr>
          <p:nvPr/>
        </p:nvSpPr>
        <p:spPr bwMode="auto">
          <a:xfrm>
            <a:off x="3502025" y="4573588"/>
            <a:ext cx="579438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Ne</a:t>
            </a: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296" name="TextBox 19"/>
          <p:cNvSpPr txBox="1">
            <a:spLocks noChangeArrowheads="1"/>
          </p:cNvSpPr>
          <p:nvPr/>
        </p:nvSpPr>
        <p:spPr bwMode="auto">
          <a:xfrm>
            <a:off x="4621213" y="4586288"/>
            <a:ext cx="5778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Na</a:t>
            </a: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297" name="TextBox 23"/>
          <p:cNvSpPr txBox="1">
            <a:spLocks noChangeArrowheads="1"/>
          </p:cNvSpPr>
          <p:nvPr/>
        </p:nvSpPr>
        <p:spPr bwMode="auto">
          <a:xfrm>
            <a:off x="2493963" y="4560888"/>
            <a:ext cx="3730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F</a:t>
            </a: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298" name="TextBox 24"/>
          <p:cNvSpPr txBox="1">
            <a:spLocks noChangeArrowheads="1"/>
          </p:cNvSpPr>
          <p:nvPr/>
        </p:nvSpPr>
        <p:spPr bwMode="auto">
          <a:xfrm>
            <a:off x="2008188" y="4589463"/>
            <a:ext cx="4238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O</a:t>
            </a: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12299" name="TextBox 25"/>
          <p:cNvSpPr txBox="1">
            <a:spLocks noChangeArrowheads="1"/>
          </p:cNvSpPr>
          <p:nvPr/>
        </p:nvSpPr>
        <p:spPr bwMode="auto">
          <a:xfrm>
            <a:off x="1709738" y="4592638"/>
            <a:ext cx="4238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N</a:t>
            </a:r>
            <a:endParaRPr lang="en-US" b="1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415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4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 sz="5400"/>
              <a:t>Detector calibration</a:t>
            </a:r>
          </a:p>
        </p:txBody>
      </p:sp>
      <p:graphicFrame>
        <p:nvGraphicFramePr>
          <p:cNvPr id="2194435" name="Object 3"/>
          <p:cNvGraphicFramePr>
            <a:graphicFrameLocks noChangeAspect="1"/>
          </p:cNvGraphicFramePr>
          <p:nvPr/>
        </p:nvGraphicFramePr>
        <p:xfrm>
          <a:off x="674688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72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94436" name="Text Box 4"/>
          <p:cNvSpPr txBox="1">
            <a:spLocks noChangeArrowheads="1"/>
          </p:cNvSpPr>
          <p:nvPr/>
        </p:nvSpPr>
        <p:spPr bwMode="auto">
          <a:xfrm>
            <a:off x="3133725" y="6057900"/>
            <a:ext cx="3627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photon energy (keV)</a:t>
            </a:r>
          </a:p>
        </p:txBody>
      </p:sp>
      <p:sp>
        <p:nvSpPr>
          <p:cNvPr id="2194437" name="Text Box 5"/>
          <p:cNvSpPr txBox="1">
            <a:spLocks noChangeArrowheads="1"/>
          </p:cNvSpPr>
          <p:nvPr/>
        </p:nvSpPr>
        <p:spPr bwMode="auto">
          <a:xfrm rot="-5400000">
            <a:off x="-1381919" y="3045620"/>
            <a:ext cx="356552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smtClean="0">
                <a:solidFill>
                  <a:srgbClr val="000000"/>
                </a:solidFill>
              </a:rPr>
              <a:t>calibration error (%)</a:t>
            </a:r>
          </a:p>
        </p:txBody>
      </p:sp>
      <p:grpSp>
        <p:nvGrpSpPr>
          <p:cNvPr id="2194438" name="Group 6"/>
          <p:cNvGrpSpPr>
            <a:grpSpLocks/>
          </p:cNvGrpSpPr>
          <p:nvPr/>
        </p:nvGrpSpPr>
        <p:grpSpPr bwMode="auto">
          <a:xfrm>
            <a:off x="2889250" y="2339975"/>
            <a:ext cx="947738" cy="1279525"/>
            <a:chOff x="1820" y="1474"/>
            <a:chExt cx="597" cy="806"/>
          </a:xfrm>
        </p:grpSpPr>
        <p:sp>
          <p:nvSpPr>
            <p:cNvPr id="2194439" name="Line 7"/>
            <p:cNvSpPr>
              <a:spLocks noChangeShapeType="1"/>
            </p:cNvSpPr>
            <p:nvPr/>
          </p:nvSpPr>
          <p:spPr bwMode="auto">
            <a:xfrm>
              <a:off x="2115" y="1752"/>
              <a:ext cx="0" cy="528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94440" name="Text Box 8"/>
            <p:cNvSpPr txBox="1">
              <a:spLocks noChangeArrowheads="1"/>
            </p:cNvSpPr>
            <p:nvPr/>
          </p:nvSpPr>
          <p:spPr bwMode="auto">
            <a:xfrm>
              <a:off x="1820" y="1474"/>
              <a:ext cx="597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8000"/>
                  </a:solidFill>
                </a:rPr>
                <a:t>good!</a:t>
              </a:r>
            </a:p>
          </p:txBody>
        </p:sp>
      </p:grpSp>
      <p:grpSp>
        <p:nvGrpSpPr>
          <p:cNvPr id="2194441" name="Group 9"/>
          <p:cNvGrpSpPr>
            <a:grpSpLocks/>
          </p:cNvGrpSpPr>
          <p:nvPr/>
        </p:nvGrpSpPr>
        <p:grpSpPr bwMode="auto">
          <a:xfrm>
            <a:off x="4757738" y="2314575"/>
            <a:ext cx="947737" cy="1279525"/>
            <a:chOff x="1820" y="1474"/>
            <a:chExt cx="597" cy="806"/>
          </a:xfrm>
        </p:grpSpPr>
        <p:sp>
          <p:nvSpPr>
            <p:cNvPr id="2194442" name="Line 10"/>
            <p:cNvSpPr>
              <a:spLocks noChangeShapeType="1"/>
            </p:cNvSpPr>
            <p:nvPr/>
          </p:nvSpPr>
          <p:spPr bwMode="auto">
            <a:xfrm>
              <a:off x="2115" y="1752"/>
              <a:ext cx="0" cy="528"/>
            </a:xfrm>
            <a:prstGeom prst="line">
              <a:avLst/>
            </a:prstGeom>
            <a:noFill/>
            <a:ln w="57150">
              <a:solidFill>
                <a:srgbClr val="008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94443" name="Text Box 11"/>
            <p:cNvSpPr txBox="1">
              <a:spLocks noChangeArrowheads="1"/>
            </p:cNvSpPr>
            <p:nvPr/>
          </p:nvSpPr>
          <p:spPr bwMode="auto">
            <a:xfrm>
              <a:off x="1820" y="1474"/>
              <a:ext cx="597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008000"/>
                  </a:solidFill>
                </a:rPr>
                <a:t>good!</a:t>
              </a:r>
            </a:p>
          </p:txBody>
        </p:sp>
      </p:grpSp>
      <p:grpSp>
        <p:nvGrpSpPr>
          <p:cNvPr id="2194444" name="Group 12"/>
          <p:cNvGrpSpPr>
            <a:grpSpLocks/>
          </p:cNvGrpSpPr>
          <p:nvPr/>
        </p:nvGrpSpPr>
        <p:grpSpPr bwMode="auto">
          <a:xfrm>
            <a:off x="3459163" y="3417888"/>
            <a:ext cx="936625" cy="1119187"/>
            <a:chOff x="2179" y="2153"/>
            <a:chExt cx="590" cy="705"/>
          </a:xfrm>
        </p:grpSpPr>
        <p:sp>
          <p:nvSpPr>
            <p:cNvPr id="2194445" name="Line 13"/>
            <p:cNvSpPr>
              <a:spLocks noChangeShapeType="1"/>
            </p:cNvSpPr>
            <p:nvPr/>
          </p:nvSpPr>
          <p:spPr bwMode="auto">
            <a:xfrm flipH="1">
              <a:off x="2179" y="2448"/>
              <a:ext cx="252" cy="41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2194446" name="Text Box 14"/>
            <p:cNvSpPr txBox="1">
              <a:spLocks noChangeArrowheads="1"/>
            </p:cNvSpPr>
            <p:nvPr/>
          </p:nvSpPr>
          <p:spPr bwMode="auto">
            <a:xfrm>
              <a:off x="2279" y="2153"/>
              <a:ext cx="49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smtClean="0">
                  <a:solidFill>
                    <a:srgbClr val="FF0000"/>
                  </a:solidFill>
                </a:rPr>
                <a:t>bad!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072139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29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6" name="Image" r:id="rId3" imgW="12177778" imgH="8380952" progId="Photoshop.Image.6">
                  <p:embed/>
                </p:oleObj>
              </mc:Choice>
              <mc:Fallback>
                <p:oleObj name="Image" r:id="rId3" imgW="12177778" imgH="8380952" progId="Photoshop.Image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9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8"/>
          <p:cNvSpPr txBox="1">
            <a:spLocks noChangeArrowheads="1"/>
          </p:cNvSpPr>
          <p:nvPr/>
        </p:nvSpPr>
        <p:spPr bwMode="auto">
          <a:xfrm>
            <a:off x="5849938" y="5851525"/>
            <a:ext cx="3294062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smtClean="0">
                <a:solidFill>
                  <a:srgbClr val="000000"/>
                </a:solidFill>
              </a:rPr>
              <a:t>7247 eV</a:t>
            </a:r>
          </a:p>
        </p:txBody>
      </p:sp>
    </p:spTree>
    <p:extLst>
      <p:ext uri="{BB962C8B-B14F-4D97-AF65-F5344CB8AC3E}">
        <p14:creationId xmlns:p14="http://schemas.microsoft.com/office/powerpoint/2010/main" val="32783970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29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20" name="Image" r:id="rId3" imgW="12177778" imgH="8380952" progId="Photoshop.Image.6">
                  <p:embed/>
                </p:oleObj>
              </mc:Choice>
              <mc:Fallback>
                <p:oleObj name="Image" r:id="rId3" imgW="12177778" imgH="8380952" progId="Photoshop.Image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9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849938" y="5851525"/>
            <a:ext cx="3294062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smtClean="0">
                <a:solidFill>
                  <a:srgbClr val="000000"/>
                </a:solidFill>
              </a:rPr>
              <a:t>7235 eV</a:t>
            </a:r>
          </a:p>
        </p:txBody>
      </p:sp>
    </p:spTree>
    <p:extLst>
      <p:ext uri="{BB962C8B-B14F-4D97-AF65-F5344CB8AC3E}">
        <p14:creationId xmlns:p14="http://schemas.microsoft.com/office/powerpoint/2010/main" val="944155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5400" smtClean="0"/>
              <a:t>Detector calibration</a:t>
            </a:r>
          </a:p>
        </p:txBody>
      </p:sp>
      <p:sp>
        <p:nvSpPr>
          <p:cNvPr id="28675" name="Line 4"/>
          <p:cNvSpPr>
            <a:spLocks noChangeShapeType="1"/>
          </p:cNvSpPr>
          <p:nvPr/>
        </p:nvSpPr>
        <p:spPr bwMode="auto">
          <a:xfrm>
            <a:off x="7502525" y="5273675"/>
            <a:ext cx="0" cy="276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pitchFamily="34" charset="0"/>
            </a:endParaRPr>
          </a:p>
        </p:txBody>
      </p:sp>
      <p:graphicFrame>
        <p:nvGraphicFramePr>
          <p:cNvPr id="28676" name="Object 6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292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44" name="Image" r:id="rId3" imgW="12177778" imgH="8380952" progId="Photoshop.Image.6">
                  <p:embed/>
                </p:oleObj>
              </mc:Choice>
              <mc:Fallback>
                <p:oleObj name="Image" r:id="rId3" imgW="12177778" imgH="8380952" progId="Photoshop.Image.6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292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849938" y="5851525"/>
            <a:ext cx="3294062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6000" smtClean="0">
                <a:solidFill>
                  <a:srgbClr val="000000"/>
                </a:solidFill>
              </a:rPr>
              <a:t>7223 eV</a:t>
            </a:r>
          </a:p>
        </p:txBody>
      </p:sp>
    </p:spTree>
    <p:extLst>
      <p:ext uri="{BB962C8B-B14F-4D97-AF65-F5344CB8AC3E}">
        <p14:creationId xmlns:p14="http://schemas.microsoft.com/office/powerpoint/2010/main" val="2425155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386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Holton &amp; Frankel (2010) </a:t>
            </a:r>
            <a:r>
              <a:rPr lang="en-US" i="1" smtClean="0">
                <a:solidFill>
                  <a:srgbClr val="000000"/>
                </a:solidFill>
              </a:rPr>
              <a:t>Acta D</a:t>
            </a:r>
            <a:r>
              <a:rPr lang="en-US" smtClean="0">
                <a:solidFill>
                  <a:srgbClr val="000000"/>
                </a:solidFill>
              </a:rPr>
              <a:t> </a:t>
            </a:r>
            <a:r>
              <a:rPr lang="en-US" b="1" smtClean="0">
                <a:solidFill>
                  <a:srgbClr val="000000"/>
                </a:solidFill>
              </a:rPr>
              <a:t>66</a:t>
            </a:r>
            <a:r>
              <a:rPr lang="en-US" smtClean="0">
                <a:solidFill>
                  <a:srgbClr val="000000"/>
                </a:solidFill>
              </a:rPr>
              <a:t> 393-408.</a:t>
            </a:r>
          </a:p>
        </p:txBody>
      </p:sp>
      <p:pic>
        <p:nvPicPr>
          <p:cNvPr id="2320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20388" name="Oval 4"/>
          <p:cNvSpPr>
            <a:spLocks noChangeArrowheads="1"/>
          </p:cNvSpPr>
          <p:nvPr/>
        </p:nvSpPr>
        <p:spPr bwMode="auto">
          <a:xfrm>
            <a:off x="609600" y="2519363"/>
            <a:ext cx="6042025" cy="83502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3417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427163"/>
          </a:xfrm>
        </p:spPr>
        <p:txBody>
          <a:bodyPr/>
          <a:lstStyle/>
          <a:p>
            <a:r>
              <a:rPr lang="en-US" sz="6000"/>
              <a:t>What is holding us back?</a:t>
            </a:r>
          </a:p>
        </p:txBody>
      </p:sp>
      <p:sp>
        <p:nvSpPr>
          <p:cNvPr id="229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976813"/>
          </a:xfrm>
        </p:spPr>
        <p:txBody>
          <a:bodyPr/>
          <a:lstStyle/>
          <a:p>
            <a:endParaRPr lang="en-US" sz="4000"/>
          </a:p>
          <a:p>
            <a:r>
              <a:rPr lang="en-US" sz="4000"/>
              <a:t>Weak spots (high-res)</a:t>
            </a:r>
          </a:p>
          <a:p>
            <a:pPr lvl="1">
              <a:buFontTx/>
              <a:buNone/>
            </a:pPr>
            <a:r>
              <a:rPr lang="en-US" sz="3600">
                <a:solidFill>
                  <a:srgbClr val="EA0000"/>
                </a:solidFill>
              </a:rPr>
              <a:t>background</a:t>
            </a:r>
          </a:p>
          <a:p>
            <a:pPr lvl="1">
              <a:buFontTx/>
              <a:buNone/>
            </a:pPr>
            <a:r>
              <a:rPr lang="en-US" sz="3200">
                <a:solidFill>
                  <a:srgbClr val="008000"/>
                </a:solidFill>
              </a:rPr>
              <a:t>solution: use as few pixels as possible</a:t>
            </a:r>
          </a:p>
          <a:p>
            <a:r>
              <a:rPr lang="en-US" sz="4000"/>
              <a:t>MAD/SAD (small differences)</a:t>
            </a:r>
          </a:p>
          <a:p>
            <a:pPr lvl="1">
              <a:buFontTx/>
              <a:buNone/>
            </a:pPr>
            <a:r>
              <a:rPr lang="en-US" sz="3600">
                <a:solidFill>
                  <a:srgbClr val="EA0000"/>
                </a:solidFill>
              </a:rPr>
              <a:t>fractional errors</a:t>
            </a:r>
          </a:p>
          <a:p>
            <a:pPr lvl="1">
              <a:buFontTx/>
              <a:buNone/>
            </a:pPr>
            <a:r>
              <a:rPr lang="en-US" sz="3200">
                <a:solidFill>
                  <a:srgbClr val="008000"/>
                </a:solidFill>
              </a:rPr>
              <a:t>solution: use as many pixels as possible</a:t>
            </a:r>
          </a:p>
          <a:p>
            <a:pPr lvl="1">
              <a:buFontTx/>
              <a:buNone/>
            </a:pPr>
            <a:endParaRPr lang="en-US" sz="3200">
              <a:solidFill>
                <a:srgbClr val="008000"/>
              </a:solidFill>
            </a:endParaRPr>
          </a:p>
        </p:txBody>
      </p:sp>
      <p:sp>
        <p:nvSpPr>
          <p:cNvPr id="2290692" name="Text Box 4"/>
          <p:cNvSpPr txBox="1">
            <a:spLocks noChangeArrowheads="1"/>
          </p:cNvSpPr>
          <p:nvPr/>
        </p:nvSpPr>
        <p:spPr bwMode="auto">
          <a:xfrm>
            <a:off x="2997200" y="1306513"/>
            <a:ext cx="3149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</a:rPr>
              <a:t>( if not rad dam! )</a:t>
            </a:r>
          </a:p>
        </p:txBody>
      </p:sp>
    </p:spTree>
    <p:extLst>
      <p:ext uri="{BB962C8B-B14F-4D97-AF65-F5344CB8AC3E}">
        <p14:creationId xmlns:p14="http://schemas.microsoft.com/office/powerpoint/2010/main" val="319799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06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88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23875" y="2659063"/>
            <a:ext cx="8162925" cy="3863975"/>
          </a:xfrm>
        </p:spPr>
        <p:txBody>
          <a:bodyPr/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en-US" b="1" dirty="0">
                <a:solidFill>
                  <a:srgbClr val="008000"/>
                </a:solidFill>
              </a:rPr>
              <a:t>100 ADU/pixel</a:t>
            </a: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US" b="1" dirty="0">
                <a:solidFill>
                  <a:srgbClr val="008000"/>
                </a:solidFill>
              </a:rPr>
              <a:t>10 </a:t>
            </a:r>
            <a:r>
              <a:rPr lang="en-US" b="1" dirty="0" err="1" smtClean="0">
                <a:solidFill>
                  <a:srgbClr val="008000"/>
                </a:solidFill>
                <a:cs typeface="Arial" pitchFamily="34" charset="0"/>
              </a:rPr>
              <a:t>MGy</a:t>
            </a:r>
            <a:r>
              <a:rPr lang="en-US" b="1" dirty="0" smtClean="0">
                <a:solidFill>
                  <a:srgbClr val="008000"/>
                </a:solidFill>
                <a:cs typeface="Arial" pitchFamily="34" charset="0"/>
              </a:rPr>
              <a:t>/Å </a:t>
            </a:r>
            <a:endParaRPr lang="el-GR" b="1" dirty="0">
              <a:solidFill>
                <a:srgbClr val="008000"/>
              </a:solidFill>
              <a:cs typeface="Arial" pitchFamily="34" charset="0"/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US" b="1" dirty="0">
                <a:solidFill>
                  <a:srgbClr val="008000"/>
                </a:solidFill>
              </a:rPr>
              <a:t>~3% error per spot, 1%/</a:t>
            </a:r>
            <a:r>
              <a:rPr lang="en-US" b="1" dirty="0" err="1">
                <a:solidFill>
                  <a:srgbClr val="008000"/>
                </a:solidFill>
              </a:rPr>
              <a:t>MGy</a:t>
            </a:r>
            <a:endParaRPr lang="en-US" b="1" dirty="0">
              <a:solidFill>
                <a:srgbClr val="008000"/>
              </a:solidFill>
            </a:endParaRPr>
          </a:p>
          <a:p>
            <a:pPr algn="ctr">
              <a:lnSpc>
                <a:spcPct val="150000"/>
              </a:lnSpc>
              <a:buFontTx/>
              <a:buNone/>
            </a:pPr>
            <a:r>
              <a:rPr lang="en-US" b="1" dirty="0">
                <a:solidFill>
                  <a:srgbClr val="008000"/>
                </a:solidFill>
              </a:rPr>
              <a:t>7235 </a:t>
            </a:r>
            <a:r>
              <a:rPr lang="en-US" b="1" dirty="0" err="1">
                <a:solidFill>
                  <a:srgbClr val="008000"/>
                </a:solidFill>
              </a:rPr>
              <a:t>eV</a:t>
            </a:r>
            <a:r>
              <a:rPr lang="en-US" b="1" dirty="0">
                <a:solidFill>
                  <a:srgbClr val="008000"/>
                </a:solidFill>
              </a:rPr>
              <a:t> for </a:t>
            </a:r>
            <a:r>
              <a:rPr lang="en-US" b="1" dirty="0" smtClean="0">
                <a:solidFill>
                  <a:srgbClr val="008000"/>
                </a:solidFill>
              </a:rPr>
              <a:t>S-SAD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2298883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  <a:noFill/>
        </p:spPr>
        <p:txBody>
          <a:bodyPr/>
          <a:lstStyle/>
          <a:p>
            <a:r>
              <a:rPr lang="en-US" sz="6000" b="1"/>
              <a:t>Summary</a:t>
            </a:r>
          </a:p>
        </p:txBody>
      </p:sp>
      <p:sp>
        <p:nvSpPr>
          <p:cNvPr id="2298884" name="Rectangle 4"/>
          <p:cNvSpPr>
            <a:spLocks noChangeArrowheads="1"/>
          </p:cNvSpPr>
          <p:nvPr/>
        </p:nvSpPr>
        <p:spPr bwMode="auto">
          <a:xfrm>
            <a:off x="0" y="1447800"/>
            <a:ext cx="9144000" cy="732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</a:rPr>
              <a:t>http://bl831.als.lbl.gov/xtalsize.html</a:t>
            </a:r>
          </a:p>
          <a:p>
            <a:pPr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</a:rPr>
              <a:t>://bl831.als.lbl.gov/~</a:t>
            </a:r>
            <a:r>
              <a:rPr lang="en-US" sz="1600" b="1" dirty="0" smtClean="0">
                <a:solidFill>
                  <a:srgbClr val="000000"/>
                </a:solidFill>
                <a:latin typeface="Courier New" pitchFamily="49" charset="0"/>
              </a:rPr>
              <a:t>jamesh/powerpoint/AACS_diffraction_2013.pptx</a:t>
            </a:r>
            <a:endParaRPr lang="en-US" sz="1600" b="1" dirty="0" smtClean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7744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8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8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88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888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X-ray data are 3D!</a:t>
            </a:r>
          </a:p>
        </p:txBody>
      </p:sp>
      <p:pic>
        <p:nvPicPr>
          <p:cNvPr id="85017" name="diffraction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52775" y="1198563"/>
            <a:ext cx="5484813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5020" name="Picture 28" descr="xtal_w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3317875"/>
            <a:ext cx="687388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Line 29"/>
          <p:cNvSpPr>
            <a:spLocks noChangeAspect="1" noChangeShapeType="1"/>
          </p:cNvSpPr>
          <p:nvPr/>
        </p:nvSpPr>
        <p:spPr bwMode="auto">
          <a:xfrm flipV="1">
            <a:off x="1192213" y="3097213"/>
            <a:ext cx="976312" cy="7032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2" name="Line 30"/>
          <p:cNvSpPr>
            <a:spLocks noChangeAspect="1" noChangeShapeType="1"/>
          </p:cNvSpPr>
          <p:nvPr/>
        </p:nvSpPr>
        <p:spPr bwMode="auto">
          <a:xfrm>
            <a:off x="1187450" y="3841750"/>
            <a:ext cx="1035050" cy="317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3" name="Line 31"/>
          <p:cNvSpPr>
            <a:spLocks noChangeAspect="1" noChangeShapeType="1"/>
          </p:cNvSpPr>
          <p:nvPr/>
        </p:nvSpPr>
        <p:spPr bwMode="auto">
          <a:xfrm flipV="1">
            <a:off x="1309688" y="3619500"/>
            <a:ext cx="520700" cy="2000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32"/>
          <p:cNvSpPr>
            <a:spLocks noChangeAspect="1" noChangeShapeType="1"/>
          </p:cNvSpPr>
          <p:nvPr/>
        </p:nvSpPr>
        <p:spPr bwMode="auto">
          <a:xfrm>
            <a:off x="1306513" y="3968750"/>
            <a:ext cx="554037" cy="4968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AutoShape 33"/>
          <p:cNvSpPr>
            <a:spLocks noChangeArrowheads="1"/>
          </p:cNvSpPr>
          <p:nvPr/>
        </p:nvSpPr>
        <p:spPr bwMode="auto">
          <a:xfrm>
            <a:off x="1630363" y="5208588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6" name="AutoShape 35"/>
          <p:cNvSpPr>
            <a:spLocks noChangeArrowheads="1"/>
          </p:cNvSpPr>
          <p:nvPr/>
        </p:nvSpPr>
        <p:spPr bwMode="auto">
          <a:xfrm rot="10800000">
            <a:off x="457200" y="5162550"/>
            <a:ext cx="450850" cy="450850"/>
          </a:xfrm>
          <a:prstGeom prst="curvedLeftArrow">
            <a:avLst>
              <a:gd name="adj1" fmla="val 23310"/>
              <a:gd name="adj2" fmla="val 4331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Line 36"/>
          <p:cNvSpPr>
            <a:spLocks noChangeShapeType="1"/>
          </p:cNvSpPr>
          <p:nvPr/>
        </p:nvSpPr>
        <p:spPr bwMode="auto">
          <a:xfrm>
            <a:off x="1246188" y="5273675"/>
            <a:ext cx="0" cy="1584325"/>
          </a:xfrm>
          <a:prstGeom prst="line">
            <a:avLst/>
          </a:prstGeom>
          <a:noFill/>
          <a:ln w="2540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7933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850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7" fill="hold"/>
                                        <p:tgtEl>
                                          <p:spTgt spid="85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501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50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50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1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002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3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4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5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6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7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8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09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0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 dirty="0" err="1" smtClean="0"/>
              <a:t>Ewald's</a:t>
            </a:r>
            <a:r>
              <a:rPr lang="en-US" b="1" dirty="0" smtClean="0"/>
              <a:t> construction</a:t>
            </a:r>
            <a:endParaRPr lang="en-US" b="1" dirty="0"/>
          </a:p>
        </p:txBody>
      </p:sp>
      <p:sp>
        <p:nvSpPr>
          <p:cNvPr id="1920011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0012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0013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0014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8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AutoShape 2"/>
          <p:cNvSpPr>
            <a:spLocks noChangeArrowheads="1"/>
          </p:cNvSpPr>
          <p:nvPr/>
        </p:nvSpPr>
        <p:spPr bwMode="auto">
          <a:xfrm>
            <a:off x="304800" y="6248400"/>
            <a:ext cx="1905000" cy="304800"/>
          </a:xfrm>
          <a:prstGeom prst="parallelogram">
            <a:avLst>
              <a:gd name="adj" fmla="val 15625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0979" name="Group 3"/>
          <p:cNvGrpSpPr>
            <a:grpSpLocks/>
          </p:cNvGrpSpPr>
          <p:nvPr/>
        </p:nvGrpSpPr>
        <p:grpSpPr bwMode="auto">
          <a:xfrm>
            <a:off x="1066800" y="228600"/>
            <a:ext cx="7847013" cy="6399213"/>
            <a:chOff x="672" y="144"/>
            <a:chExt cx="4943" cy="4031"/>
          </a:xfrm>
        </p:grpSpPr>
        <p:pic>
          <p:nvPicPr>
            <p:cNvPr id="510980" name="Picture 4" descr="wb_00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4" y="144"/>
              <a:ext cx="4031" cy="4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0981" name="Group 5"/>
            <p:cNvGrpSpPr>
              <a:grpSpLocks/>
            </p:cNvGrpSpPr>
            <p:nvPr/>
          </p:nvGrpSpPr>
          <p:grpSpPr bwMode="auto">
            <a:xfrm>
              <a:off x="672" y="3936"/>
              <a:ext cx="278" cy="86"/>
              <a:chOff x="672" y="3994"/>
              <a:chExt cx="278" cy="86"/>
            </a:xfrm>
          </p:grpSpPr>
          <p:sp>
            <p:nvSpPr>
              <p:cNvPr id="510982" name="AutoShape 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0983" name="AutoShape 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10984" name="Freeform 8"/>
          <p:cNvSpPr>
            <a:spLocks/>
          </p:cNvSpPr>
          <p:nvPr/>
        </p:nvSpPr>
        <p:spPr bwMode="auto">
          <a:xfrm>
            <a:off x="1828800" y="6477000"/>
            <a:ext cx="609600" cy="330200"/>
          </a:xfrm>
          <a:custGeom>
            <a:avLst/>
            <a:gdLst>
              <a:gd name="T0" fmla="*/ 0 w 384"/>
              <a:gd name="T1" fmla="*/ 96 h 208"/>
              <a:gd name="T2" fmla="*/ 192 w 384"/>
              <a:gd name="T3" fmla="*/ 192 h 208"/>
              <a:gd name="T4" fmla="*/ 384 w 384"/>
              <a:gd name="T5" fmla="*/ 0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4" h="208">
                <a:moveTo>
                  <a:pt x="0" y="96"/>
                </a:moveTo>
                <a:cubicBezTo>
                  <a:pt x="64" y="152"/>
                  <a:pt x="128" y="208"/>
                  <a:pt x="192" y="192"/>
                </a:cubicBezTo>
                <a:cubicBezTo>
                  <a:pt x="256" y="176"/>
                  <a:pt x="320" y="88"/>
                  <a:pt x="384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0985" name="Group 9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grpSp>
          <p:nvGrpSpPr>
            <p:cNvPr id="510986" name="Group 10"/>
            <p:cNvGrpSpPr>
              <a:grpSpLocks/>
            </p:cNvGrpSpPr>
            <p:nvPr/>
          </p:nvGrpSpPr>
          <p:grpSpPr bwMode="auto">
            <a:xfrm>
              <a:off x="672" y="3888"/>
              <a:ext cx="278" cy="86"/>
              <a:chOff x="672" y="3994"/>
              <a:chExt cx="278" cy="86"/>
            </a:xfrm>
          </p:grpSpPr>
          <p:sp>
            <p:nvSpPr>
              <p:cNvPr id="510987" name="AutoShape 1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0988" name="AutoShape 1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0989" name="Picture 13" descr="wb_00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0990" name="Group 14"/>
          <p:cNvGrpSpPr>
            <a:grpSpLocks/>
          </p:cNvGrpSpPr>
          <p:nvPr/>
        </p:nvGrpSpPr>
        <p:grpSpPr bwMode="auto">
          <a:xfrm>
            <a:off x="1066800" y="228600"/>
            <a:ext cx="7845425" cy="6399213"/>
            <a:chOff x="672" y="143"/>
            <a:chExt cx="4942" cy="4031"/>
          </a:xfrm>
        </p:grpSpPr>
        <p:pic>
          <p:nvPicPr>
            <p:cNvPr id="510991" name="Picture 15" descr="wb_00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0992" name="Group 16"/>
            <p:cNvGrpSpPr>
              <a:grpSpLocks/>
            </p:cNvGrpSpPr>
            <p:nvPr/>
          </p:nvGrpSpPr>
          <p:grpSpPr bwMode="auto">
            <a:xfrm>
              <a:off x="672" y="3840"/>
              <a:ext cx="278" cy="86"/>
              <a:chOff x="672" y="3994"/>
              <a:chExt cx="278" cy="86"/>
            </a:xfrm>
          </p:grpSpPr>
          <p:sp>
            <p:nvSpPr>
              <p:cNvPr id="510993" name="AutoShape 17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0994" name="AutoShape 18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10995" name="Group 1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0996" name="Group 20"/>
            <p:cNvGrpSpPr>
              <a:grpSpLocks/>
            </p:cNvGrpSpPr>
            <p:nvPr/>
          </p:nvGrpSpPr>
          <p:grpSpPr bwMode="auto">
            <a:xfrm>
              <a:off x="672" y="3744"/>
              <a:ext cx="278" cy="86"/>
              <a:chOff x="672" y="3994"/>
              <a:chExt cx="278" cy="86"/>
            </a:xfrm>
          </p:grpSpPr>
          <p:sp>
            <p:nvSpPr>
              <p:cNvPr id="510997" name="AutoShape 2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0998" name="AutoShape 2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0999" name="Picture 23" descr="wb_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00" name="Group 2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01" name="Group 25"/>
            <p:cNvGrpSpPr>
              <a:grpSpLocks/>
            </p:cNvGrpSpPr>
            <p:nvPr/>
          </p:nvGrpSpPr>
          <p:grpSpPr bwMode="auto">
            <a:xfrm>
              <a:off x="672" y="3600"/>
              <a:ext cx="278" cy="86"/>
              <a:chOff x="672" y="3994"/>
              <a:chExt cx="278" cy="86"/>
            </a:xfrm>
          </p:grpSpPr>
          <p:sp>
            <p:nvSpPr>
              <p:cNvPr id="511002" name="AutoShape 2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03" name="AutoShape 2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04" name="Picture 28" descr="wb_00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05" name="Group 2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06" name="Group 30"/>
            <p:cNvGrpSpPr>
              <a:grpSpLocks/>
            </p:cNvGrpSpPr>
            <p:nvPr/>
          </p:nvGrpSpPr>
          <p:grpSpPr bwMode="auto">
            <a:xfrm>
              <a:off x="672" y="3360"/>
              <a:ext cx="278" cy="86"/>
              <a:chOff x="672" y="3994"/>
              <a:chExt cx="278" cy="86"/>
            </a:xfrm>
          </p:grpSpPr>
          <p:sp>
            <p:nvSpPr>
              <p:cNvPr id="511007" name="AutoShape 3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08" name="AutoShape 3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09" name="Picture 33" descr="wb_01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10" name="Group 3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11" name="Group 35"/>
            <p:cNvGrpSpPr>
              <a:grpSpLocks/>
            </p:cNvGrpSpPr>
            <p:nvPr/>
          </p:nvGrpSpPr>
          <p:grpSpPr bwMode="auto">
            <a:xfrm>
              <a:off x="672" y="3034"/>
              <a:ext cx="278" cy="86"/>
              <a:chOff x="672" y="3994"/>
              <a:chExt cx="278" cy="86"/>
            </a:xfrm>
          </p:grpSpPr>
          <p:sp>
            <p:nvSpPr>
              <p:cNvPr id="511012" name="AutoShape 3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13" name="AutoShape 3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14" name="Picture 38" descr="wb_01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15" name="Group 3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16" name="Group 40"/>
            <p:cNvGrpSpPr>
              <a:grpSpLocks/>
            </p:cNvGrpSpPr>
            <p:nvPr/>
          </p:nvGrpSpPr>
          <p:grpSpPr bwMode="auto">
            <a:xfrm>
              <a:off x="672" y="2544"/>
              <a:ext cx="278" cy="86"/>
              <a:chOff x="672" y="3994"/>
              <a:chExt cx="278" cy="86"/>
            </a:xfrm>
          </p:grpSpPr>
          <p:sp>
            <p:nvSpPr>
              <p:cNvPr id="511017" name="AutoShape 4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18" name="AutoShape 4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19" name="Picture 43" descr="wb_01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20" name="Group 44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21" name="Group 45"/>
            <p:cNvGrpSpPr>
              <a:grpSpLocks/>
            </p:cNvGrpSpPr>
            <p:nvPr/>
          </p:nvGrpSpPr>
          <p:grpSpPr bwMode="auto">
            <a:xfrm>
              <a:off x="672" y="1872"/>
              <a:ext cx="278" cy="86"/>
              <a:chOff x="672" y="3994"/>
              <a:chExt cx="278" cy="86"/>
            </a:xfrm>
          </p:grpSpPr>
          <p:sp>
            <p:nvSpPr>
              <p:cNvPr id="511022" name="AutoShape 46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23" name="AutoShape 47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24" name="Picture 48" descr="wb_0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11025" name="Group 49"/>
          <p:cNvGrpSpPr>
            <a:grpSpLocks/>
          </p:cNvGrpSpPr>
          <p:nvPr/>
        </p:nvGrpSpPr>
        <p:grpSpPr bwMode="auto">
          <a:xfrm>
            <a:off x="1066800" y="227013"/>
            <a:ext cx="7845425" cy="6399212"/>
            <a:chOff x="672" y="143"/>
            <a:chExt cx="4942" cy="4031"/>
          </a:xfrm>
        </p:grpSpPr>
        <p:grpSp>
          <p:nvGrpSpPr>
            <p:cNvPr id="511026" name="Group 50"/>
            <p:cNvGrpSpPr>
              <a:grpSpLocks/>
            </p:cNvGrpSpPr>
            <p:nvPr/>
          </p:nvGrpSpPr>
          <p:grpSpPr bwMode="auto">
            <a:xfrm>
              <a:off x="672" y="912"/>
              <a:ext cx="278" cy="86"/>
              <a:chOff x="672" y="3994"/>
              <a:chExt cx="278" cy="86"/>
            </a:xfrm>
          </p:grpSpPr>
          <p:sp>
            <p:nvSpPr>
              <p:cNvPr id="511027" name="AutoShape 51"/>
              <p:cNvSpPr>
                <a:spLocks noChangeArrowheads="1"/>
              </p:cNvSpPr>
              <p:nvPr/>
            </p:nvSpPr>
            <p:spPr bwMode="auto">
              <a:xfrm>
                <a:off x="672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1028" name="AutoShape 52"/>
              <p:cNvSpPr>
                <a:spLocks noChangeArrowheads="1"/>
              </p:cNvSpPr>
              <p:nvPr/>
            </p:nvSpPr>
            <p:spPr bwMode="auto">
              <a:xfrm>
                <a:off x="864" y="3994"/>
                <a:ext cx="86" cy="86"/>
              </a:xfrm>
              <a:prstGeom prst="su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511029" name="Picture 53" descr="wb_019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3" y="143"/>
              <a:ext cx="4031" cy="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1030" name="Picture 54" descr="wb_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1" name="Picture 55" descr="wb_02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2" name="Picture 56" descr="wb_02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3" name="Picture 57" descr="wb_02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4" name="Picture 58" descr="wb_02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5" name="Picture 59" descr="wb_03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6" name="Picture 60" descr="wb_033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7" name="Picture 61" descr="wb_03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8" name="Picture 62" descr="wb_037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39" name="Picture 63" descr="wb_039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0" name="Picture 64" descr="wb_04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1" name="Picture 65" descr="wb_04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2" name="Picture 66" descr="wb_045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3" name="Picture 67" descr="wb_047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4" name="Picture 68" descr="wb_049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1045" name="Picture 69" descr="wb_051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1046" name="Rectangle 70"/>
          <p:cNvSpPr>
            <a:spLocks noChangeArrowheads="1"/>
          </p:cNvSpPr>
          <p:nvPr/>
        </p:nvSpPr>
        <p:spPr bwMode="auto">
          <a:xfrm>
            <a:off x="2513013" y="227013"/>
            <a:ext cx="6399212" cy="63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610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026" name="Rectangle 2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7" name="Rectangle 3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8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29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0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1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2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3" name="Rectangle 9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4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 dirty="0" err="1" smtClean="0"/>
              <a:t>Ewald's</a:t>
            </a:r>
            <a:r>
              <a:rPr lang="en-US" b="1" dirty="0" smtClean="0"/>
              <a:t> construction</a:t>
            </a:r>
            <a:endParaRPr lang="en-US" b="1" dirty="0"/>
          </a:p>
        </p:txBody>
      </p:sp>
      <p:sp>
        <p:nvSpPr>
          <p:cNvPr id="1921035" name="Text Box 1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1036" name="Text Box 1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1037" name="Freeform 1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8" name="Oval 14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39" name="Line 15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1040" name="Text Box 16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71223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205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1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2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3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4" name="Line 6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5" name="Oval 7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6" name="Rectangle 8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7" name="Oval 9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8" name="Rectangle 10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59" name="Rectangle 11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0" name="Rectangle 1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 dirty="0" err="1" smtClean="0"/>
              <a:t>Ewald's</a:t>
            </a:r>
            <a:r>
              <a:rPr lang="en-US" b="1" dirty="0" smtClean="0"/>
              <a:t> construction</a:t>
            </a:r>
            <a:endParaRPr lang="en-US" b="1" dirty="0"/>
          </a:p>
        </p:txBody>
      </p:sp>
      <p:sp>
        <p:nvSpPr>
          <p:cNvPr id="1922061" name="Text Box 1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2062" name="Text Box 14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922063" name="Text Box 15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2064" name="Freeform 16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5" name="Oval 17"/>
          <p:cNvSpPr>
            <a:spLocks noChangeArrowheads="1"/>
          </p:cNvSpPr>
          <p:nvPr/>
        </p:nvSpPr>
        <p:spPr bwMode="auto">
          <a:xfrm>
            <a:off x="7158038" y="3190875"/>
            <a:ext cx="55562" cy="50800"/>
          </a:xfrm>
          <a:prstGeom prst="ellipse">
            <a:avLst/>
          </a:prstGeom>
          <a:solidFill>
            <a:srgbClr val="008000"/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6" name="Line 18"/>
          <p:cNvSpPr>
            <a:spLocks noChangeShapeType="1"/>
          </p:cNvSpPr>
          <p:nvPr/>
        </p:nvSpPr>
        <p:spPr bwMode="auto">
          <a:xfrm flipV="1">
            <a:off x="5773738" y="3255963"/>
            <a:ext cx="1374775" cy="1949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2067" name="Text Box 19"/>
          <p:cNvSpPr txBox="1">
            <a:spLocks noChangeArrowheads="1"/>
          </p:cNvSpPr>
          <p:nvPr/>
        </p:nvSpPr>
        <p:spPr bwMode="auto">
          <a:xfrm>
            <a:off x="6432550" y="40671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181514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07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7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6" name="Rectangle 14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7" name="Rectangle 15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 dirty="0" err="1" smtClean="0"/>
              <a:t>Ewald's</a:t>
            </a:r>
            <a:r>
              <a:rPr lang="en-US" b="1" dirty="0" smtClean="0"/>
              <a:t> construction</a:t>
            </a:r>
            <a:endParaRPr lang="en-US" b="1" dirty="0"/>
          </a:p>
        </p:txBody>
      </p:sp>
      <p:sp>
        <p:nvSpPr>
          <p:cNvPr id="1923088" name="Line 16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3089" name="Text Box 17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3090" name="Text Box 18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923091" name="Text Box 19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3092" name="Text Box 20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3093" name="Freeform 21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49381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09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09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0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1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 dirty="0" err="1" smtClean="0"/>
              <a:t>Ewald's</a:t>
            </a:r>
            <a:r>
              <a:rPr lang="en-US" b="1" dirty="0" smtClean="0"/>
              <a:t> construction</a:t>
            </a:r>
            <a:endParaRPr lang="en-US" b="1" dirty="0"/>
          </a:p>
        </p:txBody>
      </p:sp>
      <p:sp>
        <p:nvSpPr>
          <p:cNvPr id="1924114" name="Line 18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4115" name="Text Box 19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4116" name="Text Box 20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924117" name="Text Box 21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4118" name="Text Box 22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4119" name="Freeform 23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84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2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2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 dirty="0" err="1" smtClean="0"/>
              <a:t>Ewald's</a:t>
            </a:r>
            <a:r>
              <a:rPr lang="en-US" b="1" dirty="0" smtClean="0"/>
              <a:t> construction</a:t>
            </a:r>
            <a:endParaRPr lang="en-US" b="1" dirty="0"/>
          </a:p>
        </p:txBody>
      </p:sp>
      <p:sp>
        <p:nvSpPr>
          <p:cNvPr id="192513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3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514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514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92514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514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514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514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83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6146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8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49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0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1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2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3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4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5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6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7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8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59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0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 dirty="0" err="1" smtClean="0"/>
              <a:t>Ewald's</a:t>
            </a:r>
            <a:r>
              <a:rPr lang="en-US" b="1" dirty="0" smtClean="0"/>
              <a:t> construction</a:t>
            </a:r>
            <a:endParaRPr lang="en-US" b="1" dirty="0"/>
          </a:p>
        </p:txBody>
      </p:sp>
      <p:sp>
        <p:nvSpPr>
          <p:cNvPr id="1926162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3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4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5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6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6167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926168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616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6170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6171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617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617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617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9040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7170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1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2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3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4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5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6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79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0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1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2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3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4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5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 dirty="0" err="1" smtClean="0"/>
              <a:t>Ewald's</a:t>
            </a:r>
            <a:r>
              <a:rPr lang="en-US" b="1" dirty="0" smtClean="0"/>
              <a:t> construction</a:t>
            </a:r>
            <a:endParaRPr lang="en-US" b="1" dirty="0"/>
          </a:p>
        </p:txBody>
      </p:sp>
      <p:sp>
        <p:nvSpPr>
          <p:cNvPr id="1927186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7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8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89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27191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927192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2719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27194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27195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6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7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27198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199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0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27201" name="Line 33"/>
          <p:cNvSpPr>
            <a:spLocks noChangeShapeType="1"/>
          </p:cNvSpPr>
          <p:nvPr/>
        </p:nvSpPr>
        <p:spPr bwMode="auto">
          <a:xfrm flipV="1">
            <a:off x="1204913" y="4240213"/>
            <a:ext cx="3843337" cy="941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2" name="Text Box 34"/>
          <p:cNvSpPr txBox="1">
            <a:spLocks noChangeArrowheads="1"/>
          </p:cNvSpPr>
          <p:nvPr/>
        </p:nvSpPr>
        <p:spPr bwMode="auto">
          <a:xfrm>
            <a:off x="2082800" y="48815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>
                <a:solidFill>
                  <a:srgbClr val="000000"/>
                </a:solidFill>
                <a:cs typeface="Arial" pitchFamily="34" charset="0"/>
              </a:rPr>
              <a:t>θ</a:t>
            </a:r>
          </a:p>
        </p:txBody>
      </p:sp>
      <p:sp>
        <p:nvSpPr>
          <p:cNvPr id="1927203" name="Text Box 35"/>
          <p:cNvSpPr txBox="1">
            <a:spLocks noChangeArrowheads="1"/>
          </p:cNvSpPr>
          <p:nvPr/>
        </p:nvSpPr>
        <p:spPr bwMode="auto">
          <a:xfrm>
            <a:off x="6240463" y="5307013"/>
            <a:ext cx="234473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800" b="1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z="2800" b="1">
                <a:solidFill>
                  <a:srgbClr val="000000"/>
                </a:solidFill>
                <a:cs typeface="Arial" pitchFamily="34" charset="0"/>
              </a:rPr>
              <a:t> = 2 d sin(</a:t>
            </a:r>
            <a:r>
              <a:rPr lang="el-GR" sz="2800" b="1">
                <a:solidFill>
                  <a:srgbClr val="000000"/>
                </a:solidFill>
                <a:cs typeface="Arial" pitchFamily="34" charset="0"/>
              </a:rPr>
              <a:t>θ</a:t>
            </a:r>
            <a:r>
              <a:rPr lang="en-US" sz="2800" b="1">
                <a:solidFill>
                  <a:srgbClr val="000000"/>
                </a:solidFill>
                <a:cs typeface="Arial" pitchFamily="34" charset="0"/>
              </a:rPr>
              <a:t>)</a:t>
            </a:r>
            <a:endParaRPr lang="el-GR" sz="280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27204" name="Line 36"/>
          <p:cNvSpPr>
            <a:spLocks noChangeShapeType="1"/>
          </p:cNvSpPr>
          <p:nvPr/>
        </p:nvSpPr>
        <p:spPr bwMode="auto">
          <a:xfrm flipV="1">
            <a:off x="4975225" y="4319588"/>
            <a:ext cx="134938" cy="36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5" name="Line 37"/>
          <p:cNvSpPr>
            <a:spLocks noChangeShapeType="1"/>
          </p:cNvSpPr>
          <p:nvPr/>
        </p:nvSpPr>
        <p:spPr bwMode="auto">
          <a:xfrm flipH="1" flipV="1">
            <a:off x="4916488" y="4273550"/>
            <a:ext cx="60325" cy="82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27206" name="Arc 38"/>
          <p:cNvSpPr>
            <a:spLocks/>
          </p:cNvSpPr>
          <p:nvPr/>
        </p:nvSpPr>
        <p:spPr bwMode="auto">
          <a:xfrm>
            <a:off x="1193800" y="5000625"/>
            <a:ext cx="908050" cy="188913"/>
          </a:xfrm>
          <a:custGeom>
            <a:avLst/>
            <a:gdLst>
              <a:gd name="G0" fmla="+- 0 0 0"/>
              <a:gd name="G1" fmla="+- 11770 0 0"/>
              <a:gd name="G2" fmla="+- 21600 0 0"/>
              <a:gd name="T0" fmla="*/ 18112 w 21600"/>
              <a:gd name="T1" fmla="*/ 0 h 11830"/>
              <a:gd name="T2" fmla="*/ 21600 w 21600"/>
              <a:gd name="T3" fmla="*/ 11830 h 11830"/>
              <a:gd name="T4" fmla="*/ 0 w 21600"/>
              <a:gd name="T5" fmla="*/ 11770 h 118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11830" fill="none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</a:path>
              <a:path w="21600" h="11830" stroke="0" extrusionOk="0">
                <a:moveTo>
                  <a:pt x="18111" y="0"/>
                </a:moveTo>
                <a:cubicBezTo>
                  <a:pt x="20388" y="3503"/>
                  <a:pt x="21600" y="7591"/>
                  <a:pt x="21600" y="11770"/>
                </a:cubicBezTo>
                <a:cubicBezTo>
                  <a:pt x="21600" y="11789"/>
                  <a:pt x="21599" y="11809"/>
                  <a:pt x="21599" y="11829"/>
                </a:cubicBezTo>
                <a:lnTo>
                  <a:pt x="0" y="1177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385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202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0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04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0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0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0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08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09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10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11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12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13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14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15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16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17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 dirty="0" err="1" smtClean="0"/>
              <a:t>Ewald's</a:t>
            </a:r>
            <a:r>
              <a:rPr lang="en-US" b="1" dirty="0" smtClean="0"/>
              <a:t> construction</a:t>
            </a:r>
            <a:endParaRPr lang="en-US" b="1" dirty="0"/>
          </a:p>
        </p:txBody>
      </p:sp>
      <p:sp>
        <p:nvSpPr>
          <p:cNvPr id="1971218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19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20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21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2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971223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971224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971225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971226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971227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28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29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971230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71231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971232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225534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6834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5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6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3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0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1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2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3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4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5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6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7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8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49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6850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1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2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3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54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6855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6856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6857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</a:t>
            </a:r>
          </a:p>
        </p:txBody>
      </p:sp>
      <p:sp>
        <p:nvSpPr>
          <p:cNvPr id="1656858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6859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0" name="Line 28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1" name="Text Box 29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2" name="Text Box 30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b="1">
                <a:solidFill>
                  <a:srgbClr val="000000"/>
                </a:solidFill>
              </a:rPr>
              <a:t>λ</a:t>
            </a:r>
            <a:r>
              <a:rPr lang="en-US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56863" name="Oval 31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l-GR" sz="2400" b="1">
              <a:solidFill>
                <a:srgbClr val="333399"/>
              </a:solidFill>
              <a:cs typeface="Arial" pitchFamily="34" charset="0"/>
            </a:endParaRPr>
          </a:p>
        </p:txBody>
      </p:sp>
      <p:sp>
        <p:nvSpPr>
          <p:cNvPr id="1656864" name="Line 32"/>
          <p:cNvSpPr>
            <a:spLocks noChangeShapeType="1"/>
          </p:cNvSpPr>
          <p:nvPr/>
        </p:nvSpPr>
        <p:spPr bwMode="auto">
          <a:xfrm flipH="1" flipV="1">
            <a:off x="3960813" y="3435350"/>
            <a:ext cx="1812925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5" name="Text Box 33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6866" name="Line 34"/>
          <p:cNvSpPr>
            <a:spLocks noChangeShapeType="1"/>
          </p:cNvSpPr>
          <p:nvPr/>
        </p:nvSpPr>
        <p:spPr bwMode="auto">
          <a:xfrm flipH="1" flipV="1">
            <a:off x="4538663" y="2973388"/>
            <a:ext cx="1244600" cy="2241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6867" name="Text Box 35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</p:spTree>
    <p:extLst>
      <p:ext uri="{BB962C8B-B14F-4D97-AF65-F5344CB8AC3E}">
        <p14:creationId xmlns:p14="http://schemas.microsoft.com/office/powerpoint/2010/main" val="271102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858" name="Line 2"/>
          <p:cNvSpPr>
            <a:spLocks noChangeShapeType="1"/>
          </p:cNvSpPr>
          <p:nvPr/>
        </p:nvSpPr>
        <p:spPr bwMode="auto">
          <a:xfrm flipH="1" flipV="1">
            <a:off x="5765800" y="2466975"/>
            <a:ext cx="0" cy="4086225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5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0" name="Oval 4"/>
          <p:cNvSpPr>
            <a:spLocks noChangeArrowheads="1"/>
          </p:cNvSpPr>
          <p:nvPr/>
        </p:nvSpPr>
        <p:spPr bwMode="auto">
          <a:xfrm>
            <a:off x="3429000" y="2379663"/>
            <a:ext cx="4692650" cy="9286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1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2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3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4" name="Line 8"/>
          <p:cNvSpPr>
            <a:spLocks noChangeShapeType="1"/>
          </p:cNvSpPr>
          <p:nvPr/>
        </p:nvSpPr>
        <p:spPr bwMode="auto">
          <a:xfrm flipH="1" flipV="1">
            <a:off x="5765800" y="1476375"/>
            <a:ext cx="0" cy="1677988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5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6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7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8" name="Rectangle 1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69" name="Rectangle 1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0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1" name="Oval 15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2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b="1"/>
              <a:t>mosaic spread</a:t>
            </a:r>
          </a:p>
        </p:txBody>
      </p:sp>
      <p:sp>
        <p:nvSpPr>
          <p:cNvPr id="1657874" name="Line 18"/>
          <p:cNvSpPr>
            <a:spLocks noChangeShapeType="1"/>
          </p:cNvSpPr>
          <p:nvPr/>
        </p:nvSpPr>
        <p:spPr bwMode="auto">
          <a:xfrm>
            <a:off x="1196975" y="5207000"/>
            <a:ext cx="3632200" cy="547688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5" name="Rectangle 1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6" name="Line 2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7" name="Line 21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7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Ewald sphere</a:t>
            </a:r>
          </a:p>
        </p:txBody>
      </p:sp>
      <p:sp>
        <p:nvSpPr>
          <p:cNvPr id="1657879" name="Text Box 23"/>
          <p:cNvSpPr txBox="1">
            <a:spLocks noChangeArrowheads="1"/>
          </p:cNvSpPr>
          <p:nvPr/>
        </p:nvSpPr>
        <p:spPr bwMode="auto">
          <a:xfrm rot="16200000">
            <a:off x="5325269" y="4025107"/>
            <a:ext cx="1492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3399"/>
                </a:solidFill>
              </a:rPr>
              <a:t>spindle axis</a:t>
            </a:r>
          </a:p>
        </p:txBody>
      </p:sp>
      <p:sp>
        <p:nvSpPr>
          <p:cNvPr id="1657880" name="Text Box 24"/>
          <p:cNvSpPr txBox="1">
            <a:spLocks noChangeArrowheads="1"/>
          </p:cNvSpPr>
          <p:nvPr/>
        </p:nvSpPr>
        <p:spPr bwMode="auto">
          <a:xfrm>
            <a:off x="6378575" y="2657475"/>
            <a:ext cx="11239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l-GR" sz="2000" b="1">
                <a:solidFill>
                  <a:srgbClr val="008000"/>
                </a:solidFill>
                <a:cs typeface="Arial" pitchFamily="34" charset="0"/>
              </a:rPr>
              <a:t>Φ</a:t>
            </a:r>
            <a:r>
              <a:rPr lang="en-US" sz="2000" b="1">
                <a:solidFill>
                  <a:srgbClr val="008000"/>
                </a:solidFill>
                <a:cs typeface="Arial" pitchFamily="34" charset="0"/>
              </a:rPr>
              <a:t> </a:t>
            </a:r>
            <a:r>
              <a:rPr lang="en-US" sz="2000" b="1">
                <a:solidFill>
                  <a:srgbClr val="008000"/>
                </a:solidFill>
              </a:rPr>
              <a:t>circle</a:t>
            </a:r>
          </a:p>
        </p:txBody>
      </p:sp>
      <p:sp>
        <p:nvSpPr>
          <p:cNvPr id="1657881" name="Text Box 2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diffracted rays</a:t>
            </a:r>
          </a:p>
        </p:txBody>
      </p:sp>
      <p:sp>
        <p:nvSpPr>
          <p:cNvPr id="1657882" name="Text Box 26"/>
          <p:cNvSpPr txBox="1">
            <a:spLocks noChangeArrowheads="1"/>
          </p:cNvSpPr>
          <p:nvPr/>
        </p:nvSpPr>
        <p:spPr bwMode="auto">
          <a:xfrm>
            <a:off x="7526338" y="3430588"/>
            <a:ext cx="793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8000"/>
                </a:solidFill>
              </a:rPr>
              <a:t>(h,k,l)</a:t>
            </a:r>
          </a:p>
        </p:txBody>
      </p:sp>
      <p:sp>
        <p:nvSpPr>
          <p:cNvPr id="1657883" name="Freeform 27"/>
          <p:cNvSpPr>
            <a:spLocks/>
          </p:cNvSpPr>
          <p:nvPr/>
        </p:nvSpPr>
        <p:spPr bwMode="auto">
          <a:xfrm>
            <a:off x="7204075" y="3311525"/>
            <a:ext cx="360363" cy="338138"/>
          </a:xfrm>
          <a:custGeom>
            <a:avLst/>
            <a:gdLst>
              <a:gd name="T0" fmla="*/ 227 w 227"/>
              <a:gd name="T1" fmla="*/ 201 h 213"/>
              <a:gd name="T2" fmla="*/ 122 w 227"/>
              <a:gd name="T3" fmla="*/ 201 h 213"/>
              <a:gd name="T4" fmla="*/ 35 w 227"/>
              <a:gd name="T5" fmla="*/ 131 h 213"/>
              <a:gd name="T6" fmla="*/ 9 w 227"/>
              <a:gd name="T7" fmla="*/ 52 h 213"/>
              <a:gd name="T8" fmla="*/ 0 w 227"/>
              <a:gd name="T9" fmla="*/ 0 h 2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4" name="Oval 2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000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5" name="Oval 2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6" name="Text Box 3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87" name="Line 3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8" name="Rectangle 3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89" name="Text Box 3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d*</a:t>
            </a:r>
          </a:p>
        </p:txBody>
      </p:sp>
      <p:sp>
        <p:nvSpPr>
          <p:cNvPr id="1657890" name="Line 3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1" name="Line 3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2" name="Line 36"/>
          <p:cNvSpPr>
            <a:spLocks noChangeShapeType="1"/>
          </p:cNvSpPr>
          <p:nvPr/>
        </p:nvSpPr>
        <p:spPr bwMode="auto">
          <a:xfrm>
            <a:off x="1211263" y="5214938"/>
            <a:ext cx="3113087" cy="6492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57893" name="Line 37"/>
          <p:cNvSpPr>
            <a:spLocks noChangeShapeType="1"/>
          </p:cNvSpPr>
          <p:nvPr/>
        </p:nvSpPr>
        <p:spPr bwMode="auto">
          <a:xfrm flipH="1">
            <a:off x="4343400" y="5646738"/>
            <a:ext cx="6350" cy="63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07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Scattering: atom by atom</a:t>
            </a:r>
          </a:p>
        </p:txBody>
      </p:sp>
      <p:graphicFrame>
        <p:nvGraphicFramePr>
          <p:cNvPr id="1741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443163" y="1763713"/>
          <a:ext cx="6086475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306" name="Chart" r:id="rId3" imgW="6096075" imgH="4067089" progId="MSGraph.Chart.8">
                  <p:embed followColorScheme="full"/>
                </p:oleObj>
              </mc:Choice>
              <mc:Fallback>
                <p:oleObj name="Chart" r:id="rId3" imgW="6096075" imgH="406708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1763713"/>
                        <a:ext cx="6086475" cy="405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6" name="Oval 8"/>
          <p:cNvSpPr>
            <a:spLocks noChangeArrowheads="1"/>
          </p:cNvSpPr>
          <p:nvPr/>
        </p:nvSpPr>
        <p:spPr bwMode="auto">
          <a:xfrm>
            <a:off x="982663" y="365125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421" name="Text Box 13"/>
          <p:cNvSpPr txBox="1">
            <a:spLocks noChangeArrowheads="1"/>
          </p:cNvSpPr>
          <p:nvPr/>
        </p:nvSpPr>
        <p:spPr bwMode="auto">
          <a:xfrm>
            <a:off x="4746625" y="56657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h</a:t>
            </a:r>
            <a:r>
              <a:rPr lang="en-US" smtClean="0">
                <a:solidFill>
                  <a:srgbClr val="000000"/>
                </a:solidFill>
              </a:rPr>
              <a:t> index</a:t>
            </a: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 rot="16200000">
            <a:off x="1750219" y="3444082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intensity</a:t>
            </a:r>
          </a:p>
        </p:txBody>
      </p:sp>
      <p:sp>
        <p:nvSpPr>
          <p:cNvPr id="17423" name="Rectangle 15"/>
          <p:cNvSpPr>
            <a:spLocks noChangeArrowheads="1"/>
          </p:cNvSpPr>
          <p:nvPr/>
        </p:nvSpPr>
        <p:spPr bwMode="auto">
          <a:xfrm>
            <a:off x="7434263" y="3154363"/>
            <a:ext cx="1231900" cy="7810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85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82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888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0 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2267701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9906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5990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0.1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98118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0930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093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0.2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750148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1954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195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0.4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3934613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2978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297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0.6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0193816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4002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400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0.8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5313571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5026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50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1.0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1970313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6050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60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1.5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5006169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7074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70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2.0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009849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8098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809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2.5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734754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Scattering: atom by atom</a:t>
            </a:r>
          </a:p>
        </p:txBody>
      </p:sp>
      <p:graphicFrame>
        <p:nvGraphicFramePr>
          <p:cNvPr id="3277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443163" y="1763713"/>
          <a:ext cx="6086475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30" name="Chart" r:id="rId3" imgW="6096075" imgH="4067089" progId="MSGraph.Chart.8">
                  <p:embed followColorScheme="full"/>
                </p:oleObj>
              </mc:Choice>
              <mc:Fallback>
                <p:oleObj name="Chart" r:id="rId3" imgW="6096075" imgH="406708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1763713"/>
                        <a:ext cx="6086475" cy="405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2" name="Oval 4"/>
          <p:cNvSpPr>
            <a:spLocks noChangeArrowheads="1"/>
          </p:cNvSpPr>
          <p:nvPr/>
        </p:nvSpPr>
        <p:spPr bwMode="auto">
          <a:xfrm>
            <a:off x="982663" y="325596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2773" name="Oval 5"/>
          <p:cNvSpPr>
            <a:spLocks noChangeArrowheads="1"/>
          </p:cNvSpPr>
          <p:nvPr/>
        </p:nvSpPr>
        <p:spPr bwMode="auto">
          <a:xfrm>
            <a:off x="982663" y="365125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746625" y="56657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h</a:t>
            </a:r>
            <a:r>
              <a:rPr lang="en-US" smtClean="0">
                <a:solidFill>
                  <a:srgbClr val="000000"/>
                </a:solidFill>
              </a:rPr>
              <a:t> index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 rot="16200000">
            <a:off x="1750219" y="3444082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101475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22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6912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3.2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197056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0146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01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6.4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7135219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117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11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12.8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52142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/>
              <a:t>Ewald’s “mosaic” picture</a:t>
            </a:r>
          </a:p>
        </p:txBody>
      </p:sp>
      <p:sp>
        <p:nvSpPr>
          <p:cNvPr id="500739" name="Rectangle 3"/>
          <p:cNvSpPr>
            <a:spLocks noChangeArrowheads="1"/>
          </p:cNvSpPr>
          <p:nvPr/>
        </p:nvSpPr>
        <p:spPr bwMode="auto">
          <a:xfrm>
            <a:off x="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0" name="Rectangle 4"/>
          <p:cNvSpPr>
            <a:spLocks noChangeArrowheads="1"/>
          </p:cNvSpPr>
          <p:nvPr/>
        </p:nvSpPr>
        <p:spPr bwMode="auto">
          <a:xfrm>
            <a:off x="15144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1" name="Rectangle 5"/>
          <p:cNvSpPr>
            <a:spLocks noChangeArrowheads="1"/>
          </p:cNvSpPr>
          <p:nvPr/>
        </p:nvSpPr>
        <p:spPr bwMode="auto">
          <a:xfrm>
            <a:off x="302895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2" name="Rectangle 6"/>
          <p:cNvSpPr>
            <a:spLocks noChangeArrowheads="1"/>
          </p:cNvSpPr>
          <p:nvPr/>
        </p:nvSpPr>
        <p:spPr bwMode="auto">
          <a:xfrm>
            <a:off x="454342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3" name="Rectangle 7"/>
          <p:cNvSpPr>
            <a:spLocks noChangeArrowheads="1"/>
          </p:cNvSpPr>
          <p:nvPr/>
        </p:nvSpPr>
        <p:spPr bwMode="auto">
          <a:xfrm>
            <a:off x="6057900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4" name="Rectangle 8"/>
          <p:cNvSpPr>
            <a:spLocks noChangeArrowheads="1"/>
          </p:cNvSpPr>
          <p:nvPr/>
        </p:nvSpPr>
        <p:spPr bwMode="auto">
          <a:xfrm>
            <a:off x="7572375" y="4811713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5" name="Rectangle 9"/>
          <p:cNvSpPr>
            <a:spLocks noChangeArrowheads="1"/>
          </p:cNvSpPr>
          <p:nvPr/>
        </p:nvSpPr>
        <p:spPr bwMode="auto">
          <a:xfrm>
            <a:off x="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6" name="Rectangle 10"/>
          <p:cNvSpPr>
            <a:spLocks noChangeArrowheads="1"/>
          </p:cNvSpPr>
          <p:nvPr/>
        </p:nvSpPr>
        <p:spPr bwMode="auto">
          <a:xfrm>
            <a:off x="15144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7" name="Rectangle 11"/>
          <p:cNvSpPr>
            <a:spLocks noChangeArrowheads="1"/>
          </p:cNvSpPr>
          <p:nvPr/>
        </p:nvSpPr>
        <p:spPr bwMode="auto">
          <a:xfrm>
            <a:off x="302895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8" name="Rectangle 12"/>
          <p:cNvSpPr>
            <a:spLocks noChangeArrowheads="1"/>
          </p:cNvSpPr>
          <p:nvPr/>
        </p:nvSpPr>
        <p:spPr bwMode="auto">
          <a:xfrm>
            <a:off x="454342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49" name="Rectangle 13"/>
          <p:cNvSpPr>
            <a:spLocks noChangeArrowheads="1"/>
          </p:cNvSpPr>
          <p:nvPr/>
        </p:nvSpPr>
        <p:spPr bwMode="auto">
          <a:xfrm>
            <a:off x="6057900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0" name="Rectangle 14"/>
          <p:cNvSpPr>
            <a:spLocks noChangeArrowheads="1"/>
          </p:cNvSpPr>
          <p:nvPr/>
        </p:nvSpPr>
        <p:spPr bwMode="auto">
          <a:xfrm>
            <a:off x="7572375" y="164147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1" name="Rectangle 15"/>
          <p:cNvSpPr>
            <a:spLocks noChangeArrowheads="1"/>
          </p:cNvSpPr>
          <p:nvPr/>
        </p:nvSpPr>
        <p:spPr bwMode="auto">
          <a:xfrm>
            <a:off x="571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2" name="Rectangle 16"/>
          <p:cNvSpPr>
            <a:spLocks noChangeArrowheads="1"/>
          </p:cNvSpPr>
          <p:nvPr/>
        </p:nvSpPr>
        <p:spPr bwMode="auto">
          <a:xfrm>
            <a:off x="15716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3" name="Rectangle 17"/>
          <p:cNvSpPr>
            <a:spLocks noChangeArrowheads="1"/>
          </p:cNvSpPr>
          <p:nvPr/>
        </p:nvSpPr>
        <p:spPr bwMode="auto">
          <a:xfrm>
            <a:off x="308610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4" name="Rectangle 18"/>
          <p:cNvSpPr>
            <a:spLocks noChangeArrowheads="1"/>
          </p:cNvSpPr>
          <p:nvPr/>
        </p:nvSpPr>
        <p:spPr bwMode="auto">
          <a:xfrm>
            <a:off x="460057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5" name="Rectangle 19"/>
          <p:cNvSpPr>
            <a:spLocks noChangeArrowheads="1"/>
          </p:cNvSpPr>
          <p:nvPr/>
        </p:nvSpPr>
        <p:spPr bwMode="auto">
          <a:xfrm>
            <a:off x="6115050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6" name="Rectangle 20"/>
          <p:cNvSpPr>
            <a:spLocks noChangeArrowheads="1"/>
          </p:cNvSpPr>
          <p:nvPr/>
        </p:nvSpPr>
        <p:spPr bwMode="auto">
          <a:xfrm>
            <a:off x="7629525" y="2706688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7" name="Rectangle 21"/>
          <p:cNvSpPr>
            <a:spLocks noChangeArrowheads="1"/>
          </p:cNvSpPr>
          <p:nvPr/>
        </p:nvSpPr>
        <p:spPr bwMode="auto">
          <a:xfrm>
            <a:off x="571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8" name="Rectangle 22"/>
          <p:cNvSpPr>
            <a:spLocks noChangeArrowheads="1"/>
          </p:cNvSpPr>
          <p:nvPr/>
        </p:nvSpPr>
        <p:spPr bwMode="auto">
          <a:xfrm>
            <a:off x="15716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59" name="Rectangle 23"/>
          <p:cNvSpPr>
            <a:spLocks noChangeArrowheads="1"/>
          </p:cNvSpPr>
          <p:nvPr/>
        </p:nvSpPr>
        <p:spPr bwMode="auto">
          <a:xfrm>
            <a:off x="308610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60" name="Rectangle 24"/>
          <p:cNvSpPr>
            <a:spLocks noChangeArrowheads="1"/>
          </p:cNvSpPr>
          <p:nvPr/>
        </p:nvSpPr>
        <p:spPr bwMode="auto">
          <a:xfrm>
            <a:off x="460057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61" name="Rectangle 25"/>
          <p:cNvSpPr>
            <a:spLocks noChangeArrowheads="1"/>
          </p:cNvSpPr>
          <p:nvPr/>
        </p:nvSpPr>
        <p:spPr bwMode="auto">
          <a:xfrm>
            <a:off x="6115050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62" name="Rectangle 26"/>
          <p:cNvSpPr>
            <a:spLocks noChangeArrowheads="1"/>
          </p:cNvSpPr>
          <p:nvPr/>
        </p:nvSpPr>
        <p:spPr bwMode="auto">
          <a:xfrm>
            <a:off x="7629525" y="3771900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63" name="Rectangle 27"/>
          <p:cNvSpPr>
            <a:spLocks noChangeArrowheads="1"/>
          </p:cNvSpPr>
          <p:nvPr/>
        </p:nvSpPr>
        <p:spPr bwMode="auto">
          <a:xfrm>
            <a:off x="571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64" name="Rectangle 28"/>
          <p:cNvSpPr>
            <a:spLocks noChangeArrowheads="1"/>
          </p:cNvSpPr>
          <p:nvPr/>
        </p:nvSpPr>
        <p:spPr bwMode="auto">
          <a:xfrm>
            <a:off x="15716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65" name="Rectangle 29"/>
          <p:cNvSpPr>
            <a:spLocks noChangeArrowheads="1"/>
          </p:cNvSpPr>
          <p:nvPr/>
        </p:nvSpPr>
        <p:spPr bwMode="auto">
          <a:xfrm>
            <a:off x="308610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66" name="Rectangle 30"/>
          <p:cNvSpPr>
            <a:spLocks noChangeArrowheads="1"/>
          </p:cNvSpPr>
          <p:nvPr/>
        </p:nvSpPr>
        <p:spPr bwMode="auto">
          <a:xfrm>
            <a:off x="460057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67" name="Rectangle 31"/>
          <p:cNvSpPr>
            <a:spLocks noChangeArrowheads="1"/>
          </p:cNvSpPr>
          <p:nvPr/>
        </p:nvSpPr>
        <p:spPr bwMode="auto">
          <a:xfrm>
            <a:off x="6115050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0768" name="Rectangle 32"/>
          <p:cNvSpPr>
            <a:spLocks noChangeArrowheads="1"/>
          </p:cNvSpPr>
          <p:nvPr/>
        </p:nvSpPr>
        <p:spPr bwMode="auto">
          <a:xfrm>
            <a:off x="7629525" y="5876925"/>
            <a:ext cx="1457325" cy="981075"/>
          </a:xfrm>
          <a:prstGeom prst="rect">
            <a:avLst/>
          </a:prstGeom>
          <a:solidFill>
            <a:srgbClr val="D7AE8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55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/>
              <a:t>Ewald’s “mosaic” picture</a:t>
            </a:r>
          </a:p>
        </p:txBody>
      </p:sp>
      <p:grpSp>
        <p:nvGrpSpPr>
          <p:cNvPr id="501763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01764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65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66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67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68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69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70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71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72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73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74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75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76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77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78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79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80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81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82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83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84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85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86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87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88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89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90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91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92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793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1794" name="Group 34"/>
          <p:cNvGrpSpPr>
            <a:grpSpLocks/>
          </p:cNvGrpSpPr>
          <p:nvPr/>
        </p:nvGrpSpPr>
        <p:grpSpPr bwMode="auto">
          <a:xfrm>
            <a:off x="234950" y="1714500"/>
            <a:ext cx="8616950" cy="635000"/>
            <a:chOff x="140" y="1080"/>
            <a:chExt cx="5428" cy="400"/>
          </a:xfrm>
        </p:grpSpPr>
        <p:grpSp>
          <p:nvGrpSpPr>
            <p:cNvPr id="501795" name="Group 35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796" name="Rectangle 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797" name="Line 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798" name="Oval 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799" name="Oval 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00" name="Line 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01" name="Line 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02" name="Line 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03" name="Line 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04" name="Line 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05" name="Arc 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806" name="Group 46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07" name="Rectangle 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08" name="Line 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09" name="Oval 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10" name="Oval 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11" name="Line 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12" name="Line 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13" name="Line 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14" name="Line 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15" name="Line 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16" name="Arc 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817" name="Group 57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18" name="Rectangle 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19" name="Line 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20" name="Oval 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21" name="Oval 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22" name="Line 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23" name="Line 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24" name="Line 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25" name="Line 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26" name="Line 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27" name="Arc 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828" name="Group 68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29" name="Rectangle 6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30" name="Line 7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31" name="Oval 7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32" name="Oval 7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33" name="Line 7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34" name="Line 7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35" name="Line 7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36" name="Line 7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37" name="Line 7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38" name="Arc 7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839" name="Group 79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840" name="Rectangle 8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41" name="Line 8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42" name="Oval 8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43" name="Oval 8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44" name="Line 8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45" name="Line 8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46" name="Line 8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47" name="Line 8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48" name="Line 8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49" name="Arc 8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850" name="Group 90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851" name="Rectangle 9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52" name="Line 9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53" name="Oval 9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54" name="Oval 9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55" name="Line 9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56" name="Line 9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57" name="Line 9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58" name="Line 9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59" name="Line 9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60" name="Arc 10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01861" name="Group 101"/>
          <p:cNvGrpSpPr>
            <a:grpSpLocks/>
          </p:cNvGrpSpPr>
          <p:nvPr/>
        </p:nvGrpSpPr>
        <p:grpSpPr bwMode="auto">
          <a:xfrm>
            <a:off x="234950" y="2774950"/>
            <a:ext cx="8616950" cy="635000"/>
            <a:chOff x="140" y="1080"/>
            <a:chExt cx="5428" cy="400"/>
          </a:xfrm>
        </p:grpSpPr>
        <p:grpSp>
          <p:nvGrpSpPr>
            <p:cNvPr id="501862" name="Group 102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863" name="Rectangle 1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64" name="Line 1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65" name="Oval 1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66" name="Oval 1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67" name="Line 1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68" name="Line 1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69" name="Line 1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70" name="Line 1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71" name="Line 1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72" name="Arc 1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873" name="Group 113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874" name="Rectangle 1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75" name="Line 1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76" name="Oval 1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77" name="Oval 1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78" name="Line 1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79" name="Line 1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80" name="Line 1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81" name="Line 1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82" name="Line 1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83" name="Arc 1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884" name="Group 124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885" name="Rectangle 1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86" name="Line 1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87" name="Oval 1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88" name="Oval 1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89" name="Line 1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90" name="Line 1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91" name="Line 1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92" name="Line 1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93" name="Line 1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94" name="Arc 1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895" name="Group 135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896" name="Rectangle 13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97" name="Line 13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898" name="Oval 13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899" name="Oval 13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00" name="Line 14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01" name="Line 14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02" name="Line 14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03" name="Line 14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04" name="Line 14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05" name="Arc 14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906" name="Group 146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07" name="Rectangle 14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08" name="Line 14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09" name="Oval 14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10" name="Oval 15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11" name="Line 15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12" name="Line 15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13" name="Line 15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14" name="Line 15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15" name="Line 15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16" name="Arc 15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917" name="Group 157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18" name="Rectangle 15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19" name="Line 15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20" name="Oval 16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21" name="Oval 16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22" name="Line 16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23" name="Line 16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24" name="Line 16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25" name="Line 16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26" name="Line 16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27" name="Arc 16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01928" name="Group 168"/>
          <p:cNvGrpSpPr>
            <a:grpSpLocks/>
          </p:cNvGrpSpPr>
          <p:nvPr/>
        </p:nvGrpSpPr>
        <p:grpSpPr bwMode="auto">
          <a:xfrm>
            <a:off x="234950" y="3835400"/>
            <a:ext cx="8616950" cy="635000"/>
            <a:chOff x="140" y="1080"/>
            <a:chExt cx="5428" cy="400"/>
          </a:xfrm>
        </p:grpSpPr>
        <p:grpSp>
          <p:nvGrpSpPr>
            <p:cNvPr id="501929" name="Group 169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30" name="Rectangle 1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31" name="Line 1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32" name="Oval 1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33" name="Oval 1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34" name="Line 1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35" name="Line 1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36" name="Line 1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37" name="Line 1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38" name="Line 1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39" name="Arc 1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940" name="Group 180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1941" name="Rectangle 1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42" name="Line 1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43" name="Oval 1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44" name="Oval 1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45" name="Line 1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46" name="Line 1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47" name="Line 1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48" name="Line 1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49" name="Line 1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50" name="Arc 1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951" name="Group 191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1952" name="Rectangle 1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53" name="Line 1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54" name="Oval 1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55" name="Oval 1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56" name="Line 1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57" name="Line 1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58" name="Line 1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59" name="Line 1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60" name="Line 2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61" name="Arc 2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962" name="Group 202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1963" name="Rectangle 203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64" name="Line 20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65" name="Oval 205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66" name="Oval 206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67" name="Line 207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68" name="Line 208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69" name="Line 209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70" name="Line 210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71" name="Line 21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72" name="Arc 212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973" name="Group 213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1974" name="Rectangle 21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75" name="Line 21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76" name="Oval 21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77" name="Oval 21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78" name="Line 21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79" name="Line 21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80" name="Line 22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81" name="Line 22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82" name="Line 22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83" name="Arc 22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984" name="Group 224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1985" name="Rectangle 22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86" name="Line 22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87" name="Oval 22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88" name="Oval 22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89" name="Line 22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90" name="Line 23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91" name="Line 23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92" name="Line 23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93" name="Line 23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94" name="Arc 23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01995" name="Group 235"/>
          <p:cNvGrpSpPr>
            <a:grpSpLocks/>
          </p:cNvGrpSpPr>
          <p:nvPr/>
        </p:nvGrpSpPr>
        <p:grpSpPr bwMode="auto">
          <a:xfrm>
            <a:off x="234950" y="4895850"/>
            <a:ext cx="8616950" cy="635000"/>
            <a:chOff x="140" y="1080"/>
            <a:chExt cx="5428" cy="400"/>
          </a:xfrm>
        </p:grpSpPr>
        <p:grpSp>
          <p:nvGrpSpPr>
            <p:cNvPr id="501996" name="Group 236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1997" name="Rectangle 2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98" name="Line 2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1999" name="Oval 2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00" name="Oval 2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01" name="Line 2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02" name="Line 2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03" name="Line 2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04" name="Line 2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05" name="Line 2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06" name="Arc 2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007" name="Group 247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08" name="Rectangle 2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09" name="Line 2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10" name="Oval 2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11" name="Oval 2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12" name="Line 2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13" name="Line 2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14" name="Line 2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15" name="Line 2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16" name="Line 2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17" name="Arc 2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018" name="Group 258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19" name="Rectangle 2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20" name="Line 2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21" name="Oval 2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22" name="Oval 2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23" name="Line 2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24" name="Line 2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25" name="Line 2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26" name="Line 2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27" name="Line 2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28" name="Arc 2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029" name="Group 269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30" name="Rectangle 270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31" name="Line 271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32" name="Oval 272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33" name="Oval 273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34" name="Line 274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35" name="Line 275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36" name="Line 276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37" name="Line 277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38" name="Line 27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39" name="Arc 279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040" name="Group 280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041" name="Rectangle 281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42" name="Line 28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43" name="Oval 283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44" name="Oval 284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45" name="Line 285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46" name="Line 286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47" name="Line 287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48" name="Line 288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49" name="Line 28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50" name="Arc 290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051" name="Group 291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052" name="Rectangle 292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53" name="Line 29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54" name="Oval 294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55" name="Oval 295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56" name="Line 29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57" name="Line 297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58" name="Line 298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59" name="Line 299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60" name="Line 30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61" name="Arc 301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02062" name="Group 302"/>
          <p:cNvGrpSpPr>
            <a:grpSpLocks/>
          </p:cNvGrpSpPr>
          <p:nvPr/>
        </p:nvGrpSpPr>
        <p:grpSpPr bwMode="auto">
          <a:xfrm>
            <a:off x="234950" y="5957888"/>
            <a:ext cx="8616950" cy="635000"/>
            <a:chOff x="140" y="1080"/>
            <a:chExt cx="5428" cy="400"/>
          </a:xfrm>
        </p:grpSpPr>
        <p:grpSp>
          <p:nvGrpSpPr>
            <p:cNvPr id="502063" name="Group 303"/>
            <p:cNvGrpSpPr>
              <a:grpSpLocks/>
            </p:cNvGrpSpPr>
            <p:nvPr/>
          </p:nvGrpSpPr>
          <p:grpSpPr bwMode="auto">
            <a:xfrm>
              <a:off x="140" y="1080"/>
              <a:ext cx="675" cy="400"/>
              <a:chOff x="384" y="336"/>
              <a:chExt cx="4944" cy="2928"/>
            </a:xfrm>
          </p:grpSpPr>
          <p:sp>
            <p:nvSpPr>
              <p:cNvPr id="502064" name="Rectangle 304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65" name="Line 30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66" name="Oval 306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67" name="Oval 307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68" name="Line 308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69" name="Line 309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70" name="Line 310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71" name="Line 311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72" name="Line 312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73" name="Arc 313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074" name="Group 314"/>
            <p:cNvGrpSpPr>
              <a:grpSpLocks/>
            </p:cNvGrpSpPr>
            <p:nvPr/>
          </p:nvGrpSpPr>
          <p:grpSpPr bwMode="auto">
            <a:xfrm>
              <a:off x="1090" y="1080"/>
              <a:ext cx="675" cy="400"/>
              <a:chOff x="384" y="336"/>
              <a:chExt cx="4944" cy="2928"/>
            </a:xfrm>
          </p:grpSpPr>
          <p:sp>
            <p:nvSpPr>
              <p:cNvPr id="502075" name="Rectangle 315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76" name="Line 31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77" name="Oval 317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78" name="Oval 318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79" name="Line 319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80" name="Line 320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81" name="Line 321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82" name="Line 322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83" name="Line 323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84" name="Arc 324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085" name="Group 325"/>
            <p:cNvGrpSpPr>
              <a:grpSpLocks/>
            </p:cNvGrpSpPr>
            <p:nvPr/>
          </p:nvGrpSpPr>
          <p:grpSpPr bwMode="auto">
            <a:xfrm>
              <a:off x="2041" y="1080"/>
              <a:ext cx="675" cy="400"/>
              <a:chOff x="384" y="336"/>
              <a:chExt cx="4944" cy="2928"/>
            </a:xfrm>
          </p:grpSpPr>
          <p:sp>
            <p:nvSpPr>
              <p:cNvPr id="502086" name="Rectangle 326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87" name="Line 32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88" name="Oval 328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89" name="Oval 329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90" name="Line 330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91" name="Line 331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92" name="Line 332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93" name="Line 333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94" name="Line 334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95" name="Arc 335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096" name="Group 336"/>
            <p:cNvGrpSpPr>
              <a:grpSpLocks/>
            </p:cNvGrpSpPr>
            <p:nvPr/>
          </p:nvGrpSpPr>
          <p:grpSpPr bwMode="auto">
            <a:xfrm>
              <a:off x="2991" y="1080"/>
              <a:ext cx="675" cy="400"/>
              <a:chOff x="384" y="336"/>
              <a:chExt cx="4944" cy="2928"/>
            </a:xfrm>
          </p:grpSpPr>
          <p:sp>
            <p:nvSpPr>
              <p:cNvPr id="502097" name="Rectangle 337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098" name="Line 338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099" name="Oval 339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100" name="Oval 340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101" name="Line 341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02" name="Line 342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03" name="Line 343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04" name="Line 344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05" name="Line 345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06" name="Arc 346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107" name="Group 347"/>
            <p:cNvGrpSpPr>
              <a:grpSpLocks/>
            </p:cNvGrpSpPr>
            <p:nvPr/>
          </p:nvGrpSpPr>
          <p:grpSpPr bwMode="auto">
            <a:xfrm>
              <a:off x="3942" y="1080"/>
              <a:ext cx="675" cy="400"/>
              <a:chOff x="384" y="336"/>
              <a:chExt cx="4944" cy="2928"/>
            </a:xfrm>
          </p:grpSpPr>
          <p:sp>
            <p:nvSpPr>
              <p:cNvPr id="502108" name="Rectangle 348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109" name="Line 349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10" name="Oval 350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111" name="Oval 351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112" name="Line 352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13" name="Line 353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14" name="Line 354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15" name="Line 355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16" name="Line 356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17" name="Arc 357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118" name="Group 358"/>
            <p:cNvGrpSpPr>
              <a:grpSpLocks/>
            </p:cNvGrpSpPr>
            <p:nvPr/>
          </p:nvGrpSpPr>
          <p:grpSpPr bwMode="auto">
            <a:xfrm>
              <a:off x="4893" y="1080"/>
              <a:ext cx="675" cy="400"/>
              <a:chOff x="384" y="336"/>
              <a:chExt cx="4944" cy="2928"/>
            </a:xfrm>
          </p:grpSpPr>
          <p:sp>
            <p:nvSpPr>
              <p:cNvPr id="502119" name="Rectangle 359"/>
              <p:cNvSpPr>
                <a:spLocks noChangeArrowheads="1"/>
              </p:cNvSpPr>
              <p:nvPr/>
            </p:nvSpPr>
            <p:spPr bwMode="auto">
              <a:xfrm>
                <a:off x="2832" y="3024"/>
                <a:ext cx="96" cy="9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120" name="Line 360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21" name="Oval 361"/>
              <p:cNvSpPr>
                <a:spLocks noChangeArrowheads="1"/>
              </p:cNvSpPr>
              <p:nvPr/>
            </p:nvSpPr>
            <p:spPr bwMode="auto">
              <a:xfrm>
                <a:off x="2680" y="17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122" name="Oval 362"/>
              <p:cNvSpPr>
                <a:spLocks noChangeArrowheads="1"/>
              </p:cNvSpPr>
              <p:nvPr/>
            </p:nvSpPr>
            <p:spPr bwMode="auto">
              <a:xfrm>
                <a:off x="3344" y="2976"/>
                <a:ext cx="288" cy="28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123" name="Line 363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244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24" name="Line 364"/>
              <p:cNvSpPr>
                <a:spLocks noChangeShapeType="1"/>
              </p:cNvSpPr>
              <p:nvPr/>
            </p:nvSpPr>
            <p:spPr bwMode="auto">
              <a:xfrm>
                <a:off x="384" y="3120"/>
                <a:ext cx="312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25" name="Line 365"/>
              <p:cNvSpPr>
                <a:spLocks noChangeShapeType="1"/>
              </p:cNvSpPr>
              <p:nvPr/>
            </p:nvSpPr>
            <p:spPr bwMode="auto">
              <a:xfrm flipV="1">
                <a:off x="2832" y="3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26" name="Line 366"/>
              <p:cNvSpPr>
                <a:spLocks noChangeShapeType="1"/>
              </p:cNvSpPr>
              <p:nvPr/>
            </p:nvSpPr>
            <p:spPr bwMode="auto">
              <a:xfrm flipV="1">
                <a:off x="3504" y="1536"/>
                <a:ext cx="1824" cy="158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27" name="Line 367"/>
              <p:cNvSpPr>
                <a:spLocks noChangeShapeType="1"/>
              </p:cNvSpPr>
              <p:nvPr/>
            </p:nvSpPr>
            <p:spPr bwMode="auto">
              <a:xfrm>
                <a:off x="2832" y="1920"/>
                <a:ext cx="672" cy="1200"/>
              </a:xfrm>
              <a:prstGeom prst="line">
                <a:avLst/>
              </a:prstGeom>
              <a:noFill/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2128" name="Arc 368"/>
              <p:cNvSpPr>
                <a:spLocks/>
              </p:cNvSpPr>
              <p:nvPr/>
            </p:nvSpPr>
            <p:spPr bwMode="auto">
              <a:xfrm rot="670182" flipV="1">
                <a:off x="2832" y="2015"/>
                <a:ext cx="194" cy="287"/>
              </a:xfrm>
              <a:custGeom>
                <a:avLst/>
                <a:gdLst>
                  <a:gd name="G0" fmla="+- 0 0 0"/>
                  <a:gd name="G1" fmla="+- 21513 0 0"/>
                  <a:gd name="G2" fmla="+- 21600 0 0"/>
                  <a:gd name="T0" fmla="*/ 1940 w 14629"/>
                  <a:gd name="T1" fmla="*/ 0 h 21513"/>
                  <a:gd name="T2" fmla="*/ 14629 w 14629"/>
                  <a:gd name="T3" fmla="*/ 5621 h 21513"/>
                  <a:gd name="T4" fmla="*/ 0 w 14629"/>
                  <a:gd name="T5" fmla="*/ 21513 h 21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4629" h="21513" fill="none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</a:path>
                  <a:path w="14629" h="21513" stroke="0" extrusionOk="0">
                    <a:moveTo>
                      <a:pt x="1939" y="0"/>
                    </a:moveTo>
                    <a:cubicBezTo>
                      <a:pt x="6672" y="427"/>
                      <a:pt x="11132" y="2402"/>
                      <a:pt x="14628" y="5621"/>
                    </a:cubicBezTo>
                    <a:lnTo>
                      <a:pt x="0" y="21513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1733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/>
              <a:t>Ewald’s “mosaic” picture</a:t>
            </a:r>
          </a:p>
        </p:txBody>
      </p:sp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5300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1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2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4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6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7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4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5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6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7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8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9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0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1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2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3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4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30" name="Group 34"/>
          <p:cNvGrpSpPr>
            <a:grpSpLocks/>
          </p:cNvGrpSpPr>
          <p:nvPr/>
        </p:nvGrpSpPr>
        <p:grpSpPr bwMode="auto">
          <a:xfrm>
            <a:off x="3094038" y="3776663"/>
            <a:ext cx="1433512" cy="995362"/>
            <a:chOff x="1949" y="2379"/>
            <a:chExt cx="903" cy="627"/>
          </a:xfrm>
        </p:grpSpPr>
        <p:sp>
          <p:nvSpPr>
            <p:cNvPr id="55331" name="Text Box 35"/>
            <p:cNvSpPr txBox="1">
              <a:spLocks noChangeArrowheads="1"/>
            </p:cNvSpPr>
            <p:nvPr/>
          </p:nvSpPr>
          <p:spPr bwMode="auto">
            <a:xfrm>
              <a:off x="2120" y="2379"/>
              <a:ext cx="7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What is</a:t>
              </a:r>
            </a:p>
            <a:p>
              <a:r>
                <a:rPr lang="en-US"/>
                <a:t>this stuff?</a:t>
              </a:r>
            </a:p>
          </p:txBody>
        </p:sp>
        <p:sp>
          <p:nvSpPr>
            <p:cNvPr id="55332" name="Freeform 36"/>
            <p:cNvSpPr>
              <a:spLocks/>
            </p:cNvSpPr>
            <p:nvPr/>
          </p:nvSpPr>
          <p:spPr bwMode="auto">
            <a:xfrm>
              <a:off x="1949" y="2746"/>
              <a:ext cx="205" cy="260"/>
            </a:xfrm>
            <a:custGeom>
              <a:avLst/>
              <a:gdLst>
                <a:gd name="T0" fmla="*/ 205 w 205"/>
                <a:gd name="T1" fmla="*/ 0 h 260"/>
                <a:gd name="T2" fmla="*/ 174 w 205"/>
                <a:gd name="T3" fmla="*/ 102 h 260"/>
                <a:gd name="T4" fmla="*/ 95 w 205"/>
                <a:gd name="T5" fmla="*/ 118 h 260"/>
                <a:gd name="T6" fmla="*/ 0 w 205"/>
                <a:gd name="T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60">
                  <a:moveTo>
                    <a:pt x="205" y="0"/>
                  </a:moveTo>
                  <a:cubicBezTo>
                    <a:pt x="200" y="17"/>
                    <a:pt x="192" y="82"/>
                    <a:pt x="174" y="102"/>
                  </a:cubicBezTo>
                  <a:cubicBezTo>
                    <a:pt x="156" y="122"/>
                    <a:pt x="124" y="92"/>
                    <a:pt x="95" y="118"/>
                  </a:cubicBezTo>
                  <a:cubicBezTo>
                    <a:pt x="66" y="144"/>
                    <a:pt x="43" y="222"/>
                    <a:pt x="0" y="26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628265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ChangeArrowheads="1"/>
          </p:cNvSpPr>
          <p:nvPr/>
        </p:nvSpPr>
        <p:spPr bwMode="auto">
          <a:xfrm rot="2125370">
            <a:off x="5984875" y="4130675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 rot="438218">
            <a:off x="4276725" y="4572000"/>
            <a:ext cx="152400" cy="1524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4254500" y="2819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" name="Oval 5"/>
          <p:cNvSpPr>
            <a:spLocks noChangeArrowheads="1"/>
          </p:cNvSpPr>
          <p:nvPr/>
        </p:nvSpPr>
        <p:spPr bwMode="auto">
          <a:xfrm>
            <a:off x="5308600" y="4724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6" name="Line 6"/>
          <p:cNvSpPr>
            <a:spLocks noChangeShapeType="1"/>
          </p:cNvSpPr>
          <p:nvPr/>
        </p:nvSpPr>
        <p:spPr bwMode="auto">
          <a:xfrm flipV="1">
            <a:off x="609600" y="3048000"/>
            <a:ext cx="3886200" cy="990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7" name="Line 7"/>
          <p:cNvSpPr>
            <a:spLocks noChangeShapeType="1"/>
          </p:cNvSpPr>
          <p:nvPr/>
        </p:nvSpPr>
        <p:spPr bwMode="auto">
          <a:xfrm>
            <a:off x="609600" y="4038600"/>
            <a:ext cx="49530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8" name="Line 8"/>
          <p:cNvSpPr>
            <a:spLocks noChangeShapeType="1"/>
          </p:cNvSpPr>
          <p:nvPr/>
        </p:nvSpPr>
        <p:spPr bwMode="auto">
          <a:xfrm flipV="1">
            <a:off x="4495800" y="1752600"/>
            <a:ext cx="3657600" cy="1295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29" name="Line 9"/>
          <p:cNvSpPr>
            <a:spLocks noChangeShapeType="1"/>
          </p:cNvSpPr>
          <p:nvPr/>
        </p:nvSpPr>
        <p:spPr bwMode="auto">
          <a:xfrm flipV="1">
            <a:off x="5562600" y="1752600"/>
            <a:ext cx="2590800" cy="3200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0" name="Text Box 10"/>
          <p:cNvSpPr txBox="1">
            <a:spLocks noChangeArrowheads="1"/>
          </p:cNvSpPr>
          <p:nvPr/>
        </p:nvSpPr>
        <p:spPr bwMode="auto">
          <a:xfrm>
            <a:off x="228600" y="3505200"/>
            <a:ext cx="869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source</a:t>
            </a:r>
          </a:p>
        </p:txBody>
      </p:sp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7696200" y="1295400"/>
            <a:ext cx="1009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detector</a:t>
            </a:r>
          </a:p>
        </p:txBody>
      </p:sp>
      <p:sp>
        <p:nvSpPr>
          <p:cNvPr id="107532" name="Line 12"/>
          <p:cNvSpPr>
            <a:spLocks noChangeShapeType="1"/>
          </p:cNvSpPr>
          <p:nvPr/>
        </p:nvSpPr>
        <p:spPr bwMode="auto">
          <a:xfrm>
            <a:off x="4495800" y="3048000"/>
            <a:ext cx="1066800" cy="1905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3" name="Text Box 13"/>
          <p:cNvSpPr txBox="1">
            <a:spLocks noChangeArrowheads="1"/>
          </p:cNvSpPr>
          <p:nvPr/>
        </p:nvSpPr>
        <p:spPr bwMode="auto">
          <a:xfrm rot="-1882992">
            <a:off x="5021263" y="37290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solidFill>
                  <a:schemeClr val="bg2"/>
                </a:solidFill>
              </a:rPr>
              <a:t>d</a:t>
            </a:r>
          </a:p>
        </p:txBody>
      </p:sp>
      <p:sp>
        <p:nvSpPr>
          <p:cNvPr id="107534" name="Text Box 14"/>
          <p:cNvSpPr txBox="1">
            <a:spLocks noChangeArrowheads="1"/>
          </p:cNvSpPr>
          <p:nvPr/>
        </p:nvSpPr>
        <p:spPr bwMode="auto">
          <a:xfrm>
            <a:off x="4705350" y="2909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atom #1</a:t>
            </a:r>
          </a:p>
        </p:txBody>
      </p:sp>
      <p:sp>
        <p:nvSpPr>
          <p:cNvPr id="107535" name="Text Box 15"/>
          <p:cNvSpPr txBox="1">
            <a:spLocks noChangeArrowheads="1"/>
          </p:cNvSpPr>
          <p:nvPr/>
        </p:nvSpPr>
        <p:spPr bwMode="auto">
          <a:xfrm>
            <a:off x="5772150" y="481488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/>
              <a:t>atom #2</a:t>
            </a:r>
          </a:p>
        </p:txBody>
      </p:sp>
      <p:sp>
        <p:nvSpPr>
          <p:cNvPr id="107536" name="Line 16"/>
          <p:cNvSpPr>
            <a:spLocks noChangeShapeType="1"/>
          </p:cNvSpPr>
          <p:nvPr/>
        </p:nvSpPr>
        <p:spPr bwMode="auto">
          <a:xfrm flipH="1">
            <a:off x="4267200" y="3048000"/>
            <a:ext cx="228600" cy="16764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7" name="Line 17"/>
          <p:cNvSpPr>
            <a:spLocks noChangeShapeType="1"/>
          </p:cNvSpPr>
          <p:nvPr/>
        </p:nvSpPr>
        <p:spPr bwMode="auto">
          <a:xfrm>
            <a:off x="4495800" y="3048000"/>
            <a:ext cx="1676400" cy="114300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7538" name="Rectangle 18"/>
          <p:cNvSpPr>
            <a:spLocks noChangeArrowheads="1"/>
          </p:cNvSpPr>
          <p:nvPr/>
        </p:nvSpPr>
        <p:spPr bwMode="auto">
          <a:xfrm>
            <a:off x="249238" y="293688"/>
            <a:ext cx="6699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/>
              <a:t>“near”-ly Bragg’s Law</a:t>
            </a:r>
          </a:p>
        </p:txBody>
      </p:sp>
    </p:spTree>
    <p:extLst>
      <p:ext uri="{BB962C8B-B14F-4D97-AF65-F5344CB8AC3E}">
        <p14:creationId xmlns:p14="http://schemas.microsoft.com/office/powerpoint/2010/main" val="36863782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noFill/>
          <a:ln/>
        </p:spPr>
        <p:txBody>
          <a:bodyPr/>
          <a:lstStyle/>
          <a:p>
            <a:r>
              <a:rPr lang="en-US"/>
              <a:t>mosaic block = “coherence length”</a:t>
            </a:r>
          </a:p>
        </p:txBody>
      </p:sp>
      <p:sp>
        <p:nvSpPr>
          <p:cNvPr id="508931" name="Text Box 3"/>
          <p:cNvSpPr txBox="1">
            <a:spLocks noChangeArrowheads="1"/>
          </p:cNvSpPr>
          <p:nvPr/>
        </p:nvSpPr>
        <p:spPr bwMode="auto">
          <a:xfrm>
            <a:off x="354013" y="6491288"/>
            <a:ext cx="8789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James R. W. (1962) </a:t>
            </a:r>
            <a:r>
              <a:rPr lang="en-US" i="1" smtClean="0">
                <a:solidFill>
                  <a:srgbClr val="000000"/>
                </a:solidFill>
              </a:rPr>
              <a:t>Optical Principles of the Diffraction of X rays.</a:t>
            </a:r>
            <a:r>
              <a:rPr lang="en-US" smtClean="0">
                <a:solidFill>
                  <a:srgbClr val="000000"/>
                </a:solidFill>
              </a:rPr>
              <a:t> Ox Bow press.</a:t>
            </a:r>
          </a:p>
        </p:txBody>
      </p:sp>
      <p:pic>
        <p:nvPicPr>
          <p:cNvPr id="50893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11533" r="8473" b="868"/>
          <a:stretch>
            <a:fillRect/>
          </a:stretch>
        </p:blipFill>
        <p:spPr bwMode="auto">
          <a:xfrm>
            <a:off x="303213" y="1019175"/>
            <a:ext cx="8226425" cy="518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9359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 rot="196047">
            <a:off x="3251200" y="1525588"/>
            <a:ext cx="3606800" cy="2398712"/>
            <a:chOff x="2114" y="574"/>
            <a:chExt cx="2272" cy="1511"/>
          </a:xfrm>
        </p:grpSpPr>
        <p:sp>
          <p:nvSpPr>
            <p:cNvPr id="54275" name="Freeform 3"/>
            <p:cNvSpPr>
              <a:spLocks/>
            </p:cNvSpPr>
            <p:nvPr/>
          </p:nvSpPr>
          <p:spPr bwMode="auto">
            <a:xfrm rot="2096898">
              <a:off x="2114" y="57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76" name="Freeform 4"/>
            <p:cNvSpPr>
              <a:spLocks/>
            </p:cNvSpPr>
            <p:nvPr/>
          </p:nvSpPr>
          <p:spPr bwMode="auto">
            <a:xfrm rot="2096898">
              <a:off x="2429" y="79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77" name="Freeform 5"/>
            <p:cNvSpPr>
              <a:spLocks/>
            </p:cNvSpPr>
            <p:nvPr/>
          </p:nvSpPr>
          <p:spPr bwMode="auto">
            <a:xfrm rot="2096898">
              <a:off x="2743" y="101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78" name="Freeform 6"/>
            <p:cNvSpPr>
              <a:spLocks/>
            </p:cNvSpPr>
            <p:nvPr/>
          </p:nvSpPr>
          <p:spPr bwMode="auto">
            <a:xfrm rot="2096898">
              <a:off x="3058" y="123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79" name="Freeform 7"/>
            <p:cNvSpPr>
              <a:spLocks/>
            </p:cNvSpPr>
            <p:nvPr/>
          </p:nvSpPr>
          <p:spPr bwMode="auto">
            <a:xfrm rot="2096898">
              <a:off x="3373" y="145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80" name="Freeform 8"/>
            <p:cNvSpPr>
              <a:spLocks/>
            </p:cNvSpPr>
            <p:nvPr/>
          </p:nvSpPr>
          <p:spPr bwMode="auto">
            <a:xfrm rot="2096898">
              <a:off x="3688" y="167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81" name="Freeform 9"/>
            <p:cNvSpPr>
              <a:spLocks/>
            </p:cNvSpPr>
            <p:nvPr/>
          </p:nvSpPr>
          <p:spPr bwMode="auto">
            <a:xfrm rot="2096898">
              <a:off x="4002" y="1893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6324600" y="3771900"/>
            <a:ext cx="457200" cy="99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>
            <a:off x="3276600" y="1257300"/>
            <a:ext cx="0" cy="5562600"/>
          </a:xfrm>
          <a:prstGeom prst="line">
            <a:avLst/>
          </a:prstGeom>
          <a:noFill/>
          <a:ln w="762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4" name="Line 12"/>
          <p:cNvSpPr>
            <a:spLocks noChangeShapeType="1"/>
          </p:cNvSpPr>
          <p:nvPr/>
        </p:nvSpPr>
        <p:spPr bwMode="auto">
          <a:xfrm>
            <a:off x="7010400" y="1181100"/>
            <a:ext cx="0" cy="5562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5" name="Freeform 13"/>
          <p:cNvSpPr>
            <a:spLocks/>
          </p:cNvSpPr>
          <p:nvPr/>
        </p:nvSpPr>
        <p:spPr bwMode="auto">
          <a:xfrm>
            <a:off x="6908800" y="2705100"/>
            <a:ext cx="711200" cy="3276600"/>
          </a:xfrm>
          <a:custGeom>
            <a:avLst/>
            <a:gdLst>
              <a:gd name="T0" fmla="*/ 64 w 448"/>
              <a:gd name="T1" fmla="*/ 0 h 2064"/>
              <a:gd name="T2" fmla="*/ 64 w 448"/>
              <a:gd name="T3" fmla="*/ 144 h 2064"/>
              <a:gd name="T4" fmla="*/ 448 w 448"/>
              <a:gd name="T5" fmla="*/ 192 h 2064"/>
              <a:gd name="T6" fmla="*/ 64 w 448"/>
              <a:gd name="T7" fmla="*/ 288 h 2064"/>
              <a:gd name="T8" fmla="*/ 64 w 448"/>
              <a:gd name="T9" fmla="*/ 384 h 2064"/>
              <a:gd name="T10" fmla="*/ 64 w 448"/>
              <a:gd name="T11" fmla="*/ 576 h 2064"/>
              <a:gd name="T12" fmla="*/ 64 w 448"/>
              <a:gd name="T13" fmla="*/ 720 h 2064"/>
              <a:gd name="T14" fmla="*/ 64 w 448"/>
              <a:gd name="T15" fmla="*/ 864 h 2064"/>
              <a:gd name="T16" fmla="*/ 400 w 448"/>
              <a:gd name="T17" fmla="*/ 912 h 2064"/>
              <a:gd name="T18" fmla="*/ 64 w 448"/>
              <a:gd name="T19" fmla="*/ 1008 h 2064"/>
              <a:gd name="T20" fmla="*/ 64 w 448"/>
              <a:gd name="T21" fmla="*/ 1104 h 2064"/>
              <a:gd name="T22" fmla="*/ 64 w 448"/>
              <a:gd name="T23" fmla="*/ 1248 h 2064"/>
              <a:gd name="T24" fmla="*/ 64 w 448"/>
              <a:gd name="T25" fmla="*/ 1392 h 2064"/>
              <a:gd name="T26" fmla="*/ 64 w 448"/>
              <a:gd name="T27" fmla="*/ 1488 h 2064"/>
              <a:gd name="T28" fmla="*/ 64 w 448"/>
              <a:gd name="T29" fmla="*/ 1632 h 2064"/>
              <a:gd name="T30" fmla="*/ 400 w 448"/>
              <a:gd name="T31" fmla="*/ 1680 h 2064"/>
              <a:gd name="T32" fmla="*/ 64 w 448"/>
              <a:gd name="T33" fmla="*/ 1776 h 2064"/>
              <a:gd name="T34" fmla="*/ 64 w 448"/>
              <a:gd name="T35" fmla="*/ 1872 h 2064"/>
              <a:gd name="T36" fmla="*/ 64 w 448"/>
              <a:gd name="T37" fmla="*/ 1968 h 2064"/>
              <a:gd name="T38" fmla="*/ 64 w 448"/>
              <a:gd name="T39" fmla="*/ 2064 h 20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48" h="2064">
                <a:moveTo>
                  <a:pt x="64" y="0"/>
                </a:moveTo>
                <a:cubicBezTo>
                  <a:pt x="32" y="56"/>
                  <a:pt x="0" y="112"/>
                  <a:pt x="64" y="144"/>
                </a:cubicBezTo>
                <a:cubicBezTo>
                  <a:pt x="128" y="176"/>
                  <a:pt x="448" y="168"/>
                  <a:pt x="448" y="192"/>
                </a:cubicBezTo>
                <a:cubicBezTo>
                  <a:pt x="448" y="216"/>
                  <a:pt x="128" y="256"/>
                  <a:pt x="64" y="288"/>
                </a:cubicBezTo>
                <a:cubicBezTo>
                  <a:pt x="0" y="320"/>
                  <a:pt x="64" y="336"/>
                  <a:pt x="64" y="384"/>
                </a:cubicBezTo>
                <a:cubicBezTo>
                  <a:pt x="64" y="432"/>
                  <a:pt x="64" y="520"/>
                  <a:pt x="64" y="576"/>
                </a:cubicBezTo>
                <a:cubicBezTo>
                  <a:pt x="64" y="632"/>
                  <a:pt x="64" y="672"/>
                  <a:pt x="64" y="720"/>
                </a:cubicBezTo>
                <a:cubicBezTo>
                  <a:pt x="64" y="768"/>
                  <a:pt x="8" y="832"/>
                  <a:pt x="64" y="864"/>
                </a:cubicBezTo>
                <a:cubicBezTo>
                  <a:pt x="120" y="896"/>
                  <a:pt x="400" y="888"/>
                  <a:pt x="400" y="912"/>
                </a:cubicBezTo>
                <a:cubicBezTo>
                  <a:pt x="400" y="936"/>
                  <a:pt x="120" y="976"/>
                  <a:pt x="64" y="1008"/>
                </a:cubicBezTo>
                <a:cubicBezTo>
                  <a:pt x="8" y="1040"/>
                  <a:pt x="64" y="1064"/>
                  <a:pt x="64" y="1104"/>
                </a:cubicBezTo>
                <a:cubicBezTo>
                  <a:pt x="64" y="1144"/>
                  <a:pt x="64" y="1200"/>
                  <a:pt x="64" y="1248"/>
                </a:cubicBezTo>
                <a:cubicBezTo>
                  <a:pt x="64" y="1296"/>
                  <a:pt x="64" y="1352"/>
                  <a:pt x="64" y="1392"/>
                </a:cubicBezTo>
                <a:cubicBezTo>
                  <a:pt x="64" y="1432"/>
                  <a:pt x="64" y="1448"/>
                  <a:pt x="64" y="1488"/>
                </a:cubicBezTo>
                <a:cubicBezTo>
                  <a:pt x="64" y="1528"/>
                  <a:pt x="8" y="1600"/>
                  <a:pt x="64" y="1632"/>
                </a:cubicBezTo>
                <a:cubicBezTo>
                  <a:pt x="120" y="1664"/>
                  <a:pt x="400" y="1656"/>
                  <a:pt x="400" y="1680"/>
                </a:cubicBezTo>
                <a:cubicBezTo>
                  <a:pt x="400" y="1704"/>
                  <a:pt x="120" y="1744"/>
                  <a:pt x="64" y="1776"/>
                </a:cubicBezTo>
                <a:cubicBezTo>
                  <a:pt x="8" y="1808"/>
                  <a:pt x="64" y="1840"/>
                  <a:pt x="64" y="1872"/>
                </a:cubicBezTo>
                <a:cubicBezTo>
                  <a:pt x="64" y="1904"/>
                  <a:pt x="64" y="1936"/>
                  <a:pt x="64" y="1968"/>
                </a:cubicBezTo>
                <a:cubicBezTo>
                  <a:pt x="64" y="2000"/>
                  <a:pt x="64" y="2032"/>
                  <a:pt x="64" y="2064"/>
                </a:cubicBezTo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Text Box 14"/>
          <p:cNvSpPr txBox="1">
            <a:spLocks noChangeArrowheads="1"/>
          </p:cNvSpPr>
          <p:nvPr/>
        </p:nvSpPr>
        <p:spPr bwMode="auto">
          <a:xfrm rot="16200000">
            <a:off x="3037682" y="5915818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“crystal”</a:t>
            </a:r>
          </a:p>
        </p:txBody>
      </p:sp>
      <p:sp>
        <p:nvSpPr>
          <p:cNvPr id="54287" name="Text Box 15"/>
          <p:cNvSpPr txBox="1">
            <a:spLocks noChangeArrowheads="1"/>
          </p:cNvSpPr>
          <p:nvPr/>
        </p:nvSpPr>
        <p:spPr bwMode="auto">
          <a:xfrm rot="16200000">
            <a:off x="6233319" y="5985669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detector</a:t>
            </a:r>
          </a:p>
        </p:txBody>
      </p:sp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914400" y="2476500"/>
            <a:ext cx="1327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x-ray beam</a:t>
            </a:r>
          </a:p>
        </p:txBody>
      </p:sp>
      <p:sp>
        <p:nvSpPr>
          <p:cNvPr id="54289" name="Text Box 17"/>
          <p:cNvSpPr txBox="1">
            <a:spLocks noChangeArrowheads="1"/>
          </p:cNvSpPr>
          <p:nvPr/>
        </p:nvSpPr>
        <p:spPr bwMode="auto">
          <a:xfrm>
            <a:off x="7848600" y="3848100"/>
            <a:ext cx="10223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peak</a:t>
            </a:r>
          </a:p>
          <a:p>
            <a:r>
              <a:rPr lang="en-US"/>
              <a:t>intensity</a:t>
            </a:r>
          </a:p>
        </p:txBody>
      </p:sp>
      <p:grpSp>
        <p:nvGrpSpPr>
          <p:cNvPr id="54290" name="Group 18"/>
          <p:cNvGrpSpPr>
            <a:grpSpLocks/>
          </p:cNvGrpSpPr>
          <p:nvPr/>
        </p:nvGrpSpPr>
        <p:grpSpPr bwMode="auto">
          <a:xfrm>
            <a:off x="-1676400" y="4610100"/>
            <a:ext cx="4876800" cy="304800"/>
            <a:chOff x="288" y="3936"/>
            <a:chExt cx="3072" cy="192"/>
          </a:xfrm>
        </p:grpSpPr>
        <p:sp>
          <p:nvSpPr>
            <p:cNvPr id="54291" name="Freeform 19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2" name="Freeform 20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3" name="Freeform 21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4" name="Freeform 22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5" name="Freeform 23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6" name="Freeform 24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7" name="Freeform 25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298" name="Freeform 26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299" name="Group 27"/>
          <p:cNvGrpSpPr>
            <a:grpSpLocks/>
          </p:cNvGrpSpPr>
          <p:nvPr/>
        </p:nvGrpSpPr>
        <p:grpSpPr bwMode="auto">
          <a:xfrm>
            <a:off x="-1676400" y="3390900"/>
            <a:ext cx="4876800" cy="304800"/>
            <a:chOff x="288" y="3936"/>
            <a:chExt cx="3072" cy="192"/>
          </a:xfrm>
        </p:grpSpPr>
        <p:sp>
          <p:nvSpPr>
            <p:cNvPr id="54300" name="Freeform 28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1" name="Freeform 29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2" name="Freeform 30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3" name="Freeform 31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4" name="Freeform 32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5" name="Freeform 33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6" name="Freeform 34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07" name="Freeform 35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308" name="Group 36"/>
          <p:cNvGrpSpPr>
            <a:grpSpLocks/>
          </p:cNvGrpSpPr>
          <p:nvPr/>
        </p:nvGrpSpPr>
        <p:grpSpPr bwMode="auto">
          <a:xfrm>
            <a:off x="-1752600" y="1257300"/>
            <a:ext cx="4876800" cy="304800"/>
            <a:chOff x="288" y="3936"/>
            <a:chExt cx="3072" cy="192"/>
          </a:xfrm>
        </p:grpSpPr>
        <p:sp>
          <p:nvSpPr>
            <p:cNvPr id="54309" name="Freeform 37"/>
            <p:cNvSpPr>
              <a:spLocks/>
            </p:cNvSpPr>
            <p:nvPr/>
          </p:nvSpPr>
          <p:spPr bwMode="auto">
            <a:xfrm>
              <a:off x="28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0" name="Freeform 38"/>
            <p:cNvSpPr>
              <a:spLocks/>
            </p:cNvSpPr>
            <p:nvPr/>
          </p:nvSpPr>
          <p:spPr bwMode="auto">
            <a:xfrm>
              <a:off x="67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1" name="Freeform 39"/>
            <p:cNvSpPr>
              <a:spLocks/>
            </p:cNvSpPr>
            <p:nvPr/>
          </p:nvSpPr>
          <p:spPr bwMode="auto">
            <a:xfrm>
              <a:off x="105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2" name="Freeform 40"/>
            <p:cNvSpPr>
              <a:spLocks/>
            </p:cNvSpPr>
            <p:nvPr/>
          </p:nvSpPr>
          <p:spPr bwMode="auto">
            <a:xfrm>
              <a:off x="1440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3" name="Freeform 41"/>
            <p:cNvSpPr>
              <a:spLocks/>
            </p:cNvSpPr>
            <p:nvPr/>
          </p:nvSpPr>
          <p:spPr bwMode="auto">
            <a:xfrm>
              <a:off x="1824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4" name="Freeform 42"/>
            <p:cNvSpPr>
              <a:spLocks/>
            </p:cNvSpPr>
            <p:nvPr/>
          </p:nvSpPr>
          <p:spPr bwMode="auto">
            <a:xfrm>
              <a:off x="2208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5" name="Freeform 43"/>
            <p:cNvSpPr>
              <a:spLocks/>
            </p:cNvSpPr>
            <p:nvPr/>
          </p:nvSpPr>
          <p:spPr bwMode="auto">
            <a:xfrm>
              <a:off x="2592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6" name="Freeform 44"/>
            <p:cNvSpPr>
              <a:spLocks/>
            </p:cNvSpPr>
            <p:nvPr/>
          </p:nvSpPr>
          <p:spPr bwMode="auto">
            <a:xfrm>
              <a:off x="2976" y="393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317" name="Group 45"/>
          <p:cNvGrpSpPr>
            <a:grpSpLocks/>
          </p:cNvGrpSpPr>
          <p:nvPr/>
        </p:nvGrpSpPr>
        <p:grpSpPr bwMode="auto">
          <a:xfrm rot="245220">
            <a:off x="3363913" y="3532188"/>
            <a:ext cx="3640137" cy="620712"/>
            <a:chOff x="2119" y="1780"/>
            <a:chExt cx="2293" cy="391"/>
          </a:xfrm>
        </p:grpSpPr>
        <p:sp>
          <p:nvSpPr>
            <p:cNvPr id="54318" name="Freeform 46"/>
            <p:cNvSpPr>
              <a:spLocks/>
            </p:cNvSpPr>
            <p:nvPr/>
          </p:nvSpPr>
          <p:spPr bwMode="auto">
            <a:xfrm rot="356812">
              <a:off x="2119" y="17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19" name="Freeform 47"/>
            <p:cNvSpPr>
              <a:spLocks/>
            </p:cNvSpPr>
            <p:nvPr/>
          </p:nvSpPr>
          <p:spPr bwMode="auto">
            <a:xfrm rot="356812">
              <a:off x="2501" y="182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0" name="Freeform 48"/>
            <p:cNvSpPr>
              <a:spLocks/>
            </p:cNvSpPr>
            <p:nvPr/>
          </p:nvSpPr>
          <p:spPr bwMode="auto">
            <a:xfrm rot="356812">
              <a:off x="2883" y="186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1" name="Freeform 49"/>
            <p:cNvSpPr>
              <a:spLocks/>
            </p:cNvSpPr>
            <p:nvPr/>
          </p:nvSpPr>
          <p:spPr bwMode="auto">
            <a:xfrm rot="356812">
              <a:off x="3265" y="190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2" name="Freeform 50"/>
            <p:cNvSpPr>
              <a:spLocks/>
            </p:cNvSpPr>
            <p:nvPr/>
          </p:nvSpPr>
          <p:spPr bwMode="auto">
            <a:xfrm rot="356812">
              <a:off x="3646" y="193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3" name="Freeform 51"/>
            <p:cNvSpPr>
              <a:spLocks/>
            </p:cNvSpPr>
            <p:nvPr/>
          </p:nvSpPr>
          <p:spPr bwMode="auto">
            <a:xfrm rot="356812">
              <a:off x="4028" y="1979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4324" name="Group 52"/>
          <p:cNvGrpSpPr>
            <a:grpSpLocks/>
          </p:cNvGrpSpPr>
          <p:nvPr/>
        </p:nvGrpSpPr>
        <p:grpSpPr bwMode="auto">
          <a:xfrm>
            <a:off x="3375025" y="4076700"/>
            <a:ext cx="3624263" cy="744538"/>
            <a:chOff x="2126" y="2124"/>
            <a:chExt cx="2283" cy="469"/>
          </a:xfrm>
        </p:grpSpPr>
        <p:sp>
          <p:nvSpPr>
            <p:cNvPr id="54325" name="Freeform 53"/>
            <p:cNvSpPr>
              <a:spLocks/>
            </p:cNvSpPr>
            <p:nvPr/>
          </p:nvSpPr>
          <p:spPr bwMode="auto">
            <a:xfrm rot="-497829">
              <a:off x="2126" y="240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6" name="Freeform 54"/>
            <p:cNvSpPr>
              <a:spLocks/>
            </p:cNvSpPr>
            <p:nvPr/>
          </p:nvSpPr>
          <p:spPr bwMode="auto">
            <a:xfrm rot="-497829">
              <a:off x="2506" y="2346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7" name="Freeform 55"/>
            <p:cNvSpPr>
              <a:spLocks/>
            </p:cNvSpPr>
            <p:nvPr/>
          </p:nvSpPr>
          <p:spPr bwMode="auto">
            <a:xfrm rot="-497829">
              <a:off x="2886" y="2291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8" name="Freeform 56"/>
            <p:cNvSpPr>
              <a:spLocks/>
            </p:cNvSpPr>
            <p:nvPr/>
          </p:nvSpPr>
          <p:spPr bwMode="auto">
            <a:xfrm rot="-497829">
              <a:off x="3266" y="2235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29" name="Freeform 57"/>
            <p:cNvSpPr>
              <a:spLocks/>
            </p:cNvSpPr>
            <p:nvPr/>
          </p:nvSpPr>
          <p:spPr bwMode="auto">
            <a:xfrm rot="-497829">
              <a:off x="3645" y="2180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330" name="Freeform 58"/>
            <p:cNvSpPr>
              <a:spLocks/>
            </p:cNvSpPr>
            <p:nvPr/>
          </p:nvSpPr>
          <p:spPr bwMode="auto">
            <a:xfrm rot="-497829">
              <a:off x="4025" y="2124"/>
              <a:ext cx="384" cy="192"/>
            </a:xfrm>
            <a:custGeom>
              <a:avLst/>
              <a:gdLst>
                <a:gd name="T0" fmla="*/ 0 w 384"/>
                <a:gd name="T1" fmla="*/ 96 h 192"/>
                <a:gd name="T2" fmla="*/ 96 w 384"/>
                <a:gd name="T3" fmla="*/ 0 h 192"/>
                <a:gd name="T4" fmla="*/ 192 w 384"/>
                <a:gd name="T5" fmla="*/ 96 h 192"/>
                <a:gd name="T6" fmla="*/ 288 w 384"/>
                <a:gd name="T7" fmla="*/ 192 h 192"/>
                <a:gd name="T8" fmla="*/ 384 w 384"/>
                <a:gd name="T9" fmla="*/ 96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4" h="192">
                  <a:moveTo>
                    <a:pt x="0" y="96"/>
                  </a:moveTo>
                  <a:cubicBezTo>
                    <a:pt x="32" y="48"/>
                    <a:pt x="64" y="0"/>
                    <a:pt x="96" y="0"/>
                  </a:cubicBezTo>
                  <a:cubicBezTo>
                    <a:pt x="128" y="0"/>
                    <a:pt x="160" y="64"/>
                    <a:pt x="192" y="96"/>
                  </a:cubicBezTo>
                  <a:cubicBezTo>
                    <a:pt x="224" y="128"/>
                    <a:pt x="256" y="192"/>
                    <a:pt x="288" y="192"/>
                  </a:cubicBezTo>
                  <a:cubicBezTo>
                    <a:pt x="320" y="192"/>
                    <a:pt x="352" y="144"/>
                    <a:pt x="384" y="96"/>
                  </a:cubicBezTo>
                </a:path>
              </a:pathLst>
            </a:custGeom>
            <a:noFill/>
            <a:ln w="25400">
              <a:solidFill>
                <a:srgbClr val="0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331" name="Text Box 59"/>
          <p:cNvSpPr txBox="1">
            <a:spLocks noChangeArrowheads="1"/>
          </p:cNvSpPr>
          <p:nvPr/>
        </p:nvSpPr>
        <p:spPr bwMode="auto">
          <a:xfrm>
            <a:off x="7772400" y="5067300"/>
            <a:ext cx="1200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integrated</a:t>
            </a:r>
          </a:p>
          <a:p>
            <a:r>
              <a:rPr lang="en-US"/>
              <a:t>intensity</a:t>
            </a:r>
          </a:p>
        </p:txBody>
      </p:sp>
      <p:sp>
        <p:nvSpPr>
          <p:cNvPr id="54332" name="AutoShape 60"/>
          <p:cNvSpPr>
            <a:spLocks/>
          </p:cNvSpPr>
          <p:nvPr/>
        </p:nvSpPr>
        <p:spPr bwMode="auto">
          <a:xfrm>
            <a:off x="7620000" y="5143500"/>
            <a:ext cx="152400" cy="457200"/>
          </a:xfrm>
          <a:prstGeom prst="rightBrace">
            <a:avLst>
              <a:gd name="adj1" fmla="val 25000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333" name="Line 61"/>
          <p:cNvSpPr>
            <a:spLocks noChangeShapeType="1"/>
          </p:cNvSpPr>
          <p:nvPr/>
        </p:nvSpPr>
        <p:spPr bwMode="auto">
          <a:xfrm flipH="1">
            <a:off x="7620000" y="4152900"/>
            <a:ext cx="2286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334" name="Rectangle 62"/>
          <p:cNvSpPr>
            <a:spLocks noChangeArrowheads="1"/>
          </p:cNvSpPr>
          <p:nvPr/>
        </p:nvSpPr>
        <p:spPr bwMode="auto">
          <a:xfrm>
            <a:off x="6858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4400">
                <a:solidFill>
                  <a:schemeClr val="tx2"/>
                </a:solidFill>
              </a:rPr>
              <a:t>Scattering: line of atoms</a:t>
            </a:r>
          </a:p>
        </p:txBody>
      </p:sp>
    </p:spTree>
    <p:extLst>
      <p:ext uri="{BB962C8B-B14F-4D97-AF65-F5344CB8AC3E}">
        <p14:creationId xmlns:p14="http://schemas.microsoft.com/office/powerpoint/2010/main" val="247824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9" grpId="0"/>
      <p:bldP spid="54331" grpId="0"/>
      <p:bldP spid="54332" grpId="0" animBg="1"/>
      <p:bldP spid="5433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14339" name="Text Box 3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10 atoms</a:t>
              </a:r>
            </a:p>
          </p:txBody>
        </p:sp>
        <p:sp>
          <p:nvSpPr>
            <p:cNvPr id="14340" name="Text Box 4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0.1 </a:t>
              </a:r>
              <a:r>
                <a:rPr lang="el-GR" sz="2800">
                  <a:cs typeface="Arial" pitchFamily="34" charset="0"/>
                </a:rPr>
                <a:t>μ</a:t>
              </a:r>
              <a:r>
                <a:rPr lang="en-US" sz="2800">
                  <a:cs typeface="Arial" pitchFamily="34" charset="0"/>
                </a:rPr>
                <a:t>m</a:t>
              </a:r>
              <a:endParaRPr lang="el-GR" sz="2800">
                <a:cs typeface="Arial" pitchFamily="34" charset="0"/>
              </a:endParaRPr>
            </a:p>
          </p:txBody>
        </p:sp>
      </p:grpSp>
      <p:pic>
        <p:nvPicPr>
          <p:cNvPr id="14341" name="Picture 5" descr="linescatter_peak_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linescatter_peak_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linescatter_peak_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linescatter_peak_20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 descr="linescatter_peak_3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 descr="linescatter_peak_40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7" name="Rectangle 11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Scattering: line of atoms</a:t>
            </a:r>
          </a:p>
        </p:txBody>
      </p:sp>
      <p:pic>
        <p:nvPicPr>
          <p:cNvPr id="14348" name="Picture 12" descr="linescatter_peak_50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9" name="Picture 13" descr="linescatter_peak_100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613" y="1827213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1127125" y="3067050"/>
            <a:ext cx="9525" cy="82550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>
            <a:off x="1135063" y="1466850"/>
            <a:ext cx="0" cy="393065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52" name="Line 16"/>
          <p:cNvSpPr>
            <a:spLocks noChangeShapeType="1"/>
          </p:cNvSpPr>
          <p:nvPr/>
        </p:nvSpPr>
        <p:spPr bwMode="auto">
          <a:xfrm>
            <a:off x="1135063" y="-514350"/>
            <a:ext cx="0" cy="7861300"/>
          </a:xfrm>
          <a:prstGeom prst="line">
            <a:avLst/>
          </a:prstGeom>
          <a:noFill/>
          <a:ln w="38100" cap="rnd">
            <a:solidFill>
              <a:srgbClr val="9933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4353" name="Group 17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14354" name="Text Box 18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50 atoms</a:t>
              </a:r>
            </a:p>
          </p:txBody>
        </p:sp>
        <p:sp>
          <p:nvSpPr>
            <p:cNvPr id="14355" name="Text Box 19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0.5 </a:t>
              </a:r>
              <a:r>
                <a:rPr lang="el-GR" sz="2800">
                  <a:cs typeface="Arial" pitchFamily="34" charset="0"/>
                </a:rPr>
                <a:t>μ</a:t>
              </a:r>
              <a:r>
                <a:rPr lang="en-US" sz="2800">
                  <a:cs typeface="Arial" pitchFamily="34" charset="0"/>
                </a:rPr>
                <a:t>m</a:t>
              </a:r>
              <a:endParaRPr lang="el-GR" sz="2800">
                <a:cs typeface="Arial" pitchFamily="34" charset="0"/>
              </a:endParaRPr>
            </a:p>
          </p:txBody>
        </p:sp>
      </p:grpSp>
      <p:grpSp>
        <p:nvGrpSpPr>
          <p:cNvPr id="14356" name="Group 20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14357" name="Text Box 21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100 atoms</a:t>
              </a:r>
            </a:p>
          </p:txBody>
        </p:sp>
        <p:sp>
          <p:nvSpPr>
            <p:cNvPr id="14358" name="Text Box 22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1 </a:t>
              </a:r>
              <a:r>
                <a:rPr lang="el-GR" sz="2800">
                  <a:cs typeface="Arial" pitchFamily="34" charset="0"/>
                </a:rPr>
                <a:t>μ</a:t>
              </a:r>
              <a:r>
                <a:rPr lang="en-US" sz="2800">
                  <a:cs typeface="Arial" pitchFamily="34" charset="0"/>
                </a:rPr>
                <a:t>m</a:t>
              </a:r>
              <a:endParaRPr lang="el-GR" sz="2800">
                <a:cs typeface="Arial" pitchFamily="34" charset="0"/>
              </a:endParaRPr>
            </a:p>
          </p:txBody>
        </p:sp>
      </p:grpSp>
      <p:grpSp>
        <p:nvGrpSpPr>
          <p:cNvPr id="14359" name="Group 23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14360" name="Text Box 24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200 atoms</a:t>
              </a:r>
            </a:p>
          </p:txBody>
        </p:sp>
        <p:sp>
          <p:nvSpPr>
            <p:cNvPr id="14361" name="Text Box 25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2 </a:t>
              </a:r>
              <a:r>
                <a:rPr lang="el-GR" sz="2800">
                  <a:cs typeface="Arial" pitchFamily="34" charset="0"/>
                </a:rPr>
                <a:t>μ</a:t>
              </a:r>
              <a:r>
                <a:rPr lang="en-US" sz="2800">
                  <a:cs typeface="Arial" pitchFamily="34" charset="0"/>
                </a:rPr>
                <a:t>m</a:t>
              </a:r>
              <a:endParaRPr lang="el-GR" sz="2800">
                <a:cs typeface="Arial" pitchFamily="34" charset="0"/>
              </a:endParaRPr>
            </a:p>
          </p:txBody>
        </p:sp>
      </p:grpSp>
      <p:grpSp>
        <p:nvGrpSpPr>
          <p:cNvPr id="14362" name="Group 26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14363" name="Text Box 27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300 atoms</a:t>
              </a:r>
            </a:p>
          </p:txBody>
        </p:sp>
        <p:sp>
          <p:nvSpPr>
            <p:cNvPr id="14364" name="Text Box 28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3 </a:t>
              </a:r>
              <a:r>
                <a:rPr lang="el-GR" sz="2800">
                  <a:cs typeface="Arial" pitchFamily="34" charset="0"/>
                </a:rPr>
                <a:t>μ</a:t>
              </a:r>
              <a:r>
                <a:rPr lang="en-US" sz="2800">
                  <a:cs typeface="Arial" pitchFamily="34" charset="0"/>
                </a:rPr>
                <a:t>m</a:t>
              </a:r>
              <a:endParaRPr lang="el-GR" sz="2800">
                <a:cs typeface="Arial" pitchFamily="34" charset="0"/>
              </a:endParaRPr>
            </a:p>
          </p:txBody>
        </p:sp>
      </p:grpSp>
      <p:grpSp>
        <p:nvGrpSpPr>
          <p:cNvPr id="14365" name="Group 29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14366" name="Text Box 30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400 atoms</a:t>
              </a:r>
            </a:p>
          </p:txBody>
        </p:sp>
        <p:sp>
          <p:nvSpPr>
            <p:cNvPr id="14367" name="Text Box 31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4 </a:t>
              </a:r>
              <a:r>
                <a:rPr lang="el-GR" sz="2800">
                  <a:cs typeface="Arial" pitchFamily="34" charset="0"/>
                </a:rPr>
                <a:t>μ</a:t>
              </a:r>
              <a:r>
                <a:rPr lang="en-US" sz="2800">
                  <a:cs typeface="Arial" pitchFamily="34" charset="0"/>
                </a:rPr>
                <a:t>m</a:t>
              </a:r>
              <a:endParaRPr lang="el-GR" sz="2800">
                <a:cs typeface="Arial" pitchFamily="34" charset="0"/>
              </a:endParaRPr>
            </a:p>
          </p:txBody>
        </p:sp>
      </p:grpSp>
      <p:grpSp>
        <p:nvGrpSpPr>
          <p:cNvPr id="14368" name="Group 32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14369" name="Text Box 33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500 atoms</a:t>
              </a:r>
            </a:p>
          </p:txBody>
        </p:sp>
        <p:sp>
          <p:nvSpPr>
            <p:cNvPr id="14370" name="Text Box 34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5 </a:t>
              </a:r>
              <a:r>
                <a:rPr lang="el-GR" sz="2800">
                  <a:cs typeface="Arial" pitchFamily="34" charset="0"/>
                </a:rPr>
                <a:t>μ</a:t>
              </a:r>
              <a:r>
                <a:rPr lang="en-US" sz="2800">
                  <a:cs typeface="Arial" pitchFamily="34" charset="0"/>
                </a:rPr>
                <a:t>m</a:t>
              </a:r>
              <a:endParaRPr lang="el-GR" sz="2800">
                <a:cs typeface="Arial" pitchFamily="34" charset="0"/>
              </a:endParaRPr>
            </a:p>
          </p:txBody>
        </p:sp>
      </p:grpSp>
      <p:grpSp>
        <p:nvGrpSpPr>
          <p:cNvPr id="14371" name="Group 35"/>
          <p:cNvGrpSpPr>
            <a:grpSpLocks/>
          </p:cNvGrpSpPr>
          <p:nvPr/>
        </p:nvGrpSpPr>
        <p:grpSpPr bwMode="auto">
          <a:xfrm>
            <a:off x="3656013" y="1370013"/>
            <a:ext cx="4521200" cy="520700"/>
            <a:chOff x="2499" y="797"/>
            <a:chExt cx="2848" cy="328"/>
          </a:xfrm>
        </p:grpSpPr>
        <p:sp>
          <p:nvSpPr>
            <p:cNvPr id="14372" name="Text Box 36"/>
            <p:cNvSpPr txBox="1">
              <a:spLocks noChangeArrowheads="1"/>
            </p:cNvSpPr>
            <p:nvPr/>
          </p:nvSpPr>
          <p:spPr bwMode="auto">
            <a:xfrm>
              <a:off x="2499" y="797"/>
              <a:ext cx="1411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1000 atoms</a:t>
              </a:r>
            </a:p>
          </p:txBody>
        </p:sp>
        <p:sp>
          <p:nvSpPr>
            <p:cNvPr id="14373" name="Text Box 37"/>
            <p:cNvSpPr txBox="1">
              <a:spLocks noChangeArrowheads="1"/>
            </p:cNvSpPr>
            <p:nvPr/>
          </p:nvSpPr>
          <p:spPr bwMode="auto">
            <a:xfrm>
              <a:off x="4283" y="798"/>
              <a:ext cx="1064" cy="3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2800"/>
                <a:t>10 </a:t>
              </a:r>
              <a:r>
                <a:rPr lang="el-GR" sz="2800">
                  <a:cs typeface="Arial" pitchFamily="34" charset="0"/>
                </a:rPr>
                <a:t>μ</a:t>
              </a:r>
              <a:r>
                <a:rPr lang="en-US" sz="2800">
                  <a:cs typeface="Arial" pitchFamily="34" charset="0"/>
                </a:rPr>
                <a:t>m</a:t>
              </a:r>
              <a:endParaRPr lang="el-GR" sz="2800">
                <a:cs typeface="Arial" pitchFamily="34" charset="0"/>
              </a:endParaRPr>
            </a:p>
          </p:txBody>
        </p:sp>
      </p:grpSp>
      <p:sp>
        <p:nvSpPr>
          <p:cNvPr id="14374" name="Text Box 38"/>
          <p:cNvSpPr txBox="1">
            <a:spLocks noChangeArrowheads="1"/>
          </p:cNvSpPr>
          <p:nvPr/>
        </p:nvSpPr>
        <p:spPr bwMode="auto">
          <a:xfrm>
            <a:off x="4618038" y="6256338"/>
            <a:ext cx="27749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position on detector (mm)</a:t>
            </a:r>
          </a:p>
        </p:txBody>
      </p:sp>
      <p:sp>
        <p:nvSpPr>
          <p:cNvPr id="14375" name="Text Box 39"/>
          <p:cNvSpPr txBox="1">
            <a:spLocks noChangeArrowheads="1"/>
          </p:cNvSpPr>
          <p:nvPr/>
        </p:nvSpPr>
        <p:spPr bwMode="auto">
          <a:xfrm rot="16200000">
            <a:off x="1224757" y="3855243"/>
            <a:ext cx="300355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intensity (photons/SR/atom)</a:t>
            </a:r>
          </a:p>
        </p:txBody>
      </p:sp>
    </p:spTree>
    <p:extLst>
      <p:ext uri="{BB962C8B-B14F-4D97-AF65-F5344CB8AC3E}">
        <p14:creationId xmlns:p14="http://schemas.microsoft.com/office/powerpoint/2010/main" val="34065344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1" grpId="0" animBg="1"/>
      <p:bldP spid="143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Scattering: atom by atom</a:t>
            </a:r>
          </a:p>
        </p:txBody>
      </p:sp>
      <p:graphicFrame>
        <p:nvGraphicFramePr>
          <p:cNvPr id="31747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443163" y="1763713"/>
          <a:ext cx="6086475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54" name="Chart" r:id="rId3" imgW="6096075" imgH="4067089" progId="MSGraph.Chart.8">
                  <p:embed followColorScheme="full"/>
                </p:oleObj>
              </mc:Choice>
              <mc:Fallback>
                <p:oleObj name="Chart" r:id="rId3" imgW="6096075" imgH="406708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1763713"/>
                        <a:ext cx="6086475" cy="405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982663" y="285908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982663" y="325596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982663" y="365125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4746625" y="56657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h</a:t>
            </a:r>
            <a:r>
              <a:rPr lang="en-US" smtClean="0">
                <a:solidFill>
                  <a:srgbClr val="000000"/>
                </a:solidFill>
              </a:rPr>
              <a:t> index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 rot="16200000">
            <a:off x="1750219" y="3444082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384293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  <a:ln/>
        </p:spPr>
        <p:txBody>
          <a:bodyPr/>
          <a:lstStyle/>
          <a:p>
            <a:r>
              <a:rPr lang="en-US"/>
              <a:t>Scattering: line of atoms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77900"/>
            <a:ext cx="7313613" cy="548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364" name="Group 4"/>
          <p:cNvGrpSpPr>
            <a:grpSpLocks/>
          </p:cNvGrpSpPr>
          <p:nvPr/>
        </p:nvGrpSpPr>
        <p:grpSpPr bwMode="auto">
          <a:xfrm>
            <a:off x="3551238" y="3492500"/>
            <a:ext cx="1952625" cy="522288"/>
            <a:chOff x="2237" y="2304"/>
            <a:chExt cx="1230" cy="329"/>
          </a:xfrm>
        </p:grpSpPr>
        <p:sp>
          <p:nvSpPr>
            <p:cNvPr id="15365" name="Line 5"/>
            <p:cNvSpPr>
              <a:spLocks noChangeShapeType="1"/>
            </p:cNvSpPr>
            <p:nvPr/>
          </p:nvSpPr>
          <p:spPr bwMode="auto">
            <a:xfrm flipH="1" flipV="1">
              <a:off x="2237" y="2304"/>
              <a:ext cx="626" cy="2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6" name="Text Box 6"/>
            <p:cNvSpPr txBox="1">
              <a:spLocks noChangeArrowheads="1"/>
            </p:cNvSpPr>
            <p:nvPr/>
          </p:nvSpPr>
          <p:spPr bwMode="auto">
            <a:xfrm>
              <a:off x="2855" y="2402"/>
              <a:ext cx="6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B factor</a:t>
              </a:r>
            </a:p>
          </p:txBody>
        </p:sp>
      </p:grpSp>
      <p:grpSp>
        <p:nvGrpSpPr>
          <p:cNvPr id="15367" name="Group 7"/>
          <p:cNvGrpSpPr>
            <a:grpSpLocks/>
          </p:cNvGrpSpPr>
          <p:nvPr/>
        </p:nvGrpSpPr>
        <p:grpSpPr bwMode="auto">
          <a:xfrm>
            <a:off x="6623050" y="1757363"/>
            <a:ext cx="908050" cy="1435100"/>
            <a:chOff x="3549" y="1235"/>
            <a:chExt cx="572" cy="904"/>
          </a:xfrm>
        </p:grpSpPr>
        <p:sp>
          <p:nvSpPr>
            <p:cNvPr id="15368" name="Line 8"/>
            <p:cNvSpPr>
              <a:spLocks noChangeShapeType="1"/>
            </p:cNvSpPr>
            <p:nvPr/>
          </p:nvSpPr>
          <p:spPr bwMode="auto">
            <a:xfrm flipH="1" flipV="1">
              <a:off x="3773" y="1235"/>
              <a:ext cx="50" cy="5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Text Box 9"/>
            <p:cNvSpPr txBox="1">
              <a:spLocks noChangeArrowheads="1"/>
            </p:cNvSpPr>
            <p:nvPr/>
          </p:nvSpPr>
          <p:spPr bwMode="auto">
            <a:xfrm>
              <a:off x="3549" y="1735"/>
              <a:ext cx="57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mosaic</a:t>
              </a:r>
            </a:p>
            <a:p>
              <a:r>
                <a:rPr lang="en-US"/>
                <a:t>spread</a:t>
              </a:r>
            </a:p>
          </p:txBody>
        </p:sp>
      </p:grpSp>
      <p:sp>
        <p:nvSpPr>
          <p:cNvPr id="15370" name="Text Box 10"/>
          <p:cNvSpPr txBox="1">
            <a:spLocks noChangeArrowheads="1"/>
          </p:cNvSpPr>
          <p:nvPr/>
        </p:nvSpPr>
        <p:spPr bwMode="auto">
          <a:xfrm rot="16200000">
            <a:off x="-1041400" y="3328988"/>
            <a:ext cx="393065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peak intensity (photons/SR)</a:t>
            </a:r>
          </a:p>
        </p:txBody>
      </p:sp>
      <p:sp>
        <p:nvSpPr>
          <p:cNvPr id="15371" name="Text Box 11"/>
          <p:cNvSpPr txBox="1">
            <a:spLocks noChangeArrowheads="1"/>
          </p:cNvSpPr>
          <p:nvPr/>
        </p:nvSpPr>
        <p:spPr bwMode="auto">
          <a:xfrm>
            <a:off x="3100388" y="6261100"/>
            <a:ext cx="3354387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/>
              <a:t>number of atoms in line</a:t>
            </a:r>
          </a:p>
        </p:txBody>
      </p:sp>
      <p:sp>
        <p:nvSpPr>
          <p:cNvPr id="15372" name="Rectangle 12"/>
          <p:cNvSpPr>
            <a:spLocks noChangeArrowheads="1"/>
          </p:cNvSpPr>
          <p:nvPr/>
        </p:nvSpPr>
        <p:spPr bwMode="auto">
          <a:xfrm>
            <a:off x="3155950" y="989013"/>
            <a:ext cx="3395663" cy="3381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373" name="Group 13"/>
          <p:cNvGrpSpPr>
            <a:grpSpLocks/>
          </p:cNvGrpSpPr>
          <p:nvPr/>
        </p:nvGrpSpPr>
        <p:grpSpPr bwMode="auto">
          <a:xfrm>
            <a:off x="5281613" y="1868488"/>
            <a:ext cx="1049337" cy="1682750"/>
            <a:chOff x="3327" y="1129"/>
            <a:chExt cx="661" cy="1060"/>
          </a:xfrm>
        </p:grpSpPr>
        <p:sp>
          <p:nvSpPr>
            <p:cNvPr id="15374" name="Line 14"/>
            <p:cNvSpPr>
              <a:spLocks noChangeShapeType="1"/>
            </p:cNvSpPr>
            <p:nvPr/>
          </p:nvSpPr>
          <p:spPr bwMode="auto">
            <a:xfrm flipH="1" flipV="1">
              <a:off x="3327" y="1129"/>
              <a:ext cx="176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Text Box 15"/>
            <p:cNvSpPr txBox="1">
              <a:spLocks noChangeArrowheads="1"/>
            </p:cNvSpPr>
            <p:nvPr/>
          </p:nvSpPr>
          <p:spPr bwMode="auto">
            <a:xfrm>
              <a:off x="3416" y="1612"/>
              <a:ext cx="572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mosaic</a:t>
              </a:r>
            </a:p>
            <a:p>
              <a:r>
                <a:rPr lang="en-US"/>
                <a:t>block</a:t>
              </a:r>
            </a:p>
            <a:p>
              <a:r>
                <a:rPr lang="en-US"/>
                <a:t>size</a:t>
              </a:r>
            </a:p>
          </p:txBody>
        </p:sp>
      </p:grpSp>
      <p:sp>
        <p:nvSpPr>
          <p:cNvPr id="15376" name="Text Box 16"/>
          <p:cNvSpPr txBox="1">
            <a:spLocks noChangeArrowheads="1"/>
          </p:cNvSpPr>
          <p:nvPr/>
        </p:nvSpPr>
        <p:spPr bwMode="auto">
          <a:xfrm>
            <a:off x="1885950" y="4592638"/>
            <a:ext cx="6505575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3200"/>
              <a:t>depends on detector distance !!!</a:t>
            </a:r>
          </a:p>
          <a:p>
            <a:pPr>
              <a:buFontTx/>
              <a:buChar char="•"/>
            </a:pPr>
            <a:r>
              <a:rPr lang="en-US" sz="3200"/>
              <a:t>integrated intensity never changes</a:t>
            </a:r>
          </a:p>
        </p:txBody>
      </p:sp>
    </p:spTree>
    <p:extLst>
      <p:ext uri="{BB962C8B-B14F-4D97-AF65-F5344CB8AC3E}">
        <p14:creationId xmlns:p14="http://schemas.microsoft.com/office/powerpoint/2010/main" val="155951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76" grpId="0" build="allAtOnce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6136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/>
              <a:t>Ewald’s “mosaic” picture</a:t>
            </a:r>
          </a:p>
        </p:txBody>
      </p:sp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0" y="1582738"/>
            <a:ext cx="9086850" cy="5216525"/>
            <a:chOff x="0" y="997"/>
            <a:chExt cx="5724" cy="3286"/>
          </a:xfrm>
        </p:grpSpPr>
        <p:sp>
          <p:nvSpPr>
            <p:cNvPr id="55300" name="Rectangle 4"/>
            <p:cNvSpPr>
              <a:spLocks noChangeArrowheads="1"/>
            </p:cNvSpPr>
            <p:nvPr/>
          </p:nvSpPr>
          <p:spPr bwMode="auto">
            <a:xfrm rot="188941">
              <a:off x="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1" name="Rectangle 5"/>
            <p:cNvSpPr>
              <a:spLocks noChangeArrowheads="1"/>
            </p:cNvSpPr>
            <p:nvPr/>
          </p:nvSpPr>
          <p:spPr bwMode="auto">
            <a:xfrm>
              <a:off x="954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2" name="Rectangle 6"/>
            <p:cNvSpPr>
              <a:spLocks noChangeArrowheads="1"/>
            </p:cNvSpPr>
            <p:nvPr/>
          </p:nvSpPr>
          <p:spPr bwMode="auto">
            <a:xfrm rot="-366931">
              <a:off x="1908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3" name="Rectangle 7"/>
            <p:cNvSpPr>
              <a:spLocks noChangeArrowheads="1"/>
            </p:cNvSpPr>
            <p:nvPr/>
          </p:nvSpPr>
          <p:spPr bwMode="auto">
            <a:xfrm>
              <a:off x="2862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4" name="Rectangle 8"/>
            <p:cNvSpPr>
              <a:spLocks noChangeArrowheads="1"/>
            </p:cNvSpPr>
            <p:nvPr/>
          </p:nvSpPr>
          <p:spPr bwMode="auto">
            <a:xfrm rot="255413">
              <a:off x="3816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5" name="Rectangle 9"/>
            <p:cNvSpPr>
              <a:spLocks noChangeArrowheads="1"/>
            </p:cNvSpPr>
            <p:nvPr/>
          </p:nvSpPr>
          <p:spPr bwMode="auto">
            <a:xfrm>
              <a:off x="4770" y="2994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6" name="Rectangle 10"/>
            <p:cNvSpPr>
              <a:spLocks noChangeArrowheads="1"/>
            </p:cNvSpPr>
            <p:nvPr/>
          </p:nvSpPr>
          <p:spPr bwMode="auto">
            <a:xfrm rot="-122327">
              <a:off x="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7" name="Rectangle 11"/>
            <p:cNvSpPr>
              <a:spLocks noChangeArrowheads="1"/>
            </p:cNvSpPr>
            <p:nvPr/>
          </p:nvSpPr>
          <p:spPr bwMode="auto">
            <a:xfrm>
              <a:off x="954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auto">
            <a:xfrm rot="-177848">
              <a:off x="1908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2862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0" name="Rectangle 14"/>
            <p:cNvSpPr>
              <a:spLocks noChangeArrowheads="1"/>
            </p:cNvSpPr>
            <p:nvPr/>
          </p:nvSpPr>
          <p:spPr bwMode="auto">
            <a:xfrm rot="-188941">
              <a:off x="3816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1" name="Rectangle 15"/>
            <p:cNvSpPr>
              <a:spLocks noChangeArrowheads="1"/>
            </p:cNvSpPr>
            <p:nvPr/>
          </p:nvSpPr>
          <p:spPr bwMode="auto">
            <a:xfrm>
              <a:off x="4770" y="997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2" name="Rectangle 16"/>
            <p:cNvSpPr>
              <a:spLocks noChangeArrowheads="1"/>
            </p:cNvSpPr>
            <p:nvPr/>
          </p:nvSpPr>
          <p:spPr bwMode="auto">
            <a:xfrm>
              <a:off x="3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3" name="Rectangle 17"/>
            <p:cNvSpPr>
              <a:spLocks noChangeArrowheads="1"/>
            </p:cNvSpPr>
            <p:nvPr/>
          </p:nvSpPr>
          <p:spPr bwMode="auto">
            <a:xfrm rot="-244346">
              <a:off x="990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4" name="Rectangle 18"/>
            <p:cNvSpPr>
              <a:spLocks noChangeArrowheads="1"/>
            </p:cNvSpPr>
            <p:nvPr/>
          </p:nvSpPr>
          <p:spPr bwMode="auto">
            <a:xfrm>
              <a:off x="1944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5" name="Rectangle 19"/>
            <p:cNvSpPr>
              <a:spLocks noChangeArrowheads="1"/>
            </p:cNvSpPr>
            <p:nvPr/>
          </p:nvSpPr>
          <p:spPr bwMode="auto">
            <a:xfrm rot="188941">
              <a:off x="2898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6" name="Rectangle 20"/>
            <p:cNvSpPr>
              <a:spLocks noChangeArrowheads="1"/>
            </p:cNvSpPr>
            <p:nvPr/>
          </p:nvSpPr>
          <p:spPr bwMode="auto">
            <a:xfrm rot="-244346">
              <a:off x="3852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7" name="Rectangle 21"/>
            <p:cNvSpPr>
              <a:spLocks noChangeArrowheads="1"/>
            </p:cNvSpPr>
            <p:nvPr/>
          </p:nvSpPr>
          <p:spPr bwMode="auto">
            <a:xfrm rot="-122327">
              <a:off x="4806" y="1668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8" name="Rectangle 22"/>
            <p:cNvSpPr>
              <a:spLocks noChangeArrowheads="1"/>
            </p:cNvSpPr>
            <p:nvPr/>
          </p:nvSpPr>
          <p:spPr bwMode="auto">
            <a:xfrm>
              <a:off x="3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19" name="Rectangle 23"/>
            <p:cNvSpPr>
              <a:spLocks noChangeArrowheads="1"/>
            </p:cNvSpPr>
            <p:nvPr/>
          </p:nvSpPr>
          <p:spPr bwMode="auto">
            <a:xfrm rot="222198">
              <a:off x="990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0" name="Rectangle 24"/>
            <p:cNvSpPr>
              <a:spLocks noChangeArrowheads="1"/>
            </p:cNvSpPr>
            <p:nvPr/>
          </p:nvSpPr>
          <p:spPr bwMode="auto">
            <a:xfrm>
              <a:off x="1944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1" name="Rectangle 25"/>
            <p:cNvSpPr>
              <a:spLocks noChangeArrowheads="1"/>
            </p:cNvSpPr>
            <p:nvPr/>
          </p:nvSpPr>
          <p:spPr bwMode="auto">
            <a:xfrm rot="200031">
              <a:off x="2898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2" name="Rectangle 26"/>
            <p:cNvSpPr>
              <a:spLocks noChangeArrowheads="1"/>
            </p:cNvSpPr>
            <p:nvPr/>
          </p:nvSpPr>
          <p:spPr bwMode="auto">
            <a:xfrm>
              <a:off x="3852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3" name="Rectangle 27"/>
            <p:cNvSpPr>
              <a:spLocks noChangeArrowheads="1"/>
            </p:cNvSpPr>
            <p:nvPr/>
          </p:nvSpPr>
          <p:spPr bwMode="auto">
            <a:xfrm>
              <a:off x="4806" y="2339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4" name="Rectangle 28"/>
            <p:cNvSpPr>
              <a:spLocks noChangeArrowheads="1"/>
            </p:cNvSpPr>
            <p:nvPr/>
          </p:nvSpPr>
          <p:spPr bwMode="auto">
            <a:xfrm>
              <a:off x="3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5" name="Rectangle 29"/>
            <p:cNvSpPr>
              <a:spLocks noChangeArrowheads="1"/>
            </p:cNvSpPr>
            <p:nvPr/>
          </p:nvSpPr>
          <p:spPr bwMode="auto">
            <a:xfrm rot="278427">
              <a:off x="990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30"/>
            <p:cNvSpPr>
              <a:spLocks noChangeArrowheads="1"/>
            </p:cNvSpPr>
            <p:nvPr/>
          </p:nvSpPr>
          <p:spPr bwMode="auto">
            <a:xfrm>
              <a:off x="1944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31"/>
            <p:cNvSpPr>
              <a:spLocks noChangeArrowheads="1"/>
            </p:cNvSpPr>
            <p:nvPr/>
          </p:nvSpPr>
          <p:spPr bwMode="auto">
            <a:xfrm rot="300592">
              <a:off x="2898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32"/>
            <p:cNvSpPr>
              <a:spLocks noChangeArrowheads="1"/>
            </p:cNvSpPr>
            <p:nvPr/>
          </p:nvSpPr>
          <p:spPr bwMode="auto">
            <a:xfrm>
              <a:off x="3852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33"/>
            <p:cNvSpPr>
              <a:spLocks noChangeArrowheads="1"/>
            </p:cNvSpPr>
            <p:nvPr/>
          </p:nvSpPr>
          <p:spPr bwMode="auto">
            <a:xfrm rot="-200031">
              <a:off x="4806" y="3665"/>
              <a:ext cx="918" cy="618"/>
            </a:xfrm>
            <a:prstGeom prst="rect">
              <a:avLst/>
            </a:prstGeom>
            <a:solidFill>
              <a:srgbClr val="D7AE85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30" name="Group 34"/>
          <p:cNvGrpSpPr>
            <a:grpSpLocks/>
          </p:cNvGrpSpPr>
          <p:nvPr/>
        </p:nvGrpSpPr>
        <p:grpSpPr bwMode="auto">
          <a:xfrm>
            <a:off x="3094038" y="3776663"/>
            <a:ext cx="1433512" cy="995362"/>
            <a:chOff x="1949" y="2379"/>
            <a:chExt cx="903" cy="627"/>
          </a:xfrm>
        </p:grpSpPr>
        <p:sp>
          <p:nvSpPr>
            <p:cNvPr id="55331" name="Text Box 35"/>
            <p:cNvSpPr txBox="1">
              <a:spLocks noChangeArrowheads="1"/>
            </p:cNvSpPr>
            <p:nvPr/>
          </p:nvSpPr>
          <p:spPr bwMode="auto">
            <a:xfrm>
              <a:off x="2120" y="2379"/>
              <a:ext cx="73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/>
                <a:t>What is</a:t>
              </a:r>
            </a:p>
            <a:p>
              <a:r>
                <a:rPr lang="en-US"/>
                <a:t>this stuff?</a:t>
              </a:r>
            </a:p>
          </p:txBody>
        </p:sp>
        <p:sp>
          <p:nvSpPr>
            <p:cNvPr id="55332" name="Freeform 36"/>
            <p:cNvSpPr>
              <a:spLocks/>
            </p:cNvSpPr>
            <p:nvPr/>
          </p:nvSpPr>
          <p:spPr bwMode="auto">
            <a:xfrm>
              <a:off x="1949" y="2746"/>
              <a:ext cx="205" cy="260"/>
            </a:xfrm>
            <a:custGeom>
              <a:avLst/>
              <a:gdLst>
                <a:gd name="T0" fmla="*/ 205 w 205"/>
                <a:gd name="T1" fmla="*/ 0 h 260"/>
                <a:gd name="T2" fmla="*/ 174 w 205"/>
                <a:gd name="T3" fmla="*/ 102 h 260"/>
                <a:gd name="T4" fmla="*/ 95 w 205"/>
                <a:gd name="T5" fmla="*/ 118 h 260"/>
                <a:gd name="T6" fmla="*/ 0 w 205"/>
                <a:gd name="T7" fmla="*/ 260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60">
                  <a:moveTo>
                    <a:pt x="205" y="0"/>
                  </a:moveTo>
                  <a:cubicBezTo>
                    <a:pt x="200" y="17"/>
                    <a:pt x="192" y="82"/>
                    <a:pt x="174" y="102"/>
                  </a:cubicBezTo>
                  <a:cubicBezTo>
                    <a:pt x="156" y="122"/>
                    <a:pt x="124" y="92"/>
                    <a:pt x="95" y="118"/>
                  </a:cubicBezTo>
                  <a:cubicBezTo>
                    <a:pt x="66" y="144"/>
                    <a:pt x="43" y="222"/>
                    <a:pt x="0" y="260"/>
                  </a:cubicBez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8023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765175" y="269875"/>
            <a:ext cx="746125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5400"/>
              <a:t>Darwin’s original picture</a:t>
            </a:r>
          </a:p>
        </p:txBody>
      </p:sp>
      <p:grpSp>
        <p:nvGrpSpPr>
          <p:cNvPr id="56323" name="Group 3"/>
          <p:cNvGrpSpPr>
            <a:grpSpLocks/>
          </p:cNvGrpSpPr>
          <p:nvPr/>
        </p:nvGrpSpPr>
        <p:grpSpPr bwMode="auto">
          <a:xfrm>
            <a:off x="-1433513" y="1246188"/>
            <a:ext cx="12114213" cy="6156325"/>
            <a:chOff x="-903" y="785"/>
            <a:chExt cx="7631" cy="3878"/>
          </a:xfrm>
        </p:grpSpPr>
        <p:sp>
          <p:nvSpPr>
            <p:cNvPr id="56324" name="Freeform 4"/>
            <p:cNvSpPr>
              <a:spLocks/>
            </p:cNvSpPr>
            <p:nvPr/>
          </p:nvSpPr>
          <p:spPr bwMode="auto">
            <a:xfrm>
              <a:off x="-903" y="785"/>
              <a:ext cx="7631" cy="3878"/>
            </a:xfrm>
            <a:custGeom>
              <a:avLst/>
              <a:gdLst>
                <a:gd name="T0" fmla="*/ 6893 w 7631"/>
                <a:gd name="T1" fmla="*/ 507 h 3878"/>
                <a:gd name="T2" fmla="*/ 6885 w 7631"/>
                <a:gd name="T3" fmla="*/ 663 h 3878"/>
                <a:gd name="T4" fmla="*/ 6893 w 7631"/>
                <a:gd name="T5" fmla="*/ 3395 h 3878"/>
                <a:gd name="T6" fmla="*/ 6860 w 7631"/>
                <a:gd name="T7" fmla="*/ 3560 h 3878"/>
                <a:gd name="T8" fmla="*/ 6819 w 7631"/>
                <a:gd name="T9" fmla="*/ 3683 h 3878"/>
                <a:gd name="T10" fmla="*/ 6655 w 7631"/>
                <a:gd name="T11" fmla="*/ 3700 h 3878"/>
                <a:gd name="T12" fmla="*/ 961 w 7631"/>
                <a:gd name="T13" fmla="*/ 3708 h 3878"/>
                <a:gd name="T14" fmla="*/ 887 w 7631"/>
                <a:gd name="T15" fmla="*/ 3700 h 3878"/>
                <a:gd name="T16" fmla="*/ 812 w 7631"/>
                <a:gd name="T17" fmla="*/ 3658 h 3878"/>
                <a:gd name="T18" fmla="*/ 714 w 7631"/>
                <a:gd name="T19" fmla="*/ 3362 h 3878"/>
                <a:gd name="T20" fmla="*/ 714 w 7631"/>
                <a:gd name="T21" fmla="*/ 3239 h 3878"/>
                <a:gd name="T22" fmla="*/ 722 w 7631"/>
                <a:gd name="T23" fmla="*/ 490 h 3878"/>
                <a:gd name="T24" fmla="*/ 755 w 7631"/>
                <a:gd name="T25" fmla="*/ 301 h 3878"/>
                <a:gd name="T26" fmla="*/ 941 w 7631"/>
                <a:gd name="T27" fmla="*/ 228 h 3878"/>
                <a:gd name="T28" fmla="*/ 1800 w 7631"/>
                <a:gd name="T29" fmla="*/ 186 h 3878"/>
                <a:gd name="T30" fmla="*/ 2746 w 7631"/>
                <a:gd name="T31" fmla="*/ 211 h 3878"/>
                <a:gd name="T32" fmla="*/ 3709 w 7631"/>
                <a:gd name="T33" fmla="*/ 178 h 3878"/>
                <a:gd name="T34" fmla="*/ 4672 w 7631"/>
                <a:gd name="T35" fmla="*/ 211 h 3878"/>
                <a:gd name="T36" fmla="*/ 5618 w 7631"/>
                <a:gd name="T37" fmla="*/ 178 h 3878"/>
                <a:gd name="T38" fmla="*/ 6614 w 7631"/>
                <a:gd name="T39" fmla="*/ 213 h 3878"/>
                <a:gd name="T40" fmla="*/ 6770 w 7631"/>
                <a:gd name="T41" fmla="*/ 194 h 3878"/>
                <a:gd name="T42" fmla="*/ 6914 w 7631"/>
                <a:gd name="T43" fmla="*/ 205 h 3878"/>
                <a:gd name="T44" fmla="*/ 6893 w 7631"/>
                <a:gd name="T45" fmla="*/ 507 h 3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631" h="3878">
                  <a:moveTo>
                    <a:pt x="6893" y="507"/>
                  </a:moveTo>
                  <a:cubicBezTo>
                    <a:pt x="6892" y="533"/>
                    <a:pt x="6885" y="182"/>
                    <a:pt x="6885" y="663"/>
                  </a:cubicBezTo>
                  <a:cubicBezTo>
                    <a:pt x="6885" y="1144"/>
                    <a:pt x="6897" y="2912"/>
                    <a:pt x="6893" y="3395"/>
                  </a:cubicBezTo>
                  <a:cubicBezTo>
                    <a:pt x="6889" y="3878"/>
                    <a:pt x="6872" y="3512"/>
                    <a:pt x="6860" y="3560"/>
                  </a:cubicBezTo>
                  <a:cubicBezTo>
                    <a:pt x="6848" y="3608"/>
                    <a:pt x="6853" y="3660"/>
                    <a:pt x="6819" y="3683"/>
                  </a:cubicBezTo>
                  <a:cubicBezTo>
                    <a:pt x="6785" y="3706"/>
                    <a:pt x="7631" y="3696"/>
                    <a:pt x="6655" y="3700"/>
                  </a:cubicBezTo>
                  <a:cubicBezTo>
                    <a:pt x="5679" y="3704"/>
                    <a:pt x="1922" y="3708"/>
                    <a:pt x="961" y="3708"/>
                  </a:cubicBezTo>
                  <a:cubicBezTo>
                    <a:pt x="0" y="3708"/>
                    <a:pt x="912" y="3708"/>
                    <a:pt x="887" y="3700"/>
                  </a:cubicBezTo>
                  <a:cubicBezTo>
                    <a:pt x="862" y="3692"/>
                    <a:pt x="841" y="3714"/>
                    <a:pt x="812" y="3658"/>
                  </a:cubicBezTo>
                  <a:cubicBezTo>
                    <a:pt x="783" y="3602"/>
                    <a:pt x="730" y="3432"/>
                    <a:pt x="714" y="3362"/>
                  </a:cubicBezTo>
                  <a:cubicBezTo>
                    <a:pt x="698" y="3292"/>
                    <a:pt x="713" y="3718"/>
                    <a:pt x="714" y="3239"/>
                  </a:cubicBezTo>
                  <a:cubicBezTo>
                    <a:pt x="715" y="2760"/>
                    <a:pt x="715" y="980"/>
                    <a:pt x="722" y="490"/>
                  </a:cubicBezTo>
                  <a:cubicBezTo>
                    <a:pt x="729" y="0"/>
                    <a:pt x="719" y="345"/>
                    <a:pt x="755" y="301"/>
                  </a:cubicBezTo>
                  <a:cubicBezTo>
                    <a:pt x="791" y="257"/>
                    <a:pt x="767" y="247"/>
                    <a:pt x="941" y="228"/>
                  </a:cubicBezTo>
                  <a:cubicBezTo>
                    <a:pt x="1115" y="209"/>
                    <a:pt x="1499" y="189"/>
                    <a:pt x="1800" y="186"/>
                  </a:cubicBezTo>
                  <a:cubicBezTo>
                    <a:pt x="2101" y="183"/>
                    <a:pt x="2428" y="212"/>
                    <a:pt x="2746" y="211"/>
                  </a:cubicBezTo>
                  <a:cubicBezTo>
                    <a:pt x="3064" y="210"/>
                    <a:pt x="3388" y="178"/>
                    <a:pt x="3709" y="178"/>
                  </a:cubicBezTo>
                  <a:cubicBezTo>
                    <a:pt x="4030" y="178"/>
                    <a:pt x="4354" y="211"/>
                    <a:pt x="4672" y="211"/>
                  </a:cubicBezTo>
                  <a:cubicBezTo>
                    <a:pt x="4990" y="211"/>
                    <a:pt x="5294" y="178"/>
                    <a:pt x="5618" y="178"/>
                  </a:cubicBezTo>
                  <a:cubicBezTo>
                    <a:pt x="5942" y="178"/>
                    <a:pt x="6422" y="210"/>
                    <a:pt x="6614" y="213"/>
                  </a:cubicBezTo>
                  <a:cubicBezTo>
                    <a:pt x="6806" y="216"/>
                    <a:pt x="6720" y="195"/>
                    <a:pt x="6770" y="194"/>
                  </a:cubicBezTo>
                  <a:cubicBezTo>
                    <a:pt x="6820" y="193"/>
                    <a:pt x="6884" y="203"/>
                    <a:pt x="6914" y="205"/>
                  </a:cubicBezTo>
                  <a:cubicBezTo>
                    <a:pt x="6914" y="205"/>
                    <a:pt x="6893" y="507"/>
                    <a:pt x="6893" y="507"/>
                  </a:cubicBezTo>
                  <a:close/>
                </a:path>
              </a:pathLst>
            </a:custGeom>
            <a:solidFill>
              <a:srgbClr val="D7AE85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5" name="Freeform 5"/>
            <p:cNvSpPr>
              <a:spLocks/>
            </p:cNvSpPr>
            <p:nvPr/>
          </p:nvSpPr>
          <p:spPr bwMode="auto">
            <a:xfrm>
              <a:off x="-166" y="1567"/>
              <a:ext cx="6163" cy="64"/>
            </a:xfrm>
            <a:custGeom>
              <a:avLst/>
              <a:gdLst>
                <a:gd name="T0" fmla="*/ 0 w 6163"/>
                <a:gd name="T1" fmla="*/ 58 h 64"/>
                <a:gd name="T2" fmla="*/ 190 w 6163"/>
                <a:gd name="T3" fmla="*/ 58 h 64"/>
                <a:gd name="T4" fmla="*/ 1097 w 6163"/>
                <a:gd name="T5" fmla="*/ 19 h 64"/>
                <a:gd name="T6" fmla="*/ 2036 w 6163"/>
                <a:gd name="T7" fmla="*/ 35 h 64"/>
                <a:gd name="T8" fmla="*/ 3022 w 6163"/>
                <a:gd name="T9" fmla="*/ 27 h 64"/>
                <a:gd name="T10" fmla="*/ 3946 w 6163"/>
                <a:gd name="T11" fmla="*/ 27 h 64"/>
                <a:gd name="T12" fmla="*/ 4900 w 6163"/>
                <a:gd name="T13" fmla="*/ 3 h 64"/>
                <a:gd name="T14" fmla="*/ 5863 w 6163"/>
                <a:gd name="T15" fmla="*/ 43 h 64"/>
                <a:gd name="T16" fmla="*/ 6163 w 6163"/>
                <a:gd name="T17" fmla="*/ 3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64">
                  <a:moveTo>
                    <a:pt x="0" y="58"/>
                  </a:moveTo>
                  <a:cubicBezTo>
                    <a:pt x="3" y="60"/>
                    <a:pt x="7" y="64"/>
                    <a:pt x="190" y="58"/>
                  </a:cubicBezTo>
                  <a:cubicBezTo>
                    <a:pt x="373" y="52"/>
                    <a:pt x="789" y="23"/>
                    <a:pt x="1097" y="19"/>
                  </a:cubicBezTo>
                  <a:cubicBezTo>
                    <a:pt x="1405" y="15"/>
                    <a:pt x="1715" y="34"/>
                    <a:pt x="2036" y="35"/>
                  </a:cubicBezTo>
                  <a:cubicBezTo>
                    <a:pt x="2357" y="36"/>
                    <a:pt x="2704" y="28"/>
                    <a:pt x="3022" y="27"/>
                  </a:cubicBezTo>
                  <a:cubicBezTo>
                    <a:pt x="3340" y="26"/>
                    <a:pt x="3633" y="31"/>
                    <a:pt x="3946" y="27"/>
                  </a:cubicBezTo>
                  <a:cubicBezTo>
                    <a:pt x="4259" y="23"/>
                    <a:pt x="4581" y="0"/>
                    <a:pt x="4900" y="3"/>
                  </a:cubicBezTo>
                  <a:cubicBezTo>
                    <a:pt x="5219" y="6"/>
                    <a:pt x="5653" y="38"/>
                    <a:pt x="5863" y="43"/>
                  </a:cubicBezTo>
                  <a:cubicBezTo>
                    <a:pt x="6073" y="48"/>
                    <a:pt x="6115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6" name="Freeform 6"/>
            <p:cNvSpPr>
              <a:spLocks/>
            </p:cNvSpPr>
            <p:nvPr/>
          </p:nvSpPr>
          <p:spPr bwMode="auto">
            <a:xfrm>
              <a:off x="-181" y="2223"/>
              <a:ext cx="6163" cy="88"/>
            </a:xfrm>
            <a:custGeom>
              <a:avLst/>
              <a:gdLst>
                <a:gd name="T0" fmla="*/ 0 w 6163"/>
                <a:gd name="T1" fmla="*/ 58 h 88"/>
                <a:gd name="T2" fmla="*/ 190 w 6163"/>
                <a:gd name="T3" fmla="*/ 58 h 88"/>
                <a:gd name="T4" fmla="*/ 1127 w 6163"/>
                <a:gd name="T5" fmla="*/ 56 h 88"/>
                <a:gd name="T6" fmla="*/ 2098 w 6163"/>
                <a:gd name="T7" fmla="*/ 23 h 88"/>
                <a:gd name="T8" fmla="*/ 3028 w 6163"/>
                <a:gd name="T9" fmla="*/ 48 h 88"/>
                <a:gd name="T10" fmla="*/ 3974 w 6163"/>
                <a:gd name="T11" fmla="*/ 81 h 88"/>
                <a:gd name="T12" fmla="*/ 4970 w 6163"/>
                <a:gd name="T13" fmla="*/ 7 h 88"/>
                <a:gd name="T14" fmla="*/ 5908 w 6163"/>
                <a:gd name="T15" fmla="*/ 40 h 88"/>
                <a:gd name="T16" fmla="*/ 6163 w 6163"/>
                <a:gd name="T17" fmla="*/ 35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88">
                  <a:moveTo>
                    <a:pt x="0" y="58"/>
                  </a:moveTo>
                  <a:cubicBezTo>
                    <a:pt x="3" y="60"/>
                    <a:pt x="2" y="58"/>
                    <a:pt x="190" y="58"/>
                  </a:cubicBezTo>
                  <a:cubicBezTo>
                    <a:pt x="378" y="58"/>
                    <a:pt x="809" y="62"/>
                    <a:pt x="1127" y="56"/>
                  </a:cubicBezTo>
                  <a:cubicBezTo>
                    <a:pt x="1445" y="50"/>
                    <a:pt x="1781" y="24"/>
                    <a:pt x="2098" y="23"/>
                  </a:cubicBezTo>
                  <a:cubicBezTo>
                    <a:pt x="2415" y="22"/>
                    <a:pt x="2715" y="38"/>
                    <a:pt x="3028" y="48"/>
                  </a:cubicBezTo>
                  <a:cubicBezTo>
                    <a:pt x="3341" y="58"/>
                    <a:pt x="3650" y="88"/>
                    <a:pt x="3974" y="81"/>
                  </a:cubicBezTo>
                  <a:cubicBezTo>
                    <a:pt x="4298" y="74"/>
                    <a:pt x="4648" y="14"/>
                    <a:pt x="4970" y="7"/>
                  </a:cubicBezTo>
                  <a:cubicBezTo>
                    <a:pt x="5292" y="0"/>
                    <a:pt x="5709" y="35"/>
                    <a:pt x="5908" y="40"/>
                  </a:cubicBezTo>
                  <a:cubicBezTo>
                    <a:pt x="6107" y="45"/>
                    <a:pt x="6110" y="36"/>
                    <a:pt x="6163" y="3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7" name="Freeform 7"/>
            <p:cNvSpPr>
              <a:spLocks/>
            </p:cNvSpPr>
            <p:nvPr/>
          </p:nvSpPr>
          <p:spPr bwMode="auto">
            <a:xfrm>
              <a:off x="-187" y="2928"/>
              <a:ext cx="6163" cy="54"/>
            </a:xfrm>
            <a:custGeom>
              <a:avLst/>
              <a:gdLst>
                <a:gd name="T0" fmla="*/ 0 w 6163"/>
                <a:gd name="T1" fmla="*/ 41 h 54"/>
                <a:gd name="T2" fmla="*/ 220 w 6163"/>
                <a:gd name="T3" fmla="*/ 34 h 54"/>
                <a:gd name="T4" fmla="*/ 1109 w 6163"/>
                <a:gd name="T5" fmla="*/ 18 h 54"/>
                <a:gd name="T6" fmla="*/ 2063 w 6163"/>
                <a:gd name="T7" fmla="*/ 51 h 54"/>
                <a:gd name="T8" fmla="*/ 3034 w 6163"/>
                <a:gd name="T9" fmla="*/ 1 h 54"/>
                <a:gd name="T10" fmla="*/ 3980 w 6163"/>
                <a:gd name="T11" fmla="*/ 43 h 54"/>
                <a:gd name="T12" fmla="*/ 4951 w 6163"/>
                <a:gd name="T13" fmla="*/ 26 h 54"/>
                <a:gd name="T14" fmla="*/ 5914 w 6163"/>
                <a:gd name="T15" fmla="*/ 26 h 54"/>
                <a:gd name="T16" fmla="*/ 6163 w 6163"/>
                <a:gd name="T17" fmla="*/ 18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54">
                  <a:moveTo>
                    <a:pt x="0" y="41"/>
                  </a:moveTo>
                  <a:cubicBezTo>
                    <a:pt x="37" y="40"/>
                    <a:pt x="35" y="38"/>
                    <a:pt x="220" y="34"/>
                  </a:cubicBezTo>
                  <a:cubicBezTo>
                    <a:pt x="405" y="30"/>
                    <a:pt x="802" y="15"/>
                    <a:pt x="1109" y="18"/>
                  </a:cubicBezTo>
                  <a:cubicBezTo>
                    <a:pt x="1416" y="21"/>
                    <a:pt x="1742" y="54"/>
                    <a:pt x="2063" y="51"/>
                  </a:cubicBezTo>
                  <a:cubicBezTo>
                    <a:pt x="2384" y="48"/>
                    <a:pt x="2715" y="2"/>
                    <a:pt x="3034" y="1"/>
                  </a:cubicBezTo>
                  <a:cubicBezTo>
                    <a:pt x="3353" y="0"/>
                    <a:pt x="3661" y="39"/>
                    <a:pt x="3980" y="43"/>
                  </a:cubicBezTo>
                  <a:cubicBezTo>
                    <a:pt x="4299" y="47"/>
                    <a:pt x="4629" y="29"/>
                    <a:pt x="4951" y="26"/>
                  </a:cubicBezTo>
                  <a:cubicBezTo>
                    <a:pt x="5273" y="23"/>
                    <a:pt x="5712" y="27"/>
                    <a:pt x="5914" y="26"/>
                  </a:cubicBezTo>
                  <a:cubicBezTo>
                    <a:pt x="6116" y="25"/>
                    <a:pt x="6111" y="20"/>
                    <a:pt x="6163" y="18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8" name="Freeform 8"/>
            <p:cNvSpPr>
              <a:spLocks/>
            </p:cNvSpPr>
            <p:nvPr/>
          </p:nvSpPr>
          <p:spPr bwMode="auto">
            <a:xfrm>
              <a:off x="-200" y="3547"/>
              <a:ext cx="6163" cy="119"/>
            </a:xfrm>
            <a:custGeom>
              <a:avLst/>
              <a:gdLst>
                <a:gd name="T0" fmla="*/ 0 w 6163"/>
                <a:gd name="T1" fmla="*/ 105 h 119"/>
                <a:gd name="T2" fmla="*/ 190 w 6163"/>
                <a:gd name="T3" fmla="*/ 105 h 119"/>
                <a:gd name="T4" fmla="*/ 1072 w 6163"/>
                <a:gd name="T5" fmla="*/ 82 h 119"/>
                <a:gd name="T6" fmla="*/ 2068 w 6163"/>
                <a:gd name="T7" fmla="*/ 74 h 119"/>
                <a:gd name="T8" fmla="*/ 3039 w 6163"/>
                <a:gd name="T9" fmla="*/ 0 h 119"/>
                <a:gd name="T10" fmla="*/ 3977 w 6163"/>
                <a:gd name="T11" fmla="*/ 74 h 119"/>
                <a:gd name="T12" fmla="*/ 4899 w 6163"/>
                <a:gd name="T13" fmla="*/ 115 h 119"/>
                <a:gd name="T14" fmla="*/ 5894 w 6163"/>
                <a:gd name="T15" fmla="*/ 49 h 119"/>
                <a:gd name="T16" fmla="*/ 6163 w 6163"/>
                <a:gd name="T17" fmla="*/ 8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63" h="119">
                  <a:moveTo>
                    <a:pt x="0" y="105"/>
                  </a:moveTo>
                  <a:cubicBezTo>
                    <a:pt x="3" y="107"/>
                    <a:pt x="11" y="109"/>
                    <a:pt x="190" y="105"/>
                  </a:cubicBezTo>
                  <a:cubicBezTo>
                    <a:pt x="369" y="101"/>
                    <a:pt x="759" y="87"/>
                    <a:pt x="1072" y="82"/>
                  </a:cubicBezTo>
                  <a:cubicBezTo>
                    <a:pt x="1385" y="77"/>
                    <a:pt x="1740" y="88"/>
                    <a:pt x="2068" y="74"/>
                  </a:cubicBezTo>
                  <a:cubicBezTo>
                    <a:pt x="2396" y="60"/>
                    <a:pt x="2721" y="0"/>
                    <a:pt x="3039" y="0"/>
                  </a:cubicBezTo>
                  <a:cubicBezTo>
                    <a:pt x="3357" y="0"/>
                    <a:pt x="3667" y="55"/>
                    <a:pt x="3977" y="74"/>
                  </a:cubicBezTo>
                  <a:cubicBezTo>
                    <a:pt x="4287" y="93"/>
                    <a:pt x="4580" y="119"/>
                    <a:pt x="4899" y="115"/>
                  </a:cubicBezTo>
                  <a:cubicBezTo>
                    <a:pt x="5218" y="111"/>
                    <a:pt x="5683" y="55"/>
                    <a:pt x="5894" y="49"/>
                  </a:cubicBezTo>
                  <a:cubicBezTo>
                    <a:pt x="6105" y="43"/>
                    <a:pt x="6107" y="75"/>
                    <a:pt x="6163" y="8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29" name="Freeform 9"/>
            <p:cNvSpPr>
              <a:spLocks/>
            </p:cNvSpPr>
            <p:nvPr/>
          </p:nvSpPr>
          <p:spPr bwMode="auto">
            <a:xfrm>
              <a:off x="905" y="979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0" name="Freeform 10"/>
            <p:cNvSpPr>
              <a:spLocks/>
            </p:cNvSpPr>
            <p:nvPr/>
          </p:nvSpPr>
          <p:spPr bwMode="auto">
            <a:xfrm>
              <a:off x="1857" y="1001"/>
              <a:ext cx="69" cy="3456"/>
            </a:xfrm>
            <a:custGeom>
              <a:avLst/>
              <a:gdLst>
                <a:gd name="T0" fmla="*/ 0 w 69"/>
                <a:gd name="T1" fmla="*/ 0 h 3456"/>
                <a:gd name="T2" fmla="*/ 11 w 69"/>
                <a:gd name="T3" fmla="*/ 636 h 3456"/>
                <a:gd name="T4" fmla="*/ 68 w 69"/>
                <a:gd name="T5" fmla="*/ 1229 h 3456"/>
                <a:gd name="T6" fmla="*/ 19 w 69"/>
                <a:gd name="T7" fmla="*/ 1961 h 3456"/>
                <a:gd name="T8" fmla="*/ 11 w 69"/>
                <a:gd name="T9" fmla="*/ 2587 h 3456"/>
                <a:gd name="T10" fmla="*/ 41 w 69"/>
                <a:gd name="T11" fmla="*/ 3308 h 3456"/>
                <a:gd name="T12" fmla="*/ 41 w 69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3456">
                  <a:moveTo>
                    <a:pt x="0" y="0"/>
                  </a:moveTo>
                  <a:cubicBezTo>
                    <a:pt x="2" y="106"/>
                    <a:pt x="0" y="431"/>
                    <a:pt x="11" y="636"/>
                  </a:cubicBezTo>
                  <a:cubicBezTo>
                    <a:pt x="22" y="841"/>
                    <a:pt x="67" y="1008"/>
                    <a:pt x="68" y="1229"/>
                  </a:cubicBezTo>
                  <a:cubicBezTo>
                    <a:pt x="69" y="1450"/>
                    <a:pt x="28" y="1735"/>
                    <a:pt x="19" y="1961"/>
                  </a:cubicBezTo>
                  <a:cubicBezTo>
                    <a:pt x="10" y="2187"/>
                    <a:pt x="7" y="2363"/>
                    <a:pt x="11" y="2587"/>
                  </a:cubicBezTo>
                  <a:cubicBezTo>
                    <a:pt x="15" y="2811"/>
                    <a:pt x="36" y="3163"/>
                    <a:pt x="41" y="3308"/>
                  </a:cubicBezTo>
                  <a:cubicBezTo>
                    <a:pt x="46" y="3453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1" name="Freeform 11"/>
            <p:cNvSpPr>
              <a:spLocks/>
            </p:cNvSpPr>
            <p:nvPr/>
          </p:nvSpPr>
          <p:spPr bwMode="auto">
            <a:xfrm>
              <a:off x="2803" y="960"/>
              <a:ext cx="61" cy="3465"/>
            </a:xfrm>
            <a:custGeom>
              <a:avLst/>
              <a:gdLst>
                <a:gd name="T0" fmla="*/ 0 w 61"/>
                <a:gd name="T1" fmla="*/ 0 h 3465"/>
                <a:gd name="T2" fmla="*/ 36 w 61"/>
                <a:gd name="T3" fmla="*/ 620 h 3465"/>
                <a:gd name="T4" fmla="*/ 52 w 61"/>
                <a:gd name="T5" fmla="*/ 1295 h 3465"/>
                <a:gd name="T6" fmla="*/ 52 w 61"/>
                <a:gd name="T7" fmla="*/ 1978 h 3465"/>
                <a:gd name="T8" fmla="*/ 44 w 61"/>
                <a:gd name="T9" fmla="*/ 2578 h 3465"/>
                <a:gd name="T10" fmla="*/ 61 w 61"/>
                <a:gd name="T11" fmla="*/ 3319 h 3465"/>
                <a:gd name="T12" fmla="*/ 41 w 61"/>
                <a:gd name="T13" fmla="*/ 3456 h 34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3465">
                  <a:moveTo>
                    <a:pt x="0" y="0"/>
                  </a:moveTo>
                  <a:cubicBezTo>
                    <a:pt x="6" y="103"/>
                    <a:pt x="27" y="404"/>
                    <a:pt x="36" y="620"/>
                  </a:cubicBezTo>
                  <a:cubicBezTo>
                    <a:pt x="45" y="836"/>
                    <a:pt x="49" y="1069"/>
                    <a:pt x="52" y="1295"/>
                  </a:cubicBezTo>
                  <a:cubicBezTo>
                    <a:pt x="55" y="1521"/>
                    <a:pt x="53" y="1764"/>
                    <a:pt x="52" y="1978"/>
                  </a:cubicBezTo>
                  <a:cubicBezTo>
                    <a:pt x="51" y="2192"/>
                    <a:pt x="43" y="2355"/>
                    <a:pt x="44" y="2578"/>
                  </a:cubicBezTo>
                  <a:cubicBezTo>
                    <a:pt x="45" y="2801"/>
                    <a:pt x="61" y="3173"/>
                    <a:pt x="61" y="3319"/>
                  </a:cubicBezTo>
                  <a:cubicBezTo>
                    <a:pt x="61" y="3465"/>
                    <a:pt x="45" y="3428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2" name="Freeform 12"/>
            <p:cNvSpPr>
              <a:spLocks/>
            </p:cNvSpPr>
            <p:nvPr/>
          </p:nvSpPr>
          <p:spPr bwMode="auto">
            <a:xfrm>
              <a:off x="3766" y="1009"/>
              <a:ext cx="55" cy="3456"/>
            </a:xfrm>
            <a:custGeom>
              <a:avLst/>
              <a:gdLst>
                <a:gd name="T0" fmla="*/ 8 w 55"/>
                <a:gd name="T1" fmla="*/ 0 h 3456"/>
                <a:gd name="T2" fmla="*/ 3 w 55"/>
                <a:gd name="T3" fmla="*/ 596 h 3456"/>
                <a:gd name="T4" fmla="*/ 27 w 55"/>
                <a:gd name="T5" fmla="*/ 1295 h 3456"/>
                <a:gd name="T6" fmla="*/ 19 w 55"/>
                <a:gd name="T7" fmla="*/ 1970 h 3456"/>
                <a:gd name="T8" fmla="*/ 11 w 55"/>
                <a:gd name="T9" fmla="*/ 2595 h 3456"/>
                <a:gd name="T10" fmla="*/ 49 w 55"/>
                <a:gd name="T11" fmla="*/ 3308 h 3456"/>
                <a:gd name="T12" fmla="*/ 49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8" y="0"/>
                  </a:moveTo>
                  <a:cubicBezTo>
                    <a:pt x="7" y="99"/>
                    <a:pt x="0" y="380"/>
                    <a:pt x="3" y="596"/>
                  </a:cubicBezTo>
                  <a:cubicBezTo>
                    <a:pt x="6" y="812"/>
                    <a:pt x="24" y="1066"/>
                    <a:pt x="27" y="1295"/>
                  </a:cubicBezTo>
                  <a:cubicBezTo>
                    <a:pt x="30" y="1524"/>
                    <a:pt x="22" y="1753"/>
                    <a:pt x="19" y="1970"/>
                  </a:cubicBezTo>
                  <a:cubicBezTo>
                    <a:pt x="16" y="2187"/>
                    <a:pt x="6" y="2372"/>
                    <a:pt x="11" y="2595"/>
                  </a:cubicBezTo>
                  <a:cubicBezTo>
                    <a:pt x="16" y="2818"/>
                    <a:pt x="43" y="3165"/>
                    <a:pt x="49" y="3308"/>
                  </a:cubicBezTo>
                  <a:cubicBezTo>
                    <a:pt x="55" y="3451"/>
                    <a:pt x="49" y="3446"/>
                    <a:pt x="49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3" name="Freeform 13"/>
            <p:cNvSpPr>
              <a:spLocks/>
            </p:cNvSpPr>
            <p:nvPr/>
          </p:nvSpPr>
          <p:spPr bwMode="auto">
            <a:xfrm>
              <a:off x="4691" y="976"/>
              <a:ext cx="140" cy="3468"/>
            </a:xfrm>
            <a:custGeom>
              <a:avLst/>
              <a:gdLst>
                <a:gd name="T0" fmla="*/ 21 w 140"/>
                <a:gd name="T1" fmla="*/ 0 h 3468"/>
                <a:gd name="T2" fmla="*/ 73 w 140"/>
                <a:gd name="T3" fmla="*/ 604 h 3468"/>
                <a:gd name="T4" fmla="*/ 98 w 140"/>
                <a:gd name="T5" fmla="*/ 1262 h 3468"/>
                <a:gd name="T6" fmla="*/ 82 w 140"/>
                <a:gd name="T7" fmla="*/ 1962 h 3468"/>
                <a:gd name="T8" fmla="*/ 8 w 140"/>
                <a:gd name="T9" fmla="*/ 2661 h 3468"/>
                <a:gd name="T10" fmla="*/ 131 w 140"/>
                <a:gd name="T11" fmla="*/ 3336 h 3468"/>
                <a:gd name="T12" fmla="*/ 62 w 140"/>
                <a:gd name="T13" fmla="*/ 3456 h 3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0" h="3468">
                  <a:moveTo>
                    <a:pt x="21" y="0"/>
                  </a:moveTo>
                  <a:cubicBezTo>
                    <a:pt x="30" y="101"/>
                    <a:pt x="60" y="394"/>
                    <a:pt x="73" y="604"/>
                  </a:cubicBezTo>
                  <a:cubicBezTo>
                    <a:pt x="86" y="814"/>
                    <a:pt x="97" y="1036"/>
                    <a:pt x="98" y="1262"/>
                  </a:cubicBezTo>
                  <a:cubicBezTo>
                    <a:pt x="99" y="1488"/>
                    <a:pt x="97" y="1729"/>
                    <a:pt x="82" y="1962"/>
                  </a:cubicBezTo>
                  <a:cubicBezTo>
                    <a:pt x="67" y="2195"/>
                    <a:pt x="0" y="2432"/>
                    <a:pt x="8" y="2661"/>
                  </a:cubicBezTo>
                  <a:cubicBezTo>
                    <a:pt x="16" y="2890"/>
                    <a:pt x="122" y="3204"/>
                    <a:pt x="131" y="3336"/>
                  </a:cubicBezTo>
                  <a:cubicBezTo>
                    <a:pt x="140" y="3468"/>
                    <a:pt x="76" y="3431"/>
                    <a:pt x="62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4" name="Freeform 14"/>
            <p:cNvSpPr>
              <a:spLocks/>
            </p:cNvSpPr>
            <p:nvPr/>
          </p:nvSpPr>
          <p:spPr bwMode="auto">
            <a:xfrm>
              <a:off x="5691" y="1001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335" name="Freeform 15"/>
            <p:cNvSpPr>
              <a:spLocks/>
            </p:cNvSpPr>
            <p:nvPr/>
          </p:nvSpPr>
          <p:spPr bwMode="auto">
            <a:xfrm>
              <a:off x="-12" y="993"/>
              <a:ext cx="55" cy="3456"/>
            </a:xfrm>
            <a:custGeom>
              <a:avLst/>
              <a:gdLst>
                <a:gd name="T0" fmla="*/ 0 w 55"/>
                <a:gd name="T1" fmla="*/ 0 h 3456"/>
                <a:gd name="T2" fmla="*/ 50 w 55"/>
                <a:gd name="T3" fmla="*/ 683 h 3456"/>
                <a:gd name="T4" fmla="*/ 33 w 55"/>
                <a:gd name="T5" fmla="*/ 1358 h 3456"/>
                <a:gd name="T6" fmla="*/ 17 w 55"/>
                <a:gd name="T7" fmla="*/ 2024 h 3456"/>
                <a:gd name="T8" fmla="*/ 41 w 55"/>
                <a:gd name="T9" fmla="*/ 2683 h 3456"/>
                <a:gd name="T10" fmla="*/ 41 w 55"/>
                <a:gd name="T11" fmla="*/ 3308 h 3456"/>
                <a:gd name="T12" fmla="*/ 41 w 55"/>
                <a:gd name="T13" fmla="*/ 3456 h 3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5" h="3456">
                  <a:moveTo>
                    <a:pt x="0" y="0"/>
                  </a:moveTo>
                  <a:cubicBezTo>
                    <a:pt x="22" y="228"/>
                    <a:pt x="45" y="457"/>
                    <a:pt x="50" y="683"/>
                  </a:cubicBezTo>
                  <a:cubicBezTo>
                    <a:pt x="55" y="909"/>
                    <a:pt x="38" y="1135"/>
                    <a:pt x="33" y="1358"/>
                  </a:cubicBezTo>
                  <a:cubicBezTo>
                    <a:pt x="28" y="1581"/>
                    <a:pt x="16" y="1803"/>
                    <a:pt x="17" y="2024"/>
                  </a:cubicBezTo>
                  <a:cubicBezTo>
                    <a:pt x="18" y="2245"/>
                    <a:pt x="37" y="2469"/>
                    <a:pt x="41" y="2683"/>
                  </a:cubicBezTo>
                  <a:cubicBezTo>
                    <a:pt x="45" y="2897"/>
                    <a:pt x="41" y="3179"/>
                    <a:pt x="41" y="3308"/>
                  </a:cubicBezTo>
                  <a:cubicBezTo>
                    <a:pt x="41" y="3437"/>
                    <a:pt x="41" y="3446"/>
                    <a:pt x="41" y="34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03087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61" name="Picture 17" descr="D112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-25400"/>
            <a:ext cx="9178926" cy="719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-15875" y="144463"/>
            <a:ext cx="9140825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“mosaicity” with visible light</a:t>
            </a:r>
          </a:p>
        </p:txBody>
      </p:sp>
    </p:spTree>
    <p:extLst>
      <p:ext uri="{BB962C8B-B14F-4D97-AF65-F5344CB8AC3E}">
        <p14:creationId xmlns:p14="http://schemas.microsoft.com/office/powerpoint/2010/main" val="483588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1170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711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  <a:ln/>
        </p:spPr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</a:rPr>
              <a:t>		mosaic spread = 12.8</a:t>
            </a:r>
            <a:r>
              <a:rPr lang="en-US">
                <a:solidFill>
                  <a:schemeClr val="bg1"/>
                </a:solidFill>
                <a:cs typeface="Arial" pitchFamily="34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161652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/>
          <p:cNvPicPr>
            <a:picLocks noChangeAspect="1" noChangeArrowheads="1"/>
          </p:cNvPicPr>
          <p:nvPr/>
        </p:nvPicPr>
        <p:blipFill>
          <a:blip r:embed="rId2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95" t="10866" r="600" b="4068"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400" smtClean="0">
                <a:solidFill>
                  <a:schemeClr val="tx1"/>
                </a:solidFill>
              </a:rPr>
              <a:t>Now What?</a:t>
            </a:r>
          </a:p>
        </p:txBody>
      </p: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5830888" y="3856038"/>
            <a:ext cx="801687" cy="831850"/>
            <a:chOff x="3673" y="2429"/>
            <a:chExt cx="505" cy="524"/>
          </a:xfrm>
        </p:grpSpPr>
        <p:sp>
          <p:nvSpPr>
            <p:cNvPr id="35845" name="Text Box 9"/>
            <p:cNvSpPr txBox="1">
              <a:spLocks noChangeArrowheads="1"/>
            </p:cNvSpPr>
            <p:nvPr/>
          </p:nvSpPr>
          <p:spPr bwMode="auto">
            <a:xfrm>
              <a:off x="3724" y="2703"/>
              <a:ext cx="45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en-US" sz="2000" b="1"/>
                <a:t>10 Å</a:t>
              </a:r>
            </a:p>
          </p:txBody>
        </p:sp>
        <p:sp>
          <p:nvSpPr>
            <p:cNvPr id="35846" name="Line 10"/>
            <p:cNvSpPr>
              <a:spLocks noChangeShapeType="1"/>
            </p:cNvSpPr>
            <p:nvPr/>
          </p:nvSpPr>
          <p:spPr bwMode="auto">
            <a:xfrm flipH="1" flipV="1">
              <a:off x="3673" y="2429"/>
              <a:ext cx="117" cy="27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88389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Resolution</a:t>
            </a:r>
          </a:p>
        </p:txBody>
      </p:sp>
      <p:pic>
        <p:nvPicPr>
          <p:cNvPr id="57348" name="resolution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3000"/>
            <a:ext cx="7313612" cy="54848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2100" name="Text Box 6"/>
          <p:cNvSpPr txBox="1">
            <a:spLocks noChangeArrowheads="1"/>
          </p:cNvSpPr>
          <p:nvPr/>
        </p:nvSpPr>
        <p:spPr bwMode="auto">
          <a:xfrm>
            <a:off x="827088" y="6596063"/>
            <a:ext cx="60340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http://bl831.als.lbl.gov/~jamesh/movies/resolution.mpeg</a:t>
            </a:r>
          </a:p>
        </p:txBody>
      </p:sp>
    </p:spTree>
    <p:extLst>
      <p:ext uri="{BB962C8B-B14F-4D97-AF65-F5344CB8AC3E}">
        <p14:creationId xmlns:p14="http://schemas.microsoft.com/office/powerpoint/2010/main" val="152360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67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8"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6000" smtClean="0"/>
              <a:t>What is “disorder”?</a:t>
            </a:r>
          </a:p>
        </p:txBody>
      </p:sp>
      <p:grpSp>
        <p:nvGrpSpPr>
          <p:cNvPr id="120835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120836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37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38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39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0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1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2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3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4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5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6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7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8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49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50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51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52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53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54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55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56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57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58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859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20860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120986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87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88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89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90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91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92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93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94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95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96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97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98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99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000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001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002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003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004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005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006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007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008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009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0861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120962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63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64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65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66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67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68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69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70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71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72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73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74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75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76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77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78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79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80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81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82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83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84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85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0862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120938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39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40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41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42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43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44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45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46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47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48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49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50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51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52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53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54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55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56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57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58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59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60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61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0863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120914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15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16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17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18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19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20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21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22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23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24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25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26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27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28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29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30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31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32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33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34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35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36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37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0864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120890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91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92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93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94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95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96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97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98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99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00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01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02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03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04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05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06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07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08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09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10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11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12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913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0865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120866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67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68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69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70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71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72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73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74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75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76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77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78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79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80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81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82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83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84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85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86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87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88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889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5050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450" name="Group 2"/>
          <p:cNvGrpSpPr>
            <a:grpSpLocks/>
          </p:cNvGrpSpPr>
          <p:nvPr/>
        </p:nvGrpSpPr>
        <p:grpSpPr bwMode="auto">
          <a:xfrm>
            <a:off x="1033463" y="1871663"/>
            <a:ext cx="7054850" cy="4229100"/>
            <a:chOff x="658" y="1178"/>
            <a:chExt cx="4444" cy="2664"/>
          </a:xfrm>
        </p:grpSpPr>
        <p:sp>
          <p:nvSpPr>
            <p:cNvPr id="122029" name="Oval 3"/>
            <p:cNvSpPr>
              <a:spLocks noChangeAspect="1" noChangeArrowheads="1"/>
            </p:cNvSpPr>
            <p:nvPr/>
          </p:nvSpPr>
          <p:spPr bwMode="auto">
            <a:xfrm>
              <a:off x="1932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30" name="Oval 4"/>
            <p:cNvSpPr>
              <a:spLocks noChangeAspect="1" noChangeArrowheads="1"/>
            </p:cNvSpPr>
            <p:nvPr/>
          </p:nvSpPr>
          <p:spPr bwMode="auto">
            <a:xfrm>
              <a:off x="2531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31" name="Oval 5"/>
            <p:cNvSpPr>
              <a:spLocks noChangeAspect="1" noChangeArrowheads="1"/>
            </p:cNvSpPr>
            <p:nvPr/>
          </p:nvSpPr>
          <p:spPr bwMode="auto">
            <a:xfrm>
              <a:off x="31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32" name="Oval 6"/>
            <p:cNvSpPr>
              <a:spLocks noChangeAspect="1" noChangeArrowheads="1"/>
            </p:cNvSpPr>
            <p:nvPr/>
          </p:nvSpPr>
          <p:spPr bwMode="auto">
            <a:xfrm>
              <a:off x="3706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33" name="Oval 7"/>
            <p:cNvSpPr>
              <a:spLocks noChangeAspect="1" noChangeArrowheads="1"/>
            </p:cNvSpPr>
            <p:nvPr/>
          </p:nvSpPr>
          <p:spPr bwMode="auto">
            <a:xfrm>
              <a:off x="4305" y="157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34" name="Oval 8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35" name="Oval 9"/>
            <p:cNvSpPr>
              <a:spLocks noChangeAspect="1" noChangeArrowheads="1"/>
            </p:cNvSpPr>
            <p:nvPr/>
          </p:nvSpPr>
          <p:spPr bwMode="auto">
            <a:xfrm>
              <a:off x="1927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36" name="Oval 10"/>
            <p:cNvSpPr>
              <a:spLocks noChangeAspect="1" noChangeArrowheads="1"/>
            </p:cNvSpPr>
            <p:nvPr/>
          </p:nvSpPr>
          <p:spPr bwMode="auto">
            <a:xfrm>
              <a:off x="252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37" name="Oval 11"/>
            <p:cNvSpPr>
              <a:spLocks noChangeAspect="1" noChangeArrowheads="1"/>
            </p:cNvSpPr>
            <p:nvPr/>
          </p:nvSpPr>
          <p:spPr bwMode="auto">
            <a:xfrm>
              <a:off x="311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38" name="Oval 12"/>
            <p:cNvSpPr>
              <a:spLocks noChangeAspect="1" noChangeArrowheads="1"/>
            </p:cNvSpPr>
            <p:nvPr/>
          </p:nvSpPr>
          <p:spPr bwMode="auto">
            <a:xfrm>
              <a:off x="3706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39" name="Oval 13"/>
            <p:cNvSpPr>
              <a:spLocks noChangeAspect="1" noChangeArrowheads="1"/>
            </p:cNvSpPr>
            <p:nvPr/>
          </p:nvSpPr>
          <p:spPr bwMode="auto">
            <a:xfrm>
              <a:off x="4299" y="2165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40" name="Oval 14"/>
            <p:cNvSpPr>
              <a:spLocks noChangeAspect="1" noChangeArrowheads="1"/>
            </p:cNvSpPr>
            <p:nvPr/>
          </p:nvSpPr>
          <p:spPr bwMode="auto">
            <a:xfrm>
              <a:off x="1334" y="215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41" name="Oval 15"/>
            <p:cNvSpPr>
              <a:spLocks noChangeAspect="1" noChangeArrowheads="1"/>
            </p:cNvSpPr>
            <p:nvPr/>
          </p:nvSpPr>
          <p:spPr bwMode="auto">
            <a:xfrm>
              <a:off x="1927" y="273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42" name="Oval 16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43" name="Oval 17"/>
            <p:cNvSpPr>
              <a:spLocks noChangeAspect="1" noChangeArrowheads="1"/>
            </p:cNvSpPr>
            <p:nvPr/>
          </p:nvSpPr>
          <p:spPr bwMode="auto">
            <a:xfrm>
              <a:off x="3113" y="2743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44" name="Oval 18"/>
            <p:cNvSpPr>
              <a:spLocks noChangeAspect="1" noChangeArrowheads="1"/>
            </p:cNvSpPr>
            <p:nvPr/>
          </p:nvSpPr>
          <p:spPr bwMode="auto">
            <a:xfrm>
              <a:off x="370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45" name="Oval 19"/>
            <p:cNvSpPr>
              <a:spLocks noChangeAspect="1" noChangeArrowheads="1"/>
            </p:cNvSpPr>
            <p:nvPr/>
          </p:nvSpPr>
          <p:spPr bwMode="auto">
            <a:xfrm>
              <a:off x="429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46" name="Oval 20"/>
            <p:cNvSpPr>
              <a:spLocks noChangeAspect="1" noChangeArrowheads="1"/>
            </p:cNvSpPr>
            <p:nvPr/>
          </p:nvSpPr>
          <p:spPr bwMode="auto">
            <a:xfrm>
              <a:off x="1331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47" name="Oval 21"/>
            <p:cNvSpPr>
              <a:spLocks noChangeAspect="1" noChangeArrowheads="1"/>
            </p:cNvSpPr>
            <p:nvPr/>
          </p:nvSpPr>
          <p:spPr bwMode="auto">
            <a:xfrm>
              <a:off x="1927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48" name="Oval 22"/>
            <p:cNvSpPr>
              <a:spLocks noChangeAspect="1" noChangeArrowheads="1"/>
            </p:cNvSpPr>
            <p:nvPr/>
          </p:nvSpPr>
          <p:spPr bwMode="auto">
            <a:xfrm>
              <a:off x="2520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49" name="Oval 23"/>
            <p:cNvSpPr>
              <a:spLocks noChangeAspect="1" noChangeArrowheads="1"/>
            </p:cNvSpPr>
            <p:nvPr/>
          </p:nvSpPr>
          <p:spPr bwMode="auto">
            <a:xfrm>
              <a:off x="311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50" name="Oval 24"/>
            <p:cNvSpPr>
              <a:spLocks noChangeAspect="1" noChangeArrowheads="1"/>
            </p:cNvSpPr>
            <p:nvPr/>
          </p:nvSpPr>
          <p:spPr bwMode="auto">
            <a:xfrm>
              <a:off x="3709" y="332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51" name="Oval 25"/>
            <p:cNvSpPr>
              <a:spLocks noChangeAspect="1" noChangeArrowheads="1"/>
            </p:cNvSpPr>
            <p:nvPr/>
          </p:nvSpPr>
          <p:spPr bwMode="auto">
            <a:xfrm>
              <a:off x="429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52" name="Oval 26"/>
            <p:cNvSpPr>
              <a:spLocks noChangeAspect="1" noChangeArrowheads="1"/>
            </p:cNvSpPr>
            <p:nvPr/>
          </p:nvSpPr>
          <p:spPr bwMode="auto">
            <a:xfrm>
              <a:off x="133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53" name="Oval 27"/>
            <p:cNvSpPr>
              <a:spLocks noChangeAspect="1" noChangeArrowheads="1"/>
            </p:cNvSpPr>
            <p:nvPr/>
          </p:nvSpPr>
          <p:spPr bwMode="auto">
            <a:xfrm>
              <a:off x="1877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54" name="Oval 28"/>
            <p:cNvSpPr>
              <a:spLocks noChangeAspect="1" noChangeArrowheads="1"/>
            </p:cNvSpPr>
            <p:nvPr/>
          </p:nvSpPr>
          <p:spPr bwMode="auto">
            <a:xfrm>
              <a:off x="2498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55" name="Oval 29"/>
            <p:cNvSpPr>
              <a:spLocks noChangeAspect="1" noChangeArrowheads="1"/>
            </p:cNvSpPr>
            <p:nvPr/>
          </p:nvSpPr>
          <p:spPr bwMode="auto">
            <a:xfrm>
              <a:off x="313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56" name="Oval 30"/>
            <p:cNvSpPr>
              <a:spLocks noChangeAspect="1" noChangeArrowheads="1"/>
            </p:cNvSpPr>
            <p:nvPr/>
          </p:nvSpPr>
          <p:spPr bwMode="auto">
            <a:xfrm>
              <a:off x="3759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57" name="Oval 31"/>
            <p:cNvSpPr>
              <a:spLocks noChangeAspect="1" noChangeArrowheads="1"/>
            </p:cNvSpPr>
            <p:nvPr/>
          </p:nvSpPr>
          <p:spPr bwMode="auto">
            <a:xfrm>
              <a:off x="4387" y="153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58" name="Oval 32"/>
            <p:cNvSpPr>
              <a:spLocks noChangeAspect="1" noChangeArrowheads="1"/>
            </p:cNvSpPr>
            <p:nvPr/>
          </p:nvSpPr>
          <p:spPr bwMode="auto">
            <a:xfrm>
              <a:off x="1242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59" name="Oval 33"/>
            <p:cNvSpPr>
              <a:spLocks noChangeAspect="1" noChangeArrowheads="1"/>
            </p:cNvSpPr>
            <p:nvPr/>
          </p:nvSpPr>
          <p:spPr bwMode="auto">
            <a:xfrm>
              <a:off x="1871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60" name="Oval 34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61" name="Oval 35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62" name="Oval 36"/>
            <p:cNvSpPr>
              <a:spLocks noChangeAspect="1" noChangeArrowheads="1"/>
            </p:cNvSpPr>
            <p:nvPr/>
          </p:nvSpPr>
          <p:spPr bwMode="auto">
            <a:xfrm>
              <a:off x="3756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63" name="Oval 37"/>
            <p:cNvSpPr>
              <a:spLocks noChangeAspect="1" noChangeArrowheads="1"/>
            </p:cNvSpPr>
            <p:nvPr/>
          </p:nvSpPr>
          <p:spPr bwMode="auto">
            <a:xfrm>
              <a:off x="4378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64" name="Oval 38"/>
            <p:cNvSpPr>
              <a:spLocks noChangeAspect="1" noChangeArrowheads="1"/>
            </p:cNvSpPr>
            <p:nvPr/>
          </p:nvSpPr>
          <p:spPr bwMode="auto">
            <a:xfrm>
              <a:off x="1244" y="214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65" name="Oval 39"/>
            <p:cNvSpPr>
              <a:spLocks noChangeAspect="1" noChangeArrowheads="1"/>
            </p:cNvSpPr>
            <p:nvPr/>
          </p:nvSpPr>
          <p:spPr bwMode="auto">
            <a:xfrm>
              <a:off x="1871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66" name="Oval 40"/>
            <p:cNvSpPr>
              <a:spLocks noChangeAspect="1" noChangeArrowheads="1"/>
            </p:cNvSpPr>
            <p:nvPr/>
          </p:nvSpPr>
          <p:spPr bwMode="auto">
            <a:xfrm>
              <a:off x="2498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67" name="Oval 41"/>
            <p:cNvSpPr>
              <a:spLocks noChangeAspect="1" noChangeArrowheads="1"/>
            </p:cNvSpPr>
            <p:nvPr/>
          </p:nvSpPr>
          <p:spPr bwMode="auto">
            <a:xfrm>
              <a:off x="3126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68" name="Oval 42"/>
            <p:cNvSpPr>
              <a:spLocks noChangeAspect="1" noChangeArrowheads="1"/>
            </p:cNvSpPr>
            <p:nvPr/>
          </p:nvSpPr>
          <p:spPr bwMode="auto">
            <a:xfrm>
              <a:off x="3753" y="2757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69" name="Oval 43"/>
            <p:cNvSpPr>
              <a:spLocks noChangeAspect="1" noChangeArrowheads="1"/>
            </p:cNvSpPr>
            <p:nvPr/>
          </p:nvSpPr>
          <p:spPr bwMode="auto">
            <a:xfrm>
              <a:off x="4381" y="275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70" name="Oval 44"/>
            <p:cNvSpPr>
              <a:spLocks noChangeAspect="1" noChangeArrowheads="1"/>
            </p:cNvSpPr>
            <p:nvPr/>
          </p:nvSpPr>
          <p:spPr bwMode="auto">
            <a:xfrm>
              <a:off x="1247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71" name="Oval 45"/>
            <p:cNvSpPr>
              <a:spLocks noChangeAspect="1" noChangeArrowheads="1"/>
            </p:cNvSpPr>
            <p:nvPr/>
          </p:nvSpPr>
          <p:spPr bwMode="auto">
            <a:xfrm>
              <a:off x="1874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72" name="Oval 46"/>
            <p:cNvSpPr>
              <a:spLocks noChangeAspect="1" noChangeArrowheads="1"/>
            </p:cNvSpPr>
            <p:nvPr/>
          </p:nvSpPr>
          <p:spPr bwMode="auto">
            <a:xfrm>
              <a:off x="2495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73" name="Oval 47"/>
            <p:cNvSpPr>
              <a:spLocks noChangeAspect="1" noChangeArrowheads="1"/>
            </p:cNvSpPr>
            <p:nvPr/>
          </p:nvSpPr>
          <p:spPr bwMode="auto">
            <a:xfrm>
              <a:off x="3126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74" name="Oval 48"/>
            <p:cNvSpPr>
              <a:spLocks noChangeAspect="1" noChangeArrowheads="1"/>
            </p:cNvSpPr>
            <p:nvPr/>
          </p:nvSpPr>
          <p:spPr bwMode="auto">
            <a:xfrm>
              <a:off x="3753" y="3363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75" name="Oval 49"/>
            <p:cNvSpPr>
              <a:spLocks noChangeAspect="1" noChangeArrowheads="1"/>
            </p:cNvSpPr>
            <p:nvPr/>
          </p:nvSpPr>
          <p:spPr bwMode="auto">
            <a:xfrm>
              <a:off x="4381" y="336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76" name="Oval 50"/>
            <p:cNvSpPr>
              <a:spLocks noChangeAspect="1" noChangeArrowheads="1"/>
            </p:cNvSpPr>
            <p:nvPr/>
          </p:nvSpPr>
          <p:spPr bwMode="auto">
            <a:xfrm>
              <a:off x="1244" y="336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77" name="Oval 51"/>
            <p:cNvSpPr>
              <a:spLocks noChangeAspect="1" noChangeArrowheads="1"/>
            </p:cNvSpPr>
            <p:nvPr/>
          </p:nvSpPr>
          <p:spPr bwMode="auto">
            <a:xfrm>
              <a:off x="1824" y="1487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78" name="Oval 52"/>
            <p:cNvSpPr>
              <a:spLocks noChangeAspect="1" noChangeArrowheads="1"/>
            </p:cNvSpPr>
            <p:nvPr/>
          </p:nvSpPr>
          <p:spPr bwMode="auto">
            <a:xfrm>
              <a:off x="2485" y="1473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79" name="Oval 53"/>
            <p:cNvSpPr>
              <a:spLocks noChangeAspect="1" noChangeArrowheads="1"/>
            </p:cNvSpPr>
            <p:nvPr/>
          </p:nvSpPr>
          <p:spPr bwMode="auto">
            <a:xfrm>
              <a:off x="3151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80" name="Oval 54"/>
            <p:cNvSpPr>
              <a:spLocks noChangeAspect="1" noChangeArrowheads="1"/>
            </p:cNvSpPr>
            <p:nvPr/>
          </p:nvSpPr>
          <p:spPr bwMode="auto">
            <a:xfrm>
              <a:off x="3800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81" name="Oval 55"/>
            <p:cNvSpPr>
              <a:spLocks noChangeAspect="1" noChangeArrowheads="1"/>
            </p:cNvSpPr>
            <p:nvPr/>
          </p:nvSpPr>
          <p:spPr bwMode="auto">
            <a:xfrm>
              <a:off x="4460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82" name="Oval 56"/>
            <p:cNvSpPr>
              <a:spLocks noChangeAspect="1" noChangeArrowheads="1"/>
            </p:cNvSpPr>
            <p:nvPr/>
          </p:nvSpPr>
          <p:spPr bwMode="auto">
            <a:xfrm>
              <a:off x="1164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83" name="Oval 57"/>
            <p:cNvSpPr>
              <a:spLocks noChangeAspect="1" noChangeArrowheads="1"/>
            </p:cNvSpPr>
            <p:nvPr/>
          </p:nvSpPr>
          <p:spPr bwMode="auto">
            <a:xfrm>
              <a:off x="1818" y="211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84" name="Oval 58"/>
            <p:cNvSpPr>
              <a:spLocks noChangeAspect="1" noChangeArrowheads="1"/>
            </p:cNvSpPr>
            <p:nvPr/>
          </p:nvSpPr>
          <p:spPr bwMode="auto">
            <a:xfrm>
              <a:off x="2475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85" name="Oval 59"/>
            <p:cNvSpPr>
              <a:spLocks noChangeAspect="1" noChangeArrowheads="1"/>
            </p:cNvSpPr>
            <p:nvPr/>
          </p:nvSpPr>
          <p:spPr bwMode="auto">
            <a:xfrm>
              <a:off x="314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86" name="Oval 60"/>
            <p:cNvSpPr>
              <a:spLocks noChangeAspect="1" noChangeArrowheads="1"/>
            </p:cNvSpPr>
            <p:nvPr/>
          </p:nvSpPr>
          <p:spPr bwMode="auto">
            <a:xfrm>
              <a:off x="379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87" name="Oval 61"/>
            <p:cNvSpPr>
              <a:spLocks noChangeAspect="1" noChangeArrowheads="1"/>
            </p:cNvSpPr>
            <p:nvPr/>
          </p:nvSpPr>
          <p:spPr bwMode="auto">
            <a:xfrm>
              <a:off x="4460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88" name="Oval 62"/>
            <p:cNvSpPr>
              <a:spLocks noChangeAspect="1" noChangeArrowheads="1"/>
            </p:cNvSpPr>
            <p:nvPr/>
          </p:nvSpPr>
          <p:spPr bwMode="auto">
            <a:xfrm>
              <a:off x="1152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89" name="Oval 63"/>
            <p:cNvSpPr>
              <a:spLocks noChangeAspect="1" noChangeArrowheads="1"/>
            </p:cNvSpPr>
            <p:nvPr/>
          </p:nvSpPr>
          <p:spPr bwMode="auto">
            <a:xfrm>
              <a:off x="1821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90" name="Oval 64"/>
            <p:cNvSpPr>
              <a:spLocks noChangeAspect="1" noChangeArrowheads="1"/>
            </p:cNvSpPr>
            <p:nvPr/>
          </p:nvSpPr>
          <p:spPr bwMode="auto">
            <a:xfrm>
              <a:off x="2478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91" name="Oval 65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92" name="Oval 66"/>
            <p:cNvSpPr>
              <a:spLocks noChangeAspect="1" noChangeArrowheads="1"/>
            </p:cNvSpPr>
            <p:nvPr/>
          </p:nvSpPr>
          <p:spPr bwMode="auto">
            <a:xfrm>
              <a:off x="3799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93" name="Oval 67"/>
            <p:cNvSpPr>
              <a:spLocks noChangeAspect="1" noChangeArrowheads="1"/>
            </p:cNvSpPr>
            <p:nvPr/>
          </p:nvSpPr>
          <p:spPr bwMode="auto">
            <a:xfrm>
              <a:off x="4457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94" name="Oval 68"/>
            <p:cNvSpPr>
              <a:spLocks noChangeAspect="1" noChangeArrowheads="1"/>
            </p:cNvSpPr>
            <p:nvPr/>
          </p:nvSpPr>
          <p:spPr bwMode="auto">
            <a:xfrm>
              <a:off x="1158" y="276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95" name="Oval 69"/>
            <p:cNvSpPr>
              <a:spLocks noChangeAspect="1" noChangeArrowheads="1"/>
            </p:cNvSpPr>
            <p:nvPr/>
          </p:nvSpPr>
          <p:spPr bwMode="auto">
            <a:xfrm>
              <a:off x="181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96" name="Oval 70"/>
            <p:cNvSpPr>
              <a:spLocks noChangeAspect="1" noChangeArrowheads="1"/>
            </p:cNvSpPr>
            <p:nvPr/>
          </p:nvSpPr>
          <p:spPr bwMode="auto">
            <a:xfrm>
              <a:off x="248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97" name="Oval 71"/>
            <p:cNvSpPr>
              <a:spLocks noChangeAspect="1" noChangeArrowheads="1"/>
            </p:cNvSpPr>
            <p:nvPr/>
          </p:nvSpPr>
          <p:spPr bwMode="auto">
            <a:xfrm>
              <a:off x="3142" y="341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98" name="Oval 72"/>
            <p:cNvSpPr>
              <a:spLocks noChangeAspect="1" noChangeArrowheads="1"/>
            </p:cNvSpPr>
            <p:nvPr/>
          </p:nvSpPr>
          <p:spPr bwMode="auto">
            <a:xfrm>
              <a:off x="3796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99" name="Oval 73"/>
            <p:cNvSpPr>
              <a:spLocks noChangeAspect="1" noChangeArrowheads="1"/>
            </p:cNvSpPr>
            <p:nvPr/>
          </p:nvSpPr>
          <p:spPr bwMode="auto">
            <a:xfrm>
              <a:off x="4457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00" name="Oval 74"/>
            <p:cNvSpPr>
              <a:spLocks noChangeAspect="1" noChangeArrowheads="1"/>
            </p:cNvSpPr>
            <p:nvPr/>
          </p:nvSpPr>
          <p:spPr bwMode="auto">
            <a:xfrm>
              <a:off x="1155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01" name="Oval 75"/>
            <p:cNvSpPr>
              <a:spLocks noChangeAspect="1" noChangeArrowheads="1"/>
            </p:cNvSpPr>
            <p:nvPr/>
          </p:nvSpPr>
          <p:spPr bwMode="auto">
            <a:xfrm>
              <a:off x="1749" y="141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02" name="Oval 76"/>
            <p:cNvSpPr>
              <a:spLocks noChangeAspect="1" noChangeArrowheads="1"/>
            </p:cNvSpPr>
            <p:nvPr/>
          </p:nvSpPr>
          <p:spPr bwMode="auto">
            <a:xfrm>
              <a:off x="2460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03" name="Oval 77"/>
            <p:cNvSpPr>
              <a:spLocks noChangeAspect="1" noChangeArrowheads="1"/>
            </p:cNvSpPr>
            <p:nvPr/>
          </p:nvSpPr>
          <p:spPr bwMode="auto">
            <a:xfrm>
              <a:off x="3157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04" name="Oval 78"/>
            <p:cNvSpPr>
              <a:spLocks noChangeAspect="1" noChangeArrowheads="1"/>
            </p:cNvSpPr>
            <p:nvPr/>
          </p:nvSpPr>
          <p:spPr bwMode="auto">
            <a:xfrm>
              <a:off x="3865" y="1407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05" name="Oval 79"/>
            <p:cNvSpPr>
              <a:spLocks noChangeAspect="1" noChangeArrowheads="1"/>
            </p:cNvSpPr>
            <p:nvPr/>
          </p:nvSpPr>
          <p:spPr bwMode="auto">
            <a:xfrm>
              <a:off x="4574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06" name="Oval 80"/>
            <p:cNvSpPr>
              <a:spLocks noChangeAspect="1" noChangeArrowheads="1"/>
            </p:cNvSpPr>
            <p:nvPr/>
          </p:nvSpPr>
          <p:spPr bwMode="auto">
            <a:xfrm>
              <a:off x="104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07" name="Oval 81"/>
            <p:cNvSpPr>
              <a:spLocks noChangeAspect="1" noChangeArrowheads="1"/>
            </p:cNvSpPr>
            <p:nvPr/>
          </p:nvSpPr>
          <p:spPr bwMode="auto">
            <a:xfrm>
              <a:off x="1745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08" name="Oval 82"/>
            <p:cNvSpPr>
              <a:spLocks noChangeAspect="1" noChangeArrowheads="1"/>
            </p:cNvSpPr>
            <p:nvPr/>
          </p:nvSpPr>
          <p:spPr bwMode="auto">
            <a:xfrm>
              <a:off x="2453" y="2094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09" name="Oval 83"/>
            <p:cNvSpPr>
              <a:spLocks noChangeAspect="1" noChangeArrowheads="1"/>
            </p:cNvSpPr>
            <p:nvPr/>
          </p:nvSpPr>
          <p:spPr bwMode="auto">
            <a:xfrm>
              <a:off x="3156" y="2100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10" name="Oval 84"/>
            <p:cNvSpPr>
              <a:spLocks noChangeAspect="1" noChangeArrowheads="1"/>
            </p:cNvSpPr>
            <p:nvPr/>
          </p:nvSpPr>
          <p:spPr bwMode="auto">
            <a:xfrm>
              <a:off x="3855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11" name="Oval 85"/>
            <p:cNvSpPr>
              <a:spLocks noChangeAspect="1" noChangeArrowheads="1"/>
            </p:cNvSpPr>
            <p:nvPr/>
          </p:nvSpPr>
          <p:spPr bwMode="auto">
            <a:xfrm>
              <a:off x="4564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12" name="Oval 86"/>
            <p:cNvSpPr>
              <a:spLocks noChangeAspect="1" noChangeArrowheads="1"/>
            </p:cNvSpPr>
            <p:nvPr/>
          </p:nvSpPr>
          <p:spPr bwMode="auto">
            <a:xfrm>
              <a:off x="1049" y="2091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13" name="Oval 87"/>
            <p:cNvSpPr>
              <a:spLocks noChangeAspect="1" noChangeArrowheads="1"/>
            </p:cNvSpPr>
            <p:nvPr/>
          </p:nvSpPr>
          <p:spPr bwMode="auto">
            <a:xfrm>
              <a:off x="175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14" name="Oval 88"/>
            <p:cNvSpPr>
              <a:spLocks noChangeAspect="1" noChangeArrowheads="1"/>
            </p:cNvSpPr>
            <p:nvPr/>
          </p:nvSpPr>
          <p:spPr bwMode="auto">
            <a:xfrm>
              <a:off x="2456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15" name="Oval 89"/>
            <p:cNvSpPr>
              <a:spLocks noChangeAspect="1" noChangeArrowheads="1"/>
            </p:cNvSpPr>
            <p:nvPr/>
          </p:nvSpPr>
          <p:spPr bwMode="auto">
            <a:xfrm>
              <a:off x="3156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16" name="Oval 90"/>
            <p:cNvSpPr>
              <a:spLocks noChangeAspect="1" noChangeArrowheads="1"/>
            </p:cNvSpPr>
            <p:nvPr/>
          </p:nvSpPr>
          <p:spPr bwMode="auto">
            <a:xfrm>
              <a:off x="3858" y="278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17" name="Oval 91"/>
            <p:cNvSpPr>
              <a:spLocks noChangeAspect="1" noChangeArrowheads="1"/>
            </p:cNvSpPr>
            <p:nvPr/>
          </p:nvSpPr>
          <p:spPr bwMode="auto">
            <a:xfrm>
              <a:off x="4561" y="278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18" name="Oval 92"/>
            <p:cNvSpPr>
              <a:spLocks noChangeAspect="1" noChangeArrowheads="1"/>
            </p:cNvSpPr>
            <p:nvPr/>
          </p:nvSpPr>
          <p:spPr bwMode="auto">
            <a:xfrm>
              <a:off x="1049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19" name="Oval 93"/>
            <p:cNvSpPr>
              <a:spLocks noChangeAspect="1" noChangeArrowheads="1"/>
            </p:cNvSpPr>
            <p:nvPr/>
          </p:nvSpPr>
          <p:spPr bwMode="auto">
            <a:xfrm>
              <a:off x="1748" y="347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20" name="Oval 94"/>
            <p:cNvSpPr>
              <a:spLocks noChangeAspect="1" noChangeArrowheads="1"/>
            </p:cNvSpPr>
            <p:nvPr/>
          </p:nvSpPr>
          <p:spPr bwMode="auto">
            <a:xfrm>
              <a:off x="2453" y="3471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21" name="Oval 95"/>
            <p:cNvSpPr>
              <a:spLocks noChangeAspect="1" noChangeArrowheads="1"/>
            </p:cNvSpPr>
            <p:nvPr/>
          </p:nvSpPr>
          <p:spPr bwMode="auto">
            <a:xfrm>
              <a:off x="315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22" name="Oval 96"/>
            <p:cNvSpPr>
              <a:spLocks noChangeAspect="1" noChangeArrowheads="1"/>
            </p:cNvSpPr>
            <p:nvPr/>
          </p:nvSpPr>
          <p:spPr bwMode="auto">
            <a:xfrm>
              <a:off x="3858" y="346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23" name="Oval 97"/>
            <p:cNvSpPr>
              <a:spLocks noChangeAspect="1" noChangeArrowheads="1"/>
            </p:cNvSpPr>
            <p:nvPr/>
          </p:nvSpPr>
          <p:spPr bwMode="auto">
            <a:xfrm>
              <a:off x="4561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24" name="Oval 98"/>
            <p:cNvSpPr>
              <a:spLocks noChangeAspect="1" noChangeArrowheads="1"/>
            </p:cNvSpPr>
            <p:nvPr/>
          </p:nvSpPr>
          <p:spPr bwMode="auto">
            <a:xfrm>
              <a:off x="1049" y="346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25" name="Oval 99"/>
            <p:cNvSpPr>
              <a:spLocks noChangeAspect="1" noChangeArrowheads="1"/>
            </p:cNvSpPr>
            <p:nvPr/>
          </p:nvSpPr>
          <p:spPr bwMode="auto">
            <a:xfrm>
              <a:off x="1686" y="132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26" name="Oval 100"/>
            <p:cNvSpPr>
              <a:spLocks noChangeAspect="1" noChangeArrowheads="1"/>
            </p:cNvSpPr>
            <p:nvPr/>
          </p:nvSpPr>
          <p:spPr bwMode="auto">
            <a:xfrm>
              <a:off x="2439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27" name="Oval 101"/>
            <p:cNvSpPr>
              <a:spLocks noChangeAspect="1" noChangeArrowheads="1"/>
            </p:cNvSpPr>
            <p:nvPr/>
          </p:nvSpPr>
          <p:spPr bwMode="auto">
            <a:xfrm>
              <a:off x="3180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28" name="Oval 102"/>
            <p:cNvSpPr>
              <a:spLocks noChangeAspect="1" noChangeArrowheads="1"/>
            </p:cNvSpPr>
            <p:nvPr/>
          </p:nvSpPr>
          <p:spPr bwMode="auto">
            <a:xfrm>
              <a:off x="3933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29" name="Oval 103"/>
            <p:cNvSpPr>
              <a:spLocks noChangeAspect="1" noChangeArrowheads="1"/>
            </p:cNvSpPr>
            <p:nvPr/>
          </p:nvSpPr>
          <p:spPr bwMode="auto">
            <a:xfrm>
              <a:off x="4674" y="133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30" name="Oval 104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31" name="Oval 105"/>
            <p:cNvSpPr>
              <a:spLocks noChangeAspect="1" noChangeArrowheads="1"/>
            </p:cNvSpPr>
            <p:nvPr/>
          </p:nvSpPr>
          <p:spPr bwMode="auto">
            <a:xfrm>
              <a:off x="1679" y="2078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32" name="Oval 106"/>
            <p:cNvSpPr>
              <a:spLocks noChangeAspect="1" noChangeArrowheads="1"/>
            </p:cNvSpPr>
            <p:nvPr/>
          </p:nvSpPr>
          <p:spPr bwMode="auto">
            <a:xfrm>
              <a:off x="242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33" name="Oval 107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34" name="Oval 108"/>
            <p:cNvSpPr>
              <a:spLocks noChangeAspect="1" noChangeArrowheads="1"/>
            </p:cNvSpPr>
            <p:nvPr/>
          </p:nvSpPr>
          <p:spPr bwMode="auto">
            <a:xfrm>
              <a:off x="3920" y="206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35" name="Oval 109"/>
            <p:cNvSpPr>
              <a:spLocks noChangeAspect="1" noChangeArrowheads="1"/>
            </p:cNvSpPr>
            <p:nvPr/>
          </p:nvSpPr>
          <p:spPr bwMode="auto">
            <a:xfrm>
              <a:off x="4667" y="2075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36" name="Oval 110"/>
            <p:cNvSpPr>
              <a:spLocks noChangeAspect="1" noChangeArrowheads="1"/>
            </p:cNvSpPr>
            <p:nvPr/>
          </p:nvSpPr>
          <p:spPr bwMode="auto">
            <a:xfrm>
              <a:off x="93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37" name="Oval 111"/>
            <p:cNvSpPr>
              <a:spLocks noChangeAspect="1" noChangeArrowheads="1"/>
            </p:cNvSpPr>
            <p:nvPr/>
          </p:nvSpPr>
          <p:spPr bwMode="auto">
            <a:xfrm>
              <a:off x="1682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38" name="Oval 112"/>
            <p:cNvSpPr>
              <a:spLocks noChangeAspect="1" noChangeArrowheads="1"/>
            </p:cNvSpPr>
            <p:nvPr/>
          </p:nvSpPr>
          <p:spPr bwMode="auto">
            <a:xfrm>
              <a:off x="2426" y="2803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39" name="Oval 113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40" name="Oval 114"/>
            <p:cNvSpPr>
              <a:spLocks noChangeAspect="1" noChangeArrowheads="1"/>
            </p:cNvSpPr>
            <p:nvPr/>
          </p:nvSpPr>
          <p:spPr bwMode="auto">
            <a:xfrm>
              <a:off x="392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41" name="Oval 115"/>
            <p:cNvSpPr>
              <a:spLocks noChangeAspect="1" noChangeArrowheads="1"/>
            </p:cNvSpPr>
            <p:nvPr/>
          </p:nvSpPr>
          <p:spPr bwMode="auto">
            <a:xfrm>
              <a:off x="4667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42" name="Oval 116"/>
            <p:cNvSpPr>
              <a:spLocks noChangeAspect="1" noChangeArrowheads="1"/>
            </p:cNvSpPr>
            <p:nvPr/>
          </p:nvSpPr>
          <p:spPr bwMode="auto">
            <a:xfrm>
              <a:off x="930" y="2797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43" name="Oval 117"/>
            <p:cNvSpPr>
              <a:spLocks noChangeAspect="1" noChangeArrowheads="1"/>
            </p:cNvSpPr>
            <p:nvPr/>
          </p:nvSpPr>
          <p:spPr bwMode="auto">
            <a:xfrm>
              <a:off x="1682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44" name="Oval 118"/>
            <p:cNvSpPr>
              <a:spLocks noChangeAspect="1" noChangeArrowheads="1"/>
            </p:cNvSpPr>
            <p:nvPr/>
          </p:nvSpPr>
          <p:spPr bwMode="auto">
            <a:xfrm>
              <a:off x="242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45" name="Oval 119"/>
            <p:cNvSpPr>
              <a:spLocks noChangeAspect="1" noChangeArrowheads="1"/>
            </p:cNvSpPr>
            <p:nvPr/>
          </p:nvSpPr>
          <p:spPr bwMode="auto">
            <a:xfrm>
              <a:off x="3176" y="352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46" name="Oval 120"/>
            <p:cNvSpPr>
              <a:spLocks noChangeAspect="1" noChangeArrowheads="1"/>
            </p:cNvSpPr>
            <p:nvPr/>
          </p:nvSpPr>
          <p:spPr bwMode="auto">
            <a:xfrm>
              <a:off x="3923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47" name="Oval 121"/>
            <p:cNvSpPr>
              <a:spLocks noChangeAspect="1" noChangeArrowheads="1"/>
            </p:cNvSpPr>
            <p:nvPr/>
          </p:nvSpPr>
          <p:spPr bwMode="auto">
            <a:xfrm>
              <a:off x="4664" y="353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48" name="Oval 122"/>
            <p:cNvSpPr>
              <a:spLocks noChangeAspect="1" noChangeArrowheads="1"/>
            </p:cNvSpPr>
            <p:nvPr/>
          </p:nvSpPr>
          <p:spPr bwMode="auto">
            <a:xfrm>
              <a:off x="936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49" name="Oval 123"/>
            <p:cNvSpPr>
              <a:spLocks noChangeAspect="1" noChangeArrowheads="1"/>
            </p:cNvSpPr>
            <p:nvPr/>
          </p:nvSpPr>
          <p:spPr bwMode="auto">
            <a:xfrm>
              <a:off x="1599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50" name="Oval 124"/>
            <p:cNvSpPr>
              <a:spLocks noChangeAspect="1" noChangeArrowheads="1"/>
            </p:cNvSpPr>
            <p:nvPr/>
          </p:nvSpPr>
          <p:spPr bwMode="auto">
            <a:xfrm>
              <a:off x="2398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51" name="Oval 125"/>
            <p:cNvSpPr>
              <a:spLocks noChangeAspect="1" noChangeArrowheads="1"/>
            </p:cNvSpPr>
            <p:nvPr/>
          </p:nvSpPr>
          <p:spPr bwMode="auto">
            <a:xfrm>
              <a:off x="3200" y="127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52" name="Oval 126"/>
            <p:cNvSpPr>
              <a:spLocks noChangeAspect="1" noChangeArrowheads="1"/>
            </p:cNvSpPr>
            <p:nvPr/>
          </p:nvSpPr>
          <p:spPr bwMode="auto">
            <a:xfrm>
              <a:off x="4003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53" name="Oval 127"/>
            <p:cNvSpPr>
              <a:spLocks noChangeAspect="1" noChangeArrowheads="1"/>
            </p:cNvSpPr>
            <p:nvPr/>
          </p:nvSpPr>
          <p:spPr bwMode="auto">
            <a:xfrm>
              <a:off x="4787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54" name="Oval 128"/>
            <p:cNvSpPr>
              <a:spLocks noChangeAspect="1" noChangeArrowheads="1"/>
            </p:cNvSpPr>
            <p:nvPr/>
          </p:nvSpPr>
          <p:spPr bwMode="auto">
            <a:xfrm>
              <a:off x="812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55" name="Oval 129"/>
            <p:cNvSpPr>
              <a:spLocks noChangeAspect="1" noChangeArrowheads="1"/>
            </p:cNvSpPr>
            <p:nvPr/>
          </p:nvSpPr>
          <p:spPr bwMode="auto">
            <a:xfrm>
              <a:off x="160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56" name="Oval 130"/>
            <p:cNvSpPr>
              <a:spLocks noChangeAspect="1" noChangeArrowheads="1"/>
            </p:cNvSpPr>
            <p:nvPr/>
          </p:nvSpPr>
          <p:spPr bwMode="auto">
            <a:xfrm>
              <a:off x="2396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57" name="Oval 131"/>
            <p:cNvSpPr>
              <a:spLocks noChangeAspect="1" noChangeArrowheads="1"/>
            </p:cNvSpPr>
            <p:nvPr/>
          </p:nvSpPr>
          <p:spPr bwMode="auto">
            <a:xfrm>
              <a:off x="3193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58" name="Oval 132"/>
            <p:cNvSpPr>
              <a:spLocks noChangeAspect="1" noChangeArrowheads="1"/>
            </p:cNvSpPr>
            <p:nvPr/>
          </p:nvSpPr>
          <p:spPr bwMode="auto">
            <a:xfrm>
              <a:off x="3989" y="2045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59" name="Oval 133"/>
            <p:cNvSpPr>
              <a:spLocks noChangeAspect="1" noChangeArrowheads="1"/>
            </p:cNvSpPr>
            <p:nvPr/>
          </p:nvSpPr>
          <p:spPr bwMode="auto">
            <a:xfrm>
              <a:off x="4789" y="2039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60" name="Oval 134"/>
            <p:cNvSpPr>
              <a:spLocks noChangeAspect="1" noChangeArrowheads="1"/>
            </p:cNvSpPr>
            <p:nvPr/>
          </p:nvSpPr>
          <p:spPr bwMode="auto">
            <a:xfrm>
              <a:off x="804" y="2048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61" name="Oval 135"/>
            <p:cNvSpPr>
              <a:spLocks noChangeAspect="1" noChangeArrowheads="1"/>
            </p:cNvSpPr>
            <p:nvPr/>
          </p:nvSpPr>
          <p:spPr bwMode="auto">
            <a:xfrm>
              <a:off x="1597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62" name="Oval 136"/>
            <p:cNvSpPr>
              <a:spLocks noChangeAspect="1" noChangeArrowheads="1"/>
            </p:cNvSpPr>
            <p:nvPr/>
          </p:nvSpPr>
          <p:spPr bwMode="auto">
            <a:xfrm>
              <a:off x="2393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63" name="Oval 137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64" name="Oval 138"/>
            <p:cNvSpPr>
              <a:spLocks noChangeAspect="1" noChangeArrowheads="1"/>
            </p:cNvSpPr>
            <p:nvPr/>
          </p:nvSpPr>
          <p:spPr bwMode="auto">
            <a:xfrm>
              <a:off x="3986" y="281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65" name="Oval 139"/>
            <p:cNvSpPr>
              <a:spLocks noChangeAspect="1" noChangeArrowheads="1"/>
            </p:cNvSpPr>
            <p:nvPr/>
          </p:nvSpPr>
          <p:spPr bwMode="auto">
            <a:xfrm>
              <a:off x="4786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66" name="Oval 140"/>
            <p:cNvSpPr>
              <a:spLocks noChangeAspect="1" noChangeArrowheads="1"/>
            </p:cNvSpPr>
            <p:nvPr/>
          </p:nvSpPr>
          <p:spPr bwMode="auto">
            <a:xfrm>
              <a:off x="807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67" name="Oval 141"/>
            <p:cNvSpPr>
              <a:spLocks noChangeAspect="1" noChangeArrowheads="1"/>
            </p:cNvSpPr>
            <p:nvPr/>
          </p:nvSpPr>
          <p:spPr bwMode="auto">
            <a:xfrm>
              <a:off x="1600" y="3592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68" name="Oval 142"/>
            <p:cNvSpPr>
              <a:spLocks noChangeAspect="1" noChangeArrowheads="1"/>
            </p:cNvSpPr>
            <p:nvPr/>
          </p:nvSpPr>
          <p:spPr bwMode="auto">
            <a:xfrm>
              <a:off x="2393" y="3598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69" name="Oval 143"/>
            <p:cNvSpPr>
              <a:spLocks noChangeAspect="1" noChangeArrowheads="1"/>
            </p:cNvSpPr>
            <p:nvPr/>
          </p:nvSpPr>
          <p:spPr bwMode="auto">
            <a:xfrm>
              <a:off x="3187" y="3598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70" name="Oval 144"/>
            <p:cNvSpPr>
              <a:spLocks noChangeAspect="1" noChangeArrowheads="1"/>
            </p:cNvSpPr>
            <p:nvPr/>
          </p:nvSpPr>
          <p:spPr bwMode="auto">
            <a:xfrm>
              <a:off x="3989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71" name="Oval 145"/>
            <p:cNvSpPr>
              <a:spLocks noChangeAspect="1" noChangeArrowheads="1"/>
            </p:cNvSpPr>
            <p:nvPr/>
          </p:nvSpPr>
          <p:spPr bwMode="auto">
            <a:xfrm>
              <a:off x="4786" y="3589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72" name="Oval 146"/>
            <p:cNvSpPr>
              <a:spLocks noChangeAspect="1" noChangeArrowheads="1"/>
            </p:cNvSpPr>
            <p:nvPr/>
          </p:nvSpPr>
          <p:spPr bwMode="auto">
            <a:xfrm>
              <a:off x="801" y="3592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73" name="Oval 147"/>
            <p:cNvSpPr>
              <a:spLocks noChangeArrowheads="1"/>
            </p:cNvSpPr>
            <p:nvPr/>
          </p:nvSpPr>
          <p:spPr bwMode="auto">
            <a:xfrm>
              <a:off x="1525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74" name="Oval 148"/>
            <p:cNvSpPr>
              <a:spLocks noChangeArrowheads="1"/>
            </p:cNvSpPr>
            <p:nvPr/>
          </p:nvSpPr>
          <p:spPr bwMode="auto">
            <a:xfrm>
              <a:off x="238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75" name="Oval 149"/>
            <p:cNvSpPr>
              <a:spLocks noChangeArrowheads="1"/>
            </p:cNvSpPr>
            <p:nvPr/>
          </p:nvSpPr>
          <p:spPr bwMode="auto">
            <a:xfrm>
              <a:off x="32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76" name="Oval 150"/>
            <p:cNvSpPr>
              <a:spLocks noChangeArrowheads="1"/>
            </p:cNvSpPr>
            <p:nvPr/>
          </p:nvSpPr>
          <p:spPr bwMode="auto">
            <a:xfrm>
              <a:off x="4069" y="119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77" name="Oval 151"/>
            <p:cNvSpPr>
              <a:spLocks noChangeArrowheads="1"/>
            </p:cNvSpPr>
            <p:nvPr/>
          </p:nvSpPr>
          <p:spPr bwMode="auto">
            <a:xfrm>
              <a:off x="492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78" name="Oval 152"/>
            <p:cNvSpPr>
              <a:spLocks noChangeArrowheads="1"/>
            </p:cNvSpPr>
            <p:nvPr/>
          </p:nvSpPr>
          <p:spPr bwMode="auto">
            <a:xfrm>
              <a:off x="686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79" name="Oval 153"/>
            <p:cNvSpPr>
              <a:spLocks noChangeArrowheads="1"/>
            </p:cNvSpPr>
            <p:nvPr/>
          </p:nvSpPr>
          <p:spPr bwMode="auto">
            <a:xfrm>
              <a:off x="1517" y="200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80" name="Oval 154"/>
            <p:cNvSpPr>
              <a:spLocks noChangeArrowheads="1"/>
            </p:cNvSpPr>
            <p:nvPr/>
          </p:nvSpPr>
          <p:spPr bwMode="auto">
            <a:xfrm>
              <a:off x="2365" y="200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81" name="Oval 155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82" name="Oval 156"/>
            <p:cNvSpPr>
              <a:spLocks noChangeArrowheads="1"/>
            </p:cNvSpPr>
            <p:nvPr/>
          </p:nvSpPr>
          <p:spPr bwMode="auto">
            <a:xfrm>
              <a:off x="4064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83" name="Oval 157"/>
            <p:cNvSpPr>
              <a:spLocks noChangeArrowheads="1"/>
            </p:cNvSpPr>
            <p:nvPr/>
          </p:nvSpPr>
          <p:spPr bwMode="auto">
            <a:xfrm>
              <a:off x="4912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84" name="Oval 158"/>
            <p:cNvSpPr>
              <a:spLocks noChangeArrowheads="1"/>
            </p:cNvSpPr>
            <p:nvPr/>
          </p:nvSpPr>
          <p:spPr bwMode="auto">
            <a:xfrm>
              <a:off x="658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85" name="Oval 159"/>
            <p:cNvSpPr>
              <a:spLocks noChangeArrowheads="1"/>
            </p:cNvSpPr>
            <p:nvPr/>
          </p:nvSpPr>
          <p:spPr bwMode="auto">
            <a:xfrm>
              <a:off x="1520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86" name="Oval 160"/>
            <p:cNvSpPr>
              <a:spLocks noChangeArrowheads="1"/>
            </p:cNvSpPr>
            <p:nvPr/>
          </p:nvSpPr>
          <p:spPr bwMode="auto">
            <a:xfrm>
              <a:off x="2368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87" name="Oval 161"/>
            <p:cNvSpPr>
              <a:spLocks noChangeArrowheads="1"/>
            </p:cNvSpPr>
            <p:nvPr/>
          </p:nvSpPr>
          <p:spPr bwMode="auto">
            <a:xfrm>
              <a:off x="3213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88" name="Oval 162"/>
            <p:cNvSpPr>
              <a:spLocks noChangeArrowheads="1"/>
            </p:cNvSpPr>
            <p:nvPr/>
          </p:nvSpPr>
          <p:spPr bwMode="auto">
            <a:xfrm>
              <a:off x="4067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89" name="Oval 163"/>
            <p:cNvSpPr>
              <a:spLocks noChangeArrowheads="1"/>
            </p:cNvSpPr>
            <p:nvPr/>
          </p:nvSpPr>
          <p:spPr bwMode="auto">
            <a:xfrm>
              <a:off x="4909" y="283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90" name="Oval 164"/>
            <p:cNvSpPr>
              <a:spLocks noChangeArrowheads="1"/>
            </p:cNvSpPr>
            <p:nvPr/>
          </p:nvSpPr>
          <p:spPr bwMode="auto">
            <a:xfrm>
              <a:off x="67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91" name="Oval 165"/>
            <p:cNvSpPr>
              <a:spLocks noChangeArrowheads="1"/>
            </p:cNvSpPr>
            <p:nvPr/>
          </p:nvSpPr>
          <p:spPr bwMode="auto">
            <a:xfrm>
              <a:off x="1520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92" name="Oval 166"/>
            <p:cNvSpPr>
              <a:spLocks noChangeArrowheads="1"/>
            </p:cNvSpPr>
            <p:nvPr/>
          </p:nvSpPr>
          <p:spPr bwMode="auto">
            <a:xfrm>
              <a:off x="2371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93" name="Oval 167"/>
            <p:cNvSpPr>
              <a:spLocks noChangeArrowheads="1"/>
            </p:cNvSpPr>
            <p:nvPr/>
          </p:nvSpPr>
          <p:spPr bwMode="auto">
            <a:xfrm>
              <a:off x="3216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94" name="Oval 168"/>
            <p:cNvSpPr>
              <a:spLocks noChangeArrowheads="1"/>
            </p:cNvSpPr>
            <p:nvPr/>
          </p:nvSpPr>
          <p:spPr bwMode="auto">
            <a:xfrm>
              <a:off x="4058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95" name="Oval 169"/>
            <p:cNvSpPr>
              <a:spLocks noChangeArrowheads="1"/>
            </p:cNvSpPr>
            <p:nvPr/>
          </p:nvSpPr>
          <p:spPr bwMode="auto">
            <a:xfrm>
              <a:off x="4915" y="3663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196" name="Oval 170"/>
            <p:cNvSpPr>
              <a:spLocks noChangeArrowheads="1"/>
            </p:cNvSpPr>
            <p:nvPr/>
          </p:nvSpPr>
          <p:spPr bwMode="auto">
            <a:xfrm>
              <a:off x="673" y="366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32619" name="Group 171"/>
          <p:cNvGrpSpPr>
            <a:grpSpLocks/>
          </p:cNvGrpSpPr>
          <p:nvPr/>
        </p:nvGrpSpPr>
        <p:grpSpPr bwMode="auto">
          <a:xfrm>
            <a:off x="1038225" y="1870075"/>
            <a:ext cx="7042150" cy="4237038"/>
            <a:chOff x="662" y="1178"/>
            <a:chExt cx="4436" cy="2669"/>
          </a:xfrm>
        </p:grpSpPr>
        <p:sp>
          <p:nvSpPr>
            <p:cNvPr id="121861" name="Oval 172"/>
            <p:cNvSpPr>
              <a:spLocks noChangeAspect="1" noChangeArrowheads="1"/>
            </p:cNvSpPr>
            <p:nvPr/>
          </p:nvSpPr>
          <p:spPr bwMode="auto">
            <a:xfrm>
              <a:off x="19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62" name="Oval 173"/>
            <p:cNvSpPr>
              <a:spLocks noChangeAspect="1" noChangeArrowheads="1"/>
            </p:cNvSpPr>
            <p:nvPr/>
          </p:nvSpPr>
          <p:spPr bwMode="auto">
            <a:xfrm>
              <a:off x="2525" y="1576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63" name="Oval 174"/>
            <p:cNvSpPr>
              <a:spLocks noChangeAspect="1" noChangeArrowheads="1"/>
            </p:cNvSpPr>
            <p:nvPr/>
          </p:nvSpPr>
          <p:spPr bwMode="auto">
            <a:xfrm>
              <a:off x="3119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64" name="Oval 175"/>
            <p:cNvSpPr>
              <a:spLocks noChangeAspect="1" noChangeArrowheads="1"/>
            </p:cNvSpPr>
            <p:nvPr/>
          </p:nvSpPr>
          <p:spPr bwMode="auto">
            <a:xfrm>
              <a:off x="372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65" name="Oval 176"/>
            <p:cNvSpPr>
              <a:spLocks noChangeAspect="1" noChangeArrowheads="1"/>
            </p:cNvSpPr>
            <p:nvPr/>
          </p:nvSpPr>
          <p:spPr bwMode="auto">
            <a:xfrm>
              <a:off x="4313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66" name="Oval 177"/>
            <p:cNvSpPr>
              <a:spLocks noChangeAspect="1" noChangeArrowheads="1"/>
            </p:cNvSpPr>
            <p:nvPr/>
          </p:nvSpPr>
          <p:spPr bwMode="auto">
            <a:xfrm>
              <a:off x="1340" y="159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67" name="Oval 178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68" name="Oval 179"/>
            <p:cNvSpPr>
              <a:spLocks noChangeAspect="1" noChangeArrowheads="1"/>
            </p:cNvSpPr>
            <p:nvPr/>
          </p:nvSpPr>
          <p:spPr bwMode="auto">
            <a:xfrm>
              <a:off x="2520" y="215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69" name="Oval 180"/>
            <p:cNvSpPr>
              <a:spLocks noChangeAspect="1" noChangeArrowheads="1"/>
            </p:cNvSpPr>
            <p:nvPr/>
          </p:nvSpPr>
          <p:spPr bwMode="auto">
            <a:xfrm>
              <a:off x="311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70" name="Oval 181"/>
            <p:cNvSpPr>
              <a:spLocks noChangeAspect="1" noChangeArrowheads="1"/>
            </p:cNvSpPr>
            <p:nvPr/>
          </p:nvSpPr>
          <p:spPr bwMode="auto">
            <a:xfrm>
              <a:off x="3714" y="215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71" name="Oval 182"/>
            <p:cNvSpPr>
              <a:spLocks noChangeAspect="1" noChangeArrowheads="1"/>
            </p:cNvSpPr>
            <p:nvPr/>
          </p:nvSpPr>
          <p:spPr bwMode="auto">
            <a:xfrm>
              <a:off x="4307" y="217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72" name="Oval 183"/>
            <p:cNvSpPr>
              <a:spLocks noChangeAspect="1" noChangeArrowheads="1"/>
            </p:cNvSpPr>
            <p:nvPr/>
          </p:nvSpPr>
          <p:spPr bwMode="auto">
            <a:xfrm>
              <a:off x="132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73" name="Oval 184"/>
            <p:cNvSpPr>
              <a:spLocks noChangeAspect="1" noChangeArrowheads="1"/>
            </p:cNvSpPr>
            <p:nvPr/>
          </p:nvSpPr>
          <p:spPr bwMode="auto">
            <a:xfrm>
              <a:off x="1919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74" name="Oval 185"/>
            <p:cNvSpPr>
              <a:spLocks noChangeAspect="1" noChangeArrowheads="1"/>
            </p:cNvSpPr>
            <p:nvPr/>
          </p:nvSpPr>
          <p:spPr bwMode="auto">
            <a:xfrm>
              <a:off x="251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75" name="Oval 186"/>
            <p:cNvSpPr>
              <a:spLocks noChangeAspect="1" noChangeArrowheads="1"/>
            </p:cNvSpPr>
            <p:nvPr/>
          </p:nvSpPr>
          <p:spPr bwMode="auto">
            <a:xfrm>
              <a:off x="311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76" name="Oval 187"/>
            <p:cNvSpPr>
              <a:spLocks noChangeAspect="1" noChangeArrowheads="1"/>
            </p:cNvSpPr>
            <p:nvPr/>
          </p:nvSpPr>
          <p:spPr bwMode="auto">
            <a:xfrm>
              <a:off x="3706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77" name="Oval 188"/>
            <p:cNvSpPr>
              <a:spLocks noChangeAspect="1" noChangeArrowheads="1"/>
            </p:cNvSpPr>
            <p:nvPr/>
          </p:nvSpPr>
          <p:spPr bwMode="auto">
            <a:xfrm>
              <a:off x="430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78" name="Oval 189"/>
            <p:cNvSpPr>
              <a:spLocks noChangeAspect="1" noChangeArrowheads="1"/>
            </p:cNvSpPr>
            <p:nvPr/>
          </p:nvSpPr>
          <p:spPr bwMode="auto">
            <a:xfrm>
              <a:off x="1342" y="2748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79" name="Oval 190"/>
            <p:cNvSpPr>
              <a:spLocks noChangeAspect="1" noChangeArrowheads="1"/>
            </p:cNvSpPr>
            <p:nvPr/>
          </p:nvSpPr>
          <p:spPr bwMode="auto">
            <a:xfrm>
              <a:off x="1935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80" name="Oval 191"/>
            <p:cNvSpPr>
              <a:spLocks noChangeAspect="1" noChangeArrowheads="1"/>
            </p:cNvSpPr>
            <p:nvPr/>
          </p:nvSpPr>
          <p:spPr bwMode="auto">
            <a:xfrm>
              <a:off x="2528" y="3311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81" name="Oval 192"/>
            <p:cNvSpPr>
              <a:spLocks noChangeAspect="1" noChangeArrowheads="1"/>
            </p:cNvSpPr>
            <p:nvPr/>
          </p:nvSpPr>
          <p:spPr bwMode="auto">
            <a:xfrm>
              <a:off x="3105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82" name="Oval 193"/>
            <p:cNvSpPr>
              <a:spLocks noChangeAspect="1" noChangeArrowheads="1"/>
            </p:cNvSpPr>
            <p:nvPr/>
          </p:nvSpPr>
          <p:spPr bwMode="auto">
            <a:xfrm>
              <a:off x="3698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83" name="Oval 194"/>
            <p:cNvSpPr>
              <a:spLocks noChangeAspect="1" noChangeArrowheads="1"/>
            </p:cNvSpPr>
            <p:nvPr/>
          </p:nvSpPr>
          <p:spPr bwMode="auto">
            <a:xfrm>
              <a:off x="4299" y="3327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84" name="Oval 195"/>
            <p:cNvSpPr>
              <a:spLocks noChangeAspect="1" noChangeArrowheads="1"/>
            </p:cNvSpPr>
            <p:nvPr/>
          </p:nvSpPr>
          <p:spPr bwMode="auto">
            <a:xfrm>
              <a:off x="1342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85" name="Oval 196"/>
            <p:cNvSpPr>
              <a:spLocks noChangeAspect="1" noChangeArrowheads="1"/>
            </p:cNvSpPr>
            <p:nvPr/>
          </p:nvSpPr>
          <p:spPr bwMode="auto">
            <a:xfrm>
              <a:off x="187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86" name="Oval 197"/>
            <p:cNvSpPr>
              <a:spLocks noChangeAspect="1" noChangeArrowheads="1"/>
            </p:cNvSpPr>
            <p:nvPr/>
          </p:nvSpPr>
          <p:spPr bwMode="auto">
            <a:xfrm>
              <a:off x="2504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87" name="Oval 198"/>
            <p:cNvSpPr>
              <a:spLocks noChangeAspect="1" noChangeArrowheads="1"/>
            </p:cNvSpPr>
            <p:nvPr/>
          </p:nvSpPr>
          <p:spPr bwMode="auto">
            <a:xfrm>
              <a:off x="3124" y="1531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88" name="Oval 199"/>
            <p:cNvSpPr>
              <a:spLocks noChangeAspect="1" noChangeArrowheads="1"/>
            </p:cNvSpPr>
            <p:nvPr/>
          </p:nvSpPr>
          <p:spPr bwMode="auto">
            <a:xfrm>
              <a:off x="3759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89" name="Oval 200"/>
            <p:cNvSpPr>
              <a:spLocks noChangeAspect="1" noChangeArrowheads="1"/>
            </p:cNvSpPr>
            <p:nvPr/>
          </p:nvSpPr>
          <p:spPr bwMode="auto">
            <a:xfrm>
              <a:off x="4387" y="15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90" name="Oval 201"/>
            <p:cNvSpPr>
              <a:spLocks noChangeAspect="1" noChangeArrowheads="1"/>
            </p:cNvSpPr>
            <p:nvPr/>
          </p:nvSpPr>
          <p:spPr bwMode="auto">
            <a:xfrm>
              <a:off x="1250" y="1523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91" name="Oval 202"/>
            <p:cNvSpPr>
              <a:spLocks noChangeAspect="1" noChangeArrowheads="1"/>
            </p:cNvSpPr>
            <p:nvPr/>
          </p:nvSpPr>
          <p:spPr bwMode="auto">
            <a:xfrm>
              <a:off x="1871" y="214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92" name="Oval 203"/>
            <p:cNvSpPr>
              <a:spLocks noChangeAspect="1" noChangeArrowheads="1"/>
            </p:cNvSpPr>
            <p:nvPr/>
          </p:nvSpPr>
          <p:spPr bwMode="auto">
            <a:xfrm>
              <a:off x="2498" y="2145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93" name="Oval 204"/>
            <p:cNvSpPr>
              <a:spLocks noChangeAspect="1" noChangeArrowheads="1"/>
            </p:cNvSpPr>
            <p:nvPr/>
          </p:nvSpPr>
          <p:spPr bwMode="auto">
            <a:xfrm>
              <a:off x="3126" y="2139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94" name="Oval 205"/>
            <p:cNvSpPr>
              <a:spLocks noChangeAspect="1" noChangeArrowheads="1"/>
            </p:cNvSpPr>
            <p:nvPr/>
          </p:nvSpPr>
          <p:spPr bwMode="auto">
            <a:xfrm>
              <a:off x="3753" y="2142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95" name="Oval 206"/>
            <p:cNvSpPr>
              <a:spLocks noChangeAspect="1" noChangeArrowheads="1"/>
            </p:cNvSpPr>
            <p:nvPr/>
          </p:nvSpPr>
          <p:spPr bwMode="auto">
            <a:xfrm>
              <a:off x="4373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96" name="Oval 207"/>
            <p:cNvSpPr>
              <a:spLocks noChangeAspect="1" noChangeArrowheads="1"/>
            </p:cNvSpPr>
            <p:nvPr/>
          </p:nvSpPr>
          <p:spPr bwMode="auto">
            <a:xfrm>
              <a:off x="1244" y="213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97" name="Oval 208"/>
            <p:cNvSpPr>
              <a:spLocks noChangeAspect="1" noChangeArrowheads="1"/>
            </p:cNvSpPr>
            <p:nvPr/>
          </p:nvSpPr>
          <p:spPr bwMode="auto">
            <a:xfrm>
              <a:off x="1863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98" name="Oval 209"/>
            <p:cNvSpPr>
              <a:spLocks noChangeAspect="1" noChangeArrowheads="1"/>
            </p:cNvSpPr>
            <p:nvPr/>
          </p:nvSpPr>
          <p:spPr bwMode="auto">
            <a:xfrm>
              <a:off x="2498" y="2754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899" name="Oval 210"/>
            <p:cNvSpPr>
              <a:spLocks noChangeAspect="1" noChangeArrowheads="1"/>
            </p:cNvSpPr>
            <p:nvPr/>
          </p:nvSpPr>
          <p:spPr bwMode="auto">
            <a:xfrm>
              <a:off x="3126" y="2757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00" name="Oval 211"/>
            <p:cNvSpPr>
              <a:spLocks noChangeAspect="1" noChangeArrowheads="1"/>
            </p:cNvSpPr>
            <p:nvPr/>
          </p:nvSpPr>
          <p:spPr bwMode="auto">
            <a:xfrm>
              <a:off x="3753" y="2746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01" name="Oval 212"/>
            <p:cNvSpPr>
              <a:spLocks noChangeAspect="1" noChangeArrowheads="1"/>
            </p:cNvSpPr>
            <p:nvPr/>
          </p:nvSpPr>
          <p:spPr bwMode="auto">
            <a:xfrm>
              <a:off x="4381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02" name="Oval 213"/>
            <p:cNvSpPr>
              <a:spLocks noChangeAspect="1" noChangeArrowheads="1"/>
            </p:cNvSpPr>
            <p:nvPr/>
          </p:nvSpPr>
          <p:spPr bwMode="auto">
            <a:xfrm>
              <a:off x="1236" y="2762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03" name="Oval 214"/>
            <p:cNvSpPr>
              <a:spLocks noChangeAspect="1" noChangeArrowheads="1"/>
            </p:cNvSpPr>
            <p:nvPr/>
          </p:nvSpPr>
          <p:spPr bwMode="auto">
            <a:xfrm>
              <a:off x="1879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04" name="Oval 215"/>
            <p:cNvSpPr>
              <a:spLocks noChangeAspect="1" noChangeArrowheads="1"/>
            </p:cNvSpPr>
            <p:nvPr/>
          </p:nvSpPr>
          <p:spPr bwMode="auto">
            <a:xfrm>
              <a:off x="2498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05" name="Oval 216"/>
            <p:cNvSpPr>
              <a:spLocks noChangeAspect="1" noChangeArrowheads="1"/>
            </p:cNvSpPr>
            <p:nvPr/>
          </p:nvSpPr>
          <p:spPr bwMode="auto">
            <a:xfrm>
              <a:off x="3126" y="3366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06" name="Oval 217"/>
            <p:cNvSpPr>
              <a:spLocks noChangeAspect="1" noChangeArrowheads="1"/>
            </p:cNvSpPr>
            <p:nvPr/>
          </p:nvSpPr>
          <p:spPr bwMode="auto">
            <a:xfrm>
              <a:off x="3761" y="3358"/>
              <a:ext cx="129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07" name="Oval 218"/>
            <p:cNvSpPr>
              <a:spLocks noChangeAspect="1" noChangeArrowheads="1"/>
            </p:cNvSpPr>
            <p:nvPr/>
          </p:nvSpPr>
          <p:spPr bwMode="auto">
            <a:xfrm>
              <a:off x="4389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08" name="Oval 219"/>
            <p:cNvSpPr>
              <a:spLocks noChangeAspect="1" noChangeArrowheads="1"/>
            </p:cNvSpPr>
            <p:nvPr/>
          </p:nvSpPr>
          <p:spPr bwMode="auto">
            <a:xfrm>
              <a:off x="1244" y="3358"/>
              <a:ext cx="128" cy="1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09" name="Oval 220"/>
            <p:cNvSpPr>
              <a:spLocks noChangeAspect="1" noChangeArrowheads="1"/>
            </p:cNvSpPr>
            <p:nvPr/>
          </p:nvSpPr>
          <p:spPr bwMode="auto">
            <a:xfrm>
              <a:off x="183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10" name="Oval 221"/>
            <p:cNvSpPr>
              <a:spLocks noChangeAspect="1" noChangeArrowheads="1"/>
            </p:cNvSpPr>
            <p:nvPr/>
          </p:nvSpPr>
          <p:spPr bwMode="auto">
            <a:xfrm>
              <a:off x="2477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11" name="Oval 222"/>
            <p:cNvSpPr>
              <a:spLocks noChangeAspect="1" noChangeArrowheads="1"/>
            </p:cNvSpPr>
            <p:nvPr/>
          </p:nvSpPr>
          <p:spPr bwMode="auto">
            <a:xfrm>
              <a:off x="3145" y="1471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12" name="Oval 223"/>
            <p:cNvSpPr>
              <a:spLocks noChangeAspect="1" noChangeArrowheads="1"/>
            </p:cNvSpPr>
            <p:nvPr/>
          </p:nvSpPr>
          <p:spPr bwMode="auto">
            <a:xfrm>
              <a:off x="3798" y="1479"/>
              <a:ext cx="134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13" name="Oval 224"/>
            <p:cNvSpPr>
              <a:spLocks noChangeAspect="1" noChangeArrowheads="1"/>
            </p:cNvSpPr>
            <p:nvPr/>
          </p:nvSpPr>
          <p:spPr bwMode="auto">
            <a:xfrm>
              <a:off x="4458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14" name="Oval 225"/>
            <p:cNvSpPr>
              <a:spLocks noChangeAspect="1" noChangeArrowheads="1"/>
            </p:cNvSpPr>
            <p:nvPr/>
          </p:nvSpPr>
          <p:spPr bwMode="auto">
            <a:xfrm>
              <a:off x="1172" y="147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15" name="Oval 226"/>
            <p:cNvSpPr>
              <a:spLocks noChangeAspect="1" noChangeArrowheads="1"/>
            </p:cNvSpPr>
            <p:nvPr/>
          </p:nvSpPr>
          <p:spPr bwMode="auto">
            <a:xfrm>
              <a:off x="1818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16" name="Oval 227"/>
            <p:cNvSpPr>
              <a:spLocks noChangeAspect="1" noChangeArrowheads="1"/>
            </p:cNvSpPr>
            <p:nvPr/>
          </p:nvSpPr>
          <p:spPr bwMode="auto">
            <a:xfrm>
              <a:off x="2478" y="2119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17" name="Oval 228"/>
            <p:cNvSpPr>
              <a:spLocks noChangeAspect="1" noChangeArrowheads="1"/>
            </p:cNvSpPr>
            <p:nvPr/>
          </p:nvSpPr>
          <p:spPr bwMode="auto">
            <a:xfrm>
              <a:off x="3139" y="2125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18" name="Oval 229"/>
            <p:cNvSpPr>
              <a:spLocks noChangeAspect="1" noChangeArrowheads="1"/>
            </p:cNvSpPr>
            <p:nvPr/>
          </p:nvSpPr>
          <p:spPr bwMode="auto">
            <a:xfrm>
              <a:off x="3791" y="211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19" name="Oval 230"/>
            <p:cNvSpPr>
              <a:spLocks noChangeAspect="1" noChangeArrowheads="1"/>
            </p:cNvSpPr>
            <p:nvPr/>
          </p:nvSpPr>
          <p:spPr bwMode="auto">
            <a:xfrm>
              <a:off x="4452" y="213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20" name="Oval 231"/>
            <p:cNvSpPr>
              <a:spLocks noChangeAspect="1" noChangeArrowheads="1"/>
            </p:cNvSpPr>
            <p:nvPr/>
          </p:nvSpPr>
          <p:spPr bwMode="auto">
            <a:xfrm>
              <a:off x="1166" y="2122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21" name="Oval 232"/>
            <p:cNvSpPr>
              <a:spLocks noChangeAspect="1" noChangeArrowheads="1"/>
            </p:cNvSpPr>
            <p:nvPr/>
          </p:nvSpPr>
          <p:spPr bwMode="auto">
            <a:xfrm>
              <a:off x="1826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22" name="Oval 233"/>
            <p:cNvSpPr>
              <a:spLocks noChangeAspect="1" noChangeArrowheads="1"/>
            </p:cNvSpPr>
            <p:nvPr/>
          </p:nvSpPr>
          <p:spPr bwMode="auto">
            <a:xfrm>
              <a:off x="2484" y="2763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23" name="Oval 234"/>
            <p:cNvSpPr>
              <a:spLocks noChangeAspect="1" noChangeArrowheads="1"/>
            </p:cNvSpPr>
            <p:nvPr/>
          </p:nvSpPr>
          <p:spPr bwMode="auto">
            <a:xfrm>
              <a:off x="3136" y="276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24" name="Oval 235"/>
            <p:cNvSpPr>
              <a:spLocks noChangeAspect="1" noChangeArrowheads="1"/>
            </p:cNvSpPr>
            <p:nvPr/>
          </p:nvSpPr>
          <p:spPr bwMode="auto">
            <a:xfrm>
              <a:off x="3799" y="2774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25" name="Oval 236"/>
            <p:cNvSpPr>
              <a:spLocks noChangeAspect="1" noChangeArrowheads="1"/>
            </p:cNvSpPr>
            <p:nvPr/>
          </p:nvSpPr>
          <p:spPr bwMode="auto">
            <a:xfrm>
              <a:off x="446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26" name="Oval 237"/>
            <p:cNvSpPr>
              <a:spLocks noChangeAspect="1" noChangeArrowheads="1"/>
            </p:cNvSpPr>
            <p:nvPr/>
          </p:nvSpPr>
          <p:spPr bwMode="auto">
            <a:xfrm>
              <a:off x="1150" y="275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27" name="Oval 238"/>
            <p:cNvSpPr>
              <a:spLocks noChangeAspect="1" noChangeArrowheads="1"/>
            </p:cNvSpPr>
            <p:nvPr/>
          </p:nvSpPr>
          <p:spPr bwMode="auto">
            <a:xfrm>
              <a:off x="1826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28" name="Oval 239"/>
            <p:cNvSpPr>
              <a:spLocks noChangeAspect="1" noChangeArrowheads="1"/>
            </p:cNvSpPr>
            <p:nvPr/>
          </p:nvSpPr>
          <p:spPr bwMode="auto">
            <a:xfrm>
              <a:off x="247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29" name="Oval 240"/>
            <p:cNvSpPr>
              <a:spLocks noChangeAspect="1" noChangeArrowheads="1"/>
            </p:cNvSpPr>
            <p:nvPr/>
          </p:nvSpPr>
          <p:spPr bwMode="auto">
            <a:xfrm>
              <a:off x="3131" y="3410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30" name="Oval 241"/>
            <p:cNvSpPr>
              <a:spLocks noChangeAspect="1" noChangeArrowheads="1"/>
            </p:cNvSpPr>
            <p:nvPr/>
          </p:nvSpPr>
          <p:spPr bwMode="auto">
            <a:xfrm>
              <a:off x="3807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31" name="Oval 242"/>
            <p:cNvSpPr>
              <a:spLocks noChangeAspect="1" noChangeArrowheads="1"/>
            </p:cNvSpPr>
            <p:nvPr/>
          </p:nvSpPr>
          <p:spPr bwMode="auto">
            <a:xfrm>
              <a:off x="4460" y="3418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32" name="Oval 243"/>
            <p:cNvSpPr>
              <a:spLocks noChangeAspect="1" noChangeArrowheads="1"/>
            </p:cNvSpPr>
            <p:nvPr/>
          </p:nvSpPr>
          <p:spPr bwMode="auto">
            <a:xfrm>
              <a:off x="1158" y="3426"/>
              <a:ext cx="135" cy="135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33" name="Oval 244"/>
            <p:cNvSpPr>
              <a:spLocks noChangeAspect="1" noChangeArrowheads="1"/>
            </p:cNvSpPr>
            <p:nvPr/>
          </p:nvSpPr>
          <p:spPr bwMode="auto">
            <a:xfrm>
              <a:off x="1757" y="140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34" name="Oval 245"/>
            <p:cNvSpPr>
              <a:spLocks noChangeAspect="1" noChangeArrowheads="1"/>
            </p:cNvSpPr>
            <p:nvPr/>
          </p:nvSpPr>
          <p:spPr bwMode="auto">
            <a:xfrm>
              <a:off x="2468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35" name="Oval 246"/>
            <p:cNvSpPr>
              <a:spLocks noChangeAspect="1" noChangeArrowheads="1"/>
            </p:cNvSpPr>
            <p:nvPr/>
          </p:nvSpPr>
          <p:spPr bwMode="auto">
            <a:xfrm>
              <a:off x="3171" y="141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36" name="Oval 247"/>
            <p:cNvSpPr>
              <a:spLocks noChangeAspect="1" noChangeArrowheads="1"/>
            </p:cNvSpPr>
            <p:nvPr/>
          </p:nvSpPr>
          <p:spPr bwMode="auto">
            <a:xfrm>
              <a:off x="3865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37" name="Oval 248"/>
            <p:cNvSpPr>
              <a:spLocks noChangeAspect="1" noChangeArrowheads="1"/>
            </p:cNvSpPr>
            <p:nvPr/>
          </p:nvSpPr>
          <p:spPr bwMode="auto">
            <a:xfrm>
              <a:off x="4568" y="1405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38" name="Oval 249"/>
            <p:cNvSpPr>
              <a:spLocks noChangeAspect="1" noChangeArrowheads="1"/>
            </p:cNvSpPr>
            <p:nvPr/>
          </p:nvSpPr>
          <p:spPr bwMode="auto">
            <a:xfrm>
              <a:off x="1056" y="142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39" name="Oval 250"/>
            <p:cNvSpPr>
              <a:spLocks noChangeAspect="1" noChangeArrowheads="1"/>
            </p:cNvSpPr>
            <p:nvPr/>
          </p:nvSpPr>
          <p:spPr bwMode="auto">
            <a:xfrm>
              <a:off x="1751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40" name="Oval 251"/>
            <p:cNvSpPr>
              <a:spLocks noChangeAspect="1" noChangeArrowheads="1"/>
            </p:cNvSpPr>
            <p:nvPr/>
          </p:nvSpPr>
          <p:spPr bwMode="auto">
            <a:xfrm>
              <a:off x="2453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41" name="Oval 252"/>
            <p:cNvSpPr>
              <a:spLocks noChangeAspect="1" noChangeArrowheads="1"/>
            </p:cNvSpPr>
            <p:nvPr/>
          </p:nvSpPr>
          <p:spPr bwMode="auto">
            <a:xfrm>
              <a:off x="3153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42" name="Oval 253"/>
            <p:cNvSpPr>
              <a:spLocks noChangeAspect="1" noChangeArrowheads="1"/>
            </p:cNvSpPr>
            <p:nvPr/>
          </p:nvSpPr>
          <p:spPr bwMode="auto">
            <a:xfrm>
              <a:off x="3858" y="2097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43" name="Oval 254"/>
            <p:cNvSpPr>
              <a:spLocks noChangeAspect="1" noChangeArrowheads="1"/>
            </p:cNvSpPr>
            <p:nvPr/>
          </p:nvSpPr>
          <p:spPr bwMode="auto">
            <a:xfrm>
              <a:off x="4569" y="2105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44" name="Oval 255"/>
            <p:cNvSpPr>
              <a:spLocks noChangeAspect="1" noChangeArrowheads="1"/>
            </p:cNvSpPr>
            <p:nvPr/>
          </p:nvSpPr>
          <p:spPr bwMode="auto">
            <a:xfrm>
              <a:off x="1057" y="2097"/>
              <a:ext cx="143" cy="14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45" name="Oval 256"/>
            <p:cNvSpPr>
              <a:spLocks noChangeAspect="1" noChangeArrowheads="1"/>
            </p:cNvSpPr>
            <p:nvPr/>
          </p:nvSpPr>
          <p:spPr bwMode="auto">
            <a:xfrm>
              <a:off x="1759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46" name="Oval 257"/>
            <p:cNvSpPr>
              <a:spLocks noChangeAspect="1" noChangeArrowheads="1"/>
            </p:cNvSpPr>
            <p:nvPr/>
          </p:nvSpPr>
          <p:spPr bwMode="auto">
            <a:xfrm>
              <a:off x="2450" y="2783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47" name="Oval 258"/>
            <p:cNvSpPr>
              <a:spLocks noChangeAspect="1" noChangeArrowheads="1"/>
            </p:cNvSpPr>
            <p:nvPr/>
          </p:nvSpPr>
          <p:spPr bwMode="auto">
            <a:xfrm>
              <a:off x="3156" y="278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48" name="Oval 259"/>
            <p:cNvSpPr>
              <a:spLocks noChangeAspect="1" noChangeArrowheads="1"/>
            </p:cNvSpPr>
            <p:nvPr/>
          </p:nvSpPr>
          <p:spPr bwMode="auto">
            <a:xfrm>
              <a:off x="3858" y="2775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49" name="Oval 260"/>
            <p:cNvSpPr>
              <a:spLocks noChangeAspect="1" noChangeArrowheads="1"/>
            </p:cNvSpPr>
            <p:nvPr/>
          </p:nvSpPr>
          <p:spPr bwMode="auto">
            <a:xfrm>
              <a:off x="4553" y="2791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50" name="Oval 261"/>
            <p:cNvSpPr>
              <a:spLocks noChangeAspect="1" noChangeArrowheads="1"/>
            </p:cNvSpPr>
            <p:nvPr/>
          </p:nvSpPr>
          <p:spPr bwMode="auto">
            <a:xfrm>
              <a:off x="1033" y="2783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51" name="Oval 262"/>
            <p:cNvSpPr>
              <a:spLocks noChangeAspect="1" noChangeArrowheads="1"/>
            </p:cNvSpPr>
            <p:nvPr/>
          </p:nvSpPr>
          <p:spPr bwMode="auto">
            <a:xfrm>
              <a:off x="1751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52" name="Oval 263"/>
            <p:cNvSpPr>
              <a:spLocks noChangeAspect="1" noChangeArrowheads="1"/>
            </p:cNvSpPr>
            <p:nvPr/>
          </p:nvSpPr>
          <p:spPr bwMode="auto">
            <a:xfrm>
              <a:off x="2461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53" name="Oval 264"/>
            <p:cNvSpPr>
              <a:spLocks noChangeAspect="1" noChangeArrowheads="1"/>
            </p:cNvSpPr>
            <p:nvPr/>
          </p:nvSpPr>
          <p:spPr bwMode="auto">
            <a:xfrm>
              <a:off x="3156" y="3476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54" name="Oval 265"/>
            <p:cNvSpPr>
              <a:spLocks noChangeAspect="1" noChangeArrowheads="1"/>
            </p:cNvSpPr>
            <p:nvPr/>
          </p:nvSpPr>
          <p:spPr bwMode="auto">
            <a:xfrm>
              <a:off x="3850" y="3476"/>
              <a:ext cx="144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55" name="Oval 266"/>
            <p:cNvSpPr>
              <a:spLocks noChangeAspect="1" noChangeArrowheads="1"/>
            </p:cNvSpPr>
            <p:nvPr/>
          </p:nvSpPr>
          <p:spPr bwMode="auto">
            <a:xfrm>
              <a:off x="456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56" name="Oval 267"/>
            <p:cNvSpPr>
              <a:spLocks noChangeAspect="1" noChangeArrowheads="1"/>
            </p:cNvSpPr>
            <p:nvPr/>
          </p:nvSpPr>
          <p:spPr bwMode="auto">
            <a:xfrm>
              <a:off x="1049" y="3460"/>
              <a:ext cx="143" cy="14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57" name="Oval 268"/>
            <p:cNvSpPr>
              <a:spLocks noChangeAspect="1" noChangeArrowheads="1"/>
            </p:cNvSpPr>
            <p:nvPr/>
          </p:nvSpPr>
          <p:spPr bwMode="auto">
            <a:xfrm>
              <a:off x="1678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58" name="Oval 269"/>
            <p:cNvSpPr>
              <a:spLocks noChangeAspect="1" noChangeArrowheads="1"/>
            </p:cNvSpPr>
            <p:nvPr/>
          </p:nvSpPr>
          <p:spPr bwMode="auto">
            <a:xfrm>
              <a:off x="2433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59" name="Oval 270"/>
            <p:cNvSpPr>
              <a:spLocks noChangeAspect="1" noChangeArrowheads="1"/>
            </p:cNvSpPr>
            <p:nvPr/>
          </p:nvSpPr>
          <p:spPr bwMode="auto">
            <a:xfrm>
              <a:off x="3180" y="135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60" name="Oval 271"/>
            <p:cNvSpPr>
              <a:spLocks noChangeAspect="1" noChangeArrowheads="1"/>
            </p:cNvSpPr>
            <p:nvPr/>
          </p:nvSpPr>
          <p:spPr bwMode="auto">
            <a:xfrm>
              <a:off x="3935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61" name="Oval 272"/>
            <p:cNvSpPr>
              <a:spLocks noChangeAspect="1" noChangeArrowheads="1"/>
            </p:cNvSpPr>
            <p:nvPr/>
          </p:nvSpPr>
          <p:spPr bwMode="auto">
            <a:xfrm>
              <a:off x="4682" y="134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62" name="Oval 273"/>
            <p:cNvSpPr>
              <a:spLocks noChangeAspect="1" noChangeArrowheads="1"/>
            </p:cNvSpPr>
            <p:nvPr/>
          </p:nvSpPr>
          <p:spPr bwMode="auto">
            <a:xfrm>
              <a:off x="940" y="1336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63" name="Oval 274"/>
            <p:cNvSpPr>
              <a:spLocks noChangeAspect="1" noChangeArrowheads="1"/>
            </p:cNvSpPr>
            <p:nvPr/>
          </p:nvSpPr>
          <p:spPr bwMode="auto">
            <a:xfrm>
              <a:off x="1679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64" name="Oval 275"/>
            <p:cNvSpPr>
              <a:spLocks noChangeAspect="1" noChangeArrowheads="1"/>
            </p:cNvSpPr>
            <p:nvPr/>
          </p:nvSpPr>
          <p:spPr bwMode="auto">
            <a:xfrm>
              <a:off x="2432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65" name="Oval 276"/>
            <p:cNvSpPr>
              <a:spLocks noChangeAspect="1" noChangeArrowheads="1"/>
            </p:cNvSpPr>
            <p:nvPr/>
          </p:nvSpPr>
          <p:spPr bwMode="auto">
            <a:xfrm>
              <a:off x="3170" y="2072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66" name="Oval 277"/>
            <p:cNvSpPr>
              <a:spLocks noChangeAspect="1" noChangeArrowheads="1"/>
            </p:cNvSpPr>
            <p:nvPr/>
          </p:nvSpPr>
          <p:spPr bwMode="auto">
            <a:xfrm>
              <a:off x="3912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67" name="Oval 278"/>
            <p:cNvSpPr>
              <a:spLocks noChangeAspect="1" noChangeArrowheads="1"/>
            </p:cNvSpPr>
            <p:nvPr/>
          </p:nvSpPr>
          <p:spPr bwMode="auto">
            <a:xfrm>
              <a:off x="4675" y="2064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68" name="Oval 279"/>
            <p:cNvSpPr>
              <a:spLocks noChangeAspect="1" noChangeArrowheads="1"/>
            </p:cNvSpPr>
            <p:nvPr/>
          </p:nvSpPr>
          <p:spPr bwMode="auto">
            <a:xfrm>
              <a:off x="925" y="2080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69" name="Oval 280"/>
            <p:cNvSpPr>
              <a:spLocks noChangeAspect="1" noChangeArrowheads="1"/>
            </p:cNvSpPr>
            <p:nvPr/>
          </p:nvSpPr>
          <p:spPr bwMode="auto">
            <a:xfrm>
              <a:off x="1671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70" name="Oval 281"/>
            <p:cNvSpPr>
              <a:spLocks noChangeAspect="1" noChangeArrowheads="1"/>
            </p:cNvSpPr>
            <p:nvPr/>
          </p:nvSpPr>
          <p:spPr bwMode="auto">
            <a:xfrm>
              <a:off x="2429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71" name="Oval 282"/>
            <p:cNvSpPr>
              <a:spLocks noChangeAspect="1" noChangeArrowheads="1"/>
            </p:cNvSpPr>
            <p:nvPr/>
          </p:nvSpPr>
          <p:spPr bwMode="auto">
            <a:xfrm>
              <a:off x="3176" y="2800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72" name="Oval 283"/>
            <p:cNvSpPr>
              <a:spLocks noChangeAspect="1" noChangeArrowheads="1"/>
            </p:cNvSpPr>
            <p:nvPr/>
          </p:nvSpPr>
          <p:spPr bwMode="auto">
            <a:xfrm>
              <a:off x="3920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73" name="Oval 284"/>
            <p:cNvSpPr>
              <a:spLocks noChangeAspect="1" noChangeArrowheads="1"/>
            </p:cNvSpPr>
            <p:nvPr/>
          </p:nvSpPr>
          <p:spPr bwMode="auto">
            <a:xfrm>
              <a:off x="4659" y="2792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74" name="Oval 285"/>
            <p:cNvSpPr>
              <a:spLocks noChangeAspect="1" noChangeArrowheads="1"/>
            </p:cNvSpPr>
            <p:nvPr/>
          </p:nvSpPr>
          <p:spPr bwMode="auto">
            <a:xfrm>
              <a:off x="941" y="2808"/>
              <a:ext cx="152" cy="15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75" name="Oval 286"/>
            <p:cNvSpPr>
              <a:spLocks noChangeAspect="1" noChangeArrowheads="1"/>
            </p:cNvSpPr>
            <p:nvPr/>
          </p:nvSpPr>
          <p:spPr bwMode="auto">
            <a:xfrm>
              <a:off x="1687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76" name="Oval 287"/>
            <p:cNvSpPr>
              <a:spLocks noChangeAspect="1" noChangeArrowheads="1"/>
            </p:cNvSpPr>
            <p:nvPr/>
          </p:nvSpPr>
          <p:spPr bwMode="auto">
            <a:xfrm>
              <a:off x="2418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77" name="Oval 288"/>
            <p:cNvSpPr>
              <a:spLocks noChangeAspect="1" noChangeArrowheads="1"/>
            </p:cNvSpPr>
            <p:nvPr/>
          </p:nvSpPr>
          <p:spPr bwMode="auto">
            <a:xfrm>
              <a:off x="3181" y="3521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78" name="Oval 289"/>
            <p:cNvSpPr>
              <a:spLocks noChangeAspect="1" noChangeArrowheads="1"/>
            </p:cNvSpPr>
            <p:nvPr/>
          </p:nvSpPr>
          <p:spPr bwMode="auto">
            <a:xfrm>
              <a:off x="3912" y="3529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79" name="Oval 290"/>
            <p:cNvSpPr>
              <a:spLocks noChangeAspect="1" noChangeArrowheads="1"/>
            </p:cNvSpPr>
            <p:nvPr/>
          </p:nvSpPr>
          <p:spPr bwMode="auto">
            <a:xfrm>
              <a:off x="4675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80" name="Oval 291"/>
            <p:cNvSpPr>
              <a:spLocks noChangeAspect="1" noChangeArrowheads="1"/>
            </p:cNvSpPr>
            <p:nvPr/>
          </p:nvSpPr>
          <p:spPr bwMode="auto">
            <a:xfrm>
              <a:off x="941" y="3537"/>
              <a:ext cx="152" cy="15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81" name="Oval 292"/>
            <p:cNvSpPr>
              <a:spLocks noChangeAspect="1" noChangeArrowheads="1"/>
            </p:cNvSpPr>
            <p:nvPr/>
          </p:nvSpPr>
          <p:spPr bwMode="auto">
            <a:xfrm>
              <a:off x="1607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82" name="Oval 293"/>
            <p:cNvSpPr>
              <a:spLocks noChangeAspect="1" noChangeArrowheads="1"/>
            </p:cNvSpPr>
            <p:nvPr/>
          </p:nvSpPr>
          <p:spPr bwMode="auto">
            <a:xfrm>
              <a:off x="2396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83" name="Oval 294"/>
            <p:cNvSpPr>
              <a:spLocks noChangeAspect="1" noChangeArrowheads="1"/>
            </p:cNvSpPr>
            <p:nvPr/>
          </p:nvSpPr>
          <p:spPr bwMode="auto">
            <a:xfrm>
              <a:off x="3192" y="1266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84" name="Oval 295"/>
            <p:cNvSpPr>
              <a:spLocks noChangeAspect="1" noChangeArrowheads="1"/>
            </p:cNvSpPr>
            <p:nvPr/>
          </p:nvSpPr>
          <p:spPr bwMode="auto">
            <a:xfrm>
              <a:off x="3997" y="1274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85" name="Oval 296"/>
            <p:cNvSpPr>
              <a:spLocks noChangeAspect="1" noChangeArrowheads="1"/>
            </p:cNvSpPr>
            <p:nvPr/>
          </p:nvSpPr>
          <p:spPr bwMode="auto">
            <a:xfrm>
              <a:off x="4793" y="1274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86" name="Oval 297"/>
            <p:cNvSpPr>
              <a:spLocks noChangeAspect="1" noChangeArrowheads="1"/>
            </p:cNvSpPr>
            <p:nvPr/>
          </p:nvSpPr>
          <p:spPr bwMode="auto">
            <a:xfrm>
              <a:off x="804" y="1266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87" name="Oval 298"/>
            <p:cNvSpPr>
              <a:spLocks noChangeAspect="1" noChangeArrowheads="1"/>
            </p:cNvSpPr>
            <p:nvPr/>
          </p:nvSpPr>
          <p:spPr bwMode="auto">
            <a:xfrm>
              <a:off x="1600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88" name="Oval 299"/>
            <p:cNvSpPr>
              <a:spLocks noChangeAspect="1" noChangeArrowheads="1"/>
            </p:cNvSpPr>
            <p:nvPr/>
          </p:nvSpPr>
          <p:spPr bwMode="auto">
            <a:xfrm>
              <a:off x="2396" y="2039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89" name="Oval 300"/>
            <p:cNvSpPr>
              <a:spLocks noChangeAspect="1" noChangeArrowheads="1"/>
            </p:cNvSpPr>
            <p:nvPr/>
          </p:nvSpPr>
          <p:spPr bwMode="auto">
            <a:xfrm>
              <a:off x="3196" y="204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90" name="Oval 301"/>
            <p:cNvSpPr>
              <a:spLocks noChangeAspect="1" noChangeArrowheads="1"/>
            </p:cNvSpPr>
            <p:nvPr/>
          </p:nvSpPr>
          <p:spPr bwMode="auto">
            <a:xfrm>
              <a:off x="3981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91" name="Oval 302"/>
            <p:cNvSpPr>
              <a:spLocks noChangeAspect="1" noChangeArrowheads="1"/>
            </p:cNvSpPr>
            <p:nvPr/>
          </p:nvSpPr>
          <p:spPr bwMode="auto">
            <a:xfrm>
              <a:off x="4778" y="2034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92" name="Oval 303"/>
            <p:cNvSpPr>
              <a:spLocks noChangeAspect="1" noChangeArrowheads="1"/>
            </p:cNvSpPr>
            <p:nvPr/>
          </p:nvSpPr>
          <p:spPr bwMode="auto">
            <a:xfrm>
              <a:off x="804" y="204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93" name="Oval 304"/>
            <p:cNvSpPr>
              <a:spLocks noChangeAspect="1" noChangeArrowheads="1"/>
            </p:cNvSpPr>
            <p:nvPr/>
          </p:nvSpPr>
          <p:spPr bwMode="auto">
            <a:xfrm>
              <a:off x="1608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94" name="Oval 305"/>
            <p:cNvSpPr>
              <a:spLocks noChangeAspect="1" noChangeArrowheads="1"/>
            </p:cNvSpPr>
            <p:nvPr/>
          </p:nvSpPr>
          <p:spPr bwMode="auto">
            <a:xfrm>
              <a:off x="2399" y="2822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95" name="Oval 306"/>
            <p:cNvSpPr>
              <a:spLocks noChangeAspect="1" noChangeArrowheads="1"/>
            </p:cNvSpPr>
            <p:nvPr/>
          </p:nvSpPr>
          <p:spPr bwMode="auto">
            <a:xfrm>
              <a:off x="3193" y="2822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96" name="Oval 307"/>
            <p:cNvSpPr>
              <a:spLocks noChangeAspect="1" noChangeArrowheads="1"/>
            </p:cNvSpPr>
            <p:nvPr/>
          </p:nvSpPr>
          <p:spPr bwMode="auto">
            <a:xfrm>
              <a:off x="3997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97" name="Oval 308"/>
            <p:cNvSpPr>
              <a:spLocks noChangeAspect="1" noChangeArrowheads="1"/>
            </p:cNvSpPr>
            <p:nvPr/>
          </p:nvSpPr>
          <p:spPr bwMode="auto">
            <a:xfrm>
              <a:off x="4794" y="2827"/>
              <a:ext cx="162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98" name="Oval 309"/>
            <p:cNvSpPr>
              <a:spLocks noChangeAspect="1" noChangeArrowheads="1"/>
            </p:cNvSpPr>
            <p:nvPr/>
          </p:nvSpPr>
          <p:spPr bwMode="auto">
            <a:xfrm>
              <a:off x="812" y="2811"/>
              <a:ext cx="163" cy="16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1999" name="Oval 310"/>
            <p:cNvSpPr>
              <a:spLocks noChangeAspect="1" noChangeArrowheads="1"/>
            </p:cNvSpPr>
            <p:nvPr/>
          </p:nvSpPr>
          <p:spPr bwMode="auto">
            <a:xfrm>
              <a:off x="1608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00" name="Oval 311"/>
            <p:cNvSpPr>
              <a:spLocks noChangeAspect="1" noChangeArrowheads="1"/>
            </p:cNvSpPr>
            <p:nvPr/>
          </p:nvSpPr>
          <p:spPr bwMode="auto">
            <a:xfrm>
              <a:off x="24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01" name="Oval 312"/>
            <p:cNvSpPr>
              <a:spLocks noChangeAspect="1" noChangeArrowheads="1"/>
            </p:cNvSpPr>
            <p:nvPr/>
          </p:nvSpPr>
          <p:spPr bwMode="auto">
            <a:xfrm>
              <a:off x="3185" y="3603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02" name="Oval 313"/>
            <p:cNvSpPr>
              <a:spLocks noChangeAspect="1" noChangeArrowheads="1"/>
            </p:cNvSpPr>
            <p:nvPr/>
          </p:nvSpPr>
          <p:spPr bwMode="auto">
            <a:xfrm>
              <a:off x="3997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03" name="Oval 314"/>
            <p:cNvSpPr>
              <a:spLocks noChangeAspect="1" noChangeArrowheads="1"/>
            </p:cNvSpPr>
            <p:nvPr/>
          </p:nvSpPr>
          <p:spPr bwMode="auto">
            <a:xfrm>
              <a:off x="4786" y="3587"/>
              <a:ext cx="162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04" name="Oval 315"/>
            <p:cNvSpPr>
              <a:spLocks noChangeAspect="1" noChangeArrowheads="1"/>
            </p:cNvSpPr>
            <p:nvPr/>
          </p:nvSpPr>
          <p:spPr bwMode="auto">
            <a:xfrm>
              <a:off x="812" y="3595"/>
              <a:ext cx="163" cy="16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05" name="Oval 316"/>
            <p:cNvSpPr>
              <a:spLocks noChangeArrowheads="1"/>
            </p:cNvSpPr>
            <p:nvPr/>
          </p:nvSpPr>
          <p:spPr bwMode="auto">
            <a:xfrm>
              <a:off x="1533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06" name="Oval 317"/>
            <p:cNvSpPr>
              <a:spLocks noChangeArrowheads="1"/>
            </p:cNvSpPr>
            <p:nvPr/>
          </p:nvSpPr>
          <p:spPr bwMode="auto">
            <a:xfrm>
              <a:off x="2373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07" name="Oval 318"/>
            <p:cNvSpPr>
              <a:spLocks noChangeArrowheads="1"/>
            </p:cNvSpPr>
            <p:nvPr/>
          </p:nvSpPr>
          <p:spPr bwMode="auto">
            <a:xfrm>
              <a:off x="3221" y="1178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08" name="Oval 319"/>
            <p:cNvSpPr>
              <a:spLocks noChangeArrowheads="1"/>
            </p:cNvSpPr>
            <p:nvPr/>
          </p:nvSpPr>
          <p:spPr bwMode="auto">
            <a:xfrm>
              <a:off x="4061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09" name="Oval 320"/>
            <p:cNvSpPr>
              <a:spLocks noChangeArrowheads="1"/>
            </p:cNvSpPr>
            <p:nvPr/>
          </p:nvSpPr>
          <p:spPr bwMode="auto">
            <a:xfrm>
              <a:off x="4909" y="118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10" name="Oval 321"/>
            <p:cNvSpPr>
              <a:spLocks noChangeArrowheads="1"/>
            </p:cNvSpPr>
            <p:nvPr/>
          </p:nvSpPr>
          <p:spPr bwMode="auto">
            <a:xfrm>
              <a:off x="678" y="119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11" name="Oval 322"/>
            <p:cNvSpPr>
              <a:spLocks noChangeArrowheads="1"/>
            </p:cNvSpPr>
            <p:nvPr/>
          </p:nvSpPr>
          <p:spPr bwMode="auto">
            <a:xfrm>
              <a:off x="1517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12" name="Oval 323"/>
            <p:cNvSpPr>
              <a:spLocks noChangeArrowheads="1"/>
            </p:cNvSpPr>
            <p:nvPr/>
          </p:nvSpPr>
          <p:spPr bwMode="auto">
            <a:xfrm>
              <a:off x="2365" y="201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13" name="Oval 324"/>
            <p:cNvSpPr>
              <a:spLocks noChangeArrowheads="1"/>
            </p:cNvSpPr>
            <p:nvPr/>
          </p:nvSpPr>
          <p:spPr bwMode="auto">
            <a:xfrm>
              <a:off x="3216" y="201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14" name="Oval 325"/>
            <p:cNvSpPr>
              <a:spLocks noChangeArrowheads="1"/>
            </p:cNvSpPr>
            <p:nvPr/>
          </p:nvSpPr>
          <p:spPr bwMode="auto">
            <a:xfrm>
              <a:off x="4069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15" name="Oval 326"/>
            <p:cNvSpPr>
              <a:spLocks noChangeArrowheads="1"/>
            </p:cNvSpPr>
            <p:nvPr/>
          </p:nvSpPr>
          <p:spPr bwMode="auto">
            <a:xfrm>
              <a:off x="4901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16" name="Oval 327"/>
            <p:cNvSpPr>
              <a:spLocks noChangeArrowheads="1"/>
            </p:cNvSpPr>
            <p:nvPr/>
          </p:nvSpPr>
          <p:spPr bwMode="auto">
            <a:xfrm>
              <a:off x="678" y="2020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17" name="Oval 328"/>
            <p:cNvSpPr>
              <a:spLocks noChangeArrowheads="1"/>
            </p:cNvSpPr>
            <p:nvPr/>
          </p:nvSpPr>
          <p:spPr bwMode="auto">
            <a:xfrm>
              <a:off x="1517" y="2855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18" name="Oval 329"/>
            <p:cNvSpPr>
              <a:spLocks noChangeArrowheads="1"/>
            </p:cNvSpPr>
            <p:nvPr/>
          </p:nvSpPr>
          <p:spPr bwMode="auto">
            <a:xfrm>
              <a:off x="2359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19" name="Oval 330"/>
            <p:cNvSpPr>
              <a:spLocks noChangeArrowheads="1"/>
            </p:cNvSpPr>
            <p:nvPr/>
          </p:nvSpPr>
          <p:spPr bwMode="auto">
            <a:xfrm>
              <a:off x="3210" y="2842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20" name="Oval 331"/>
            <p:cNvSpPr>
              <a:spLocks noChangeArrowheads="1"/>
            </p:cNvSpPr>
            <p:nvPr/>
          </p:nvSpPr>
          <p:spPr bwMode="auto">
            <a:xfrm>
              <a:off x="4053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21" name="Oval 332"/>
            <p:cNvSpPr>
              <a:spLocks noChangeArrowheads="1"/>
            </p:cNvSpPr>
            <p:nvPr/>
          </p:nvSpPr>
          <p:spPr bwMode="auto">
            <a:xfrm>
              <a:off x="4925" y="2839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22" name="Oval 333"/>
            <p:cNvSpPr>
              <a:spLocks noChangeArrowheads="1"/>
            </p:cNvSpPr>
            <p:nvPr/>
          </p:nvSpPr>
          <p:spPr bwMode="auto">
            <a:xfrm>
              <a:off x="662" y="2831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23" name="Oval 334"/>
            <p:cNvSpPr>
              <a:spLocks noChangeArrowheads="1"/>
            </p:cNvSpPr>
            <p:nvPr/>
          </p:nvSpPr>
          <p:spPr bwMode="auto">
            <a:xfrm>
              <a:off x="1509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24" name="Oval 335"/>
            <p:cNvSpPr>
              <a:spLocks noChangeArrowheads="1"/>
            </p:cNvSpPr>
            <p:nvPr/>
          </p:nvSpPr>
          <p:spPr bwMode="auto">
            <a:xfrm>
              <a:off x="2365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25" name="Oval 336"/>
            <p:cNvSpPr>
              <a:spLocks noChangeArrowheads="1"/>
            </p:cNvSpPr>
            <p:nvPr/>
          </p:nvSpPr>
          <p:spPr bwMode="auto">
            <a:xfrm>
              <a:off x="3221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26" name="Oval 337"/>
            <p:cNvSpPr>
              <a:spLocks noChangeArrowheads="1"/>
            </p:cNvSpPr>
            <p:nvPr/>
          </p:nvSpPr>
          <p:spPr bwMode="auto">
            <a:xfrm>
              <a:off x="4053" y="3674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27" name="Oval 338"/>
            <p:cNvSpPr>
              <a:spLocks noChangeArrowheads="1"/>
            </p:cNvSpPr>
            <p:nvPr/>
          </p:nvSpPr>
          <p:spPr bwMode="auto">
            <a:xfrm>
              <a:off x="4893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028" name="Oval 339"/>
            <p:cNvSpPr>
              <a:spLocks noChangeArrowheads="1"/>
            </p:cNvSpPr>
            <p:nvPr/>
          </p:nvSpPr>
          <p:spPr bwMode="auto">
            <a:xfrm>
              <a:off x="662" y="3666"/>
              <a:ext cx="173" cy="17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1860" name="Rectangle 340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6000" smtClean="0"/>
              <a:t>What is “disorder”?</a:t>
            </a:r>
          </a:p>
        </p:txBody>
      </p:sp>
    </p:spTree>
    <p:extLst>
      <p:ext uri="{BB962C8B-B14F-4D97-AF65-F5344CB8AC3E}">
        <p14:creationId xmlns:p14="http://schemas.microsoft.com/office/powerpoint/2010/main" val="303375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6000" smtClean="0"/>
              <a:t>What is “disorder”?</a:t>
            </a:r>
          </a:p>
        </p:txBody>
      </p:sp>
      <p:grpSp>
        <p:nvGrpSpPr>
          <p:cNvPr id="233475" name="Group 3"/>
          <p:cNvGrpSpPr>
            <a:grpSpLocks/>
          </p:cNvGrpSpPr>
          <p:nvPr/>
        </p:nvGrpSpPr>
        <p:grpSpPr bwMode="auto">
          <a:xfrm>
            <a:off x="1063625" y="1882775"/>
            <a:ext cx="7016750" cy="4211638"/>
            <a:chOff x="670" y="1186"/>
            <a:chExt cx="4420" cy="2653"/>
          </a:xfrm>
        </p:grpSpPr>
        <p:sp>
          <p:nvSpPr>
            <p:cNvPr id="123059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60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61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62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63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64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65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66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67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68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69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70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71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72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73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74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75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76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77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78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79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80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81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082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23083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123209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10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11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12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13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14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15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16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17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18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19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20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21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22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23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24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25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26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27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28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29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30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31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32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3084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123185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86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87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88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89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90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91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92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93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94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95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96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97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98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99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00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01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02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03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04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05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06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07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208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3085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123161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62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63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64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65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66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67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68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69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70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71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72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73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74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75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76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77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78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79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80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81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82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83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84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3086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123137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38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39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0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1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2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3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4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5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6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7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8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49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0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1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2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3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4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5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6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7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8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59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60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3087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123113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14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15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16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17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18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19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20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21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22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23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24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25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26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27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28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29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30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31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32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33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34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35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36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3088" name="Group 153"/>
            <p:cNvGrpSpPr>
              <a:grpSpLocks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123089" name="Oval 154"/>
              <p:cNvSpPr>
                <a:spLocks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90" name="Oval 155"/>
              <p:cNvSpPr>
                <a:spLocks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91" name="Oval 156"/>
              <p:cNvSpPr>
                <a:spLocks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92" name="Oval 157"/>
              <p:cNvSpPr>
                <a:spLocks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93" name="Oval 158"/>
              <p:cNvSpPr>
                <a:spLocks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94" name="Oval 159"/>
              <p:cNvSpPr>
                <a:spLocks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95" name="Oval 160"/>
              <p:cNvSpPr>
                <a:spLocks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96" name="Oval 161"/>
              <p:cNvSpPr>
                <a:spLocks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97" name="Oval 162"/>
              <p:cNvSpPr>
                <a:spLocks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98" name="Oval 163"/>
              <p:cNvSpPr>
                <a:spLocks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99" name="Oval 164"/>
              <p:cNvSpPr>
                <a:spLocks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00" name="Oval 165"/>
              <p:cNvSpPr>
                <a:spLocks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01" name="Oval 166"/>
              <p:cNvSpPr>
                <a:spLocks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02" name="Oval 167"/>
              <p:cNvSpPr>
                <a:spLocks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03" name="Oval 168"/>
              <p:cNvSpPr>
                <a:spLocks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04" name="Oval 169"/>
              <p:cNvSpPr>
                <a:spLocks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05" name="Oval 170"/>
              <p:cNvSpPr>
                <a:spLocks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06" name="Oval 171"/>
              <p:cNvSpPr>
                <a:spLocks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07" name="Oval 172"/>
              <p:cNvSpPr>
                <a:spLocks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08" name="Oval 173"/>
              <p:cNvSpPr>
                <a:spLocks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09" name="Oval 174"/>
              <p:cNvSpPr>
                <a:spLocks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10" name="Oval 175"/>
              <p:cNvSpPr>
                <a:spLocks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11" name="Oval 176"/>
              <p:cNvSpPr>
                <a:spLocks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112" name="Oval 177"/>
              <p:cNvSpPr>
                <a:spLocks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33650" name="Group 178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122885" name="Oval 179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86" name="Oval 180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87" name="Oval 181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88" name="Oval 182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89" name="Oval 183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90" name="Oval 184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91" name="Oval 185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92" name="Oval 186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93" name="Oval 187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94" name="Oval 188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95" name="Oval 189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96" name="Oval 190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97" name="Oval 191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98" name="Oval 192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899" name="Oval 193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900" name="Oval 194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901" name="Oval 195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902" name="Oval 196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903" name="Oval 197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904" name="Oval 198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905" name="Oval 199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906" name="Oval 200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907" name="Oval 201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908" name="Oval 202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22909" name="Group 203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123035" name="Oval 2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36" name="Oval 2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37" name="Oval 2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38" name="Oval 2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39" name="Oval 2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40" name="Oval 2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41" name="Oval 2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42" name="Oval 2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43" name="Oval 2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44" name="Oval 2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45" name="Oval 2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46" name="Oval 2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47" name="Oval 2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48" name="Oval 2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49" name="Oval 2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50" name="Oval 2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51" name="Oval 2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52" name="Oval 2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53" name="Oval 2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54" name="Oval 2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55" name="Oval 2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56" name="Oval 2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57" name="Oval 2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58" name="Oval 2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2910" name="Group 228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123011" name="Oval 2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12" name="Oval 2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13" name="Oval 2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14" name="Oval 2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15" name="Oval 2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16" name="Oval 2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17" name="Oval 2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18" name="Oval 2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19" name="Oval 2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20" name="Oval 2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21" name="Oval 2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22" name="Oval 2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23" name="Oval 2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24" name="Oval 2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25" name="Oval 2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26" name="Oval 2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27" name="Oval 2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28" name="Oval 2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29" name="Oval 2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30" name="Oval 2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31" name="Oval 2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32" name="Oval 2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33" name="Oval 2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34" name="Oval 2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2911" name="Group 253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122987" name="Oval 2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88" name="Oval 2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89" name="Oval 2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90" name="Oval 2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91" name="Oval 2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92" name="Oval 2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93" name="Oval 2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94" name="Oval 2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95" name="Oval 2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96" name="Oval 2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97" name="Oval 2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98" name="Oval 2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99" name="Oval 2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00" name="Oval 2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01" name="Oval 2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02" name="Oval 2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03" name="Oval 2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04" name="Oval 2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05" name="Oval 2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06" name="Oval 2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07" name="Oval 2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08" name="Oval 2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09" name="Oval 2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010" name="Oval 2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2912" name="Group 278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122963" name="Oval 2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64" name="Oval 2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65" name="Oval 2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66" name="Oval 2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67" name="Oval 2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68" name="Oval 2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69" name="Oval 2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0" name="Oval 2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1" name="Oval 2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2" name="Oval 2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3" name="Oval 2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4" name="Oval 2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5" name="Oval 2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6" name="Oval 2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7" name="Oval 2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8" name="Oval 2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79" name="Oval 2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80" name="Oval 2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81" name="Oval 2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82" name="Oval 2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83" name="Oval 2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84" name="Oval 3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85" name="Oval 3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86" name="Oval 3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2913" name="Group 303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122939" name="Oval 3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40" name="Oval 3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41" name="Oval 3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42" name="Oval 3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43" name="Oval 3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44" name="Oval 3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45" name="Oval 3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46" name="Oval 3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47" name="Oval 3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48" name="Oval 3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49" name="Oval 3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50" name="Oval 3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51" name="Oval 3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52" name="Oval 3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53" name="Oval 3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54" name="Oval 3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55" name="Oval 3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56" name="Oval 3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57" name="Oval 3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58" name="Oval 3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59" name="Oval 3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60" name="Oval 3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61" name="Oval 3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62" name="Oval 3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2914" name="Group 328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122915" name="Oval 3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16" name="Oval 3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17" name="Oval 3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18" name="Oval 3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19" name="Oval 3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20" name="Oval 3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21" name="Oval 3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22" name="Oval 3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23" name="Oval 3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24" name="Oval 3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25" name="Oval 3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26" name="Oval 3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27" name="Oval 3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28" name="Oval 3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29" name="Oval 3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30" name="Oval 3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31" name="Oval 3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32" name="Oval 3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33" name="Oval 3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34" name="Oval 3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35" name="Oval 3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36" name="Oval 3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37" name="Oval 3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938" name="Oval 3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8099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57077E-6 L -0.25 -0.1507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75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3347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Scattering: atom by atom</a:t>
            </a:r>
          </a:p>
        </p:txBody>
      </p:sp>
      <p:graphicFrame>
        <p:nvGraphicFramePr>
          <p:cNvPr id="30723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443163" y="1763713"/>
          <a:ext cx="6086475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78" name="Chart" r:id="rId3" imgW="6096075" imgH="4067089" progId="MSGraph.Chart.8">
                  <p:embed followColorScheme="full"/>
                </p:oleObj>
              </mc:Choice>
              <mc:Fallback>
                <p:oleObj name="Chart" r:id="rId3" imgW="6096075" imgH="406708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1763713"/>
                        <a:ext cx="6086475" cy="405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982663" y="285908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725" name="Oval 5"/>
          <p:cNvSpPr>
            <a:spLocks noChangeArrowheads="1"/>
          </p:cNvSpPr>
          <p:nvPr/>
        </p:nvSpPr>
        <p:spPr bwMode="auto">
          <a:xfrm>
            <a:off x="982663" y="325596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982663" y="365125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>
            <a:off x="982663" y="404653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4746625" y="56657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h</a:t>
            </a:r>
            <a:r>
              <a:rPr lang="en-US" smtClean="0">
                <a:solidFill>
                  <a:srgbClr val="000000"/>
                </a:solidFill>
              </a:rPr>
              <a:t> index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 rot="16200000">
            <a:off x="1750219" y="3444082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71749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325563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6000" smtClean="0"/>
              <a:t>What is “disorder”?</a:t>
            </a:r>
          </a:p>
        </p:txBody>
      </p:sp>
      <p:grpSp>
        <p:nvGrpSpPr>
          <p:cNvPr id="123907" name="Group 3"/>
          <p:cNvGrpSpPr>
            <a:grpSpLocks noChangeAspect="1"/>
          </p:cNvGrpSpPr>
          <p:nvPr/>
        </p:nvGrpSpPr>
        <p:grpSpPr bwMode="auto">
          <a:xfrm>
            <a:off x="500063" y="1882775"/>
            <a:ext cx="3500437" cy="2100263"/>
            <a:chOff x="670" y="1186"/>
            <a:chExt cx="4420" cy="2653"/>
          </a:xfrm>
        </p:grpSpPr>
        <p:sp>
          <p:nvSpPr>
            <p:cNvPr id="123939" name="Oval 4"/>
            <p:cNvSpPr>
              <a:spLocks noChangeAspect="1" noChangeArrowheads="1"/>
            </p:cNvSpPr>
            <p:nvPr/>
          </p:nvSpPr>
          <p:spPr bwMode="auto">
            <a:xfrm>
              <a:off x="193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40" name="Oval 5"/>
            <p:cNvSpPr>
              <a:spLocks noChangeAspect="1" noChangeArrowheads="1"/>
            </p:cNvSpPr>
            <p:nvPr/>
          </p:nvSpPr>
          <p:spPr bwMode="auto">
            <a:xfrm>
              <a:off x="252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41" name="Oval 6"/>
            <p:cNvSpPr>
              <a:spLocks noChangeAspect="1" noChangeArrowheads="1"/>
            </p:cNvSpPr>
            <p:nvPr/>
          </p:nvSpPr>
          <p:spPr bwMode="auto">
            <a:xfrm>
              <a:off x="3119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42" name="Oval 7"/>
            <p:cNvSpPr>
              <a:spLocks noChangeAspect="1" noChangeArrowheads="1"/>
            </p:cNvSpPr>
            <p:nvPr/>
          </p:nvSpPr>
          <p:spPr bwMode="auto">
            <a:xfrm>
              <a:off x="3712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43" name="Oval 8"/>
            <p:cNvSpPr>
              <a:spLocks noChangeAspect="1" noChangeArrowheads="1"/>
            </p:cNvSpPr>
            <p:nvPr/>
          </p:nvSpPr>
          <p:spPr bwMode="auto">
            <a:xfrm>
              <a:off x="4305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44" name="Oval 9"/>
            <p:cNvSpPr>
              <a:spLocks noChangeAspect="1" noChangeArrowheads="1"/>
            </p:cNvSpPr>
            <p:nvPr/>
          </p:nvSpPr>
          <p:spPr bwMode="auto">
            <a:xfrm>
              <a:off x="1340" y="1584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45" name="Oval 10"/>
            <p:cNvSpPr>
              <a:spLocks noChangeAspect="1" noChangeArrowheads="1"/>
            </p:cNvSpPr>
            <p:nvPr/>
          </p:nvSpPr>
          <p:spPr bwMode="auto">
            <a:xfrm>
              <a:off x="1927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46" name="Oval 11"/>
            <p:cNvSpPr>
              <a:spLocks noChangeAspect="1" noChangeArrowheads="1"/>
            </p:cNvSpPr>
            <p:nvPr/>
          </p:nvSpPr>
          <p:spPr bwMode="auto">
            <a:xfrm>
              <a:off x="2520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47" name="Oval 12"/>
            <p:cNvSpPr>
              <a:spLocks noChangeAspect="1" noChangeArrowheads="1"/>
            </p:cNvSpPr>
            <p:nvPr/>
          </p:nvSpPr>
          <p:spPr bwMode="auto">
            <a:xfrm>
              <a:off x="3113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48" name="Oval 13"/>
            <p:cNvSpPr>
              <a:spLocks noChangeAspect="1" noChangeArrowheads="1"/>
            </p:cNvSpPr>
            <p:nvPr/>
          </p:nvSpPr>
          <p:spPr bwMode="auto">
            <a:xfrm>
              <a:off x="3706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49" name="Oval 14"/>
            <p:cNvSpPr>
              <a:spLocks noChangeAspect="1" noChangeArrowheads="1"/>
            </p:cNvSpPr>
            <p:nvPr/>
          </p:nvSpPr>
          <p:spPr bwMode="auto">
            <a:xfrm>
              <a:off x="4299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50" name="Oval 15"/>
            <p:cNvSpPr>
              <a:spLocks noChangeAspect="1" noChangeArrowheads="1"/>
            </p:cNvSpPr>
            <p:nvPr/>
          </p:nvSpPr>
          <p:spPr bwMode="auto">
            <a:xfrm>
              <a:off x="1334" y="2162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51" name="Oval 16"/>
            <p:cNvSpPr>
              <a:spLocks noChangeAspect="1" noChangeArrowheads="1"/>
            </p:cNvSpPr>
            <p:nvPr/>
          </p:nvSpPr>
          <p:spPr bwMode="auto">
            <a:xfrm>
              <a:off x="1927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52" name="Oval 17"/>
            <p:cNvSpPr>
              <a:spLocks noChangeAspect="1" noChangeArrowheads="1"/>
            </p:cNvSpPr>
            <p:nvPr/>
          </p:nvSpPr>
          <p:spPr bwMode="auto">
            <a:xfrm>
              <a:off x="2520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53" name="Oval 18"/>
            <p:cNvSpPr>
              <a:spLocks noChangeAspect="1" noChangeArrowheads="1"/>
            </p:cNvSpPr>
            <p:nvPr/>
          </p:nvSpPr>
          <p:spPr bwMode="auto">
            <a:xfrm>
              <a:off x="3113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54" name="Oval 19"/>
            <p:cNvSpPr>
              <a:spLocks noChangeAspect="1" noChangeArrowheads="1"/>
            </p:cNvSpPr>
            <p:nvPr/>
          </p:nvSpPr>
          <p:spPr bwMode="auto">
            <a:xfrm>
              <a:off x="3706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55" name="Oval 20"/>
            <p:cNvSpPr>
              <a:spLocks noChangeAspect="1" noChangeArrowheads="1"/>
            </p:cNvSpPr>
            <p:nvPr/>
          </p:nvSpPr>
          <p:spPr bwMode="auto">
            <a:xfrm>
              <a:off x="4299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56" name="Oval 21"/>
            <p:cNvSpPr>
              <a:spLocks noChangeAspect="1" noChangeArrowheads="1"/>
            </p:cNvSpPr>
            <p:nvPr/>
          </p:nvSpPr>
          <p:spPr bwMode="auto">
            <a:xfrm>
              <a:off x="1334" y="2740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57" name="Oval 22"/>
            <p:cNvSpPr>
              <a:spLocks noChangeAspect="1" noChangeArrowheads="1"/>
            </p:cNvSpPr>
            <p:nvPr/>
          </p:nvSpPr>
          <p:spPr bwMode="auto">
            <a:xfrm>
              <a:off x="1927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58" name="Oval 23"/>
            <p:cNvSpPr>
              <a:spLocks noChangeAspect="1" noChangeArrowheads="1"/>
            </p:cNvSpPr>
            <p:nvPr/>
          </p:nvSpPr>
          <p:spPr bwMode="auto">
            <a:xfrm>
              <a:off x="2520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59" name="Oval 24"/>
            <p:cNvSpPr>
              <a:spLocks noChangeAspect="1" noChangeArrowheads="1"/>
            </p:cNvSpPr>
            <p:nvPr/>
          </p:nvSpPr>
          <p:spPr bwMode="auto">
            <a:xfrm>
              <a:off x="3113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60" name="Oval 25"/>
            <p:cNvSpPr>
              <a:spLocks noChangeAspect="1" noChangeArrowheads="1"/>
            </p:cNvSpPr>
            <p:nvPr/>
          </p:nvSpPr>
          <p:spPr bwMode="auto">
            <a:xfrm>
              <a:off x="3706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61" name="Oval 26"/>
            <p:cNvSpPr>
              <a:spLocks noChangeAspect="1" noChangeArrowheads="1"/>
            </p:cNvSpPr>
            <p:nvPr/>
          </p:nvSpPr>
          <p:spPr bwMode="auto">
            <a:xfrm>
              <a:off x="4299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62" name="Oval 27"/>
            <p:cNvSpPr>
              <a:spLocks noChangeAspect="1" noChangeArrowheads="1"/>
            </p:cNvSpPr>
            <p:nvPr/>
          </p:nvSpPr>
          <p:spPr bwMode="auto">
            <a:xfrm>
              <a:off x="1334" y="3319"/>
              <a:ext cx="121" cy="12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grpSp>
          <p:nvGrpSpPr>
            <p:cNvPr id="123963" name="Group 28"/>
            <p:cNvGrpSpPr>
              <a:grpSpLocks noChangeAspect="1"/>
            </p:cNvGrpSpPr>
            <p:nvPr/>
          </p:nvGrpSpPr>
          <p:grpSpPr bwMode="auto">
            <a:xfrm>
              <a:off x="1244" y="1531"/>
              <a:ext cx="3271" cy="1963"/>
              <a:chOff x="674" y="1199"/>
              <a:chExt cx="4420" cy="2653"/>
            </a:xfrm>
          </p:grpSpPr>
          <p:sp>
            <p:nvSpPr>
              <p:cNvPr id="124089" name="Oval 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90" name="Oval 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91" name="Oval 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92" name="Oval 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93" name="Oval 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94" name="Oval 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95" name="Oval 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96" name="Oval 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97" name="Oval 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98" name="Oval 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99" name="Oval 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00" name="Oval 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01" name="Oval 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02" name="Oval 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03" name="Oval 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04" name="Oval 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05" name="Oval 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06" name="Oval 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07" name="Oval 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08" name="Oval 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09" name="Oval 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10" name="Oval 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11" name="Oval 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112" name="Oval 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3964" name="Group 53"/>
            <p:cNvGrpSpPr>
              <a:grpSpLocks noChangeAspect="1"/>
            </p:cNvGrpSpPr>
            <p:nvPr/>
          </p:nvGrpSpPr>
          <p:grpSpPr bwMode="auto">
            <a:xfrm>
              <a:off x="1158" y="1479"/>
              <a:ext cx="3443" cy="2066"/>
              <a:chOff x="674" y="1199"/>
              <a:chExt cx="4420" cy="2653"/>
            </a:xfrm>
          </p:grpSpPr>
          <p:sp>
            <p:nvSpPr>
              <p:cNvPr id="124065" name="Oval 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66" name="Oval 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67" name="Oval 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68" name="Oval 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69" name="Oval 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70" name="Oval 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71" name="Oval 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72" name="Oval 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73" name="Oval 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74" name="Oval 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75" name="Oval 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76" name="Oval 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77" name="Oval 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78" name="Oval 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79" name="Oval 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80" name="Oval 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81" name="Oval 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82" name="Oval 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83" name="Oval 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84" name="Oval 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85" name="Oval 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86" name="Oval 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87" name="Oval 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88" name="Oval 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3965" name="Group 78"/>
            <p:cNvGrpSpPr>
              <a:grpSpLocks noChangeAspect="1"/>
            </p:cNvGrpSpPr>
            <p:nvPr/>
          </p:nvGrpSpPr>
          <p:grpSpPr bwMode="auto">
            <a:xfrm>
              <a:off x="1049" y="1413"/>
              <a:ext cx="3662" cy="2198"/>
              <a:chOff x="674" y="1199"/>
              <a:chExt cx="4420" cy="2653"/>
            </a:xfrm>
          </p:grpSpPr>
          <p:sp>
            <p:nvSpPr>
              <p:cNvPr id="124041" name="Oval 7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42" name="Oval 8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43" name="Oval 8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44" name="Oval 8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45" name="Oval 8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46" name="Oval 8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47" name="Oval 8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48" name="Oval 8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49" name="Oval 8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50" name="Oval 8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51" name="Oval 8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52" name="Oval 9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53" name="Oval 9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54" name="Oval 9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55" name="Oval 9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56" name="Oval 9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57" name="Oval 9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58" name="Oval 9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59" name="Oval 9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60" name="Oval 9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61" name="Oval 9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62" name="Oval 10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63" name="Oval 10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64" name="Oval 10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3966" name="Group 103"/>
            <p:cNvGrpSpPr>
              <a:grpSpLocks noChangeAspect="1"/>
            </p:cNvGrpSpPr>
            <p:nvPr/>
          </p:nvGrpSpPr>
          <p:grpSpPr bwMode="auto">
            <a:xfrm>
              <a:off x="933" y="1344"/>
              <a:ext cx="3893" cy="2337"/>
              <a:chOff x="674" y="1199"/>
              <a:chExt cx="4420" cy="2653"/>
            </a:xfrm>
          </p:grpSpPr>
          <p:sp>
            <p:nvSpPr>
              <p:cNvPr id="124017" name="Oval 10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18" name="Oval 10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19" name="Oval 10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20" name="Oval 10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21" name="Oval 10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22" name="Oval 10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23" name="Oval 11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24" name="Oval 11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25" name="Oval 11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26" name="Oval 11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27" name="Oval 11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28" name="Oval 11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29" name="Oval 11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30" name="Oval 11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31" name="Oval 11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32" name="Oval 11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33" name="Oval 12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34" name="Oval 12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35" name="Oval 12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36" name="Oval 12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37" name="Oval 12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38" name="Oval 12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39" name="Oval 12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40" name="Oval 12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3967" name="Group 128"/>
            <p:cNvGrpSpPr>
              <a:grpSpLocks noChangeAspect="1"/>
            </p:cNvGrpSpPr>
            <p:nvPr/>
          </p:nvGrpSpPr>
          <p:grpSpPr bwMode="auto">
            <a:xfrm>
              <a:off x="804" y="1266"/>
              <a:ext cx="4152" cy="2492"/>
              <a:chOff x="674" y="1199"/>
              <a:chExt cx="4420" cy="2653"/>
            </a:xfrm>
          </p:grpSpPr>
          <p:sp>
            <p:nvSpPr>
              <p:cNvPr id="123993" name="Oval 129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94" name="Oval 130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95" name="Oval 131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96" name="Oval 132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97" name="Oval 133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98" name="Oval 134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99" name="Oval 135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00" name="Oval 136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01" name="Oval 137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02" name="Oval 138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03" name="Oval 139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04" name="Oval 140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05" name="Oval 141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06" name="Oval 142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07" name="Oval 143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08" name="Oval 144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09" name="Oval 145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10" name="Oval 146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11" name="Oval 147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12" name="Oval 148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13" name="Oval 149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14" name="Oval 150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15" name="Oval 151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016" name="Oval 152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3968" name="Group 153"/>
            <p:cNvGrpSpPr>
              <a:grpSpLocks noChangeAspect="1"/>
            </p:cNvGrpSpPr>
            <p:nvPr/>
          </p:nvGrpSpPr>
          <p:grpSpPr bwMode="auto">
            <a:xfrm>
              <a:off x="670" y="1186"/>
              <a:ext cx="4420" cy="2653"/>
              <a:chOff x="674" y="1199"/>
              <a:chExt cx="4420" cy="2653"/>
            </a:xfrm>
          </p:grpSpPr>
          <p:sp>
            <p:nvSpPr>
              <p:cNvPr id="123969" name="Oval 154"/>
              <p:cNvSpPr>
                <a:spLocks noChangeAspect="1" noChangeArrowheads="1"/>
              </p:cNvSpPr>
              <p:nvPr/>
            </p:nvSpPr>
            <p:spPr bwMode="auto">
              <a:xfrm>
                <a:off x="1529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70" name="Oval 155"/>
              <p:cNvSpPr>
                <a:spLocks noChangeAspect="1" noChangeArrowheads="1"/>
              </p:cNvSpPr>
              <p:nvPr/>
            </p:nvSpPr>
            <p:spPr bwMode="auto">
              <a:xfrm>
                <a:off x="2377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71" name="Oval 156"/>
              <p:cNvSpPr>
                <a:spLocks noChangeAspect="1" noChangeArrowheads="1"/>
              </p:cNvSpPr>
              <p:nvPr/>
            </p:nvSpPr>
            <p:spPr bwMode="auto">
              <a:xfrm>
                <a:off x="3225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72" name="Oval 157"/>
              <p:cNvSpPr>
                <a:spLocks noChangeAspect="1" noChangeArrowheads="1"/>
              </p:cNvSpPr>
              <p:nvPr/>
            </p:nvSpPr>
            <p:spPr bwMode="auto">
              <a:xfrm>
                <a:off x="4073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73" name="Oval 158"/>
              <p:cNvSpPr>
                <a:spLocks noChangeAspect="1" noChangeArrowheads="1"/>
              </p:cNvSpPr>
              <p:nvPr/>
            </p:nvSpPr>
            <p:spPr bwMode="auto">
              <a:xfrm>
                <a:off x="4921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74" name="Oval 159"/>
              <p:cNvSpPr>
                <a:spLocks noChangeAspect="1" noChangeArrowheads="1"/>
              </p:cNvSpPr>
              <p:nvPr/>
            </p:nvSpPr>
            <p:spPr bwMode="auto">
              <a:xfrm>
                <a:off x="682" y="119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75" name="Oval 160"/>
              <p:cNvSpPr>
                <a:spLocks noChangeAspect="1" noChangeArrowheads="1"/>
              </p:cNvSpPr>
              <p:nvPr/>
            </p:nvSpPr>
            <p:spPr bwMode="auto">
              <a:xfrm>
                <a:off x="1521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76" name="Oval 161"/>
              <p:cNvSpPr>
                <a:spLocks noChangeAspect="1" noChangeArrowheads="1"/>
              </p:cNvSpPr>
              <p:nvPr/>
            </p:nvSpPr>
            <p:spPr bwMode="auto">
              <a:xfrm>
                <a:off x="2369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77" name="Oval 162"/>
              <p:cNvSpPr>
                <a:spLocks noChangeAspect="1" noChangeArrowheads="1"/>
              </p:cNvSpPr>
              <p:nvPr/>
            </p:nvSpPr>
            <p:spPr bwMode="auto">
              <a:xfrm>
                <a:off x="3217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78" name="Oval 163"/>
              <p:cNvSpPr>
                <a:spLocks noChangeAspect="1" noChangeArrowheads="1"/>
              </p:cNvSpPr>
              <p:nvPr/>
            </p:nvSpPr>
            <p:spPr bwMode="auto">
              <a:xfrm>
                <a:off x="4065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79" name="Oval 164"/>
              <p:cNvSpPr>
                <a:spLocks noChangeAspect="1" noChangeArrowheads="1"/>
              </p:cNvSpPr>
              <p:nvPr/>
            </p:nvSpPr>
            <p:spPr bwMode="auto">
              <a:xfrm>
                <a:off x="4913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80" name="Oval 165"/>
              <p:cNvSpPr>
                <a:spLocks noChangeAspect="1" noChangeArrowheads="1"/>
              </p:cNvSpPr>
              <p:nvPr/>
            </p:nvSpPr>
            <p:spPr bwMode="auto">
              <a:xfrm>
                <a:off x="674" y="2025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81" name="Oval 166"/>
              <p:cNvSpPr>
                <a:spLocks noChangeAspect="1" noChangeArrowheads="1"/>
              </p:cNvSpPr>
              <p:nvPr/>
            </p:nvSpPr>
            <p:spPr bwMode="auto">
              <a:xfrm>
                <a:off x="1521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82" name="Oval 167"/>
              <p:cNvSpPr>
                <a:spLocks noChangeAspect="1" noChangeArrowheads="1"/>
              </p:cNvSpPr>
              <p:nvPr/>
            </p:nvSpPr>
            <p:spPr bwMode="auto">
              <a:xfrm>
                <a:off x="2369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83" name="Oval 168"/>
              <p:cNvSpPr>
                <a:spLocks noChangeAspect="1" noChangeArrowheads="1"/>
              </p:cNvSpPr>
              <p:nvPr/>
            </p:nvSpPr>
            <p:spPr bwMode="auto">
              <a:xfrm>
                <a:off x="3217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84" name="Oval 169"/>
              <p:cNvSpPr>
                <a:spLocks noChangeAspect="1" noChangeArrowheads="1"/>
              </p:cNvSpPr>
              <p:nvPr/>
            </p:nvSpPr>
            <p:spPr bwMode="auto">
              <a:xfrm>
                <a:off x="4065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85" name="Oval 170"/>
              <p:cNvSpPr>
                <a:spLocks noChangeAspect="1" noChangeArrowheads="1"/>
              </p:cNvSpPr>
              <p:nvPr/>
            </p:nvSpPr>
            <p:spPr bwMode="auto">
              <a:xfrm>
                <a:off x="4913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86" name="Oval 171"/>
              <p:cNvSpPr>
                <a:spLocks noChangeAspect="1" noChangeArrowheads="1"/>
              </p:cNvSpPr>
              <p:nvPr/>
            </p:nvSpPr>
            <p:spPr bwMode="auto">
              <a:xfrm>
                <a:off x="674" y="2852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87" name="Oval 172"/>
              <p:cNvSpPr>
                <a:spLocks noChangeAspect="1" noChangeArrowheads="1"/>
              </p:cNvSpPr>
              <p:nvPr/>
            </p:nvSpPr>
            <p:spPr bwMode="auto">
              <a:xfrm>
                <a:off x="1521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88" name="Oval 173"/>
              <p:cNvSpPr>
                <a:spLocks noChangeAspect="1" noChangeArrowheads="1"/>
              </p:cNvSpPr>
              <p:nvPr/>
            </p:nvSpPr>
            <p:spPr bwMode="auto">
              <a:xfrm>
                <a:off x="2369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89" name="Oval 174"/>
              <p:cNvSpPr>
                <a:spLocks noChangeAspect="1" noChangeArrowheads="1"/>
              </p:cNvSpPr>
              <p:nvPr/>
            </p:nvSpPr>
            <p:spPr bwMode="auto">
              <a:xfrm>
                <a:off x="3217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90" name="Oval 175"/>
              <p:cNvSpPr>
                <a:spLocks noChangeAspect="1" noChangeArrowheads="1"/>
              </p:cNvSpPr>
              <p:nvPr/>
            </p:nvSpPr>
            <p:spPr bwMode="auto">
              <a:xfrm>
                <a:off x="4065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91" name="Oval 176"/>
              <p:cNvSpPr>
                <a:spLocks noChangeAspect="1" noChangeArrowheads="1"/>
              </p:cNvSpPr>
              <p:nvPr/>
            </p:nvSpPr>
            <p:spPr bwMode="auto">
              <a:xfrm>
                <a:off x="4913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992" name="Oval 177"/>
              <p:cNvSpPr>
                <a:spLocks noChangeAspect="1" noChangeArrowheads="1"/>
              </p:cNvSpPr>
              <p:nvPr/>
            </p:nvSpPr>
            <p:spPr bwMode="auto">
              <a:xfrm>
                <a:off x="674" y="3679"/>
                <a:ext cx="173" cy="173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234674" name="Line 178"/>
          <p:cNvSpPr>
            <a:spLocks noChangeShapeType="1"/>
          </p:cNvSpPr>
          <p:nvPr/>
        </p:nvSpPr>
        <p:spPr bwMode="auto">
          <a:xfrm flipH="1" flipV="1">
            <a:off x="1631950" y="2970213"/>
            <a:ext cx="331788" cy="2206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75" name="Line 179"/>
          <p:cNvSpPr>
            <a:spLocks noChangeShapeType="1"/>
          </p:cNvSpPr>
          <p:nvPr/>
        </p:nvSpPr>
        <p:spPr bwMode="auto">
          <a:xfrm flipV="1">
            <a:off x="2532063" y="3079750"/>
            <a:ext cx="107950" cy="1095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76" name="Line 180"/>
          <p:cNvSpPr>
            <a:spLocks noChangeShapeType="1"/>
          </p:cNvSpPr>
          <p:nvPr/>
        </p:nvSpPr>
        <p:spPr bwMode="auto">
          <a:xfrm>
            <a:off x="2565400" y="3917950"/>
            <a:ext cx="276225" cy="465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77" name="Line 181"/>
          <p:cNvSpPr>
            <a:spLocks noChangeShapeType="1"/>
          </p:cNvSpPr>
          <p:nvPr/>
        </p:nvSpPr>
        <p:spPr bwMode="auto">
          <a:xfrm flipH="1">
            <a:off x="944563" y="3779838"/>
            <a:ext cx="428625" cy="6048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78" name="Line 182"/>
          <p:cNvSpPr>
            <a:spLocks noChangeShapeType="1"/>
          </p:cNvSpPr>
          <p:nvPr/>
        </p:nvSpPr>
        <p:spPr bwMode="auto">
          <a:xfrm flipV="1">
            <a:off x="887413" y="3211513"/>
            <a:ext cx="196850" cy="15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79" name="Line 183"/>
          <p:cNvSpPr>
            <a:spLocks noChangeShapeType="1"/>
          </p:cNvSpPr>
          <p:nvPr/>
        </p:nvSpPr>
        <p:spPr bwMode="auto">
          <a:xfrm flipH="1" flipV="1">
            <a:off x="3098800" y="2393950"/>
            <a:ext cx="84138" cy="233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80" name="Line 184"/>
          <p:cNvSpPr>
            <a:spLocks noChangeShapeType="1"/>
          </p:cNvSpPr>
          <p:nvPr/>
        </p:nvSpPr>
        <p:spPr bwMode="auto">
          <a:xfrm flipV="1">
            <a:off x="1514475" y="3490913"/>
            <a:ext cx="295275" cy="1635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81" name="Line 185"/>
          <p:cNvSpPr>
            <a:spLocks noChangeShapeType="1"/>
          </p:cNvSpPr>
          <p:nvPr/>
        </p:nvSpPr>
        <p:spPr bwMode="auto">
          <a:xfrm flipV="1">
            <a:off x="1485900" y="2100263"/>
            <a:ext cx="315913" cy="136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82" name="Line 186"/>
          <p:cNvSpPr>
            <a:spLocks noChangeShapeType="1"/>
          </p:cNvSpPr>
          <p:nvPr/>
        </p:nvSpPr>
        <p:spPr bwMode="auto">
          <a:xfrm>
            <a:off x="3114675" y="2078038"/>
            <a:ext cx="153988" cy="2270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83" name="Line 187"/>
          <p:cNvSpPr>
            <a:spLocks noChangeShapeType="1"/>
          </p:cNvSpPr>
          <p:nvPr/>
        </p:nvSpPr>
        <p:spPr bwMode="auto">
          <a:xfrm flipH="1">
            <a:off x="3616325" y="2630488"/>
            <a:ext cx="100013" cy="293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84" name="Line 188"/>
          <p:cNvSpPr>
            <a:spLocks noChangeShapeType="1"/>
          </p:cNvSpPr>
          <p:nvPr/>
        </p:nvSpPr>
        <p:spPr bwMode="auto">
          <a:xfrm flipV="1">
            <a:off x="698500" y="1619250"/>
            <a:ext cx="22225" cy="3794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85" name="Line 189"/>
          <p:cNvSpPr>
            <a:spLocks noChangeShapeType="1"/>
          </p:cNvSpPr>
          <p:nvPr/>
        </p:nvSpPr>
        <p:spPr bwMode="auto">
          <a:xfrm flipH="1">
            <a:off x="3535363" y="3933825"/>
            <a:ext cx="377825" cy="222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86" name="Line 190"/>
          <p:cNvSpPr>
            <a:spLocks noChangeShapeType="1"/>
          </p:cNvSpPr>
          <p:nvPr/>
        </p:nvSpPr>
        <p:spPr bwMode="auto">
          <a:xfrm>
            <a:off x="1954213" y="3724275"/>
            <a:ext cx="257175" cy="20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87" name="Line 191"/>
          <p:cNvSpPr>
            <a:spLocks noChangeShapeType="1"/>
          </p:cNvSpPr>
          <p:nvPr/>
        </p:nvSpPr>
        <p:spPr bwMode="auto">
          <a:xfrm flipH="1">
            <a:off x="3192463" y="3286125"/>
            <a:ext cx="766762" cy="41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88" name="Line 192"/>
          <p:cNvSpPr>
            <a:spLocks noChangeShapeType="1"/>
          </p:cNvSpPr>
          <p:nvPr/>
        </p:nvSpPr>
        <p:spPr bwMode="auto">
          <a:xfrm flipV="1">
            <a:off x="1984375" y="2522538"/>
            <a:ext cx="57150" cy="161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89" name="Line 193"/>
          <p:cNvSpPr>
            <a:spLocks noChangeShapeType="1"/>
          </p:cNvSpPr>
          <p:nvPr/>
        </p:nvSpPr>
        <p:spPr bwMode="auto">
          <a:xfrm>
            <a:off x="3941763" y="2622550"/>
            <a:ext cx="68262" cy="200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90" name="Line 194"/>
          <p:cNvSpPr>
            <a:spLocks noChangeShapeType="1"/>
          </p:cNvSpPr>
          <p:nvPr/>
        </p:nvSpPr>
        <p:spPr bwMode="auto">
          <a:xfrm>
            <a:off x="2562225" y="2089150"/>
            <a:ext cx="342900" cy="301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91" name="Line 195"/>
          <p:cNvSpPr>
            <a:spLocks noChangeShapeType="1"/>
          </p:cNvSpPr>
          <p:nvPr/>
        </p:nvSpPr>
        <p:spPr bwMode="auto">
          <a:xfrm flipV="1">
            <a:off x="3629025" y="3562350"/>
            <a:ext cx="249238" cy="188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92" name="Line 196"/>
          <p:cNvSpPr>
            <a:spLocks noChangeShapeType="1"/>
          </p:cNvSpPr>
          <p:nvPr/>
        </p:nvSpPr>
        <p:spPr bwMode="auto">
          <a:xfrm flipH="1">
            <a:off x="2806700" y="3733800"/>
            <a:ext cx="257175" cy="5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93" name="Line 197"/>
          <p:cNvSpPr>
            <a:spLocks noChangeShapeType="1"/>
          </p:cNvSpPr>
          <p:nvPr/>
        </p:nvSpPr>
        <p:spPr bwMode="auto">
          <a:xfrm>
            <a:off x="2557463" y="2679700"/>
            <a:ext cx="160337" cy="190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94" name="Line 198"/>
          <p:cNvSpPr>
            <a:spLocks noChangeShapeType="1"/>
          </p:cNvSpPr>
          <p:nvPr/>
        </p:nvSpPr>
        <p:spPr bwMode="auto">
          <a:xfrm flipH="1" flipV="1">
            <a:off x="207963" y="3224213"/>
            <a:ext cx="347662" cy="3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95" name="Line 199"/>
          <p:cNvSpPr>
            <a:spLocks noChangeShapeType="1"/>
          </p:cNvSpPr>
          <p:nvPr/>
        </p:nvSpPr>
        <p:spPr bwMode="auto">
          <a:xfrm flipV="1">
            <a:off x="674688" y="2551113"/>
            <a:ext cx="2857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96" name="Line 200"/>
          <p:cNvSpPr>
            <a:spLocks noChangeShapeType="1"/>
          </p:cNvSpPr>
          <p:nvPr/>
        </p:nvSpPr>
        <p:spPr bwMode="auto">
          <a:xfrm>
            <a:off x="2014538" y="2247900"/>
            <a:ext cx="231775" cy="666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34697" name="Line 201"/>
          <p:cNvSpPr>
            <a:spLocks noChangeShapeType="1"/>
          </p:cNvSpPr>
          <p:nvPr/>
        </p:nvSpPr>
        <p:spPr bwMode="auto">
          <a:xfrm flipH="1" flipV="1">
            <a:off x="3643313" y="1784350"/>
            <a:ext cx="65087" cy="271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234698" name="Picture 2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779588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4699" name="Text Box 203"/>
          <p:cNvSpPr txBox="1">
            <a:spLocks noChangeArrowheads="1"/>
          </p:cNvSpPr>
          <p:nvPr/>
        </p:nvSpPr>
        <p:spPr bwMode="auto">
          <a:xfrm>
            <a:off x="1785938" y="4141788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order</a:t>
            </a:r>
          </a:p>
        </p:txBody>
      </p:sp>
      <p:sp>
        <p:nvSpPr>
          <p:cNvPr id="234700" name="Text Box 204"/>
          <p:cNvSpPr txBox="1">
            <a:spLocks noChangeArrowheads="1"/>
          </p:cNvSpPr>
          <p:nvPr/>
        </p:nvSpPr>
        <p:spPr bwMode="auto">
          <a:xfrm>
            <a:off x="6397625" y="4030663"/>
            <a:ext cx="71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order</a:t>
            </a:r>
          </a:p>
        </p:txBody>
      </p:sp>
      <p:sp>
        <p:nvSpPr>
          <p:cNvPr id="234701" name="Text Box 205"/>
          <p:cNvSpPr txBox="1">
            <a:spLocks noChangeArrowheads="1"/>
          </p:cNvSpPr>
          <p:nvPr/>
        </p:nvSpPr>
        <p:spPr bwMode="auto">
          <a:xfrm>
            <a:off x="5257800" y="5646738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disorder</a:t>
            </a:r>
          </a:p>
        </p:txBody>
      </p:sp>
      <p:grpSp>
        <p:nvGrpSpPr>
          <p:cNvPr id="234702" name="Group 206"/>
          <p:cNvGrpSpPr>
            <a:grpSpLocks/>
          </p:cNvGrpSpPr>
          <p:nvPr/>
        </p:nvGrpSpPr>
        <p:grpSpPr bwMode="auto">
          <a:xfrm>
            <a:off x="3562350" y="4276725"/>
            <a:ext cx="2320925" cy="1239838"/>
            <a:chOff x="2268" y="2694"/>
            <a:chExt cx="1462" cy="781"/>
          </a:xfrm>
        </p:grpSpPr>
        <p:sp>
          <p:nvSpPr>
            <p:cNvPr id="123937" name="Freeform 207"/>
            <p:cNvSpPr>
              <a:spLocks noChangeAspect="1"/>
            </p:cNvSpPr>
            <p:nvPr/>
          </p:nvSpPr>
          <p:spPr bwMode="auto">
            <a:xfrm>
              <a:off x="2268" y="2694"/>
              <a:ext cx="1314" cy="781"/>
            </a:xfrm>
            <a:custGeom>
              <a:avLst/>
              <a:gdLst>
                <a:gd name="T0" fmla="*/ 0 w 3486"/>
                <a:gd name="T1" fmla="*/ 781 h 2073"/>
                <a:gd name="T2" fmla="*/ 154 w 3486"/>
                <a:gd name="T3" fmla="*/ 778 h 2073"/>
                <a:gd name="T4" fmla="*/ 233 w 3486"/>
                <a:gd name="T5" fmla="*/ 765 h 2073"/>
                <a:gd name="T6" fmla="*/ 301 w 3486"/>
                <a:gd name="T7" fmla="*/ 729 h 2073"/>
                <a:gd name="T8" fmla="*/ 375 w 3486"/>
                <a:gd name="T9" fmla="*/ 634 h 2073"/>
                <a:gd name="T10" fmla="*/ 461 w 3486"/>
                <a:gd name="T11" fmla="*/ 433 h 2073"/>
                <a:gd name="T12" fmla="*/ 525 w 3486"/>
                <a:gd name="T13" fmla="*/ 243 h 2073"/>
                <a:gd name="T14" fmla="*/ 574 w 3486"/>
                <a:gd name="T15" fmla="*/ 105 h 2073"/>
                <a:gd name="T16" fmla="*/ 613 w 3486"/>
                <a:gd name="T17" fmla="*/ 32 h 2073"/>
                <a:gd name="T18" fmla="*/ 636 w 3486"/>
                <a:gd name="T19" fmla="*/ 5 h 2073"/>
                <a:gd name="T20" fmla="*/ 658 w 3486"/>
                <a:gd name="T21" fmla="*/ 1 h 2073"/>
                <a:gd name="T22" fmla="*/ 690 w 3486"/>
                <a:gd name="T23" fmla="*/ 10 h 2073"/>
                <a:gd name="T24" fmla="*/ 721 w 3486"/>
                <a:gd name="T25" fmla="*/ 55 h 2073"/>
                <a:gd name="T26" fmla="*/ 755 w 3486"/>
                <a:gd name="T27" fmla="*/ 136 h 2073"/>
                <a:gd name="T28" fmla="*/ 812 w 3486"/>
                <a:gd name="T29" fmla="*/ 299 h 2073"/>
                <a:gd name="T30" fmla="*/ 857 w 3486"/>
                <a:gd name="T31" fmla="*/ 437 h 2073"/>
                <a:gd name="T32" fmla="*/ 914 w 3486"/>
                <a:gd name="T33" fmla="*/ 577 h 2073"/>
                <a:gd name="T34" fmla="*/ 954 w 3486"/>
                <a:gd name="T35" fmla="*/ 654 h 2073"/>
                <a:gd name="T36" fmla="*/ 993 w 3486"/>
                <a:gd name="T37" fmla="*/ 704 h 2073"/>
                <a:gd name="T38" fmla="*/ 1040 w 3486"/>
                <a:gd name="T39" fmla="*/ 744 h 2073"/>
                <a:gd name="T40" fmla="*/ 1101 w 3486"/>
                <a:gd name="T41" fmla="*/ 765 h 2073"/>
                <a:gd name="T42" fmla="*/ 1203 w 3486"/>
                <a:gd name="T43" fmla="*/ 778 h 2073"/>
                <a:gd name="T44" fmla="*/ 1314 w 3486"/>
                <a:gd name="T45" fmla="*/ 781 h 2073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3486" h="2073">
                  <a:moveTo>
                    <a:pt x="0" y="2072"/>
                  </a:moveTo>
                  <a:cubicBezTo>
                    <a:pt x="152" y="2072"/>
                    <a:pt x="305" y="2073"/>
                    <a:pt x="408" y="2066"/>
                  </a:cubicBezTo>
                  <a:cubicBezTo>
                    <a:pt x="511" y="2059"/>
                    <a:pt x="553" y="2052"/>
                    <a:pt x="618" y="2030"/>
                  </a:cubicBezTo>
                  <a:cubicBezTo>
                    <a:pt x="683" y="2008"/>
                    <a:pt x="735" y="1992"/>
                    <a:pt x="798" y="1934"/>
                  </a:cubicBezTo>
                  <a:cubicBezTo>
                    <a:pt x="861" y="1876"/>
                    <a:pt x="925" y="1813"/>
                    <a:pt x="996" y="1682"/>
                  </a:cubicBezTo>
                  <a:cubicBezTo>
                    <a:pt x="1067" y="1551"/>
                    <a:pt x="1158" y="1321"/>
                    <a:pt x="1224" y="1148"/>
                  </a:cubicBezTo>
                  <a:cubicBezTo>
                    <a:pt x="1290" y="975"/>
                    <a:pt x="1342" y="789"/>
                    <a:pt x="1392" y="644"/>
                  </a:cubicBezTo>
                  <a:cubicBezTo>
                    <a:pt x="1442" y="499"/>
                    <a:pt x="1485" y="371"/>
                    <a:pt x="1524" y="278"/>
                  </a:cubicBezTo>
                  <a:cubicBezTo>
                    <a:pt x="1563" y="185"/>
                    <a:pt x="1599" y="130"/>
                    <a:pt x="1626" y="86"/>
                  </a:cubicBezTo>
                  <a:cubicBezTo>
                    <a:pt x="1653" y="42"/>
                    <a:pt x="1666" y="28"/>
                    <a:pt x="1686" y="14"/>
                  </a:cubicBezTo>
                  <a:cubicBezTo>
                    <a:pt x="1706" y="0"/>
                    <a:pt x="1722" y="0"/>
                    <a:pt x="1746" y="2"/>
                  </a:cubicBezTo>
                  <a:cubicBezTo>
                    <a:pt x="1770" y="4"/>
                    <a:pt x="1802" y="2"/>
                    <a:pt x="1830" y="26"/>
                  </a:cubicBezTo>
                  <a:cubicBezTo>
                    <a:pt x="1858" y="50"/>
                    <a:pt x="1885" y="90"/>
                    <a:pt x="1914" y="146"/>
                  </a:cubicBezTo>
                  <a:cubicBezTo>
                    <a:pt x="1943" y="202"/>
                    <a:pt x="1964" y="254"/>
                    <a:pt x="2004" y="362"/>
                  </a:cubicBezTo>
                  <a:cubicBezTo>
                    <a:pt x="2044" y="470"/>
                    <a:pt x="2109" y="661"/>
                    <a:pt x="2154" y="794"/>
                  </a:cubicBezTo>
                  <a:cubicBezTo>
                    <a:pt x="2199" y="927"/>
                    <a:pt x="2229" y="1037"/>
                    <a:pt x="2274" y="1160"/>
                  </a:cubicBezTo>
                  <a:cubicBezTo>
                    <a:pt x="2319" y="1283"/>
                    <a:pt x="2381" y="1436"/>
                    <a:pt x="2424" y="1532"/>
                  </a:cubicBezTo>
                  <a:cubicBezTo>
                    <a:pt x="2467" y="1628"/>
                    <a:pt x="2497" y="1680"/>
                    <a:pt x="2532" y="1736"/>
                  </a:cubicBezTo>
                  <a:cubicBezTo>
                    <a:pt x="2567" y="1792"/>
                    <a:pt x="2596" y="1828"/>
                    <a:pt x="2634" y="1868"/>
                  </a:cubicBezTo>
                  <a:cubicBezTo>
                    <a:pt x="2672" y="1908"/>
                    <a:pt x="2712" y="1949"/>
                    <a:pt x="2760" y="1976"/>
                  </a:cubicBezTo>
                  <a:cubicBezTo>
                    <a:pt x="2808" y="2003"/>
                    <a:pt x="2850" y="2015"/>
                    <a:pt x="2922" y="2030"/>
                  </a:cubicBezTo>
                  <a:cubicBezTo>
                    <a:pt x="2994" y="2045"/>
                    <a:pt x="3098" y="2059"/>
                    <a:pt x="3192" y="2066"/>
                  </a:cubicBezTo>
                  <a:cubicBezTo>
                    <a:pt x="3286" y="2073"/>
                    <a:pt x="3386" y="2072"/>
                    <a:pt x="3486" y="207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3938" name="Text Box 208"/>
            <p:cNvSpPr txBox="1">
              <a:spLocks noChangeArrowheads="1"/>
            </p:cNvSpPr>
            <p:nvPr/>
          </p:nvSpPr>
          <p:spPr bwMode="auto">
            <a:xfrm>
              <a:off x="3110" y="2885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</a:rPr>
                <a:t>B-factor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699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 L 0.07604 0.2333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346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166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0.1073 0.25833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2346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5" y="129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0.07188 0.3263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346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4" y="1631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33333E-6 L 0.16979 0.26111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34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30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7037E-6 L 0.225 0.23472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2346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1173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29271 0.26389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2346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35" y="131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0.22708 0.34166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2346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54" y="1708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7.40741E-7 L 0.1 0.4236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2346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118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07708 0.42223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2346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2111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5625 0.42361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346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3" y="2118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 L 0.16458 0.50278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234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25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33333E-6 L 0.1 0.5069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2346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5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.225 0.41667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2346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2083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5.55112E-17 L 0.22917 0.49861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2346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58" y="2493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28542 0.47778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2346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71" y="238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1.85185E-6 L 0.28855 0.41528 " pathEditMode="relative" rAng="0" ptsTypes="AA">
                                      <p:cBhvr>
                                        <p:cTn id="36" dur="3000" fill="hold"/>
                                        <p:tgtEl>
                                          <p:spTgt spid="2346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0764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29479 0.3430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2346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40" y="1715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34271 0.4791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2346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2395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33959 0.2722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2346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36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40834 0.33612 " pathEditMode="relative" rAng="0" ptsTypes="AA">
                                      <p:cBhvr>
                                        <p:cTn id="44" dur="3000" fill="hold"/>
                                        <p:tgtEl>
                                          <p:spTgt spid="2346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17" y="1680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22222E-6 L 0.4323 0.42639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2346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15" y="2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4.44444E-6 L 0.42812 0.51528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234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25764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33333E-6 L 0.44375 0.33055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346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87" y="1652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11111E-6 L 0.35417 0.2541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2346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3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2257 -1.06383E-6 L 1.94444E-6 -1.06383E-6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346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28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4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4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674" grpId="0" animBg="1"/>
      <p:bldP spid="234675" grpId="0" animBg="1"/>
      <p:bldP spid="234676" grpId="0" animBg="1"/>
      <p:bldP spid="234677" grpId="0" animBg="1"/>
      <p:bldP spid="234678" grpId="0" animBg="1"/>
      <p:bldP spid="234679" grpId="0" animBg="1"/>
      <p:bldP spid="234680" grpId="0" animBg="1"/>
      <p:bldP spid="234681" grpId="0" animBg="1"/>
      <p:bldP spid="234682" grpId="0" animBg="1"/>
      <p:bldP spid="234683" grpId="0" animBg="1"/>
      <p:bldP spid="234684" grpId="0" animBg="1"/>
      <p:bldP spid="234685" grpId="0" animBg="1"/>
      <p:bldP spid="234686" grpId="0" animBg="1"/>
      <p:bldP spid="234687" grpId="0" animBg="1"/>
      <p:bldP spid="234688" grpId="0" animBg="1"/>
      <p:bldP spid="234689" grpId="0" animBg="1"/>
      <p:bldP spid="234690" grpId="0" animBg="1"/>
      <p:bldP spid="234691" grpId="0" animBg="1"/>
      <p:bldP spid="234692" grpId="0" animBg="1"/>
      <p:bldP spid="234693" grpId="0" animBg="1"/>
      <p:bldP spid="234694" grpId="0" animBg="1"/>
      <p:bldP spid="234695" grpId="0" animBg="1"/>
      <p:bldP spid="234696" grpId="0" animBg="1"/>
      <p:bldP spid="234697" grpId="0" animBg="1"/>
      <p:bldP spid="234699" grpId="0"/>
      <p:bldP spid="234700" grpId="0"/>
      <p:bldP spid="23470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52" name="Rectangle 8"/>
          <p:cNvSpPr>
            <a:spLocks noChangeArrowheads="1"/>
          </p:cNvSpPr>
          <p:nvPr/>
        </p:nvSpPr>
        <p:spPr bwMode="auto">
          <a:xfrm>
            <a:off x="7850188" y="1214438"/>
            <a:ext cx="757237" cy="581342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1" name="Rectangle 7"/>
          <p:cNvSpPr>
            <a:spLocks noChangeArrowheads="1"/>
          </p:cNvSpPr>
          <p:nvPr/>
        </p:nvSpPr>
        <p:spPr bwMode="auto">
          <a:xfrm>
            <a:off x="342900" y="1179513"/>
            <a:ext cx="10556875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122  N   LEU A  13      -3.244  25.808  19.998  1.00 16.96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123  CA  LEU A  13      -2.877  25.448  21.355  1.00 15.29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124  C   LEU A  13      -2.792  23.966  21.561  1.00 17.54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125  O   LEU A  13      -1.814  23.493  22.143  1.00 16.35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126  CB  LEU A  13      -3.907  26.164  22.268  1.00 18.72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127  CG  LEU A  13      -3.577  25.982  23.738  1.00 21.19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128  CD1 LEU A  13      -2.283  26.820  24.019  1.00 19.43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129  CD2 LEU A  13      -4.702  26.474  24.639  1.00 24.65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130  N   SER A  14      -3.677  23.149  20.979  1.00 15.96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131  CA  SER A  14      -3.646  21.711  21.061  1.00 18.26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132  C   SER A  14      -2.373  21.203  20.360  1.00 18.71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133  O   SER A  14      -1.747  20.315  20.930  1.00 17.47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134  CB  SER A  14      -4.875  21.077  20.419  1.00 17.62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135  OG ASER A  14      -4.825  19.665  20.388  0.50 20.89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136  OG BSER A  14      -6.027  21.408  21.164  0.50 18.67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137  N   LYS A  15      -2.045  21.772  19.215  1.00 18.03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138  CA  LYS A  15      -0.799  21.361  18.555  1.00 18.12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139  C   LYS A  15       0.446  21.707  19.351  1.00 18.81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140  O   LYS A  15       1.400  20.948  19.411  1.00 17.77           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141  CB  LYS A  15      -0.700  22.034  17.177  1.00 14.49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142  CG  LYS A  15      -1.727  21.368  16.256  1.00 16.12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143  CD  LYS A  15      -1.663  22.147  14.936  1.00 19.40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144  CE ALYS A  15      -2.725  21.614  13.986  0.50 17.42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145  CE BLYS A  15      -1.750  21.211  13.750  0.50 17.01           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146  NZ ALYS A  15      -2.346  21.674  12.559  0.50 18.61           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pt-BR" sz="1600">
                <a:solidFill>
                  <a:srgbClr val="000000"/>
                </a:solidFill>
                <a:latin typeface="Courier New" pitchFamily="49" charset="0"/>
              </a:rPr>
              <a:t>ATOM    147  NZ BLYS A  15      -3.052  20.513  13.741  0.50 18.76           N</a:t>
            </a:r>
          </a:p>
        </p:txBody>
      </p:sp>
      <p:sp>
        <p:nvSpPr>
          <p:cNvPr id="12493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06009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“B” factors</a:t>
            </a: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2668588" y="1880830"/>
            <a:ext cx="355417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rgbClr val="000000"/>
                </a:solidFill>
              </a:rPr>
              <a:t>B </a:t>
            </a:r>
            <a:r>
              <a:rPr lang="en-US" sz="5400" dirty="0">
                <a:solidFill>
                  <a:srgbClr val="000000"/>
                </a:solidFill>
                <a:cs typeface="Arial" charset="0"/>
              </a:rPr>
              <a:t>=</a:t>
            </a:r>
            <a:r>
              <a:rPr lang="en-US" sz="5400" dirty="0">
                <a:solidFill>
                  <a:srgbClr val="000000"/>
                </a:solidFill>
              </a:rPr>
              <a:t> 8</a:t>
            </a:r>
            <a:r>
              <a:rPr lang="el-GR" sz="5400" dirty="0">
                <a:solidFill>
                  <a:srgbClr val="000000"/>
                </a:solidFill>
              </a:rPr>
              <a:t>π</a:t>
            </a:r>
            <a:r>
              <a:rPr lang="en-US" sz="5400" baseline="30000" dirty="0">
                <a:solidFill>
                  <a:srgbClr val="000000"/>
                </a:solidFill>
              </a:rPr>
              <a:t>2 </a:t>
            </a:r>
            <a:r>
              <a:rPr lang="en-US" sz="5400" dirty="0">
                <a:solidFill>
                  <a:srgbClr val="000000"/>
                </a:solidFill>
              </a:rPr>
              <a:t>u</a:t>
            </a:r>
            <a:r>
              <a:rPr lang="en-US" sz="5400" baseline="-25000" dirty="0">
                <a:solidFill>
                  <a:srgbClr val="000000"/>
                </a:solidFill>
              </a:rPr>
              <a:t>x</a:t>
            </a:r>
            <a:r>
              <a:rPr lang="en-US" sz="5400" baseline="30000" dirty="0">
                <a:solidFill>
                  <a:srgbClr val="000000"/>
                </a:solidFill>
              </a:rPr>
              <a:t>2</a:t>
            </a:r>
            <a:endParaRPr lang="en-US" sz="5400" dirty="0">
              <a:solidFill>
                <a:srgbClr val="000000"/>
              </a:solidFill>
            </a:endParaRPr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228600" y="5867400"/>
            <a:ext cx="87126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dirty="0" err="1" smtClean="0"/>
              <a:t>u</a:t>
            </a:r>
            <a:r>
              <a:rPr lang="en-US" sz="3600" baseline="-25000" dirty="0" err="1" smtClean="0"/>
              <a:t>x</a:t>
            </a:r>
            <a:r>
              <a:rPr lang="en-US" sz="3600" dirty="0" smtClean="0"/>
              <a:t> </a:t>
            </a:r>
            <a:r>
              <a:rPr lang="en-US" sz="3600" dirty="0"/>
              <a:t>= </a:t>
            </a:r>
            <a:r>
              <a:rPr lang="en-US" sz="3600" dirty="0" smtClean="0"/>
              <a:t>RMS variation perpendicular to plane</a:t>
            </a:r>
            <a:endParaRPr lang="en-US" sz="3600" dirty="0">
              <a:cs typeface="Arial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4" t="37563" r="8522" b="14559"/>
          <a:stretch/>
        </p:blipFill>
        <p:spPr bwMode="auto">
          <a:xfrm>
            <a:off x="2895600" y="2804160"/>
            <a:ext cx="5167721" cy="2834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4818701" y="2717074"/>
            <a:ext cx="550133" cy="1110343"/>
          </a:xfrm>
          <a:custGeom>
            <a:avLst/>
            <a:gdLst>
              <a:gd name="connsiteX0" fmla="*/ 419505 w 550133"/>
              <a:gd name="connsiteY0" fmla="*/ 0 h 1110343"/>
              <a:gd name="connsiteX1" fmla="*/ 1493 w 550133"/>
              <a:gd name="connsiteY1" fmla="*/ 679269 h 1110343"/>
              <a:gd name="connsiteX2" fmla="*/ 550133 w 550133"/>
              <a:gd name="connsiteY2" fmla="*/ 1110343 h 1110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0133" h="1110343">
                <a:moveTo>
                  <a:pt x="419505" y="0"/>
                </a:moveTo>
                <a:cubicBezTo>
                  <a:pt x="199613" y="247106"/>
                  <a:pt x="-20278" y="494212"/>
                  <a:pt x="1493" y="679269"/>
                </a:cubicBezTo>
                <a:cubicBezTo>
                  <a:pt x="23264" y="864326"/>
                  <a:pt x="286698" y="987334"/>
                  <a:pt x="550133" y="1110343"/>
                </a:cubicBezTo>
              </a:path>
            </a:pathLst>
          </a:custGeom>
          <a:noFill/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278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3" grpId="0"/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5954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1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5955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electron density (e</a:t>
            </a:r>
            <a:r>
              <a:rPr lang="en-US" b="1" baseline="30000">
                <a:solidFill>
                  <a:srgbClr val="000000"/>
                </a:solidFill>
              </a:rPr>
              <a:t>-</a:t>
            </a:r>
            <a:r>
              <a:rPr lang="en-US" b="1">
                <a:solidFill>
                  <a:srgbClr val="000000"/>
                </a:solidFill>
              </a:rPr>
              <a:t>/</a:t>
            </a:r>
            <a:r>
              <a:rPr lang="en-US" b="1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b="1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 (</a:t>
            </a:r>
            <a:r>
              <a:rPr lang="en-US" b="1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b="1">
                <a:solidFill>
                  <a:srgbClr val="000000"/>
                </a:solidFill>
              </a:rPr>
              <a:t>)</a:t>
            </a:r>
            <a:endParaRPr lang="el-GR" b="1" baseline="30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387972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6978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45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6979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electron density (e</a:t>
            </a:r>
            <a:r>
              <a:rPr lang="en-US" b="1" baseline="30000">
                <a:solidFill>
                  <a:srgbClr val="000000"/>
                </a:solidFill>
              </a:rPr>
              <a:t>-</a:t>
            </a:r>
            <a:r>
              <a:rPr lang="en-US" b="1">
                <a:solidFill>
                  <a:srgbClr val="000000"/>
                </a:solidFill>
              </a:rPr>
              <a:t>/</a:t>
            </a:r>
            <a:r>
              <a:rPr lang="en-US" b="1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b="1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 (</a:t>
            </a:r>
            <a:r>
              <a:rPr lang="en-US" b="1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b="1">
                <a:solidFill>
                  <a:srgbClr val="000000"/>
                </a:solidFill>
              </a:rPr>
              <a:t>)</a:t>
            </a:r>
            <a:endParaRPr lang="el-GR" b="1" baseline="30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1922601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8002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68363" y="1365250"/>
          <a:ext cx="7418387" cy="5189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9" name="Chart" r:id="rId3" imgW="7448478" imgH="5210258" progId="MSGraph.Chart.8">
                  <p:embed followColorScheme="full"/>
                </p:oleObj>
              </mc:Choice>
              <mc:Fallback>
                <p:oleObj name="Chart" r:id="rId3" imgW="7448478" imgH="5210258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5250"/>
                        <a:ext cx="7418387" cy="5189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003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electron density (e</a:t>
            </a:r>
            <a:r>
              <a:rPr lang="en-US" b="1" baseline="30000">
                <a:solidFill>
                  <a:srgbClr val="000000"/>
                </a:solidFill>
              </a:rPr>
              <a:t>-</a:t>
            </a:r>
            <a:r>
              <a:rPr lang="en-US" b="1">
                <a:solidFill>
                  <a:srgbClr val="000000"/>
                </a:solidFill>
              </a:rPr>
              <a:t>/</a:t>
            </a:r>
            <a:r>
              <a:rPr lang="en-US" b="1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b="1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8004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 (</a:t>
            </a:r>
            <a:r>
              <a:rPr lang="en-US" b="1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b="1">
                <a:solidFill>
                  <a:srgbClr val="000000"/>
                </a:solidFill>
              </a:rPr>
              <a:t>)</a:t>
            </a:r>
            <a:endParaRPr lang="el-GR" b="1" baseline="30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8005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6880551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9026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868363" y="1360488"/>
          <a:ext cx="7418387" cy="5199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93" name="Chart" r:id="rId3" imgW="7448478" imgH="5219706" progId="MSGraph.Chart.8">
                  <p:embed followColorScheme="full"/>
                </p:oleObj>
              </mc:Choice>
              <mc:Fallback>
                <p:oleObj name="Chart" r:id="rId3" imgW="7448478" imgH="5219706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8363" y="1360488"/>
                        <a:ext cx="7418387" cy="51990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9027" name="Text Box 3"/>
          <p:cNvSpPr txBox="1">
            <a:spLocks noChangeArrowheads="1"/>
          </p:cNvSpPr>
          <p:nvPr/>
        </p:nvSpPr>
        <p:spPr bwMode="auto">
          <a:xfrm rot="-5400000">
            <a:off x="-1181100" y="3695700"/>
            <a:ext cx="36433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electron density (e</a:t>
            </a:r>
            <a:r>
              <a:rPr lang="en-US" b="1" baseline="30000">
                <a:solidFill>
                  <a:srgbClr val="000000"/>
                </a:solidFill>
              </a:rPr>
              <a:t>-</a:t>
            </a:r>
            <a:r>
              <a:rPr lang="en-US" b="1">
                <a:solidFill>
                  <a:srgbClr val="000000"/>
                </a:solidFill>
              </a:rPr>
              <a:t>/</a:t>
            </a:r>
            <a:r>
              <a:rPr lang="en-US" b="1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b="1" baseline="3000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b="1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4146550" y="6424613"/>
            <a:ext cx="145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position (</a:t>
            </a:r>
            <a:r>
              <a:rPr lang="en-US" b="1">
                <a:solidFill>
                  <a:srgbClr val="000000"/>
                </a:solidFill>
                <a:cs typeface="Arial" charset="0"/>
              </a:rPr>
              <a:t>Å</a:t>
            </a:r>
            <a:r>
              <a:rPr lang="en-US" b="1">
                <a:solidFill>
                  <a:srgbClr val="000000"/>
                </a:solidFill>
              </a:rPr>
              <a:t>)</a:t>
            </a:r>
            <a:endParaRPr lang="el-GR" b="1" baseline="30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9029" name="Rectangle 5"/>
          <p:cNvSpPr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>
                <a:solidFill>
                  <a:srgbClr val="000000"/>
                </a:solidFill>
              </a:rPr>
              <a:t>“B” factors</a:t>
            </a:r>
          </a:p>
        </p:txBody>
      </p:sp>
    </p:spTree>
    <p:extLst>
      <p:ext uri="{BB962C8B-B14F-4D97-AF65-F5344CB8AC3E}">
        <p14:creationId xmlns:p14="http://schemas.microsoft.com/office/powerpoint/2010/main" val="32202768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“B” factors</a:t>
            </a:r>
          </a:p>
        </p:txBody>
      </p:sp>
      <p:sp>
        <p:nvSpPr>
          <p:cNvPr id="130051" name="Text Box 3"/>
          <p:cNvSpPr txBox="1">
            <a:spLocks noChangeArrowheads="1"/>
          </p:cNvSpPr>
          <p:nvPr/>
        </p:nvSpPr>
        <p:spPr bwMode="auto">
          <a:xfrm>
            <a:off x="2668588" y="2295525"/>
            <a:ext cx="39576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5400"/>
              <a:t>B </a:t>
            </a:r>
            <a:r>
              <a:rPr lang="en-US" sz="5400">
                <a:cs typeface="Arial" charset="0"/>
              </a:rPr>
              <a:t>≈</a:t>
            </a:r>
            <a:r>
              <a:rPr lang="en-US" sz="5400"/>
              <a:t> 4d</a:t>
            </a:r>
            <a:r>
              <a:rPr lang="en-US" sz="5400" baseline="30000"/>
              <a:t>2</a:t>
            </a:r>
            <a:r>
              <a:rPr lang="en-US" sz="5400"/>
              <a:t> + 12</a:t>
            </a:r>
          </a:p>
        </p:txBody>
      </p:sp>
      <p:sp>
        <p:nvSpPr>
          <p:cNvPr id="211972" name="Text Box 4"/>
          <p:cNvSpPr txBox="1">
            <a:spLocks noChangeArrowheads="1"/>
          </p:cNvSpPr>
          <p:nvPr/>
        </p:nvSpPr>
        <p:spPr bwMode="auto">
          <a:xfrm>
            <a:off x="619125" y="5508625"/>
            <a:ext cx="7905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essentially, the “resolution” of an atom</a:t>
            </a:r>
          </a:p>
        </p:txBody>
      </p:sp>
      <p:sp>
        <p:nvSpPr>
          <p:cNvPr id="211973" name="Text Box 5"/>
          <p:cNvSpPr txBox="1">
            <a:spLocks noChangeArrowheads="1"/>
          </p:cNvSpPr>
          <p:nvPr/>
        </p:nvSpPr>
        <p:spPr bwMode="auto">
          <a:xfrm>
            <a:off x="2613025" y="4508500"/>
            <a:ext cx="3854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/>
              <a:t>d = resolution in </a:t>
            </a:r>
            <a:r>
              <a:rPr lang="en-US" sz="3600">
                <a:cs typeface="Arial" charset="0"/>
              </a:rPr>
              <a:t>Å</a:t>
            </a:r>
          </a:p>
        </p:txBody>
      </p:sp>
    </p:spTree>
    <p:extLst>
      <p:ext uri="{BB962C8B-B14F-4D97-AF65-F5344CB8AC3E}">
        <p14:creationId xmlns:p14="http://schemas.microsoft.com/office/powerpoint/2010/main" val="2986299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2" grpId="0"/>
      <p:bldP spid="211973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457200"/>
            <a:ext cx="8229600" cy="1143001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5400" dirty="0" smtClean="0"/>
              <a:t>What causes disorder?</a:t>
            </a:r>
            <a:endParaRPr 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1066800" y="1828800"/>
            <a:ext cx="7010400" cy="4031873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dirty="0" smtClean="0"/>
              <a:t>Thermal vibration (B factor)</a:t>
            </a:r>
          </a:p>
          <a:p>
            <a:pPr algn="ctr">
              <a:lnSpc>
                <a:spcPct val="200000"/>
              </a:lnSpc>
            </a:pPr>
            <a:r>
              <a:rPr lang="en-US" sz="3200" dirty="0" smtClean="0"/>
              <a:t>Micron-scale cracks (mosaic spread)</a:t>
            </a:r>
          </a:p>
          <a:p>
            <a:pPr algn="ctr">
              <a:lnSpc>
                <a:spcPct val="200000"/>
              </a:lnSpc>
            </a:pPr>
            <a:r>
              <a:rPr lang="en-US" sz="3200" dirty="0" smtClean="0"/>
              <a:t>Stress and strain (sample handling)</a:t>
            </a:r>
            <a:endParaRPr lang="en-US" sz="3200" dirty="0"/>
          </a:p>
          <a:p>
            <a:pPr algn="ctr">
              <a:lnSpc>
                <a:spcPct val="200000"/>
              </a:lnSpc>
            </a:pPr>
            <a:r>
              <a:rPr lang="en-US" sz="3200" dirty="0" smtClean="0"/>
              <a:t>Radiation Damage</a:t>
            </a:r>
          </a:p>
        </p:txBody>
      </p:sp>
    </p:spTree>
    <p:extLst>
      <p:ext uri="{BB962C8B-B14F-4D97-AF65-F5344CB8AC3E}">
        <p14:creationId xmlns:p14="http://schemas.microsoft.com/office/powerpoint/2010/main" val="631977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22" name="Picture 2" descr="diffraction"/>
          <p:cNvPicPr>
            <a:picLocks noGrp="1" noChangeAspect="1" noChangeArrowheads="1" noCrop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4325"/>
            <a:ext cx="9144000" cy="4572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29924" name="Rectangle 4"/>
          <p:cNvSpPr>
            <a:spLocks noChangeArrowheads="1"/>
          </p:cNvSpPr>
          <p:nvPr/>
        </p:nvSpPr>
        <p:spPr bwMode="auto">
          <a:xfrm>
            <a:off x="457200" y="0"/>
            <a:ext cx="82296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5400" dirty="0" smtClean="0"/>
              <a:t>Radiation </a:t>
            </a:r>
            <a:r>
              <a:rPr lang="en-US" sz="5400" dirty="0" smtClean="0"/>
              <a:t>damage</a:t>
            </a:r>
            <a:endParaRPr lang="en-US" sz="5400" dirty="0"/>
          </a:p>
        </p:txBody>
      </p:sp>
      <p:sp>
        <p:nvSpPr>
          <p:cNvPr id="2129925" name="Rectangle 5"/>
          <p:cNvSpPr>
            <a:spLocks noChangeArrowheads="1"/>
          </p:cNvSpPr>
          <p:nvPr/>
        </p:nvSpPr>
        <p:spPr bwMode="auto">
          <a:xfrm>
            <a:off x="0" y="6340475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/>
              <a:t>Howells, </a:t>
            </a:r>
            <a:r>
              <a:rPr lang="en-US" i="1"/>
              <a:t>et al.</a:t>
            </a:r>
            <a:r>
              <a:rPr lang="en-US"/>
              <a:t> (2009) </a:t>
            </a:r>
            <a:r>
              <a:rPr lang="en-US" i="1"/>
              <a:t>J. Electron Spectrosc. Relat. Phenom.</a:t>
            </a:r>
            <a:r>
              <a:rPr lang="en-US"/>
              <a:t> </a:t>
            </a:r>
            <a:r>
              <a:rPr lang="en-US" b="1"/>
              <a:t>170</a:t>
            </a:r>
            <a:r>
              <a:rPr lang="en-US"/>
              <a:t>, 4-12.</a:t>
            </a:r>
          </a:p>
        </p:txBody>
      </p:sp>
    </p:spTree>
    <p:extLst>
      <p:ext uri="{BB962C8B-B14F-4D97-AF65-F5344CB8AC3E}">
        <p14:creationId xmlns:p14="http://schemas.microsoft.com/office/powerpoint/2010/main" val="284064295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Scattering: atom by atom</a:t>
            </a:r>
          </a:p>
        </p:txBody>
      </p:sp>
      <p:graphicFrame>
        <p:nvGraphicFramePr>
          <p:cNvPr id="29699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443163" y="1763713"/>
          <a:ext cx="6086475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02" name="Chart" r:id="rId3" imgW="6096075" imgH="4067089" progId="MSGraph.Chart.8">
                  <p:embed followColorScheme="full"/>
                </p:oleObj>
              </mc:Choice>
              <mc:Fallback>
                <p:oleObj name="Chart" r:id="rId3" imgW="6096075" imgH="406708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1763713"/>
                        <a:ext cx="6086475" cy="405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700" name="Oval 4"/>
          <p:cNvSpPr>
            <a:spLocks noChangeArrowheads="1"/>
          </p:cNvSpPr>
          <p:nvPr/>
        </p:nvSpPr>
        <p:spPr bwMode="auto">
          <a:xfrm>
            <a:off x="982663" y="285908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982663" y="325596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982663" y="365125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703" name="Oval 7"/>
          <p:cNvSpPr>
            <a:spLocks noChangeArrowheads="1"/>
          </p:cNvSpPr>
          <p:nvPr/>
        </p:nvSpPr>
        <p:spPr bwMode="auto">
          <a:xfrm>
            <a:off x="982663" y="404653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982663" y="444341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705" name="Text Box 9"/>
          <p:cNvSpPr txBox="1">
            <a:spLocks noChangeArrowheads="1"/>
          </p:cNvSpPr>
          <p:nvPr/>
        </p:nvSpPr>
        <p:spPr bwMode="auto">
          <a:xfrm>
            <a:off x="4746625" y="56657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h</a:t>
            </a:r>
            <a:r>
              <a:rPr lang="en-US" smtClean="0">
                <a:solidFill>
                  <a:srgbClr val="000000"/>
                </a:solidFill>
              </a:rPr>
              <a:t> index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 rot="16200000">
            <a:off x="1750219" y="3444082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271980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Completeness: missing wedge</a:t>
            </a:r>
          </a:p>
        </p:txBody>
      </p:sp>
      <p:pic>
        <p:nvPicPr>
          <p:cNvPr id="63493" name="osc.mpeg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2813" y="1141413"/>
            <a:ext cx="7313612" cy="5484812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7220" name="Text Box 7"/>
          <p:cNvSpPr txBox="1">
            <a:spLocks noChangeArrowheads="1"/>
          </p:cNvSpPr>
          <p:nvPr/>
        </p:nvSpPr>
        <p:spPr bwMode="auto">
          <a:xfrm>
            <a:off x="827088" y="6596063"/>
            <a:ext cx="5289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FFFFFF"/>
                </a:solidFill>
                <a:latin typeface="Courier New" pitchFamily="49" charset="0"/>
              </a:rPr>
              <a:t>http://bl831.als.lbl.gov/~jamesh/movies/osc.mpeg</a:t>
            </a:r>
          </a:p>
        </p:txBody>
      </p:sp>
    </p:spTree>
    <p:extLst>
      <p:ext uri="{BB962C8B-B14F-4D97-AF65-F5344CB8AC3E}">
        <p14:creationId xmlns:p14="http://schemas.microsoft.com/office/powerpoint/2010/main" val="422192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34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349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34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34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493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86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5" name="Text Box 3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maximum tolerable dose (MGy)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1          2      3       5    7   10        20         40      70  100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10</a:t>
            </a:r>
            <a:r>
              <a:rPr lang="en-US" b="1" baseline="30000" smtClean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resolution (</a:t>
            </a: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b="1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0000"/>
                </a:solidFill>
              </a:rPr>
              <a:t>Howells </a:t>
            </a:r>
            <a:r>
              <a:rPr lang="en-GB" i="1" smtClean="0">
                <a:solidFill>
                  <a:srgbClr val="000000"/>
                </a:solidFill>
              </a:rPr>
              <a:t>et al. </a:t>
            </a:r>
            <a:r>
              <a:rPr lang="en-GB" smtClean="0">
                <a:solidFill>
                  <a:srgbClr val="000000"/>
                </a:solidFill>
              </a:rPr>
              <a:t>(2009)  </a:t>
            </a:r>
            <a:r>
              <a:rPr lang="en-GB" i="1" smtClean="0">
                <a:solidFill>
                  <a:srgbClr val="000000"/>
                </a:solidFill>
              </a:rPr>
              <a:t>J. Electron. Spectrosc. Relat. Phenom.</a:t>
            </a:r>
            <a:r>
              <a:rPr lang="en-GB" smtClean="0">
                <a:solidFill>
                  <a:srgbClr val="000000"/>
                </a:solidFill>
              </a:rPr>
              <a:t> </a:t>
            </a:r>
            <a:r>
              <a:rPr lang="en-GB" b="1" smtClean="0">
                <a:solidFill>
                  <a:srgbClr val="000000"/>
                </a:solidFill>
              </a:rPr>
              <a:t>170</a:t>
            </a:r>
            <a:r>
              <a:rPr lang="en-GB" smtClean="0">
                <a:solidFill>
                  <a:srgbClr val="000000"/>
                </a:solidFill>
              </a:rPr>
              <a:t> 4-12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457200" y="0"/>
            <a:ext cx="82296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000000"/>
                </a:solidFill>
              </a:rPr>
              <a:t>Global damage</a:t>
            </a:r>
          </a:p>
        </p:txBody>
      </p:sp>
    </p:spTree>
    <p:extLst>
      <p:ext uri="{BB962C8B-B14F-4D97-AF65-F5344CB8AC3E}">
        <p14:creationId xmlns:p14="http://schemas.microsoft.com/office/powerpoint/2010/main" val="2977367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10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resolution (</a:t>
            </a:r>
            <a:r>
              <a:rPr lang="en-US" b="1" smtClean="0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b="1" smtClean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maximum tolerable dose (MGy)</a:t>
            </a: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1          2      3       5    7   10        20         40      70  100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10</a:t>
            </a:r>
          </a:p>
        </p:txBody>
      </p:sp>
      <p:sp>
        <p:nvSpPr>
          <p:cNvPr id="19464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100</a:t>
            </a:r>
          </a:p>
        </p:txBody>
      </p:sp>
      <p:sp>
        <p:nvSpPr>
          <p:cNvPr id="19465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10</a:t>
            </a:r>
            <a:r>
              <a:rPr lang="en-US" b="1" baseline="30000" smtClean="0">
                <a:solidFill>
                  <a:srgbClr val="000000"/>
                </a:solidFill>
              </a:rPr>
              <a:t>3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000000"/>
                </a:solidFill>
              </a:rPr>
              <a:t>Howells </a:t>
            </a:r>
            <a:r>
              <a:rPr lang="en-GB" i="1" smtClean="0">
                <a:solidFill>
                  <a:srgbClr val="000000"/>
                </a:solidFill>
              </a:rPr>
              <a:t>et al. </a:t>
            </a:r>
            <a:r>
              <a:rPr lang="en-GB" smtClean="0">
                <a:solidFill>
                  <a:srgbClr val="000000"/>
                </a:solidFill>
              </a:rPr>
              <a:t>(2009)  </a:t>
            </a:r>
            <a:r>
              <a:rPr lang="en-GB" i="1" smtClean="0">
                <a:solidFill>
                  <a:srgbClr val="000000"/>
                </a:solidFill>
              </a:rPr>
              <a:t>J. Electron. Spectrosc. Relat. Phenom.</a:t>
            </a:r>
            <a:r>
              <a:rPr lang="en-GB" smtClean="0">
                <a:solidFill>
                  <a:srgbClr val="000000"/>
                </a:solidFill>
              </a:rPr>
              <a:t> </a:t>
            </a:r>
            <a:r>
              <a:rPr lang="en-GB" b="1" smtClean="0">
                <a:solidFill>
                  <a:srgbClr val="000000"/>
                </a:solidFill>
              </a:rPr>
              <a:t>170</a:t>
            </a:r>
            <a:r>
              <a:rPr lang="en-GB" smtClean="0">
                <a:solidFill>
                  <a:srgbClr val="000000"/>
                </a:solidFill>
              </a:rPr>
              <a:t> 4-12</a:t>
            </a: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57200" y="0"/>
            <a:ext cx="82296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5400" smtClean="0">
                <a:solidFill>
                  <a:srgbClr val="000000"/>
                </a:solidFill>
              </a:rPr>
              <a:t>Global damage</a:t>
            </a:r>
          </a:p>
        </p:txBody>
      </p:sp>
      <p:sp>
        <p:nvSpPr>
          <p:cNvPr id="2692108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>
                <a:solidFill>
                  <a:srgbClr val="CC0066"/>
                </a:solidFill>
              </a:rPr>
              <a:t>10 MGy/Å</a:t>
            </a:r>
          </a:p>
        </p:txBody>
      </p:sp>
    </p:spTree>
    <p:extLst>
      <p:ext uri="{BB962C8B-B14F-4D97-AF65-F5344CB8AC3E}">
        <p14:creationId xmlns:p14="http://schemas.microsoft.com/office/powerpoint/2010/main" val="57858235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2108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2162175"/>
          </a:xfrm>
          <a:noFill/>
        </p:spPr>
        <p:txBody>
          <a:bodyPr/>
          <a:lstStyle/>
          <a:p>
            <a:pPr eaLnBrk="1" hangingPunct="1"/>
            <a:r>
              <a:rPr lang="en-US" sz="8000" smtClean="0">
                <a:solidFill>
                  <a:schemeClr val="tx1"/>
                </a:solidFill>
              </a:rPr>
              <a:t>10 MGy/Å</a:t>
            </a:r>
          </a:p>
        </p:txBody>
      </p:sp>
      <p:sp>
        <p:nvSpPr>
          <p:cNvPr id="2701315" name="Text Box 3"/>
          <p:cNvSpPr txBox="1">
            <a:spLocks noChangeArrowheads="1"/>
          </p:cNvSpPr>
          <p:nvPr/>
        </p:nvSpPr>
        <p:spPr bwMode="auto">
          <a:xfrm>
            <a:off x="1311275" y="1990725"/>
            <a:ext cx="65198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what the is a MGy?</a:t>
            </a:r>
          </a:p>
        </p:txBody>
      </p:sp>
      <p:sp>
        <p:nvSpPr>
          <p:cNvPr id="2701316" name="Text Box 4"/>
          <p:cNvSpPr txBox="1">
            <a:spLocks noChangeArrowheads="1"/>
          </p:cNvSpPr>
          <p:nvPr/>
        </p:nvSpPr>
        <p:spPr bwMode="auto">
          <a:xfrm>
            <a:off x="1027113" y="3030538"/>
            <a:ext cx="7115175" cy="176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000000"/>
                </a:solidFill>
              </a:rPr>
              <a:t>http://bl831.als.lbl.gov/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4400">
                <a:solidFill>
                  <a:srgbClr val="000000"/>
                </a:solidFill>
              </a:rPr>
              <a:t>damage_rates.pdf</a:t>
            </a: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-103188" y="6491288"/>
            <a:ext cx="5622926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Holton J. M. (2009) </a:t>
            </a:r>
            <a:r>
              <a:rPr lang="en-US" i="1">
                <a:solidFill>
                  <a:srgbClr val="000000"/>
                </a:solidFill>
              </a:rPr>
              <a:t>J. Synchrotron Rad.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 b="1">
                <a:solidFill>
                  <a:srgbClr val="000000"/>
                </a:solidFill>
              </a:rPr>
              <a:t>16</a:t>
            </a:r>
            <a:r>
              <a:rPr lang="en-US">
                <a:solidFill>
                  <a:srgbClr val="000000"/>
                </a:solidFill>
              </a:rPr>
              <a:t> 133-42</a:t>
            </a:r>
          </a:p>
        </p:txBody>
      </p:sp>
    </p:spTree>
    <p:extLst>
      <p:ext uri="{BB962C8B-B14F-4D97-AF65-F5344CB8AC3E}">
        <p14:creationId xmlns:p14="http://schemas.microsoft.com/office/powerpoint/2010/main" val="4805227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0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70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1315" grpId="0"/>
      <p:bldP spid="2701316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3110" r="6448" b="12405"/>
          <a:stretch>
            <a:fillRect/>
          </a:stretch>
        </p:blipFill>
        <p:spPr bwMode="auto">
          <a:xfrm>
            <a:off x="0" y="1385888"/>
            <a:ext cx="9144000" cy="504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9850" y="4627563"/>
            <a:ext cx="8977313" cy="48418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0" y="193675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4800">
                <a:solidFill>
                  <a:srgbClr val="000000"/>
                </a:solidFill>
              </a:rPr>
              <a:t>How long will my crystal last?</a:t>
            </a:r>
          </a:p>
        </p:txBody>
      </p:sp>
    </p:spTree>
    <p:extLst>
      <p:ext uri="{BB962C8B-B14F-4D97-AF65-F5344CB8AC3E}">
        <p14:creationId xmlns:p14="http://schemas.microsoft.com/office/powerpoint/2010/main" val="419974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39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323975"/>
            <a:ext cx="8229600" cy="4802188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5400" dirty="0" smtClean="0"/>
              <a:t>Damage is done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5400" dirty="0" smtClean="0"/>
              <a:t>by </a:t>
            </a:r>
            <a:r>
              <a:rPr lang="en-US" sz="5400" dirty="0" smtClean="0">
                <a:solidFill>
                  <a:srgbClr val="FF0000"/>
                </a:solidFill>
              </a:rPr>
              <a:t>dose (</a:t>
            </a:r>
            <a:r>
              <a:rPr lang="en-US" sz="5400" dirty="0" err="1" smtClean="0">
                <a:solidFill>
                  <a:srgbClr val="FF0000"/>
                </a:solidFill>
              </a:rPr>
              <a:t>MGy</a:t>
            </a:r>
            <a:r>
              <a:rPr lang="en-US" sz="5400" dirty="0" smtClean="0">
                <a:solidFill>
                  <a:srgbClr val="FF0000"/>
                </a:solidFill>
              </a:rPr>
              <a:t>)</a:t>
            </a:r>
            <a:endParaRPr lang="en-US" sz="5400" dirty="0" smtClean="0">
              <a:solidFill>
                <a:srgbClr val="FF0000"/>
              </a:solidFill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dirty="0" smtClean="0"/>
              <a:t>proportional to </a:t>
            </a:r>
            <a:r>
              <a:rPr lang="en-US" dirty="0"/>
              <a:t>photons/area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sz="54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5400" dirty="0" smtClean="0"/>
              <a:t>not time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sz="5400" dirty="0" smtClean="0"/>
              <a:t>not heat</a:t>
            </a:r>
          </a:p>
        </p:txBody>
      </p:sp>
    </p:spTree>
    <p:extLst>
      <p:ext uri="{BB962C8B-B14F-4D97-AF65-F5344CB8AC3E}">
        <p14:creationId xmlns:p14="http://schemas.microsoft.com/office/powerpoint/2010/main" val="31734855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9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446088" y="476250"/>
          <a:ext cx="8548687" cy="5988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234" name="Chart" r:id="rId3" imgW="6086357" imgH="4267110" progId="MSGraph.Chart.8">
                  <p:embed followColorScheme="full"/>
                </p:oleObj>
              </mc:Choice>
              <mc:Fallback>
                <p:oleObj name="Chart" r:id="rId3" imgW="6086357" imgH="426711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476250"/>
                        <a:ext cx="8548687" cy="5988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3297238" y="5883275"/>
            <a:ext cx="2625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Arial" charset="0"/>
              </a:rPr>
              <a:t>molecular weight</a:t>
            </a:r>
          </a:p>
        </p:txBody>
      </p:sp>
      <p:sp>
        <p:nvSpPr>
          <p:cNvPr id="93188" name="Text Box 4"/>
          <p:cNvSpPr txBox="1">
            <a:spLocks noChangeArrowheads="1"/>
          </p:cNvSpPr>
          <p:nvPr/>
        </p:nvSpPr>
        <p:spPr bwMode="auto">
          <a:xfrm rot="-5400000">
            <a:off x="-367506" y="3288506"/>
            <a:ext cx="256063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Arial" charset="0"/>
              </a:rPr>
              <a:t>crystal diameter (</a:t>
            </a:r>
            <a:r>
              <a:rPr lang="el-GR" sz="2000" smtClean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sz="2000" smtClean="0">
                <a:solidFill>
                  <a:srgbClr val="000000"/>
                </a:solidFill>
                <a:cs typeface="Arial" charset="0"/>
              </a:rPr>
              <a:t>m)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1304925" y="5465763"/>
            <a:ext cx="719296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sz="2000" smtClean="0">
                <a:solidFill>
                  <a:srgbClr val="000000"/>
                </a:solidFill>
                <a:cs typeface="Arial" charset="0"/>
              </a:rPr>
              <a:t>100 Da      1 kDa      10 kDa    100 kDa     1 MDa     10 MDa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smtClean="0"/>
              <a:t>Minimum size for complete data set</a:t>
            </a:r>
          </a:p>
        </p:txBody>
      </p:sp>
      <p:sp>
        <p:nvSpPr>
          <p:cNvPr id="93191" name="Text Box 7"/>
          <p:cNvSpPr txBox="1">
            <a:spLocks noChangeArrowheads="1"/>
          </p:cNvSpPr>
          <p:nvPr/>
        </p:nvSpPr>
        <p:spPr bwMode="auto">
          <a:xfrm>
            <a:off x="7780338" y="1658938"/>
            <a:ext cx="115093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cs typeface="Arial" charset="0"/>
              </a:rPr>
              <a:t>1 Å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cs typeface="Arial" charset="0"/>
              </a:rPr>
              <a:t>X-rays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cs typeface="Arial" charset="0"/>
              </a:rPr>
              <a:t>2 Å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cs typeface="Arial" charset="0"/>
              </a:rPr>
              <a:t>spots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cs typeface="Arial" charset="0"/>
              </a:rPr>
              <a:t>B = 24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cs typeface="Arial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cs typeface="Arial" charset="0"/>
              </a:rPr>
              <a:t>50%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smtClean="0">
                <a:solidFill>
                  <a:srgbClr val="000000"/>
                </a:solidFill>
                <a:cs typeface="Arial" charset="0"/>
              </a:rPr>
              <a:t>solvent</a:t>
            </a:r>
          </a:p>
        </p:txBody>
      </p:sp>
      <p:sp>
        <p:nvSpPr>
          <p:cNvPr id="93192" name="Text Box 7"/>
          <p:cNvSpPr txBox="1">
            <a:spLocks noChangeArrowheads="1"/>
          </p:cNvSpPr>
          <p:nvPr/>
        </p:nvSpPr>
        <p:spPr bwMode="auto">
          <a:xfrm>
            <a:off x="4413250" y="6491288"/>
            <a:ext cx="473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cs typeface="Arial" charset="0"/>
              </a:rPr>
              <a:t>Holton &amp; Frankel (2010) </a:t>
            </a:r>
            <a:r>
              <a:rPr lang="en-US" i="1" smtClean="0">
                <a:solidFill>
                  <a:srgbClr val="000000"/>
                </a:solidFill>
                <a:cs typeface="Arial" charset="0"/>
              </a:rPr>
              <a:t>Acta D</a:t>
            </a:r>
            <a:r>
              <a:rPr lang="en-US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b="1" smtClean="0">
                <a:solidFill>
                  <a:srgbClr val="000000"/>
                </a:solidFill>
                <a:cs typeface="Arial" charset="0"/>
              </a:rPr>
              <a:t>66</a:t>
            </a:r>
            <a:r>
              <a:rPr lang="en-US" smtClean="0">
                <a:solidFill>
                  <a:srgbClr val="000000"/>
                </a:solidFill>
                <a:cs typeface="Arial" charset="0"/>
              </a:rPr>
              <a:t> 393-408.</a:t>
            </a:r>
          </a:p>
        </p:txBody>
      </p:sp>
    </p:spTree>
    <p:extLst>
      <p:ext uri="{BB962C8B-B14F-4D97-AF65-F5344CB8AC3E}">
        <p14:creationId xmlns:p14="http://schemas.microsoft.com/office/powerpoint/2010/main" val="82378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42" name="Text Box 2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/>
              <a:t>Holton &amp; Frankel (2010) </a:t>
            </a:r>
            <a:r>
              <a:rPr lang="en-US" i="1"/>
              <a:t>Acta D</a:t>
            </a:r>
            <a:r>
              <a:rPr lang="en-US"/>
              <a:t> </a:t>
            </a:r>
            <a:r>
              <a:rPr lang="en-US" b="1"/>
              <a:t>66</a:t>
            </a:r>
            <a:r>
              <a:rPr lang="en-US"/>
              <a:t> 393-408.</a:t>
            </a:r>
          </a:p>
        </p:txBody>
      </p:sp>
      <p:pic>
        <p:nvPicPr>
          <p:cNvPr id="2314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0"/>
            <a:ext cx="8086725" cy="648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14244" name="Oval 4"/>
          <p:cNvSpPr>
            <a:spLocks noChangeArrowheads="1"/>
          </p:cNvSpPr>
          <p:nvPr/>
        </p:nvSpPr>
        <p:spPr bwMode="auto">
          <a:xfrm>
            <a:off x="609600" y="2279650"/>
            <a:ext cx="3843338" cy="4111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72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0"/>
            <a:ext cx="8382000" cy="1470025"/>
          </a:xfrm>
        </p:spPr>
        <p:txBody>
          <a:bodyPr/>
          <a:lstStyle/>
          <a:p>
            <a:r>
              <a:rPr lang="en-US" dirty="0" smtClean="0"/>
              <a:t>Ratio of scatterin</a:t>
            </a:r>
            <a:r>
              <a:rPr lang="en-US" dirty="0" smtClean="0"/>
              <a:t>g to absorption</a:t>
            </a:r>
            <a:endParaRPr lang="en-US" dirty="0"/>
          </a:p>
        </p:txBody>
      </p:sp>
      <p:graphicFrame>
        <p:nvGraphicFramePr>
          <p:cNvPr id="7352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9435460"/>
              </p:ext>
            </p:extLst>
          </p:nvPr>
        </p:nvGraphicFramePr>
        <p:xfrm>
          <a:off x="590550" y="1330325"/>
          <a:ext cx="8299450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379" name="Chart" r:id="rId3" imgW="8324976" imgH="5010237" progId="MSGraph.Chart.8">
                  <p:embed followColorScheme="full"/>
                </p:oleObj>
              </mc:Choice>
              <mc:Fallback>
                <p:oleObj name="Chart" r:id="rId3" imgW="8324976" imgH="5010237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1330325"/>
                        <a:ext cx="8299450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5236" name="Text Box 4"/>
          <p:cNvSpPr txBox="1">
            <a:spLocks noChangeArrowheads="1"/>
          </p:cNvSpPr>
          <p:nvPr/>
        </p:nvSpPr>
        <p:spPr bwMode="auto">
          <a:xfrm>
            <a:off x="3733800" y="6248400"/>
            <a:ext cx="20954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Atomic number (Z)</a:t>
            </a: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735237" name="Text Box 5"/>
          <p:cNvSpPr txBox="1">
            <a:spLocks noChangeArrowheads="1"/>
          </p:cNvSpPr>
          <p:nvPr/>
        </p:nvSpPr>
        <p:spPr bwMode="auto">
          <a:xfrm rot="16200000">
            <a:off x="-1429077" y="3369747"/>
            <a:ext cx="364715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Elastic/photoelectric cross section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377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73762"/>
          </a:xfrm>
        </p:spPr>
        <p:txBody>
          <a:bodyPr/>
          <a:lstStyle/>
          <a:p>
            <a:r>
              <a:rPr lang="en-US" sz="6000" dirty="0" smtClean="0"/>
              <a:t>How do the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X-rays</a:t>
            </a:r>
            <a:r>
              <a:rPr lang="en-US" sz="6000" dirty="0"/>
              <a:t> </a:t>
            </a:r>
            <a:r>
              <a:rPr lang="en-US" sz="6000" dirty="0" smtClean="0"/>
              <a:t>interact </a:t>
            </a:r>
            <a:br>
              <a:rPr lang="en-US" sz="6000" dirty="0" smtClean="0"/>
            </a:br>
            <a:r>
              <a:rPr lang="en-US" sz="6000" dirty="0" smtClean="0"/>
              <a:t>with my crystal</a:t>
            </a:r>
            <a:r>
              <a:rPr lang="en-US" sz="6000" dirty="0" smtClean="0"/>
              <a:t>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899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Scattering: atom by atom</a:t>
            </a:r>
          </a:p>
        </p:txBody>
      </p:sp>
      <p:graphicFrame>
        <p:nvGraphicFramePr>
          <p:cNvPr id="2867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2443163" y="1763713"/>
          <a:ext cx="6086475" cy="405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26" name="Chart" r:id="rId3" imgW="6096075" imgH="4067089" progId="MSGraph.Chart.8">
                  <p:embed followColorScheme="full"/>
                </p:oleObj>
              </mc:Choice>
              <mc:Fallback>
                <p:oleObj name="Chart" r:id="rId3" imgW="6096075" imgH="4067089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43163" y="1763713"/>
                        <a:ext cx="6086475" cy="4054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Oval 4"/>
          <p:cNvSpPr>
            <a:spLocks noChangeArrowheads="1"/>
          </p:cNvSpPr>
          <p:nvPr/>
        </p:nvSpPr>
        <p:spPr bwMode="auto">
          <a:xfrm>
            <a:off x="982663" y="246380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982663" y="285908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982663" y="325596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982663" y="3651250"/>
            <a:ext cx="182562" cy="182563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80" name="Oval 8"/>
          <p:cNvSpPr>
            <a:spLocks noChangeArrowheads="1"/>
          </p:cNvSpPr>
          <p:nvPr/>
        </p:nvSpPr>
        <p:spPr bwMode="auto">
          <a:xfrm>
            <a:off x="982663" y="4046538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81" name="Oval 9"/>
          <p:cNvSpPr>
            <a:spLocks noChangeArrowheads="1"/>
          </p:cNvSpPr>
          <p:nvPr/>
        </p:nvSpPr>
        <p:spPr bwMode="auto">
          <a:xfrm>
            <a:off x="982663" y="4443413"/>
            <a:ext cx="182562" cy="182562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4746625" y="5665788"/>
            <a:ext cx="933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</a:rPr>
              <a:t>h</a:t>
            </a:r>
            <a:r>
              <a:rPr lang="en-US" smtClean="0">
                <a:solidFill>
                  <a:srgbClr val="000000"/>
                </a:solidFill>
              </a:rPr>
              <a:t> index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 rot="16200000">
            <a:off x="1750219" y="3444082"/>
            <a:ext cx="102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</a:rPr>
              <a:t>intensity</a:t>
            </a:r>
          </a:p>
        </p:txBody>
      </p:sp>
    </p:spTree>
    <p:extLst>
      <p:ext uri="{BB962C8B-B14F-4D97-AF65-F5344CB8AC3E}">
        <p14:creationId xmlns:p14="http://schemas.microsoft.com/office/powerpoint/2010/main" val="380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photons go?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beamstop</a:t>
            </a:r>
          </a:p>
        </p:txBody>
      </p:sp>
      <p:grpSp>
        <p:nvGrpSpPr>
          <p:cNvPr id="110602" name="Group 10"/>
          <p:cNvGrpSpPr>
            <a:grpSpLocks/>
          </p:cNvGrpSpPr>
          <p:nvPr/>
        </p:nvGrpSpPr>
        <p:grpSpPr bwMode="auto">
          <a:xfrm>
            <a:off x="609600" y="3524250"/>
            <a:ext cx="7340600" cy="304800"/>
            <a:chOff x="384" y="2220"/>
            <a:chExt cx="4624" cy="192"/>
          </a:xfrm>
        </p:grpSpPr>
        <p:sp>
          <p:nvSpPr>
            <p:cNvPr id="110596" name="Line 4"/>
            <p:cNvSpPr>
              <a:spLocks noChangeShapeType="1"/>
            </p:cNvSpPr>
            <p:nvPr/>
          </p:nvSpPr>
          <p:spPr bwMode="auto">
            <a:xfrm flipV="1">
              <a:off x="384" y="2316"/>
              <a:ext cx="4624" cy="0"/>
            </a:xfrm>
            <a:prstGeom prst="line">
              <a:avLst/>
            </a:prstGeom>
            <a:noFill/>
            <a:ln w="2540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8" name="Line 6"/>
            <p:cNvSpPr>
              <a:spLocks noChangeShapeType="1"/>
            </p:cNvSpPr>
            <p:nvPr/>
          </p:nvSpPr>
          <p:spPr bwMode="auto">
            <a:xfrm flipV="1">
              <a:off x="384" y="2316"/>
              <a:ext cx="2435" cy="0"/>
            </a:xfrm>
            <a:prstGeom prst="line">
              <a:avLst/>
            </a:prstGeom>
            <a:noFill/>
            <a:ln w="279400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599" name="Text Box 7"/>
            <p:cNvSpPr txBox="1">
              <a:spLocks noChangeArrowheads="1"/>
            </p:cNvSpPr>
            <p:nvPr/>
          </p:nvSpPr>
          <p:spPr bwMode="auto">
            <a:xfrm>
              <a:off x="3525" y="2220"/>
              <a:ext cx="108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FFFFFF"/>
                  </a:solidFill>
                </a:rPr>
                <a:t>Transmitted (98%)</a:t>
              </a:r>
            </a:p>
          </p:txBody>
        </p:sp>
      </p:grp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Protein</a:t>
            </a:r>
          </a:p>
          <a:p>
            <a:pPr algn="ctr"/>
            <a:r>
              <a:rPr 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110601" name="Picture 9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6021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0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Photonuclear absorption</a:t>
            </a:r>
          </a:p>
        </p:txBody>
      </p:sp>
      <p:sp>
        <p:nvSpPr>
          <p:cNvPr id="124931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2" name="Oval 4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3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4934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0534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Photonuclear absorption</a:t>
            </a:r>
          </a:p>
        </p:txBody>
      </p:sp>
      <p:sp>
        <p:nvSpPr>
          <p:cNvPr id="125955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6" name="Oval 4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7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5958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25959" name="Group 7"/>
          <p:cNvGrpSpPr>
            <a:grpSpLocks/>
          </p:cNvGrpSpPr>
          <p:nvPr/>
        </p:nvGrpSpPr>
        <p:grpSpPr bwMode="auto">
          <a:xfrm>
            <a:off x="-122238" y="3554413"/>
            <a:ext cx="4676776" cy="585787"/>
            <a:chOff x="364" y="1976"/>
            <a:chExt cx="2946" cy="369"/>
          </a:xfrm>
        </p:grpSpPr>
        <p:grpSp>
          <p:nvGrpSpPr>
            <p:cNvPr id="125960" name="Group 8"/>
            <p:cNvGrpSpPr>
              <a:grpSpLocks/>
            </p:cNvGrpSpPr>
            <p:nvPr/>
          </p:nvGrpSpPr>
          <p:grpSpPr bwMode="auto">
            <a:xfrm>
              <a:off x="364" y="1976"/>
              <a:ext cx="370" cy="369"/>
              <a:chOff x="362" y="2318"/>
              <a:chExt cx="370" cy="369"/>
            </a:xfrm>
          </p:grpSpPr>
          <p:sp>
            <p:nvSpPr>
              <p:cNvPr id="125961" name="Freeform 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62" name="Freeform 1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63" name="Group 11"/>
            <p:cNvGrpSpPr>
              <a:grpSpLocks/>
            </p:cNvGrpSpPr>
            <p:nvPr/>
          </p:nvGrpSpPr>
          <p:grpSpPr bwMode="auto">
            <a:xfrm>
              <a:off x="732" y="1976"/>
              <a:ext cx="370" cy="369"/>
              <a:chOff x="362" y="2318"/>
              <a:chExt cx="370" cy="369"/>
            </a:xfrm>
          </p:grpSpPr>
          <p:sp>
            <p:nvSpPr>
              <p:cNvPr id="125964" name="Freeform 1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65" name="Freeform 1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66" name="Group 14"/>
            <p:cNvGrpSpPr>
              <a:grpSpLocks/>
            </p:cNvGrpSpPr>
            <p:nvPr/>
          </p:nvGrpSpPr>
          <p:grpSpPr bwMode="auto">
            <a:xfrm>
              <a:off x="1100" y="1976"/>
              <a:ext cx="370" cy="369"/>
              <a:chOff x="362" y="2318"/>
              <a:chExt cx="370" cy="369"/>
            </a:xfrm>
          </p:grpSpPr>
          <p:sp>
            <p:nvSpPr>
              <p:cNvPr id="125967" name="Freeform 15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68" name="Freeform 16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69" name="Group 17"/>
            <p:cNvGrpSpPr>
              <a:grpSpLocks/>
            </p:cNvGrpSpPr>
            <p:nvPr/>
          </p:nvGrpSpPr>
          <p:grpSpPr bwMode="auto">
            <a:xfrm>
              <a:off x="1468" y="1976"/>
              <a:ext cx="370" cy="369"/>
              <a:chOff x="362" y="2318"/>
              <a:chExt cx="370" cy="369"/>
            </a:xfrm>
          </p:grpSpPr>
          <p:sp>
            <p:nvSpPr>
              <p:cNvPr id="125970" name="Freeform 18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71" name="Freeform 19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72" name="Group 20"/>
            <p:cNvGrpSpPr>
              <a:grpSpLocks/>
            </p:cNvGrpSpPr>
            <p:nvPr/>
          </p:nvGrpSpPr>
          <p:grpSpPr bwMode="auto">
            <a:xfrm>
              <a:off x="1836" y="1976"/>
              <a:ext cx="370" cy="369"/>
              <a:chOff x="362" y="2318"/>
              <a:chExt cx="370" cy="369"/>
            </a:xfrm>
          </p:grpSpPr>
          <p:sp>
            <p:nvSpPr>
              <p:cNvPr id="125973" name="Freeform 21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74" name="Freeform 22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75" name="Group 23"/>
            <p:cNvGrpSpPr>
              <a:grpSpLocks/>
            </p:cNvGrpSpPr>
            <p:nvPr/>
          </p:nvGrpSpPr>
          <p:grpSpPr bwMode="auto">
            <a:xfrm>
              <a:off x="2204" y="1976"/>
              <a:ext cx="370" cy="369"/>
              <a:chOff x="362" y="2318"/>
              <a:chExt cx="370" cy="369"/>
            </a:xfrm>
          </p:grpSpPr>
          <p:sp>
            <p:nvSpPr>
              <p:cNvPr id="125976" name="Freeform 2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77" name="Freeform 2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78" name="Group 26"/>
            <p:cNvGrpSpPr>
              <a:grpSpLocks/>
            </p:cNvGrpSpPr>
            <p:nvPr/>
          </p:nvGrpSpPr>
          <p:grpSpPr bwMode="auto">
            <a:xfrm>
              <a:off x="2572" y="1976"/>
              <a:ext cx="370" cy="369"/>
              <a:chOff x="362" y="2318"/>
              <a:chExt cx="370" cy="369"/>
            </a:xfrm>
          </p:grpSpPr>
          <p:sp>
            <p:nvSpPr>
              <p:cNvPr id="125979" name="Freeform 2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80" name="Freeform 2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5981" name="Group 29"/>
            <p:cNvGrpSpPr>
              <a:grpSpLocks/>
            </p:cNvGrpSpPr>
            <p:nvPr/>
          </p:nvGrpSpPr>
          <p:grpSpPr bwMode="auto">
            <a:xfrm>
              <a:off x="2940" y="1976"/>
              <a:ext cx="370" cy="369"/>
              <a:chOff x="362" y="2318"/>
              <a:chExt cx="370" cy="369"/>
            </a:xfrm>
          </p:grpSpPr>
          <p:sp>
            <p:nvSpPr>
              <p:cNvPr id="125982" name="Freeform 3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983" name="Freeform 3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42785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Elastic scattering</a:t>
            </a:r>
          </a:p>
        </p:txBody>
      </p:sp>
      <p:sp>
        <p:nvSpPr>
          <p:cNvPr id="112643" name="Oval 3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4" name="Oval 4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5" name="Oval 5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2646" name="Oval 6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458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666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113667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13668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69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70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13671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72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73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13674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75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76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13677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78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79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13680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81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82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13683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84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685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13686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87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3688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89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690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1369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Elastic scattering</a:t>
            </a:r>
          </a:p>
        </p:txBody>
      </p:sp>
      <p:sp>
        <p:nvSpPr>
          <p:cNvPr id="113692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3693" name="Oval 29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3694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3695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3696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113697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13698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699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00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13701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02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03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13704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05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06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13707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08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09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13710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11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12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13713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14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3715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13716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717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3718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19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3720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709713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How big is an atom?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173059" name="Oval 3"/>
          <p:cNvSpPr>
            <a:spLocks noChangeAspect="1" noChangeArrowheads="1"/>
          </p:cNvSpPr>
          <p:nvPr/>
        </p:nvSpPr>
        <p:spPr bwMode="auto">
          <a:xfrm>
            <a:off x="1592263" y="1752600"/>
            <a:ext cx="739775" cy="739775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73060" name="Line 4"/>
          <p:cNvSpPr>
            <a:spLocks noChangeShapeType="1"/>
          </p:cNvSpPr>
          <p:nvPr/>
        </p:nvSpPr>
        <p:spPr bwMode="auto">
          <a:xfrm>
            <a:off x="1471613" y="3471863"/>
            <a:ext cx="8223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3061" name="Line 5"/>
          <p:cNvSpPr>
            <a:spLocks noChangeShapeType="1"/>
          </p:cNvSpPr>
          <p:nvPr/>
        </p:nvSpPr>
        <p:spPr bwMode="auto">
          <a:xfrm>
            <a:off x="431800" y="4814888"/>
            <a:ext cx="8226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1419225" y="3792538"/>
            <a:ext cx="2386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00"/>
                </a:solidFill>
              </a:rPr>
              <a:t>1 </a:t>
            </a:r>
            <a:r>
              <a:rPr lang="en-US" sz="2400" b="1">
                <a:solidFill>
                  <a:srgbClr val="000000"/>
                </a:solidFill>
                <a:cs typeface="Arial" charset="0"/>
              </a:rPr>
              <a:t>Ångstrom (Å)</a:t>
            </a:r>
          </a:p>
        </p:txBody>
      </p:sp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1333500" y="5097463"/>
            <a:ext cx="3160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000000"/>
                </a:solidFill>
              </a:rPr>
              <a:t>1 </a:t>
            </a:r>
            <a:r>
              <a:rPr lang="en-US" sz="2400" b="1">
                <a:solidFill>
                  <a:srgbClr val="000000"/>
                </a:solidFill>
                <a:cs typeface="Arial" charset="0"/>
              </a:rPr>
              <a:t>nanometer (10</a:t>
            </a:r>
            <a:r>
              <a:rPr lang="en-US" sz="2400" b="1" baseline="30000">
                <a:solidFill>
                  <a:srgbClr val="000000"/>
                </a:solidFill>
                <a:cs typeface="Arial" charset="0"/>
              </a:rPr>
              <a:t>-9</a:t>
            </a:r>
            <a:r>
              <a:rPr lang="en-US" sz="2400" b="1">
                <a:solidFill>
                  <a:srgbClr val="000000"/>
                </a:solidFill>
                <a:cs typeface="Arial" charset="0"/>
              </a:rPr>
              <a:t> m)</a:t>
            </a:r>
          </a:p>
        </p:txBody>
      </p:sp>
      <p:sp>
        <p:nvSpPr>
          <p:cNvPr id="173064" name="Oval 8"/>
          <p:cNvSpPr>
            <a:spLocks noChangeAspect="1" noChangeArrowheads="1"/>
          </p:cNvSpPr>
          <p:nvPr/>
        </p:nvSpPr>
        <p:spPr bwMode="auto">
          <a:xfrm>
            <a:off x="2884488" y="1793875"/>
            <a:ext cx="658812" cy="658813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173065" name="Oval 9"/>
          <p:cNvSpPr>
            <a:spLocks noChangeAspect="1" noChangeArrowheads="1"/>
          </p:cNvSpPr>
          <p:nvPr/>
        </p:nvSpPr>
        <p:spPr bwMode="auto">
          <a:xfrm>
            <a:off x="4097338" y="1825625"/>
            <a:ext cx="593725" cy="5937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173066" name="Oval 10"/>
          <p:cNvSpPr>
            <a:spLocks noChangeAspect="1" noChangeArrowheads="1"/>
          </p:cNvSpPr>
          <p:nvPr/>
        </p:nvSpPr>
        <p:spPr bwMode="auto">
          <a:xfrm>
            <a:off x="6604000" y="1885950"/>
            <a:ext cx="474663" cy="47466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73067" name="Oval 11"/>
          <p:cNvSpPr>
            <a:spLocks noChangeAspect="1" noChangeArrowheads="1"/>
          </p:cNvSpPr>
          <p:nvPr/>
        </p:nvSpPr>
        <p:spPr bwMode="auto">
          <a:xfrm>
            <a:off x="5245100" y="1720850"/>
            <a:ext cx="804863" cy="8048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173068" name="Oval 12"/>
          <p:cNvSpPr>
            <a:spLocks noChangeAspect="1" noChangeArrowheads="1"/>
          </p:cNvSpPr>
          <p:nvPr/>
        </p:nvSpPr>
        <p:spPr bwMode="auto">
          <a:xfrm>
            <a:off x="7632700" y="1995488"/>
            <a:ext cx="255588" cy="255587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1600" b="1">
                <a:solidFill>
                  <a:srgbClr val="000000"/>
                </a:solidFill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80464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059" grpId="0" animBg="1"/>
      <p:bldP spid="173060" grpId="0" animBg="1"/>
      <p:bldP spid="173061" grpId="0" animBg="1"/>
      <p:bldP spid="173062" grpId="0"/>
      <p:bldP spid="173063" grpId="0"/>
      <p:bldP spid="173064" grpId="0" animBg="1"/>
      <p:bldP spid="173065" grpId="0" animBg="1"/>
      <p:bldP spid="173066" grpId="0" animBg="1"/>
      <p:bldP spid="173067" grpId="0" animBg="1"/>
      <p:bldP spid="173068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val 2"/>
          <p:cNvSpPr>
            <a:spLocks noChangeAspect="1" noChangeArrowheads="1"/>
          </p:cNvSpPr>
          <p:nvPr/>
        </p:nvSpPr>
        <p:spPr bwMode="auto">
          <a:xfrm>
            <a:off x="6218238" y="946150"/>
            <a:ext cx="2925762" cy="2925763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U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How big is an atom?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35844" name="Oval 4"/>
          <p:cNvSpPr>
            <a:spLocks noChangeAspect="1" noChangeArrowheads="1"/>
          </p:cNvSpPr>
          <p:nvPr/>
        </p:nvSpPr>
        <p:spPr bwMode="auto">
          <a:xfrm>
            <a:off x="1592263" y="2041525"/>
            <a:ext cx="739775" cy="739775"/>
          </a:xfrm>
          <a:prstGeom prst="ellipse">
            <a:avLst/>
          </a:prstGeom>
          <a:solidFill>
            <a:srgbClr val="969696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35845" name="Oval 5"/>
          <p:cNvSpPr>
            <a:spLocks noChangeAspect="1" noChangeArrowheads="1"/>
          </p:cNvSpPr>
          <p:nvPr/>
        </p:nvSpPr>
        <p:spPr bwMode="auto">
          <a:xfrm>
            <a:off x="2765425" y="2008188"/>
            <a:ext cx="804863" cy="804862"/>
          </a:xfrm>
          <a:prstGeom prst="ellipse">
            <a:avLst/>
          </a:prstGeom>
          <a:solidFill>
            <a:srgbClr val="3366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N</a:t>
            </a:r>
          </a:p>
        </p:txBody>
      </p:sp>
      <p:sp>
        <p:nvSpPr>
          <p:cNvPr id="35846" name="Oval 6"/>
          <p:cNvSpPr>
            <a:spLocks noChangeAspect="1" noChangeArrowheads="1"/>
          </p:cNvSpPr>
          <p:nvPr/>
        </p:nvSpPr>
        <p:spPr bwMode="auto">
          <a:xfrm>
            <a:off x="4005263" y="1981200"/>
            <a:ext cx="858837" cy="8588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O</a:t>
            </a:r>
          </a:p>
        </p:txBody>
      </p:sp>
      <p:sp>
        <p:nvSpPr>
          <p:cNvPr id="35847" name="Oval 7"/>
          <p:cNvSpPr>
            <a:spLocks noChangeAspect="1" noChangeArrowheads="1"/>
          </p:cNvSpPr>
          <p:nvPr/>
        </p:nvSpPr>
        <p:spPr bwMode="auto">
          <a:xfrm>
            <a:off x="6034088" y="1803400"/>
            <a:ext cx="1216025" cy="1216025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35848" name="Oval 8"/>
          <p:cNvSpPr>
            <a:spLocks noChangeAspect="1" noChangeArrowheads="1"/>
          </p:cNvSpPr>
          <p:nvPr/>
        </p:nvSpPr>
        <p:spPr bwMode="auto">
          <a:xfrm>
            <a:off x="5297488" y="2260600"/>
            <a:ext cx="301625" cy="3016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H</a:t>
            </a: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3114675" y="4548188"/>
            <a:ext cx="2624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>
                <a:solidFill>
                  <a:srgbClr val="000000"/>
                </a:solidFill>
              </a:rPr>
              <a:t>as seen by X-rays</a:t>
            </a:r>
          </a:p>
        </p:txBody>
      </p:sp>
    </p:spTree>
    <p:extLst>
      <p:ext uri="{BB962C8B-B14F-4D97-AF65-F5344CB8AC3E}">
        <p14:creationId xmlns:p14="http://schemas.microsoft.com/office/powerpoint/2010/main" val="3858206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AutoShape 2"/>
          <p:cNvSpPr>
            <a:spLocks noChangeArrowheads="1"/>
          </p:cNvSpPr>
          <p:nvPr/>
        </p:nvSpPr>
        <p:spPr bwMode="auto">
          <a:xfrm rot="162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do photons go?</a:t>
            </a:r>
          </a:p>
        </p:txBody>
      </p:sp>
      <p:sp>
        <p:nvSpPr>
          <p:cNvPr id="111620" name="Line 4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beamstop</a:t>
            </a:r>
          </a:p>
        </p:txBody>
      </p:sp>
      <p:sp>
        <p:nvSpPr>
          <p:cNvPr id="111630" name="Line 14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11635" name="Group 19"/>
          <p:cNvGrpSpPr>
            <a:grpSpLocks/>
          </p:cNvGrpSpPr>
          <p:nvPr/>
        </p:nvGrpSpPr>
        <p:grpSpPr bwMode="auto">
          <a:xfrm>
            <a:off x="4473575" y="1277938"/>
            <a:ext cx="2892425" cy="2159000"/>
            <a:chOff x="2818" y="805"/>
            <a:chExt cx="1822" cy="1360"/>
          </a:xfrm>
        </p:grpSpPr>
        <p:grpSp>
          <p:nvGrpSpPr>
            <p:cNvPr id="111622" name="Group 6"/>
            <p:cNvGrpSpPr>
              <a:grpSpLocks/>
            </p:cNvGrpSpPr>
            <p:nvPr/>
          </p:nvGrpSpPr>
          <p:grpSpPr bwMode="auto">
            <a:xfrm>
              <a:off x="3330" y="805"/>
              <a:ext cx="939" cy="912"/>
              <a:chOff x="1893" y="816"/>
              <a:chExt cx="1597" cy="1500"/>
            </a:xfrm>
          </p:grpSpPr>
          <p:pic>
            <p:nvPicPr>
              <p:cNvPr id="111623" name="Picture 7" descr="noisefield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0" y="816"/>
                <a:ext cx="1500" cy="1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1624" name="Oval 8"/>
              <p:cNvSpPr>
                <a:spLocks noChangeArrowheads="1"/>
              </p:cNvSpPr>
              <p:nvPr/>
            </p:nvSpPr>
            <p:spPr bwMode="auto">
              <a:xfrm>
                <a:off x="2427" y="130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1625" name="Oval 9"/>
              <p:cNvSpPr>
                <a:spLocks noChangeArrowheads="1"/>
              </p:cNvSpPr>
              <p:nvPr/>
            </p:nvSpPr>
            <p:spPr bwMode="auto">
              <a:xfrm>
                <a:off x="2929" y="1524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1626" name="Oval 10"/>
              <p:cNvSpPr>
                <a:spLocks noChangeArrowheads="1"/>
              </p:cNvSpPr>
              <p:nvPr/>
            </p:nvSpPr>
            <p:spPr bwMode="auto">
              <a:xfrm>
                <a:off x="1893" y="1076"/>
                <a:ext cx="561" cy="534"/>
              </a:xfrm>
              <a:prstGeom prst="ellipse">
                <a:avLst/>
              </a:prstGeom>
              <a:gradFill rotWithShape="1">
                <a:gsLst>
                  <a:gs pos="0">
                    <a:schemeClr val="tx1"/>
                  </a:gs>
                  <a:gs pos="100000">
                    <a:schemeClr val="bg1">
                      <a:alpha val="0"/>
                    </a:scheme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11627" name="Line 11"/>
            <p:cNvSpPr>
              <a:spLocks noChangeShapeType="1"/>
            </p:cNvSpPr>
            <p:nvPr/>
          </p:nvSpPr>
          <p:spPr bwMode="auto">
            <a:xfrm flipV="1">
              <a:off x="2822" y="1133"/>
              <a:ext cx="672" cy="1032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28" name="Line 12"/>
            <p:cNvSpPr>
              <a:spLocks noChangeShapeType="1"/>
            </p:cNvSpPr>
            <p:nvPr/>
          </p:nvSpPr>
          <p:spPr bwMode="auto">
            <a:xfrm flipV="1">
              <a:off x="2818" y="1269"/>
              <a:ext cx="992" cy="89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29" name="Line 13"/>
            <p:cNvSpPr>
              <a:spLocks noChangeShapeType="1"/>
            </p:cNvSpPr>
            <p:nvPr/>
          </p:nvSpPr>
          <p:spPr bwMode="auto">
            <a:xfrm flipV="1">
              <a:off x="2818" y="1409"/>
              <a:ext cx="1280" cy="756"/>
            </a:xfrm>
            <a:prstGeom prst="line">
              <a:avLst/>
            </a:prstGeom>
            <a:noFill/>
            <a:ln w="38100">
              <a:solidFill>
                <a:srgbClr val="99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31" name="Text Box 15"/>
            <p:cNvSpPr txBox="1">
              <a:spLocks noChangeArrowheads="1"/>
            </p:cNvSpPr>
            <p:nvPr/>
          </p:nvSpPr>
          <p:spPr bwMode="auto">
            <a:xfrm>
              <a:off x="3346" y="1775"/>
              <a:ext cx="1294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rgbClr val="009900"/>
                  </a:solidFill>
                </a:rPr>
                <a:t>elastic scattering (6%)</a:t>
              </a:r>
            </a:p>
          </p:txBody>
        </p:sp>
      </p:grpSp>
      <p:sp>
        <p:nvSpPr>
          <p:cNvPr id="111632" name="Text Box 16"/>
          <p:cNvSpPr txBox="1">
            <a:spLocks noChangeArrowheads="1"/>
          </p:cNvSpPr>
          <p:nvPr/>
        </p:nvSpPr>
        <p:spPr bwMode="auto">
          <a:xfrm>
            <a:off x="5595938" y="3524250"/>
            <a:ext cx="17208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rgbClr val="FFFFFF"/>
                </a:solidFill>
              </a:rPr>
              <a:t>Transmitted (98%)</a:t>
            </a:r>
          </a:p>
        </p:txBody>
      </p:sp>
      <p:sp>
        <p:nvSpPr>
          <p:cNvPr id="111633" name="Text Box 17"/>
          <p:cNvSpPr txBox="1">
            <a:spLocks noChangeArrowheads="1"/>
          </p:cNvSpPr>
          <p:nvPr/>
        </p:nvSpPr>
        <p:spPr bwMode="auto">
          <a:xfrm>
            <a:off x="609600" y="1417638"/>
            <a:ext cx="201136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200" b="1">
                <a:solidFill>
                  <a:srgbClr val="000000"/>
                </a:solidFill>
              </a:rPr>
              <a:t>Protein</a:t>
            </a:r>
          </a:p>
          <a:p>
            <a:pPr algn="ctr"/>
            <a:r>
              <a:rPr lang="en-US" sz="3200" b="1">
                <a:solidFill>
                  <a:srgbClr val="000000"/>
                </a:solidFill>
              </a:rPr>
              <a:t>1A x-rays</a:t>
            </a:r>
          </a:p>
        </p:txBody>
      </p:sp>
      <p:pic>
        <p:nvPicPr>
          <p:cNvPr id="111634" name="Picture 18" descr="MCBS00386_0000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81747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1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02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128003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28004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05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06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28007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08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09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28010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11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12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28013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14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15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28016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17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18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28019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20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21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28022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23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8024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025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026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8027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Elastic scattering</a:t>
            </a:r>
          </a:p>
        </p:txBody>
      </p:sp>
      <p:sp>
        <p:nvSpPr>
          <p:cNvPr id="128028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8029" name="Oval 29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8030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8031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28032" name="Group 32"/>
          <p:cNvGrpSpPr>
            <a:grpSpLocks/>
          </p:cNvGrpSpPr>
          <p:nvPr/>
        </p:nvGrpSpPr>
        <p:grpSpPr bwMode="auto">
          <a:xfrm rot="-2052048">
            <a:off x="4125913" y="1389063"/>
            <a:ext cx="5018087" cy="1319212"/>
            <a:chOff x="-1194" y="2058"/>
            <a:chExt cx="3161" cy="831"/>
          </a:xfrm>
        </p:grpSpPr>
        <p:grpSp>
          <p:nvGrpSpPr>
            <p:cNvPr id="128033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28034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35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36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28037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38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39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28040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41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42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28043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44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45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28046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47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48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28049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50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8051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28052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053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00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8054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055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0099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056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3441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Group 2"/>
          <p:cNvGrpSpPr>
            <a:grpSpLocks/>
          </p:cNvGrpSpPr>
          <p:nvPr/>
        </p:nvGrpSpPr>
        <p:grpSpPr bwMode="auto">
          <a:xfrm>
            <a:off x="0" y="2782888"/>
            <a:ext cx="5018088" cy="1319212"/>
            <a:chOff x="-1194" y="2058"/>
            <a:chExt cx="3161" cy="831"/>
          </a:xfrm>
        </p:grpSpPr>
        <p:grpSp>
          <p:nvGrpSpPr>
            <p:cNvPr id="129027" name="Group 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29028" name="Freeform 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29" name="Freeform 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30" name="Group 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29031" name="Freeform 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32" name="Freeform 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33" name="Group 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29034" name="Freeform 1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35" name="Freeform 1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36" name="Group 1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29037" name="Freeform 1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38" name="Freeform 1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39" name="Group 1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29040" name="Freeform 1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41" name="Freeform 1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42" name="Group 1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29043" name="Freeform 1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44" name="Freeform 2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45" name="Group 2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29046" name="Freeform 2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47" name="Freeform 2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9048" name="Freeform 2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049" name="Freeform 2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050" name="Rectangle 2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29051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Inelastic scattering</a:t>
            </a:r>
          </a:p>
        </p:txBody>
      </p:sp>
      <p:sp>
        <p:nvSpPr>
          <p:cNvPr id="129052" name="Oval 28"/>
          <p:cNvSpPr>
            <a:spLocks noChangeArrowheads="1"/>
          </p:cNvSpPr>
          <p:nvPr/>
        </p:nvSpPr>
        <p:spPr bwMode="auto">
          <a:xfrm>
            <a:off x="2800350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9053" name="Oval 29"/>
          <p:cNvSpPr>
            <a:spLocks noChangeArrowheads="1"/>
          </p:cNvSpPr>
          <p:nvPr/>
        </p:nvSpPr>
        <p:spPr bwMode="auto">
          <a:xfrm rot="-25004052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9054" name="Oval 30"/>
          <p:cNvSpPr>
            <a:spLocks noChangeArrowheads="1"/>
          </p:cNvSpPr>
          <p:nvPr/>
        </p:nvSpPr>
        <p:spPr bwMode="auto">
          <a:xfrm rot="3371678">
            <a:off x="2801938" y="3409950"/>
            <a:ext cx="3543300" cy="93345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9055" name="Oval 31"/>
          <p:cNvSpPr>
            <a:spLocks noChangeArrowheads="1"/>
          </p:cNvSpPr>
          <p:nvPr/>
        </p:nvSpPr>
        <p:spPr bwMode="auto">
          <a:xfrm>
            <a:off x="4524375" y="3822700"/>
            <a:ext cx="95250" cy="10795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29056" name="Group 32"/>
          <p:cNvGrpSpPr>
            <a:grpSpLocks/>
          </p:cNvGrpSpPr>
          <p:nvPr/>
        </p:nvGrpSpPr>
        <p:grpSpPr bwMode="auto">
          <a:xfrm rot="-2052048">
            <a:off x="4100513" y="1306513"/>
            <a:ext cx="5310187" cy="1319212"/>
            <a:chOff x="-1194" y="2058"/>
            <a:chExt cx="3161" cy="831"/>
          </a:xfrm>
        </p:grpSpPr>
        <p:grpSp>
          <p:nvGrpSpPr>
            <p:cNvPr id="129057" name="Group 33"/>
            <p:cNvGrpSpPr>
              <a:grpSpLocks/>
            </p:cNvGrpSpPr>
            <p:nvPr/>
          </p:nvGrpSpPr>
          <p:grpSpPr bwMode="auto">
            <a:xfrm>
              <a:off x="-1194" y="2273"/>
              <a:ext cx="370" cy="369"/>
              <a:chOff x="362" y="2318"/>
              <a:chExt cx="370" cy="369"/>
            </a:xfrm>
          </p:grpSpPr>
          <p:sp>
            <p:nvSpPr>
              <p:cNvPr id="129058" name="Freeform 34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59" name="Freeform 35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60" name="Group 36"/>
            <p:cNvGrpSpPr>
              <a:grpSpLocks/>
            </p:cNvGrpSpPr>
            <p:nvPr/>
          </p:nvGrpSpPr>
          <p:grpSpPr bwMode="auto">
            <a:xfrm>
              <a:off x="-826" y="2273"/>
              <a:ext cx="370" cy="369"/>
              <a:chOff x="362" y="2318"/>
              <a:chExt cx="370" cy="369"/>
            </a:xfrm>
          </p:grpSpPr>
          <p:sp>
            <p:nvSpPr>
              <p:cNvPr id="129061" name="Freeform 37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62" name="Freeform 38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63" name="Group 39"/>
            <p:cNvGrpSpPr>
              <a:grpSpLocks/>
            </p:cNvGrpSpPr>
            <p:nvPr/>
          </p:nvGrpSpPr>
          <p:grpSpPr bwMode="auto">
            <a:xfrm>
              <a:off x="-458" y="2273"/>
              <a:ext cx="370" cy="369"/>
              <a:chOff x="362" y="2318"/>
              <a:chExt cx="370" cy="369"/>
            </a:xfrm>
          </p:grpSpPr>
          <p:sp>
            <p:nvSpPr>
              <p:cNvPr id="129064" name="Freeform 40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65" name="Freeform 41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66" name="Group 42"/>
            <p:cNvGrpSpPr>
              <a:grpSpLocks/>
            </p:cNvGrpSpPr>
            <p:nvPr/>
          </p:nvGrpSpPr>
          <p:grpSpPr bwMode="auto">
            <a:xfrm>
              <a:off x="-90" y="2273"/>
              <a:ext cx="370" cy="369"/>
              <a:chOff x="362" y="2318"/>
              <a:chExt cx="370" cy="369"/>
            </a:xfrm>
          </p:grpSpPr>
          <p:sp>
            <p:nvSpPr>
              <p:cNvPr id="129067" name="Freeform 43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68" name="Freeform 44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69" name="Group 45"/>
            <p:cNvGrpSpPr>
              <a:grpSpLocks/>
            </p:cNvGrpSpPr>
            <p:nvPr/>
          </p:nvGrpSpPr>
          <p:grpSpPr bwMode="auto">
            <a:xfrm>
              <a:off x="278" y="2273"/>
              <a:ext cx="370" cy="369"/>
              <a:chOff x="362" y="2318"/>
              <a:chExt cx="370" cy="369"/>
            </a:xfrm>
          </p:grpSpPr>
          <p:sp>
            <p:nvSpPr>
              <p:cNvPr id="129070" name="Freeform 46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71" name="Freeform 47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72" name="Group 48"/>
            <p:cNvGrpSpPr>
              <a:grpSpLocks/>
            </p:cNvGrpSpPr>
            <p:nvPr/>
          </p:nvGrpSpPr>
          <p:grpSpPr bwMode="auto">
            <a:xfrm>
              <a:off x="646" y="2273"/>
              <a:ext cx="370" cy="369"/>
              <a:chOff x="362" y="2318"/>
              <a:chExt cx="370" cy="369"/>
            </a:xfrm>
          </p:grpSpPr>
          <p:sp>
            <p:nvSpPr>
              <p:cNvPr id="129073" name="Freeform 49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74" name="Freeform 50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29075" name="Group 51"/>
            <p:cNvGrpSpPr>
              <a:grpSpLocks/>
            </p:cNvGrpSpPr>
            <p:nvPr/>
          </p:nvGrpSpPr>
          <p:grpSpPr bwMode="auto">
            <a:xfrm>
              <a:off x="1014" y="2273"/>
              <a:ext cx="370" cy="369"/>
              <a:chOff x="362" y="2318"/>
              <a:chExt cx="370" cy="369"/>
            </a:xfrm>
          </p:grpSpPr>
          <p:sp>
            <p:nvSpPr>
              <p:cNvPr id="129076" name="Freeform 52"/>
              <p:cNvSpPr>
                <a:spLocks/>
              </p:cNvSpPr>
              <p:nvPr/>
            </p:nvSpPr>
            <p:spPr bwMode="auto">
              <a:xfrm>
                <a:off x="362" y="2499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077" name="Freeform 53"/>
              <p:cNvSpPr>
                <a:spLocks/>
              </p:cNvSpPr>
              <p:nvPr/>
            </p:nvSpPr>
            <p:spPr bwMode="auto">
              <a:xfrm rot="10800000">
                <a:off x="547" y="2318"/>
                <a:ext cx="185" cy="188"/>
              </a:xfrm>
              <a:custGeom>
                <a:avLst/>
                <a:gdLst>
                  <a:gd name="T0" fmla="*/ 0 w 644"/>
                  <a:gd name="T1" fmla="*/ 0 h 408"/>
                  <a:gd name="T2" fmla="*/ 322 w 644"/>
                  <a:gd name="T3" fmla="*/ 407 h 408"/>
                  <a:gd name="T4" fmla="*/ 644 w 644"/>
                  <a:gd name="T5" fmla="*/ 9 h 4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4" h="408">
                    <a:moveTo>
                      <a:pt x="0" y="0"/>
                    </a:moveTo>
                    <a:cubicBezTo>
                      <a:pt x="107" y="203"/>
                      <a:pt x="215" y="406"/>
                      <a:pt x="322" y="407"/>
                    </a:cubicBezTo>
                    <a:cubicBezTo>
                      <a:pt x="429" y="408"/>
                      <a:pt x="590" y="75"/>
                      <a:pt x="644" y="9"/>
                    </a:cubicBezTo>
                  </a:path>
                </a:pathLst>
              </a:custGeom>
              <a:noFill/>
              <a:ln w="9525">
                <a:solidFill>
                  <a:srgbClr val="CC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29078" name="Freeform 54"/>
            <p:cNvSpPr>
              <a:spLocks/>
            </p:cNvSpPr>
            <p:nvPr/>
          </p:nvSpPr>
          <p:spPr bwMode="auto">
            <a:xfrm>
              <a:off x="1382" y="2454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079" name="Freeform 55"/>
            <p:cNvSpPr>
              <a:spLocks/>
            </p:cNvSpPr>
            <p:nvPr/>
          </p:nvSpPr>
          <p:spPr bwMode="auto">
            <a:xfrm rot="10800000">
              <a:off x="1567" y="2273"/>
              <a:ext cx="185" cy="188"/>
            </a:xfrm>
            <a:custGeom>
              <a:avLst/>
              <a:gdLst>
                <a:gd name="T0" fmla="*/ 0 w 644"/>
                <a:gd name="T1" fmla="*/ 0 h 408"/>
                <a:gd name="T2" fmla="*/ 322 w 644"/>
                <a:gd name="T3" fmla="*/ 407 h 408"/>
                <a:gd name="T4" fmla="*/ 644 w 644"/>
                <a:gd name="T5" fmla="*/ 9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44" h="408">
                  <a:moveTo>
                    <a:pt x="0" y="0"/>
                  </a:moveTo>
                  <a:cubicBezTo>
                    <a:pt x="107" y="203"/>
                    <a:pt x="215" y="406"/>
                    <a:pt x="322" y="407"/>
                  </a:cubicBezTo>
                  <a:cubicBezTo>
                    <a:pt x="429" y="408"/>
                    <a:pt x="590" y="75"/>
                    <a:pt x="644" y="9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9080" name="Rectangle 56"/>
            <p:cNvSpPr>
              <a:spLocks noChangeArrowheads="1"/>
            </p:cNvSpPr>
            <p:nvPr/>
          </p:nvSpPr>
          <p:spPr bwMode="auto">
            <a:xfrm>
              <a:off x="1661" y="2058"/>
              <a:ext cx="306" cy="8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CC33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97010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|0.2|0.2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|0.2|0.2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|0.2|0.2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|0.2|0.2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3|0.3|0.2|0.2|0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4151</TotalTime>
  <Words>3898</Words>
  <Application>Microsoft Office PowerPoint</Application>
  <PresentationFormat>On-screen Show (4:3)</PresentationFormat>
  <Paragraphs>1273</Paragraphs>
  <Slides>277</Slides>
  <Notes>3</Notes>
  <HiddenSlides>17</HiddenSlides>
  <MMClips>4</MMClips>
  <ScaleCrop>false</ScaleCrop>
  <HeadingPairs>
    <vt:vector size="6" baseType="variant">
      <vt:variant>
        <vt:lpstr>Theme</vt:lpstr>
      </vt:variant>
      <vt:variant>
        <vt:i4>13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277</vt:i4>
      </vt:variant>
    </vt:vector>
  </HeadingPairs>
  <TitlesOfParts>
    <vt:vector size="294" baseType="lpstr">
      <vt:lpstr>Default Design</vt:lpstr>
      <vt:lpstr>1_Default Design</vt:lpstr>
      <vt:lpstr>2_Default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11_Default Design</vt:lpstr>
      <vt:lpstr>12_Default Design</vt:lpstr>
      <vt:lpstr>13_Default Design</vt:lpstr>
      <vt:lpstr>14_Default Design</vt:lpstr>
      <vt:lpstr>Chart</vt:lpstr>
      <vt:lpstr>Equation</vt:lpstr>
      <vt:lpstr>Image</vt:lpstr>
      <vt:lpstr>Microsoft Graph Chart</vt:lpstr>
      <vt:lpstr>Diffraction</vt:lpstr>
      <vt:lpstr>PowerPoint Presentation</vt:lpstr>
      <vt:lpstr>PowerPoint Presentation</vt:lpstr>
      <vt:lpstr>Scattering: atom by atom</vt:lpstr>
      <vt:lpstr>Scattering: atom by atom</vt:lpstr>
      <vt:lpstr>Scattering: atom by atom</vt:lpstr>
      <vt:lpstr>Scattering: atom by atom</vt:lpstr>
      <vt:lpstr>Scattering: atom by atom</vt:lpstr>
      <vt:lpstr>Scattering: atom by atom</vt:lpstr>
      <vt:lpstr>Scattering: atom by atom</vt:lpstr>
      <vt:lpstr>Scattering: atom by atom</vt:lpstr>
      <vt:lpstr>Scattering: atom by atom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lysozyme: real and reciprocal</vt:lpstr>
      <vt:lpstr>X-ray data are 3D!</vt:lpstr>
      <vt:lpstr>Ewald's construction</vt:lpstr>
      <vt:lpstr>Ewald's construction</vt:lpstr>
      <vt:lpstr>Ewald's construction</vt:lpstr>
      <vt:lpstr>Ewald's construction</vt:lpstr>
      <vt:lpstr>Ewald's construction</vt:lpstr>
      <vt:lpstr>Ewald's construction</vt:lpstr>
      <vt:lpstr>Ewald's construction</vt:lpstr>
      <vt:lpstr>Ewald's construction</vt:lpstr>
      <vt:lpstr>Ewald's construction</vt:lpstr>
      <vt:lpstr>mosaic spread</vt:lpstr>
      <vt:lpstr>mosaic spread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PowerPoint Presentation</vt:lpstr>
      <vt:lpstr>PowerPoint Presentation</vt:lpstr>
      <vt:lpstr>PowerPoint Presentation</vt:lpstr>
      <vt:lpstr>PowerPoint Presentation</vt:lpstr>
      <vt:lpstr>mosaic block = “coherence length”</vt:lpstr>
      <vt:lpstr>PowerPoint Presentation</vt:lpstr>
      <vt:lpstr>Scattering: line of atoms</vt:lpstr>
      <vt:lpstr>Scattering: line of atoms</vt:lpstr>
      <vt:lpstr>PowerPoint Presentation</vt:lpstr>
      <vt:lpstr>PowerPoint Presentation</vt:lpstr>
      <vt:lpstr>PowerPoint Presentation</vt:lpstr>
      <vt:lpstr>  mosaic spread = 12.8º</vt:lpstr>
      <vt:lpstr>Now What?</vt:lpstr>
      <vt:lpstr>Resolution</vt:lpstr>
      <vt:lpstr>What is “disorder”?</vt:lpstr>
      <vt:lpstr>What is “disorder”?</vt:lpstr>
      <vt:lpstr>What is “disorder”?</vt:lpstr>
      <vt:lpstr>What is “disorder”?</vt:lpstr>
      <vt:lpstr>“B” factors</vt:lpstr>
      <vt:lpstr>“B” factors</vt:lpstr>
      <vt:lpstr>PowerPoint Presentation</vt:lpstr>
      <vt:lpstr>PowerPoint Presentation</vt:lpstr>
      <vt:lpstr>PowerPoint Presentation</vt:lpstr>
      <vt:lpstr>PowerPoint Presentation</vt:lpstr>
      <vt:lpstr>“B” factors</vt:lpstr>
      <vt:lpstr>PowerPoint Presentation</vt:lpstr>
      <vt:lpstr>PowerPoint Presentation</vt:lpstr>
      <vt:lpstr>Completeness: missing wedge</vt:lpstr>
      <vt:lpstr>PowerPoint Presentation</vt:lpstr>
      <vt:lpstr>PowerPoint Presentation</vt:lpstr>
      <vt:lpstr>10 MGy/Å</vt:lpstr>
      <vt:lpstr>PowerPoint Presentation</vt:lpstr>
      <vt:lpstr>PowerPoint Presentation</vt:lpstr>
      <vt:lpstr>Minimum size for complete data set</vt:lpstr>
      <vt:lpstr>PowerPoint Presentation</vt:lpstr>
      <vt:lpstr>Ratio of scattering to absorption</vt:lpstr>
      <vt:lpstr>How do the X-rays interact  with my crystal?</vt:lpstr>
      <vt:lpstr>Where do photons go?</vt:lpstr>
      <vt:lpstr>Photonuclear absorption</vt:lpstr>
      <vt:lpstr>Photonuclear absorption</vt:lpstr>
      <vt:lpstr>Elastic scattering</vt:lpstr>
      <vt:lpstr>Elastic scattering</vt:lpstr>
      <vt:lpstr>How big is an atom?</vt:lpstr>
      <vt:lpstr>How big is an atom?</vt:lpstr>
      <vt:lpstr>Where do photons go?</vt:lpstr>
      <vt:lpstr>Elastic scattering</vt:lpstr>
      <vt:lpstr>Inelastic scattering</vt:lpstr>
      <vt:lpstr>Where do photons go?</vt:lpstr>
      <vt:lpstr>Where do photons go?</vt:lpstr>
      <vt:lpstr>Where do photons go?</vt:lpstr>
      <vt:lpstr>Photoelectric absorption</vt:lpstr>
      <vt:lpstr>Photoelectric absorption</vt:lpstr>
      <vt:lpstr>Fluorescence</vt:lpstr>
      <vt:lpstr>Fluorescence</vt:lpstr>
      <vt:lpstr>Fluorescence-based x-ray sources</vt:lpstr>
      <vt:lpstr>What limits the source?</vt:lpstr>
      <vt:lpstr>Auger emission</vt:lpstr>
      <vt:lpstr>Auger emission</vt:lpstr>
      <vt:lpstr>Where do photons go?</vt:lpstr>
      <vt:lpstr>Where do photons go?</vt:lpstr>
      <vt:lpstr>Where do photons go?</vt:lpstr>
      <vt:lpstr>Where do photons go?</vt:lpstr>
      <vt:lpstr>Photoelectric absorption</vt:lpstr>
      <vt:lpstr>Photoelectric absorption</vt:lpstr>
      <vt:lpstr>Secondary ionization</vt:lpstr>
      <vt:lpstr>Secondary ionization</vt:lpstr>
      <vt:lpstr>Sample atoms</vt:lpstr>
      <vt:lpstr>Sample atoms</vt:lpstr>
      <vt:lpstr>Primary ionization</vt:lpstr>
      <vt:lpstr>Secondary ionizations</vt:lpstr>
      <vt:lpstr>Ionization track</vt:lpstr>
      <vt:lpstr>Ionization track</vt:lpstr>
      <vt:lpstr>Ionization track</vt:lpstr>
      <vt:lpstr>Ionization track</vt:lpstr>
      <vt:lpstr>Ionization track</vt:lpstr>
      <vt:lpstr>Excitation</vt:lpstr>
      <vt:lpstr>Excitation</vt:lpstr>
      <vt:lpstr>Excitation</vt:lpstr>
      <vt:lpstr>Excitation</vt:lpstr>
      <vt:lpstr>Electron attachment</vt:lpstr>
      <vt:lpstr>Electron attachment</vt:lpstr>
      <vt:lpstr>Solvated electron</vt:lpstr>
      <vt:lpstr>Solvated electron</vt:lpstr>
      <vt:lpstr>PowerPoint Presentation</vt:lpstr>
      <vt:lpstr>PowerPoint Presentation</vt:lpstr>
      <vt:lpstr>Excitation transfer</vt:lpstr>
      <vt:lpstr>Excitation transfer</vt:lpstr>
      <vt:lpstr>Excitation transfer</vt:lpstr>
      <vt:lpstr>Excitation transfer</vt:lpstr>
      <vt:lpstr>Excitation transfer</vt:lpstr>
      <vt:lpstr>t = 0 s</vt:lpstr>
      <vt:lpstr>t ≈ 10-15 s</vt:lpstr>
      <vt:lpstr>Timescales of radiation damage</vt:lpstr>
      <vt:lpstr>What does all that absorbed energy do?</vt:lpstr>
      <vt:lpstr>PowerPoint Presentation</vt:lpstr>
      <vt:lpstr>Sodium Chloride is Immortal!</vt:lpstr>
      <vt:lpstr>Sodium acetate trihydrate</vt:lpstr>
      <vt:lpstr>lowest-angle spot: (1,1,0)  7.7 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% error from rad dam</vt:lpstr>
      <vt:lpstr>% error from rad dam</vt:lpstr>
      <vt:lpstr>The “non-isomorphism” problem</vt:lpstr>
      <vt:lpstr>opened drop: you have ~30 seconds!</vt:lpstr>
      <vt:lpstr>opened drop: you have ~30 seconds!</vt:lpstr>
      <vt:lpstr>oiled drop: you have ~3 hours</vt:lpstr>
      <vt:lpstr>oil is your friend</vt:lpstr>
      <vt:lpstr>signal vs noise</vt:lpstr>
      <vt:lpstr>signal vs noise</vt:lpstr>
      <vt:lpstr>signal vs noise</vt:lpstr>
      <vt:lpstr>signal vs noise</vt:lpstr>
      <vt:lpstr>Optimal exposure time (faint spots)</vt:lpstr>
      <vt:lpstr>Adding noise</vt:lpstr>
      <vt:lpstr>Adding noise</vt:lpstr>
      <vt:lpstr>Adding noise</vt:lpstr>
      <vt:lpstr>Adding noise</vt:lpstr>
      <vt:lpstr>Adding noise</vt:lpstr>
      <vt:lpstr>Adding noise</vt:lpstr>
      <vt:lpstr>signal vs noise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Fractional error</vt:lpstr>
      <vt:lpstr>Darwin’s Formula</vt:lpstr>
      <vt:lpstr>Darwin’s Formula</vt:lpstr>
      <vt:lpstr>attenuation factor</vt:lpstr>
      <vt:lpstr>attenuation factor</vt:lpstr>
      <vt:lpstr>attenuation factor</vt:lpstr>
      <vt:lpstr>attenuation factor</vt:lpstr>
      <vt:lpstr>Fractional error</vt:lpstr>
      <vt:lpstr>Darwin’s Formula</vt:lpstr>
      <vt:lpstr>Darwin’s Formula</vt:lpstr>
      <vt:lpstr>Lorentz Factor</vt:lpstr>
      <vt:lpstr>Lorentz Factor</vt:lpstr>
      <vt:lpstr>Lorentz Factor</vt:lpstr>
      <vt:lpstr>Lorentz Factor</vt:lpstr>
      <vt:lpstr>Lorentz Factor</vt:lpstr>
      <vt:lpstr>Lorentz Factor</vt:lpstr>
      <vt:lpstr>Fractional error</vt:lpstr>
      <vt:lpstr>Fractional error</vt:lpstr>
      <vt:lpstr>Darwin’s Formula</vt:lpstr>
      <vt:lpstr>Beam Flicker</vt:lpstr>
      <vt:lpstr>Beam Flicker</vt:lpstr>
      <vt:lpstr>Beam Flicker</vt:lpstr>
      <vt:lpstr>Beam Flicker</vt:lpstr>
      <vt:lpstr>Beam Flicker</vt:lpstr>
      <vt:lpstr>Beam Flicker</vt:lpstr>
      <vt:lpstr>Beam Flicker</vt:lpstr>
      <vt:lpstr>Beam Flicker</vt:lpstr>
      <vt:lpstr>Beam Flicker</vt:lpstr>
      <vt:lpstr>Beam Flicker</vt:lpstr>
      <vt:lpstr>Beam Flicker</vt:lpstr>
      <vt:lpstr>Beam Flicker</vt:lpstr>
      <vt:lpstr>Fractional error</vt:lpstr>
      <vt:lpstr>Shutter Jitter</vt:lpstr>
      <vt:lpstr>Fractional error</vt:lpstr>
      <vt:lpstr>Darwin’s Formula</vt:lpstr>
      <vt:lpstr>xtal vibration noise</vt:lpstr>
      <vt:lpstr>xtal vibration noise</vt:lpstr>
      <vt:lpstr>xtal vibration noise</vt:lpstr>
      <vt:lpstr>xtal vibration noise</vt:lpstr>
      <vt:lpstr>xtal vibration noise</vt:lpstr>
      <vt:lpstr>xtal vibration noise</vt:lpstr>
      <vt:lpstr>Shutter Jitter</vt:lpstr>
      <vt:lpstr>Beam Flicker</vt:lpstr>
      <vt:lpstr>Solution to vibration:</vt:lpstr>
      <vt:lpstr>Fractional error</vt:lpstr>
      <vt:lpstr>Detector calibration</vt:lpstr>
      <vt:lpstr>Detector calibration</vt:lpstr>
      <vt:lpstr>Detector calibration</vt:lpstr>
      <vt:lpstr>Detector calibration</vt:lpstr>
      <vt:lpstr>Detector calibration</vt:lpstr>
      <vt:lpstr>Detector calibration</vt:lpstr>
      <vt:lpstr>Detector calibration</vt:lpstr>
      <vt:lpstr>Detector calibration: 7247 eV</vt:lpstr>
      <vt:lpstr>Detector calibration: 7235 eV</vt:lpstr>
      <vt:lpstr>Detector calibration</vt:lpstr>
      <vt:lpstr>Detector calibration errors: detector 2</vt:lpstr>
      <vt:lpstr>Detector calibration errors: detector 3</vt:lpstr>
      <vt:lpstr>Detector calibration errors</vt:lpstr>
      <vt:lpstr>Spatial Noise</vt:lpstr>
      <vt:lpstr>Spatial Noise</vt:lpstr>
      <vt:lpstr>Spatial Noise</vt:lpstr>
      <vt:lpstr>Spatial Noise</vt:lpstr>
      <vt:lpstr>Spatial Noise</vt:lpstr>
      <vt:lpstr>Spatial Noise</vt:lpstr>
      <vt:lpstr>Spatial Noise</vt:lpstr>
      <vt:lpstr>Spatial Noise</vt:lpstr>
      <vt:lpstr>Spatial Noise: Q315r vs Pilatus</vt:lpstr>
      <vt:lpstr>Required multiplicity</vt:lpstr>
      <vt:lpstr>Multi-crystal strategies</vt:lpstr>
      <vt:lpstr>140-fold multiplicity 16 crystals</vt:lpstr>
      <vt:lpstr>Discerning Na+ from Mg++</vt:lpstr>
      <vt:lpstr>Detector calibration</vt:lpstr>
      <vt:lpstr>PowerPoint Presentation</vt:lpstr>
      <vt:lpstr>PowerPoint Presentation</vt:lpstr>
      <vt:lpstr>Detector calibration</vt:lpstr>
      <vt:lpstr>PowerPoint Presentation</vt:lpstr>
      <vt:lpstr>What is holding us back?</vt:lpstr>
      <vt:lpstr>Summary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Electric charge</dc:title>
  <dc:creator>JMHolton</dc:creator>
  <cp:lastModifiedBy>JMHolton</cp:lastModifiedBy>
  <cp:revision>67</cp:revision>
  <dcterms:created xsi:type="dcterms:W3CDTF">2013-05-28T14:39:43Z</dcterms:created>
  <dcterms:modified xsi:type="dcterms:W3CDTF">2013-06-03T02:12:05Z</dcterms:modified>
</cp:coreProperties>
</file>