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64"/>
  </p:notesMasterIdLst>
  <p:sldIdLst>
    <p:sldId id="499" r:id="rId3"/>
    <p:sldId id="434" r:id="rId4"/>
    <p:sldId id="435" r:id="rId5"/>
    <p:sldId id="436" r:id="rId6"/>
    <p:sldId id="500" r:id="rId7"/>
    <p:sldId id="361" r:id="rId8"/>
    <p:sldId id="362" r:id="rId9"/>
    <p:sldId id="363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372" r:id="rId21"/>
    <p:sldId id="373" r:id="rId22"/>
    <p:sldId id="511" r:id="rId23"/>
    <p:sldId id="441" r:id="rId24"/>
    <p:sldId id="380" r:id="rId25"/>
    <p:sldId id="517" r:id="rId26"/>
    <p:sldId id="381" r:id="rId27"/>
    <p:sldId id="516" r:id="rId28"/>
    <p:sldId id="515" r:id="rId29"/>
    <p:sldId id="518" r:id="rId30"/>
    <p:sldId id="512" r:id="rId31"/>
    <p:sldId id="365" r:id="rId32"/>
    <p:sldId id="513" r:id="rId33"/>
    <p:sldId id="514" r:id="rId34"/>
    <p:sldId id="382" r:id="rId35"/>
    <p:sldId id="527" r:id="rId36"/>
    <p:sldId id="529" r:id="rId37"/>
    <p:sldId id="528" r:id="rId38"/>
    <p:sldId id="530" r:id="rId39"/>
    <p:sldId id="535" r:id="rId40"/>
    <p:sldId id="536" r:id="rId41"/>
    <p:sldId id="537" r:id="rId42"/>
    <p:sldId id="539" r:id="rId43"/>
    <p:sldId id="540" r:id="rId44"/>
    <p:sldId id="541" r:id="rId45"/>
    <p:sldId id="542" r:id="rId46"/>
    <p:sldId id="543" r:id="rId47"/>
    <p:sldId id="545" r:id="rId48"/>
    <p:sldId id="546" r:id="rId49"/>
    <p:sldId id="547" r:id="rId50"/>
    <p:sldId id="519" r:id="rId51"/>
    <p:sldId id="520" r:id="rId52"/>
    <p:sldId id="524" r:id="rId53"/>
    <p:sldId id="521" r:id="rId54"/>
    <p:sldId id="522" r:id="rId55"/>
    <p:sldId id="523" r:id="rId56"/>
    <p:sldId id="383" r:id="rId57"/>
    <p:sldId id="384" r:id="rId58"/>
    <p:sldId id="385" r:id="rId59"/>
    <p:sldId id="386" r:id="rId60"/>
    <p:sldId id="387" r:id="rId61"/>
    <p:sldId id="525" r:id="rId62"/>
    <p:sldId id="52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93" autoAdjust="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30E1-6F57-4D13-808E-26D6B0702A9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D289-081D-4A3C-B2D7-129BF4D0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E3F8D-CB92-4D2C-823D-2A1100873457}" type="slidenum">
              <a:rPr lang="en-US"/>
              <a:pPr/>
              <a:t>21</a:t>
            </a:fld>
            <a:endParaRPr lang="en-US"/>
          </a:p>
        </p:txBody>
      </p:sp>
      <p:sp>
        <p:nvSpPr>
          <p:cNvPr id="65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945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what limits single-particle resolution ?</a:t>
            </a:r>
          </a:p>
          <a:p>
            <a:r>
              <a:rPr lang="en-US"/>
              <a:t>get 100 times more photons/shot if correctly focussed beam</a:t>
            </a:r>
          </a:p>
          <a:p>
            <a:r>
              <a:rPr lang="en-US"/>
              <a:t>get 100 times more with submicron beam focus on CXI chamber</a:t>
            </a:r>
          </a:p>
          <a:p>
            <a:r>
              <a:rPr lang="en-US"/>
              <a:t>Problem – scattering goes from N^2 to N (Wilson statistics).</a:t>
            </a:r>
          </a:p>
          <a:p>
            <a:r>
              <a:rPr lang="en-US"/>
              <a:t>So use a-priori information – modelling Axel Brummer</a:t>
            </a:r>
          </a:p>
          <a:p>
            <a:r>
              <a:rPr lang="en-US"/>
              <a:t>Make beam smaller than jet to elliminate streak</a:t>
            </a:r>
          </a:p>
        </p:txBody>
      </p:sp>
      <p:sp>
        <p:nvSpPr>
          <p:cNvPr id="6594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D6F149BC-A9B6-41F2-9CC0-A0110048B695}" type="slidenum">
              <a:rPr lang="en-US" sz="1200" baseline="-25000">
                <a:ea typeface="MS PGothic" pitchFamily="34" charset="-128"/>
              </a:rPr>
              <a:pPr algn="r" eaLnBrk="0" hangingPunct="0"/>
              <a:t>21</a:t>
            </a:fld>
            <a:endParaRPr lang="en-US" sz="1200" baseline="-250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45ADA-D676-415A-85E8-EA6ACA68ED3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8331-2B8A-49B0-8876-EE42A6BDFD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D04A-E836-4768-8364-FF429B7B0A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1028-7525-458B-AFA2-E6D266C260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639262-D6B0-40C6-B50F-D933786EB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CEAFB4-4DA4-4DC4-A559-AD653CB75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8E10FE-C7F0-4A02-AD11-D9322E809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4EEF-27CB-4BF4-8AE4-F68B0BBB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6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1CDD-61A9-4039-B22B-7273FFDCB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606F-E195-4E07-BD48-28C221B53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1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952F-9B99-47B8-B993-932DD0AE8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0D36-0704-4266-928C-3B0C931B82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D4CD3-3FAC-452E-99FE-31A2F499C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3188-E305-4F92-BC92-EEA89158A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1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2E26-AB84-4932-8B44-7540C72D9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D3D0-6692-48C9-A048-D8056FB0C3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86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913A-47EB-4D4E-89E2-554965347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9449-5C4B-4078-B469-CDE78D177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7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C0E1-CDA7-4098-8C50-C27B4B3A4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F408-04DA-43E9-A998-9648C9E24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63D4-F05D-468B-9721-6686E87D8A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7D063-4924-454E-A0C7-7209BFDBA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1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FADF-EC55-487F-A299-9427E276D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4472-4EA3-4A85-8A41-E53A9E6A8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34826-73A9-4D14-8603-3F7ED8A162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F827C-7ABB-45B8-87A8-3C029D490C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0C48-65C7-486E-8665-03924C2431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0656B-2427-4B96-A956-7E657C11A6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454A0-F395-4377-9E6F-4CC65629A4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MHolton\Desktop\James_Holton\LCLS\lyso_real_recip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MHolton\Desktop\James_Holton\movies\diffraction.mpeg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r>
              <a:rPr lang="en-US" sz="6600" dirty="0" err="1" smtClean="0"/>
              <a:t>Pattersons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“third space” </a:t>
            </a:r>
          </a:p>
          <a:p>
            <a:pPr marL="0" indent="0" algn="ctr">
              <a:buNone/>
            </a:pPr>
            <a:r>
              <a:rPr lang="en-US" sz="4000" dirty="0" smtClean="0"/>
              <a:t>of crystallography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6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One atom in unit cell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340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6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one atom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62805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one atom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51095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6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one atom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63913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two atoms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21813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3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three atoms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62851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three atoms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58161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118693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resolution!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1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five atoms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5492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3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five atoms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7911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0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scattering from a structure</a:t>
            </a:r>
          </a:p>
        </p:txBody>
      </p:sp>
      <p:pic>
        <p:nvPicPr>
          <p:cNvPr id="86019" name="Picture 3" descr="frame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 descr="frame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frame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frame_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3" name="Picture 7" descr="frame_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4" name="Picture 8" descr="frame_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5" name="Picture 9" descr="frame_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6" name="Picture 10" descr="frame_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 descr="frame_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8" name="Picture 12" descr="frame_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695450" y="18129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434138" y="18335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5872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2115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16" name="Picture 4" descr="horse-ft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0036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17" name="Picture 5" descr="horse-ft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0068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18" name="Picture 6" descr="horse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652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428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forward Fourier Transform</a:t>
            </a:r>
          </a:p>
        </p:txBody>
      </p:sp>
      <p:pic>
        <p:nvPicPr>
          <p:cNvPr id="87043" name="Picture 3" descr="frame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4" name="Picture 4" descr="pat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inverse Fourier Transform</a:t>
            </a:r>
          </a:p>
        </p:txBody>
      </p:sp>
      <p:sp>
        <p:nvSpPr>
          <p:cNvPr id="204806" name="AutoShape 6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07" name="AutoShape 7"/>
          <p:cNvSpPr>
            <a:spLocks noChangeArrowheads="1"/>
          </p:cNvSpPr>
          <p:nvPr/>
        </p:nvSpPr>
        <p:spPr bwMode="auto">
          <a:xfrm rot="10800000">
            <a:off x="3332163" y="423545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851275" y="10636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no phase</a:t>
            </a:r>
          </a:p>
        </p:txBody>
      </p:sp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735013" y="2401888"/>
            <a:ext cx="3319462" cy="1328737"/>
            <a:chOff x="268" y="1458"/>
            <a:chExt cx="3122" cy="1366"/>
          </a:xfrm>
        </p:grpSpPr>
        <p:grpSp>
          <p:nvGrpSpPr>
            <p:cNvPr id="87050" name="Group 10"/>
            <p:cNvGrpSpPr>
              <a:grpSpLocks/>
            </p:cNvGrpSpPr>
            <p:nvPr/>
          </p:nvGrpSpPr>
          <p:grpSpPr bwMode="auto">
            <a:xfrm>
              <a:off x="268" y="1468"/>
              <a:ext cx="1561" cy="1356"/>
              <a:chOff x="575" y="1142"/>
              <a:chExt cx="1561" cy="1356"/>
            </a:xfrm>
          </p:grpSpPr>
          <p:sp>
            <p:nvSpPr>
              <p:cNvPr id="87060" name="Freeform 11"/>
              <p:cNvSpPr>
                <a:spLocks/>
              </p:cNvSpPr>
              <p:nvPr/>
            </p:nvSpPr>
            <p:spPr bwMode="auto">
              <a:xfrm>
                <a:off x="575" y="1536"/>
                <a:ext cx="101" cy="294"/>
              </a:xfrm>
              <a:custGeom>
                <a:avLst/>
                <a:gdLst>
                  <a:gd name="T0" fmla="*/ 0 w 101"/>
                  <a:gd name="T1" fmla="*/ 294 h 294"/>
                  <a:gd name="T2" fmla="*/ 53 w 101"/>
                  <a:gd name="T3" fmla="*/ 112 h 294"/>
                  <a:gd name="T4" fmla="*/ 101 w 101"/>
                  <a:gd name="T5" fmla="*/ 0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1" h="294">
                    <a:moveTo>
                      <a:pt x="0" y="294"/>
                    </a:moveTo>
                    <a:cubicBezTo>
                      <a:pt x="9" y="264"/>
                      <a:pt x="36" y="161"/>
                      <a:pt x="53" y="112"/>
                    </a:cubicBezTo>
                    <a:cubicBezTo>
                      <a:pt x="70" y="63"/>
                      <a:pt x="91" y="23"/>
                      <a:pt x="101" y="0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1" name="Freeform 12"/>
              <p:cNvSpPr>
                <a:spLocks/>
              </p:cNvSpPr>
              <p:nvPr/>
            </p:nvSpPr>
            <p:spPr bwMode="auto">
              <a:xfrm>
                <a:off x="664" y="1142"/>
                <a:ext cx="308" cy="402"/>
              </a:xfrm>
              <a:custGeom>
                <a:avLst/>
                <a:gdLst>
                  <a:gd name="T0" fmla="*/ 0 w 308"/>
                  <a:gd name="T1" fmla="*/ 402 h 402"/>
                  <a:gd name="T2" fmla="*/ 72 w 308"/>
                  <a:gd name="T3" fmla="*/ 266 h 402"/>
                  <a:gd name="T4" fmla="*/ 216 w 308"/>
                  <a:gd name="T5" fmla="*/ 42 h 402"/>
                  <a:gd name="T6" fmla="*/ 308 w 308"/>
                  <a:gd name="T7" fmla="*/ 14 h 4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8" h="402">
                    <a:moveTo>
                      <a:pt x="0" y="402"/>
                    </a:moveTo>
                    <a:cubicBezTo>
                      <a:pt x="12" y="380"/>
                      <a:pt x="36" y="326"/>
                      <a:pt x="72" y="266"/>
                    </a:cubicBezTo>
                    <a:cubicBezTo>
                      <a:pt x="108" y="206"/>
                      <a:pt x="177" y="84"/>
                      <a:pt x="216" y="42"/>
                    </a:cubicBezTo>
                    <a:cubicBezTo>
                      <a:pt x="255" y="0"/>
                      <a:pt x="289" y="20"/>
                      <a:pt x="308" y="14"/>
                    </a:cubicBezTo>
                  </a:path>
                </a:pathLst>
              </a:custGeom>
              <a:noFill/>
              <a:ln w="889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2" name="Freeform 13"/>
              <p:cNvSpPr>
                <a:spLocks/>
              </p:cNvSpPr>
              <p:nvPr/>
            </p:nvSpPr>
            <p:spPr bwMode="auto">
              <a:xfrm>
                <a:off x="956" y="1143"/>
                <a:ext cx="328" cy="473"/>
              </a:xfrm>
              <a:custGeom>
                <a:avLst/>
                <a:gdLst>
                  <a:gd name="T0" fmla="*/ 0 w 328"/>
                  <a:gd name="T1" fmla="*/ 5 h 473"/>
                  <a:gd name="T2" fmla="*/ 60 w 328"/>
                  <a:gd name="T3" fmla="*/ 29 h 473"/>
                  <a:gd name="T4" fmla="*/ 176 w 328"/>
                  <a:gd name="T5" fmla="*/ 177 h 473"/>
                  <a:gd name="T6" fmla="*/ 328 w 328"/>
                  <a:gd name="T7" fmla="*/ 473 h 4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8" h="473">
                    <a:moveTo>
                      <a:pt x="0" y="5"/>
                    </a:moveTo>
                    <a:cubicBezTo>
                      <a:pt x="10" y="9"/>
                      <a:pt x="31" y="0"/>
                      <a:pt x="60" y="29"/>
                    </a:cubicBezTo>
                    <a:cubicBezTo>
                      <a:pt x="89" y="58"/>
                      <a:pt x="131" y="103"/>
                      <a:pt x="176" y="177"/>
                    </a:cubicBezTo>
                    <a:cubicBezTo>
                      <a:pt x="221" y="251"/>
                      <a:pt x="296" y="411"/>
                      <a:pt x="328" y="473"/>
                    </a:cubicBezTo>
                  </a:path>
                </a:pathLst>
              </a:custGeom>
              <a:noFill/>
              <a:ln w="889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3" name="Freeform 14"/>
              <p:cNvSpPr>
                <a:spLocks/>
              </p:cNvSpPr>
              <p:nvPr/>
            </p:nvSpPr>
            <p:spPr bwMode="auto">
              <a:xfrm>
                <a:off x="1260" y="1572"/>
                <a:ext cx="160" cy="428"/>
              </a:xfrm>
              <a:custGeom>
                <a:avLst/>
                <a:gdLst>
                  <a:gd name="T0" fmla="*/ 0 w 160"/>
                  <a:gd name="T1" fmla="*/ 0 h 428"/>
                  <a:gd name="T2" fmla="*/ 56 w 160"/>
                  <a:gd name="T3" fmla="*/ 124 h 428"/>
                  <a:gd name="T4" fmla="*/ 100 w 160"/>
                  <a:gd name="T5" fmla="*/ 240 h 428"/>
                  <a:gd name="T6" fmla="*/ 160 w 160"/>
                  <a:gd name="T7" fmla="*/ 428 h 4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428">
                    <a:moveTo>
                      <a:pt x="0" y="0"/>
                    </a:moveTo>
                    <a:cubicBezTo>
                      <a:pt x="9" y="21"/>
                      <a:pt x="39" y="84"/>
                      <a:pt x="56" y="124"/>
                    </a:cubicBezTo>
                    <a:cubicBezTo>
                      <a:pt x="73" y="164"/>
                      <a:pt x="83" y="189"/>
                      <a:pt x="100" y="240"/>
                    </a:cubicBezTo>
                    <a:cubicBezTo>
                      <a:pt x="117" y="291"/>
                      <a:pt x="148" y="389"/>
                      <a:pt x="160" y="428"/>
                    </a:cubicBezTo>
                  </a:path>
                </a:pathLst>
              </a:custGeom>
              <a:noFill/>
              <a:ln w="889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4" name="Freeform 15"/>
              <p:cNvSpPr>
                <a:spLocks/>
              </p:cNvSpPr>
              <p:nvPr/>
            </p:nvSpPr>
            <p:spPr bwMode="auto">
              <a:xfrm>
                <a:off x="2028" y="1820"/>
                <a:ext cx="108" cy="304"/>
              </a:xfrm>
              <a:custGeom>
                <a:avLst/>
                <a:gdLst>
                  <a:gd name="T0" fmla="*/ 0 w 108"/>
                  <a:gd name="T1" fmla="*/ 304 h 304"/>
                  <a:gd name="T2" fmla="*/ 68 w 108"/>
                  <a:gd name="T3" fmla="*/ 136 h 304"/>
                  <a:gd name="T4" fmla="*/ 108 w 108"/>
                  <a:gd name="T5" fmla="*/ 0 h 3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304">
                    <a:moveTo>
                      <a:pt x="0" y="304"/>
                    </a:moveTo>
                    <a:cubicBezTo>
                      <a:pt x="11" y="276"/>
                      <a:pt x="50" y="187"/>
                      <a:pt x="68" y="136"/>
                    </a:cubicBezTo>
                    <a:cubicBezTo>
                      <a:pt x="86" y="85"/>
                      <a:pt x="100" y="28"/>
                      <a:pt x="108" y="0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5" name="Freeform 16"/>
              <p:cNvSpPr>
                <a:spLocks/>
              </p:cNvSpPr>
              <p:nvPr/>
            </p:nvSpPr>
            <p:spPr bwMode="auto">
              <a:xfrm>
                <a:off x="1824" y="2120"/>
                <a:ext cx="204" cy="332"/>
              </a:xfrm>
              <a:custGeom>
                <a:avLst/>
                <a:gdLst>
                  <a:gd name="T0" fmla="*/ 0 w 204"/>
                  <a:gd name="T1" fmla="*/ 332 h 332"/>
                  <a:gd name="T2" fmla="*/ 40 w 204"/>
                  <a:gd name="T3" fmla="*/ 288 h 332"/>
                  <a:gd name="T4" fmla="*/ 124 w 204"/>
                  <a:gd name="T5" fmla="*/ 160 h 332"/>
                  <a:gd name="T6" fmla="*/ 204 w 204"/>
                  <a:gd name="T7" fmla="*/ 0 h 3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4" h="332">
                    <a:moveTo>
                      <a:pt x="0" y="332"/>
                    </a:moveTo>
                    <a:cubicBezTo>
                      <a:pt x="7" y="325"/>
                      <a:pt x="19" y="317"/>
                      <a:pt x="40" y="288"/>
                    </a:cubicBezTo>
                    <a:cubicBezTo>
                      <a:pt x="61" y="259"/>
                      <a:pt x="97" y="208"/>
                      <a:pt x="124" y="160"/>
                    </a:cubicBezTo>
                    <a:cubicBezTo>
                      <a:pt x="151" y="112"/>
                      <a:pt x="187" y="33"/>
                      <a:pt x="204" y="0"/>
                    </a:cubicBezTo>
                  </a:path>
                </a:pathLst>
              </a:custGeom>
              <a:noFill/>
              <a:ln w="889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6" name="Freeform 17"/>
              <p:cNvSpPr>
                <a:spLocks/>
              </p:cNvSpPr>
              <p:nvPr/>
            </p:nvSpPr>
            <p:spPr bwMode="auto">
              <a:xfrm>
                <a:off x="1544" y="2256"/>
                <a:ext cx="276" cy="242"/>
              </a:xfrm>
              <a:custGeom>
                <a:avLst/>
                <a:gdLst>
                  <a:gd name="T0" fmla="*/ 276 w 276"/>
                  <a:gd name="T1" fmla="*/ 204 h 242"/>
                  <a:gd name="T2" fmla="*/ 208 w 276"/>
                  <a:gd name="T3" fmla="*/ 232 h 242"/>
                  <a:gd name="T4" fmla="*/ 96 w 276"/>
                  <a:gd name="T5" fmla="*/ 144 h 242"/>
                  <a:gd name="T6" fmla="*/ 0 w 276"/>
                  <a:gd name="T7" fmla="*/ 0 h 2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6" h="242">
                    <a:moveTo>
                      <a:pt x="276" y="204"/>
                    </a:moveTo>
                    <a:cubicBezTo>
                      <a:pt x="265" y="209"/>
                      <a:pt x="238" y="242"/>
                      <a:pt x="208" y="232"/>
                    </a:cubicBezTo>
                    <a:cubicBezTo>
                      <a:pt x="178" y="222"/>
                      <a:pt x="131" y="183"/>
                      <a:pt x="96" y="144"/>
                    </a:cubicBezTo>
                    <a:cubicBezTo>
                      <a:pt x="61" y="105"/>
                      <a:pt x="20" y="30"/>
                      <a:pt x="0" y="0"/>
                    </a:cubicBezTo>
                  </a:path>
                </a:pathLst>
              </a:custGeom>
              <a:noFill/>
              <a:ln w="889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67" name="Freeform 18"/>
              <p:cNvSpPr>
                <a:spLocks/>
              </p:cNvSpPr>
              <p:nvPr/>
            </p:nvSpPr>
            <p:spPr bwMode="auto">
              <a:xfrm>
                <a:off x="1416" y="1984"/>
                <a:ext cx="124" cy="276"/>
              </a:xfrm>
              <a:custGeom>
                <a:avLst/>
                <a:gdLst>
                  <a:gd name="T0" fmla="*/ 124 w 124"/>
                  <a:gd name="T1" fmla="*/ 276 h 276"/>
                  <a:gd name="T2" fmla="*/ 64 w 124"/>
                  <a:gd name="T3" fmla="*/ 172 h 276"/>
                  <a:gd name="T4" fmla="*/ 28 w 124"/>
                  <a:gd name="T5" fmla="*/ 100 h 276"/>
                  <a:gd name="T6" fmla="*/ 0 w 124"/>
                  <a:gd name="T7" fmla="*/ 0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4" h="276">
                    <a:moveTo>
                      <a:pt x="124" y="276"/>
                    </a:moveTo>
                    <a:cubicBezTo>
                      <a:pt x="114" y="259"/>
                      <a:pt x="80" y="201"/>
                      <a:pt x="64" y="172"/>
                    </a:cubicBezTo>
                    <a:cubicBezTo>
                      <a:pt x="48" y="143"/>
                      <a:pt x="39" y="129"/>
                      <a:pt x="28" y="100"/>
                    </a:cubicBezTo>
                    <a:cubicBezTo>
                      <a:pt x="17" y="71"/>
                      <a:pt x="6" y="21"/>
                      <a:pt x="0" y="0"/>
                    </a:cubicBezTo>
                  </a:path>
                </a:pathLst>
              </a:custGeom>
              <a:noFill/>
              <a:ln w="8890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051" name="Group 19"/>
            <p:cNvGrpSpPr>
              <a:grpSpLocks/>
            </p:cNvGrpSpPr>
            <p:nvPr/>
          </p:nvGrpSpPr>
          <p:grpSpPr bwMode="auto">
            <a:xfrm>
              <a:off x="1829" y="1458"/>
              <a:ext cx="1561" cy="1356"/>
              <a:chOff x="575" y="1142"/>
              <a:chExt cx="1561" cy="1356"/>
            </a:xfrm>
          </p:grpSpPr>
          <p:sp>
            <p:nvSpPr>
              <p:cNvPr id="87052" name="Freeform 20"/>
              <p:cNvSpPr>
                <a:spLocks/>
              </p:cNvSpPr>
              <p:nvPr/>
            </p:nvSpPr>
            <p:spPr bwMode="auto">
              <a:xfrm>
                <a:off x="575" y="1536"/>
                <a:ext cx="101" cy="294"/>
              </a:xfrm>
              <a:custGeom>
                <a:avLst/>
                <a:gdLst>
                  <a:gd name="T0" fmla="*/ 0 w 101"/>
                  <a:gd name="T1" fmla="*/ 294 h 294"/>
                  <a:gd name="T2" fmla="*/ 53 w 101"/>
                  <a:gd name="T3" fmla="*/ 112 h 294"/>
                  <a:gd name="T4" fmla="*/ 101 w 101"/>
                  <a:gd name="T5" fmla="*/ 0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1" h="294">
                    <a:moveTo>
                      <a:pt x="0" y="294"/>
                    </a:moveTo>
                    <a:cubicBezTo>
                      <a:pt x="9" y="264"/>
                      <a:pt x="36" y="161"/>
                      <a:pt x="53" y="112"/>
                    </a:cubicBezTo>
                    <a:cubicBezTo>
                      <a:pt x="70" y="63"/>
                      <a:pt x="91" y="23"/>
                      <a:pt x="101" y="0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3" name="Freeform 21"/>
              <p:cNvSpPr>
                <a:spLocks/>
              </p:cNvSpPr>
              <p:nvPr/>
            </p:nvSpPr>
            <p:spPr bwMode="auto">
              <a:xfrm>
                <a:off x="664" y="1142"/>
                <a:ext cx="308" cy="402"/>
              </a:xfrm>
              <a:custGeom>
                <a:avLst/>
                <a:gdLst>
                  <a:gd name="T0" fmla="*/ 0 w 308"/>
                  <a:gd name="T1" fmla="*/ 402 h 402"/>
                  <a:gd name="T2" fmla="*/ 72 w 308"/>
                  <a:gd name="T3" fmla="*/ 266 h 402"/>
                  <a:gd name="T4" fmla="*/ 216 w 308"/>
                  <a:gd name="T5" fmla="*/ 42 h 402"/>
                  <a:gd name="T6" fmla="*/ 308 w 308"/>
                  <a:gd name="T7" fmla="*/ 14 h 4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8" h="402">
                    <a:moveTo>
                      <a:pt x="0" y="402"/>
                    </a:moveTo>
                    <a:cubicBezTo>
                      <a:pt x="12" y="380"/>
                      <a:pt x="36" y="326"/>
                      <a:pt x="72" y="266"/>
                    </a:cubicBezTo>
                    <a:cubicBezTo>
                      <a:pt x="108" y="206"/>
                      <a:pt x="177" y="84"/>
                      <a:pt x="216" y="42"/>
                    </a:cubicBezTo>
                    <a:cubicBezTo>
                      <a:pt x="255" y="0"/>
                      <a:pt x="289" y="20"/>
                      <a:pt x="308" y="14"/>
                    </a:cubicBezTo>
                  </a:path>
                </a:pathLst>
              </a:custGeom>
              <a:noFill/>
              <a:ln w="889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4" name="Freeform 22"/>
              <p:cNvSpPr>
                <a:spLocks/>
              </p:cNvSpPr>
              <p:nvPr/>
            </p:nvSpPr>
            <p:spPr bwMode="auto">
              <a:xfrm>
                <a:off x="956" y="1143"/>
                <a:ext cx="328" cy="473"/>
              </a:xfrm>
              <a:custGeom>
                <a:avLst/>
                <a:gdLst>
                  <a:gd name="T0" fmla="*/ 0 w 328"/>
                  <a:gd name="T1" fmla="*/ 5 h 473"/>
                  <a:gd name="T2" fmla="*/ 60 w 328"/>
                  <a:gd name="T3" fmla="*/ 29 h 473"/>
                  <a:gd name="T4" fmla="*/ 176 w 328"/>
                  <a:gd name="T5" fmla="*/ 177 h 473"/>
                  <a:gd name="T6" fmla="*/ 328 w 328"/>
                  <a:gd name="T7" fmla="*/ 473 h 4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8" h="473">
                    <a:moveTo>
                      <a:pt x="0" y="5"/>
                    </a:moveTo>
                    <a:cubicBezTo>
                      <a:pt x="10" y="9"/>
                      <a:pt x="31" y="0"/>
                      <a:pt x="60" y="29"/>
                    </a:cubicBezTo>
                    <a:cubicBezTo>
                      <a:pt x="89" y="58"/>
                      <a:pt x="131" y="103"/>
                      <a:pt x="176" y="177"/>
                    </a:cubicBezTo>
                    <a:cubicBezTo>
                      <a:pt x="221" y="251"/>
                      <a:pt x="296" y="411"/>
                      <a:pt x="328" y="473"/>
                    </a:cubicBezTo>
                  </a:path>
                </a:pathLst>
              </a:custGeom>
              <a:noFill/>
              <a:ln w="889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5" name="Freeform 23"/>
              <p:cNvSpPr>
                <a:spLocks/>
              </p:cNvSpPr>
              <p:nvPr/>
            </p:nvSpPr>
            <p:spPr bwMode="auto">
              <a:xfrm>
                <a:off x="1260" y="1572"/>
                <a:ext cx="160" cy="428"/>
              </a:xfrm>
              <a:custGeom>
                <a:avLst/>
                <a:gdLst>
                  <a:gd name="T0" fmla="*/ 0 w 160"/>
                  <a:gd name="T1" fmla="*/ 0 h 428"/>
                  <a:gd name="T2" fmla="*/ 56 w 160"/>
                  <a:gd name="T3" fmla="*/ 124 h 428"/>
                  <a:gd name="T4" fmla="*/ 100 w 160"/>
                  <a:gd name="T5" fmla="*/ 240 h 428"/>
                  <a:gd name="T6" fmla="*/ 160 w 160"/>
                  <a:gd name="T7" fmla="*/ 428 h 4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" h="428">
                    <a:moveTo>
                      <a:pt x="0" y="0"/>
                    </a:moveTo>
                    <a:cubicBezTo>
                      <a:pt x="9" y="21"/>
                      <a:pt x="39" y="84"/>
                      <a:pt x="56" y="124"/>
                    </a:cubicBezTo>
                    <a:cubicBezTo>
                      <a:pt x="73" y="164"/>
                      <a:pt x="83" y="189"/>
                      <a:pt x="100" y="240"/>
                    </a:cubicBezTo>
                    <a:cubicBezTo>
                      <a:pt x="117" y="291"/>
                      <a:pt x="148" y="389"/>
                      <a:pt x="160" y="428"/>
                    </a:cubicBezTo>
                  </a:path>
                </a:pathLst>
              </a:custGeom>
              <a:noFill/>
              <a:ln w="889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6" name="Freeform 24"/>
              <p:cNvSpPr>
                <a:spLocks/>
              </p:cNvSpPr>
              <p:nvPr/>
            </p:nvSpPr>
            <p:spPr bwMode="auto">
              <a:xfrm>
                <a:off x="2028" y="1820"/>
                <a:ext cx="108" cy="304"/>
              </a:xfrm>
              <a:custGeom>
                <a:avLst/>
                <a:gdLst>
                  <a:gd name="T0" fmla="*/ 0 w 108"/>
                  <a:gd name="T1" fmla="*/ 304 h 304"/>
                  <a:gd name="T2" fmla="*/ 68 w 108"/>
                  <a:gd name="T3" fmla="*/ 136 h 304"/>
                  <a:gd name="T4" fmla="*/ 108 w 108"/>
                  <a:gd name="T5" fmla="*/ 0 h 3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304">
                    <a:moveTo>
                      <a:pt x="0" y="304"/>
                    </a:moveTo>
                    <a:cubicBezTo>
                      <a:pt x="11" y="276"/>
                      <a:pt x="50" y="187"/>
                      <a:pt x="68" y="136"/>
                    </a:cubicBezTo>
                    <a:cubicBezTo>
                      <a:pt x="86" y="85"/>
                      <a:pt x="100" y="28"/>
                      <a:pt x="108" y="0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7" name="Freeform 25"/>
              <p:cNvSpPr>
                <a:spLocks/>
              </p:cNvSpPr>
              <p:nvPr/>
            </p:nvSpPr>
            <p:spPr bwMode="auto">
              <a:xfrm>
                <a:off x="1824" y="2120"/>
                <a:ext cx="204" cy="332"/>
              </a:xfrm>
              <a:custGeom>
                <a:avLst/>
                <a:gdLst>
                  <a:gd name="T0" fmla="*/ 0 w 204"/>
                  <a:gd name="T1" fmla="*/ 332 h 332"/>
                  <a:gd name="T2" fmla="*/ 40 w 204"/>
                  <a:gd name="T3" fmla="*/ 288 h 332"/>
                  <a:gd name="T4" fmla="*/ 124 w 204"/>
                  <a:gd name="T5" fmla="*/ 160 h 332"/>
                  <a:gd name="T6" fmla="*/ 204 w 204"/>
                  <a:gd name="T7" fmla="*/ 0 h 3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4" h="332">
                    <a:moveTo>
                      <a:pt x="0" y="332"/>
                    </a:moveTo>
                    <a:cubicBezTo>
                      <a:pt x="7" y="325"/>
                      <a:pt x="19" y="317"/>
                      <a:pt x="40" y="288"/>
                    </a:cubicBezTo>
                    <a:cubicBezTo>
                      <a:pt x="61" y="259"/>
                      <a:pt x="97" y="208"/>
                      <a:pt x="124" y="160"/>
                    </a:cubicBezTo>
                    <a:cubicBezTo>
                      <a:pt x="151" y="112"/>
                      <a:pt x="187" y="33"/>
                      <a:pt x="204" y="0"/>
                    </a:cubicBezTo>
                  </a:path>
                </a:pathLst>
              </a:custGeom>
              <a:noFill/>
              <a:ln w="889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8" name="Freeform 26"/>
              <p:cNvSpPr>
                <a:spLocks/>
              </p:cNvSpPr>
              <p:nvPr/>
            </p:nvSpPr>
            <p:spPr bwMode="auto">
              <a:xfrm>
                <a:off x="1544" y="2256"/>
                <a:ext cx="276" cy="242"/>
              </a:xfrm>
              <a:custGeom>
                <a:avLst/>
                <a:gdLst>
                  <a:gd name="T0" fmla="*/ 276 w 276"/>
                  <a:gd name="T1" fmla="*/ 204 h 242"/>
                  <a:gd name="T2" fmla="*/ 208 w 276"/>
                  <a:gd name="T3" fmla="*/ 232 h 242"/>
                  <a:gd name="T4" fmla="*/ 96 w 276"/>
                  <a:gd name="T5" fmla="*/ 144 h 242"/>
                  <a:gd name="T6" fmla="*/ 0 w 276"/>
                  <a:gd name="T7" fmla="*/ 0 h 2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6" h="242">
                    <a:moveTo>
                      <a:pt x="276" y="204"/>
                    </a:moveTo>
                    <a:cubicBezTo>
                      <a:pt x="265" y="209"/>
                      <a:pt x="238" y="242"/>
                      <a:pt x="208" y="232"/>
                    </a:cubicBezTo>
                    <a:cubicBezTo>
                      <a:pt x="178" y="222"/>
                      <a:pt x="131" y="183"/>
                      <a:pt x="96" y="144"/>
                    </a:cubicBezTo>
                    <a:cubicBezTo>
                      <a:pt x="61" y="105"/>
                      <a:pt x="20" y="30"/>
                      <a:pt x="0" y="0"/>
                    </a:cubicBezTo>
                  </a:path>
                </a:pathLst>
              </a:custGeom>
              <a:noFill/>
              <a:ln w="889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9" name="Freeform 27"/>
              <p:cNvSpPr>
                <a:spLocks/>
              </p:cNvSpPr>
              <p:nvPr/>
            </p:nvSpPr>
            <p:spPr bwMode="auto">
              <a:xfrm>
                <a:off x="1416" y="1984"/>
                <a:ext cx="124" cy="276"/>
              </a:xfrm>
              <a:custGeom>
                <a:avLst/>
                <a:gdLst>
                  <a:gd name="T0" fmla="*/ 124 w 124"/>
                  <a:gd name="T1" fmla="*/ 276 h 276"/>
                  <a:gd name="T2" fmla="*/ 64 w 124"/>
                  <a:gd name="T3" fmla="*/ 172 h 276"/>
                  <a:gd name="T4" fmla="*/ 28 w 124"/>
                  <a:gd name="T5" fmla="*/ 100 h 276"/>
                  <a:gd name="T6" fmla="*/ 0 w 124"/>
                  <a:gd name="T7" fmla="*/ 0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4" h="276">
                    <a:moveTo>
                      <a:pt x="124" y="276"/>
                    </a:moveTo>
                    <a:cubicBezTo>
                      <a:pt x="114" y="259"/>
                      <a:pt x="80" y="201"/>
                      <a:pt x="64" y="172"/>
                    </a:cubicBezTo>
                    <a:cubicBezTo>
                      <a:pt x="48" y="143"/>
                      <a:pt x="39" y="129"/>
                      <a:pt x="28" y="100"/>
                    </a:cubicBezTo>
                    <a:cubicBezTo>
                      <a:pt x="17" y="71"/>
                      <a:pt x="6" y="21"/>
                      <a:pt x="0" y="0"/>
                    </a:cubicBezTo>
                  </a:path>
                </a:pathLst>
              </a:custGeom>
              <a:noFill/>
              <a:ln w="8890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993382" y="5486400"/>
            <a:ext cx="227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Patterson map!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5" grpId="0"/>
      <p:bldP spid="204806" grpId="0" animBg="1"/>
      <p:bldP spid="20480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r>
              <a:rPr lang="en-US" sz="3600"/>
              <a:t>Snapshot from single virus particle</a:t>
            </a:r>
          </a:p>
        </p:txBody>
      </p:sp>
      <p:pic>
        <p:nvPicPr>
          <p:cNvPr id="65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666875"/>
            <a:ext cx="5600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39" name="TextBox 7"/>
          <p:cNvSpPr txBox="1">
            <a:spLocks noChangeArrowheads="1"/>
          </p:cNvSpPr>
          <p:nvPr/>
        </p:nvSpPr>
        <p:spPr bwMode="auto">
          <a:xfrm>
            <a:off x="4181475" y="5414963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aseline="-25000">
                <a:ea typeface="MS PGothic" pitchFamily="34" charset="-128"/>
              </a:rPr>
              <a:t>TEM</a:t>
            </a:r>
          </a:p>
        </p:txBody>
      </p:sp>
      <p:sp>
        <p:nvSpPr>
          <p:cNvPr id="658440" name="TextBox 8"/>
          <p:cNvSpPr txBox="1">
            <a:spLocks noChangeArrowheads="1"/>
          </p:cNvSpPr>
          <p:nvPr/>
        </p:nvSpPr>
        <p:spPr bwMode="auto">
          <a:xfrm>
            <a:off x="241300" y="1833563"/>
            <a:ext cx="411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aseline="-25000">
                <a:solidFill>
                  <a:schemeClr val="bg2"/>
                </a:solidFill>
                <a:ea typeface="MS PGothic" pitchFamily="34" charset="-128"/>
              </a:rPr>
              <a:t>2 keV  LCLS  200 fs  Mimi virus single-shot.</a:t>
            </a:r>
          </a:p>
        </p:txBody>
      </p:sp>
      <p:grpSp>
        <p:nvGrpSpPr>
          <p:cNvPr id="658443" name="Group 11"/>
          <p:cNvGrpSpPr>
            <a:grpSpLocks/>
          </p:cNvGrpSpPr>
          <p:nvPr/>
        </p:nvGrpSpPr>
        <p:grpSpPr bwMode="auto">
          <a:xfrm>
            <a:off x="5689600" y="1708150"/>
            <a:ext cx="3271838" cy="2901950"/>
            <a:chOff x="3607" y="2079"/>
            <a:chExt cx="2061" cy="1828"/>
          </a:xfrm>
        </p:grpSpPr>
        <p:pic>
          <p:nvPicPr>
            <p:cNvPr id="658436" name="Picture 22" descr="modes_remov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65" t="38095" r="29524" b="34285"/>
            <a:stretch>
              <a:fillRect/>
            </a:stretch>
          </p:blipFill>
          <p:spPr bwMode="auto">
            <a:xfrm>
              <a:off x="3607" y="2079"/>
              <a:ext cx="2061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437" name="Text Box 10"/>
            <p:cNvSpPr txBox="1">
              <a:spLocks noChangeArrowheads="1"/>
            </p:cNvSpPr>
            <p:nvPr/>
          </p:nvSpPr>
          <p:spPr bwMode="auto">
            <a:xfrm>
              <a:off x="3670" y="2139"/>
              <a:ext cx="40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aseline="-25000">
                  <a:solidFill>
                    <a:schemeClr val="bg1"/>
                  </a:solidFill>
                  <a:ea typeface="MS PGothic" pitchFamily="34" charset="-128"/>
                </a:rPr>
                <a:t>200 nm</a:t>
              </a:r>
            </a:p>
          </p:txBody>
        </p:sp>
        <p:sp>
          <p:nvSpPr>
            <p:cNvPr id="658438" name="Line 24"/>
            <p:cNvSpPr>
              <a:spLocks noChangeShapeType="1"/>
            </p:cNvSpPr>
            <p:nvPr/>
          </p:nvSpPr>
          <p:spPr bwMode="auto">
            <a:xfrm>
              <a:off x="3748" y="2351"/>
              <a:ext cx="4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1" name="TextBox 9"/>
            <p:cNvSpPr txBox="1">
              <a:spLocks noChangeArrowheads="1"/>
            </p:cNvSpPr>
            <p:nvPr/>
          </p:nvSpPr>
          <p:spPr bwMode="auto">
            <a:xfrm>
              <a:off x="3891" y="3668"/>
              <a:ext cx="1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baseline="-25000">
                  <a:solidFill>
                    <a:schemeClr val="bg2"/>
                  </a:solidFill>
                  <a:ea typeface="MS PGothic" pitchFamily="34" charset="-128"/>
                </a:rPr>
                <a:t>Reconstructed image</a:t>
              </a:r>
            </a:p>
          </p:txBody>
        </p:sp>
      </p:grpSp>
      <p:sp>
        <p:nvSpPr>
          <p:cNvPr id="658442" name="TextBox 10"/>
          <p:cNvSpPr txBox="1">
            <a:spLocks noChangeArrowheads="1"/>
          </p:cNvSpPr>
          <p:nvPr/>
        </p:nvSpPr>
        <p:spPr bwMode="auto">
          <a:xfrm>
            <a:off x="6249988" y="4592638"/>
            <a:ext cx="1706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aseline="-25000">
                <a:ea typeface="MS PGothic" pitchFamily="34" charset="-128"/>
              </a:rPr>
              <a:t>Resolution 20nm</a:t>
            </a:r>
          </a:p>
        </p:txBody>
      </p:sp>
      <p:sp>
        <p:nvSpPr>
          <p:cNvPr id="658444" name="Rectangle 12"/>
          <p:cNvSpPr>
            <a:spLocks noChangeArrowheads="1"/>
          </p:cNvSpPr>
          <p:nvPr/>
        </p:nvSpPr>
        <p:spPr bwMode="auto">
          <a:xfrm>
            <a:off x="6684963" y="6240463"/>
            <a:ext cx="2459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Seibert, </a:t>
            </a:r>
            <a:r>
              <a:rPr lang="en-US" i="1"/>
              <a:t>et al.</a:t>
            </a:r>
            <a:r>
              <a:rPr lang="en-US"/>
              <a:t> (2011). </a:t>
            </a:r>
            <a:r>
              <a:rPr lang="en-US" i="1"/>
              <a:t>Nature</a:t>
            </a:r>
            <a:r>
              <a:rPr lang="en-US"/>
              <a:t> </a:t>
            </a:r>
            <a:r>
              <a:rPr lang="en-US" b="1"/>
              <a:t>470</a:t>
            </a:r>
            <a:r>
              <a:rPr lang="en-US"/>
              <a:t>, 78-81.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8512" y="5181598"/>
            <a:ext cx="2259013" cy="15906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2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lysozyme: real and reciprocal</a:t>
            </a:r>
          </a:p>
        </p:txBody>
      </p:sp>
      <p:pic>
        <p:nvPicPr>
          <p:cNvPr id="568323" name="lyso_real_recip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6100"/>
            <a:ext cx="91440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8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" fill="hold"/>
                                        <p:tgtEl>
                                          <p:spTgt spid="568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83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8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8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32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2" name="Picture 12" descr="frame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f</a:t>
            </a:r>
            <a:r>
              <a:rPr lang="en-US" sz="4400" dirty="0" smtClean="0">
                <a:solidFill>
                  <a:srgbClr val="000000"/>
                </a:solidFill>
              </a:rPr>
              <a:t>orward Fourier </a:t>
            </a:r>
            <a:r>
              <a:rPr lang="en-US" sz="4400" dirty="0">
                <a:solidFill>
                  <a:srgbClr val="000000"/>
                </a:solidFill>
              </a:rPr>
              <a:t>Transform</a:t>
            </a:r>
          </a:p>
        </p:txBody>
      </p:sp>
      <p:sp>
        <p:nvSpPr>
          <p:cNvPr id="94213" name="AutoShape 8"/>
          <p:cNvSpPr>
            <a:spLocks noChangeArrowheads="1"/>
          </p:cNvSpPr>
          <p:nvPr/>
        </p:nvSpPr>
        <p:spPr bwMode="auto">
          <a:xfrm rot="10800000">
            <a:off x="3332163" y="423545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3851275" y="1063625"/>
            <a:ext cx="1279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9 atoms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rame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f</a:t>
            </a:r>
            <a:r>
              <a:rPr lang="en-US" sz="4400" dirty="0" smtClean="0">
                <a:solidFill>
                  <a:srgbClr val="000000"/>
                </a:solidFill>
              </a:rPr>
              <a:t>orward Fourier </a:t>
            </a:r>
            <a:r>
              <a:rPr lang="en-US" sz="4400" dirty="0">
                <a:solidFill>
                  <a:srgbClr val="000000"/>
                </a:solidFill>
              </a:rPr>
              <a:t>Transform</a:t>
            </a:r>
          </a:p>
        </p:txBody>
      </p:sp>
      <p:sp>
        <p:nvSpPr>
          <p:cNvPr id="94213" name="AutoShape 8"/>
          <p:cNvSpPr>
            <a:spLocks noChangeArrowheads="1"/>
          </p:cNvSpPr>
          <p:nvPr/>
        </p:nvSpPr>
        <p:spPr bwMode="auto">
          <a:xfrm rot="10800000">
            <a:off x="3332163" y="423545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3851275" y="1063625"/>
            <a:ext cx="1451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10 atoms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pa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</a:rPr>
              <a:t>Patterson map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95239" name="AutoShape 8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3851275" y="1063625"/>
            <a:ext cx="1451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10 atoms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pa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 descr="pat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</a:rPr>
              <a:t>Patterson map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95239" name="AutoShape 8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3851275" y="1063625"/>
            <a:ext cx="1279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9 atoms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pa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 descr="pat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6" descr="diffp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</a:rPr>
              <a:t>Difference Patterson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95239" name="AutoShape 8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3525797" y="1063624"/>
            <a:ext cx="2273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Still no phases!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2" name="Picture 12" descr="frame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f</a:t>
            </a:r>
            <a:r>
              <a:rPr lang="en-US" sz="4400" dirty="0" smtClean="0">
                <a:solidFill>
                  <a:srgbClr val="000000"/>
                </a:solidFill>
              </a:rPr>
              <a:t>orward Fourier </a:t>
            </a:r>
            <a:r>
              <a:rPr lang="en-US" sz="4400" dirty="0">
                <a:solidFill>
                  <a:srgbClr val="000000"/>
                </a:solidFill>
              </a:rPr>
              <a:t>Transform</a:t>
            </a:r>
          </a:p>
        </p:txBody>
      </p:sp>
      <p:sp>
        <p:nvSpPr>
          <p:cNvPr id="94213" name="AutoShape 8"/>
          <p:cNvSpPr>
            <a:spLocks noChangeArrowheads="1"/>
          </p:cNvSpPr>
          <p:nvPr/>
        </p:nvSpPr>
        <p:spPr bwMode="auto">
          <a:xfrm rot="10800000">
            <a:off x="3332163" y="423545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3851275" y="1063625"/>
            <a:ext cx="1279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9 atoms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066"/>
            <a:ext cx="8229600" cy="1143000"/>
          </a:xfrm>
        </p:spPr>
        <p:txBody>
          <a:bodyPr/>
          <a:lstStyle/>
          <a:p>
            <a:r>
              <a:rPr lang="en-US" dirty="0" err="1" smtClean="0"/>
              <a:t>Harker</a:t>
            </a:r>
            <a:r>
              <a:rPr lang="en-US" dirty="0" smtClean="0"/>
              <a:t> Section of a Patterson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8" y="1295400"/>
            <a:ext cx="6331148" cy="54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3139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0" name="Picture 4" descr="hors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652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1" name="Picture 5" descr="horse_phase0_am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8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2" name="Freeform 6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3" name="Freeform 7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2351088" y="3741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03145" name="Text Box 9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</p:spTree>
    <p:extLst>
      <p:ext uri="{BB962C8B-B14F-4D97-AF65-F5344CB8AC3E}">
        <p14:creationId xmlns:p14="http://schemas.microsoft.com/office/powerpoint/2010/main" val="40621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X-ray data are 3D!</a:t>
            </a:r>
          </a:p>
        </p:txBody>
      </p:sp>
      <p:pic>
        <p:nvPicPr>
          <p:cNvPr id="85017" name="diffraction.mpe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2775" y="1198563"/>
            <a:ext cx="5484813" cy="54848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20" name="Picture 28" descr="xtal_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317875"/>
            <a:ext cx="6873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29"/>
          <p:cNvSpPr>
            <a:spLocks noChangeAspect="1" noChangeShapeType="1"/>
          </p:cNvSpPr>
          <p:nvPr/>
        </p:nvSpPr>
        <p:spPr bwMode="auto">
          <a:xfrm flipV="1">
            <a:off x="1192213" y="3097213"/>
            <a:ext cx="976312" cy="703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30"/>
          <p:cNvSpPr>
            <a:spLocks noChangeAspect="1" noChangeShapeType="1"/>
          </p:cNvSpPr>
          <p:nvPr/>
        </p:nvSpPr>
        <p:spPr bwMode="auto">
          <a:xfrm>
            <a:off x="1187450" y="3841750"/>
            <a:ext cx="1035050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31"/>
          <p:cNvSpPr>
            <a:spLocks noChangeAspect="1" noChangeShapeType="1"/>
          </p:cNvSpPr>
          <p:nvPr/>
        </p:nvSpPr>
        <p:spPr bwMode="auto">
          <a:xfrm flipV="1">
            <a:off x="1309688" y="3619500"/>
            <a:ext cx="52070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32"/>
          <p:cNvSpPr>
            <a:spLocks noChangeAspect="1" noChangeShapeType="1"/>
          </p:cNvSpPr>
          <p:nvPr/>
        </p:nvSpPr>
        <p:spPr bwMode="auto">
          <a:xfrm>
            <a:off x="1306513" y="3968750"/>
            <a:ext cx="554037" cy="496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AutoShape 33"/>
          <p:cNvSpPr>
            <a:spLocks noChangeArrowheads="1"/>
          </p:cNvSpPr>
          <p:nvPr/>
        </p:nvSpPr>
        <p:spPr bwMode="auto">
          <a:xfrm>
            <a:off x="1630363" y="5208588"/>
            <a:ext cx="450850" cy="450850"/>
          </a:xfrm>
          <a:prstGeom prst="curvedLeftArrow">
            <a:avLst>
              <a:gd name="adj1" fmla="val 23310"/>
              <a:gd name="adj2" fmla="val 433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35"/>
          <p:cNvSpPr>
            <a:spLocks noChangeArrowheads="1"/>
          </p:cNvSpPr>
          <p:nvPr/>
        </p:nvSpPr>
        <p:spPr bwMode="auto">
          <a:xfrm rot="10800000">
            <a:off x="457200" y="5162550"/>
            <a:ext cx="450850" cy="450850"/>
          </a:xfrm>
          <a:prstGeom prst="curvedLeftArrow">
            <a:avLst>
              <a:gd name="adj1" fmla="val 23310"/>
              <a:gd name="adj2" fmla="val 433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36"/>
          <p:cNvSpPr>
            <a:spLocks noChangeShapeType="1"/>
          </p:cNvSpPr>
          <p:nvPr/>
        </p:nvSpPr>
        <p:spPr bwMode="auto">
          <a:xfrm>
            <a:off x="1246188" y="5273675"/>
            <a:ext cx="0" cy="1584325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9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7" fill="hold"/>
                                        <p:tgtEl>
                                          <p:spTgt spid="85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501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5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</a:t>
            </a:r>
            <a:br>
              <a:rPr lang="en-US" dirty="0" smtClean="0"/>
            </a:br>
            <a:r>
              <a:rPr lang="en-US" dirty="0" smtClean="0"/>
              <a:t>five atoms + 3-fold symmetry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77274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Patterson: </a:t>
            </a:r>
            <a:br>
              <a:rPr lang="en-US" dirty="0" smtClean="0"/>
            </a:br>
            <a:r>
              <a:rPr lang="en-US" dirty="0" smtClean="0"/>
              <a:t>five atoms + 3-fold symmetry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1011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Phasing techniques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Molecular Replacement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Multiple </a:t>
            </a:r>
            <a:r>
              <a:rPr lang="en-US" dirty="0" err="1" smtClean="0"/>
              <a:t>Isomorphous</a:t>
            </a:r>
            <a:r>
              <a:rPr lang="en-US" dirty="0" smtClean="0"/>
              <a:t> Replacement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Anomalous </a:t>
            </a:r>
            <a:r>
              <a:rPr lang="en-US" dirty="0" smtClean="0"/>
              <a:t>Diffraction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Direct methods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0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96422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9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1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73677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7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5762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0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1027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0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96344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41678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8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4163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Freeform 4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5" name="Freeform 5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2351088" y="3741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pic>
        <p:nvPicPr>
          <p:cNvPr id="604168" name="Picture 8" descr="horse-nor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562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9" name="Picture 9" descr="horse_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323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68635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71323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0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30077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69516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47301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37510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3833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2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48736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3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2Fo-Fc maps</a:t>
            </a:r>
            <a:endParaRPr lang="en-US" dirty="0"/>
          </a:p>
        </p:txBody>
      </p:sp>
      <p:graphicFrame>
        <p:nvGraphicFramePr>
          <p:cNvPr id="73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84209"/>
              </p:ext>
            </p:extLst>
          </p:nvPr>
        </p:nvGraphicFramePr>
        <p:xfrm>
          <a:off x="446088" y="1336675"/>
          <a:ext cx="786288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Chart" r:id="rId3" imgW="7896310" imgH="5029133" progId="MSGraph.Chart.8">
                  <p:embed followColorScheme="full"/>
                </p:oleObj>
              </mc:Choice>
              <mc:Fallback>
                <p:oleObj name="Chart" r:id="rId3" imgW="7896310" imgH="50291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36675"/>
                        <a:ext cx="7862887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352800" y="6280150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Fraction across unit cell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 rot="16200000">
            <a:off x="-518575" y="3369747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Electron density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3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4163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Freeform 4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5" name="Freeform 5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2351088" y="3741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pic>
        <p:nvPicPr>
          <p:cNvPr id="604168" name="Picture 8" descr="horse-nor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562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9" name="Picture 9" descr="horse_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323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81450" y="6345238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 F</a:t>
            </a:r>
            <a:r>
              <a:rPr lang="en-US" baseline="-25000" dirty="0" smtClean="0">
                <a:sym typeface="Symbol" pitchFamily="18" charset="2"/>
              </a:rPr>
              <a:t>obs</a:t>
            </a:r>
            <a:endParaRPr lang="en-US" baseline="-25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46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“spaces” of crystallography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Direct/real space</a:t>
            </a:r>
          </a:p>
          <a:p>
            <a:pPr lvl="1"/>
            <a:r>
              <a:rPr lang="en-US" dirty="0" smtClean="0"/>
              <a:t>Distances are in Å, Angles are in degrees</a:t>
            </a:r>
            <a:endParaRPr lang="en-US" dirty="0"/>
          </a:p>
          <a:p>
            <a:r>
              <a:rPr lang="en-US" dirty="0" smtClean="0"/>
              <a:t>Reciprocal space</a:t>
            </a:r>
          </a:p>
          <a:p>
            <a:pPr lvl="1"/>
            <a:r>
              <a:rPr lang="en-US" dirty="0" smtClean="0"/>
              <a:t>Distances in 1/Å, Angles are different</a:t>
            </a:r>
          </a:p>
          <a:p>
            <a:r>
              <a:rPr lang="en-US" dirty="0" smtClean="0"/>
              <a:t>Patterson space</a:t>
            </a:r>
          </a:p>
          <a:p>
            <a:pPr lvl="1"/>
            <a:r>
              <a:rPr lang="en-US" dirty="0" smtClean="0"/>
              <a:t>Distances are in Å</a:t>
            </a:r>
            <a:r>
              <a:rPr lang="en-US" dirty="0" smtClean="0"/>
              <a:t> , Angles are in degrees</a:t>
            </a:r>
            <a:endParaRPr lang="en-US" dirty="0" smtClean="0"/>
          </a:p>
          <a:p>
            <a:pPr lvl="1"/>
            <a:r>
              <a:rPr lang="en-US" dirty="0" smtClean="0"/>
              <a:t>Relative distances only, origin lost</a:t>
            </a:r>
          </a:p>
          <a:p>
            <a:pPr lvl="1"/>
            <a:r>
              <a:rPr lang="en-US" dirty="0" smtClean="0"/>
              <a:t>“direction” is preserved</a:t>
            </a:r>
          </a:p>
        </p:txBody>
      </p:sp>
    </p:spTree>
    <p:extLst>
      <p:ext uri="{BB962C8B-B14F-4D97-AF65-F5344CB8AC3E}">
        <p14:creationId xmlns:p14="http://schemas.microsoft.com/office/powerpoint/2010/main" val="31116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4315968"/>
            <a:ext cx="2857500" cy="1905000"/>
          </a:xfrm>
          <a:prstGeom prst="rect">
            <a:avLst/>
          </a:prstGeom>
        </p:spPr>
      </p:pic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5188" name="Picture 4" descr="horse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9" name="Freeform 5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0" name="Freeform 6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2351088" y="374173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 </a:t>
            </a:r>
            <a:r>
              <a:rPr lang="en-US"/>
              <a:t>&amp; Amplitudes</a:t>
            </a: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pic>
        <p:nvPicPr>
          <p:cNvPr id="605193" name="Picture 9" descr="horse-nor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562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3981450" y="6345238"/>
            <a:ext cx="1127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 F</a:t>
            </a:r>
            <a:r>
              <a:rPr lang="en-US" baseline="-25000" dirty="0" smtClean="0">
                <a:sym typeface="Symbol" pitchFamily="18" charset="2"/>
              </a:rPr>
              <a:t>obs</a:t>
            </a:r>
            <a:r>
              <a:rPr lang="en-US" dirty="0" smtClean="0">
                <a:sym typeface="Symbol" pitchFamily="18" charset="2"/>
              </a:rPr>
              <a:t>-</a:t>
            </a:r>
            <a:r>
              <a:rPr lang="en-US" dirty="0" err="1" smtClean="0">
                <a:sym typeface="Symbol" pitchFamily="18" charset="2"/>
              </a:rPr>
              <a:t>F</a:t>
            </a:r>
            <a:r>
              <a:rPr lang="en-US" baseline="-25000" dirty="0" err="1" smtClean="0">
                <a:sym typeface="Symbol" pitchFamily="18" charset="2"/>
              </a:rPr>
              <a:t>calc</a:t>
            </a:r>
            <a:endParaRPr lang="en-US" baseline="-25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50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horse_2fo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323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5188" name="Picture 4" descr="horse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9" name="Freeform 5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0" name="Freeform 6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2351088" y="374173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 </a:t>
            </a:r>
            <a:r>
              <a:rPr lang="en-US"/>
              <a:t>&amp; Amplitudes</a:t>
            </a: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pic>
        <p:nvPicPr>
          <p:cNvPr id="605193" name="Picture 9" descr="horse-nor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562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3981450" y="6345238"/>
            <a:ext cx="118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2F</a:t>
            </a:r>
            <a:r>
              <a:rPr lang="en-US" baseline="-25000">
                <a:sym typeface="Symbol" pitchFamily="18" charset="2"/>
              </a:rPr>
              <a:t>obs</a:t>
            </a:r>
            <a:r>
              <a:rPr lang="en-US">
                <a:sym typeface="Symbol" pitchFamily="18" charset="2"/>
              </a:rPr>
              <a:t>-F</a:t>
            </a:r>
            <a:r>
              <a:rPr lang="en-US" baseline="-25000">
                <a:sym typeface="Symbol" pitchFamily="18" charset="2"/>
              </a:rPr>
              <a:t>calc</a:t>
            </a:r>
          </a:p>
        </p:txBody>
      </p:sp>
    </p:spTree>
    <p:extLst>
      <p:ext uri="{BB962C8B-B14F-4D97-AF65-F5344CB8AC3E}">
        <p14:creationId xmlns:p14="http://schemas.microsoft.com/office/powerpoint/2010/main" val="371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6211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2" name="Picture 4" descr="hors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652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3" name="Picture 5" descr="horse_phase0_am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8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14" name="Freeform 6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5" name="Freeform 7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6" name="Text Box 8"/>
          <p:cNvSpPr txBox="1">
            <a:spLocks noChangeArrowheads="1"/>
          </p:cNvSpPr>
          <p:nvPr/>
        </p:nvSpPr>
        <p:spPr bwMode="auto">
          <a:xfrm>
            <a:off x="2351088" y="3741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06217" name="Text Box 9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</p:spTree>
    <p:extLst>
      <p:ext uri="{BB962C8B-B14F-4D97-AF65-F5344CB8AC3E}">
        <p14:creationId xmlns:p14="http://schemas.microsoft.com/office/powerpoint/2010/main" val="21407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7235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36" name="Picture 4" descr="hors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652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37" name="Freeform 5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38" name="Freeform 6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2351088" y="374173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 </a:t>
            </a:r>
            <a:r>
              <a:rPr lang="en-US"/>
              <a:t>&amp; Amplitudes</a:t>
            </a: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sp>
        <p:nvSpPr>
          <p:cNvPr id="607241" name="Text Box 9"/>
          <p:cNvSpPr txBox="1">
            <a:spLocks noChangeArrowheads="1"/>
          </p:cNvSpPr>
          <p:nvPr/>
        </p:nvSpPr>
        <p:spPr bwMode="auto">
          <a:xfrm>
            <a:off x="3981450" y="6345238"/>
            <a:ext cx="118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2F</a:t>
            </a:r>
            <a:r>
              <a:rPr lang="en-US" baseline="-25000">
                <a:sym typeface="Symbol" pitchFamily="18" charset="2"/>
              </a:rPr>
              <a:t>obs</a:t>
            </a:r>
            <a:r>
              <a:rPr lang="en-US">
                <a:sym typeface="Symbol" pitchFamily="18" charset="2"/>
              </a:rPr>
              <a:t>-F</a:t>
            </a:r>
            <a:r>
              <a:rPr lang="en-US" baseline="-25000">
                <a:sym typeface="Symbol" pitchFamily="18" charset="2"/>
              </a:rPr>
              <a:t>calc</a:t>
            </a:r>
          </a:p>
        </p:txBody>
      </p:sp>
      <p:pic>
        <p:nvPicPr>
          <p:cNvPr id="607242" name="Picture 10" descr="horse_phase0_amp5_2fo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323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“phase problem”</a:t>
            </a:r>
          </a:p>
        </p:txBody>
      </p:sp>
      <p:pic>
        <p:nvPicPr>
          <p:cNvPr id="608259" name="Picture 3" descr="hors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3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0" name="Picture 4" descr="hors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652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1" name="Freeform 5"/>
          <p:cNvSpPr>
            <a:spLocks/>
          </p:cNvSpPr>
          <p:nvPr/>
        </p:nvSpPr>
        <p:spPr bwMode="auto">
          <a:xfrm>
            <a:off x="2159000" y="3606800"/>
            <a:ext cx="758825" cy="1728788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2" name="Freeform 6"/>
          <p:cNvSpPr>
            <a:spLocks/>
          </p:cNvSpPr>
          <p:nvPr/>
        </p:nvSpPr>
        <p:spPr bwMode="auto">
          <a:xfrm flipH="1">
            <a:off x="6145213" y="3646488"/>
            <a:ext cx="758825" cy="1728787"/>
          </a:xfrm>
          <a:custGeom>
            <a:avLst/>
            <a:gdLst>
              <a:gd name="T0" fmla="*/ 84 w 478"/>
              <a:gd name="T1" fmla="*/ 0 h 1089"/>
              <a:gd name="T2" fmla="*/ 13 w 478"/>
              <a:gd name="T3" fmla="*/ 592 h 1089"/>
              <a:gd name="T4" fmla="*/ 163 w 478"/>
              <a:gd name="T5" fmla="*/ 1003 h 1089"/>
              <a:gd name="T6" fmla="*/ 478 w 47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089">
                <a:moveTo>
                  <a:pt x="84" y="0"/>
                </a:moveTo>
                <a:cubicBezTo>
                  <a:pt x="42" y="212"/>
                  <a:pt x="0" y="425"/>
                  <a:pt x="13" y="592"/>
                </a:cubicBezTo>
                <a:cubicBezTo>
                  <a:pt x="26" y="759"/>
                  <a:pt x="86" y="920"/>
                  <a:pt x="163" y="1003"/>
                </a:cubicBezTo>
                <a:cubicBezTo>
                  <a:pt x="240" y="1086"/>
                  <a:pt x="359" y="1087"/>
                  <a:pt x="478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2351088" y="374173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33CC33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s </a:t>
            </a:r>
            <a:r>
              <a:rPr lang="en-US"/>
              <a:t>&amp; Amplitudes</a:t>
            </a:r>
          </a:p>
        </p:txBody>
      </p:sp>
      <p:sp>
        <p:nvSpPr>
          <p:cNvPr id="608264" name="Text Box 8"/>
          <p:cNvSpPr txBox="1">
            <a:spLocks noChangeArrowheads="1"/>
          </p:cNvSpPr>
          <p:nvPr/>
        </p:nvSpPr>
        <p:spPr bwMode="auto">
          <a:xfrm>
            <a:off x="5348288" y="3744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Amplitudes</a:t>
            </a:r>
          </a:p>
        </p:txBody>
      </p:sp>
      <p:pic>
        <p:nvPicPr>
          <p:cNvPr id="608265" name="Picture 9" descr="horse_phase0_amp5_2mfofc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1323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66" name="Text Box 10"/>
          <p:cNvSpPr txBox="1">
            <a:spLocks noChangeArrowheads="1"/>
          </p:cNvSpPr>
          <p:nvPr/>
        </p:nvSpPr>
        <p:spPr bwMode="auto">
          <a:xfrm>
            <a:off x="3833813" y="6342063"/>
            <a:ext cx="326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2mF</a:t>
            </a:r>
            <a:r>
              <a:rPr lang="en-US" baseline="-25000">
                <a:sym typeface="Symbol" pitchFamily="18" charset="2"/>
              </a:rPr>
              <a:t>obs</a:t>
            </a:r>
            <a:r>
              <a:rPr lang="en-US">
                <a:sym typeface="Symbol" pitchFamily="18" charset="2"/>
              </a:rPr>
              <a:t>-F</a:t>
            </a:r>
            <a:r>
              <a:rPr lang="en-US" baseline="-25000">
                <a:sym typeface="Symbol" pitchFamily="18" charset="2"/>
              </a:rPr>
              <a:t>calc  </a:t>
            </a:r>
            <a:r>
              <a:rPr lang="en-US">
                <a:sym typeface="Symbol" pitchFamily="18" charset="2"/>
              </a:rPr>
              <a:t>(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weighting) </a:t>
            </a:r>
          </a:p>
        </p:txBody>
      </p:sp>
    </p:spTree>
    <p:extLst>
      <p:ext uri="{BB962C8B-B14F-4D97-AF65-F5344CB8AC3E}">
        <p14:creationId xmlns:p14="http://schemas.microsoft.com/office/powerpoint/2010/main" val="37802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7317" name="Freeform 6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8" name="Freeform 7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9" name="Freeform 8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20" name="Freeform 9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21" name="Freeform 10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22" name="Freeform 11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23" name="Freeform 12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24" name="Freeform 13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7286" name="Group 14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7309" name="Freeform 15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0" name="Freeform 16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1" name="Freeform 17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2" name="Freeform 18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3" name="Freeform 19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4" name="Freeform 20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5" name="Freeform 21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6" name="Freeform 22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7287" name="Rectangle 2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97288" name="Oval 24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9" name="Freeform 25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0" name="Freeform 26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1" name="Freeform 27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2" name="Freeform 28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3" name="Freeform 29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4" name="Freeform 30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5" name="Freeform 31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6" name="Freeform 32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7" name="Freeform 33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8" name="Freeform 34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99" name="Freeform 35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300" name="Freeform 36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301" name="Freeform 37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302" name="Freeform 38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303" name="Freeform 39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7304" name="Group 40"/>
          <p:cNvGrpSpPr>
            <a:grpSpLocks/>
          </p:cNvGrpSpPr>
          <p:nvPr/>
        </p:nvGrpSpPr>
        <p:grpSpPr bwMode="auto">
          <a:xfrm>
            <a:off x="6554788" y="1181100"/>
            <a:ext cx="1069975" cy="5562600"/>
            <a:chOff x="4129" y="744"/>
            <a:chExt cx="674" cy="3504"/>
          </a:xfrm>
        </p:grpSpPr>
        <p:sp>
          <p:nvSpPr>
            <p:cNvPr id="97306" name="Line 41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07" name="Text Box 42"/>
            <p:cNvSpPr txBox="1">
              <a:spLocks noChangeArrowheads="1"/>
            </p:cNvSpPr>
            <p:nvPr/>
          </p:nvSpPr>
          <p:spPr bwMode="auto">
            <a:xfrm rot="-54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detector</a:t>
              </a:r>
            </a:p>
          </p:txBody>
        </p:sp>
        <p:sp>
          <p:nvSpPr>
            <p:cNvPr id="97308" name="Freeform 43"/>
            <p:cNvSpPr>
              <a:spLocks/>
            </p:cNvSpPr>
            <p:nvPr/>
          </p:nvSpPr>
          <p:spPr bwMode="auto">
            <a:xfrm>
              <a:off x="4408" y="862"/>
              <a:ext cx="395" cy="816"/>
            </a:xfrm>
            <a:custGeom>
              <a:avLst/>
              <a:gdLst>
                <a:gd name="T0" fmla="*/ 15 w 395"/>
                <a:gd name="T1" fmla="*/ 0 h 816"/>
                <a:gd name="T2" fmla="*/ 15 w 395"/>
                <a:gd name="T3" fmla="*/ 144 h 816"/>
                <a:gd name="T4" fmla="*/ 10 w 395"/>
                <a:gd name="T5" fmla="*/ 246 h 816"/>
                <a:gd name="T6" fmla="*/ 76 w 395"/>
                <a:gd name="T7" fmla="*/ 300 h 816"/>
                <a:gd name="T8" fmla="*/ 394 w 395"/>
                <a:gd name="T9" fmla="*/ 336 h 816"/>
                <a:gd name="T10" fmla="*/ 84 w 395"/>
                <a:gd name="T11" fmla="*/ 410 h 816"/>
                <a:gd name="T12" fmla="*/ 18 w 395"/>
                <a:gd name="T13" fmla="*/ 450 h 816"/>
                <a:gd name="T14" fmla="*/ 15 w 395"/>
                <a:gd name="T15" fmla="*/ 528 h 816"/>
                <a:gd name="T16" fmla="*/ 15 w 395"/>
                <a:gd name="T17" fmla="*/ 672 h 816"/>
                <a:gd name="T18" fmla="*/ 15 w 395"/>
                <a:gd name="T19" fmla="*/ 816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5" h="816">
                  <a:moveTo>
                    <a:pt x="15" y="0"/>
                  </a:moveTo>
                  <a:cubicBezTo>
                    <a:pt x="15" y="24"/>
                    <a:pt x="16" y="103"/>
                    <a:pt x="15" y="144"/>
                  </a:cubicBezTo>
                  <a:cubicBezTo>
                    <a:pt x="14" y="185"/>
                    <a:pt x="0" y="220"/>
                    <a:pt x="10" y="246"/>
                  </a:cubicBezTo>
                  <a:cubicBezTo>
                    <a:pt x="20" y="272"/>
                    <a:pt x="12" y="285"/>
                    <a:pt x="76" y="300"/>
                  </a:cubicBezTo>
                  <a:cubicBezTo>
                    <a:pt x="140" y="315"/>
                    <a:pt x="393" y="318"/>
                    <a:pt x="394" y="336"/>
                  </a:cubicBezTo>
                  <a:cubicBezTo>
                    <a:pt x="395" y="354"/>
                    <a:pt x="147" y="391"/>
                    <a:pt x="84" y="410"/>
                  </a:cubicBezTo>
                  <a:cubicBezTo>
                    <a:pt x="21" y="429"/>
                    <a:pt x="29" y="430"/>
                    <a:pt x="18" y="450"/>
                  </a:cubicBezTo>
                  <a:cubicBezTo>
                    <a:pt x="7" y="470"/>
                    <a:pt x="16" y="491"/>
                    <a:pt x="15" y="528"/>
                  </a:cubicBezTo>
                  <a:cubicBezTo>
                    <a:pt x="14" y="565"/>
                    <a:pt x="15" y="624"/>
                    <a:pt x="15" y="672"/>
                  </a:cubicBezTo>
                  <a:cubicBezTo>
                    <a:pt x="15" y="720"/>
                    <a:pt x="15" y="792"/>
                    <a:pt x="15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7305" name="Oval 44"/>
          <p:cNvSpPr>
            <a:spLocks noChangeArrowheads="1"/>
          </p:cNvSpPr>
          <p:nvPr/>
        </p:nvSpPr>
        <p:spPr bwMode="auto">
          <a:xfrm>
            <a:off x="3236913" y="3476625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8340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1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2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3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4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5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6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47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8312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8332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3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4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5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6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7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8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339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8313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98314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5" name="Freeform 27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6" name="Freeform 28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7" name="Freeform 29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8" name="Freeform 30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9" name="Freeform 31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0" name="Freeform 32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1" name="Freeform 33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2" name="Freeform 34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3" name="Freeform 35"/>
          <p:cNvSpPr>
            <a:spLocks/>
          </p:cNvSpPr>
          <p:nvPr/>
        </p:nvSpPr>
        <p:spPr bwMode="auto">
          <a:xfrm rot="-1514108">
            <a:off x="3814763" y="30241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4" name="Freeform 36"/>
          <p:cNvSpPr>
            <a:spLocks/>
          </p:cNvSpPr>
          <p:nvPr/>
        </p:nvSpPr>
        <p:spPr bwMode="auto">
          <a:xfrm rot="-1514108">
            <a:off x="4365625" y="27638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5" name="Freeform 37"/>
          <p:cNvSpPr>
            <a:spLocks/>
          </p:cNvSpPr>
          <p:nvPr/>
        </p:nvSpPr>
        <p:spPr bwMode="auto">
          <a:xfrm rot="-1514108">
            <a:off x="4918075" y="2503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6" name="Freeform 38"/>
          <p:cNvSpPr>
            <a:spLocks/>
          </p:cNvSpPr>
          <p:nvPr/>
        </p:nvSpPr>
        <p:spPr bwMode="auto">
          <a:xfrm rot="-1514108">
            <a:off x="5468938" y="22447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7" name="Freeform 39"/>
          <p:cNvSpPr>
            <a:spLocks/>
          </p:cNvSpPr>
          <p:nvPr/>
        </p:nvSpPr>
        <p:spPr bwMode="auto">
          <a:xfrm rot="-1514108">
            <a:off x="6021388" y="19843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8" name="Freeform 40"/>
          <p:cNvSpPr>
            <a:spLocks/>
          </p:cNvSpPr>
          <p:nvPr/>
        </p:nvSpPr>
        <p:spPr bwMode="auto">
          <a:xfrm>
            <a:off x="6600825" y="17811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29" name="Freeform 41"/>
          <p:cNvSpPr>
            <a:spLocks/>
          </p:cNvSpPr>
          <p:nvPr/>
        </p:nvSpPr>
        <p:spPr bwMode="auto">
          <a:xfrm>
            <a:off x="6989763" y="1371600"/>
            <a:ext cx="479425" cy="1295400"/>
          </a:xfrm>
          <a:custGeom>
            <a:avLst/>
            <a:gdLst>
              <a:gd name="T0" fmla="*/ 31750 w 302"/>
              <a:gd name="T1" fmla="*/ 0 h 816"/>
              <a:gd name="T2" fmla="*/ 31750 w 302"/>
              <a:gd name="T3" fmla="*/ 228600 h 816"/>
              <a:gd name="T4" fmla="*/ 74613 w 302"/>
              <a:gd name="T5" fmla="*/ 469900 h 816"/>
              <a:gd name="T6" fmla="*/ 477838 w 302"/>
              <a:gd name="T7" fmla="*/ 542925 h 816"/>
              <a:gd name="T8" fmla="*/ 80963 w 302"/>
              <a:gd name="T9" fmla="*/ 666750 h 816"/>
              <a:gd name="T10" fmla="*/ 31750 w 302"/>
              <a:gd name="T11" fmla="*/ 838200 h 816"/>
              <a:gd name="T12" fmla="*/ 31750 w 302"/>
              <a:gd name="T13" fmla="*/ 1066800 h 816"/>
              <a:gd name="T14" fmla="*/ 31750 w 302"/>
              <a:gd name="T15" fmla="*/ 1295400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2" h="816">
                <a:moveTo>
                  <a:pt x="20" y="0"/>
                </a:moveTo>
                <a:cubicBezTo>
                  <a:pt x="20" y="24"/>
                  <a:pt x="16" y="95"/>
                  <a:pt x="20" y="144"/>
                </a:cubicBezTo>
                <a:cubicBezTo>
                  <a:pt x="24" y="193"/>
                  <a:pt x="0" y="263"/>
                  <a:pt x="47" y="296"/>
                </a:cubicBezTo>
                <a:cubicBezTo>
                  <a:pt x="94" y="329"/>
                  <a:pt x="300" y="321"/>
                  <a:pt x="301" y="342"/>
                </a:cubicBezTo>
                <a:cubicBezTo>
                  <a:pt x="302" y="363"/>
                  <a:pt x="98" y="389"/>
                  <a:pt x="51" y="420"/>
                </a:cubicBezTo>
                <a:cubicBezTo>
                  <a:pt x="4" y="451"/>
                  <a:pt x="25" y="486"/>
                  <a:pt x="20" y="528"/>
                </a:cubicBezTo>
                <a:cubicBezTo>
                  <a:pt x="15" y="570"/>
                  <a:pt x="20" y="624"/>
                  <a:pt x="20" y="672"/>
                </a:cubicBezTo>
                <a:cubicBezTo>
                  <a:pt x="20" y="720"/>
                  <a:pt x="20" y="792"/>
                  <a:pt x="20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30" name="Freeform 42"/>
          <p:cNvSpPr>
            <a:spLocks/>
          </p:cNvSpPr>
          <p:nvPr/>
        </p:nvSpPr>
        <p:spPr bwMode="auto">
          <a:xfrm rot="-1514108">
            <a:off x="3263900" y="32829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31" name="Oval 43"/>
          <p:cNvSpPr>
            <a:spLocks noChangeArrowheads="1"/>
          </p:cNvSpPr>
          <p:nvPr/>
        </p:nvSpPr>
        <p:spPr bwMode="auto">
          <a:xfrm>
            <a:off x="3236913" y="3476625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9368" name="Freeform 6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9" name="Freeform 7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0" name="Freeform 8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1" name="Freeform 9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3" name="Freeform 11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4" name="Freeform 12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75" name="Freeform 13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9334" name="Group 14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9360" name="Freeform 15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1" name="Freeform 16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2" name="Freeform 17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3" name="Freeform 18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4" name="Freeform 19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5" name="Freeform 20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6" name="Freeform 21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7" name="Freeform 22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335" name="Rectangle 2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99336" name="Freeform 24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Freeform 25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Freeform 26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9" name="Freeform 27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0" name="Freeform 28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1" name="Freeform 29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2" name="Freeform 30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3" name="Freeform 31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4" name="Freeform 32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5" name="Freeform 33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6" name="Freeform 34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7" name="Freeform 35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8" name="Freeform 36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49" name="Freeform 37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50" name="Freeform 38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9351" name="Group 39"/>
          <p:cNvGrpSpPr>
            <a:grpSpLocks/>
          </p:cNvGrpSpPr>
          <p:nvPr/>
        </p:nvGrpSpPr>
        <p:grpSpPr bwMode="auto">
          <a:xfrm>
            <a:off x="6554788" y="1181100"/>
            <a:ext cx="1069975" cy="5562600"/>
            <a:chOff x="4129" y="744"/>
            <a:chExt cx="674" cy="3504"/>
          </a:xfrm>
        </p:grpSpPr>
        <p:sp>
          <p:nvSpPr>
            <p:cNvPr id="99357" name="Line 40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58" name="Text Box 41"/>
            <p:cNvSpPr txBox="1">
              <a:spLocks noChangeArrowheads="1"/>
            </p:cNvSpPr>
            <p:nvPr/>
          </p:nvSpPr>
          <p:spPr bwMode="auto">
            <a:xfrm rot="-54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detector</a:t>
              </a:r>
            </a:p>
          </p:txBody>
        </p:sp>
        <p:sp>
          <p:nvSpPr>
            <p:cNvPr id="99359" name="Freeform 42"/>
            <p:cNvSpPr>
              <a:spLocks/>
            </p:cNvSpPr>
            <p:nvPr/>
          </p:nvSpPr>
          <p:spPr bwMode="auto">
            <a:xfrm>
              <a:off x="4408" y="862"/>
              <a:ext cx="395" cy="816"/>
            </a:xfrm>
            <a:custGeom>
              <a:avLst/>
              <a:gdLst>
                <a:gd name="T0" fmla="*/ 15 w 395"/>
                <a:gd name="T1" fmla="*/ 0 h 816"/>
                <a:gd name="T2" fmla="*/ 15 w 395"/>
                <a:gd name="T3" fmla="*/ 144 h 816"/>
                <a:gd name="T4" fmla="*/ 10 w 395"/>
                <a:gd name="T5" fmla="*/ 246 h 816"/>
                <a:gd name="T6" fmla="*/ 76 w 395"/>
                <a:gd name="T7" fmla="*/ 300 h 816"/>
                <a:gd name="T8" fmla="*/ 394 w 395"/>
                <a:gd name="T9" fmla="*/ 336 h 816"/>
                <a:gd name="T10" fmla="*/ 84 w 395"/>
                <a:gd name="T11" fmla="*/ 410 h 816"/>
                <a:gd name="T12" fmla="*/ 18 w 395"/>
                <a:gd name="T13" fmla="*/ 450 h 816"/>
                <a:gd name="T14" fmla="*/ 15 w 395"/>
                <a:gd name="T15" fmla="*/ 528 h 816"/>
                <a:gd name="T16" fmla="*/ 15 w 395"/>
                <a:gd name="T17" fmla="*/ 672 h 816"/>
                <a:gd name="T18" fmla="*/ 15 w 395"/>
                <a:gd name="T19" fmla="*/ 816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5" h="816">
                  <a:moveTo>
                    <a:pt x="15" y="0"/>
                  </a:moveTo>
                  <a:cubicBezTo>
                    <a:pt x="15" y="24"/>
                    <a:pt x="16" y="103"/>
                    <a:pt x="15" y="144"/>
                  </a:cubicBezTo>
                  <a:cubicBezTo>
                    <a:pt x="14" y="185"/>
                    <a:pt x="0" y="220"/>
                    <a:pt x="10" y="246"/>
                  </a:cubicBezTo>
                  <a:cubicBezTo>
                    <a:pt x="20" y="272"/>
                    <a:pt x="12" y="285"/>
                    <a:pt x="76" y="300"/>
                  </a:cubicBezTo>
                  <a:cubicBezTo>
                    <a:pt x="140" y="315"/>
                    <a:pt x="393" y="318"/>
                    <a:pt x="394" y="336"/>
                  </a:cubicBezTo>
                  <a:cubicBezTo>
                    <a:pt x="395" y="354"/>
                    <a:pt x="147" y="391"/>
                    <a:pt x="84" y="410"/>
                  </a:cubicBezTo>
                  <a:cubicBezTo>
                    <a:pt x="21" y="429"/>
                    <a:pt x="29" y="430"/>
                    <a:pt x="18" y="450"/>
                  </a:cubicBezTo>
                  <a:cubicBezTo>
                    <a:pt x="7" y="470"/>
                    <a:pt x="16" y="491"/>
                    <a:pt x="15" y="528"/>
                  </a:cubicBezTo>
                  <a:cubicBezTo>
                    <a:pt x="14" y="565"/>
                    <a:pt x="15" y="624"/>
                    <a:pt x="15" y="672"/>
                  </a:cubicBezTo>
                  <a:cubicBezTo>
                    <a:pt x="15" y="720"/>
                    <a:pt x="15" y="792"/>
                    <a:pt x="15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8395" name="Group 43"/>
          <p:cNvGrpSpPr>
            <a:grpSpLocks/>
          </p:cNvGrpSpPr>
          <p:nvPr/>
        </p:nvGrpSpPr>
        <p:grpSpPr bwMode="auto">
          <a:xfrm>
            <a:off x="3236913" y="3476625"/>
            <a:ext cx="204787" cy="1323975"/>
            <a:chOff x="2039" y="2190"/>
            <a:chExt cx="129" cy="834"/>
          </a:xfrm>
        </p:grpSpPr>
        <p:sp>
          <p:nvSpPr>
            <p:cNvPr id="99355" name="Oval 44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56" name="Oval 45"/>
            <p:cNvSpPr>
              <a:spLocks noChangeArrowheads="1"/>
            </p:cNvSpPr>
            <p:nvPr/>
          </p:nvSpPr>
          <p:spPr bwMode="auto">
            <a:xfrm>
              <a:off x="2039" y="2190"/>
              <a:ext cx="129" cy="1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8398" name="Oval 46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8399" name="Oval 47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8" grpId="0" animBg="1"/>
      <p:bldP spid="22839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100388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9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0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1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2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3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95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0360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100380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1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2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3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4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5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6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387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61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100362" name="Oval 26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3" name="Freeform 27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4" name="Freeform 28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5" name="Freeform 29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6" name="Freeform 30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7" name="Freeform 31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8" name="Freeform 32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9" name="Freeform 33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0" name="Freeform 34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1" name="Freeform 35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2" name="Freeform 36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3" name="Freeform 37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4" name="Freeform 38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5" name="Freeform 39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6" name="Freeform 40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7" name="Freeform 41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8" name="Freeform 42"/>
          <p:cNvSpPr>
            <a:spLocks/>
          </p:cNvSpPr>
          <p:nvPr/>
        </p:nvSpPr>
        <p:spPr bwMode="auto">
          <a:xfrm>
            <a:off x="6997700" y="1368425"/>
            <a:ext cx="627063" cy="1295400"/>
          </a:xfrm>
          <a:custGeom>
            <a:avLst/>
            <a:gdLst>
              <a:gd name="T0" fmla="*/ 23813 w 395"/>
              <a:gd name="T1" fmla="*/ 0 h 816"/>
              <a:gd name="T2" fmla="*/ 23813 w 395"/>
              <a:gd name="T3" fmla="*/ 228600 h 816"/>
              <a:gd name="T4" fmla="*/ 15875 w 395"/>
              <a:gd name="T5" fmla="*/ 390525 h 816"/>
              <a:gd name="T6" fmla="*/ 120650 w 395"/>
              <a:gd name="T7" fmla="*/ 476250 h 816"/>
              <a:gd name="T8" fmla="*/ 625475 w 395"/>
              <a:gd name="T9" fmla="*/ 533400 h 816"/>
              <a:gd name="T10" fmla="*/ 133350 w 395"/>
              <a:gd name="T11" fmla="*/ 650875 h 816"/>
              <a:gd name="T12" fmla="*/ 28575 w 395"/>
              <a:gd name="T13" fmla="*/ 714375 h 816"/>
              <a:gd name="T14" fmla="*/ 23813 w 395"/>
              <a:gd name="T15" fmla="*/ 838200 h 816"/>
              <a:gd name="T16" fmla="*/ 23813 w 395"/>
              <a:gd name="T17" fmla="*/ 1066800 h 816"/>
              <a:gd name="T18" fmla="*/ 23813 w 395"/>
              <a:gd name="T19" fmla="*/ 129540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5" h="816">
                <a:moveTo>
                  <a:pt x="15" y="0"/>
                </a:moveTo>
                <a:cubicBezTo>
                  <a:pt x="15" y="24"/>
                  <a:pt x="16" y="103"/>
                  <a:pt x="15" y="144"/>
                </a:cubicBezTo>
                <a:cubicBezTo>
                  <a:pt x="14" y="185"/>
                  <a:pt x="0" y="220"/>
                  <a:pt x="10" y="246"/>
                </a:cubicBezTo>
                <a:cubicBezTo>
                  <a:pt x="20" y="272"/>
                  <a:pt x="12" y="285"/>
                  <a:pt x="76" y="300"/>
                </a:cubicBezTo>
                <a:cubicBezTo>
                  <a:pt x="140" y="315"/>
                  <a:pt x="393" y="318"/>
                  <a:pt x="394" y="336"/>
                </a:cubicBezTo>
                <a:cubicBezTo>
                  <a:pt x="395" y="354"/>
                  <a:pt x="147" y="391"/>
                  <a:pt x="84" y="410"/>
                </a:cubicBezTo>
                <a:cubicBezTo>
                  <a:pt x="21" y="429"/>
                  <a:pt x="29" y="430"/>
                  <a:pt x="18" y="450"/>
                </a:cubicBezTo>
                <a:cubicBezTo>
                  <a:pt x="7" y="470"/>
                  <a:pt x="16" y="491"/>
                  <a:pt x="15" y="528"/>
                </a:cubicBezTo>
                <a:cubicBezTo>
                  <a:pt x="14" y="565"/>
                  <a:pt x="15" y="624"/>
                  <a:pt x="15" y="672"/>
                </a:cubicBezTo>
                <a:cubicBezTo>
                  <a:pt x="15" y="720"/>
                  <a:pt x="15" y="792"/>
                  <a:pt x="15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79" name="Oval 43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101414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5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6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7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8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9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20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21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1384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101406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7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8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9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0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1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2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13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85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101386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7" name="Oval 27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1388" name="Group 28"/>
          <p:cNvGrpSpPr>
            <a:grpSpLocks/>
          </p:cNvGrpSpPr>
          <p:nvPr/>
        </p:nvGrpSpPr>
        <p:grpSpPr bwMode="auto">
          <a:xfrm>
            <a:off x="3241675" y="1903413"/>
            <a:ext cx="3751263" cy="2732087"/>
            <a:chOff x="2082" y="1183"/>
            <a:chExt cx="2363" cy="1721"/>
          </a:xfrm>
        </p:grpSpPr>
        <p:sp>
          <p:nvSpPr>
            <p:cNvPr id="101398" name="Freeform 29"/>
            <p:cNvSpPr>
              <a:spLocks/>
            </p:cNvSpPr>
            <p:nvPr/>
          </p:nvSpPr>
          <p:spPr bwMode="auto">
            <a:xfrm rot="-2169491">
              <a:off x="2082" y="2712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399" name="Freeform 30"/>
            <p:cNvSpPr>
              <a:spLocks/>
            </p:cNvSpPr>
            <p:nvPr/>
          </p:nvSpPr>
          <p:spPr bwMode="auto">
            <a:xfrm rot="-2169491">
              <a:off x="2392" y="248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0" name="Freeform 31"/>
            <p:cNvSpPr>
              <a:spLocks/>
            </p:cNvSpPr>
            <p:nvPr/>
          </p:nvSpPr>
          <p:spPr bwMode="auto">
            <a:xfrm rot="-2169491">
              <a:off x="2702" y="2259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1" name="Freeform 32"/>
            <p:cNvSpPr>
              <a:spLocks/>
            </p:cNvSpPr>
            <p:nvPr/>
          </p:nvSpPr>
          <p:spPr bwMode="auto">
            <a:xfrm rot="-2169491">
              <a:off x="3012" y="203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2" name="Freeform 33"/>
            <p:cNvSpPr>
              <a:spLocks/>
            </p:cNvSpPr>
            <p:nvPr/>
          </p:nvSpPr>
          <p:spPr bwMode="auto">
            <a:xfrm rot="-2169491">
              <a:off x="3323" y="180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3" name="Freeform 34"/>
            <p:cNvSpPr>
              <a:spLocks/>
            </p:cNvSpPr>
            <p:nvPr/>
          </p:nvSpPr>
          <p:spPr bwMode="auto">
            <a:xfrm rot="-2169491">
              <a:off x="3633" y="158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4" name="Freeform 35"/>
            <p:cNvSpPr>
              <a:spLocks/>
            </p:cNvSpPr>
            <p:nvPr/>
          </p:nvSpPr>
          <p:spPr bwMode="auto">
            <a:xfrm rot="-2169491">
              <a:off x="3943" y="135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405" name="Freeform 36"/>
            <p:cNvSpPr>
              <a:spLocks/>
            </p:cNvSpPr>
            <p:nvPr/>
          </p:nvSpPr>
          <p:spPr bwMode="auto">
            <a:xfrm>
              <a:off x="4285" y="1183"/>
              <a:ext cx="160" cy="153"/>
            </a:xfrm>
            <a:custGeom>
              <a:avLst/>
              <a:gdLst>
                <a:gd name="T0" fmla="*/ 4 w 160"/>
                <a:gd name="T1" fmla="*/ 153 h 153"/>
                <a:gd name="T2" fmla="*/ 25 w 160"/>
                <a:gd name="T3" fmla="*/ 19 h 153"/>
                <a:gd name="T4" fmla="*/ 160 w 160"/>
                <a:gd name="T5" fmla="*/ 40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153">
                  <a:moveTo>
                    <a:pt x="4" y="153"/>
                  </a:moveTo>
                  <a:cubicBezTo>
                    <a:pt x="2" y="95"/>
                    <a:pt x="0" y="38"/>
                    <a:pt x="25" y="19"/>
                  </a:cubicBezTo>
                  <a:cubicBezTo>
                    <a:pt x="51" y="0"/>
                    <a:pt x="138" y="37"/>
                    <a:pt x="160" y="40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89" name="Freeform 37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0" name="Freeform 38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1" name="Freeform 39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2" name="Freeform 40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3" name="Freeform 41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4" name="Freeform 42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5" name="Freeform 43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6" name="Freeform 44"/>
          <p:cNvSpPr>
            <a:spLocks/>
          </p:cNvSpPr>
          <p:nvPr/>
        </p:nvSpPr>
        <p:spPr bwMode="auto">
          <a:xfrm>
            <a:off x="6967538" y="1371600"/>
            <a:ext cx="858837" cy="1295400"/>
          </a:xfrm>
          <a:custGeom>
            <a:avLst/>
            <a:gdLst>
              <a:gd name="T0" fmla="*/ 50800 w 541"/>
              <a:gd name="T1" fmla="*/ 0 h 816"/>
              <a:gd name="T2" fmla="*/ 50800 w 541"/>
              <a:gd name="T3" fmla="*/ 228600 h 816"/>
              <a:gd name="T4" fmla="*/ 42862 w 541"/>
              <a:gd name="T5" fmla="*/ 338138 h 816"/>
              <a:gd name="T6" fmla="*/ 49212 w 541"/>
              <a:gd name="T7" fmla="*/ 428625 h 816"/>
              <a:gd name="T8" fmla="*/ 147637 w 541"/>
              <a:gd name="T9" fmla="*/ 466725 h 816"/>
              <a:gd name="T10" fmla="*/ 857250 w 541"/>
              <a:gd name="T11" fmla="*/ 533400 h 816"/>
              <a:gd name="T12" fmla="*/ 134937 w 541"/>
              <a:gd name="T13" fmla="*/ 654050 h 816"/>
              <a:gd name="T14" fmla="*/ 49212 w 541"/>
              <a:gd name="T15" fmla="*/ 758825 h 816"/>
              <a:gd name="T16" fmla="*/ 50800 w 541"/>
              <a:gd name="T17" fmla="*/ 838200 h 816"/>
              <a:gd name="T18" fmla="*/ 50800 w 541"/>
              <a:gd name="T19" fmla="*/ 1066800 h 816"/>
              <a:gd name="T20" fmla="*/ 50800 w 541"/>
              <a:gd name="T21" fmla="*/ 1295400 h 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1" h="816">
                <a:moveTo>
                  <a:pt x="32" y="0"/>
                </a:moveTo>
                <a:cubicBezTo>
                  <a:pt x="32" y="24"/>
                  <a:pt x="33" y="109"/>
                  <a:pt x="32" y="144"/>
                </a:cubicBezTo>
                <a:cubicBezTo>
                  <a:pt x="31" y="179"/>
                  <a:pt x="27" y="192"/>
                  <a:pt x="27" y="213"/>
                </a:cubicBezTo>
                <a:cubicBezTo>
                  <a:pt x="27" y="234"/>
                  <a:pt x="20" y="257"/>
                  <a:pt x="31" y="270"/>
                </a:cubicBezTo>
                <a:cubicBezTo>
                  <a:pt x="42" y="283"/>
                  <a:pt x="8" y="283"/>
                  <a:pt x="93" y="294"/>
                </a:cubicBezTo>
                <a:cubicBezTo>
                  <a:pt x="178" y="305"/>
                  <a:pt x="541" y="316"/>
                  <a:pt x="540" y="336"/>
                </a:cubicBezTo>
                <a:cubicBezTo>
                  <a:pt x="539" y="356"/>
                  <a:pt x="170" y="388"/>
                  <a:pt x="85" y="412"/>
                </a:cubicBezTo>
                <a:cubicBezTo>
                  <a:pt x="0" y="436"/>
                  <a:pt x="40" y="459"/>
                  <a:pt x="31" y="478"/>
                </a:cubicBezTo>
                <a:cubicBezTo>
                  <a:pt x="22" y="497"/>
                  <a:pt x="32" y="496"/>
                  <a:pt x="32" y="528"/>
                </a:cubicBezTo>
                <a:cubicBezTo>
                  <a:pt x="32" y="560"/>
                  <a:pt x="32" y="624"/>
                  <a:pt x="32" y="672"/>
                </a:cubicBezTo>
                <a:cubicBezTo>
                  <a:pt x="32" y="720"/>
                  <a:pt x="32" y="792"/>
                  <a:pt x="32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97" name="Oval 45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954" name="Group 2"/>
          <p:cNvGrpSpPr>
            <a:grpSpLocks/>
          </p:cNvGrpSpPr>
          <p:nvPr/>
        </p:nvGrpSpPr>
        <p:grpSpPr bwMode="auto">
          <a:xfrm>
            <a:off x="6542088" y="1193800"/>
            <a:ext cx="455612" cy="5562600"/>
            <a:chOff x="4129" y="744"/>
            <a:chExt cx="287" cy="3504"/>
          </a:xfrm>
        </p:grpSpPr>
        <p:sp>
          <p:nvSpPr>
            <p:cNvPr id="509955" name="Line 3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 rot="162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detector</a:t>
              </a:r>
            </a:p>
          </p:txBody>
        </p:sp>
      </p:grp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 rot="162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sample</a:t>
            </a:r>
          </a:p>
        </p:txBody>
      </p:sp>
      <p:grpSp>
        <p:nvGrpSpPr>
          <p:cNvPr id="509959" name="Group 7"/>
          <p:cNvGrpSpPr>
            <a:grpSpLocks/>
          </p:cNvGrpSpPr>
          <p:nvPr/>
        </p:nvGrpSpPr>
        <p:grpSpPr bwMode="auto">
          <a:xfrm>
            <a:off x="6554788" y="1181100"/>
            <a:ext cx="455612" cy="5562600"/>
            <a:chOff x="4129" y="744"/>
            <a:chExt cx="287" cy="3504"/>
          </a:xfrm>
        </p:grpSpPr>
        <p:sp>
          <p:nvSpPr>
            <p:cNvPr id="509960" name="Line 8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 rot="162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detector</a:t>
              </a:r>
            </a:p>
          </p:txBody>
        </p:sp>
      </p:grp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x-ray beam</a:t>
            </a:r>
          </a:p>
        </p:txBody>
      </p:sp>
      <p:grpSp>
        <p:nvGrpSpPr>
          <p:cNvPr id="509963" name="Group 11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-960" y="2136"/>
            <a:chExt cx="3072" cy="192"/>
          </a:xfrm>
        </p:grpSpPr>
        <p:sp>
          <p:nvSpPr>
            <p:cNvPr id="509964" name="Freeform 12"/>
            <p:cNvSpPr>
              <a:spLocks/>
            </p:cNvSpPr>
            <p:nvPr/>
          </p:nvSpPr>
          <p:spPr bwMode="auto">
            <a:xfrm>
              <a:off x="-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5" name="Freeform 13"/>
            <p:cNvSpPr>
              <a:spLocks/>
            </p:cNvSpPr>
            <p:nvPr/>
          </p:nvSpPr>
          <p:spPr bwMode="auto">
            <a:xfrm>
              <a:off x="-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6" name="Freeform 14"/>
            <p:cNvSpPr>
              <a:spLocks/>
            </p:cNvSpPr>
            <p:nvPr/>
          </p:nvSpPr>
          <p:spPr bwMode="auto">
            <a:xfrm>
              <a:off x="-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7" name="Freeform 15"/>
            <p:cNvSpPr>
              <a:spLocks/>
            </p:cNvSpPr>
            <p:nvPr/>
          </p:nvSpPr>
          <p:spPr bwMode="auto">
            <a:xfrm>
              <a:off x="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8" name="Freeform 16"/>
            <p:cNvSpPr>
              <a:spLocks/>
            </p:cNvSpPr>
            <p:nvPr/>
          </p:nvSpPr>
          <p:spPr bwMode="auto">
            <a:xfrm>
              <a:off x="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9" name="Freeform 17"/>
            <p:cNvSpPr>
              <a:spLocks/>
            </p:cNvSpPr>
            <p:nvPr/>
          </p:nvSpPr>
          <p:spPr bwMode="auto">
            <a:xfrm>
              <a:off x="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0" name="Freeform 18"/>
            <p:cNvSpPr>
              <a:spLocks/>
            </p:cNvSpPr>
            <p:nvPr/>
          </p:nvSpPr>
          <p:spPr bwMode="auto">
            <a:xfrm>
              <a:off x="1344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1" name="Freeform 19"/>
            <p:cNvSpPr>
              <a:spLocks/>
            </p:cNvSpPr>
            <p:nvPr/>
          </p:nvSpPr>
          <p:spPr bwMode="auto">
            <a:xfrm>
              <a:off x="1728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509973" name="Oval 21"/>
          <p:cNvSpPr>
            <a:spLocks noChangeArrowheads="1"/>
          </p:cNvSpPr>
          <p:nvPr/>
        </p:nvSpPr>
        <p:spPr bwMode="auto">
          <a:xfrm>
            <a:off x="3324225" y="3502025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4" name="Oval 22"/>
          <p:cNvSpPr>
            <a:spLocks noChangeArrowheads="1"/>
          </p:cNvSpPr>
          <p:nvPr/>
        </p:nvSpPr>
        <p:spPr bwMode="auto">
          <a:xfrm>
            <a:off x="2892425" y="3121025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5" name="Oval 23"/>
          <p:cNvSpPr>
            <a:spLocks noChangeArrowheads="1"/>
          </p:cNvSpPr>
          <p:nvPr/>
        </p:nvSpPr>
        <p:spPr bwMode="auto">
          <a:xfrm>
            <a:off x="2284413" y="2513013"/>
            <a:ext cx="2130425" cy="2130425"/>
          </a:xfrm>
          <a:prstGeom prst="ellips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6" name="Oval 24"/>
          <p:cNvSpPr>
            <a:spLocks noChangeArrowheads="1"/>
          </p:cNvSpPr>
          <p:nvPr/>
        </p:nvSpPr>
        <p:spPr bwMode="auto">
          <a:xfrm>
            <a:off x="1676400" y="1905000"/>
            <a:ext cx="3344863" cy="3344863"/>
          </a:xfrm>
          <a:prstGeom prst="ellips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9977" name="Group 25"/>
          <p:cNvGrpSpPr>
            <a:grpSpLocks/>
          </p:cNvGrpSpPr>
          <p:nvPr/>
        </p:nvGrpSpPr>
        <p:grpSpPr bwMode="auto">
          <a:xfrm>
            <a:off x="-1524000" y="3060700"/>
            <a:ext cx="6545263" cy="3344863"/>
            <a:chOff x="-960" y="1928"/>
            <a:chExt cx="4123" cy="2107"/>
          </a:xfrm>
        </p:grpSpPr>
        <p:grpSp>
          <p:nvGrpSpPr>
            <p:cNvPr id="509978" name="Group 26"/>
            <p:cNvGrpSpPr>
              <a:grpSpLocks/>
            </p:cNvGrpSpPr>
            <p:nvPr/>
          </p:nvGrpSpPr>
          <p:grpSpPr bwMode="auto">
            <a:xfrm>
              <a:off x="-960" y="2904"/>
              <a:ext cx="3072" cy="192"/>
              <a:chOff x="288" y="3936"/>
              <a:chExt cx="3072" cy="192"/>
            </a:xfrm>
          </p:grpSpPr>
          <p:sp>
            <p:nvSpPr>
              <p:cNvPr id="509979" name="Freeform 27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0" name="Freeform 28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1" name="Freeform 29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2" name="Freeform 30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3" name="Freeform 31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4" name="Freeform 32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5" name="Freeform 33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6" name="Freeform 34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9987" name="Oval 35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9988" name="Group 36"/>
            <p:cNvGrpSpPr>
              <a:grpSpLocks/>
            </p:cNvGrpSpPr>
            <p:nvPr/>
          </p:nvGrpSpPr>
          <p:grpSpPr bwMode="auto">
            <a:xfrm>
              <a:off x="1056" y="1928"/>
              <a:ext cx="2107" cy="2107"/>
              <a:chOff x="1056" y="1200"/>
              <a:chExt cx="2107" cy="2107"/>
            </a:xfrm>
          </p:grpSpPr>
          <p:sp>
            <p:nvSpPr>
              <p:cNvPr id="509989" name="Oval 37"/>
              <p:cNvSpPr>
                <a:spLocks noChangeArrowheads="1"/>
              </p:cNvSpPr>
              <p:nvPr/>
            </p:nvSpPr>
            <p:spPr bwMode="auto">
              <a:xfrm>
                <a:off x="1822" y="1966"/>
                <a:ext cx="576" cy="576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990" name="Oval 38"/>
              <p:cNvSpPr>
                <a:spLocks noChangeArrowheads="1"/>
              </p:cNvSpPr>
              <p:nvPr/>
            </p:nvSpPr>
            <p:spPr bwMode="auto">
              <a:xfrm>
                <a:off x="1439" y="1583"/>
                <a:ext cx="1342" cy="1342"/>
              </a:xfrm>
              <a:prstGeom prst="ellipse">
                <a:avLst/>
              </a:prstGeom>
              <a:noFill/>
              <a:ln w="25400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991" name="Oval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2107" cy="2107"/>
              </a:xfrm>
              <a:prstGeom prst="ellipse">
                <a:avLst/>
              </a:prstGeom>
              <a:noFill/>
              <a:ln w="25400">
                <a:solidFill>
                  <a:srgbClr val="CC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9992" name="Group 40"/>
          <p:cNvGrpSpPr>
            <a:grpSpLocks/>
          </p:cNvGrpSpPr>
          <p:nvPr/>
        </p:nvGrpSpPr>
        <p:grpSpPr bwMode="auto">
          <a:xfrm>
            <a:off x="6908800" y="1371600"/>
            <a:ext cx="635000" cy="5788025"/>
            <a:chOff x="4360" y="864"/>
            <a:chExt cx="400" cy="3646"/>
          </a:xfrm>
        </p:grpSpPr>
        <p:sp>
          <p:nvSpPr>
            <p:cNvPr id="509993" name="Freeform 41"/>
            <p:cNvSpPr>
              <a:spLocks/>
            </p:cNvSpPr>
            <p:nvPr/>
          </p:nvSpPr>
          <p:spPr bwMode="auto">
            <a:xfrm>
              <a:off x="4360" y="2280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4" name="Freeform 42"/>
            <p:cNvSpPr>
              <a:spLocks/>
            </p:cNvSpPr>
            <p:nvPr/>
          </p:nvSpPr>
          <p:spPr bwMode="auto">
            <a:xfrm>
              <a:off x="4368" y="864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5" name="Freeform 43"/>
            <p:cNvSpPr>
              <a:spLocks/>
            </p:cNvSpPr>
            <p:nvPr/>
          </p:nvSpPr>
          <p:spPr bwMode="auto">
            <a:xfrm>
              <a:off x="4364" y="3694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9996" name="Group 44"/>
          <p:cNvGrpSpPr>
            <a:grpSpLocks/>
          </p:cNvGrpSpPr>
          <p:nvPr/>
        </p:nvGrpSpPr>
        <p:grpSpPr bwMode="auto">
          <a:xfrm>
            <a:off x="3263900" y="3009900"/>
            <a:ext cx="622300" cy="2433638"/>
            <a:chOff x="2072" y="1888"/>
            <a:chExt cx="392" cy="1533"/>
          </a:xfrm>
        </p:grpSpPr>
        <p:sp>
          <p:nvSpPr>
            <p:cNvPr id="509997" name="Freeform 45"/>
            <p:cNvSpPr>
              <a:spLocks/>
            </p:cNvSpPr>
            <p:nvPr/>
          </p:nvSpPr>
          <p:spPr bwMode="auto">
            <a:xfrm>
              <a:off x="2072" y="1888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8" name="Freeform 46"/>
            <p:cNvSpPr>
              <a:spLocks/>
            </p:cNvSpPr>
            <p:nvPr/>
          </p:nvSpPr>
          <p:spPr bwMode="auto">
            <a:xfrm>
              <a:off x="2072" y="2605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669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3.05556E-6 -0.02523 3.05556E-6 -0.04931 -0.00018 -0.04931 C -0.00035 -0.04931 -0.00035 -0.02523 -0.00052 7.40741E-7 C -0.00052 0.02801 -0.00052 0.05602 -0.00087 0.05602 C -0.00104 0.05602 -0.00104 0.02801 -0.00104 7.40741E-7 C -0.00104 -0.02523 -0.00122 -0.04931 -0.00139 -0.04931 C -0.00157 -0.04931 -0.00157 -0.02523 -0.00174 7.40741E-7 C -0.00174 0.02801 -0.00174 0.05602 -0.00191 0.05602 C -0.00209 0.05602 -0.00226 7.40741E-7 -0.00226 0.00023 C -0.00226 -0.02523 -0.00243 -0.04931 -0.00261 -0.04931 C -0.00278 -0.04931 -0.00278 -0.02523 -0.00278 7.40741E-7 C -0.00295 0.02801 -0.00295 0.05602 -0.00313 0.05602 C -0.0033 0.05602 -0.0033 0.02801 -0.00348 7.40741E-7 C -0.00348 -0.02523 -0.00348 -0.04931 -0.00365 -0.04931 C -0.00382 -0.04931 -0.004 -0.02523 -0.004 7.40741E-7 C -0.004 0.02801 -0.00417 0.05602 -0.00434 0.05602 C -0.00452 0.05602 -0.00452 0.02801 -0.00469 7.40741E-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09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325E-6 L -0.39948 -3.2932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325E-6 L -0.39948 -3.29325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3" grpId="0" animBg="1"/>
      <p:bldP spid="509974" grpId="0" animBg="1"/>
      <p:bldP spid="509975" grpId="0" animBg="1"/>
      <p:bldP spid="50997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066"/>
            <a:ext cx="8229600" cy="1143000"/>
          </a:xfrm>
        </p:spPr>
        <p:txBody>
          <a:bodyPr/>
          <a:lstStyle/>
          <a:p>
            <a:r>
              <a:rPr lang="en-US" dirty="0" err="1" smtClean="0"/>
              <a:t>Harker</a:t>
            </a:r>
            <a:r>
              <a:rPr lang="en-US" dirty="0" smtClean="0"/>
              <a:t> Section of a Patterson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8" y="1295400"/>
            <a:ext cx="6331148" cy="54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Patterson = real-space representation of all information in diffraction pattern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“small”, high-resolution structures solved with no phases!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Difference </a:t>
            </a:r>
            <a:r>
              <a:rPr lang="en-US" dirty="0" err="1" smtClean="0"/>
              <a:t>Pattersons</a:t>
            </a:r>
            <a:r>
              <a:rPr lang="en-US" dirty="0" smtClean="0"/>
              <a:t> for finding heavy atom sites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Native Patterson for 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AutoShape 2"/>
          <p:cNvSpPr>
            <a:spLocks noChangeArrowheads="1"/>
          </p:cNvSpPr>
          <p:nvPr/>
        </p:nvSpPr>
        <p:spPr bwMode="auto">
          <a:xfrm>
            <a:off x="304800" y="6248400"/>
            <a:ext cx="1905000" cy="304800"/>
          </a:xfrm>
          <a:prstGeom prst="parallelogram">
            <a:avLst>
              <a:gd name="adj" fmla="val 1562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0979" name="Group 3"/>
          <p:cNvGrpSpPr>
            <a:grpSpLocks/>
          </p:cNvGrpSpPr>
          <p:nvPr/>
        </p:nvGrpSpPr>
        <p:grpSpPr bwMode="auto">
          <a:xfrm>
            <a:off x="1066800" y="228600"/>
            <a:ext cx="7847013" cy="6399213"/>
            <a:chOff x="672" y="144"/>
            <a:chExt cx="4943" cy="4031"/>
          </a:xfrm>
        </p:grpSpPr>
        <p:pic>
          <p:nvPicPr>
            <p:cNvPr id="510980" name="Picture 4" descr="wb_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4"/>
              <a:ext cx="4031" cy="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0981" name="Group 5"/>
            <p:cNvGrpSpPr>
              <a:grpSpLocks/>
            </p:cNvGrpSpPr>
            <p:nvPr/>
          </p:nvGrpSpPr>
          <p:grpSpPr bwMode="auto">
            <a:xfrm>
              <a:off x="672" y="3936"/>
              <a:ext cx="278" cy="86"/>
              <a:chOff x="672" y="3994"/>
              <a:chExt cx="278" cy="86"/>
            </a:xfrm>
          </p:grpSpPr>
          <p:sp>
            <p:nvSpPr>
              <p:cNvPr id="510982" name="AutoShape 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83" name="AutoShape 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0984" name="Freeform 8"/>
          <p:cNvSpPr>
            <a:spLocks/>
          </p:cNvSpPr>
          <p:nvPr/>
        </p:nvSpPr>
        <p:spPr bwMode="auto">
          <a:xfrm>
            <a:off x="1828800" y="6477000"/>
            <a:ext cx="609600" cy="330200"/>
          </a:xfrm>
          <a:custGeom>
            <a:avLst/>
            <a:gdLst>
              <a:gd name="T0" fmla="*/ 0 w 384"/>
              <a:gd name="T1" fmla="*/ 96 h 208"/>
              <a:gd name="T2" fmla="*/ 192 w 384"/>
              <a:gd name="T3" fmla="*/ 192 h 208"/>
              <a:gd name="T4" fmla="*/ 384 w 384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08">
                <a:moveTo>
                  <a:pt x="0" y="96"/>
                </a:moveTo>
                <a:cubicBezTo>
                  <a:pt x="64" y="152"/>
                  <a:pt x="128" y="208"/>
                  <a:pt x="192" y="192"/>
                </a:cubicBezTo>
                <a:cubicBezTo>
                  <a:pt x="256" y="176"/>
                  <a:pt x="320" y="8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0985" name="Group 9"/>
          <p:cNvGrpSpPr>
            <a:grpSpLocks/>
          </p:cNvGrpSpPr>
          <p:nvPr/>
        </p:nvGrpSpPr>
        <p:grpSpPr bwMode="auto">
          <a:xfrm>
            <a:off x="1066800" y="228600"/>
            <a:ext cx="7845425" cy="6399213"/>
            <a:chOff x="672" y="143"/>
            <a:chExt cx="4942" cy="4031"/>
          </a:xfrm>
        </p:grpSpPr>
        <p:grpSp>
          <p:nvGrpSpPr>
            <p:cNvPr id="510986" name="Group 10"/>
            <p:cNvGrpSpPr>
              <a:grpSpLocks/>
            </p:cNvGrpSpPr>
            <p:nvPr/>
          </p:nvGrpSpPr>
          <p:grpSpPr bwMode="auto">
            <a:xfrm>
              <a:off x="672" y="3888"/>
              <a:ext cx="278" cy="86"/>
              <a:chOff x="672" y="3994"/>
              <a:chExt cx="278" cy="86"/>
            </a:xfrm>
          </p:grpSpPr>
          <p:sp>
            <p:nvSpPr>
              <p:cNvPr id="510987" name="AutoShape 1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88" name="AutoShape 1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0989" name="Picture 13" descr="wb_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0990" name="Group 14"/>
          <p:cNvGrpSpPr>
            <a:grpSpLocks/>
          </p:cNvGrpSpPr>
          <p:nvPr/>
        </p:nvGrpSpPr>
        <p:grpSpPr bwMode="auto">
          <a:xfrm>
            <a:off x="1066800" y="228600"/>
            <a:ext cx="7845425" cy="6399213"/>
            <a:chOff x="672" y="143"/>
            <a:chExt cx="4942" cy="4031"/>
          </a:xfrm>
        </p:grpSpPr>
        <p:pic>
          <p:nvPicPr>
            <p:cNvPr id="510991" name="Picture 15" descr="wb_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0992" name="Group 16"/>
            <p:cNvGrpSpPr>
              <a:grpSpLocks/>
            </p:cNvGrpSpPr>
            <p:nvPr/>
          </p:nvGrpSpPr>
          <p:grpSpPr bwMode="auto">
            <a:xfrm>
              <a:off x="672" y="3840"/>
              <a:ext cx="278" cy="86"/>
              <a:chOff x="672" y="3994"/>
              <a:chExt cx="278" cy="86"/>
            </a:xfrm>
          </p:grpSpPr>
          <p:sp>
            <p:nvSpPr>
              <p:cNvPr id="510993" name="AutoShape 17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94" name="AutoShape 18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0995" name="Group 1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0996" name="Group 20"/>
            <p:cNvGrpSpPr>
              <a:grpSpLocks/>
            </p:cNvGrpSpPr>
            <p:nvPr/>
          </p:nvGrpSpPr>
          <p:grpSpPr bwMode="auto">
            <a:xfrm>
              <a:off x="672" y="3744"/>
              <a:ext cx="278" cy="86"/>
              <a:chOff x="672" y="3994"/>
              <a:chExt cx="278" cy="86"/>
            </a:xfrm>
          </p:grpSpPr>
          <p:sp>
            <p:nvSpPr>
              <p:cNvPr id="510997" name="AutoShape 2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98" name="AutoShape 2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0999" name="Picture 23" descr="wb_0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00" name="Group 2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01" name="Group 25"/>
            <p:cNvGrpSpPr>
              <a:grpSpLocks/>
            </p:cNvGrpSpPr>
            <p:nvPr/>
          </p:nvGrpSpPr>
          <p:grpSpPr bwMode="auto">
            <a:xfrm>
              <a:off x="672" y="3600"/>
              <a:ext cx="278" cy="86"/>
              <a:chOff x="672" y="3994"/>
              <a:chExt cx="278" cy="86"/>
            </a:xfrm>
          </p:grpSpPr>
          <p:sp>
            <p:nvSpPr>
              <p:cNvPr id="511002" name="AutoShape 2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03" name="AutoShape 2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04" name="Picture 28" descr="wb_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05" name="Group 2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06" name="Group 30"/>
            <p:cNvGrpSpPr>
              <a:grpSpLocks/>
            </p:cNvGrpSpPr>
            <p:nvPr/>
          </p:nvGrpSpPr>
          <p:grpSpPr bwMode="auto">
            <a:xfrm>
              <a:off x="672" y="3360"/>
              <a:ext cx="278" cy="86"/>
              <a:chOff x="672" y="3994"/>
              <a:chExt cx="278" cy="86"/>
            </a:xfrm>
          </p:grpSpPr>
          <p:sp>
            <p:nvSpPr>
              <p:cNvPr id="511007" name="AutoShape 3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08" name="AutoShape 3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09" name="Picture 33" descr="wb_0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10" name="Group 3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11" name="Group 35"/>
            <p:cNvGrpSpPr>
              <a:grpSpLocks/>
            </p:cNvGrpSpPr>
            <p:nvPr/>
          </p:nvGrpSpPr>
          <p:grpSpPr bwMode="auto">
            <a:xfrm>
              <a:off x="672" y="3034"/>
              <a:ext cx="278" cy="86"/>
              <a:chOff x="672" y="3994"/>
              <a:chExt cx="278" cy="86"/>
            </a:xfrm>
          </p:grpSpPr>
          <p:sp>
            <p:nvSpPr>
              <p:cNvPr id="511012" name="AutoShape 3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13" name="AutoShape 3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14" name="Picture 38" descr="wb_0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15" name="Group 3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16" name="Group 40"/>
            <p:cNvGrpSpPr>
              <a:grpSpLocks/>
            </p:cNvGrpSpPr>
            <p:nvPr/>
          </p:nvGrpSpPr>
          <p:grpSpPr bwMode="auto">
            <a:xfrm>
              <a:off x="672" y="2544"/>
              <a:ext cx="278" cy="86"/>
              <a:chOff x="672" y="3994"/>
              <a:chExt cx="278" cy="86"/>
            </a:xfrm>
          </p:grpSpPr>
          <p:sp>
            <p:nvSpPr>
              <p:cNvPr id="511017" name="AutoShape 4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18" name="AutoShape 4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19" name="Picture 43" descr="wb_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20" name="Group 4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21" name="Group 45"/>
            <p:cNvGrpSpPr>
              <a:grpSpLocks/>
            </p:cNvGrpSpPr>
            <p:nvPr/>
          </p:nvGrpSpPr>
          <p:grpSpPr bwMode="auto">
            <a:xfrm>
              <a:off x="672" y="1872"/>
              <a:ext cx="278" cy="86"/>
              <a:chOff x="672" y="3994"/>
              <a:chExt cx="278" cy="86"/>
            </a:xfrm>
          </p:grpSpPr>
          <p:sp>
            <p:nvSpPr>
              <p:cNvPr id="511022" name="AutoShape 4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23" name="AutoShape 4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24" name="Picture 48" descr="wb_0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25" name="Group 4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26" name="Group 50"/>
            <p:cNvGrpSpPr>
              <a:grpSpLocks/>
            </p:cNvGrpSpPr>
            <p:nvPr/>
          </p:nvGrpSpPr>
          <p:grpSpPr bwMode="auto">
            <a:xfrm>
              <a:off x="672" y="912"/>
              <a:ext cx="278" cy="86"/>
              <a:chOff x="672" y="3994"/>
              <a:chExt cx="278" cy="86"/>
            </a:xfrm>
          </p:grpSpPr>
          <p:sp>
            <p:nvSpPr>
              <p:cNvPr id="511027" name="AutoShape 5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28" name="AutoShape 5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29" name="Picture 53" descr="wb_0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1030" name="Picture 54" descr="wb_0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1" name="Picture 55" descr="wb_0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2" name="Picture 56" descr="wb_0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3" name="Picture 57" descr="wb_0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4" name="Picture 58" descr="wb_0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5" name="Picture 59" descr="wb_03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6" name="Picture 60" descr="wb_0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7" name="Picture 61" descr="wb_0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8" name="Picture 62" descr="wb_0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9" name="Picture 63" descr="wb_03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0" name="Picture 64" descr="wb_0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1" name="Picture 65" descr="wb_04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2" name="Picture 66" descr="wb_04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3" name="Picture 67" descr="wb_04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4" name="Picture 68" descr="wb_04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5" name="Picture 69" descr="wb_05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1046" name="Rectangle 70"/>
          <p:cNvSpPr>
            <a:spLocks noChangeArrowheads="1"/>
          </p:cNvSpPr>
          <p:nvPr/>
        </p:nvSpPr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wb_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3" name="Picture 3" descr="wb_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4" name="Picture 4" descr="wb_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5" name="Picture 5" descr="wb_0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6" name="Picture 6" descr="wb_0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7" name="Picture 7" descr="wb_0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8" name="Picture 8" descr="wb_0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9" name="Picture 9" descr="wb_0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0" name="Picture 10" descr="wb_0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1" name="Picture 11" descr="wb_0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2" name="Picture 12" descr="wb_0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wb_0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4" name="Picture 14" descr="wb_0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5" name="Picture 15" descr="wb_0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6" name="Picture 16" descr="wb_0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7" name="Picture 17" descr="wb_0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8" name="Picture 18" descr="wb_0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9" name="Picture 19" descr="wb_0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0" name="Picture 20" descr="wb_0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1" name="Picture 21" descr="wb_0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2" name="Picture 22" descr="wb_01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3" name="Picture 23" descr="wb_00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4" name="Picture 24" descr="wb_00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5" name="Picture 25" descr="wb_00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6" name="Picture 26" descr="wb_00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7" name="Picture 27" descr="wb_00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8" name="AutoShape 28"/>
          <p:cNvSpPr>
            <a:spLocks noChangeArrowheads="1"/>
          </p:cNvSpPr>
          <p:nvPr/>
        </p:nvSpPr>
        <p:spPr bwMode="auto">
          <a:xfrm>
            <a:off x="304800" y="6248400"/>
            <a:ext cx="1905000" cy="304800"/>
          </a:xfrm>
          <a:prstGeom prst="parallelogram">
            <a:avLst>
              <a:gd name="adj" fmla="val 1562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9" name="Freeform 29"/>
          <p:cNvSpPr>
            <a:spLocks/>
          </p:cNvSpPr>
          <p:nvPr/>
        </p:nvSpPr>
        <p:spPr bwMode="auto">
          <a:xfrm>
            <a:off x="1828800" y="6477000"/>
            <a:ext cx="609600" cy="330200"/>
          </a:xfrm>
          <a:custGeom>
            <a:avLst/>
            <a:gdLst>
              <a:gd name="T0" fmla="*/ 0 w 384"/>
              <a:gd name="T1" fmla="*/ 96 h 208"/>
              <a:gd name="T2" fmla="*/ 192 w 384"/>
              <a:gd name="T3" fmla="*/ 192 h 208"/>
              <a:gd name="T4" fmla="*/ 384 w 384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08">
                <a:moveTo>
                  <a:pt x="0" y="96"/>
                </a:moveTo>
                <a:cubicBezTo>
                  <a:pt x="64" y="152"/>
                  <a:pt x="128" y="208"/>
                  <a:pt x="192" y="192"/>
                </a:cubicBezTo>
                <a:cubicBezTo>
                  <a:pt x="256" y="176"/>
                  <a:pt x="320" y="8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30" name="Group 30"/>
          <p:cNvGrpSpPr>
            <a:grpSpLocks/>
          </p:cNvGrpSpPr>
          <p:nvPr/>
        </p:nvGrpSpPr>
        <p:grpSpPr bwMode="auto">
          <a:xfrm>
            <a:off x="1066800" y="6273800"/>
            <a:ext cx="441325" cy="161925"/>
            <a:chOff x="672" y="3952"/>
            <a:chExt cx="278" cy="102"/>
          </a:xfrm>
        </p:grpSpPr>
        <p:sp>
          <p:nvSpPr>
            <p:cNvPr id="512031" name="AutoShape 31"/>
            <p:cNvSpPr>
              <a:spLocks noChangeArrowheads="1"/>
            </p:cNvSpPr>
            <p:nvPr/>
          </p:nvSpPr>
          <p:spPr bwMode="auto">
            <a:xfrm>
              <a:off x="672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2" name="AutoShape 32"/>
            <p:cNvSpPr>
              <a:spLocks noChangeArrowheads="1"/>
            </p:cNvSpPr>
            <p:nvPr/>
          </p:nvSpPr>
          <p:spPr bwMode="auto">
            <a:xfrm>
              <a:off x="864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3" name="AutoShape 33"/>
            <p:cNvSpPr>
              <a:spLocks noChangeArrowheads="1"/>
            </p:cNvSpPr>
            <p:nvPr/>
          </p:nvSpPr>
          <p:spPr bwMode="auto">
            <a:xfrm>
              <a:off x="809" y="3968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34" name="Group 34"/>
          <p:cNvGrpSpPr>
            <a:grpSpLocks/>
          </p:cNvGrpSpPr>
          <p:nvPr/>
        </p:nvGrpSpPr>
        <p:grpSpPr bwMode="auto">
          <a:xfrm>
            <a:off x="1066800" y="6251575"/>
            <a:ext cx="441325" cy="161925"/>
            <a:chOff x="672" y="3936"/>
            <a:chExt cx="278" cy="102"/>
          </a:xfrm>
        </p:grpSpPr>
        <p:sp>
          <p:nvSpPr>
            <p:cNvPr id="512035" name="AutoShape 35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6" name="AutoShape 36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7" name="AutoShape 37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38" name="Group 38"/>
          <p:cNvGrpSpPr>
            <a:grpSpLocks/>
          </p:cNvGrpSpPr>
          <p:nvPr/>
        </p:nvGrpSpPr>
        <p:grpSpPr bwMode="auto">
          <a:xfrm>
            <a:off x="1068388" y="6234113"/>
            <a:ext cx="441325" cy="161925"/>
            <a:chOff x="672" y="3936"/>
            <a:chExt cx="278" cy="102"/>
          </a:xfrm>
        </p:grpSpPr>
        <p:sp>
          <p:nvSpPr>
            <p:cNvPr id="512039" name="AutoShape 39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0" name="AutoShape 40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1" name="AutoShape 41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42" name="Group 42"/>
          <p:cNvGrpSpPr>
            <a:grpSpLocks/>
          </p:cNvGrpSpPr>
          <p:nvPr/>
        </p:nvGrpSpPr>
        <p:grpSpPr bwMode="auto">
          <a:xfrm>
            <a:off x="1068388" y="6205538"/>
            <a:ext cx="441325" cy="161925"/>
            <a:chOff x="672" y="3936"/>
            <a:chExt cx="278" cy="102"/>
          </a:xfrm>
        </p:grpSpPr>
        <p:sp>
          <p:nvSpPr>
            <p:cNvPr id="512043" name="AutoShape 43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4" name="AutoShape 44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5" name="AutoShape 45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46" name="Group 46"/>
          <p:cNvGrpSpPr>
            <a:grpSpLocks/>
          </p:cNvGrpSpPr>
          <p:nvPr/>
        </p:nvGrpSpPr>
        <p:grpSpPr bwMode="auto">
          <a:xfrm>
            <a:off x="1068388" y="6169025"/>
            <a:ext cx="441325" cy="161925"/>
            <a:chOff x="672" y="3936"/>
            <a:chExt cx="278" cy="102"/>
          </a:xfrm>
        </p:grpSpPr>
        <p:sp>
          <p:nvSpPr>
            <p:cNvPr id="512047" name="AutoShape 47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8" name="AutoShape 48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9" name="AutoShape 49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50" name="Group 50"/>
          <p:cNvGrpSpPr>
            <a:grpSpLocks/>
          </p:cNvGrpSpPr>
          <p:nvPr/>
        </p:nvGrpSpPr>
        <p:grpSpPr bwMode="auto">
          <a:xfrm>
            <a:off x="1068388" y="6115050"/>
            <a:ext cx="441325" cy="161925"/>
            <a:chOff x="672" y="3936"/>
            <a:chExt cx="278" cy="102"/>
          </a:xfrm>
        </p:grpSpPr>
        <p:sp>
          <p:nvSpPr>
            <p:cNvPr id="512051" name="AutoShape 51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2" name="AutoShape 52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3" name="AutoShape 53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54" name="Group 54"/>
          <p:cNvGrpSpPr>
            <a:grpSpLocks/>
          </p:cNvGrpSpPr>
          <p:nvPr/>
        </p:nvGrpSpPr>
        <p:grpSpPr bwMode="auto">
          <a:xfrm>
            <a:off x="1068388" y="6032500"/>
            <a:ext cx="441325" cy="161925"/>
            <a:chOff x="672" y="3936"/>
            <a:chExt cx="278" cy="102"/>
          </a:xfrm>
        </p:grpSpPr>
        <p:sp>
          <p:nvSpPr>
            <p:cNvPr id="512055" name="AutoShape 55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6" name="AutoShape 56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7" name="AutoShape 57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58" name="Group 58"/>
          <p:cNvGrpSpPr>
            <a:grpSpLocks/>
          </p:cNvGrpSpPr>
          <p:nvPr/>
        </p:nvGrpSpPr>
        <p:grpSpPr bwMode="auto">
          <a:xfrm>
            <a:off x="1068388" y="5913438"/>
            <a:ext cx="441325" cy="161925"/>
            <a:chOff x="672" y="3936"/>
            <a:chExt cx="278" cy="102"/>
          </a:xfrm>
        </p:grpSpPr>
        <p:sp>
          <p:nvSpPr>
            <p:cNvPr id="512059" name="AutoShape 59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0" name="AutoShape 60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1" name="AutoShape 61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62" name="Group 62"/>
          <p:cNvGrpSpPr>
            <a:grpSpLocks/>
          </p:cNvGrpSpPr>
          <p:nvPr/>
        </p:nvGrpSpPr>
        <p:grpSpPr bwMode="auto">
          <a:xfrm>
            <a:off x="1068388" y="5740400"/>
            <a:ext cx="441325" cy="161925"/>
            <a:chOff x="672" y="3936"/>
            <a:chExt cx="278" cy="102"/>
          </a:xfrm>
        </p:grpSpPr>
        <p:sp>
          <p:nvSpPr>
            <p:cNvPr id="512063" name="AutoShape 63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4" name="AutoShape 64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5" name="AutoShape 65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66" name="Group 66"/>
          <p:cNvGrpSpPr>
            <a:grpSpLocks/>
          </p:cNvGrpSpPr>
          <p:nvPr/>
        </p:nvGrpSpPr>
        <p:grpSpPr bwMode="auto">
          <a:xfrm>
            <a:off x="1068388" y="5492750"/>
            <a:ext cx="441325" cy="161925"/>
            <a:chOff x="672" y="3936"/>
            <a:chExt cx="278" cy="102"/>
          </a:xfrm>
        </p:grpSpPr>
        <p:sp>
          <p:nvSpPr>
            <p:cNvPr id="512067" name="AutoShape 67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8" name="AutoShape 68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9" name="AutoShape 69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70" name="Group 70"/>
          <p:cNvGrpSpPr>
            <a:grpSpLocks/>
          </p:cNvGrpSpPr>
          <p:nvPr/>
        </p:nvGrpSpPr>
        <p:grpSpPr bwMode="auto">
          <a:xfrm>
            <a:off x="1068388" y="5137150"/>
            <a:ext cx="441325" cy="161925"/>
            <a:chOff x="672" y="3936"/>
            <a:chExt cx="278" cy="102"/>
          </a:xfrm>
        </p:grpSpPr>
        <p:sp>
          <p:nvSpPr>
            <p:cNvPr id="512071" name="AutoShape 71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2" name="AutoShape 72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3" name="AutoShape 73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74" name="Group 74"/>
          <p:cNvGrpSpPr>
            <a:grpSpLocks/>
          </p:cNvGrpSpPr>
          <p:nvPr/>
        </p:nvGrpSpPr>
        <p:grpSpPr bwMode="auto">
          <a:xfrm>
            <a:off x="1068388" y="4633913"/>
            <a:ext cx="441325" cy="161925"/>
            <a:chOff x="672" y="3936"/>
            <a:chExt cx="278" cy="102"/>
          </a:xfrm>
        </p:grpSpPr>
        <p:sp>
          <p:nvSpPr>
            <p:cNvPr id="512075" name="AutoShape 75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6" name="AutoShape 76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7" name="AutoShape 77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78" name="Group 78"/>
          <p:cNvGrpSpPr>
            <a:grpSpLocks/>
          </p:cNvGrpSpPr>
          <p:nvPr/>
        </p:nvGrpSpPr>
        <p:grpSpPr bwMode="auto">
          <a:xfrm>
            <a:off x="1068388" y="3902075"/>
            <a:ext cx="441325" cy="161925"/>
            <a:chOff x="672" y="3936"/>
            <a:chExt cx="278" cy="102"/>
          </a:xfrm>
        </p:grpSpPr>
        <p:sp>
          <p:nvSpPr>
            <p:cNvPr id="512079" name="AutoShape 79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0" name="AutoShape 80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1" name="AutoShape 81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82" name="Group 82"/>
          <p:cNvGrpSpPr>
            <a:grpSpLocks/>
          </p:cNvGrpSpPr>
          <p:nvPr/>
        </p:nvGrpSpPr>
        <p:grpSpPr bwMode="auto">
          <a:xfrm>
            <a:off x="1068388" y="2841625"/>
            <a:ext cx="441325" cy="161925"/>
            <a:chOff x="672" y="3936"/>
            <a:chExt cx="278" cy="102"/>
          </a:xfrm>
        </p:grpSpPr>
        <p:sp>
          <p:nvSpPr>
            <p:cNvPr id="512083" name="AutoShape 83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4" name="AutoShape 84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5" name="AutoShape 85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86" name="Group 86"/>
          <p:cNvGrpSpPr>
            <a:grpSpLocks/>
          </p:cNvGrpSpPr>
          <p:nvPr/>
        </p:nvGrpSpPr>
        <p:grpSpPr bwMode="auto">
          <a:xfrm>
            <a:off x="1068388" y="1323975"/>
            <a:ext cx="441325" cy="161925"/>
            <a:chOff x="672" y="3936"/>
            <a:chExt cx="278" cy="102"/>
          </a:xfrm>
        </p:grpSpPr>
        <p:sp>
          <p:nvSpPr>
            <p:cNvPr id="512087" name="AutoShape 87"/>
            <p:cNvSpPr>
              <a:spLocks noChangeArrowheads="1"/>
            </p:cNvSpPr>
            <p:nvPr/>
          </p:nvSpPr>
          <p:spPr bwMode="auto">
            <a:xfrm>
              <a:off x="672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8" name="AutoShape 88"/>
            <p:cNvSpPr>
              <a:spLocks noChangeArrowheads="1"/>
            </p:cNvSpPr>
            <p:nvPr/>
          </p:nvSpPr>
          <p:spPr bwMode="auto">
            <a:xfrm>
              <a:off x="864" y="3936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9" name="AutoShape 89"/>
            <p:cNvSpPr>
              <a:spLocks noChangeArrowheads="1"/>
            </p:cNvSpPr>
            <p:nvPr/>
          </p:nvSpPr>
          <p:spPr bwMode="auto">
            <a:xfrm>
              <a:off x="809" y="3952"/>
              <a:ext cx="86" cy="86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0" name="Rectangle 90"/>
          <p:cNvSpPr>
            <a:spLocks noChangeArrowheads="1"/>
          </p:cNvSpPr>
          <p:nvPr/>
        </p:nvSpPr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Patterson map: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467600" cy="4221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all phases to zero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Square all structure factors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635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622</Words>
  <Application>Microsoft Office PowerPoint</Application>
  <PresentationFormat>On-screen Show (4:3)</PresentationFormat>
  <Paragraphs>204</Paragraphs>
  <Slides>61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Default Design</vt:lpstr>
      <vt:lpstr>1_Default Design</vt:lpstr>
      <vt:lpstr>Microsoft Graph Chart</vt:lpstr>
      <vt:lpstr>Pattersons</vt:lpstr>
      <vt:lpstr>The “phase problem”</vt:lpstr>
      <vt:lpstr>The “phase problem”</vt:lpstr>
      <vt:lpstr>The “phase problem”</vt:lpstr>
      <vt:lpstr>The “spaces” of crystallography</vt:lpstr>
      <vt:lpstr>PowerPoint Presentation</vt:lpstr>
      <vt:lpstr>PowerPoint Presentation</vt:lpstr>
      <vt:lpstr>PowerPoint Presentation</vt:lpstr>
      <vt:lpstr>How to make a Patterson map:</vt:lpstr>
      <vt:lpstr>One atom in unit cell</vt:lpstr>
      <vt:lpstr>Patterson: one atom</vt:lpstr>
      <vt:lpstr>Patterson: one atom</vt:lpstr>
      <vt:lpstr>Patterson: one atom</vt:lpstr>
      <vt:lpstr>Patterson: two atoms</vt:lpstr>
      <vt:lpstr>Patterson: three atoms</vt:lpstr>
      <vt:lpstr>Patterson: three atoms</vt:lpstr>
      <vt:lpstr>Patterson: five atoms</vt:lpstr>
      <vt:lpstr>Patterson: five atoms</vt:lpstr>
      <vt:lpstr>PowerPoint Presentation</vt:lpstr>
      <vt:lpstr>PowerPoint Presentation</vt:lpstr>
      <vt:lpstr>Snapshot from single virus particle</vt:lpstr>
      <vt:lpstr>lysozyme: real and reciprocal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Harker Section of a Patterson</vt:lpstr>
      <vt:lpstr>X-ray data are 3D!</vt:lpstr>
      <vt:lpstr>Patterson:  five atoms + 3-fold symmetry</vt:lpstr>
      <vt:lpstr>Patterson:  five atoms + 3-fold symmetry</vt:lpstr>
      <vt:lpstr>Major Phasing techniques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2Fo-Fc maps</vt:lpstr>
      <vt:lpstr>The “phase problem”</vt:lpstr>
      <vt:lpstr>The “phase problem”</vt:lpstr>
      <vt:lpstr>The “phase problem”</vt:lpstr>
      <vt:lpstr>The “phase problem”</vt:lpstr>
      <vt:lpstr>The “phase problem”</vt:lpstr>
      <vt:lpstr>The “phase problem”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Harker Section of a Patterson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charge</dc:title>
  <dc:creator>JMHolton</dc:creator>
  <cp:lastModifiedBy>JMHolton</cp:lastModifiedBy>
  <cp:revision>37</cp:revision>
  <dcterms:created xsi:type="dcterms:W3CDTF">2013-05-28T14:39:43Z</dcterms:created>
  <dcterms:modified xsi:type="dcterms:W3CDTF">2013-05-28T23:13:08Z</dcterms:modified>
</cp:coreProperties>
</file>