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02" r:id="rId4"/>
    <p:sldMasterId id="2147483716" r:id="rId5"/>
    <p:sldMasterId id="2147483730" r:id="rId6"/>
    <p:sldMasterId id="2147483744" r:id="rId7"/>
    <p:sldMasterId id="2147483756" r:id="rId8"/>
  </p:sldMasterIdLst>
  <p:notesMasterIdLst>
    <p:notesMasterId r:id="rId321"/>
  </p:notesMasterIdLst>
  <p:sldIdLst>
    <p:sldId id="273" r:id="rId9"/>
    <p:sldId id="257" r:id="rId10"/>
    <p:sldId id="258" r:id="rId11"/>
    <p:sldId id="259" r:id="rId12"/>
    <p:sldId id="268" r:id="rId13"/>
    <p:sldId id="271" r:id="rId14"/>
    <p:sldId id="272" r:id="rId15"/>
    <p:sldId id="274" r:id="rId16"/>
    <p:sldId id="261" r:id="rId17"/>
    <p:sldId id="357" r:id="rId18"/>
    <p:sldId id="262" r:id="rId19"/>
    <p:sldId id="263" r:id="rId20"/>
    <p:sldId id="264" r:id="rId21"/>
    <p:sldId id="265" r:id="rId22"/>
    <p:sldId id="275" r:id="rId23"/>
    <p:sldId id="355" r:id="rId24"/>
    <p:sldId id="452" r:id="rId25"/>
    <p:sldId id="453" r:id="rId26"/>
    <p:sldId id="454" r:id="rId27"/>
    <p:sldId id="455" r:id="rId28"/>
    <p:sldId id="456" r:id="rId29"/>
    <p:sldId id="457" r:id="rId30"/>
    <p:sldId id="458" r:id="rId31"/>
    <p:sldId id="459" r:id="rId32"/>
    <p:sldId id="461" r:id="rId33"/>
    <p:sldId id="478" r:id="rId34"/>
    <p:sldId id="479" r:id="rId35"/>
    <p:sldId id="480" r:id="rId36"/>
    <p:sldId id="481" r:id="rId37"/>
    <p:sldId id="482" r:id="rId38"/>
    <p:sldId id="483" r:id="rId39"/>
    <p:sldId id="484" r:id="rId40"/>
    <p:sldId id="485" r:id="rId41"/>
    <p:sldId id="486" r:id="rId42"/>
    <p:sldId id="487" r:id="rId43"/>
    <p:sldId id="488" r:id="rId44"/>
    <p:sldId id="489" r:id="rId45"/>
    <p:sldId id="490" r:id="rId46"/>
    <p:sldId id="491" r:id="rId47"/>
    <p:sldId id="462" r:id="rId48"/>
    <p:sldId id="463" r:id="rId49"/>
    <p:sldId id="464" r:id="rId50"/>
    <p:sldId id="465" r:id="rId51"/>
    <p:sldId id="466" r:id="rId52"/>
    <p:sldId id="467" r:id="rId53"/>
    <p:sldId id="468" r:id="rId54"/>
    <p:sldId id="469" r:id="rId55"/>
    <p:sldId id="470" r:id="rId56"/>
    <p:sldId id="471" r:id="rId57"/>
    <p:sldId id="472" r:id="rId58"/>
    <p:sldId id="473" r:id="rId59"/>
    <p:sldId id="474" r:id="rId60"/>
    <p:sldId id="475" r:id="rId61"/>
    <p:sldId id="476" r:id="rId62"/>
    <p:sldId id="499" r:id="rId63"/>
    <p:sldId id="500" r:id="rId64"/>
    <p:sldId id="501" r:id="rId65"/>
    <p:sldId id="502" r:id="rId66"/>
    <p:sldId id="496" r:id="rId67"/>
    <p:sldId id="497" r:id="rId68"/>
    <p:sldId id="498" r:id="rId69"/>
    <p:sldId id="492" r:id="rId70"/>
    <p:sldId id="494" r:id="rId71"/>
    <p:sldId id="495" r:id="rId72"/>
    <p:sldId id="356" r:id="rId73"/>
    <p:sldId id="277" r:id="rId74"/>
    <p:sldId id="278" r:id="rId75"/>
    <p:sldId id="279" r:id="rId76"/>
    <p:sldId id="280" r:id="rId77"/>
    <p:sldId id="281" r:id="rId78"/>
    <p:sldId id="442" r:id="rId79"/>
    <p:sldId id="443" r:id="rId80"/>
    <p:sldId id="282" r:id="rId81"/>
    <p:sldId id="283" r:id="rId82"/>
    <p:sldId id="284" r:id="rId83"/>
    <p:sldId id="285" r:id="rId84"/>
    <p:sldId id="286" r:id="rId85"/>
    <p:sldId id="287" r:id="rId86"/>
    <p:sldId id="288" r:id="rId87"/>
    <p:sldId id="289" r:id="rId88"/>
    <p:sldId id="290" r:id="rId89"/>
    <p:sldId id="291" r:id="rId90"/>
    <p:sldId id="358" r:id="rId91"/>
    <p:sldId id="359" r:id="rId92"/>
    <p:sldId id="360" r:id="rId93"/>
    <p:sldId id="292" r:id="rId94"/>
    <p:sldId id="293" r:id="rId95"/>
    <p:sldId id="294" r:id="rId96"/>
    <p:sldId id="295" r:id="rId97"/>
    <p:sldId id="296" r:id="rId98"/>
    <p:sldId id="297" r:id="rId99"/>
    <p:sldId id="298" r:id="rId100"/>
    <p:sldId id="299" r:id="rId101"/>
    <p:sldId id="300" r:id="rId102"/>
    <p:sldId id="301" r:id="rId103"/>
    <p:sldId id="302" r:id="rId104"/>
    <p:sldId id="303" r:id="rId105"/>
    <p:sldId id="304" r:id="rId106"/>
    <p:sldId id="305" r:id="rId107"/>
    <p:sldId id="306" r:id="rId108"/>
    <p:sldId id="307" r:id="rId109"/>
    <p:sldId id="308" r:id="rId110"/>
    <p:sldId id="309" r:id="rId111"/>
    <p:sldId id="310" r:id="rId112"/>
    <p:sldId id="311" r:id="rId113"/>
    <p:sldId id="312" r:id="rId114"/>
    <p:sldId id="313" r:id="rId115"/>
    <p:sldId id="314" r:id="rId116"/>
    <p:sldId id="315" r:id="rId117"/>
    <p:sldId id="316" r:id="rId118"/>
    <p:sldId id="317" r:id="rId119"/>
    <p:sldId id="318" r:id="rId120"/>
    <p:sldId id="319" r:id="rId121"/>
    <p:sldId id="320" r:id="rId122"/>
    <p:sldId id="321" r:id="rId123"/>
    <p:sldId id="322" r:id="rId124"/>
    <p:sldId id="323" r:id="rId125"/>
    <p:sldId id="324" r:id="rId126"/>
    <p:sldId id="325" r:id="rId127"/>
    <p:sldId id="326" r:id="rId128"/>
    <p:sldId id="327" r:id="rId129"/>
    <p:sldId id="328" r:id="rId130"/>
    <p:sldId id="329" r:id="rId131"/>
    <p:sldId id="330" r:id="rId132"/>
    <p:sldId id="331" r:id="rId133"/>
    <p:sldId id="332" r:id="rId134"/>
    <p:sldId id="333" r:id="rId135"/>
    <p:sldId id="334" r:id="rId136"/>
    <p:sldId id="335" r:id="rId137"/>
    <p:sldId id="336" r:id="rId138"/>
    <p:sldId id="337" r:id="rId139"/>
    <p:sldId id="338" r:id="rId140"/>
    <p:sldId id="339" r:id="rId141"/>
    <p:sldId id="340" r:id="rId142"/>
    <p:sldId id="341" r:id="rId143"/>
    <p:sldId id="342" r:id="rId144"/>
    <p:sldId id="343" r:id="rId145"/>
    <p:sldId id="344" r:id="rId146"/>
    <p:sldId id="345" r:id="rId147"/>
    <p:sldId id="346" r:id="rId148"/>
    <p:sldId id="347" r:id="rId149"/>
    <p:sldId id="348" r:id="rId150"/>
    <p:sldId id="349" r:id="rId151"/>
    <p:sldId id="350" r:id="rId152"/>
    <p:sldId id="351" r:id="rId153"/>
    <p:sldId id="352" r:id="rId154"/>
    <p:sldId id="353" r:id="rId155"/>
    <p:sldId id="354" r:id="rId156"/>
    <p:sldId id="361" r:id="rId157"/>
    <p:sldId id="362" r:id="rId158"/>
    <p:sldId id="363" r:id="rId159"/>
    <p:sldId id="366" r:id="rId160"/>
    <p:sldId id="367" r:id="rId161"/>
    <p:sldId id="368" r:id="rId162"/>
    <p:sldId id="427" r:id="rId163"/>
    <p:sldId id="428" r:id="rId164"/>
    <p:sldId id="429" r:id="rId165"/>
    <p:sldId id="430" r:id="rId166"/>
    <p:sldId id="371" r:id="rId167"/>
    <p:sldId id="372" r:id="rId168"/>
    <p:sldId id="373" r:id="rId169"/>
    <p:sldId id="374" r:id="rId170"/>
    <p:sldId id="375" r:id="rId171"/>
    <p:sldId id="376" r:id="rId172"/>
    <p:sldId id="377" r:id="rId173"/>
    <p:sldId id="378" r:id="rId174"/>
    <p:sldId id="441" r:id="rId175"/>
    <p:sldId id="365" r:id="rId176"/>
    <p:sldId id="444" r:id="rId177"/>
    <p:sldId id="380" r:id="rId178"/>
    <p:sldId id="381" r:id="rId179"/>
    <p:sldId id="382" r:id="rId180"/>
    <p:sldId id="383" r:id="rId181"/>
    <p:sldId id="384" r:id="rId182"/>
    <p:sldId id="385" r:id="rId183"/>
    <p:sldId id="386" r:id="rId184"/>
    <p:sldId id="387" r:id="rId185"/>
    <p:sldId id="388" r:id="rId186"/>
    <p:sldId id="389" r:id="rId187"/>
    <p:sldId id="390" r:id="rId188"/>
    <p:sldId id="391" r:id="rId189"/>
    <p:sldId id="392" r:id="rId190"/>
    <p:sldId id="393" r:id="rId191"/>
    <p:sldId id="394" r:id="rId192"/>
    <p:sldId id="434" r:id="rId193"/>
    <p:sldId id="435" r:id="rId194"/>
    <p:sldId id="436" r:id="rId195"/>
    <p:sldId id="437" r:id="rId196"/>
    <p:sldId id="438" r:id="rId197"/>
    <p:sldId id="439" r:id="rId198"/>
    <p:sldId id="440" r:id="rId199"/>
    <p:sldId id="406" r:id="rId200"/>
    <p:sldId id="407" r:id="rId201"/>
    <p:sldId id="408" r:id="rId202"/>
    <p:sldId id="409" r:id="rId203"/>
    <p:sldId id="445" r:id="rId204"/>
    <p:sldId id="446" r:id="rId205"/>
    <p:sldId id="447" r:id="rId206"/>
    <p:sldId id="448" r:id="rId207"/>
    <p:sldId id="449" r:id="rId208"/>
    <p:sldId id="450" r:id="rId209"/>
    <p:sldId id="451" r:id="rId210"/>
    <p:sldId id="410" r:id="rId211"/>
    <p:sldId id="411" r:id="rId212"/>
    <p:sldId id="412" r:id="rId213"/>
    <p:sldId id="413" r:id="rId214"/>
    <p:sldId id="414" r:id="rId215"/>
    <p:sldId id="415" r:id="rId216"/>
    <p:sldId id="417" r:id="rId217"/>
    <p:sldId id="418" r:id="rId218"/>
    <p:sldId id="419" r:id="rId219"/>
    <p:sldId id="420" r:id="rId220"/>
    <p:sldId id="421" r:id="rId221"/>
    <p:sldId id="422" r:id="rId222"/>
    <p:sldId id="423" r:id="rId223"/>
    <p:sldId id="431" r:id="rId224"/>
    <p:sldId id="266" r:id="rId225"/>
    <p:sldId id="267" r:id="rId226"/>
    <p:sldId id="364" r:id="rId227"/>
    <p:sldId id="503" r:id="rId228"/>
    <p:sldId id="504" r:id="rId229"/>
    <p:sldId id="505" r:id="rId230"/>
    <p:sldId id="506" r:id="rId231"/>
    <p:sldId id="507" r:id="rId232"/>
    <p:sldId id="508" r:id="rId233"/>
    <p:sldId id="509" r:id="rId234"/>
    <p:sldId id="510" r:id="rId235"/>
    <p:sldId id="511" r:id="rId236"/>
    <p:sldId id="512" r:id="rId237"/>
    <p:sldId id="513" r:id="rId238"/>
    <p:sldId id="514" r:id="rId239"/>
    <p:sldId id="515" r:id="rId240"/>
    <p:sldId id="516" r:id="rId241"/>
    <p:sldId id="517" r:id="rId242"/>
    <p:sldId id="518" r:id="rId243"/>
    <p:sldId id="519" r:id="rId244"/>
    <p:sldId id="520" r:id="rId245"/>
    <p:sldId id="521" r:id="rId246"/>
    <p:sldId id="522" r:id="rId247"/>
    <p:sldId id="523" r:id="rId248"/>
    <p:sldId id="524" r:id="rId249"/>
    <p:sldId id="525" r:id="rId250"/>
    <p:sldId id="526" r:id="rId251"/>
    <p:sldId id="527" r:id="rId252"/>
    <p:sldId id="528" r:id="rId253"/>
    <p:sldId id="529" r:id="rId254"/>
    <p:sldId id="530" r:id="rId255"/>
    <p:sldId id="531" r:id="rId256"/>
    <p:sldId id="532" r:id="rId257"/>
    <p:sldId id="533" r:id="rId258"/>
    <p:sldId id="534" r:id="rId259"/>
    <p:sldId id="535" r:id="rId260"/>
    <p:sldId id="536" r:id="rId261"/>
    <p:sldId id="537" r:id="rId262"/>
    <p:sldId id="538" r:id="rId263"/>
    <p:sldId id="539" r:id="rId264"/>
    <p:sldId id="540" r:id="rId265"/>
    <p:sldId id="541" r:id="rId266"/>
    <p:sldId id="542" r:id="rId267"/>
    <p:sldId id="543" r:id="rId268"/>
    <p:sldId id="544" r:id="rId269"/>
    <p:sldId id="545" r:id="rId270"/>
    <p:sldId id="546" r:id="rId271"/>
    <p:sldId id="547" r:id="rId272"/>
    <p:sldId id="548" r:id="rId273"/>
    <p:sldId id="549" r:id="rId274"/>
    <p:sldId id="550" r:id="rId275"/>
    <p:sldId id="551" r:id="rId276"/>
    <p:sldId id="552" r:id="rId277"/>
    <p:sldId id="553" r:id="rId278"/>
    <p:sldId id="554" r:id="rId279"/>
    <p:sldId id="555" r:id="rId280"/>
    <p:sldId id="556" r:id="rId281"/>
    <p:sldId id="557" r:id="rId282"/>
    <p:sldId id="558" r:id="rId283"/>
    <p:sldId id="559" r:id="rId284"/>
    <p:sldId id="560" r:id="rId285"/>
    <p:sldId id="561" r:id="rId286"/>
    <p:sldId id="562" r:id="rId287"/>
    <p:sldId id="563" r:id="rId288"/>
    <p:sldId id="564" r:id="rId289"/>
    <p:sldId id="565" r:id="rId290"/>
    <p:sldId id="566" r:id="rId291"/>
    <p:sldId id="567" r:id="rId292"/>
    <p:sldId id="568" r:id="rId293"/>
    <p:sldId id="569" r:id="rId294"/>
    <p:sldId id="570" r:id="rId295"/>
    <p:sldId id="571" r:id="rId296"/>
    <p:sldId id="572" r:id="rId297"/>
    <p:sldId id="573" r:id="rId298"/>
    <p:sldId id="574" r:id="rId299"/>
    <p:sldId id="575" r:id="rId300"/>
    <p:sldId id="576" r:id="rId301"/>
    <p:sldId id="577" r:id="rId302"/>
    <p:sldId id="578" r:id="rId303"/>
    <p:sldId id="579" r:id="rId304"/>
    <p:sldId id="580" r:id="rId305"/>
    <p:sldId id="581" r:id="rId306"/>
    <p:sldId id="582" r:id="rId307"/>
    <p:sldId id="583" r:id="rId308"/>
    <p:sldId id="595" r:id="rId309"/>
    <p:sldId id="596" r:id="rId310"/>
    <p:sldId id="597" r:id="rId311"/>
    <p:sldId id="585" r:id="rId312"/>
    <p:sldId id="587" r:id="rId313"/>
    <p:sldId id="588" r:id="rId314"/>
    <p:sldId id="590" r:id="rId315"/>
    <p:sldId id="589" r:id="rId316"/>
    <p:sldId id="591" r:id="rId317"/>
    <p:sldId id="592" r:id="rId318"/>
    <p:sldId id="593" r:id="rId319"/>
    <p:sldId id="594" r:id="rId3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93" autoAdjust="0"/>
  </p:normalViewPr>
  <p:slideViewPr>
    <p:cSldViewPr>
      <p:cViewPr varScale="1">
        <p:scale>
          <a:sx n="73" d="100"/>
          <a:sy n="73" d="100"/>
        </p:scale>
        <p:origin x="-1284" y="-90"/>
      </p:cViewPr>
      <p:guideLst>
        <p:guide orient="horz" pos="2160"/>
        <p:guide pos="2880"/>
      </p:guideLst>
    </p:cSldViewPr>
  </p:slideViewPr>
  <p:notesTextViewPr>
    <p:cViewPr>
      <p:scale>
        <a:sx n="1" d="1"/>
        <a:sy n="1" d="1"/>
      </p:scale>
      <p:origin x="0" y="0"/>
    </p:cViewPr>
  </p:notesTextViewPr>
  <p:sorterViewPr>
    <p:cViewPr>
      <p:scale>
        <a:sx n="66" d="100"/>
        <a:sy n="66" d="100"/>
      </p:scale>
      <p:origin x="0" y="3664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303" Type="http://schemas.openxmlformats.org/officeDocument/2006/relationships/slide" Target="slides/slide295.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324" Type="http://schemas.openxmlformats.org/officeDocument/2006/relationships/theme" Target="theme/theme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slide" Target="slides/slide218.xml"/><Relationship Id="rId247" Type="http://schemas.openxmlformats.org/officeDocument/2006/relationships/slide" Target="slides/slide239.xml"/><Relationship Id="rId107" Type="http://schemas.openxmlformats.org/officeDocument/2006/relationships/slide" Target="slides/slide99.xml"/><Relationship Id="rId268" Type="http://schemas.openxmlformats.org/officeDocument/2006/relationships/slide" Target="slides/slide260.xml"/><Relationship Id="rId289" Type="http://schemas.openxmlformats.org/officeDocument/2006/relationships/slide" Target="slides/slide281.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314" Type="http://schemas.openxmlformats.org/officeDocument/2006/relationships/slide" Target="slides/slide306.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58" Type="http://schemas.openxmlformats.org/officeDocument/2006/relationships/slide" Target="slides/slide250.xml"/><Relationship Id="rId279" Type="http://schemas.openxmlformats.org/officeDocument/2006/relationships/slide" Target="slides/slide271.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325" Type="http://schemas.openxmlformats.org/officeDocument/2006/relationships/tableStyles" Target="tableStyles.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slide" Target="slides/slide26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280" Type="http://schemas.openxmlformats.org/officeDocument/2006/relationships/slide" Target="slides/slide272.xml"/><Relationship Id="rId315" Type="http://schemas.openxmlformats.org/officeDocument/2006/relationships/slide" Target="slides/slide307.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291" Type="http://schemas.openxmlformats.org/officeDocument/2006/relationships/slide" Target="slides/slide283.xml"/><Relationship Id="rId305" Type="http://schemas.openxmlformats.org/officeDocument/2006/relationships/slide" Target="slides/slide297.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16" Type="http://schemas.openxmlformats.org/officeDocument/2006/relationships/slide" Target="slides/slide308.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282" Type="http://schemas.openxmlformats.org/officeDocument/2006/relationships/slide" Target="slides/slide274.xml"/><Relationship Id="rId312" Type="http://schemas.openxmlformats.org/officeDocument/2006/relationships/slide" Target="slides/slide304.xml"/><Relationship Id="rId317" Type="http://schemas.openxmlformats.org/officeDocument/2006/relationships/slide" Target="slides/slide30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slide" Target="slides/slide211.xml"/><Relationship Id="rId3" Type="http://schemas.openxmlformats.org/officeDocument/2006/relationships/slideMaster" Target="slideMasters/slideMaster3.xml"/><Relationship Id="rId214" Type="http://schemas.openxmlformats.org/officeDocument/2006/relationships/slide" Target="slides/slide206.xml"/><Relationship Id="rId230" Type="http://schemas.openxmlformats.org/officeDocument/2006/relationships/slide" Target="slides/slide222.xml"/><Relationship Id="rId235" Type="http://schemas.openxmlformats.org/officeDocument/2006/relationships/slide" Target="slides/slide227.xml"/><Relationship Id="rId251" Type="http://schemas.openxmlformats.org/officeDocument/2006/relationships/slide" Target="slides/slide243.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72" Type="http://schemas.openxmlformats.org/officeDocument/2006/relationships/slide" Target="slides/slide264.xml"/><Relationship Id="rId293" Type="http://schemas.openxmlformats.org/officeDocument/2006/relationships/slide" Target="slides/slide285.xml"/><Relationship Id="rId302" Type="http://schemas.openxmlformats.org/officeDocument/2006/relationships/slide" Target="slides/slide294.xml"/><Relationship Id="rId307" Type="http://schemas.openxmlformats.org/officeDocument/2006/relationships/slide" Target="slides/slide299.xml"/><Relationship Id="rId32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241" Type="http://schemas.openxmlformats.org/officeDocument/2006/relationships/slide" Target="slides/slide233.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262" Type="http://schemas.openxmlformats.org/officeDocument/2006/relationships/slide" Target="slides/slide254.xml"/><Relationship Id="rId283" Type="http://schemas.openxmlformats.org/officeDocument/2006/relationships/slide" Target="slides/slide275.xml"/><Relationship Id="rId313" Type="http://schemas.openxmlformats.org/officeDocument/2006/relationships/slide" Target="slides/slide305.xml"/><Relationship Id="rId318" Type="http://schemas.openxmlformats.org/officeDocument/2006/relationships/slide" Target="slides/slide310.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19" Type="http://schemas.openxmlformats.org/officeDocument/2006/relationships/slide" Target="slides/slide311.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320" Type="http://schemas.openxmlformats.org/officeDocument/2006/relationships/slide" Target="slides/slide312.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321" Type="http://schemas.openxmlformats.org/officeDocument/2006/relationships/notesMaster" Target="notesMasters/notesMaster1.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slide" Target="slides/slide303.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6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7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7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7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7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7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7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7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7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5/28/2013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D7CA1-45EE-4CCD-8529-D96358B75CA3}" type="slidenum">
              <a:rPr lang="en-US"/>
              <a:pPr/>
              <a:t>141</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B7B50-481D-4F48-9349-00C6EDCD6DDF}" type="slidenum">
              <a:rPr lang="en-US"/>
              <a:pPr/>
              <a:t>143</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968BFE-459A-45BB-B5BB-508E6DC5A04F}" type="slidenum">
              <a:rPr lang="en-US"/>
              <a:pPr/>
              <a:t>144</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045ADA-D676-415A-85E8-EA6ACA68ED3A}" type="slidenum">
              <a:rPr lang="en-US"/>
              <a:pPr eaLnBrk="1" hangingPunct="1"/>
              <a:t>168</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217</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218</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pPr eaLnBrk="1" hangingPunct="1"/>
              <a:t>219</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9A751D-F3AF-4CC0-B435-27C8EBF74C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917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D4557BB-0BEE-4D63-BEA5-3F936DCC66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4841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BAB1F11-5488-4933-89E8-33FD1A9181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999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2E10330A-50F2-4D5E-8725-2C56ED8FFDE2}" type="slidenum">
              <a:rPr lang="en-US"/>
              <a:pPr>
                <a:defRPr/>
              </a:pPr>
              <a:t>‹#›</a:t>
            </a:fld>
            <a:endParaRPr lang="en-US"/>
          </a:p>
        </p:txBody>
      </p:sp>
    </p:spTree>
    <p:extLst>
      <p:ext uri="{BB962C8B-B14F-4D97-AF65-F5344CB8AC3E}">
        <p14:creationId xmlns:p14="http://schemas.microsoft.com/office/powerpoint/2010/main" val="327720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EEA8D1A9-F572-422D-B26A-BEE5BDF3F068}" type="slidenum">
              <a:rPr lang="en-US"/>
              <a:pPr>
                <a:defRPr/>
              </a:pPr>
              <a:t>‹#›</a:t>
            </a:fld>
            <a:endParaRPr lang="en-US"/>
          </a:p>
        </p:txBody>
      </p:sp>
    </p:spTree>
    <p:extLst>
      <p:ext uri="{BB962C8B-B14F-4D97-AF65-F5344CB8AC3E}">
        <p14:creationId xmlns:p14="http://schemas.microsoft.com/office/powerpoint/2010/main" val="46168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8D85D90-4A72-493E-B241-A718C2339139}" type="slidenum">
              <a:rPr lang="en-US"/>
              <a:pPr>
                <a:defRPr/>
              </a:pPr>
              <a:t>‹#›</a:t>
            </a:fld>
            <a:endParaRPr lang="en-US"/>
          </a:p>
        </p:txBody>
      </p:sp>
    </p:spTree>
    <p:extLst>
      <p:ext uri="{BB962C8B-B14F-4D97-AF65-F5344CB8AC3E}">
        <p14:creationId xmlns:p14="http://schemas.microsoft.com/office/powerpoint/2010/main" val="353100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FE50D2B1-B0FF-478D-9B43-FFCB65C4EF5E}" type="slidenum">
              <a:rPr lang="en-US"/>
              <a:pPr>
                <a:defRPr/>
              </a:pPr>
              <a:t>‹#›</a:t>
            </a:fld>
            <a:endParaRPr lang="en-US"/>
          </a:p>
        </p:txBody>
      </p:sp>
    </p:spTree>
    <p:extLst>
      <p:ext uri="{BB962C8B-B14F-4D97-AF65-F5344CB8AC3E}">
        <p14:creationId xmlns:p14="http://schemas.microsoft.com/office/powerpoint/2010/main" val="511409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893D6AFE-D8F9-4E0D-917D-07EEB9463C27}" type="slidenum">
              <a:rPr lang="en-US"/>
              <a:pPr>
                <a:defRPr/>
              </a:pPr>
              <a:t>‹#›</a:t>
            </a:fld>
            <a:endParaRPr lang="en-US"/>
          </a:p>
        </p:txBody>
      </p:sp>
    </p:spTree>
    <p:extLst>
      <p:ext uri="{BB962C8B-B14F-4D97-AF65-F5344CB8AC3E}">
        <p14:creationId xmlns:p14="http://schemas.microsoft.com/office/powerpoint/2010/main" val="2298129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CC5C3F19-4584-41F0-844D-7793F335554B}" type="slidenum">
              <a:rPr lang="en-US"/>
              <a:pPr>
                <a:defRPr/>
              </a:pPr>
              <a:t>‹#›</a:t>
            </a:fld>
            <a:endParaRPr lang="en-US"/>
          </a:p>
        </p:txBody>
      </p:sp>
    </p:spTree>
    <p:extLst>
      <p:ext uri="{BB962C8B-B14F-4D97-AF65-F5344CB8AC3E}">
        <p14:creationId xmlns:p14="http://schemas.microsoft.com/office/powerpoint/2010/main" val="3387506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2E189150-0E29-49D0-9027-5D6C8C61E302}" type="slidenum">
              <a:rPr lang="en-US"/>
              <a:pPr>
                <a:defRPr/>
              </a:pPr>
              <a:t>‹#›</a:t>
            </a:fld>
            <a:endParaRPr lang="en-US"/>
          </a:p>
        </p:txBody>
      </p:sp>
    </p:spTree>
    <p:extLst>
      <p:ext uri="{BB962C8B-B14F-4D97-AF65-F5344CB8AC3E}">
        <p14:creationId xmlns:p14="http://schemas.microsoft.com/office/powerpoint/2010/main" val="146796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151BE41E-36EE-47CE-A136-2BE80ADC7FEA}" type="slidenum">
              <a:rPr lang="en-US"/>
              <a:pPr>
                <a:defRPr/>
              </a:pPr>
              <a:t>‹#›</a:t>
            </a:fld>
            <a:endParaRPr lang="en-US"/>
          </a:p>
        </p:txBody>
      </p:sp>
    </p:spTree>
    <p:extLst>
      <p:ext uri="{BB962C8B-B14F-4D97-AF65-F5344CB8AC3E}">
        <p14:creationId xmlns:p14="http://schemas.microsoft.com/office/powerpoint/2010/main" val="1497184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7DBC2442-E9FB-4441-868B-5E4F91925BCD}" type="slidenum">
              <a:rPr lang="en-US"/>
              <a:pPr>
                <a:defRPr/>
              </a:pPr>
              <a:t>‹#›</a:t>
            </a:fld>
            <a:endParaRPr lang="en-US"/>
          </a:p>
        </p:txBody>
      </p:sp>
    </p:spTree>
    <p:extLst>
      <p:ext uri="{BB962C8B-B14F-4D97-AF65-F5344CB8AC3E}">
        <p14:creationId xmlns:p14="http://schemas.microsoft.com/office/powerpoint/2010/main" val="1340758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EC1534A8-CB78-4BEB-9EEF-EE894C8BA797}" type="slidenum">
              <a:rPr lang="en-US"/>
              <a:pPr>
                <a:defRPr/>
              </a:pPr>
              <a:t>‹#›</a:t>
            </a:fld>
            <a:endParaRPr lang="en-US"/>
          </a:p>
        </p:txBody>
      </p:sp>
    </p:spTree>
    <p:extLst>
      <p:ext uri="{BB962C8B-B14F-4D97-AF65-F5344CB8AC3E}">
        <p14:creationId xmlns:p14="http://schemas.microsoft.com/office/powerpoint/2010/main" val="781324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398A3E6B-7722-4086-A9FA-8C0D83580744}" type="slidenum">
              <a:rPr lang="en-US"/>
              <a:pPr>
                <a:defRPr/>
              </a:pPr>
              <a:t>‹#›</a:t>
            </a:fld>
            <a:endParaRPr lang="en-US"/>
          </a:p>
        </p:txBody>
      </p:sp>
    </p:spTree>
    <p:extLst>
      <p:ext uri="{BB962C8B-B14F-4D97-AF65-F5344CB8AC3E}">
        <p14:creationId xmlns:p14="http://schemas.microsoft.com/office/powerpoint/2010/main" val="393693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5B4235A-4901-4FD0-98E8-E71F976651CD}" type="slidenum">
              <a:rPr lang="en-US"/>
              <a:pPr>
                <a:defRPr/>
              </a:pPr>
              <a:t>‹#›</a:t>
            </a:fld>
            <a:endParaRPr lang="en-US"/>
          </a:p>
        </p:txBody>
      </p:sp>
    </p:spTree>
    <p:extLst>
      <p:ext uri="{BB962C8B-B14F-4D97-AF65-F5344CB8AC3E}">
        <p14:creationId xmlns:p14="http://schemas.microsoft.com/office/powerpoint/2010/main" val="3348375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E0509D5C-4093-4D65-A158-4448A5987741}" type="slidenum">
              <a:rPr lang="en-US"/>
              <a:pPr>
                <a:defRPr/>
              </a:pPr>
              <a:t>‹#›</a:t>
            </a:fld>
            <a:endParaRPr lang="en-US"/>
          </a:p>
        </p:txBody>
      </p:sp>
    </p:spTree>
    <p:extLst>
      <p:ext uri="{BB962C8B-B14F-4D97-AF65-F5344CB8AC3E}">
        <p14:creationId xmlns:p14="http://schemas.microsoft.com/office/powerpoint/2010/main" val="342218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C21C89-5EBB-478A-B7E3-6540A35C16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748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F27AF2-DACC-4D1C-AF14-7B8CA5BE1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467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2ECFC9-7215-4AA5-B7F2-0C9AF53329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55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9C8FA-8E92-42D4-9486-A7DD6BB77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2912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B603E65-A0CC-4BC9-9DC6-77EC357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9299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A842372-89C5-43B7-B5F0-15D9DC217C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203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8F3863-8323-4351-B5E0-FDF414617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2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727426-102D-43B0-9346-9678FA40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5094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5CCA50-34D8-465A-8591-354CC4B765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057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7FCA33-4C3B-419E-90D2-79FFBE904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215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5A344B-CDBD-402E-B007-5D75C68134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5521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B9459BE-FB7C-47C6-A4A3-8B04C64BD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142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BFB4DB1-A1AE-4294-A4DE-E1FDF9F9D4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483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C21C89-5EBB-478A-B7E3-6540A35C16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226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F27AF2-DACC-4D1C-AF14-7B8CA5BE1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012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2ECFC9-7215-4AA5-B7F2-0C9AF53329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744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9C8FA-8E92-42D4-9486-A7DD6BB77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451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B603E65-A0CC-4BC9-9DC6-77EC357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14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A842372-89C5-43B7-B5F0-15D9DC217C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7522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8F3863-8323-4351-B5E0-FDF414617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073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727426-102D-43B0-9346-9678FA40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515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5CCA50-34D8-465A-8591-354CC4B765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901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7FCA33-4C3B-419E-90D2-79FFBE904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6726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5A344B-CDBD-402E-B007-5D75C68134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567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B9459BE-FB7C-47C6-A4A3-8B04C64BD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313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BFB4DB1-A1AE-4294-A4DE-E1FDF9F9D4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699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F1244A-82DF-4F58-ABF2-BAE39F2400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49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E4589F-F9DF-4DAC-A168-B9E175C28A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235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E9E523-0993-407B-90CB-6665D9570A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412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BBC78E-65C3-4A57-A789-185F898A0A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896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E1CF610-AA06-44FB-9F59-EA60B751BA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238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6112E53-B354-437A-A3A4-402980D18B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38733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90AB322-9591-4C72-B0F6-0F7619FF09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883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609BDE-12FB-46BD-83EF-74EE360173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4767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B27AE4-5403-4E7A-9B27-9CBBD015E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423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3E7CC0-BCBF-42EF-8CFD-52A4D9B9D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1159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109A4D-21BB-4CA5-BBF1-E982C6FED5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718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E86671-01A6-4831-9C41-31344A8FFA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74083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B5F7EA-8158-4FE5-A16F-0DB8F116ED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578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2DEE-E7AC-448C-93F2-4854734725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184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03472F-EFAD-4BE1-9924-9F3CEE113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2538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019217E-C561-4083-8018-F34B2DE434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17142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7B832D0-9A90-4B5A-AAB4-37FE6C130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87745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D3640E-9FFA-4C0F-AB7E-4C0496BF21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86945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B751A52-8F2A-4166-8C0A-C60C25B522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1891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348B49-8DEB-4ADA-98D9-45DE0001A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15073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113192-4EAB-41AE-97A2-FDDE29571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584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mn-cs"/>
              </a:defRPr>
            </a:lvl1pPr>
          </a:lstStyle>
          <a:p>
            <a:pPr fontAlgn="base">
              <a:spcBef>
                <a:spcPct val="0"/>
              </a:spcBef>
              <a:spcAft>
                <a:spcPct val="0"/>
              </a:spcAft>
              <a:defRPr/>
            </a:pPr>
            <a:fld id="{6B9D7756-2CFA-402A-AF4F-721ED260F6A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979913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537C-35A4-4B1E-AB98-C71FF040753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09214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537C-35A4-4B1E-AB98-C71FF040753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2506919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082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82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6082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6082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CCF2A87-CCE8-4DC8-A316-CE1953FD4EA6}"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562786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5862D44-2206-422D-BDDA-E48E7519196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1798568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s>
</file>

<file path=ppt/slides/_rels/slide15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5.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5.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1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15.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5.xml"/><Relationship Id="rId5" Type="http://schemas.openxmlformats.org/officeDocument/2006/relationships/image" Target="../media/image134.png"/><Relationship Id="rId4" Type="http://schemas.openxmlformats.org/officeDocument/2006/relationships/image" Target="../media/image133.png"/></Relationships>
</file>

<file path=ppt/slides/_rels/slide164.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6.xml"/><Relationship Id="rId1" Type="http://schemas.openxmlformats.org/officeDocument/2006/relationships/video" Target="file:///C:\Users\JMHolton\Desktop\James_Holton\LCLS\lyso_real_recip.wmv" TargetMode="Externa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C:\Users\JMHolton\Desktop\James_Holton\movies\diffraction.mpeg" TargetMode="External"/><Relationship Id="rId5" Type="http://schemas.openxmlformats.org/officeDocument/2006/relationships/image" Target="../media/image140.png"/><Relationship Id="rId4" Type="http://schemas.openxmlformats.org/officeDocument/2006/relationships/image" Target="../media/image139.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19.png"/><Relationship Id="rId1" Type="http://schemas.openxmlformats.org/officeDocument/2006/relationships/slideLayout" Target="../slideLayouts/slideLayout15.xml"/><Relationship Id="rId5" Type="http://schemas.openxmlformats.org/officeDocument/2006/relationships/image" Target="../media/image118.png"/><Relationship Id="rId4" Type="http://schemas.openxmlformats.org/officeDocument/2006/relationships/image" Target="../media/image14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6.xml"/><Relationship Id="rId4" Type="http://schemas.openxmlformats.org/officeDocument/2006/relationships/image" Target="../media/image147.png"/></Relationships>
</file>

<file path=ppt/slides/_rels/slide1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6.xml"/><Relationship Id="rId5" Type="http://schemas.openxmlformats.org/officeDocument/2006/relationships/image" Target="../media/image157.png"/><Relationship Id="rId4" Type="http://schemas.openxmlformats.org/officeDocument/2006/relationships/image" Target="../media/image156.png"/></Relationships>
</file>

<file path=ppt/slides/_rels/slide1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4.png"/><Relationship Id="rId1" Type="http://schemas.openxmlformats.org/officeDocument/2006/relationships/slideLayout" Target="../slideLayouts/slideLayout16.xml"/><Relationship Id="rId4" Type="http://schemas.openxmlformats.org/officeDocument/2006/relationships/image" Target="../media/image158.png"/></Relationships>
</file>

<file path=ppt/slides/_rels/slide18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16.xml"/><Relationship Id="rId4" Type="http://schemas.openxmlformats.org/officeDocument/2006/relationships/image" Target="../media/image160.png"/></Relationships>
</file>

<file path=ppt/slides/_rels/slide18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1.png"/><Relationship Id="rId1" Type="http://schemas.openxmlformats.org/officeDocument/2006/relationships/slideLayout" Target="../slideLayouts/slideLayout16.xml"/><Relationship Id="rId4" Type="http://schemas.openxmlformats.org/officeDocument/2006/relationships/image" Target="../media/image159.png"/></Relationships>
</file>

<file path=ppt/slides/_rels/slide1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4.png"/><Relationship Id="rId1" Type="http://schemas.openxmlformats.org/officeDocument/2006/relationships/slideLayout" Target="../slideLayouts/slideLayout16.xml"/><Relationship Id="rId4" Type="http://schemas.openxmlformats.org/officeDocument/2006/relationships/image" Target="../media/image1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4.png"/><Relationship Id="rId1" Type="http://schemas.openxmlformats.org/officeDocument/2006/relationships/slideLayout" Target="../slideLayouts/slideLayout16.xml"/><Relationship Id="rId4" Type="http://schemas.openxmlformats.org/officeDocument/2006/relationships/image" Target="../media/image162.png"/></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4.png"/><Relationship Id="rId1" Type="http://schemas.openxmlformats.org/officeDocument/2006/relationships/slideLayout" Target="../slideLayouts/slideLayout16.xml"/><Relationship Id="rId4" Type="http://schemas.openxmlformats.org/officeDocument/2006/relationships/image" Target="../media/image163.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8.xml"/><Relationship Id="rId1" Type="http://schemas.openxmlformats.org/officeDocument/2006/relationships/vmlDrawing" Target="../drawings/vmlDrawing1.vml"/><Relationship Id="rId4" Type="http://schemas.openxmlformats.org/officeDocument/2006/relationships/image" Target="../media/image166.emf"/></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8.xml"/><Relationship Id="rId1" Type="http://schemas.openxmlformats.org/officeDocument/2006/relationships/vmlDrawing" Target="../drawings/vmlDrawing2.vml"/><Relationship Id="rId4" Type="http://schemas.openxmlformats.org/officeDocument/2006/relationships/image" Target="../media/image167.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8.xml"/><Relationship Id="rId1" Type="http://schemas.openxmlformats.org/officeDocument/2006/relationships/vmlDrawing" Target="../drawings/vmlDrawing3.vml"/><Relationship Id="rId4" Type="http://schemas.openxmlformats.org/officeDocument/2006/relationships/image" Target="../media/image168.emf"/></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8.xml"/><Relationship Id="rId1" Type="http://schemas.openxmlformats.org/officeDocument/2006/relationships/vmlDrawing" Target="../drawings/vmlDrawing4.vml"/><Relationship Id="rId4" Type="http://schemas.openxmlformats.org/officeDocument/2006/relationships/image" Target="../media/image169.emf"/></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8.xml"/><Relationship Id="rId1" Type="http://schemas.openxmlformats.org/officeDocument/2006/relationships/vmlDrawing" Target="../drawings/vmlDrawing5.vml"/><Relationship Id="rId4" Type="http://schemas.openxmlformats.org/officeDocument/2006/relationships/image" Target="../media/image170.em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6.vml"/><Relationship Id="rId4" Type="http://schemas.openxmlformats.org/officeDocument/2006/relationships/image" Target="../media/image171.emf"/></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6.xml"/><Relationship Id="rId1" Type="http://schemas.openxmlformats.org/officeDocument/2006/relationships/vmlDrawing" Target="../drawings/vmlDrawing7.vml"/><Relationship Id="rId4" Type="http://schemas.openxmlformats.org/officeDocument/2006/relationships/image" Target="../media/image172.emf"/></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6.xml"/><Relationship Id="rId1" Type="http://schemas.openxmlformats.org/officeDocument/2006/relationships/vmlDrawing" Target="../drawings/vmlDrawing8.vml"/><Relationship Id="rId4" Type="http://schemas.openxmlformats.org/officeDocument/2006/relationships/image" Target="../media/image173.emf"/></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9.vml"/><Relationship Id="rId4" Type="http://schemas.openxmlformats.org/officeDocument/2006/relationships/image" Target="../media/image174.emf"/></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16.xml"/><Relationship Id="rId1" Type="http://schemas.openxmlformats.org/officeDocument/2006/relationships/video" Target="file:///C:\Users\JMHolton\Desktop\James_Holton\movies\resolution.mpe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16.xml"/><Relationship Id="rId1" Type="http://schemas.openxmlformats.org/officeDocument/2006/relationships/video" Target="file:///C:\Users\JMHolton\Desktop\James_Holton\movies\lo_cut.mpeg"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16.xml"/><Relationship Id="rId1" Type="http://schemas.openxmlformats.org/officeDocument/2006/relationships/video" Target="file:///C:\Users\JMHolton\Desktop\James_Holton\movies\rfactor.mpeg"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16.xml"/><Relationship Id="rId1" Type="http://schemas.openxmlformats.org/officeDocument/2006/relationships/video" Target="file:///C:\Users\JMHolton\Desktop\James_Holton\movies\dephase.mpeg"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16.xml"/><Relationship Id="rId1" Type="http://schemas.openxmlformats.org/officeDocument/2006/relationships/video" Target="file:///C:\Users\JMHolton\Desktop\James_Holton\movies\overload.mpeg"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16.xml"/><Relationship Id="rId1" Type="http://schemas.openxmlformats.org/officeDocument/2006/relationships/video" Target="file:///C:\Users\JMHolton\Desktop\James_Holton\movies\osc.mpeg"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16.xml"/><Relationship Id="rId1" Type="http://schemas.openxmlformats.org/officeDocument/2006/relationships/video" Target="file:///C:\Users\JMHolton\Desktop\James_Holton\movies\completeness.mpeg" TargetMode="Externa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83.png"/></Relationships>
</file>

<file path=ppt/slides/_rels/slide21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83.png"/></Relationships>
</file>

<file path=ppt/slides/_rels/slide2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7.xml"/></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7.xml"/><Relationship Id="rId1" Type="http://schemas.openxmlformats.org/officeDocument/2006/relationships/vmlDrawing" Target="../drawings/vmlDrawing10.vml"/><Relationship Id="rId4" Type="http://schemas.openxmlformats.org/officeDocument/2006/relationships/image" Target="../media/image186.emf"/></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7.xml"/><Relationship Id="rId1" Type="http://schemas.openxmlformats.org/officeDocument/2006/relationships/vmlDrawing" Target="../drawings/vmlDrawing11.vml"/><Relationship Id="rId4" Type="http://schemas.openxmlformats.org/officeDocument/2006/relationships/image" Target="../media/image187.emf"/></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7.xml"/><Relationship Id="rId1" Type="http://schemas.openxmlformats.org/officeDocument/2006/relationships/vmlDrawing" Target="../drawings/vmlDrawing12.vml"/><Relationship Id="rId4" Type="http://schemas.openxmlformats.org/officeDocument/2006/relationships/image" Target="../media/image188.emf"/></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9.xml"/><Relationship Id="rId4" Type="http://schemas.openxmlformats.org/officeDocument/2006/relationships/image" Target="../media/image191.png"/></Relationships>
</file>

<file path=ppt/slides/_rels/slide22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80.xml"/><Relationship Id="rId4" Type="http://schemas.openxmlformats.org/officeDocument/2006/relationships/image" Target="../media/image194.png"/></Relationships>
</file>

<file path=ppt/slides/_rels/slide22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5.png"/><Relationship Id="rId1" Type="http://schemas.openxmlformats.org/officeDocument/2006/relationships/slideLayout" Target="../slideLayouts/slideLayout80.xml"/><Relationship Id="rId4" Type="http://schemas.openxmlformats.org/officeDocument/2006/relationships/image" Target="../media/image196.png"/></Relationships>
</file>

<file path=ppt/slides/_rels/slide22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80.xml"/><Relationship Id="rId4" Type="http://schemas.openxmlformats.org/officeDocument/2006/relationships/image" Target="../media/image1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0.xml"/><Relationship Id="rId4" Type="http://schemas.openxmlformats.org/officeDocument/2006/relationships/image" Target="../media/image202.png"/></Relationships>
</file>

<file path=ppt/slides/_rels/slide23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80.xml"/><Relationship Id="rId4" Type="http://schemas.openxmlformats.org/officeDocument/2006/relationships/image" Target="../media/image205.png"/></Relationships>
</file>

<file path=ppt/slides/_rels/slide23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80.xml"/><Relationship Id="rId4" Type="http://schemas.openxmlformats.org/officeDocument/2006/relationships/image" Target="../media/image208.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80.xml"/></Relationships>
</file>

<file path=ppt/slides/_rels/slide23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80.xml"/></Relationships>
</file>

<file path=ppt/slides/_rels/slide23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9.xml"/></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9.xml"/><Relationship Id="rId1" Type="http://schemas.openxmlformats.org/officeDocument/2006/relationships/vmlDrawing" Target="../drawings/vmlDrawing13.vml"/><Relationship Id="rId4" Type="http://schemas.openxmlformats.org/officeDocument/2006/relationships/image" Target="../media/image212.emf"/></Relationships>
</file>

<file path=ppt/slides/_rels/slide23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7.xml"/></Relationships>
</file>

<file path=ppt/slides/_rels/slide23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67.xml"/></Relationships>
</file>

<file path=ppt/slides/_rels/slide24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7.xml"/></Relationships>
</file>

<file path=ppt/slides/_rels/slide24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7.xml"/></Relationships>
</file>

<file path=ppt/slides/_rels/slide24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7.xml"/></Relationships>
</file>

<file path=ppt/slides/_rels/slide24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7.xml"/></Relationships>
</file>

<file path=ppt/slides/_rels/slide24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7.xml"/></Relationships>
</file>

<file path=ppt/slides/_rels/slide24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7.xml"/></Relationships>
</file>

<file path=ppt/slides/_rels/slide24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7.xml"/></Relationships>
</file>

<file path=ppt/slides/_rels/slide24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7.xml"/></Relationships>
</file>

<file path=ppt/slides/_rels/slide24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7.xml"/></Relationships>
</file>

<file path=ppt/slides/_rels/slide25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7.xml"/></Relationships>
</file>

<file path=ppt/slides/_rels/slide25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67.xml"/></Relationships>
</file>

<file path=ppt/slides/_rels/slide25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7.xml"/></Relationships>
</file>

<file path=ppt/slides/_rels/slide25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7.xml"/></Relationships>
</file>

<file path=ppt/slides/_rels/slide25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7.xml"/></Relationships>
</file>

<file path=ppt/slides/_rels/slide25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7.xml"/></Relationships>
</file>

<file path=ppt/slides/_rels/slide25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7.xml"/></Relationships>
</file>

<file path=ppt/slides/_rels/slide25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67.xml"/></Relationships>
</file>

<file path=ppt/slides/_rels/slide25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6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6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80.xml"/></Relationships>
</file>

<file path=ppt/slides/_rels/slide26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80.xml"/></Relationships>
</file>

<file path=ppt/slides/_rels/slide26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80.xml"/></Relationships>
</file>

<file path=ppt/slides/_rels/slide26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80.xml"/></Relationships>
</file>

<file path=ppt/slides/_rels/slide26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80.xml"/></Relationships>
</file>

<file path=ppt/slides/_rels/slide26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80.xml"/></Relationships>
</file>

<file path=ppt/slides/_rels/slide26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80.xml"/></Relationships>
</file>

<file path=ppt/slides/_rels/slide26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80.xml"/></Relationships>
</file>

<file path=ppt/slides/_rels/slide27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80.xml"/></Relationships>
</file>

<file path=ppt/slides/_rels/slide27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80.xml"/></Relationships>
</file>

<file path=ppt/slides/_rels/slide27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80.xml"/></Relationships>
</file>

<file path=ppt/slides/_rels/slide27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80.xml"/></Relationships>
</file>

<file path=ppt/slides/_rels/slide27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80.xml"/></Relationships>
</file>

<file path=ppt/slides/_rels/slide27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80.xml"/></Relationships>
</file>

<file path=ppt/slides/_rels/slide27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80.xml"/></Relationships>
</file>

<file path=ppt/slides/_rels/slide27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80.xml"/></Relationships>
</file>

<file path=ppt/slides/_rels/slide27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28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80.xml"/></Relationships>
</file>

<file path=ppt/slides/_rels/slide28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80.xml"/></Relationships>
</file>

<file path=ppt/slides/_rels/slide28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80.xml"/></Relationships>
</file>

<file path=ppt/slides/_rels/slide28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80.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9.xml"/></Relationships>
</file>

<file path=ppt/slides/_rels/slide28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9.xml"/></Relationships>
</file>

<file path=ppt/slides/_rels/slide28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9.xml"/></Relationships>
</file>

<file path=ppt/slides/_rels/slide28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6.xml"/><Relationship Id="rId1" Type="http://schemas.openxmlformats.org/officeDocument/2006/relationships/vmlDrawing" Target="../drawings/vmlDrawing14.vml"/><Relationship Id="rId4" Type="http://schemas.openxmlformats.org/officeDocument/2006/relationships/image" Target="../media/image260.emf"/></Relationships>
</file>

<file path=ppt/slides/_rels/slide28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6.xml"/><Relationship Id="rId1" Type="http://schemas.openxmlformats.org/officeDocument/2006/relationships/vmlDrawing" Target="../drawings/vmlDrawing15.vml"/><Relationship Id="rId4" Type="http://schemas.openxmlformats.org/officeDocument/2006/relationships/image" Target="../media/image261.emf"/></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29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6.xml"/><Relationship Id="rId1" Type="http://schemas.openxmlformats.org/officeDocument/2006/relationships/vmlDrawing" Target="../drawings/vmlDrawing16.vml"/><Relationship Id="rId4" Type="http://schemas.openxmlformats.org/officeDocument/2006/relationships/image" Target="../media/image262.emf"/></Relationships>
</file>

<file path=ppt/slides/_rels/slide29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6.xml"/><Relationship Id="rId1" Type="http://schemas.openxmlformats.org/officeDocument/2006/relationships/vmlDrawing" Target="../drawings/vmlDrawing17.vml"/><Relationship Id="rId4" Type="http://schemas.openxmlformats.org/officeDocument/2006/relationships/image" Target="../media/image263.emf"/></Relationships>
</file>

<file path=ppt/slides/_rels/slide29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6.xml"/><Relationship Id="rId1" Type="http://schemas.openxmlformats.org/officeDocument/2006/relationships/vmlDrawing" Target="../drawings/vmlDrawing18.vml"/><Relationship Id="rId4" Type="http://schemas.openxmlformats.org/officeDocument/2006/relationships/image" Target="../media/image264.emf"/></Relationships>
</file>

<file path=ppt/slides/_rels/slide29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02.xml"/><Relationship Id="rId1" Type="http://schemas.openxmlformats.org/officeDocument/2006/relationships/vmlDrawing" Target="../drawings/vmlDrawing19.vml"/><Relationship Id="rId4" Type="http://schemas.openxmlformats.org/officeDocument/2006/relationships/image" Target="../media/image265.emf"/></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95.xml.rels><?xml version="1.0" encoding="UTF-8" standalone="yes"?>
<Relationships xmlns="http://schemas.openxmlformats.org/package/2006/relationships"><Relationship Id="rId2" Type="http://schemas.openxmlformats.org/officeDocument/2006/relationships/image" Target="../media/image266.wmf"/><Relationship Id="rId1" Type="http://schemas.openxmlformats.org/officeDocument/2006/relationships/slideLayout" Target="../slideLayouts/slideLayout6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6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6.xml"/><Relationship Id="rId1" Type="http://schemas.openxmlformats.org/officeDocument/2006/relationships/vmlDrawing" Target="../drawings/vmlDrawing20.vml"/><Relationship Id="rId4" Type="http://schemas.openxmlformats.org/officeDocument/2006/relationships/image" Target="../media/image269.emf"/></Relationships>
</file>

<file path=ppt/slides/_rels/slide30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6.xml"/><Relationship Id="rId1" Type="http://schemas.openxmlformats.org/officeDocument/2006/relationships/vmlDrawing" Target="../drawings/vmlDrawing21.vml"/><Relationship Id="rId4" Type="http://schemas.openxmlformats.org/officeDocument/2006/relationships/image" Target="../media/image270.emf"/></Relationships>
</file>

<file path=ppt/slides/_rels/slide30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66.xml"/><Relationship Id="rId1" Type="http://schemas.openxmlformats.org/officeDocument/2006/relationships/vmlDrawing" Target="../drawings/vmlDrawing22.vml"/><Relationship Id="rId4" Type="http://schemas.openxmlformats.org/officeDocument/2006/relationships/image" Target="../media/image271.emf"/></Relationships>
</file>

<file path=ppt/slides/_rels/slide30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66.xml"/><Relationship Id="rId1" Type="http://schemas.openxmlformats.org/officeDocument/2006/relationships/vmlDrawing" Target="../drawings/vmlDrawing23.vml"/><Relationship Id="rId4" Type="http://schemas.openxmlformats.org/officeDocument/2006/relationships/image" Target="../media/image272.emf"/></Relationships>
</file>

<file path=ppt/slides/_rels/slide30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6.xml"/><Relationship Id="rId1" Type="http://schemas.openxmlformats.org/officeDocument/2006/relationships/vmlDrawing" Target="../drawings/vmlDrawing24.vml"/><Relationship Id="rId4" Type="http://schemas.openxmlformats.org/officeDocument/2006/relationships/image" Target="../media/image273.emf"/></Relationships>
</file>

<file path=ppt/slides/_rels/slide30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66.xml"/><Relationship Id="rId1" Type="http://schemas.openxmlformats.org/officeDocument/2006/relationships/vmlDrawing" Target="../drawings/vmlDrawing25.vml"/><Relationship Id="rId4" Type="http://schemas.openxmlformats.org/officeDocument/2006/relationships/image" Target="../media/image27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66.xml"/><Relationship Id="rId1" Type="http://schemas.openxmlformats.org/officeDocument/2006/relationships/vmlDrawing" Target="../drawings/vmlDrawing26.vml"/><Relationship Id="rId4" Type="http://schemas.openxmlformats.org/officeDocument/2006/relationships/image" Target="../media/image275.emf"/></Relationships>
</file>

<file path=ppt/slides/_rels/slide31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66.xml"/><Relationship Id="rId1" Type="http://schemas.openxmlformats.org/officeDocument/2006/relationships/vmlDrawing" Target="../drawings/vmlDrawing27.vml"/><Relationship Id="rId4" Type="http://schemas.openxmlformats.org/officeDocument/2006/relationships/image" Target="../media/image276.emf"/></Relationships>
</file>

<file path=ppt/slides/_rels/slide31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66.xml"/><Relationship Id="rId1" Type="http://schemas.openxmlformats.org/officeDocument/2006/relationships/vmlDrawing" Target="../drawings/vmlDrawing28.vml"/><Relationship Id="rId4" Type="http://schemas.openxmlformats.org/officeDocument/2006/relationships/image" Target="../media/image27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3838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518"/>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Excitation</a:t>
            </a:r>
          </a:p>
        </p:txBody>
      </p:sp>
      <p:sp>
        <p:nvSpPr>
          <p:cNvPr id="61443"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4"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5"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6"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7" name="Text Box 7"/>
          <p:cNvSpPr txBox="1">
            <a:spLocks noChangeArrowheads="1"/>
          </p:cNvSpPr>
          <p:nvPr/>
        </p:nvSpPr>
        <p:spPr bwMode="auto">
          <a:xfrm>
            <a:off x="6105525" y="424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1448" name="Line 8"/>
          <p:cNvSpPr>
            <a:spLocks noChangeShapeType="1"/>
          </p:cNvSpPr>
          <p:nvPr/>
        </p:nvSpPr>
        <p:spPr bwMode="auto">
          <a:xfrm flipH="1" flipV="1">
            <a:off x="6149975" y="4619625"/>
            <a:ext cx="14288" cy="2238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61262940"/>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Excitation</a:t>
            </a:r>
          </a:p>
        </p:txBody>
      </p:sp>
      <p:sp>
        <p:nvSpPr>
          <p:cNvPr id="62467"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8"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9"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0"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1" name="Text Box 7"/>
          <p:cNvSpPr txBox="1">
            <a:spLocks noChangeArrowheads="1"/>
          </p:cNvSpPr>
          <p:nvPr/>
        </p:nvSpPr>
        <p:spPr bwMode="auto">
          <a:xfrm>
            <a:off x="7572375" y="5254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2472" name="Line 8"/>
          <p:cNvSpPr>
            <a:spLocks noChangeShapeType="1"/>
          </p:cNvSpPr>
          <p:nvPr/>
        </p:nvSpPr>
        <p:spPr bwMode="auto">
          <a:xfrm flipH="1" flipV="1">
            <a:off x="6149975" y="4619625"/>
            <a:ext cx="14288" cy="2238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3" name="Line 9"/>
          <p:cNvSpPr>
            <a:spLocks noChangeShapeType="1"/>
          </p:cNvSpPr>
          <p:nvPr/>
        </p:nvSpPr>
        <p:spPr bwMode="auto">
          <a:xfrm flipV="1">
            <a:off x="6172200" y="884238"/>
            <a:ext cx="1466850" cy="376078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73422615"/>
      </p:ext>
    </p:extLst>
  </p:cSld>
  <p:clrMapOvr>
    <a:masterClrMapping/>
  </p:clrMapOvr>
  <p:transition>
    <p:wipe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Excitation</a:t>
            </a:r>
          </a:p>
        </p:txBody>
      </p:sp>
      <p:sp>
        <p:nvSpPr>
          <p:cNvPr id="63491"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2"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3"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4"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21901833"/>
      </p:ext>
    </p:extLst>
  </p:cSld>
  <p:clrMapOvr>
    <a:masterClrMapping/>
  </p:clrMapOvr>
  <p:transition>
    <p:wipe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Electron attachment</a:t>
            </a:r>
          </a:p>
        </p:txBody>
      </p:sp>
      <p:grpSp>
        <p:nvGrpSpPr>
          <p:cNvPr id="64521" name="Group 9"/>
          <p:cNvGrpSpPr>
            <a:grpSpLocks/>
          </p:cNvGrpSpPr>
          <p:nvPr/>
        </p:nvGrpSpPr>
        <p:grpSpPr bwMode="auto">
          <a:xfrm>
            <a:off x="2779713" y="1801813"/>
            <a:ext cx="3543300" cy="3543300"/>
            <a:chOff x="1751" y="1135"/>
            <a:chExt cx="2232" cy="2232"/>
          </a:xfrm>
        </p:grpSpPr>
        <p:sp>
          <p:nvSpPr>
            <p:cNvPr id="64515" name="Oval 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6" name="Oval 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7" name="Oval 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8" name="Oval 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19" name="Text Box 7"/>
          <p:cNvSpPr txBox="1">
            <a:spLocks noChangeArrowheads="1"/>
          </p:cNvSpPr>
          <p:nvPr/>
        </p:nvSpPr>
        <p:spPr bwMode="auto">
          <a:xfrm>
            <a:off x="6423025" y="52832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4520" name="Line 8"/>
          <p:cNvSpPr>
            <a:spLocks noChangeShapeType="1"/>
          </p:cNvSpPr>
          <p:nvPr/>
        </p:nvSpPr>
        <p:spPr bwMode="auto">
          <a:xfrm flipV="1">
            <a:off x="6581775" y="5648325"/>
            <a:ext cx="0" cy="17732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80318953"/>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Electron attachment</a:t>
            </a:r>
          </a:p>
        </p:txBody>
      </p:sp>
      <p:sp>
        <p:nvSpPr>
          <p:cNvPr id="65539"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0"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1"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2"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3" name="Oval 7"/>
          <p:cNvSpPr>
            <a:spLocks noChangeArrowheads="1"/>
          </p:cNvSpPr>
          <p:nvPr/>
        </p:nvSpPr>
        <p:spPr bwMode="auto">
          <a:xfrm rot="-8804052">
            <a:off x="1296988" y="2555875"/>
            <a:ext cx="6375400" cy="1941513"/>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4" name="Text Box 8"/>
          <p:cNvSpPr txBox="1">
            <a:spLocks noChangeArrowheads="1"/>
          </p:cNvSpPr>
          <p:nvPr/>
        </p:nvSpPr>
        <p:spPr bwMode="auto">
          <a:xfrm>
            <a:off x="6340475" y="33543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Tree>
    <p:extLst>
      <p:ext uri="{BB962C8B-B14F-4D97-AF65-F5344CB8AC3E}">
        <p14:creationId xmlns:p14="http://schemas.microsoft.com/office/powerpoint/2010/main" val="2453097167"/>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Sample atoms</a:t>
            </a:r>
          </a:p>
        </p:txBody>
      </p:sp>
      <p:grpSp>
        <p:nvGrpSpPr>
          <p:cNvPr id="66563" name="Group 3"/>
          <p:cNvGrpSpPr>
            <a:grpSpLocks/>
          </p:cNvGrpSpPr>
          <p:nvPr/>
        </p:nvGrpSpPr>
        <p:grpSpPr bwMode="auto">
          <a:xfrm>
            <a:off x="284163" y="3675063"/>
            <a:ext cx="858837" cy="785812"/>
            <a:chOff x="1751" y="1135"/>
            <a:chExt cx="2232" cy="2232"/>
          </a:xfrm>
        </p:grpSpPr>
        <p:sp>
          <p:nvSpPr>
            <p:cNvPr id="66564" name="Oval 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5" name="Oval 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6" name="Oval 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7" name="Oval 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8" name="Group 8"/>
          <p:cNvGrpSpPr>
            <a:grpSpLocks/>
          </p:cNvGrpSpPr>
          <p:nvPr/>
        </p:nvGrpSpPr>
        <p:grpSpPr bwMode="auto">
          <a:xfrm>
            <a:off x="3935413" y="2941638"/>
            <a:ext cx="858837" cy="785812"/>
            <a:chOff x="1751" y="1135"/>
            <a:chExt cx="2232" cy="2232"/>
          </a:xfrm>
        </p:grpSpPr>
        <p:sp>
          <p:nvSpPr>
            <p:cNvPr id="66569"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0"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1"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2"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73" name="Group 13"/>
          <p:cNvGrpSpPr>
            <a:grpSpLocks/>
          </p:cNvGrpSpPr>
          <p:nvPr/>
        </p:nvGrpSpPr>
        <p:grpSpPr bwMode="auto">
          <a:xfrm>
            <a:off x="1270000" y="3892550"/>
            <a:ext cx="858838" cy="785813"/>
            <a:chOff x="1751" y="1135"/>
            <a:chExt cx="2232" cy="2232"/>
          </a:xfrm>
        </p:grpSpPr>
        <p:sp>
          <p:nvSpPr>
            <p:cNvPr id="66574" name="Oval 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5" name="Oval 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6"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7" name="Oval 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78" name="Group 18"/>
          <p:cNvGrpSpPr>
            <a:grpSpLocks/>
          </p:cNvGrpSpPr>
          <p:nvPr/>
        </p:nvGrpSpPr>
        <p:grpSpPr bwMode="auto">
          <a:xfrm rot="1669699">
            <a:off x="4411663" y="3959225"/>
            <a:ext cx="858837" cy="785813"/>
            <a:chOff x="1751" y="1135"/>
            <a:chExt cx="2232" cy="2232"/>
          </a:xfrm>
        </p:grpSpPr>
        <p:sp>
          <p:nvSpPr>
            <p:cNvPr id="66579" name="Oval 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0" name="Oval 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1"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2" name="Oval 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83" name="Group 23"/>
          <p:cNvGrpSpPr>
            <a:grpSpLocks/>
          </p:cNvGrpSpPr>
          <p:nvPr/>
        </p:nvGrpSpPr>
        <p:grpSpPr bwMode="auto">
          <a:xfrm>
            <a:off x="2462213" y="3355975"/>
            <a:ext cx="858837" cy="785813"/>
            <a:chOff x="1751" y="1135"/>
            <a:chExt cx="2232" cy="2232"/>
          </a:xfrm>
        </p:grpSpPr>
        <p:sp>
          <p:nvSpPr>
            <p:cNvPr id="66584" name="Oval 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5" name="Oval 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6"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7" name="Oval 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88" name="Group 28"/>
          <p:cNvGrpSpPr>
            <a:grpSpLocks/>
          </p:cNvGrpSpPr>
          <p:nvPr/>
        </p:nvGrpSpPr>
        <p:grpSpPr bwMode="auto">
          <a:xfrm>
            <a:off x="7259638" y="3784600"/>
            <a:ext cx="858837" cy="785813"/>
            <a:chOff x="1751" y="1135"/>
            <a:chExt cx="2232" cy="2232"/>
          </a:xfrm>
        </p:grpSpPr>
        <p:sp>
          <p:nvSpPr>
            <p:cNvPr id="66589"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0"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1"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2"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93" name="Group 33"/>
          <p:cNvGrpSpPr>
            <a:grpSpLocks/>
          </p:cNvGrpSpPr>
          <p:nvPr/>
        </p:nvGrpSpPr>
        <p:grpSpPr bwMode="auto">
          <a:xfrm rot="1198672">
            <a:off x="2047875" y="4568825"/>
            <a:ext cx="858838" cy="785813"/>
            <a:chOff x="1751" y="1135"/>
            <a:chExt cx="2232" cy="2232"/>
          </a:xfrm>
        </p:grpSpPr>
        <p:sp>
          <p:nvSpPr>
            <p:cNvPr id="66594"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5"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6"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7"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98" name="Group 38"/>
          <p:cNvGrpSpPr>
            <a:grpSpLocks/>
          </p:cNvGrpSpPr>
          <p:nvPr/>
        </p:nvGrpSpPr>
        <p:grpSpPr bwMode="auto">
          <a:xfrm rot="-1425292">
            <a:off x="3419475" y="4343400"/>
            <a:ext cx="858838" cy="785813"/>
            <a:chOff x="1751" y="1135"/>
            <a:chExt cx="2232" cy="2232"/>
          </a:xfrm>
        </p:grpSpPr>
        <p:sp>
          <p:nvSpPr>
            <p:cNvPr id="66599"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0"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1"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2"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03" name="Group 43"/>
          <p:cNvGrpSpPr>
            <a:grpSpLocks/>
          </p:cNvGrpSpPr>
          <p:nvPr/>
        </p:nvGrpSpPr>
        <p:grpSpPr bwMode="auto">
          <a:xfrm>
            <a:off x="6169025" y="2941638"/>
            <a:ext cx="858838" cy="785812"/>
            <a:chOff x="1751" y="1135"/>
            <a:chExt cx="2232" cy="2232"/>
          </a:xfrm>
        </p:grpSpPr>
        <p:sp>
          <p:nvSpPr>
            <p:cNvPr id="66604"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5"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6"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7"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08" name="Group 48"/>
          <p:cNvGrpSpPr>
            <a:grpSpLocks/>
          </p:cNvGrpSpPr>
          <p:nvPr/>
        </p:nvGrpSpPr>
        <p:grpSpPr bwMode="auto">
          <a:xfrm>
            <a:off x="6221413" y="4371975"/>
            <a:ext cx="858837" cy="785813"/>
            <a:chOff x="1751" y="1135"/>
            <a:chExt cx="2232" cy="2232"/>
          </a:xfrm>
        </p:grpSpPr>
        <p:sp>
          <p:nvSpPr>
            <p:cNvPr id="66609"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0"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1"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2"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13" name="Group 53"/>
          <p:cNvGrpSpPr>
            <a:grpSpLocks/>
          </p:cNvGrpSpPr>
          <p:nvPr/>
        </p:nvGrpSpPr>
        <p:grpSpPr bwMode="auto">
          <a:xfrm>
            <a:off x="5081588" y="2724150"/>
            <a:ext cx="858837" cy="785813"/>
            <a:chOff x="1751" y="1135"/>
            <a:chExt cx="2232" cy="2232"/>
          </a:xfrm>
        </p:grpSpPr>
        <p:sp>
          <p:nvSpPr>
            <p:cNvPr id="66614"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5"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6"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7"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18" name="Group 58"/>
          <p:cNvGrpSpPr>
            <a:grpSpLocks/>
          </p:cNvGrpSpPr>
          <p:nvPr/>
        </p:nvGrpSpPr>
        <p:grpSpPr bwMode="auto">
          <a:xfrm>
            <a:off x="1446213" y="2935288"/>
            <a:ext cx="858837" cy="785812"/>
            <a:chOff x="1751" y="1135"/>
            <a:chExt cx="2232" cy="2232"/>
          </a:xfrm>
        </p:grpSpPr>
        <p:sp>
          <p:nvSpPr>
            <p:cNvPr id="66619"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0"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1"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2"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23" name="Group 63"/>
          <p:cNvGrpSpPr>
            <a:grpSpLocks/>
          </p:cNvGrpSpPr>
          <p:nvPr/>
        </p:nvGrpSpPr>
        <p:grpSpPr bwMode="auto">
          <a:xfrm rot="3434755">
            <a:off x="5226050" y="4930776"/>
            <a:ext cx="858837" cy="785812"/>
            <a:chOff x="1751" y="1135"/>
            <a:chExt cx="2232" cy="2232"/>
          </a:xfrm>
        </p:grpSpPr>
        <p:sp>
          <p:nvSpPr>
            <p:cNvPr id="66624"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5"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6"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7"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28" name="Group 68"/>
          <p:cNvGrpSpPr>
            <a:grpSpLocks/>
          </p:cNvGrpSpPr>
          <p:nvPr/>
        </p:nvGrpSpPr>
        <p:grpSpPr bwMode="auto">
          <a:xfrm rot="-2353230">
            <a:off x="2903538" y="5292725"/>
            <a:ext cx="858837" cy="785813"/>
            <a:chOff x="1751" y="1135"/>
            <a:chExt cx="2232" cy="2232"/>
          </a:xfrm>
        </p:grpSpPr>
        <p:sp>
          <p:nvSpPr>
            <p:cNvPr id="6662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33" name="Group 73"/>
          <p:cNvGrpSpPr>
            <a:grpSpLocks/>
          </p:cNvGrpSpPr>
          <p:nvPr/>
        </p:nvGrpSpPr>
        <p:grpSpPr bwMode="auto">
          <a:xfrm>
            <a:off x="4049713" y="5264150"/>
            <a:ext cx="858837" cy="785813"/>
            <a:chOff x="1751" y="1135"/>
            <a:chExt cx="2232" cy="2232"/>
          </a:xfrm>
        </p:grpSpPr>
        <p:sp>
          <p:nvSpPr>
            <p:cNvPr id="6663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38" name="Group 78"/>
          <p:cNvGrpSpPr>
            <a:grpSpLocks/>
          </p:cNvGrpSpPr>
          <p:nvPr/>
        </p:nvGrpSpPr>
        <p:grpSpPr bwMode="auto">
          <a:xfrm rot="443076">
            <a:off x="2671763" y="2303463"/>
            <a:ext cx="858837" cy="785812"/>
            <a:chOff x="1751" y="1135"/>
            <a:chExt cx="2232" cy="2232"/>
          </a:xfrm>
        </p:grpSpPr>
        <p:sp>
          <p:nvSpPr>
            <p:cNvPr id="66639"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0"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1"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2"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43" name="Group 83"/>
          <p:cNvGrpSpPr>
            <a:grpSpLocks/>
          </p:cNvGrpSpPr>
          <p:nvPr/>
        </p:nvGrpSpPr>
        <p:grpSpPr bwMode="auto">
          <a:xfrm>
            <a:off x="5400675" y="3697288"/>
            <a:ext cx="858838" cy="785812"/>
            <a:chOff x="1751" y="1135"/>
            <a:chExt cx="2232" cy="2232"/>
          </a:xfrm>
        </p:grpSpPr>
        <p:sp>
          <p:nvSpPr>
            <p:cNvPr id="66644"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5"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6"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7"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48" name="Group 88"/>
          <p:cNvGrpSpPr>
            <a:grpSpLocks/>
          </p:cNvGrpSpPr>
          <p:nvPr/>
        </p:nvGrpSpPr>
        <p:grpSpPr bwMode="auto">
          <a:xfrm rot="1626381">
            <a:off x="1901825" y="5641975"/>
            <a:ext cx="858838" cy="785813"/>
            <a:chOff x="1751" y="1135"/>
            <a:chExt cx="2232" cy="2232"/>
          </a:xfrm>
        </p:grpSpPr>
        <p:sp>
          <p:nvSpPr>
            <p:cNvPr id="66649"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0"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1"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2"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53" name="Group 93"/>
          <p:cNvGrpSpPr>
            <a:grpSpLocks/>
          </p:cNvGrpSpPr>
          <p:nvPr/>
        </p:nvGrpSpPr>
        <p:grpSpPr bwMode="auto">
          <a:xfrm>
            <a:off x="1082675" y="4937125"/>
            <a:ext cx="858838" cy="785813"/>
            <a:chOff x="1751" y="1135"/>
            <a:chExt cx="2232" cy="2232"/>
          </a:xfrm>
        </p:grpSpPr>
        <p:sp>
          <p:nvSpPr>
            <p:cNvPr id="66654"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5"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6"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7"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58" name="Group 98"/>
          <p:cNvGrpSpPr>
            <a:grpSpLocks/>
          </p:cNvGrpSpPr>
          <p:nvPr/>
        </p:nvGrpSpPr>
        <p:grpSpPr bwMode="auto">
          <a:xfrm>
            <a:off x="5965825" y="1970088"/>
            <a:ext cx="858838" cy="785812"/>
            <a:chOff x="1751" y="1135"/>
            <a:chExt cx="2232" cy="2232"/>
          </a:xfrm>
        </p:grpSpPr>
        <p:sp>
          <p:nvSpPr>
            <p:cNvPr id="66659"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0"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1"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2"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63" name="Group 103"/>
          <p:cNvGrpSpPr>
            <a:grpSpLocks/>
          </p:cNvGrpSpPr>
          <p:nvPr/>
        </p:nvGrpSpPr>
        <p:grpSpPr bwMode="auto">
          <a:xfrm rot="879490">
            <a:off x="4841875" y="1671638"/>
            <a:ext cx="858838" cy="785812"/>
            <a:chOff x="1751" y="1135"/>
            <a:chExt cx="2232" cy="2232"/>
          </a:xfrm>
        </p:grpSpPr>
        <p:sp>
          <p:nvSpPr>
            <p:cNvPr id="66664"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5"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6"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7"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68" name="Group 108"/>
          <p:cNvGrpSpPr>
            <a:grpSpLocks/>
          </p:cNvGrpSpPr>
          <p:nvPr/>
        </p:nvGrpSpPr>
        <p:grpSpPr bwMode="auto">
          <a:xfrm rot="1128729">
            <a:off x="3775075" y="1998663"/>
            <a:ext cx="858838" cy="785812"/>
            <a:chOff x="1751" y="1135"/>
            <a:chExt cx="2232" cy="2232"/>
          </a:xfrm>
        </p:grpSpPr>
        <p:sp>
          <p:nvSpPr>
            <p:cNvPr id="66669"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0"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1"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2"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73" name="Group 113"/>
          <p:cNvGrpSpPr>
            <a:grpSpLocks/>
          </p:cNvGrpSpPr>
          <p:nvPr/>
        </p:nvGrpSpPr>
        <p:grpSpPr bwMode="auto">
          <a:xfrm rot="738582">
            <a:off x="1700213" y="1939925"/>
            <a:ext cx="858837" cy="785813"/>
            <a:chOff x="1751" y="1135"/>
            <a:chExt cx="2232" cy="2232"/>
          </a:xfrm>
        </p:grpSpPr>
        <p:sp>
          <p:nvSpPr>
            <p:cNvPr id="66674"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5"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6"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7"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78" name="Group 118"/>
          <p:cNvGrpSpPr>
            <a:grpSpLocks/>
          </p:cNvGrpSpPr>
          <p:nvPr/>
        </p:nvGrpSpPr>
        <p:grpSpPr bwMode="auto">
          <a:xfrm rot="-3226531">
            <a:off x="6176963" y="5314950"/>
            <a:ext cx="858837" cy="785813"/>
            <a:chOff x="1751" y="1135"/>
            <a:chExt cx="2232" cy="2232"/>
          </a:xfrm>
        </p:grpSpPr>
        <p:sp>
          <p:nvSpPr>
            <p:cNvPr id="66679"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0"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1"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2"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83" name="Group 123"/>
          <p:cNvGrpSpPr>
            <a:grpSpLocks/>
          </p:cNvGrpSpPr>
          <p:nvPr/>
        </p:nvGrpSpPr>
        <p:grpSpPr bwMode="auto">
          <a:xfrm>
            <a:off x="204788" y="4784725"/>
            <a:ext cx="858837" cy="785813"/>
            <a:chOff x="1751" y="1135"/>
            <a:chExt cx="2232" cy="2232"/>
          </a:xfrm>
        </p:grpSpPr>
        <p:sp>
          <p:nvSpPr>
            <p:cNvPr id="66684"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5"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6"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7"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88" name="Group 128"/>
          <p:cNvGrpSpPr>
            <a:grpSpLocks/>
          </p:cNvGrpSpPr>
          <p:nvPr/>
        </p:nvGrpSpPr>
        <p:grpSpPr bwMode="auto">
          <a:xfrm>
            <a:off x="479425" y="5757863"/>
            <a:ext cx="858838" cy="785812"/>
            <a:chOff x="1751" y="1135"/>
            <a:chExt cx="2232" cy="2232"/>
          </a:xfrm>
        </p:grpSpPr>
        <p:sp>
          <p:nvSpPr>
            <p:cNvPr id="66689"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0"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1"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2"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693" name="Group 133"/>
          <p:cNvGrpSpPr>
            <a:grpSpLocks/>
          </p:cNvGrpSpPr>
          <p:nvPr/>
        </p:nvGrpSpPr>
        <p:grpSpPr bwMode="auto">
          <a:xfrm>
            <a:off x="471488" y="2281238"/>
            <a:ext cx="858837" cy="785812"/>
            <a:chOff x="1751" y="1135"/>
            <a:chExt cx="2232" cy="2232"/>
          </a:xfrm>
        </p:grpSpPr>
        <p:sp>
          <p:nvSpPr>
            <p:cNvPr id="66694" name="Oval 1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5" name="Oval 1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6"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7" name="Oval 1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241161783"/>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Sample atoms</a:t>
            </a:r>
          </a:p>
        </p:txBody>
      </p:sp>
      <p:grpSp>
        <p:nvGrpSpPr>
          <p:cNvPr id="67746" name="Group 162"/>
          <p:cNvGrpSpPr>
            <a:grpSpLocks/>
          </p:cNvGrpSpPr>
          <p:nvPr/>
        </p:nvGrpSpPr>
        <p:grpSpPr bwMode="auto">
          <a:xfrm>
            <a:off x="431800" y="-619125"/>
            <a:ext cx="588963" cy="4748213"/>
            <a:chOff x="272" y="-390"/>
            <a:chExt cx="371" cy="2991"/>
          </a:xfrm>
        </p:grpSpPr>
        <p:grpSp>
          <p:nvGrpSpPr>
            <p:cNvPr id="67588" name="Group 4"/>
            <p:cNvGrpSpPr>
              <a:grpSpLocks/>
            </p:cNvGrpSpPr>
            <p:nvPr/>
          </p:nvGrpSpPr>
          <p:grpSpPr bwMode="auto">
            <a:xfrm rot="5400000">
              <a:off x="272" y="-390"/>
              <a:ext cx="370" cy="369"/>
              <a:chOff x="362" y="2318"/>
              <a:chExt cx="370" cy="369"/>
            </a:xfrm>
          </p:grpSpPr>
          <p:sp>
            <p:nvSpPr>
              <p:cNvPr id="67589"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0"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591" name="Group 7"/>
            <p:cNvGrpSpPr>
              <a:grpSpLocks/>
            </p:cNvGrpSpPr>
            <p:nvPr/>
          </p:nvGrpSpPr>
          <p:grpSpPr bwMode="auto">
            <a:xfrm rot="5400000">
              <a:off x="272" y="-22"/>
              <a:ext cx="370" cy="369"/>
              <a:chOff x="362" y="2318"/>
              <a:chExt cx="370" cy="369"/>
            </a:xfrm>
          </p:grpSpPr>
          <p:sp>
            <p:nvSpPr>
              <p:cNvPr id="67592"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3"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594" name="Group 10"/>
            <p:cNvGrpSpPr>
              <a:grpSpLocks/>
            </p:cNvGrpSpPr>
            <p:nvPr/>
          </p:nvGrpSpPr>
          <p:grpSpPr bwMode="auto">
            <a:xfrm rot="5400000">
              <a:off x="273" y="346"/>
              <a:ext cx="370" cy="369"/>
              <a:chOff x="362" y="2318"/>
              <a:chExt cx="370" cy="369"/>
            </a:xfrm>
          </p:grpSpPr>
          <p:sp>
            <p:nvSpPr>
              <p:cNvPr id="67595"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6"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597" name="Group 13"/>
            <p:cNvGrpSpPr>
              <a:grpSpLocks/>
            </p:cNvGrpSpPr>
            <p:nvPr/>
          </p:nvGrpSpPr>
          <p:grpSpPr bwMode="auto">
            <a:xfrm rot="5400000">
              <a:off x="273" y="714"/>
              <a:ext cx="370" cy="369"/>
              <a:chOff x="362" y="2318"/>
              <a:chExt cx="370" cy="369"/>
            </a:xfrm>
          </p:grpSpPr>
          <p:sp>
            <p:nvSpPr>
              <p:cNvPr id="67598"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9"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600" name="Group 16"/>
            <p:cNvGrpSpPr>
              <a:grpSpLocks/>
            </p:cNvGrpSpPr>
            <p:nvPr/>
          </p:nvGrpSpPr>
          <p:grpSpPr bwMode="auto">
            <a:xfrm rot="5400000">
              <a:off x="273" y="1082"/>
              <a:ext cx="370" cy="369"/>
              <a:chOff x="362" y="2318"/>
              <a:chExt cx="370" cy="369"/>
            </a:xfrm>
          </p:grpSpPr>
          <p:sp>
            <p:nvSpPr>
              <p:cNvPr id="67601"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2"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603" name="Group 19"/>
            <p:cNvGrpSpPr>
              <a:grpSpLocks/>
            </p:cNvGrpSpPr>
            <p:nvPr/>
          </p:nvGrpSpPr>
          <p:grpSpPr bwMode="auto">
            <a:xfrm rot="5400000">
              <a:off x="273" y="1450"/>
              <a:ext cx="370" cy="369"/>
              <a:chOff x="362" y="2318"/>
              <a:chExt cx="370" cy="369"/>
            </a:xfrm>
          </p:grpSpPr>
          <p:sp>
            <p:nvSpPr>
              <p:cNvPr id="67604"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5"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606" name="Group 22"/>
            <p:cNvGrpSpPr>
              <a:grpSpLocks/>
            </p:cNvGrpSpPr>
            <p:nvPr/>
          </p:nvGrpSpPr>
          <p:grpSpPr bwMode="auto">
            <a:xfrm rot="5400000">
              <a:off x="273" y="1818"/>
              <a:ext cx="370" cy="369"/>
              <a:chOff x="362" y="2318"/>
              <a:chExt cx="370" cy="369"/>
            </a:xfrm>
          </p:grpSpPr>
          <p:sp>
            <p:nvSpPr>
              <p:cNvPr id="67607"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8"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609" name="Freeform 25"/>
            <p:cNvSpPr>
              <a:spLocks/>
            </p:cNvSpPr>
            <p:nvPr/>
          </p:nvSpPr>
          <p:spPr bwMode="auto">
            <a:xfrm rot="5400000">
              <a:off x="275" y="2185"/>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10" name="Freeform 26"/>
            <p:cNvSpPr>
              <a:spLocks/>
            </p:cNvSpPr>
            <p:nvPr/>
          </p:nvSpPr>
          <p:spPr bwMode="auto">
            <a:xfrm rot="16200000">
              <a:off x="456" y="2370"/>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11" name="Rectangle 27"/>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17" name="Group 33"/>
          <p:cNvGrpSpPr>
            <a:grpSpLocks/>
          </p:cNvGrpSpPr>
          <p:nvPr/>
        </p:nvGrpSpPr>
        <p:grpSpPr bwMode="auto">
          <a:xfrm>
            <a:off x="3935413" y="2941638"/>
            <a:ext cx="858837" cy="785812"/>
            <a:chOff x="2479" y="1853"/>
            <a:chExt cx="541" cy="495"/>
          </a:xfrm>
        </p:grpSpPr>
        <p:sp>
          <p:nvSpPr>
            <p:cNvPr id="67618" name="Oval 34"/>
            <p:cNvSpPr>
              <a:spLocks noChangeArrowheads="1"/>
            </p:cNvSpPr>
            <p:nvPr/>
          </p:nvSpPr>
          <p:spPr bwMode="auto">
            <a:xfrm rot="162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9" name="Oval 35"/>
            <p:cNvSpPr>
              <a:spLocks noChangeArrowheads="1"/>
            </p:cNvSpPr>
            <p:nvPr/>
          </p:nvSpPr>
          <p:spPr bwMode="auto">
            <a:xfrm rot="162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0" name="Oval 36"/>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1" name="Oval 37"/>
            <p:cNvSpPr>
              <a:spLocks noChangeArrowheads="1"/>
            </p:cNvSpPr>
            <p:nvPr/>
          </p:nvSpPr>
          <p:spPr bwMode="auto">
            <a:xfrm rot="19571678">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22" name="Group 38"/>
          <p:cNvGrpSpPr>
            <a:grpSpLocks/>
          </p:cNvGrpSpPr>
          <p:nvPr/>
        </p:nvGrpSpPr>
        <p:grpSpPr bwMode="auto">
          <a:xfrm>
            <a:off x="1270000" y="3892550"/>
            <a:ext cx="858838" cy="785813"/>
            <a:chOff x="1751" y="1135"/>
            <a:chExt cx="2232" cy="2232"/>
          </a:xfrm>
        </p:grpSpPr>
        <p:sp>
          <p:nvSpPr>
            <p:cNvPr id="67623"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4"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5"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6"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27" name="Group 43"/>
          <p:cNvGrpSpPr>
            <a:grpSpLocks/>
          </p:cNvGrpSpPr>
          <p:nvPr/>
        </p:nvGrpSpPr>
        <p:grpSpPr bwMode="auto">
          <a:xfrm rot="1669699">
            <a:off x="4411663" y="3959225"/>
            <a:ext cx="858837" cy="785813"/>
            <a:chOff x="1751" y="1135"/>
            <a:chExt cx="2232" cy="2232"/>
          </a:xfrm>
        </p:grpSpPr>
        <p:sp>
          <p:nvSpPr>
            <p:cNvPr id="67628"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9"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0"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1"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32" name="Group 48"/>
          <p:cNvGrpSpPr>
            <a:grpSpLocks/>
          </p:cNvGrpSpPr>
          <p:nvPr/>
        </p:nvGrpSpPr>
        <p:grpSpPr bwMode="auto">
          <a:xfrm>
            <a:off x="2462213" y="3355975"/>
            <a:ext cx="858837" cy="785813"/>
            <a:chOff x="1751" y="1135"/>
            <a:chExt cx="2232" cy="2232"/>
          </a:xfrm>
        </p:grpSpPr>
        <p:sp>
          <p:nvSpPr>
            <p:cNvPr id="67633"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4"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5"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6"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37" name="Group 53"/>
          <p:cNvGrpSpPr>
            <a:grpSpLocks/>
          </p:cNvGrpSpPr>
          <p:nvPr/>
        </p:nvGrpSpPr>
        <p:grpSpPr bwMode="auto">
          <a:xfrm>
            <a:off x="7259638" y="3784600"/>
            <a:ext cx="858837" cy="785813"/>
            <a:chOff x="4573" y="2384"/>
            <a:chExt cx="541" cy="495"/>
          </a:xfrm>
        </p:grpSpPr>
        <p:sp>
          <p:nvSpPr>
            <p:cNvPr id="67638" name="Oval 5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9" name="Oval 55"/>
            <p:cNvSpPr>
              <a:spLocks noChangeArrowheads="1"/>
            </p:cNvSpPr>
            <p:nvPr/>
          </p:nvSpPr>
          <p:spPr bwMode="auto">
            <a:xfrm rot="162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0" name="Oval 56"/>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1" name="Oval 5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42" name="Group 58"/>
          <p:cNvGrpSpPr>
            <a:grpSpLocks/>
          </p:cNvGrpSpPr>
          <p:nvPr/>
        </p:nvGrpSpPr>
        <p:grpSpPr bwMode="auto">
          <a:xfrm rot="1198672">
            <a:off x="2047875" y="4568825"/>
            <a:ext cx="858838" cy="785813"/>
            <a:chOff x="1751" y="1135"/>
            <a:chExt cx="2232" cy="2232"/>
          </a:xfrm>
        </p:grpSpPr>
        <p:sp>
          <p:nvSpPr>
            <p:cNvPr id="67643"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4"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5"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6"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47" name="Group 63"/>
          <p:cNvGrpSpPr>
            <a:grpSpLocks/>
          </p:cNvGrpSpPr>
          <p:nvPr/>
        </p:nvGrpSpPr>
        <p:grpSpPr bwMode="auto">
          <a:xfrm rot="-1425292">
            <a:off x="3419475" y="4343400"/>
            <a:ext cx="858838" cy="785813"/>
            <a:chOff x="1751" y="1135"/>
            <a:chExt cx="2232" cy="2232"/>
          </a:xfrm>
        </p:grpSpPr>
        <p:sp>
          <p:nvSpPr>
            <p:cNvPr id="67648"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9"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0"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1"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52" name="Group 68"/>
          <p:cNvGrpSpPr>
            <a:grpSpLocks/>
          </p:cNvGrpSpPr>
          <p:nvPr/>
        </p:nvGrpSpPr>
        <p:grpSpPr bwMode="auto">
          <a:xfrm>
            <a:off x="6169025" y="2941638"/>
            <a:ext cx="858838" cy="785812"/>
            <a:chOff x="1751" y="1135"/>
            <a:chExt cx="2232" cy="2232"/>
          </a:xfrm>
        </p:grpSpPr>
        <p:sp>
          <p:nvSpPr>
            <p:cNvPr id="6765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57" name="Group 73"/>
          <p:cNvGrpSpPr>
            <a:grpSpLocks/>
          </p:cNvGrpSpPr>
          <p:nvPr/>
        </p:nvGrpSpPr>
        <p:grpSpPr bwMode="auto">
          <a:xfrm>
            <a:off x="6221413" y="4371975"/>
            <a:ext cx="858837" cy="785813"/>
            <a:chOff x="1751" y="1135"/>
            <a:chExt cx="2232" cy="2232"/>
          </a:xfrm>
        </p:grpSpPr>
        <p:sp>
          <p:nvSpPr>
            <p:cNvPr id="6765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62" name="Group 78"/>
          <p:cNvGrpSpPr>
            <a:grpSpLocks/>
          </p:cNvGrpSpPr>
          <p:nvPr/>
        </p:nvGrpSpPr>
        <p:grpSpPr bwMode="auto">
          <a:xfrm>
            <a:off x="5081588" y="2724150"/>
            <a:ext cx="858837" cy="785813"/>
            <a:chOff x="1751" y="1135"/>
            <a:chExt cx="2232" cy="2232"/>
          </a:xfrm>
        </p:grpSpPr>
        <p:sp>
          <p:nvSpPr>
            <p:cNvPr id="67663"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4"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5"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6"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67" name="Group 83"/>
          <p:cNvGrpSpPr>
            <a:grpSpLocks/>
          </p:cNvGrpSpPr>
          <p:nvPr/>
        </p:nvGrpSpPr>
        <p:grpSpPr bwMode="auto">
          <a:xfrm>
            <a:off x="1446213" y="2935288"/>
            <a:ext cx="858837" cy="785812"/>
            <a:chOff x="1751" y="1135"/>
            <a:chExt cx="2232" cy="2232"/>
          </a:xfrm>
        </p:grpSpPr>
        <p:sp>
          <p:nvSpPr>
            <p:cNvPr id="67668"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9"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0"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1"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72" name="Group 88"/>
          <p:cNvGrpSpPr>
            <a:grpSpLocks/>
          </p:cNvGrpSpPr>
          <p:nvPr/>
        </p:nvGrpSpPr>
        <p:grpSpPr bwMode="auto">
          <a:xfrm rot="3434755">
            <a:off x="5226050" y="4930776"/>
            <a:ext cx="858837" cy="785812"/>
            <a:chOff x="1751" y="1135"/>
            <a:chExt cx="2232" cy="2232"/>
          </a:xfrm>
        </p:grpSpPr>
        <p:sp>
          <p:nvSpPr>
            <p:cNvPr id="67673"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4"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5"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6"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77" name="Group 93"/>
          <p:cNvGrpSpPr>
            <a:grpSpLocks/>
          </p:cNvGrpSpPr>
          <p:nvPr/>
        </p:nvGrpSpPr>
        <p:grpSpPr bwMode="auto">
          <a:xfrm>
            <a:off x="2901950" y="5254625"/>
            <a:ext cx="858838" cy="858838"/>
            <a:chOff x="1828" y="3310"/>
            <a:chExt cx="541" cy="541"/>
          </a:xfrm>
        </p:grpSpPr>
        <p:sp>
          <p:nvSpPr>
            <p:cNvPr id="67678" name="Oval 94"/>
            <p:cNvSpPr>
              <a:spLocks noChangeArrowheads="1"/>
            </p:cNvSpPr>
            <p:nvPr/>
          </p:nvSpPr>
          <p:spPr bwMode="auto">
            <a:xfrm rot="1384677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9" name="Oval 95"/>
            <p:cNvSpPr>
              <a:spLocks noChangeArrowheads="1"/>
            </p:cNvSpPr>
            <p:nvPr/>
          </p:nvSpPr>
          <p:spPr bwMode="auto">
            <a:xfrm rot="1384677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0" name="Oval 96"/>
            <p:cNvSpPr>
              <a:spLocks noChangeArrowheads="1"/>
            </p:cNvSpPr>
            <p:nvPr/>
          </p:nvSpPr>
          <p:spPr bwMode="auto">
            <a:xfrm rot="-1115728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1" name="Oval 97"/>
            <p:cNvSpPr>
              <a:spLocks noChangeArrowheads="1"/>
            </p:cNvSpPr>
            <p:nvPr/>
          </p:nvSpPr>
          <p:spPr bwMode="auto">
            <a:xfrm rot="1721844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82" name="Group 98"/>
          <p:cNvGrpSpPr>
            <a:grpSpLocks/>
          </p:cNvGrpSpPr>
          <p:nvPr/>
        </p:nvGrpSpPr>
        <p:grpSpPr bwMode="auto">
          <a:xfrm>
            <a:off x="4049713" y="5264150"/>
            <a:ext cx="858837" cy="785813"/>
            <a:chOff x="1751" y="1135"/>
            <a:chExt cx="2232" cy="2232"/>
          </a:xfrm>
        </p:grpSpPr>
        <p:sp>
          <p:nvSpPr>
            <p:cNvPr id="67683"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4"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5"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6"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687" name="Oval 103"/>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8" name="Oval 104"/>
          <p:cNvSpPr>
            <a:spLocks noChangeArrowheads="1"/>
          </p:cNvSpPr>
          <p:nvPr/>
        </p:nvSpPr>
        <p:spPr bwMode="auto">
          <a:xfrm rot="1664307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9"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0" name="Oval 106"/>
          <p:cNvSpPr>
            <a:spLocks noChangeArrowheads="1"/>
          </p:cNvSpPr>
          <p:nvPr/>
        </p:nvSpPr>
        <p:spPr bwMode="auto">
          <a:xfrm rot="20014753">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91" name="Group 107"/>
          <p:cNvGrpSpPr>
            <a:grpSpLocks/>
          </p:cNvGrpSpPr>
          <p:nvPr/>
        </p:nvGrpSpPr>
        <p:grpSpPr bwMode="auto">
          <a:xfrm>
            <a:off x="5400675" y="3697288"/>
            <a:ext cx="858838" cy="785812"/>
            <a:chOff x="1751" y="1135"/>
            <a:chExt cx="2232" cy="2232"/>
          </a:xfrm>
        </p:grpSpPr>
        <p:sp>
          <p:nvSpPr>
            <p:cNvPr id="67692" name="Oval 10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3" name="Oval 10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4"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5" name="Oval 11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96" name="Group 112"/>
          <p:cNvGrpSpPr>
            <a:grpSpLocks/>
          </p:cNvGrpSpPr>
          <p:nvPr/>
        </p:nvGrpSpPr>
        <p:grpSpPr bwMode="auto">
          <a:xfrm rot="1626381">
            <a:off x="1901825" y="5641975"/>
            <a:ext cx="858838" cy="785813"/>
            <a:chOff x="1751" y="1135"/>
            <a:chExt cx="2232" cy="2232"/>
          </a:xfrm>
        </p:grpSpPr>
        <p:sp>
          <p:nvSpPr>
            <p:cNvPr id="67697" name="Oval 11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8" name="Oval 11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9"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0" name="Oval 11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01" name="Group 117"/>
          <p:cNvGrpSpPr>
            <a:grpSpLocks/>
          </p:cNvGrpSpPr>
          <p:nvPr/>
        </p:nvGrpSpPr>
        <p:grpSpPr bwMode="auto">
          <a:xfrm>
            <a:off x="1082675" y="4937125"/>
            <a:ext cx="858838" cy="785813"/>
            <a:chOff x="1751" y="1135"/>
            <a:chExt cx="2232" cy="2232"/>
          </a:xfrm>
        </p:grpSpPr>
        <p:sp>
          <p:nvSpPr>
            <p:cNvPr id="67702" name="Oval 11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3" name="Oval 11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4"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5" name="Oval 12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06" name="Group 122"/>
          <p:cNvGrpSpPr>
            <a:grpSpLocks/>
          </p:cNvGrpSpPr>
          <p:nvPr/>
        </p:nvGrpSpPr>
        <p:grpSpPr bwMode="auto">
          <a:xfrm>
            <a:off x="5965825" y="1970088"/>
            <a:ext cx="858838" cy="785812"/>
            <a:chOff x="1751" y="1135"/>
            <a:chExt cx="2232" cy="2232"/>
          </a:xfrm>
        </p:grpSpPr>
        <p:sp>
          <p:nvSpPr>
            <p:cNvPr id="67707" name="Oval 12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8" name="Oval 12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9"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0" name="Oval 12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11" name="Group 127"/>
          <p:cNvGrpSpPr>
            <a:grpSpLocks/>
          </p:cNvGrpSpPr>
          <p:nvPr/>
        </p:nvGrpSpPr>
        <p:grpSpPr bwMode="auto">
          <a:xfrm rot="879490">
            <a:off x="4841875" y="1671638"/>
            <a:ext cx="858838" cy="785812"/>
            <a:chOff x="1751" y="1135"/>
            <a:chExt cx="2232" cy="2232"/>
          </a:xfrm>
        </p:grpSpPr>
        <p:sp>
          <p:nvSpPr>
            <p:cNvPr id="67712" name="Oval 12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3" name="Oval 12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4"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5" name="Oval 13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16" name="Group 132"/>
          <p:cNvGrpSpPr>
            <a:grpSpLocks/>
          </p:cNvGrpSpPr>
          <p:nvPr/>
        </p:nvGrpSpPr>
        <p:grpSpPr bwMode="auto">
          <a:xfrm rot="1128729">
            <a:off x="3775075" y="1998663"/>
            <a:ext cx="858838" cy="785812"/>
            <a:chOff x="1751" y="1135"/>
            <a:chExt cx="2232" cy="2232"/>
          </a:xfrm>
        </p:grpSpPr>
        <p:sp>
          <p:nvSpPr>
            <p:cNvPr id="67717" name="Oval 13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8" name="Oval 13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9"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0" name="Oval 13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21" name="Group 137"/>
          <p:cNvGrpSpPr>
            <a:grpSpLocks/>
          </p:cNvGrpSpPr>
          <p:nvPr/>
        </p:nvGrpSpPr>
        <p:grpSpPr bwMode="auto">
          <a:xfrm rot="738582">
            <a:off x="1700213" y="1939925"/>
            <a:ext cx="858837" cy="785813"/>
            <a:chOff x="1751" y="1135"/>
            <a:chExt cx="2232" cy="2232"/>
          </a:xfrm>
        </p:grpSpPr>
        <p:sp>
          <p:nvSpPr>
            <p:cNvPr id="67722" name="Oval 13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3" name="Oval 13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4"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5" name="Oval 14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26" name="Group 142"/>
          <p:cNvGrpSpPr>
            <a:grpSpLocks/>
          </p:cNvGrpSpPr>
          <p:nvPr/>
        </p:nvGrpSpPr>
        <p:grpSpPr bwMode="auto">
          <a:xfrm rot="-3226531">
            <a:off x="6176963" y="5314950"/>
            <a:ext cx="858837" cy="785813"/>
            <a:chOff x="1751" y="1135"/>
            <a:chExt cx="2232" cy="2232"/>
          </a:xfrm>
        </p:grpSpPr>
        <p:sp>
          <p:nvSpPr>
            <p:cNvPr id="67727" name="Oval 14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8" name="Oval 14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9"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0" name="Oval 14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31" name="Group 147"/>
          <p:cNvGrpSpPr>
            <a:grpSpLocks/>
          </p:cNvGrpSpPr>
          <p:nvPr/>
        </p:nvGrpSpPr>
        <p:grpSpPr bwMode="auto">
          <a:xfrm>
            <a:off x="204788" y="4784725"/>
            <a:ext cx="858837" cy="785813"/>
            <a:chOff x="1751" y="1135"/>
            <a:chExt cx="2232" cy="2232"/>
          </a:xfrm>
        </p:grpSpPr>
        <p:sp>
          <p:nvSpPr>
            <p:cNvPr id="67732" name="Oval 14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3" name="Oval 14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4"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5" name="Oval 15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36" name="Group 152"/>
          <p:cNvGrpSpPr>
            <a:grpSpLocks/>
          </p:cNvGrpSpPr>
          <p:nvPr/>
        </p:nvGrpSpPr>
        <p:grpSpPr bwMode="auto">
          <a:xfrm>
            <a:off x="479425" y="5757863"/>
            <a:ext cx="858838" cy="785812"/>
            <a:chOff x="1751" y="1135"/>
            <a:chExt cx="2232" cy="2232"/>
          </a:xfrm>
        </p:grpSpPr>
        <p:sp>
          <p:nvSpPr>
            <p:cNvPr id="67737" name="Oval 15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8" name="Oval 15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9"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0" name="Oval 15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741" name="Group 157"/>
          <p:cNvGrpSpPr>
            <a:grpSpLocks/>
          </p:cNvGrpSpPr>
          <p:nvPr/>
        </p:nvGrpSpPr>
        <p:grpSpPr bwMode="auto">
          <a:xfrm>
            <a:off x="471488" y="2281238"/>
            <a:ext cx="858837" cy="785812"/>
            <a:chOff x="1751" y="1135"/>
            <a:chExt cx="2232" cy="2232"/>
          </a:xfrm>
        </p:grpSpPr>
        <p:sp>
          <p:nvSpPr>
            <p:cNvPr id="67742" name="Oval 15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3" name="Oval 15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4"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5" name="Oval 16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12" name="Group 28"/>
          <p:cNvGrpSpPr>
            <a:grpSpLocks/>
          </p:cNvGrpSpPr>
          <p:nvPr/>
        </p:nvGrpSpPr>
        <p:grpSpPr bwMode="auto">
          <a:xfrm>
            <a:off x="284163" y="3675063"/>
            <a:ext cx="858837" cy="785812"/>
            <a:chOff x="1751" y="1135"/>
            <a:chExt cx="2232" cy="2232"/>
          </a:xfrm>
        </p:grpSpPr>
        <p:sp>
          <p:nvSpPr>
            <p:cNvPr id="67613"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4"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5"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6"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93536579"/>
      </p:ext>
    </p:extLst>
  </p:cSld>
  <p:clrMapOvr>
    <a:masterClrMapping/>
  </p:clrMapOvr>
  <p:transition spd="slow">
    <p:wipe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Primary ionization</a:t>
            </a:r>
          </a:p>
        </p:txBody>
      </p:sp>
      <p:sp>
        <p:nvSpPr>
          <p:cNvPr id="6861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a:t>
            </a:r>
            <a:r>
              <a:rPr lang="en-US" b="1" baseline="30000"/>
              <a:t>-</a:t>
            </a:r>
          </a:p>
        </p:txBody>
      </p:sp>
      <p:sp>
        <p:nvSpPr>
          <p:cNvPr id="68612"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3"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4"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5" name="Oval 7"/>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616" name="Group 8"/>
          <p:cNvGrpSpPr>
            <a:grpSpLocks/>
          </p:cNvGrpSpPr>
          <p:nvPr/>
        </p:nvGrpSpPr>
        <p:grpSpPr bwMode="auto">
          <a:xfrm>
            <a:off x="3935413" y="2941638"/>
            <a:ext cx="858837" cy="785812"/>
            <a:chOff x="1751" y="1135"/>
            <a:chExt cx="2232" cy="2232"/>
          </a:xfrm>
        </p:grpSpPr>
        <p:sp>
          <p:nvSpPr>
            <p:cNvPr id="68617"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8"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9"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0"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21" name="Group 13"/>
          <p:cNvGrpSpPr>
            <a:grpSpLocks/>
          </p:cNvGrpSpPr>
          <p:nvPr/>
        </p:nvGrpSpPr>
        <p:grpSpPr bwMode="auto">
          <a:xfrm>
            <a:off x="1270000" y="3892550"/>
            <a:ext cx="858838" cy="785813"/>
            <a:chOff x="1751" y="1135"/>
            <a:chExt cx="2232" cy="2232"/>
          </a:xfrm>
        </p:grpSpPr>
        <p:sp>
          <p:nvSpPr>
            <p:cNvPr id="68622" name="Oval 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3" name="Oval 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4"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5" name="Oval 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26" name="Group 18"/>
          <p:cNvGrpSpPr>
            <a:grpSpLocks/>
          </p:cNvGrpSpPr>
          <p:nvPr/>
        </p:nvGrpSpPr>
        <p:grpSpPr bwMode="auto">
          <a:xfrm rot="1669699">
            <a:off x="4411663" y="3959225"/>
            <a:ext cx="858837" cy="785813"/>
            <a:chOff x="1751" y="1135"/>
            <a:chExt cx="2232" cy="2232"/>
          </a:xfrm>
        </p:grpSpPr>
        <p:sp>
          <p:nvSpPr>
            <p:cNvPr id="68627" name="Oval 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8" name="Oval 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9"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0" name="Oval 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31" name="Group 23"/>
          <p:cNvGrpSpPr>
            <a:grpSpLocks/>
          </p:cNvGrpSpPr>
          <p:nvPr/>
        </p:nvGrpSpPr>
        <p:grpSpPr bwMode="auto">
          <a:xfrm>
            <a:off x="2462213" y="3355975"/>
            <a:ext cx="858837" cy="785813"/>
            <a:chOff x="1751" y="1135"/>
            <a:chExt cx="2232" cy="2232"/>
          </a:xfrm>
        </p:grpSpPr>
        <p:sp>
          <p:nvSpPr>
            <p:cNvPr id="68632" name="Oval 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3" name="Oval 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4"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5" name="Oval 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36" name="Group 28"/>
          <p:cNvGrpSpPr>
            <a:grpSpLocks/>
          </p:cNvGrpSpPr>
          <p:nvPr/>
        </p:nvGrpSpPr>
        <p:grpSpPr bwMode="auto">
          <a:xfrm>
            <a:off x="7259638" y="3784600"/>
            <a:ext cx="858837" cy="785813"/>
            <a:chOff x="1751" y="1135"/>
            <a:chExt cx="2232" cy="2232"/>
          </a:xfrm>
        </p:grpSpPr>
        <p:sp>
          <p:nvSpPr>
            <p:cNvPr id="68637"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8"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9"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0"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41" name="Group 33"/>
          <p:cNvGrpSpPr>
            <a:grpSpLocks/>
          </p:cNvGrpSpPr>
          <p:nvPr/>
        </p:nvGrpSpPr>
        <p:grpSpPr bwMode="auto">
          <a:xfrm rot="1198672">
            <a:off x="2047875" y="4568825"/>
            <a:ext cx="858838" cy="785813"/>
            <a:chOff x="1751" y="1135"/>
            <a:chExt cx="2232" cy="2232"/>
          </a:xfrm>
        </p:grpSpPr>
        <p:sp>
          <p:nvSpPr>
            <p:cNvPr id="68642"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3"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4"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5"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46" name="Group 38"/>
          <p:cNvGrpSpPr>
            <a:grpSpLocks/>
          </p:cNvGrpSpPr>
          <p:nvPr/>
        </p:nvGrpSpPr>
        <p:grpSpPr bwMode="auto">
          <a:xfrm rot="-1425292">
            <a:off x="3419475" y="4343400"/>
            <a:ext cx="858838" cy="785813"/>
            <a:chOff x="1751" y="1135"/>
            <a:chExt cx="2232" cy="2232"/>
          </a:xfrm>
        </p:grpSpPr>
        <p:sp>
          <p:nvSpPr>
            <p:cNvPr id="68647"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8"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9"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0"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51" name="Group 43"/>
          <p:cNvGrpSpPr>
            <a:grpSpLocks/>
          </p:cNvGrpSpPr>
          <p:nvPr/>
        </p:nvGrpSpPr>
        <p:grpSpPr bwMode="auto">
          <a:xfrm>
            <a:off x="6169025" y="2941638"/>
            <a:ext cx="858838" cy="785812"/>
            <a:chOff x="1751" y="1135"/>
            <a:chExt cx="2232" cy="2232"/>
          </a:xfrm>
        </p:grpSpPr>
        <p:sp>
          <p:nvSpPr>
            <p:cNvPr id="68652"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3"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4"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5"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56" name="Group 48"/>
          <p:cNvGrpSpPr>
            <a:grpSpLocks/>
          </p:cNvGrpSpPr>
          <p:nvPr/>
        </p:nvGrpSpPr>
        <p:grpSpPr bwMode="auto">
          <a:xfrm>
            <a:off x="6221413" y="4371975"/>
            <a:ext cx="858837" cy="785813"/>
            <a:chOff x="1751" y="1135"/>
            <a:chExt cx="2232" cy="2232"/>
          </a:xfrm>
        </p:grpSpPr>
        <p:sp>
          <p:nvSpPr>
            <p:cNvPr id="68657"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8"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9"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0"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61" name="Group 53"/>
          <p:cNvGrpSpPr>
            <a:grpSpLocks/>
          </p:cNvGrpSpPr>
          <p:nvPr/>
        </p:nvGrpSpPr>
        <p:grpSpPr bwMode="auto">
          <a:xfrm>
            <a:off x="5081588" y="2724150"/>
            <a:ext cx="858837" cy="785813"/>
            <a:chOff x="1751" y="1135"/>
            <a:chExt cx="2232" cy="2232"/>
          </a:xfrm>
        </p:grpSpPr>
        <p:sp>
          <p:nvSpPr>
            <p:cNvPr id="68662"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3"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4"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5"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66" name="Group 58"/>
          <p:cNvGrpSpPr>
            <a:grpSpLocks/>
          </p:cNvGrpSpPr>
          <p:nvPr/>
        </p:nvGrpSpPr>
        <p:grpSpPr bwMode="auto">
          <a:xfrm>
            <a:off x="1446213" y="2935288"/>
            <a:ext cx="858837" cy="785812"/>
            <a:chOff x="1751" y="1135"/>
            <a:chExt cx="2232" cy="2232"/>
          </a:xfrm>
        </p:grpSpPr>
        <p:sp>
          <p:nvSpPr>
            <p:cNvPr id="68667"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8"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9"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0"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71" name="Group 63"/>
          <p:cNvGrpSpPr>
            <a:grpSpLocks/>
          </p:cNvGrpSpPr>
          <p:nvPr/>
        </p:nvGrpSpPr>
        <p:grpSpPr bwMode="auto">
          <a:xfrm rot="3434755">
            <a:off x="5226050" y="4930776"/>
            <a:ext cx="858837" cy="785812"/>
            <a:chOff x="1751" y="1135"/>
            <a:chExt cx="2232" cy="2232"/>
          </a:xfrm>
        </p:grpSpPr>
        <p:sp>
          <p:nvSpPr>
            <p:cNvPr id="68672"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3"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4"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5"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76" name="Group 68"/>
          <p:cNvGrpSpPr>
            <a:grpSpLocks/>
          </p:cNvGrpSpPr>
          <p:nvPr/>
        </p:nvGrpSpPr>
        <p:grpSpPr bwMode="auto">
          <a:xfrm rot="-2353230">
            <a:off x="2903538" y="5292725"/>
            <a:ext cx="858837" cy="785813"/>
            <a:chOff x="1751" y="1135"/>
            <a:chExt cx="2232" cy="2232"/>
          </a:xfrm>
        </p:grpSpPr>
        <p:sp>
          <p:nvSpPr>
            <p:cNvPr id="68677"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8"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9"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0"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81" name="Group 73"/>
          <p:cNvGrpSpPr>
            <a:grpSpLocks/>
          </p:cNvGrpSpPr>
          <p:nvPr/>
        </p:nvGrpSpPr>
        <p:grpSpPr bwMode="auto">
          <a:xfrm>
            <a:off x="4049713" y="5264150"/>
            <a:ext cx="858837" cy="785813"/>
            <a:chOff x="1751" y="1135"/>
            <a:chExt cx="2232" cy="2232"/>
          </a:xfrm>
        </p:grpSpPr>
        <p:sp>
          <p:nvSpPr>
            <p:cNvPr id="68682"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3"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5"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86" name="Group 78"/>
          <p:cNvGrpSpPr>
            <a:grpSpLocks/>
          </p:cNvGrpSpPr>
          <p:nvPr/>
        </p:nvGrpSpPr>
        <p:grpSpPr bwMode="auto">
          <a:xfrm rot="443076">
            <a:off x="2671763" y="2303463"/>
            <a:ext cx="858837" cy="785812"/>
            <a:chOff x="1751" y="1135"/>
            <a:chExt cx="2232" cy="2232"/>
          </a:xfrm>
        </p:grpSpPr>
        <p:sp>
          <p:nvSpPr>
            <p:cNvPr id="68687"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8"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9"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0"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91" name="Group 83"/>
          <p:cNvGrpSpPr>
            <a:grpSpLocks/>
          </p:cNvGrpSpPr>
          <p:nvPr/>
        </p:nvGrpSpPr>
        <p:grpSpPr bwMode="auto">
          <a:xfrm>
            <a:off x="5400675" y="3697288"/>
            <a:ext cx="858838" cy="785812"/>
            <a:chOff x="1751" y="1135"/>
            <a:chExt cx="2232" cy="2232"/>
          </a:xfrm>
        </p:grpSpPr>
        <p:sp>
          <p:nvSpPr>
            <p:cNvPr id="68692"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3"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4"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5"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96" name="Group 88"/>
          <p:cNvGrpSpPr>
            <a:grpSpLocks/>
          </p:cNvGrpSpPr>
          <p:nvPr/>
        </p:nvGrpSpPr>
        <p:grpSpPr bwMode="auto">
          <a:xfrm rot="1626381">
            <a:off x="1901825" y="5641975"/>
            <a:ext cx="858838" cy="785813"/>
            <a:chOff x="1751" y="1135"/>
            <a:chExt cx="2232" cy="2232"/>
          </a:xfrm>
        </p:grpSpPr>
        <p:sp>
          <p:nvSpPr>
            <p:cNvPr id="68697"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8"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9"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0"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01" name="Group 93"/>
          <p:cNvGrpSpPr>
            <a:grpSpLocks/>
          </p:cNvGrpSpPr>
          <p:nvPr/>
        </p:nvGrpSpPr>
        <p:grpSpPr bwMode="auto">
          <a:xfrm>
            <a:off x="1082675" y="4937125"/>
            <a:ext cx="858838" cy="785813"/>
            <a:chOff x="1751" y="1135"/>
            <a:chExt cx="2232" cy="2232"/>
          </a:xfrm>
        </p:grpSpPr>
        <p:sp>
          <p:nvSpPr>
            <p:cNvPr id="68702"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3"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4"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5"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06" name="Group 98"/>
          <p:cNvGrpSpPr>
            <a:grpSpLocks/>
          </p:cNvGrpSpPr>
          <p:nvPr/>
        </p:nvGrpSpPr>
        <p:grpSpPr bwMode="auto">
          <a:xfrm>
            <a:off x="5965825" y="1970088"/>
            <a:ext cx="858838" cy="785812"/>
            <a:chOff x="1751" y="1135"/>
            <a:chExt cx="2232" cy="2232"/>
          </a:xfrm>
        </p:grpSpPr>
        <p:sp>
          <p:nvSpPr>
            <p:cNvPr id="68707"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8"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9"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0"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11" name="Group 103"/>
          <p:cNvGrpSpPr>
            <a:grpSpLocks/>
          </p:cNvGrpSpPr>
          <p:nvPr/>
        </p:nvGrpSpPr>
        <p:grpSpPr bwMode="auto">
          <a:xfrm rot="879490">
            <a:off x="4841875" y="1671638"/>
            <a:ext cx="858838" cy="785812"/>
            <a:chOff x="1751" y="1135"/>
            <a:chExt cx="2232" cy="2232"/>
          </a:xfrm>
        </p:grpSpPr>
        <p:sp>
          <p:nvSpPr>
            <p:cNvPr id="68712"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3"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4"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5"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16" name="Group 108"/>
          <p:cNvGrpSpPr>
            <a:grpSpLocks/>
          </p:cNvGrpSpPr>
          <p:nvPr/>
        </p:nvGrpSpPr>
        <p:grpSpPr bwMode="auto">
          <a:xfrm rot="1128729">
            <a:off x="3775075" y="1998663"/>
            <a:ext cx="858838" cy="785812"/>
            <a:chOff x="1751" y="1135"/>
            <a:chExt cx="2232" cy="2232"/>
          </a:xfrm>
        </p:grpSpPr>
        <p:sp>
          <p:nvSpPr>
            <p:cNvPr id="68717"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8"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9"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0"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21" name="Group 113"/>
          <p:cNvGrpSpPr>
            <a:grpSpLocks/>
          </p:cNvGrpSpPr>
          <p:nvPr/>
        </p:nvGrpSpPr>
        <p:grpSpPr bwMode="auto">
          <a:xfrm rot="738582">
            <a:off x="1700213" y="1939925"/>
            <a:ext cx="858837" cy="785813"/>
            <a:chOff x="1751" y="1135"/>
            <a:chExt cx="2232" cy="2232"/>
          </a:xfrm>
        </p:grpSpPr>
        <p:sp>
          <p:nvSpPr>
            <p:cNvPr id="68722"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3"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4"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5"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26" name="Group 118"/>
          <p:cNvGrpSpPr>
            <a:grpSpLocks/>
          </p:cNvGrpSpPr>
          <p:nvPr/>
        </p:nvGrpSpPr>
        <p:grpSpPr bwMode="auto">
          <a:xfrm rot="-3226531">
            <a:off x="6176963" y="5314950"/>
            <a:ext cx="858837" cy="785813"/>
            <a:chOff x="1751" y="1135"/>
            <a:chExt cx="2232" cy="2232"/>
          </a:xfrm>
        </p:grpSpPr>
        <p:sp>
          <p:nvSpPr>
            <p:cNvPr id="68727"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8"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9"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0"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31" name="Group 123"/>
          <p:cNvGrpSpPr>
            <a:grpSpLocks/>
          </p:cNvGrpSpPr>
          <p:nvPr/>
        </p:nvGrpSpPr>
        <p:grpSpPr bwMode="auto">
          <a:xfrm>
            <a:off x="204788" y="4784725"/>
            <a:ext cx="858837" cy="785813"/>
            <a:chOff x="1751" y="1135"/>
            <a:chExt cx="2232" cy="2232"/>
          </a:xfrm>
        </p:grpSpPr>
        <p:sp>
          <p:nvSpPr>
            <p:cNvPr id="68732"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3"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4"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5"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36" name="Group 128"/>
          <p:cNvGrpSpPr>
            <a:grpSpLocks/>
          </p:cNvGrpSpPr>
          <p:nvPr/>
        </p:nvGrpSpPr>
        <p:grpSpPr bwMode="auto">
          <a:xfrm>
            <a:off x="479425" y="5757863"/>
            <a:ext cx="858838" cy="785812"/>
            <a:chOff x="1751" y="1135"/>
            <a:chExt cx="2232" cy="2232"/>
          </a:xfrm>
        </p:grpSpPr>
        <p:sp>
          <p:nvSpPr>
            <p:cNvPr id="68737"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8"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9"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0"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741" name="Group 133"/>
          <p:cNvGrpSpPr>
            <a:grpSpLocks/>
          </p:cNvGrpSpPr>
          <p:nvPr/>
        </p:nvGrpSpPr>
        <p:grpSpPr bwMode="auto">
          <a:xfrm>
            <a:off x="471488" y="2281238"/>
            <a:ext cx="858837" cy="785812"/>
            <a:chOff x="1751" y="1135"/>
            <a:chExt cx="2232" cy="2232"/>
          </a:xfrm>
        </p:grpSpPr>
        <p:sp>
          <p:nvSpPr>
            <p:cNvPr id="68742" name="Oval 1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3" name="Oval 1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4"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5" name="Oval 1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8746" name="Text Box 13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Tree>
    <p:extLst>
      <p:ext uri="{BB962C8B-B14F-4D97-AF65-F5344CB8AC3E}">
        <p14:creationId xmlns:p14="http://schemas.microsoft.com/office/powerpoint/2010/main" val="2648590918"/>
      </p:ext>
    </p:extLst>
  </p:cSld>
  <p:clrMapOvr>
    <a:masterClrMapping/>
  </p:clrMapOvr>
  <p:transition spd="slow">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Secondary ionizations</a:t>
            </a:r>
          </a:p>
        </p:txBody>
      </p:sp>
      <p:sp>
        <p:nvSpPr>
          <p:cNvPr id="6963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9636"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7"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8"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9" name="Oval 7"/>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9640" name="Group 8"/>
          <p:cNvGrpSpPr>
            <a:grpSpLocks/>
          </p:cNvGrpSpPr>
          <p:nvPr/>
        </p:nvGrpSpPr>
        <p:grpSpPr bwMode="auto">
          <a:xfrm>
            <a:off x="3935413" y="2941638"/>
            <a:ext cx="858837" cy="785812"/>
            <a:chOff x="1751" y="1135"/>
            <a:chExt cx="2232" cy="2232"/>
          </a:xfrm>
        </p:grpSpPr>
        <p:sp>
          <p:nvSpPr>
            <p:cNvPr id="69641"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2"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3"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4"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647" name="Oval 15"/>
          <p:cNvSpPr>
            <a:spLocks noChangeArrowheads="1"/>
          </p:cNvSpPr>
          <p:nvPr/>
        </p:nvSpPr>
        <p:spPr bwMode="auto">
          <a:xfrm rot="16200000">
            <a:off x="1689100" y="4271963"/>
            <a:ext cx="20637"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8" name="Oval 16"/>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9" name="Oval 17"/>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6" name="Oval 24"/>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7" name="Oval 25"/>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8" name="Oval 2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1" name="Oval 2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2" name="Oval 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4" name="Oval 32"/>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9665" name="Group 33"/>
          <p:cNvGrpSpPr>
            <a:grpSpLocks/>
          </p:cNvGrpSpPr>
          <p:nvPr/>
        </p:nvGrpSpPr>
        <p:grpSpPr bwMode="auto">
          <a:xfrm rot="1198672">
            <a:off x="2047875" y="4568825"/>
            <a:ext cx="858838" cy="785813"/>
            <a:chOff x="1751" y="1135"/>
            <a:chExt cx="2232" cy="2232"/>
          </a:xfrm>
        </p:grpSpPr>
        <p:sp>
          <p:nvSpPr>
            <p:cNvPr id="69666"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7"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8"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9"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70" name="Group 38"/>
          <p:cNvGrpSpPr>
            <a:grpSpLocks/>
          </p:cNvGrpSpPr>
          <p:nvPr/>
        </p:nvGrpSpPr>
        <p:grpSpPr bwMode="auto">
          <a:xfrm rot="-1425292">
            <a:off x="3419475" y="4343400"/>
            <a:ext cx="858838" cy="785813"/>
            <a:chOff x="1751" y="1135"/>
            <a:chExt cx="2232" cy="2232"/>
          </a:xfrm>
        </p:grpSpPr>
        <p:sp>
          <p:nvSpPr>
            <p:cNvPr id="69671"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2"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3"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4"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75" name="Group 43"/>
          <p:cNvGrpSpPr>
            <a:grpSpLocks/>
          </p:cNvGrpSpPr>
          <p:nvPr/>
        </p:nvGrpSpPr>
        <p:grpSpPr bwMode="auto">
          <a:xfrm>
            <a:off x="6169025" y="2941638"/>
            <a:ext cx="858838" cy="785812"/>
            <a:chOff x="1751" y="1135"/>
            <a:chExt cx="2232" cy="2232"/>
          </a:xfrm>
        </p:grpSpPr>
        <p:sp>
          <p:nvSpPr>
            <p:cNvPr id="69676"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7"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9"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80" name="Group 48"/>
          <p:cNvGrpSpPr>
            <a:grpSpLocks/>
          </p:cNvGrpSpPr>
          <p:nvPr/>
        </p:nvGrpSpPr>
        <p:grpSpPr bwMode="auto">
          <a:xfrm>
            <a:off x="6221413" y="4371975"/>
            <a:ext cx="858837" cy="785813"/>
            <a:chOff x="1751" y="1135"/>
            <a:chExt cx="2232" cy="2232"/>
          </a:xfrm>
        </p:grpSpPr>
        <p:sp>
          <p:nvSpPr>
            <p:cNvPr id="69681"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2"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4"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85" name="Group 53"/>
          <p:cNvGrpSpPr>
            <a:grpSpLocks/>
          </p:cNvGrpSpPr>
          <p:nvPr/>
        </p:nvGrpSpPr>
        <p:grpSpPr bwMode="auto">
          <a:xfrm>
            <a:off x="5081588" y="2724150"/>
            <a:ext cx="858837" cy="785813"/>
            <a:chOff x="1751" y="1135"/>
            <a:chExt cx="2232" cy="2232"/>
          </a:xfrm>
        </p:grpSpPr>
        <p:sp>
          <p:nvSpPr>
            <p:cNvPr id="69686"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7"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8"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9"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90" name="Group 58"/>
          <p:cNvGrpSpPr>
            <a:grpSpLocks/>
          </p:cNvGrpSpPr>
          <p:nvPr/>
        </p:nvGrpSpPr>
        <p:grpSpPr bwMode="auto">
          <a:xfrm>
            <a:off x="1446213" y="2935288"/>
            <a:ext cx="858837" cy="785812"/>
            <a:chOff x="1751" y="1135"/>
            <a:chExt cx="2232" cy="2232"/>
          </a:xfrm>
        </p:grpSpPr>
        <p:sp>
          <p:nvSpPr>
            <p:cNvPr id="69691"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2"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3"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4"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95" name="Group 63"/>
          <p:cNvGrpSpPr>
            <a:grpSpLocks/>
          </p:cNvGrpSpPr>
          <p:nvPr/>
        </p:nvGrpSpPr>
        <p:grpSpPr bwMode="auto">
          <a:xfrm rot="3434755">
            <a:off x="5226050" y="4930776"/>
            <a:ext cx="858837" cy="785812"/>
            <a:chOff x="1751" y="1135"/>
            <a:chExt cx="2232" cy="2232"/>
          </a:xfrm>
        </p:grpSpPr>
        <p:sp>
          <p:nvSpPr>
            <p:cNvPr id="69696"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7"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9"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00" name="Group 68"/>
          <p:cNvGrpSpPr>
            <a:grpSpLocks/>
          </p:cNvGrpSpPr>
          <p:nvPr/>
        </p:nvGrpSpPr>
        <p:grpSpPr bwMode="auto">
          <a:xfrm rot="-2353230">
            <a:off x="2903538" y="5292725"/>
            <a:ext cx="858837" cy="785813"/>
            <a:chOff x="1751" y="1135"/>
            <a:chExt cx="2232" cy="2232"/>
          </a:xfrm>
        </p:grpSpPr>
        <p:sp>
          <p:nvSpPr>
            <p:cNvPr id="6970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05" name="Group 73"/>
          <p:cNvGrpSpPr>
            <a:grpSpLocks/>
          </p:cNvGrpSpPr>
          <p:nvPr/>
        </p:nvGrpSpPr>
        <p:grpSpPr bwMode="auto">
          <a:xfrm>
            <a:off x="4049713" y="5264150"/>
            <a:ext cx="858837" cy="785813"/>
            <a:chOff x="1751" y="1135"/>
            <a:chExt cx="2232" cy="2232"/>
          </a:xfrm>
        </p:grpSpPr>
        <p:sp>
          <p:nvSpPr>
            <p:cNvPr id="6970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10" name="Group 78"/>
          <p:cNvGrpSpPr>
            <a:grpSpLocks/>
          </p:cNvGrpSpPr>
          <p:nvPr/>
        </p:nvGrpSpPr>
        <p:grpSpPr bwMode="auto">
          <a:xfrm rot="443076">
            <a:off x="2671763" y="2303463"/>
            <a:ext cx="858837" cy="785812"/>
            <a:chOff x="1751" y="1135"/>
            <a:chExt cx="2232" cy="2232"/>
          </a:xfrm>
        </p:grpSpPr>
        <p:sp>
          <p:nvSpPr>
            <p:cNvPr id="69711"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2"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3"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4"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717" name="Oval 85"/>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8" name="Oval 8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9" name="Oval 8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9720" name="Group 88"/>
          <p:cNvGrpSpPr>
            <a:grpSpLocks/>
          </p:cNvGrpSpPr>
          <p:nvPr/>
        </p:nvGrpSpPr>
        <p:grpSpPr bwMode="auto">
          <a:xfrm rot="1626381">
            <a:off x="1901825" y="5641975"/>
            <a:ext cx="858838" cy="785813"/>
            <a:chOff x="1751" y="1135"/>
            <a:chExt cx="2232" cy="2232"/>
          </a:xfrm>
        </p:grpSpPr>
        <p:sp>
          <p:nvSpPr>
            <p:cNvPr id="69721"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2"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3"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4"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25" name="Group 93"/>
          <p:cNvGrpSpPr>
            <a:grpSpLocks/>
          </p:cNvGrpSpPr>
          <p:nvPr/>
        </p:nvGrpSpPr>
        <p:grpSpPr bwMode="auto">
          <a:xfrm>
            <a:off x="1082675" y="4937125"/>
            <a:ext cx="858838" cy="785813"/>
            <a:chOff x="1751" y="1135"/>
            <a:chExt cx="2232" cy="2232"/>
          </a:xfrm>
        </p:grpSpPr>
        <p:sp>
          <p:nvSpPr>
            <p:cNvPr id="69726"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7"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8"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9"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30" name="Group 98"/>
          <p:cNvGrpSpPr>
            <a:grpSpLocks/>
          </p:cNvGrpSpPr>
          <p:nvPr/>
        </p:nvGrpSpPr>
        <p:grpSpPr bwMode="auto">
          <a:xfrm>
            <a:off x="5965825" y="1970088"/>
            <a:ext cx="858838" cy="785812"/>
            <a:chOff x="1751" y="1135"/>
            <a:chExt cx="2232" cy="2232"/>
          </a:xfrm>
        </p:grpSpPr>
        <p:sp>
          <p:nvSpPr>
            <p:cNvPr id="69731"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2"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4"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35" name="Group 103"/>
          <p:cNvGrpSpPr>
            <a:grpSpLocks/>
          </p:cNvGrpSpPr>
          <p:nvPr/>
        </p:nvGrpSpPr>
        <p:grpSpPr bwMode="auto">
          <a:xfrm rot="879490">
            <a:off x="4841875" y="1671638"/>
            <a:ext cx="858838" cy="785812"/>
            <a:chOff x="1751" y="1135"/>
            <a:chExt cx="2232" cy="2232"/>
          </a:xfrm>
        </p:grpSpPr>
        <p:sp>
          <p:nvSpPr>
            <p:cNvPr id="6973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40" name="Group 108"/>
          <p:cNvGrpSpPr>
            <a:grpSpLocks/>
          </p:cNvGrpSpPr>
          <p:nvPr/>
        </p:nvGrpSpPr>
        <p:grpSpPr bwMode="auto">
          <a:xfrm rot="1128729">
            <a:off x="3775075" y="1998663"/>
            <a:ext cx="858838" cy="785812"/>
            <a:chOff x="1751" y="1135"/>
            <a:chExt cx="2232" cy="2232"/>
          </a:xfrm>
        </p:grpSpPr>
        <p:sp>
          <p:nvSpPr>
            <p:cNvPr id="69741"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2"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3"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4"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45" name="Group 113"/>
          <p:cNvGrpSpPr>
            <a:grpSpLocks/>
          </p:cNvGrpSpPr>
          <p:nvPr/>
        </p:nvGrpSpPr>
        <p:grpSpPr bwMode="auto">
          <a:xfrm rot="738582">
            <a:off x="1700213" y="1939925"/>
            <a:ext cx="858837" cy="785813"/>
            <a:chOff x="1751" y="1135"/>
            <a:chExt cx="2232" cy="2232"/>
          </a:xfrm>
        </p:grpSpPr>
        <p:sp>
          <p:nvSpPr>
            <p:cNvPr id="69746"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7"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8"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9"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50" name="Group 118"/>
          <p:cNvGrpSpPr>
            <a:grpSpLocks/>
          </p:cNvGrpSpPr>
          <p:nvPr/>
        </p:nvGrpSpPr>
        <p:grpSpPr bwMode="auto">
          <a:xfrm rot="-3226531">
            <a:off x="6176963" y="5314950"/>
            <a:ext cx="858837" cy="785813"/>
            <a:chOff x="1751" y="1135"/>
            <a:chExt cx="2232" cy="2232"/>
          </a:xfrm>
        </p:grpSpPr>
        <p:sp>
          <p:nvSpPr>
            <p:cNvPr id="69751"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2"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3"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4"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55" name="Group 123"/>
          <p:cNvGrpSpPr>
            <a:grpSpLocks/>
          </p:cNvGrpSpPr>
          <p:nvPr/>
        </p:nvGrpSpPr>
        <p:grpSpPr bwMode="auto">
          <a:xfrm>
            <a:off x="204788" y="4784725"/>
            <a:ext cx="858837" cy="785813"/>
            <a:chOff x="1751" y="1135"/>
            <a:chExt cx="2232" cy="2232"/>
          </a:xfrm>
        </p:grpSpPr>
        <p:sp>
          <p:nvSpPr>
            <p:cNvPr id="69756"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7"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8"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9"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760" name="Group 128"/>
          <p:cNvGrpSpPr>
            <a:grpSpLocks/>
          </p:cNvGrpSpPr>
          <p:nvPr/>
        </p:nvGrpSpPr>
        <p:grpSpPr bwMode="auto">
          <a:xfrm>
            <a:off x="479425" y="5757863"/>
            <a:ext cx="858838" cy="785812"/>
            <a:chOff x="1751" y="1135"/>
            <a:chExt cx="2232" cy="2232"/>
          </a:xfrm>
        </p:grpSpPr>
        <p:sp>
          <p:nvSpPr>
            <p:cNvPr id="69761"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2"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3"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4"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765" name="Line 133"/>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66" name="Line 134"/>
          <p:cNvSpPr>
            <a:spLocks noChangeShapeType="1"/>
          </p:cNvSpPr>
          <p:nvPr/>
        </p:nvSpPr>
        <p:spPr bwMode="auto">
          <a:xfrm rot="13165167"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67" name="Line 135"/>
          <p:cNvSpPr>
            <a:spLocks noChangeShapeType="1"/>
          </p:cNvSpPr>
          <p:nvPr/>
        </p:nvSpPr>
        <p:spPr bwMode="auto">
          <a:xfrm flipV="1">
            <a:off x="1687513" y="3527425"/>
            <a:ext cx="85725" cy="417513"/>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68" name="Line 136"/>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69" name="Line 137"/>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9770" name="Group 138"/>
          <p:cNvGrpSpPr>
            <a:grpSpLocks/>
          </p:cNvGrpSpPr>
          <p:nvPr/>
        </p:nvGrpSpPr>
        <p:grpSpPr bwMode="auto">
          <a:xfrm>
            <a:off x="471488" y="2281238"/>
            <a:ext cx="858837" cy="785812"/>
            <a:chOff x="1751" y="1135"/>
            <a:chExt cx="2232" cy="2232"/>
          </a:xfrm>
        </p:grpSpPr>
        <p:sp>
          <p:nvSpPr>
            <p:cNvPr id="69771" name="Oval 1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2" name="Oval 1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3" name="Oval 1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4" name="Oval 1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775" name="Text Box 143"/>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9776" name="Text Box 144"/>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9777" name="Text Box 145"/>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9778" name="Text Box 146"/>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9779" name="Text Box 147"/>
          <p:cNvSpPr txBox="1">
            <a:spLocks noChangeArrowheads="1"/>
          </p:cNvSpPr>
          <p:nvPr/>
        </p:nvSpPr>
        <p:spPr bwMode="auto">
          <a:xfrm>
            <a:off x="1331913" y="3563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9780" name="Text Box 14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69781" name="Text Box 14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69782" name="Text Box 150"/>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69783" name="Text Box 151"/>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69784" name="Text Box 152"/>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69786" name="Group 154"/>
          <p:cNvGrpSpPr>
            <a:grpSpLocks/>
          </p:cNvGrpSpPr>
          <p:nvPr/>
        </p:nvGrpSpPr>
        <p:grpSpPr bwMode="auto">
          <a:xfrm>
            <a:off x="4411663" y="3959225"/>
            <a:ext cx="858837" cy="785813"/>
            <a:chOff x="2779" y="2494"/>
            <a:chExt cx="541" cy="495"/>
          </a:xfrm>
        </p:grpSpPr>
        <p:sp>
          <p:nvSpPr>
            <p:cNvPr id="69787" name="Oval 15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8" name="Oval 15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9" name="Oval 15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0" name="Text Box 15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1091266491"/>
      </p:ext>
    </p:extLst>
  </p:cSld>
  <p:clrMapOvr>
    <a:masterClrMapping/>
  </p:clrMapOvr>
  <p:transition spd="slow">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660"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1"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667" name="Group 11"/>
          <p:cNvGrpSpPr>
            <a:grpSpLocks/>
          </p:cNvGrpSpPr>
          <p:nvPr/>
        </p:nvGrpSpPr>
        <p:grpSpPr bwMode="auto">
          <a:xfrm rot="1198672">
            <a:off x="2047875" y="4568825"/>
            <a:ext cx="858838" cy="785813"/>
            <a:chOff x="1751" y="1135"/>
            <a:chExt cx="2232" cy="2232"/>
          </a:xfrm>
        </p:grpSpPr>
        <p:sp>
          <p:nvSpPr>
            <p:cNvPr id="70668" name="Oval 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9" name="Oval 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0"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1" name="Oval 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72" name="Group 16"/>
          <p:cNvGrpSpPr>
            <a:grpSpLocks/>
          </p:cNvGrpSpPr>
          <p:nvPr/>
        </p:nvGrpSpPr>
        <p:grpSpPr bwMode="auto">
          <a:xfrm rot="-1425292">
            <a:off x="3419475" y="4343400"/>
            <a:ext cx="858838" cy="785813"/>
            <a:chOff x="1751" y="1135"/>
            <a:chExt cx="2232" cy="2232"/>
          </a:xfrm>
        </p:grpSpPr>
        <p:sp>
          <p:nvSpPr>
            <p:cNvPr id="70673" name="Oval 1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4" name="Oval 1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5"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6" name="Oval 2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77" name="Group 21"/>
          <p:cNvGrpSpPr>
            <a:grpSpLocks/>
          </p:cNvGrpSpPr>
          <p:nvPr/>
        </p:nvGrpSpPr>
        <p:grpSpPr bwMode="auto">
          <a:xfrm>
            <a:off x="6169025" y="2941638"/>
            <a:ext cx="858838" cy="785812"/>
            <a:chOff x="1751" y="1135"/>
            <a:chExt cx="2232" cy="2232"/>
          </a:xfrm>
        </p:grpSpPr>
        <p:sp>
          <p:nvSpPr>
            <p:cNvPr id="70678" name="Oval 2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9" name="Oval 2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0"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1" name="Oval 2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82" name="Group 26"/>
          <p:cNvGrpSpPr>
            <a:grpSpLocks/>
          </p:cNvGrpSpPr>
          <p:nvPr/>
        </p:nvGrpSpPr>
        <p:grpSpPr bwMode="auto">
          <a:xfrm>
            <a:off x="6221413" y="4371975"/>
            <a:ext cx="858837" cy="785813"/>
            <a:chOff x="1751" y="1135"/>
            <a:chExt cx="2232" cy="2232"/>
          </a:xfrm>
        </p:grpSpPr>
        <p:sp>
          <p:nvSpPr>
            <p:cNvPr id="70683" name="Oval 2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4" name="Oval 2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5"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6" name="Oval 3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87" name="Group 31"/>
          <p:cNvGrpSpPr>
            <a:grpSpLocks/>
          </p:cNvGrpSpPr>
          <p:nvPr/>
        </p:nvGrpSpPr>
        <p:grpSpPr bwMode="auto">
          <a:xfrm>
            <a:off x="5081588" y="2724150"/>
            <a:ext cx="858837" cy="785813"/>
            <a:chOff x="1751" y="1135"/>
            <a:chExt cx="2232" cy="2232"/>
          </a:xfrm>
        </p:grpSpPr>
        <p:sp>
          <p:nvSpPr>
            <p:cNvPr id="70688" name="Oval 3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9" name="Oval 3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0"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1" name="Oval 3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92" name="Group 36"/>
          <p:cNvGrpSpPr>
            <a:grpSpLocks/>
          </p:cNvGrpSpPr>
          <p:nvPr/>
        </p:nvGrpSpPr>
        <p:grpSpPr bwMode="auto">
          <a:xfrm rot="3434755">
            <a:off x="5226050" y="4930776"/>
            <a:ext cx="858837" cy="785812"/>
            <a:chOff x="1751" y="1135"/>
            <a:chExt cx="2232" cy="2232"/>
          </a:xfrm>
        </p:grpSpPr>
        <p:sp>
          <p:nvSpPr>
            <p:cNvPr id="70693" name="Oval 3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4" name="Oval 3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5"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6" name="Oval 4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97" name="Group 41"/>
          <p:cNvGrpSpPr>
            <a:grpSpLocks/>
          </p:cNvGrpSpPr>
          <p:nvPr/>
        </p:nvGrpSpPr>
        <p:grpSpPr bwMode="auto">
          <a:xfrm>
            <a:off x="4049713" y="5264150"/>
            <a:ext cx="858837" cy="785813"/>
            <a:chOff x="1751" y="1135"/>
            <a:chExt cx="2232" cy="2232"/>
          </a:xfrm>
        </p:grpSpPr>
        <p:sp>
          <p:nvSpPr>
            <p:cNvPr id="70698" name="Oval 4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9" name="Oval 4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0"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1" name="Oval 4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02" name="Group 46"/>
          <p:cNvGrpSpPr>
            <a:grpSpLocks/>
          </p:cNvGrpSpPr>
          <p:nvPr/>
        </p:nvGrpSpPr>
        <p:grpSpPr bwMode="auto">
          <a:xfrm rot="1626381">
            <a:off x="1901825" y="5641975"/>
            <a:ext cx="858838" cy="785813"/>
            <a:chOff x="1751" y="1135"/>
            <a:chExt cx="2232" cy="2232"/>
          </a:xfrm>
        </p:grpSpPr>
        <p:sp>
          <p:nvSpPr>
            <p:cNvPr id="70703" name="Oval 4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4" name="Oval 4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5"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6" name="Oval 5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07" name="Group 51"/>
          <p:cNvGrpSpPr>
            <a:grpSpLocks/>
          </p:cNvGrpSpPr>
          <p:nvPr/>
        </p:nvGrpSpPr>
        <p:grpSpPr bwMode="auto">
          <a:xfrm>
            <a:off x="1082675" y="4937125"/>
            <a:ext cx="858838" cy="785813"/>
            <a:chOff x="1751" y="1135"/>
            <a:chExt cx="2232" cy="2232"/>
          </a:xfrm>
        </p:grpSpPr>
        <p:sp>
          <p:nvSpPr>
            <p:cNvPr id="70708" name="Oval 5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9" name="Oval 5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1" name="Oval 5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12" name="Group 56"/>
          <p:cNvGrpSpPr>
            <a:grpSpLocks/>
          </p:cNvGrpSpPr>
          <p:nvPr/>
        </p:nvGrpSpPr>
        <p:grpSpPr bwMode="auto">
          <a:xfrm>
            <a:off x="5965825" y="1970088"/>
            <a:ext cx="858838" cy="785812"/>
            <a:chOff x="1751" y="1135"/>
            <a:chExt cx="2232" cy="2232"/>
          </a:xfrm>
        </p:grpSpPr>
        <p:sp>
          <p:nvSpPr>
            <p:cNvPr id="70713" name="Oval 5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4" name="Oval 5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5"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6" name="Oval 6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17" name="Group 61"/>
          <p:cNvGrpSpPr>
            <a:grpSpLocks/>
          </p:cNvGrpSpPr>
          <p:nvPr/>
        </p:nvGrpSpPr>
        <p:grpSpPr bwMode="auto">
          <a:xfrm rot="879490">
            <a:off x="4841875" y="1671638"/>
            <a:ext cx="858838" cy="785812"/>
            <a:chOff x="1751" y="1135"/>
            <a:chExt cx="2232" cy="2232"/>
          </a:xfrm>
        </p:grpSpPr>
        <p:sp>
          <p:nvSpPr>
            <p:cNvPr id="70718" name="Oval 6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9" name="Oval 6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0" name="Oval 6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1" name="Oval 6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22" name="Group 66"/>
          <p:cNvGrpSpPr>
            <a:grpSpLocks/>
          </p:cNvGrpSpPr>
          <p:nvPr/>
        </p:nvGrpSpPr>
        <p:grpSpPr bwMode="auto">
          <a:xfrm>
            <a:off x="3549650" y="1960563"/>
            <a:ext cx="1298575" cy="858837"/>
            <a:chOff x="2236" y="1235"/>
            <a:chExt cx="818" cy="541"/>
          </a:xfrm>
        </p:grpSpPr>
        <p:sp>
          <p:nvSpPr>
            <p:cNvPr id="70723" name="Oval 67"/>
            <p:cNvSpPr>
              <a:spLocks noChangeArrowheads="1"/>
            </p:cNvSpPr>
            <p:nvPr/>
          </p:nvSpPr>
          <p:spPr bwMode="auto">
            <a:xfrm rot="17328728">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4" name="Oval 68"/>
            <p:cNvSpPr>
              <a:spLocks noChangeArrowheads="1"/>
            </p:cNvSpPr>
            <p:nvPr/>
          </p:nvSpPr>
          <p:spPr bwMode="auto">
            <a:xfrm rot="17328728">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5" name="Oval 69"/>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6" name="Oval 70"/>
            <p:cNvSpPr>
              <a:spLocks noChangeAspect="1" noChangeArrowheads="1"/>
            </p:cNvSpPr>
            <p:nvPr/>
          </p:nvSpPr>
          <p:spPr bwMode="auto">
            <a:xfrm rot="20700406">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27" name="Group 71"/>
          <p:cNvGrpSpPr>
            <a:grpSpLocks/>
          </p:cNvGrpSpPr>
          <p:nvPr/>
        </p:nvGrpSpPr>
        <p:grpSpPr bwMode="auto">
          <a:xfrm>
            <a:off x="1700213" y="1692275"/>
            <a:ext cx="858837" cy="1295400"/>
            <a:chOff x="1071" y="1066"/>
            <a:chExt cx="541" cy="816"/>
          </a:xfrm>
        </p:grpSpPr>
        <p:sp>
          <p:nvSpPr>
            <p:cNvPr id="70728" name="Oval 72"/>
            <p:cNvSpPr>
              <a:spLocks noChangeArrowheads="1"/>
            </p:cNvSpPr>
            <p:nvPr/>
          </p:nvSpPr>
          <p:spPr bwMode="auto">
            <a:xfrm rot="16938582">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9" name="Oval 73"/>
            <p:cNvSpPr>
              <a:spLocks noChangeArrowheads="1"/>
            </p:cNvSpPr>
            <p:nvPr/>
          </p:nvSpPr>
          <p:spPr bwMode="auto">
            <a:xfrm rot="16938582">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0" name="Oval 74"/>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1" name="Oval 75"/>
            <p:cNvSpPr>
              <a:spLocks noChangeArrowheads="1"/>
            </p:cNvSpPr>
            <p:nvPr/>
          </p:nvSpPr>
          <p:spPr bwMode="auto">
            <a:xfrm rot="2031026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32" name="Group 76"/>
          <p:cNvGrpSpPr>
            <a:grpSpLocks/>
          </p:cNvGrpSpPr>
          <p:nvPr/>
        </p:nvGrpSpPr>
        <p:grpSpPr bwMode="auto">
          <a:xfrm>
            <a:off x="204788" y="4784725"/>
            <a:ext cx="858837" cy="785813"/>
            <a:chOff x="1751" y="1135"/>
            <a:chExt cx="2232" cy="2232"/>
          </a:xfrm>
        </p:grpSpPr>
        <p:sp>
          <p:nvSpPr>
            <p:cNvPr id="70733" name="Oval 7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4" name="Oval 7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5"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6" name="Oval 8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737" name="Group 81"/>
          <p:cNvGrpSpPr>
            <a:grpSpLocks/>
          </p:cNvGrpSpPr>
          <p:nvPr/>
        </p:nvGrpSpPr>
        <p:grpSpPr bwMode="auto">
          <a:xfrm>
            <a:off x="479425" y="5757863"/>
            <a:ext cx="858838" cy="785812"/>
            <a:chOff x="1751" y="1135"/>
            <a:chExt cx="2232" cy="2232"/>
          </a:xfrm>
        </p:grpSpPr>
        <p:sp>
          <p:nvSpPr>
            <p:cNvPr id="70738" name="Oval 8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9" name="Oval 8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0" name="Oval 8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1" name="Oval 8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742" name="Line 86"/>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3" name="Text Box 87"/>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44" name="Line 88"/>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5" name="Line 89"/>
          <p:cNvSpPr>
            <a:spLocks noChangeShapeType="1"/>
          </p:cNvSpPr>
          <p:nvPr/>
        </p:nvSpPr>
        <p:spPr bwMode="auto">
          <a:xfrm rot="13165167"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6" name="Line 90"/>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7" name="Line 91"/>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8" name="Line 92"/>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9" name="Line 9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50" name="Line 9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51" name="Line 95"/>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0752" name="Group 96"/>
          <p:cNvGrpSpPr>
            <a:grpSpLocks/>
          </p:cNvGrpSpPr>
          <p:nvPr/>
        </p:nvGrpSpPr>
        <p:grpSpPr bwMode="auto">
          <a:xfrm>
            <a:off x="471488" y="2281238"/>
            <a:ext cx="858837" cy="785812"/>
            <a:chOff x="1751" y="1135"/>
            <a:chExt cx="2232" cy="2232"/>
          </a:xfrm>
        </p:grpSpPr>
        <p:sp>
          <p:nvSpPr>
            <p:cNvPr id="70753" name="Oval 9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4" name="Oval 9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5" name="Oval 9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6" name="Oval 10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757" name="Text Box 101"/>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58" name="Text Box 102"/>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59" name="Text Box 103"/>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0" name="Text Box 104"/>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1" name="Text Box 105"/>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2" name="Text Box 106"/>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3" name="Text Box 107"/>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0764" name="Oval 108"/>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5" name="Oval 109"/>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6" name="Oval 110"/>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7" name="Oval 111"/>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0" name="Oval 114"/>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1" name="Oval 115"/>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2" name="Oval 116"/>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3" name="Oval 117"/>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4" name="Oval 118"/>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5" name="Oval 119"/>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6" name="Oval 120"/>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7" name="Oval 121"/>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8" name="Oval 122"/>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9" name="Oval 123"/>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0" name="Oval 124"/>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1" name="Oval 125"/>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2" name="Text Box 12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3" name="Text Box 127"/>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4" name="Text Box 128"/>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5" name="Text Box 129"/>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6" name="Text Box 130"/>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7" name="Text Box 131"/>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0788" name="Text Box 13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0803" name="Group 147"/>
          <p:cNvGrpSpPr>
            <a:grpSpLocks/>
          </p:cNvGrpSpPr>
          <p:nvPr/>
        </p:nvGrpSpPr>
        <p:grpSpPr bwMode="auto">
          <a:xfrm>
            <a:off x="1270000" y="4121150"/>
            <a:ext cx="858838" cy="366713"/>
            <a:chOff x="800" y="2596"/>
            <a:chExt cx="541" cy="231"/>
          </a:xfrm>
        </p:grpSpPr>
        <p:sp>
          <p:nvSpPr>
            <p:cNvPr id="70768" name="Oval 112"/>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9" name="Oval 113"/>
            <p:cNvSpPr>
              <a:spLocks noChangeArrowheads="1"/>
            </p:cNvSpPr>
            <p:nvPr/>
          </p:nvSpPr>
          <p:spPr bwMode="auto">
            <a:xfrm rot="19571678">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9" name="Text Box 133"/>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
        <p:nvSpPr>
          <p:cNvPr id="70790" name="Text Box 13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0791" name="Group 135"/>
          <p:cNvGrpSpPr>
            <a:grpSpLocks/>
          </p:cNvGrpSpPr>
          <p:nvPr/>
        </p:nvGrpSpPr>
        <p:grpSpPr bwMode="auto">
          <a:xfrm rot="-3226531">
            <a:off x="6176963" y="5314950"/>
            <a:ext cx="858837" cy="785813"/>
            <a:chOff x="1751" y="1135"/>
            <a:chExt cx="2232" cy="2232"/>
          </a:xfrm>
        </p:grpSpPr>
        <p:sp>
          <p:nvSpPr>
            <p:cNvPr id="70792" name="Oval 1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3" name="Oval 1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4" name="Oval 1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5" name="Oval 1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797" name="Text Box 141"/>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0798" name="Group 142"/>
          <p:cNvGrpSpPr>
            <a:grpSpLocks/>
          </p:cNvGrpSpPr>
          <p:nvPr/>
        </p:nvGrpSpPr>
        <p:grpSpPr bwMode="auto">
          <a:xfrm>
            <a:off x="4411663" y="3959225"/>
            <a:ext cx="858837" cy="785813"/>
            <a:chOff x="2779" y="2494"/>
            <a:chExt cx="541" cy="495"/>
          </a:xfrm>
        </p:grpSpPr>
        <p:sp>
          <p:nvSpPr>
            <p:cNvPr id="70799" name="Oval 143"/>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0" name="Oval 144"/>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1" name="Oval 145"/>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2" name="Text Box 146"/>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292466165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9" name="Picture 5" descr="Muybridge_race_horse_animat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00963" y="1660525"/>
            <a:ext cx="1425575" cy="94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52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0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Ionization track</a:t>
            </a:r>
          </a:p>
        </p:txBody>
      </p:sp>
      <p:sp>
        <p:nvSpPr>
          <p:cNvPr id="7270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0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09" name="Group 5"/>
          <p:cNvGrpSpPr>
            <a:grpSpLocks/>
          </p:cNvGrpSpPr>
          <p:nvPr/>
        </p:nvGrpSpPr>
        <p:grpSpPr bwMode="auto">
          <a:xfrm rot="1198672">
            <a:off x="2047875" y="4568825"/>
            <a:ext cx="858838" cy="785813"/>
            <a:chOff x="1751" y="1135"/>
            <a:chExt cx="2232" cy="2232"/>
          </a:xfrm>
        </p:grpSpPr>
        <p:sp>
          <p:nvSpPr>
            <p:cNvPr id="7271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14" name="Group 10"/>
          <p:cNvGrpSpPr>
            <a:grpSpLocks/>
          </p:cNvGrpSpPr>
          <p:nvPr/>
        </p:nvGrpSpPr>
        <p:grpSpPr bwMode="auto">
          <a:xfrm rot="-1425292">
            <a:off x="3419475" y="4343400"/>
            <a:ext cx="858838" cy="785813"/>
            <a:chOff x="1751" y="1135"/>
            <a:chExt cx="2232" cy="2232"/>
          </a:xfrm>
        </p:grpSpPr>
        <p:sp>
          <p:nvSpPr>
            <p:cNvPr id="7271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19" name="Group 15"/>
          <p:cNvGrpSpPr>
            <a:grpSpLocks/>
          </p:cNvGrpSpPr>
          <p:nvPr/>
        </p:nvGrpSpPr>
        <p:grpSpPr bwMode="auto">
          <a:xfrm>
            <a:off x="6169025" y="2941638"/>
            <a:ext cx="858838" cy="785812"/>
            <a:chOff x="1751" y="1135"/>
            <a:chExt cx="2232" cy="2232"/>
          </a:xfrm>
        </p:grpSpPr>
        <p:sp>
          <p:nvSpPr>
            <p:cNvPr id="7272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24" name="Group 20"/>
          <p:cNvGrpSpPr>
            <a:grpSpLocks/>
          </p:cNvGrpSpPr>
          <p:nvPr/>
        </p:nvGrpSpPr>
        <p:grpSpPr bwMode="auto">
          <a:xfrm>
            <a:off x="6221413" y="4371975"/>
            <a:ext cx="858837" cy="785813"/>
            <a:chOff x="1751" y="1135"/>
            <a:chExt cx="2232" cy="2232"/>
          </a:xfrm>
        </p:grpSpPr>
        <p:sp>
          <p:nvSpPr>
            <p:cNvPr id="7272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29" name="Group 25"/>
          <p:cNvGrpSpPr>
            <a:grpSpLocks/>
          </p:cNvGrpSpPr>
          <p:nvPr/>
        </p:nvGrpSpPr>
        <p:grpSpPr bwMode="auto">
          <a:xfrm>
            <a:off x="5081588" y="2724150"/>
            <a:ext cx="858837" cy="785813"/>
            <a:chOff x="1751" y="1135"/>
            <a:chExt cx="2232" cy="2232"/>
          </a:xfrm>
        </p:grpSpPr>
        <p:sp>
          <p:nvSpPr>
            <p:cNvPr id="7273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34" name="Group 30"/>
          <p:cNvGrpSpPr>
            <a:grpSpLocks/>
          </p:cNvGrpSpPr>
          <p:nvPr/>
        </p:nvGrpSpPr>
        <p:grpSpPr bwMode="auto">
          <a:xfrm rot="3434755">
            <a:off x="5226050" y="4930776"/>
            <a:ext cx="858837" cy="785812"/>
            <a:chOff x="1751" y="1135"/>
            <a:chExt cx="2232" cy="2232"/>
          </a:xfrm>
        </p:grpSpPr>
        <p:sp>
          <p:nvSpPr>
            <p:cNvPr id="7273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39" name="Group 35"/>
          <p:cNvGrpSpPr>
            <a:grpSpLocks/>
          </p:cNvGrpSpPr>
          <p:nvPr/>
        </p:nvGrpSpPr>
        <p:grpSpPr bwMode="auto">
          <a:xfrm>
            <a:off x="4049713" y="5264150"/>
            <a:ext cx="858837" cy="785813"/>
            <a:chOff x="1751" y="1135"/>
            <a:chExt cx="2232" cy="2232"/>
          </a:xfrm>
        </p:grpSpPr>
        <p:sp>
          <p:nvSpPr>
            <p:cNvPr id="7274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44" name="Group 40"/>
          <p:cNvGrpSpPr>
            <a:grpSpLocks/>
          </p:cNvGrpSpPr>
          <p:nvPr/>
        </p:nvGrpSpPr>
        <p:grpSpPr bwMode="auto">
          <a:xfrm rot="1626381">
            <a:off x="1901825" y="5641975"/>
            <a:ext cx="858838" cy="785813"/>
            <a:chOff x="1751" y="1135"/>
            <a:chExt cx="2232" cy="2232"/>
          </a:xfrm>
        </p:grpSpPr>
        <p:sp>
          <p:nvSpPr>
            <p:cNvPr id="7274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49" name="Group 45"/>
          <p:cNvGrpSpPr>
            <a:grpSpLocks/>
          </p:cNvGrpSpPr>
          <p:nvPr/>
        </p:nvGrpSpPr>
        <p:grpSpPr bwMode="auto">
          <a:xfrm>
            <a:off x="1082675" y="4937125"/>
            <a:ext cx="858838" cy="785813"/>
            <a:chOff x="1751" y="1135"/>
            <a:chExt cx="2232" cy="2232"/>
          </a:xfrm>
        </p:grpSpPr>
        <p:sp>
          <p:nvSpPr>
            <p:cNvPr id="7275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54" name="Group 50"/>
          <p:cNvGrpSpPr>
            <a:grpSpLocks/>
          </p:cNvGrpSpPr>
          <p:nvPr/>
        </p:nvGrpSpPr>
        <p:grpSpPr bwMode="auto">
          <a:xfrm>
            <a:off x="5965825" y="1970088"/>
            <a:ext cx="858838" cy="785812"/>
            <a:chOff x="1751" y="1135"/>
            <a:chExt cx="2232" cy="2232"/>
          </a:xfrm>
        </p:grpSpPr>
        <p:sp>
          <p:nvSpPr>
            <p:cNvPr id="7275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59" name="Group 55"/>
          <p:cNvGrpSpPr>
            <a:grpSpLocks/>
          </p:cNvGrpSpPr>
          <p:nvPr/>
        </p:nvGrpSpPr>
        <p:grpSpPr bwMode="auto">
          <a:xfrm rot="879490">
            <a:off x="4841875" y="1671638"/>
            <a:ext cx="858838" cy="785812"/>
            <a:chOff x="1751" y="1135"/>
            <a:chExt cx="2232" cy="2232"/>
          </a:xfrm>
        </p:grpSpPr>
        <p:sp>
          <p:nvSpPr>
            <p:cNvPr id="7276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6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72" name="Group 68"/>
          <p:cNvGrpSpPr>
            <a:grpSpLocks/>
          </p:cNvGrpSpPr>
          <p:nvPr/>
        </p:nvGrpSpPr>
        <p:grpSpPr bwMode="auto">
          <a:xfrm>
            <a:off x="204788" y="4784725"/>
            <a:ext cx="858837" cy="785813"/>
            <a:chOff x="1751" y="1135"/>
            <a:chExt cx="2232" cy="2232"/>
          </a:xfrm>
        </p:grpSpPr>
        <p:sp>
          <p:nvSpPr>
            <p:cNvPr id="7277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77" name="Group 73"/>
          <p:cNvGrpSpPr>
            <a:grpSpLocks/>
          </p:cNvGrpSpPr>
          <p:nvPr/>
        </p:nvGrpSpPr>
        <p:grpSpPr bwMode="auto">
          <a:xfrm>
            <a:off x="479425" y="5757863"/>
            <a:ext cx="858838" cy="785812"/>
            <a:chOff x="1751" y="1135"/>
            <a:chExt cx="2232" cy="2232"/>
          </a:xfrm>
        </p:grpSpPr>
        <p:sp>
          <p:nvSpPr>
            <p:cNvPr id="7277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8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2783" name="Group 79"/>
          <p:cNvGrpSpPr>
            <a:grpSpLocks/>
          </p:cNvGrpSpPr>
          <p:nvPr/>
        </p:nvGrpSpPr>
        <p:grpSpPr bwMode="auto">
          <a:xfrm>
            <a:off x="471488" y="2281238"/>
            <a:ext cx="858837" cy="785812"/>
            <a:chOff x="1751" y="1135"/>
            <a:chExt cx="2232" cy="2232"/>
          </a:xfrm>
        </p:grpSpPr>
        <p:sp>
          <p:nvSpPr>
            <p:cNvPr id="7278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88"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89"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90"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91"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92"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93"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94"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2795"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6"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7"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8"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9"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0"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1"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2"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3"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4"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5"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6"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7"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8"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9"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0"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1"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2"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3"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14"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15"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16"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17"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18"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19"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20"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2821"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2822" name="Group 118"/>
          <p:cNvGrpSpPr>
            <a:grpSpLocks/>
          </p:cNvGrpSpPr>
          <p:nvPr/>
        </p:nvGrpSpPr>
        <p:grpSpPr bwMode="auto">
          <a:xfrm rot="-3226531">
            <a:off x="6176963" y="5314950"/>
            <a:ext cx="858837" cy="785813"/>
            <a:chOff x="1751" y="1135"/>
            <a:chExt cx="2232" cy="2232"/>
          </a:xfrm>
        </p:grpSpPr>
        <p:sp>
          <p:nvSpPr>
            <p:cNvPr id="72823"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4"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5"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6"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827" name="Text Box 123"/>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2828" name="Group 124"/>
          <p:cNvGrpSpPr>
            <a:grpSpLocks/>
          </p:cNvGrpSpPr>
          <p:nvPr/>
        </p:nvGrpSpPr>
        <p:grpSpPr bwMode="auto">
          <a:xfrm>
            <a:off x="4411663" y="3959225"/>
            <a:ext cx="858837" cy="785813"/>
            <a:chOff x="2779" y="2494"/>
            <a:chExt cx="541" cy="495"/>
          </a:xfrm>
        </p:grpSpPr>
        <p:sp>
          <p:nvSpPr>
            <p:cNvPr id="72829" name="Oval 12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0" name="Oval 12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1" name="Oval 12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2" name="Text Box 12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2835821037"/>
      </p:ext>
    </p:extLst>
  </p:cSld>
  <p:clrMapOvr>
    <a:masterClrMapping/>
  </p:clrMapOvr>
  <p:transition spd="slow">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loud_cha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title"/>
          </p:nvPr>
        </p:nvSpPr>
        <p:spPr>
          <a:xfrm>
            <a:off x="457200" y="0"/>
            <a:ext cx="8229600" cy="1143000"/>
          </a:xfrm>
        </p:spPr>
        <p:txBody>
          <a:bodyPr/>
          <a:lstStyle/>
          <a:p>
            <a:r>
              <a:rPr lang="en-US">
                <a:solidFill>
                  <a:schemeClr val="bg1"/>
                </a:solidFill>
              </a:rPr>
              <a:t>Ionization track</a:t>
            </a:r>
          </a:p>
        </p:txBody>
      </p:sp>
    </p:spTree>
    <p:extLst>
      <p:ext uri="{BB962C8B-B14F-4D97-AF65-F5344CB8AC3E}">
        <p14:creationId xmlns:p14="http://schemas.microsoft.com/office/powerpoint/2010/main" val="358585440"/>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Ionization track</a:t>
            </a:r>
          </a:p>
        </p:txBody>
      </p:sp>
      <p:grpSp>
        <p:nvGrpSpPr>
          <p:cNvPr id="74755" name="Group 3"/>
          <p:cNvGrpSpPr>
            <a:grpSpLocks/>
          </p:cNvGrpSpPr>
          <p:nvPr/>
        </p:nvGrpSpPr>
        <p:grpSpPr bwMode="auto">
          <a:xfrm>
            <a:off x="431800" y="-433388"/>
            <a:ext cx="588963" cy="4778376"/>
            <a:chOff x="272" y="-273"/>
            <a:chExt cx="371" cy="3010"/>
          </a:xfrm>
        </p:grpSpPr>
        <p:grpSp>
          <p:nvGrpSpPr>
            <p:cNvPr id="74756" name="Group 4"/>
            <p:cNvGrpSpPr>
              <a:grpSpLocks/>
            </p:cNvGrpSpPr>
            <p:nvPr/>
          </p:nvGrpSpPr>
          <p:grpSpPr bwMode="auto">
            <a:xfrm rot="5400000">
              <a:off x="272" y="-273"/>
              <a:ext cx="370" cy="369"/>
              <a:chOff x="362" y="2318"/>
              <a:chExt cx="370" cy="369"/>
            </a:xfrm>
          </p:grpSpPr>
          <p:sp>
            <p:nvSpPr>
              <p:cNvPr id="74757"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8"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4759" name="Group 7"/>
            <p:cNvGrpSpPr>
              <a:grpSpLocks/>
            </p:cNvGrpSpPr>
            <p:nvPr/>
          </p:nvGrpSpPr>
          <p:grpSpPr bwMode="auto">
            <a:xfrm rot="5400000">
              <a:off x="272" y="95"/>
              <a:ext cx="370" cy="369"/>
              <a:chOff x="362" y="2318"/>
              <a:chExt cx="370" cy="369"/>
            </a:xfrm>
          </p:grpSpPr>
          <p:sp>
            <p:nvSpPr>
              <p:cNvPr id="74760"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1"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4762" name="Group 10"/>
            <p:cNvGrpSpPr>
              <a:grpSpLocks/>
            </p:cNvGrpSpPr>
            <p:nvPr/>
          </p:nvGrpSpPr>
          <p:grpSpPr bwMode="auto">
            <a:xfrm rot="5400000">
              <a:off x="273" y="463"/>
              <a:ext cx="370" cy="369"/>
              <a:chOff x="362" y="2318"/>
              <a:chExt cx="370" cy="369"/>
            </a:xfrm>
          </p:grpSpPr>
          <p:sp>
            <p:nvSpPr>
              <p:cNvPr id="74763"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4"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4765" name="Group 13"/>
            <p:cNvGrpSpPr>
              <a:grpSpLocks/>
            </p:cNvGrpSpPr>
            <p:nvPr/>
          </p:nvGrpSpPr>
          <p:grpSpPr bwMode="auto">
            <a:xfrm rot="5400000">
              <a:off x="273" y="831"/>
              <a:ext cx="370" cy="369"/>
              <a:chOff x="362" y="2318"/>
              <a:chExt cx="370" cy="369"/>
            </a:xfrm>
          </p:grpSpPr>
          <p:sp>
            <p:nvSpPr>
              <p:cNvPr id="74766"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7"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4768" name="Group 16"/>
            <p:cNvGrpSpPr>
              <a:grpSpLocks/>
            </p:cNvGrpSpPr>
            <p:nvPr/>
          </p:nvGrpSpPr>
          <p:grpSpPr bwMode="auto">
            <a:xfrm rot="5400000">
              <a:off x="273" y="1199"/>
              <a:ext cx="370" cy="369"/>
              <a:chOff x="362" y="2318"/>
              <a:chExt cx="370" cy="369"/>
            </a:xfrm>
          </p:grpSpPr>
          <p:sp>
            <p:nvSpPr>
              <p:cNvPr id="74769"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0"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4771" name="Group 19"/>
            <p:cNvGrpSpPr>
              <a:grpSpLocks/>
            </p:cNvGrpSpPr>
            <p:nvPr/>
          </p:nvGrpSpPr>
          <p:grpSpPr bwMode="auto">
            <a:xfrm rot="5400000">
              <a:off x="273" y="1567"/>
              <a:ext cx="370" cy="369"/>
              <a:chOff x="362" y="2318"/>
              <a:chExt cx="370" cy="369"/>
            </a:xfrm>
          </p:grpSpPr>
          <p:sp>
            <p:nvSpPr>
              <p:cNvPr id="74772"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3"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4774" name="Group 22"/>
            <p:cNvGrpSpPr>
              <a:grpSpLocks/>
            </p:cNvGrpSpPr>
            <p:nvPr/>
          </p:nvGrpSpPr>
          <p:grpSpPr bwMode="auto">
            <a:xfrm rot="5400000">
              <a:off x="273" y="1935"/>
              <a:ext cx="370" cy="369"/>
              <a:chOff x="362" y="2318"/>
              <a:chExt cx="370" cy="369"/>
            </a:xfrm>
          </p:grpSpPr>
          <p:sp>
            <p:nvSpPr>
              <p:cNvPr id="74775"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6"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4777"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8"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9"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780"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1"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2"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3"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4"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5"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6"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7"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8"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89"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0"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1"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2"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3"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4"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5"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6"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797"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74798" name="Group 46"/>
          <p:cNvGrpSpPr>
            <a:grpSpLocks/>
          </p:cNvGrpSpPr>
          <p:nvPr/>
        </p:nvGrpSpPr>
        <p:grpSpPr bwMode="auto">
          <a:xfrm rot="20370108" flipH="1">
            <a:off x="4278313" y="4410075"/>
            <a:ext cx="762000" cy="530225"/>
            <a:chOff x="2827" y="2760"/>
            <a:chExt cx="480" cy="334"/>
          </a:xfrm>
        </p:grpSpPr>
        <p:sp>
          <p:nvSpPr>
            <p:cNvPr id="74799"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0"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1"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2"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3"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4"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5"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6"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7"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08"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74809"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0"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1"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2"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3"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4"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5"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6"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7"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8"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19"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0"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1"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2"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3"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4"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5"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6"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7"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828"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extLst>
      <p:ext uri="{BB962C8B-B14F-4D97-AF65-F5344CB8AC3E}">
        <p14:creationId xmlns:p14="http://schemas.microsoft.com/office/powerpoint/2010/main" val="1159946767"/>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t>Ionization track</a:t>
            </a:r>
          </a:p>
        </p:txBody>
      </p:sp>
      <p:grpSp>
        <p:nvGrpSpPr>
          <p:cNvPr id="94211" name="Group 3"/>
          <p:cNvGrpSpPr>
            <a:grpSpLocks/>
          </p:cNvGrpSpPr>
          <p:nvPr/>
        </p:nvGrpSpPr>
        <p:grpSpPr bwMode="auto">
          <a:xfrm>
            <a:off x="431800" y="-433388"/>
            <a:ext cx="588963" cy="4778376"/>
            <a:chOff x="272" y="-273"/>
            <a:chExt cx="371" cy="3010"/>
          </a:xfrm>
        </p:grpSpPr>
        <p:grpSp>
          <p:nvGrpSpPr>
            <p:cNvPr id="94212" name="Group 4"/>
            <p:cNvGrpSpPr>
              <a:grpSpLocks/>
            </p:cNvGrpSpPr>
            <p:nvPr/>
          </p:nvGrpSpPr>
          <p:grpSpPr bwMode="auto">
            <a:xfrm rot="5400000">
              <a:off x="272" y="-273"/>
              <a:ext cx="370" cy="369"/>
              <a:chOff x="362" y="2318"/>
              <a:chExt cx="370" cy="369"/>
            </a:xfrm>
          </p:grpSpPr>
          <p:sp>
            <p:nvSpPr>
              <p:cNvPr id="94213"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4"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15" name="Group 7"/>
            <p:cNvGrpSpPr>
              <a:grpSpLocks/>
            </p:cNvGrpSpPr>
            <p:nvPr/>
          </p:nvGrpSpPr>
          <p:grpSpPr bwMode="auto">
            <a:xfrm rot="5400000">
              <a:off x="272" y="95"/>
              <a:ext cx="370" cy="369"/>
              <a:chOff x="362" y="2318"/>
              <a:chExt cx="370" cy="369"/>
            </a:xfrm>
          </p:grpSpPr>
          <p:sp>
            <p:nvSpPr>
              <p:cNvPr id="94216"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7"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18" name="Group 10"/>
            <p:cNvGrpSpPr>
              <a:grpSpLocks/>
            </p:cNvGrpSpPr>
            <p:nvPr/>
          </p:nvGrpSpPr>
          <p:grpSpPr bwMode="auto">
            <a:xfrm rot="5400000">
              <a:off x="273" y="463"/>
              <a:ext cx="370" cy="369"/>
              <a:chOff x="362" y="2318"/>
              <a:chExt cx="370" cy="369"/>
            </a:xfrm>
          </p:grpSpPr>
          <p:sp>
            <p:nvSpPr>
              <p:cNvPr id="94219"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0"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21" name="Group 13"/>
            <p:cNvGrpSpPr>
              <a:grpSpLocks/>
            </p:cNvGrpSpPr>
            <p:nvPr/>
          </p:nvGrpSpPr>
          <p:grpSpPr bwMode="auto">
            <a:xfrm rot="5400000">
              <a:off x="273" y="831"/>
              <a:ext cx="370" cy="369"/>
              <a:chOff x="362" y="2318"/>
              <a:chExt cx="370" cy="369"/>
            </a:xfrm>
          </p:grpSpPr>
          <p:sp>
            <p:nvSpPr>
              <p:cNvPr id="94222"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3"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24" name="Group 16"/>
            <p:cNvGrpSpPr>
              <a:grpSpLocks/>
            </p:cNvGrpSpPr>
            <p:nvPr/>
          </p:nvGrpSpPr>
          <p:grpSpPr bwMode="auto">
            <a:xfrm rot="5400000">
              <a:off x="273" y="1199"/>
              <a:ext cx="370" cy="369"/>
              <a:chOff x="362" y="2318"/>
              <a:chExt cx="370" cy="369"/>
            </a:xfrm>
          </p:grpSpPr>
          <p:sp>
            <p:nvSpPr>
              <p:cNvPr id="94225"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6"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27" name="Group 19"/>
            <p:cNvGrpSpPr>
              <a:grpSpLocks/>
            </p:cNvGrpSpPr>
            <p:nvPr/>
          </p:nvGrpSpPr>
          <p:grpSpPr bwMode="auto">
            <a:xfrm rot="5400000">
              <a:off x="273" y="1567"/>
              <a:ext cx="370" cy="369"/>
              <a:chOff x="362" y="2318"/>
              <a:chExt cx="370" cy="369"/>
            </a:xfrm>
          </p:grpSpPr>
          <p:sp>
            <p:nvSpPr>
              <p:cNvPr id="94228"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9"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30" name="Group 22"/>
            <p:cNvGrpSpPr>
              <a:grpSpLocks/>
            </p:cNvGrpSpPr>
            <p:nvPr/>
          </p:nvGrpSpPr>
          <p:grpSpPr bwMode="auto">
            <a:xfrm rot="5400000">
              <a:off x="273" y="1935"/>
              <a:ext cx="370" cy="369"/>
              <a:chOff x="362" y="2318"/>
              <a:chExt cx="370" cy="369"/>
            </a:xfrm>
          </p:grpSpPr>
          <p:sp>
            <p:nvSpPr>
              <p:cNvPr id="94231"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2"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4233"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4"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5"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4236"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37"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38"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39"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0"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1"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2"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3"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4"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5"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6"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7"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8"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49"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0"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1"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2"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3"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94254" name="Group 46"/>
          <p:cNvGrpSpPr>
            <a:grpSpLocks/>
          </p:cNvGrpSpPr>
          <p:nvPr/>
        </p:nvGrpSpPr>
        <p:grpSpPr bwMode="auto">
          <a:xfrm rot="20370108" flipH="1">
            <a:off x="4278313" y="4410075"/>
            <a:ext cx="762000" cy="530225"/>
            <a:chOff x="2827" y="2760"/>
            <a:chExt cx="480" cy="334"/>
          </a:xfrm>
        </p:grpSpPr>
        <p:sp>
          <p:nvSpPr>
            <p:cNvPr id="94255"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6"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7"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8"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59"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0"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1"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2"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3"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4"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94265"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6"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7"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8"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69"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0"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1"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2"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3"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4"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5"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6"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7"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8"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79"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80"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81"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82"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83"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84"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4285" name="Text Box 77"/>
          <p:cNvSpPr txBox="1">
            <a:spLocks noChangeArrowheads="1"/>
          </p:cNvSpPr>
          <p:nvPr/>
        </p:nvSpPr>
        <p:spPr bwMode="auto">
          <a:xfrm>
            <a:off x="2051050" y="5794375"/>
            <a:ext cx="52593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900"/>
              <a:t>Linear Energy Transfer</a:t>
            </a:r>
          </a:p>
        </p:txBody>
      </p:sp>
      <p:sp>
        <p:nvSpPr>
          <p:cNvPr id="94286" name="Line 78"/>
          <p:cNvSpPr>
            <a:spLocks noChangeShapeType="1"/>
          </p:cNvSpPr>
          <p:nvPr/>
        </p:nvSpPr>
        <p:spPr bwMode="auto">
          <a:xfrm>
            <a:off x="885825" y="5732463"/>
            <a:ext cx="748823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extLst>
      <p:ext uri="{BB962C8B-B14F-4D97-AF65-F5344CB8AC3E}">
        <p14:creationId xmlns:p14="http://schemas.microsoft.com/office/powerpoint/2010/main" val="1734499830"/>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t>Ionization track</a:t>
            </a:r>
          </a:p>
        </p:txBody>
      </p:sp>
      <p:grpSp>
        <p:nvGrpSpPr>
          <p:cNvPr id="141315" name="Group 3"/>
          <p:cNvGrpSpPr>
            <a:grpSpLocks/>
          </p:cNvGrpSpPr>
          <p:nvPr/>
        </p:nvGrpSpPr>
        <p:grpSpPr bwMode="auto">
          <a:xfrm>
            <a:off x="431800" y="-433388"/>
            <a:ext cx="588963" cy="4778376"/>
            <a:chOff x="272" y="-273"/>
            <a:chExt cx="371" cy="3010"/>
          </a:xfrm>
        </p:grpSpPr>
        <p:grpSp>
          <p:nvGrpSpPr>
            <p:cNvPr id="141316" name="Group 4"/>
            <p:cNvGrpSpPr>
              <a:grpSpLocks/>
            </p:cNvGrpSpPr>
            <p:nvPr/>
          </p:nvGrpSpPr>
          <p:grpSpPr bwMode="auto">
            <a:xfrm rot="5400000">
              <a:off x="272" y="-273"/>
              <a:ext cx="370" cy="369"/>
              <a:chOff x="362" y="2318"/>
              <a:chExt cx="370" cy="369"/>
            </a:xfrm>
          </p:grpSpPr>
          <p:sp>
            <p:nvSpPr>
              <p:cNvPr id="141317"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18"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319" name="Group 7"/>
            <p:cNvGrpSpPr>
              <a:grpSpLocks/>
            </p:cNvGrpSpPr>
            <p:nvPr/>
          </p:nvGrpSpPr>
          <p:grpSpPr bwMode="auto">
            <a:xfrm rot="5400000">
              <a:off x="272" y="95"/>
              <a:ext cx="370" cy="369"/>
              <a:chOff x="362" y="2318"/>
              <a:chExt cx="370" cy="369"/>
            </a:xfrm>
          </p:grpSpPr>
          <p:sp>
            <p:nvSpPr>
              <p:cNvPr id="141320"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1"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322" name="Group 10"/>
            <p:cNvGrpSpPr>
              <a:grpSpLocks/>
            </p:cNvGrpSpPr>
            <p:nvPr/>
          </p:nvGrpSpPr>
          <p:grpSpPr bwMode="auto">
            <a:xfrm rot="5400000">
              <a:off x="273" y="463"/>
              <a:ext cx="370" cy="369"/>
              <a:chOff x="362" y="2318"/>
              <a:chExt cx="370" cy="369"/>
            </a:xfrm>
          </p:grpSpPr>
          <p:sp>
            <p:nvSpPr>
              <p:cNvPr id="141323"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4"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325" name="Group 13"/>
            <p:cNvGrpSpPr>
              <a:grpSpLocks/>
            </p:cNvGrpSpPr>
            <p:nvPr/>
          </p:nvGrpSpPr>
          <p:grpSpPr bwMode="auto">
            <a:xfrm rot="5400000">
              <a:off x="273" y="831"/>
              <a:ext cx="370" cy="369"/>
              <a:chOff x="362" y="2318"/>
              <a:chExt cx="370" cy="369"/>
            </a:xfrm>
          </p:grpSpPr>
          <p:sp>
            <p:nvSpPr>
              <p:cNvPr id="141326"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7"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328" name="Group 16"/>
            <p:cNvGrpSpPr>
              <a:grpSpLocks/>
            </p:cNvGrpSpPr>
            <p:nvPr/>
          </p:nvGrpSpPr>
          <p:grpSpPr bwMode="auto">
            <a:xfrm rot="5400000">
              <a:off x="273" y="1199"/>
              <a:ext cx="370" cy="369"/>
              <a:chOff x="362" y="2318"/>
              <a:chExt cx="370" cy="369"/>
            </a:xfrm>
          </p:grpSpPr>
          <p:sp>
            <p:nvSpPr>
              <p:cNvPr id="141329"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30"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331" name="Group 19"/>
            <p:cNvGrpSpPr>
              <a:grpSpLocks/>
            </p:cNvGrpSpPr>
            <p:nvPr/>
          </p:nvGrpSpPr>
          <p:grpSpPr bwMode="auto">
            <a:xfrm rot="5400000">
              <a:off x="273" y="1567"/>
              <a:ext cx="370" cy="369"/>
              <a:chOff x="362" y="2318"/>
              <a:chExt cx="370" cy="369"/>
            </a:xfrm>
          </p:grpSpPr>
          <p:sp>
            <p:nvSpPr>
              <p:cNvPr id="141332"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33"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334" name="Group 22"/>
            <p:cNvGrpSpPr>
              <a:grpSpLocks/>
            </p:cNvGrpSpPr>
            <p:nvPr/>
          </p:nvGrpSpPr>
          <p:grpSpPr bwMode="auto">
            <a:xfrm rot="5400000">
              <a:off x="273" y="1935"/>
              <a:ext cx="370" cy="369"/>
              <a:chOff x="362" y="2318"/>
              <a:chExt cx="370" cy="369"/>
            </a:xfrm>
          </p:grpSpPr>
          <p:sp>
            <p:nvSpPr>
              <p:cNvPr id="141335"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36"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1337"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38"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39"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40"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1"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2"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3"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4"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5"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6"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7"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8"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49"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0"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1"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2"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3"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4"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5"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6"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57"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141358" name="Group 46"/>
          <p:cNvGrpSpPr>
            <a:grpSpLocks/>
          </p:cNvGrpSpPr>
          <p:nvPr/>
        </p:nvGrpSpPr>
        <p:grpSpPr bwMode="auto">
          <a:xfrm rot="20370108" flipH="1">
            <a:off x="4278313" y="4410075"/>
            <a:ext cx="762000" cy="530225"/>
            <a:chOff x="2827" y="2760"/>
            <a:chExt cx="480" cy="334"/>
          </a:xfrm>
        </p:grpSpPr>
        <p:sp>
          <p:nvSpPr>
            <p:cNvPr id="141359"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0"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1"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2"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3"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4"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5"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6"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7"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68"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41369"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0"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1"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2"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3"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4"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5"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6"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7"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8"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79"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0"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1"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2"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3"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4"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5"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6"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7"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8"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89" name="Text Box 77"/>
          <p:cNvSpPr txBox="1">
            <a:spLocks noChangeArrowheads="1"/>
          </p:cNvSpPr>
          <p:nvPr/>
        </p:nvSpPr>
        <p:spPr bwMode="auto">
          <a:xfrm>
            <a:off x="2406650" y="3105150"/>
            <a:ext cx="20701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700"/>
              <a:t>initial effects</a:t>
            </a:r>
          </a:p>
        </p:txBody>
      </p:sp>
      <p:sp>
        <p:nvSpPr>
          <p:cNvPr id="141390" name="Line 78"/>
          <p:cNvSpPr>
            <a:spLocks noChangeShapeType="1"/>
          </p:cNvSpPr>
          <p:nvPr/>
        </p:nvSpPr>
        <p:spPr bwMode="auto">
          <a:xfrm flipH="1">
            <a:off x="2814638" y="3613150"/>
            <a:ext cx="6397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1391" name="Line 79"/>
          <p:cNvSpPr>
            <a:spLocks noChangeShapeType="1"/>
          </p:cNvSpPr>
          <p:nvPr/>
        </p:nvSpPr>
        <p:spPr bwMode="auto">
          <a:xfrm>
            <a:off x="3416300" y="3619500"/>
            <a:ext cx="1103313" cy="855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extLst>
      <p:ext uri="{BB962C8B-B14F-4D97-AF65-F5344CB8AC3E}">
        <p14:creationId xmlns:p14="http://schemas.microsoft.com/office/powerpoint/2010/main" val="610789911"/>
      </p:ext>
    </p:extLst>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t>Ionization track</a:t>
            </a:r>
          </a:p>
        </p:txBody>
      </p:sp>
      <p:grpSp>
        <p:nvGrpSpPr>
          <p:cNvPr id="142339" name="Group 3"/>
          <p:cNvGrpSpPr>
            <a:grpSpLocks/>
          </p:cNvGrpSpPr>
          <p:nvPr/>
        </p:nvGrpSpPr>
        <p:grpSpPr bwMode="auto">
          <a:xfrm>
            <a:off x="431800" y="-433388"/>
            <a:ext cx="588963" cy="4778376"/>
            <a:chOff x="272" y="-273"/>
            <a:chExt cx="371" cy="3010"/>
          </a:xfrm>
        </p:grpSpPr>
        <p:grpSp>
          <p:nvGrpSpPr>
            <p:cNvPr id="142340" name="Group 4"/>
            <p:cNvGrpSpPr>
              <a:grpSpLocks/>
            </p:cNvGrpSpPr>
            <p:nvPr/>
          </p:nvGrpSpPr>
          <p:grpSpPr bwMode="auto">
            <a:xfrm rot="5400000">
              <a:off x="272" y="-273"/>
              <a:ext cx="370" cy="369"/>
              <a:chOff x="362" y="2318"/>
              <a:chExt cx="370" cy="369"/>
            </a:xfrm>
          </p:grpSpPr>
          <p:sp>
            <p:nvSpPr>
              <p:cNvPr id="142341"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2"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43" name="Group 7"/>
            <p:cNvGrpSpPr>
              <a:grpSpLocks/>
            </p:cNvGrpSpPr>
            <p:nvPr/>
          </p:nvGrpSpPr>
          <p:grpSpPr bwMode="auto">
            <a:xfrm rot="5400000">
              <a:off x="272" y="95"/>
              <a:ext cx="370" cy="369"/>
              <a:chOff x="362" y="2318"/>
              <a:chExt cx="370" cy="369"/>
            </a:xfrm>
          </p:grpSpPr>
          <p:sp>
            <p:nvSpPr>
              <p:cNvPr id="142344"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5"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46" name="Group 10"/>
            <p:cNvGrpSpPr>
              <a:grpSpLocks/>
            </p:cNvGrpSpPr>
            <p:nvPr/>
          </p:nvGrpSpPr>
          <p:grpSpPr bwMode="auto">
            <a:xfrm rot="5400000">
              <a:off x="273" y="463"/>
              <a:ext cx="370" cy="369"/>
              <a:chOff x="362" y="2318"/>
              <a:chExt cx="370" cy="369"/>
            </a:xfrm>
          </p:grpSpPr>
          <p:sp>
            <p:nvSpPr>
              <p:cNvPr id="142347"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8"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49" name="Group 13"/>
            <p:cNvGrpSpPr>
              <a:grpSpLocks/>
            </p:cNvGrpSpPr>
            <p:nvPr/>
          </p:nvGrpSpPr>
          <p:grpSpPr bwMode="auto">
            <a:xfrm rot="5400000">
              <a:off x="273" y="831"/>
              <a:ext cx="370" cy="369"/>
              <a:chOff x="362" y="2318"/>
              <a:chExt cx="370" cy="369"/>
            </a:xfrm>
          </p:grpSpPr>
          <p:sp>
            <p:nvSpPr>
              <p:cNvPr id="142350"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1"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52" name="Group 16"/>
            <p:cNvGrpSpPr>
              <a:grpSpLocks/>
            </p:cNvGrpSpPr>
            <p:nvPr/>
          </p:nvGrpSpPr>
          <p:grpSpPr bwMode="auto">
            <a:xfrm rot="5400000">
              <a:off x="273" y="1199"/>
              <a:ext cx="370" cy="369"/>
              <a:chOff x="362" y="2318"/>
              <a:chExt cx="370" cy="369"/>
            </a:xfrm>
          </p:grpSpPr>
          <p:sp>
            <p:nvSpPr>
              <p:cNvPr id="142353"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4"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55" name="Group 19"/>
            <p:cNvGrpSpPr>
              <a:grpSpLocks/>
            </p:cNvGrpSpPr>
            <p:nvPr/>
          </p:nvGrpSpPr>
          <p:grpSpPr bwMode="auto">
            <a:xfrm rot="5400000">
              <a:off x="273" y="1567"/>
              <a:ext cx="370" cy="369"/>
              <a:chOff x="362" y="2318"/>
              <a:chExt cx="370" cy="369"/>
            </a:xfrm>
          </p:grpSpPr>
          <p:sp>
            <p:nvSpPr>
              <p:cNvPr id="142356"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7"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58" name="Group 22"/>
            <p:cNvGrpSpPr>
              <a:grpSpLocks/>
            </p:cNvGrpSpPr>
            <p:nvPr/>
          </p:nvGrpSpPr>
          <p:grpSpPr bwMode="auto">
            <a:xfrm rot="5400000">
              <a:off x="273" y="1935"/>
              <a:ext cx="370" cy="369"/>
              <a:chOff x="362" y="2318"/>
              <a:chExt cx="370" cy="369"/>
            </a:xfrm>
          </p:grpSpPr>
          <p:sp>
            <p:nvSpPr>
              <p:cNvPr id="142359"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0"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361"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2"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3"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2364"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5"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6"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7"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8"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69"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0"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1"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2"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3"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4"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5"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6"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7"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8"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79"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0"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1"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142382" name="Group 46"/>
          <p:cNvGrpSpPr>
            <a:grpSpLocks/>
          </p:cNvGrpSpPr>
          <p:nvPr/>
        </p:nvGrpSpPr>
        <p:grpSpPr bwMode="auto">
          <a:xfrm rot="20370108" flipH="1">
            <a:off x="4278313" y="4410075"/>
            <a:ext cx="762000" cy="530225"/>
            <a:chOff x="2827" y="2760"/>
            <a:chExt cx="480" cy="334"/>
          </a:xfrm>
        </p:grpSpPr>
        <p:sp>
          <p:nvSpPr>
            <p:cNvPr id="142383"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4"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5"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6"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7"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8"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89"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0"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1"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2"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42393"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4"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5"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6"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7"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8"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399"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0"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1"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2"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3"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4"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5"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6"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7"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8"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09"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0"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1"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2"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3" name="Text Box 77"/>
          <p:cNvSpPr txBox="1">
            <a:spLocks noChangeArrowheads="1"/>
          </p:cNvSpPr>
          <p:nvPr/>
        </p:nvSpPr>
        <p:spPr bwMode="auto">
          <a:xfrm>
            <a:off x="2733675" y="5942013"/>
            <a:ext cx="38989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700"/>
              <a:t>Homogeneous reactions</a:t>
            </a:r>
          </a:p>
        </p:txBody>
      </p:sp>
      <p:sp>
        <p:nvSpPr>
          <p:cNvPr id="142414" name="Text Box 78"/>
          <p:cNvSpPr txBox="1">
            <a:spLocks noChangeArrowheads="1"/>
          </p:cNvSpPr>
          <p:nvPr/>
        </p:nvSpPr>
        <p:spPr bwMode="auto">
          <a:xfrm>
            <a:off x="2406650" y="3105150"/>
            <a:ext cx="20701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700"/>
              <a:t>initial effects</a:t>
            </a:r>
          </a:p>
        </p:txBody>
      </p:sp>
      <p:sp>
        <p:nvSpPr>
          <p:cNvPr id="142415" name="Line 79"/>
          <p:cNvSpPr>
            <a:spLocks noChangeShapeType="1"/>
          </p:cNvSpPr>
          <p:nvPr/>
        </p:nvSpPr>
        <p:spPr bwMode="auto">
          <a:xfrm flipH="1">
            <a:off x="2814638" y="3613150"/>
            <a:ext cx="6397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6" name="Line 80"/>
          <p:cNvSpPr>
            <a:spLocks noChangeShapeType="1"/>
          </p:cNvSpPr>
          <p:nvPr/>
        </p:nvSpPr>
        <p:spPr bwMode="auto">
          <a:xfrm>
            <a:off x="3416300" y="3619500"/>
            <a:ext cx="1103313" cy="855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7" name="Line 81"/>
          <p:cNvSpPr>
            <a:spLocks noChangeShapeType="1"/>
          </p:cNvSpPr>
          <p:nvPr/>
        </p:nvSpPr>
        <p:spPr bwMode="auto">
          <a:xfrm flipH="1" flipV="1">
            <a:off x="2428875" y="5414963"/>
            <a:ext cx="2309813" cy="581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2418" name="Line 82"/>
          <p:cNvSpPr>
            <a:spLocks noChangeShapeType="1"/>
          </p:cNvSpPr>
          <p:nvPr/>
        </p:nvSpPr>
        <p:spPr bwMode="auto">
          <a:xfrm flipV="1">
            <a:off x="4700588" y="5529263"/>
            <a:ext cx="3092450" cy="473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extLst>
      <p:ext uri="{BB962C8B-B14F-4D97-AF65-F5344CB8AC3E}">
        <p14:creationId xmlns:p14="http://schemas.microsoft.com/office/powerpoint/2010/main" val="2613316042"/>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initial effects</a:t>
            </a:r>
          </a:p>
        </p:txBody>
      </p:sp>
      <p:sp>
        <p:nvSpPr>
          <p:cNvPr id="7577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780"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781" name="Group 5"/>
          <p:cNvGrpSpPr>
            <a:grpSpLocks/>
          </p:cNvGrpSpPr>
          <p:nvPr/>
        </p:nvGrpSpPr>
        <p:grpSpPr bwMode="auto">
          <a:xfrm rot="1198672">
            <a:off x="2047875" y="4568825"/>
            <a:ext cx="858838" cy="785813"/>
            <a:chOff x="1751" y="1135"/>
            <a:chExt cx="2232" cy="2232"/>
          </a:xfrm>
        </p:grpSpPr>
        <p:sp>
          <p:nvSpPr>
            <p:cNvPr id="75782"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3"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4"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5"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86" name="Group 10"/>
          <p:cNvGrpSpPr>
            <a:grpSpLocks/>
          </p:cNvGrpSpPr>
          <p:nvPr/>
        </p:nvGrpSpPr>
        <p:grpSpPr bwMode="auto">
          <a:xfrm rot="-1425292">
            <a:off x="3419475" y="4343400"/>
            <a:ext cx="858838" cy="785813"/>
            <a:chOff x="1751" y="1135"/>
            <a:chExt cx="2232" cy="2232"/>
          </a:xfrm>
        </p:grpSpPr>
        <p:sp>
          <p:nvSpPr>
            <p:cNvPr id="75787"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8"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9"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0"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91" name="Group 15"/>
          <p:cNvGrpSpPr>
            <a:grpSpLocks/>
          </p:cNvGrpSpPr>
          <p:nvPr/>
        </p:nvGrpSpPr>
        <p:grpSpPr bwMode="auto">
          <a:xfrm>
            <a:off x="6169025" y="2941638"/>
            <a:ext cx="858838" cy="785812"/>
            <a:chOff x="1751" y="1135"/>
            <a:chExt cx="2232" cy="2232"/>
          </a:xfrm>
        </p:grpSpPr>
        <p:sp>
          <p:nvSpPr>
            <p:cNvPr id="75792"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3"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4"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5"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96" name="Group 20"/>
          <p:cNvGrpSpPr>
            <a:grpSpLocks/>
          </p:cNvGrpSpPr>
          <p:nvPr/>
        </p:nvGrpSpPr>
        <p:grpSpPr bwMode="auto">
          <a:xfrm>
            <a:off x="6221413" y="4371975"/>
            <a:ext cx="858837" cy="785813"/>
            <a:chOff x="1751" y="1135"/>
            <a:chExt cx="2232" cy="2232"/>
          </a:xfrm>
        </p:grpSpPr>
        <p:sp>
          <p:nvSpPr>
            <p:cNvPr id="75797"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8"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9"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0"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01" name="Group 25"/>
          <p:cNvGrpSpPr>
            <a:grpSpLocks/>
          </p:cNvGrpSpPr>
          <p:nvPr/>
        </p:nvGrpSpPr>
        <p:grpSpPr bwMode="auto">
          <a:xfrm>
            <a:off x="5081588" y="2724150"/>
            <a:ext cx="858837" cy="785813"/>
            <a:chOff x="1751" y="1135"/>
            <a:chExt cx="2232" cy="2232"/>
          </a:xfrm>
        </p:grpSpPr>
        <p:sp>
          <p:nvSpPr>
            <p:cNvPr id="75802"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3"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4"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5"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06" name="Group 30"/>
          <p:cNvGrpSpPr>
            <a:grpSpLocks/>
          </p:cNvGrpSpPr>
          <p:nvPr/>
        </p:nvGrpSpPr>
        <p:grpSpPr bwMode="auto">
          <a:xfrm rot="3434755">
            <a:off x="5226050" y="4930776"/>
            <a:ext cx="858837" cy="785812"/>
            <a:chOff x="1751" y="1135"/>
            <a:chExt cx="2232" cy="2232"/>
          </a:xfrm>
        </p:grpSpPr>
        <p:sp>
          <p:nvSpPr>
            <p:cNvPr id="75807"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8"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9"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0"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11" name="Group 35"/>
          <p:cNvGrpSpPr>
            <a:grpSpLocks/>
          </p:cNvGrpSpPr>
          <p:nvPr/>
        </p:nvGrpSpPr>
        <p:grpSpPr bwMode="auto">
          <a:xfrm>
            <a:off x="4049713" y="5264150"/>
            <a:ext cx="858837" cy="785813"/>
            <a:chOff x="1751" y="1135"/>
            <a:chExt cx="2232" cy="2232"/>
          </a:xfrm>
        </p:grpSpPr>
        <p:sp>
          <p:nvSpPr>
            <p:cNvPr id="75812"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3"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4"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5"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16" name="Group 40"/>
          <p:cNvGrpSpPr>
            <a:grpSpLocks/>
          </p:cNvGrpSpPr>
          <p:nvPr/>
        </p:nvGrpSpPr>
        <p:grpSpPr bwMode="auto">
          <a:xfrm rot="1626381">
            <a:off x="1901825" y="5641975"/>
            <a:ext cx="858838" cy="785813"/>
            <a:chOff x="1751" y="1135"/>
            <a:chExt cx="2232" cy="2232"/>
          </a:xfrm>
        </p:grpSpPr>
        <p:sp>
          <p:nvSpPr>
            <p:cNvPr id="75817"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8"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9"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0"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21" name="Group 45"/>
          <p:cNvGrpSpPr>
            <a:grpSpLocks/>
          </p:cNvGrpSpPr>
          <p:nvPr/>
        </p:nvGrpSpPr>
        <p:grpSpPr bwMode="auto">
          <a:xfrm>
            <a:off x="1082675" y="4937125"/>
            <a:ext cx="858838" cy="785813"/>
            <a:chOff x="1751" y="1135"/>
            <a:chExt cx="2232" cy="2232"/>
          </a:xfrm>
        </p:grpSpPr>
        <p:sp>
          <p:nvSpPr>
            <p:cNvPr id="75822"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3"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4"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5"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26" name="Group 50"/>
          <p:cNvGrpSpPr>
            <a:grpSpLocks/>
          </p:cNvGrpSpPr>
          <p:nvPr/>
        </p:nvGrpSpPr>
        <p:grpSpPr bwMode="auto">
          <a:xfrm>
            <a:off x="5965825" y="1970088"/>
            <a:ext cx="858838" cy="785812"/>
            <a:chOff x="1751" y="1135"/>
            <a:chExt cx="2232" cy="2232"/>
          </a:xfrm>
        </p:grpSpPr>
        <p:sp>
          <p:nvSpPr>
            <p:cNvPr id="75827"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8"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9"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0"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31" name="Group 55"/>
          <p:cNvGrpSpPr>
            <a:grpSpLocks/>
          </p:cNvGrpSpPr>
          <p:nvPr/>
        </p:nvGrpSpPr>
        <p:grpSpPr bwMode="auto">
          <a:xfrm rot="879490">
            <a:off x="4841875" y="1671638"/>
            <a:ext cx="858838" cy="785812"/>
            <a:chOff x="1751" y="1135"/>
            <a:chExt cx="2232" cy="2232"/>
          </a:xfrm>
        </p:grpSpPr>
        <p:sp>
          <p:nvSpPr>
            <p:cNvPr id="75832"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3"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4"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5"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36"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7"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8"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9"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0"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1"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2"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3"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844" name="Group 68"/>
          <p:cNvGrpSpPr>
            <a:grpSpLocks/>
          </p:cNvGrpSpPr>
          <p:nvPr/>
        </p:nvGrpSpPr>
        <p:grpSpPr bwMode="auto">
          <a:xfrm>
            <a:off x="204788" y="4784725"/>
            <a:ext cx="858837" cy="785813"/>
            <a:chOff x="1751" y="1135"/>
            <a:chExt cx="2232" cy="2232"/>
          </a:xfrm>
        </p:grpSpPr>
        <p:sp>
          <p:nvSpPr>
            <p:cNvPr id="75845"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6"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8"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49" name="Group 73"/>
          <p:cNvGrpSpPr>
            <a:grpSpLocks/>
          </p:cNvGrpSpPr>
          <p:nvPr/>
        </p:nvGrpSpPr>
        <p:grpSpPr bwMode="auto">
          <a:xfrm>
            <a:off x="479425" y="5757863"/>
            <a:ext cx="858838" cy="785812"/>
            <a:chOff x="1751" y="1135"/>
            <a:chExt cx="2232" cy="2232"/>
          </a:xfrm>
        </p:grpSpPr>
        <p:sp>
          <p:nvSpPr>
            <p:cNvPr id="75850"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51"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52"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53"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54"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5855" name="Group 79"/>
          <p:cNvGrpSpPr>
            <a:grpSpLocks/>
          </p:cNvGrpSpPr>
          <p:nvPr/>
        </p:nvGrpSpPr>
        <p:grpSpPr bwMode="auto">
          <a:xfrm>
            <a:off x="471488" y="2281238"/>
            <a:ext cx="858837" cy="785812"/>
            <a:chOff x="1751" y="1135"/>
            <a:chExt cx="2232" cy="2232"/>
          </a:xfrm>
        </p:grpSpPr>
        <p:sp>
          <p:nvSpPr>
            <p:cNvPr id="75856"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57"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58"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59"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60"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861"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862"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863"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864"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865"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866"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5867"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68"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69"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0"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1"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2"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3"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4"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5"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6"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7"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8"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9"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0"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1"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2"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3"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4"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5"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86"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87"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88"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89"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90"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91"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92"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5893"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5894" name="Group 118"/>
          <p:cNvGrpSpPr>
            <a:grpSpLocks/>
          </p:cNvGrpSpPr>
          <p:nvPr/>
        </p:nvGrpSpPr>
        <p:grpSpPr bwMode="auto">
          <a:xfrm rot="-3226531">
            <a:off x="6176963" y="5314950"/>
            <a:ext cx="858837" cy="785813"/>
            <a:chOff x="1751" y="1135"/>
            <a:chExt cx="2232" cy="2232"/>
          </a:xfrm>
        </p:grpSpPr>
        <p:sp>
          <p:nvSpPr>
            <p:cNvPr id="75895"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6"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7"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8"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99" name="Text Box 123"/>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5900" name="Group 124"/>
          <p:cNvGrpSpPr>
            <a:grpSpLocks/>
          </p:cNvGrpSpPr>
          <p:nvPr/>
        </p:nvGrpSpPr>
        <p:grpSpPr bwMode="auto">
          <a:xfrm>
            <a:off x="4411663" y="3959225"/>
            <a:ext cx="858837" cy="785813"/>
            <a:chOff x="2779" y="2494"/>
            <a:chExt cx="541" cy="495"/>
          </a:xfrm>
        </p:grpSpPr>
        <p:sp>
          <p:nvSpPr>
            <p:cNvPr id="75901" name="Oval 12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2" name="Oval 12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3" name="Oval 12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4" name="Text Box 12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3692610067"/>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initial effects</a:t>
            </a:r>
          </a:p>
        </p:txBody>
      </p:sp>
      <p:sp>
        <p:nvSpPr>
          <p:cNvPr id="76803"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04"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05" name="Group 5"/>
          <p:cNvGrpSpPr>
            <a:grpSpLocks/>
          </p:cNvGrpSpPr>
          <p:nvPr/>
        </p:nvGrpSpPr>
        <p:grpSpPr bwMode="auto">
          <a:xfrm rot="1198672">
            <a:off x="2047875" y="4568825"/>
            <a:ext cx="858838" cy="785813"/>
            <a:chOff x="1751" y="1135"/>
            <a:chExt cx="2232" cy="2232"/>
          </a:xfrm>
        </p:grpSpPr>
        <p:sp>
          <p:nvSpPr>
            <p:cNvPr id="76806"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7"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9"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0" name="Group 10"/>
          <p:cNvGrpSpPr>
            <a:grpSpLocks/>
          </p:cNvGrpSpPr>
          <p:nvPr/>
        </p:nvGrpSpPr>
        <p:grpSpPr bwMode="auto">
          <a:xfrm rot="-1425292">
            <a:off x="3419475" y="4343400"/>
            <a:ext cx="858838" cy="785813"/>
            <a:chOff x="1751" y="1135"/>
            <a:chExt cx="2232" cy="2232"/>
          </a:xfrm>
        </p:grpSpPr>
        <p:sp>
          <p:nvSpPr>
            <p:cNvPr id="76811"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3"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4"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5" name="Group 15"/>
          <p:cNvGrpSpPr>
            <a:grpSpLocks/>
          </p:cNvGrpSpPr>
          <p:nvPr/>
        </p:nvGrpSpPr>
        <p:grpSpPr bwMode="auto">
          <a:xfrm>
            <a:off x="6169025" y="2941638"/>
            <a:ext cx="858838" cy="785812"/>
            <a:chOff x="1751" y="1135"/>
            <a:chExt cx="2232" cy="2232"/>
          </a:xfrm>
        </p:grpSpPr>
        <p:sp>
          <p:nvSpPr>
            <p:cNvPr id="76816"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7"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8"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9"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20" name="Group 20"/>
          <p:cNvGrpSpPr>
            <a:grpSpLocks/>
          </p:cNvGrpSpPr>
          <p:nvPr/>
        </p:nvGrpSpPr>
        <p:grpSpPr bwMode="auto">
          <a:xfrm>
            <a:off x="6221413" y="4371975"/>
            <a:ext cx="858837" cy="785813"/>
            <a:chOff x="1751" y="1135"/>
            <a:chExt cx="2232" cy="2232"/>
          </a:xfrm>
        </p:grpSpPr>
        <p:sp>
          <p:nvSpPr>
            <p:cNvPr id="76821"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2"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3"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4"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25" name="Group 25"/>
          <p:cNvGrpSpPr>
            <a:grpSpLocks/>
          </p:cNvGrpSpPr>
          <p:nvPr/>
        </p:nvGrpSpPr>
        <p:grpSpPr bwMode="auto">
          <a:xfrm>
            <a:off x="5081588" y="2724150"/>
            <a:ext cx="858837" cy="785813"/>
            <a:chOff x="1751" y="1135"/>
            <a:chExt cx="2232" cy="2232"/>
          </a:xfrm>
        </p:grpSpPr>
        <p:sp>
          <p:nvSpPr>
            <p:cNvPr id="76826"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7"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8"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9"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30" name="Group 30"/>
          <p:cNvGrpSpPr>
            <a:grpSpLocks/>
          </p:cNvGrpSpPr>
          <p:nvPr/>
        </p:nvGrpSpPr>
        <p:grpSpPr bwMode="auto">
          <a:xfrm rot="3434755">
            <a:off x="5226050" y="4930776"/>
            <a:ext cx="858837" cy="785812"/>
            <a:chOff x="1751" y="1135"/>
            <a:chExt cx="2232" cy="2232"/>
          </a:xfrm>
        </p:grpSpPr>
        <p:sp>
          <p:nvSpPr>
            <p:cNvPr id="76831"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2"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3"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4"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35" name="Group 35"/>
          <p:cNvGrpSpPr>
            <a:grpSpLocks/>
          </p:cNvGrpSpPr>
          <p:nvPr/>
        </p:nvGrpSpPr>
        <p:grpSpPr bwMode="auto">
          <a:xfrm>
            <a:off x="4049713" y="5264150"/>
            <a:ext cx="858837" cy="785813"/>
            <a:chOff x="1751" y="1135"/>
            <a:chExt cx="2232" cy="2232"/>
          </a:xfrm>
        </p:grpSpPr>
        <p:sp>
          <p:nvSpPr>
            <p:cNvPr id="76836"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7"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8"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9"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40" name="Group 40"/>
          <p:cNvGrpSpPr>
            <a:grpSpLocks/>
          </p:cNvGrpSpPr>
          <p:nvPr/>
        </p:nvGrpSpPr>
        <p:grpSpPr bwMode="auto">
          <a:xfrm rot="1626381">
            <a:off x="1901825" y="5641975"/>
            <a:ext cx="858838" cy="785813"/>
            <a:chOff x="1751" y="1135"/>
            <a:chExt cx="2232" cy="2232"/>
          </a:xfrm>
        </p:grpSpPr>
        <p:sp>
          <p:nvSpPr>
            <p:cNvPr id="76841"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2"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3"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4"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45" name="Group 45"/>
          <p:cNvGrpSpPr>
            <a:grpSpLocks/>
          </p:cNvGrpSpPr>
          <p:nvPr/>
        </p:nvGrpSpPr>
        <p:grpSpPr bwMode="auto">
          <a:xfrm>
            <a:off x="1082675" y="4937125"/>
            <a:ext cx="858838" cy="785813"/>
            <a:chOff x="1751" y="1135"/>
            <a:chExt cx="2232" cy="2232"/>
          </a:xfrm>
        </p:grpSpPr>
        <p:sp>
          <p:nvSpPr>
            <p:cNvPr id="76846"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7"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8"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9"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50" name="Group 50"/>
          <p:cNvGrpSpPr>
            <a:grpSpLocks/>
          </p:cNvGrpSpPr>
          <p:nvPr/>
        </p:nvGrpSpPr>
        <p:grpSpPr bwMode="auto">
          <a:xfrm>
            <a:off x="5965825" y="1970088"/>
            <a:ext cx="858838" cy="785812"/>
            <a:chOff x="1751" y="1135"/>
            <a:chExt cx="2232" cy="2232"/>
          </a:xfrm>
        </p:grpSpPr>
        <p:sp>
          <p:nvSpPr>
            <p:cNvPr id="76851"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2"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3"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4"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55" name="Group 55"/>
          <p:cNvGrpSpPr>
            <a:grpSpLocks/>
          </p:cNvGrpSpPr>
          <p:nvPr/>
        </p:nvGrpSpPr>
        <p:grpSpPr bwMode="auto">
          <a:xfrm rot="879490">
            <a:off x="4841875" y="1671638"/>
            <a:ext cx="858838" cy="785812"/>
            <a:chOff x="1751" y="1135"/>
            <a:chExt cx="2232" cy="2232"/>
          </a:xfrm>
        </p:grpSpPr>
        <p:sp>
          <p:nvSpPr>
            <p:cNvPr id="76856"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7"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8"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9"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60"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1"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2"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3"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4"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5"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6"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7"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68" name="Group 68"/>
          <p:cNvGrpSpPr>
            <a:grpSpLocks/>
          </p:cNvGrpSpPr>
          <p:nvPr/>
        </p:nvGrpSpPr>
        <p:grpSpPr bwMode="auto">
          <a:xfrm>
            <a:off x="204788" y="4784725"/>
            <a:ext cx="858837" cy="785813"/>
            <a:chOff x="1751" y="1135"/>
            <a:chExt cx="2232" cy="2232"/>
          </a:xfrm>
        </p:grpSpPr>
        <p:sp>
          <p:nvSpPr>
            <p:cNvPr id="7686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73" name="Group 73"/>
          <p:cNvGrpSpPr>
            <a:grpSpLocks/>
          </p:cNvGrpSpPr>
          <p:nvPr/>
        </p:nvGrpSpPr>
        <p:grpSpPr bwMode="auto">
          <a:xfrm>
            <a:off x="479425" y="5757863"/>
            <a:ext cx="858838" cy="785812"/>
            <a:chOff x="1751" y="1135"/>
            <a:chExt cx="2232" cy="2232"/>
          </a:xfrm>
        </p:grpSpPr>
        <p:sp>
          <p:nvSpPr>
            <p:cNvPr id="7687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78"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6879" name="Group 79"/>
          <p:cNvGrpSpPr>
            <a:grpSpLocks/>
          </p:cNvGrpSpPr>
          <p:nvPr/>
        </p:nvGrpSpPr>
        <p:grpSpPr bwMode="auto">
          <a:xfrm>
            <a:off x="471488" y="2281238"/>
            <a:ext cx="858837" cy="785812"/>
            <a:chOff x="1751" y="1135"/>
            <a:chExt cx="2232" cy="2232"/>
          </a:xfrm>
        </p:grpSpPr>
        <p:sp>
          <p:nvSpPr>
            <p:cNvPr id="76880"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81"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82"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83"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84"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85"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86"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87"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88"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89"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90"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6891"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2"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3"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4"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5"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6"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7"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8"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9"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0"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1"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2"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3"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6"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7"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8"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9"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0"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1"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2"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3"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4"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5"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6"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6917"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6918" name="Group 118"/>
          <p:cNvGrpSpPr>
            <a:grpSpLocks/>
          </p:cNvGrpSpPr>
          <p:nvPr/>
        </p:nvGrpSpPr>
        <p:grpSpPr bwMode="auto">
          <a:xfrm rot="-3226531">
            <a:off x="6176963" y="5314950"/>
            <a:ext cx="858837" cy="785813"/>
            <a:chOff x="1751" y="1135"/>
            <a:chExt cx="2232" cy="2232"/>
          </a:xfrm>
        </p:grpSpPr>
        <p:sp>
          <p:nvSpPr>
            <p:cNvPr id="76919"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0"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1"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2"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923" name="Text Box 123"/>
          <p:cNvSpPr txBox="1">
            <a:spLocks noChangeArrowheads="1"/>
          </p:cNvSpPr>
          <p:nvPr/>
        </p:nvSpPr>
        <p:spPr bwMode="auto">
          <a:xfrm>
            <a:off x="3363913" y="37020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neutralization</a:t>
            </a:r>
          </a:p>
        </p:txBody>
      </p:sp>
      <p:sp>
        <p:nvSpPr>
          <p:cNvPr id="76924" name="Text Box 124"/>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6925" name="Group 125"/>
          <p:cNvGrpSpPr>
            <a:grpSpLocks/>
          </p:cNvGrpSpPr>
          <p:nvPr/>
        </p:nvGrpSpPr>
        <p:grpSpPr bwMode="auto">
          <a:xfrm>
            <a:off x="4411663" y="3959225"/>
            <a:ext cx="858837" cy="785813"/>
            <a:chOff x="2779" y="2494"/>
            <a:chExt cx="541" cy="495"/>
          </a:xfrm>
        </p:grpSpPr>
        <p:sp>
          <p:nvSpPr>
            <p:cNvPr id="76926" name="Oval 126"/>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7" name="Oval 127"/>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8" name="Oval 128"/>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9" name="Text Box 129"/>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3038497073"/>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initial effects</a:t>
            </a:r>
          </a:p>
        </p:txBody>
      </p:sp>
      <p:sp>
        <p:nvSpPr>
          <p:cNvPr id="7782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782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7829" name="Group 5"/>
          <p:cNvGrpSpPr>
            <a:grpSpLocks/>
          </p:cNvGrpSpPr>
          <p:nvPr/>
        </p:nvGrpSpPr>
        <p:grpSpPr bwMode="auto">
          <a:xfrm rot="1198672">
            <a:off x="2047875" y="4568825"/>
            <a:ext cx="858838" cy="785813"/>
            <a:chOff x="1751" y="1135"/>
            <a:chExt cx="2232" cy="2232"/>
          </a:xfrm>
        </p:grpSpPr>
        <p:sp>
          <p:nvSpPr>
            <p:cNvPr id="7783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34" name="Group 10"/>
          <p:cNvGrpSpPr>
            <a:grpSpLocks/>
          </p:cNvGrpSpPr>
          <p:nvPr/>
        </p:nvGrpSpPr>
        <p:grpSpPr bwMode="auto">
          <a:xfrm rot="-1425292">
            <a:off x="3419475" y="4343400"/>
            <a:ext cx="858838" cy="785813"/>
            <a:chOff x="1751" y="1135"/>
            <a:chExt cx="2232" cy="2232"/>
          </a:xfrm>
        </p:grpSpPr>
        <p:sp>
          <p:nvSpPr>
            <p:cNvPr id="7783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39" name="Group 15"/>
          <p:cNvGrpSpPr>
            <a:grpSpLocks/>
          </p:cNvGrpSpPr>
          <p:nvPr/>
        </p:nvGrpSpPr>
        <p:grpSpPr bwMode="auto">
          <a:xfrm>
            <a:off x="6169025" y="2941638"/>
            <a:ext cx="858838" cy="785812"/>
            <a:chOff x="1751" y="1135"/>
            <a:chExt cx="2232" cy="2232"/>
          </a:xfrm>
        </p:grpSpPr>
        <p:sp>
          <p:nvSpPr>
            <p:cNvPr id="7784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44" name="Group 20"/>
          <p:cNvGrpSpPr>
            <a:grpSpLocks/>
          </p:cNvGrpSpPr>
          <p:nvPr/>
        </p:nvGrpSpPr>
        <p:grpSpPr bwMode="auto">
          <a:xfrm>
            <a:off x="6221413" y="4371975"/>
            <a:ext cx="858837" cy="785813"/>
            <a:chOff x="1751" y="1135"/>
            <a:chExt cx="2232" cy="2232"/>
          </a:xfrm>
        </p:grpSpPr>
        <p:sp>
          <p:nvSpPr>
            <p:cNvPr id="7784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49" name="Group 25"/>
          <p:cNvGrpSpPr>
            <a:grpSpLocks/>
          </p:cNvGrpSpPr>
          <p:nvPr/>
        </p:nvGrpSpPr>
        <p:grpSpPr bwMode="auto">
          <a:xfrm>
            <a:off x="5081588" y="2724150"/>
            <a:ext cx="858837" cy="785813"/>
            <a:chOff x="1751" y="1135"/>
            <a:chExt cx="2232" cy="2232"/>
          </a:xfrm>
        </p:grpSpPr>
        <p:sp>
          <p:nvSpPr>
            <p:cNvPr id="7785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4" name="Group 30"/>
          <p:cNvGrpSpPr>
            <a:grpSpLocks/>
          </p:cNvGrpSpPr>
          <p:nvPr/>
        </p:nvGrpSpPr>
        <p:grpSpPr bwMode="auto">
          <a:xfrm rot="3434755">
            <a:off x="5226050" y="4930776"/>
            <a:ext cx="858837" cy="785812"/>
            <a:chOff x="1751" y="1135"/>
            <a:chExt cx="2232" cy="2232"/>
          </a:xfrm>
        </p:grpSpPr>
        <p:sp>
          <p:nvSpPr>
            <p:cNvPr id="7785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9" name="Group 35"/>
          <p:cNvGrpSpPr>
            <a:grpSpLocks/>
          </p:cNvGrpSpPr>
          <p:nvPr/>
        </p:nvGrpSpPr>
        <p:grpSpPr bwMode="auto">
          <a:xfrm>
            <a:off x="4049713" y="5264150"/>
            <a:ext cx="858837" cy="785813"/>
            <a:chOff x="1751" y="1135"/>
            <a:chExt cx="2232" cy="2232"/>
          </a:xfrm>
        </p:grpSpPr>
        <p:sp>
          <p:nvSpPr>
            <p:cNvPr id="7786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64" name="Group 40"/>
          <p:cNvGrpSpPr>
            <a:grpSpLocks/>
          </p:cNvGrpSpPr>
          <p:nvPr/>
        </p:nvGrpSpPr>
        <p:grpSpPr bwMode="auto">
          <a:xfrm rot="1626381">
            <a:off x="1901825" y="5641975"/>
            <a:ext cx="858838" cy="785813"/>
            <a:chOff x="1751" y="1135"/>
            <a:chExt cx="2232" cy="2232"/>
          </a:xfrm>
        </p:grpSpPr>
        <p:sp>
          <p:nvSpPr>
            <p:cNvPr id="7786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69" name="Group 45"/>
          <p:cNvGrpSpPr>
            <a:grpSpLocks/>
          </p:cNvGrpSpPr>
          <p:nvPr/>
        </p:nvGrpSpPr>
        <p:grpSpPr bwMode="auto">
          <a:xfrm>
            <a:off x="1082675" y="4937125"/>
            <a:ext cx="858838" cy="785813"/>
            <a:chOff x="1751" y="1135"/>
            <a:chExt cx="2232" cy="2232"/>
          </a:xfrm>
        </p:grpSpPr>
        <p:sp>
          <p:nvSpPr>
            <p:cNvPr id="7787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74" name="Group 50"/>
          <p:cNvGrpSpPr>
            <a:grpSpLocks/>
          </p:cNvGrpSpPr>
          <p:nvPr/>
        </p:nvGrpSpPr>
        <p:grpSpPr bwMode="auto">
          <a:xfrm>
            <a:off x="5965825" y="1970088"/>
            <a:ext cx="858838" cy="785812"/>
            <a:chOff x="1751" y="1135"/>
            <a:chExt cx="2232" cy="2232"/>
          </a:xfrm>
        </p:grpSpPr>
        <p:sp>
          <p:nvSpPr>
            <p:cNvPr id="7787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79" name="Group 55"/>
          <p:cNvGrpSpPr>
            <a:grpSpLocks/>
          </p:cNvGrpSpPr>
          <p:nvPr/>
        </p:nvGrpSpPr>
        <p:grpSpPr bwMode="auto">
          <a:xfrm rot="879490">
            <a:off x="4841875" y="1671638"/>
            <a:ext cx="858838" cy="785812"/>
            <a:chOff x="1751" y="1135"/>
            <a:chExt cx="2232" cy="2232"/>
          </a:xfrm>
        </p:grpSpPr>
        <p:sp>
          <p:nvSpPr>
            <p:cNvPr id="7788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88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7892" name="Group 68"/>
          <p:cNvGrpSpPr>
            <a:grpSpLocks/>
          </p:cNvGrpSpPr>
          <p:nvPr/>
        </p:nvGrpSpPr>
        <p:grpSpPr bwMode="auto">
          <a:xfrm>
            <a:off x="204788" y="4784725"/>
            <a:ext cx="858837" cy="785813"/>
            <a:chOff x="1751" y="1135"/>
            <a:chExt cx="2232" cy="2232"/>
          </a:xfrm>
        </p:grpSpPr>
        <p:sp>
          <p:nvSpPr>
            <p:cNvPr id="7789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97" name="Group 73"/>
          <p:cNvGrpSpPr>
            <a:grpSpLocks/>
          </p:cNvGrpSpPr>
          <p:nvPr/>
        </p:nvGrpSpPr>
        <p:grpSpPr bwMode="auto">
          <a:xfrm>
            <a:off x="479425" y="5757863"/>
            <a:ext cx="858838" cy="785812"/>
            <a:chOff x="1751" y="1135"/>
            <a:chExt cx="2232" cy="2232"/>
          </a:xfrm>
        </p:grpSpPr>
        <p:sp>
          <p:nvSpPr>
            <p:cNvPr id="7789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90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7903" name="Group 79"/>
          <p:cNvGrpSpPr>
            <a:grpSpLocks/>
          </p:cNvGrpSpPr>
          <p:nvPr/>
        </p:nvGrpSpPr>
        <p:grpSpPr bwMode="auto">
          <a:xfrm>
            <a:off x="471488" y="2281238"/>
            <a:ext cx="858837" cy="785812"/>
            <a:chOff x="1751" y="1135"/>
            <a:chExt cx="2232" cy="2232"/>
          </a:xfrm>
        </p:grpSpPr>
        <p:sp>
          <p:nvSpPr>
            <p:cNvPr id="7790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908"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7909"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7910"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7911"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7912"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7913" name="Text Box 89"/>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7914" name="Oval 90"/>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5" name="Oval 91"/>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6" name="Oval 92"/>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7" name="Oval 93"/>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8" name="Oval 94"/>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9" name="Oval 95"/>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0" name="Oval 96"/>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1" name="Oval 97"/>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2" name="Oval 98"/>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3" name="Oval 99"/>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4" name="Oval 100"/>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5" name="Oval 101"/>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6" name="Oval 102"/>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7" name="Oval 103"/>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8" name="Oval 104"/>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9"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0" name="Oval 10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1" name="Oval 10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2" name="Text Box 10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7933" name="Text Box 109"/>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7934" name="Text Box 110"/>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7935" name="Text Box 111"/>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7936" name="Text Box 112"/>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7937" name="Text Box 113"/>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7938" name="Text Box 114"/>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7939" name="Text Box 115"/>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7940" name="Group 116"/>
          <p:cNvGrpSpPr>
            <a:grpSpLocks/>
          </p:cNvGrpSpPr>
          <p:nvPr/>
        </p:nvGrpSpPr>
        <p:grpSpPr bwMode="auto">
          <a:xfrm rot="-3226531">
            <a:off x="6176963" y="5314950"/>
            <a:ext cx="858837" cy="785813"/>
            <a:chOff x="1751" y="1135"/>
            <a:chExt cx="2232" cy="2232"/>
          </a:xfrm>
        </p:grpSpPr>
        <p:sp>
          <p:nvSpPr>
            <p:cNvPr id="77941" name="Oval 11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2" name="Oval 11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3" name="Oval 1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4" name="Oval 12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945" name="Oval 121"/>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6" name="Oval 122"/>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7" name="Text Box 123"/>
          <p:cNvSpPr txBox="1">
            <a:spLocks noChangeArrowheads="1"/>
          </p:cNvSpPr>
          <p:nvPr/>
        </p:nvSpPr>
        <p:spPr bwMode="auto">
          <a:xfrm>
            <a:off x="3363913" y="37020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neutralization</a:t>
            </a:r>
          </a:p>
        </p:txBody>
      </p:sp>
      <p:sp>
        <p:nvSpPr>
          <p:cNvPr id="77948" name="Text Box 124"/>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7949" name="Group 125"/>
          <p:cNvGrpSpPr>
            <a:grpSpLocks/>
          </p:cNvGrpSpPr>
          <p:nvPr/>
        </p:nvGrpSpPr>
        <p:grpSpPr bwMode="auto">
          <a:xfrm>
            <a:off x="4411663" y="3959225"/>
            <a:ext cx="858837" cy="785813"/>
            <a:chOff x="2779" y="2494"/>
            <a:chExt cx="541" cy="495"/>
          </a:xfrm>
        </p:grpSpPr>
        <p:sp>
          <p:nvSpPr>
            <p:cNvPr id="77950" name="Oval 126"/>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1" name="Oval 127"/>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2" name="Oval 128"/>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3" name="Text Box 129"/>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2327450296"/>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initial effects</a:t>
            </a:r>
          </a:p>
        </p:txBody>
      </p:sp>
      <p:sp>
        <p:nvSpPr>
          <p:cNvPr id="7885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8852"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8853" name="Group 5"/>
          <p:cNvGrpSpPr>
            <a:grpSpLocks/>
          </p:cNvGrpSpPr>
          <p:nvPr/>
        </p:nvGrpSpPr>
        <p:grpSpPr bwMode="auto">
          <a:xfrm rot="1198672">
            <a:off x="2047875" y="4568825"/>
            <a:ext cx="858838" cy="785813"/>
            <a:chOff x="1751" y="1135"/>
            <a:chExt cx="2232" cy="2232"/>
          </a:xfrm>
        </p:grpSpPr>
        <p:sp>
          <p:nvSpPr>
            <p:cNvPr id="78854"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5"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6"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7"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58" name="Group 10"/>
          <p:cNvGrpSpPr>
            <a:grpSpLocks/>
          </p:cNvGrpSpPr>
          <p:nvPr/>
        </p:nvGrpSpPr>
        <p:grpSpPr bwMode="auto">
          <a:xfrm rot="-1425292">
            <a:off x="3419475" y="4343400"/>
            <a:ext cx="858838" cy="785813"/>
            <a:chOff x="1751" y="1135"/>
            <a:chExt cx="2232" cy="2232"/>
          </a:xfrm>
        </p:grpSpPr>
        <p:sp>
          <p:nvSpPr>
            <p:cNvPr id="78859"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0"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1"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2"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63" name="Group 15"/>
          <p:cNvGrpSpPr>
            <a:grpSpLocks/>
          </p:cNvGrpSpPr>
          <p:nvPr/>
        </p:nvGrpSpPr>
        <p:grpSpPr bwMode="auto">
          <a:xfrm>
            <a:off x="6169025" y="2941638"/>
            <a:ext cx="858838" cy="785812"/>
            <a:chOff x="1751" y="1135"/>
            <a:chExt cx="2232" cy="2232"/>
          </a:xfrm>
        </p:grpSpPr>
        <p:sp>
          <p:nvSpPr>
            <p:cNvPr id="78864"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5"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6"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7"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68" name="Group 20"/>
          <p:cNvGrpSpPr>
            <a:grpSpLocks/>
          </p:cNvGrpSpPr>
          <p:nvPr/>
        </p:nvGrpSpPr>
        <p:grpSpPr bwMode="auto">
          <a:xfrm>
            <a:off x="6221413" y="4371975"/>
            <a:ext cx="858837" cy="785813"/>
            <a:chOff x="1751" y="1135"/>
            <a:chExt cx="2232" cy="2232"/>
          </a:xfrm>
        </p:grpSpPr>
        <p:sp>
          <p:nvSpPr>
            <p:cNvPr id="78869"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70"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71"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72"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73" name="Group 25"/>
          <p:cNvGrpSpPr>
            <a:grpSpLocks/>
          </p:cNvGrpSpPr>
          <p:nvPr/>
        </p:nvGrpSpPr>
        <p:grpSpPr bwMode="auto">
          <a:xfrm>
            <a:off x="5081588" y="2724150"/>
            <a:ext cx="858837" cy="785813"/>
            <a:chOff x="1751" y="1135"/>
            <a:chExt cx="2232" cy="2232"/>
          </a:xfrm>
        </p:grpSpPr>
        <p:sp>
          <p:nvSpPr>
            <p:cNvPr id="78874"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75"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76"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77"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78" name="Group 30"/>
          <p:cNvGrpSpPr>
            <a:grpSpLocks/>
          </p:cNvGrpSpPr>
          <p:nvPr/>
        </p:nvGrpSpPr>
        <p:grpSpPr bwMode="auto">
          <a:xfrm rot="3434755">
            <a:off x="5226050" y="4930776"/>
            <a:ext cx="858837" cy="785812"/>
            <a:chOff x="1751" y="1135"/>
            <a:chExt cx="2232" cy="2232"/>
          </a:xfrm>
        </p:grpSpPr>
        <p:sp>
          <p:nvSpPr>
            <p:cNvPr id="78879"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0"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1"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2"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83" name="Group 35"/>
          <p:cNvGrpSpPr>
            <a:grpSpLocks/>
          </p:cNvGrpSpPr>
          <p:nvPr/>
        </p:nvGrpSpPr>
        <p:grpSpPr bwMode="auto">
          <a:xfrm>
            <a:off x="4049713" y="5264150"/>
            <a:ext cx="858837" cy="785813"/>
            <a:chOff x="1751" y="1135"/>
            <a:chExt cx="2232" cy="2232"/>
          </a:xfrm>
        </p:grpSpPr>
        <p:sp>
          <p:nvSpPr>
            <p:cNvPr id="78884"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5"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6"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7"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88" name="Group 40"/>
          <p:cNvGrpSpPr>
            <a:grpSpLocks/>
          </p:cNvGrpSpPr>
          <p:nvPr/>
        </p:nvGrpSpPr>
        <p:grpSpPr bwMode="auto">
          <a:xfrm rot="1626381">
            <a:off x="1901825" y="5641975"/>
            <a:ext cx="858838" cy="785813"/>
            <a:chOff x="1751" y="1135"/>
            <a:chExt cx="2232" cy="2232"/>
          </a:xfrm>
        </p:grpSpPr>
        <p:sp>
          <p:nvSpPr>
            <p:cNvPr id="78889"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0"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1"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2"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93" name="Group 45"/>
          <p:cNvGrpSpPr>
            <a:grpSpLocks/>
          </p:cNvGrpSpPr>
          <p:nvPr/>
        </p:nvGrpSpPr>
        <p:grpSpPr bwMode="auto">
          <a:xfrm>
            <a:off x="1082675" y="4937125"/>
            <a:ext cx="858838" cy="785813"/>
            <a:chOff x="1751" y="1135"/>
            <a:chExt cx="2232" cy="2232"/>
          </a:xfrm>
        </p:grpSpPr>
        <p:sp>
          <p:nvSpPr>
            <p:cNvPr id="78894"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5"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6"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7"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98" name="Group 50"/>
          <p:cNvGrpSpPr>
            <a:grpSpLocks/>
          </p:cNvGrpSpPr>
          <p:nvPr/>
        </p:nvGrpSpPr>
        <p:grpSpPr bwMode="auto">
          <a:xfrm>
            <a:off x="5965825" y="1970088"/>
            <a:ext cx="858838" cy="785812"/>
            <a:chOff x="1751" y="1135"/>
            <a:chExt cx="2232" cy="2232"/>
          </a:xfrm>
        </p:grpSpPr>
        <p:sp>
          <p:nvSpPr>
            <p:cNvPr id="78899"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0"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1"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2"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903" name="Group 55"/>
          <p:cNvGrpSpPr>
            <a:grpSpLocks/>
          </p:cNvGrpSpPr>
          <p:nvPr/>
        </p:nvGrpSpPr>
        <p:grpSpPr bwMode="auto">
          <a:xfrm rot="879490">
            <a:off x="4841875" y="1671638"/>
            <a:ext cx="858838" cy="785812"/>
            <a:chOff x="1751" y="1135"/>
            <a:chExt cx="2232" cy="2232"/>
          </a:xfrm>
        </p:grpSpPr>
        <p:sp>
          <p:nvSpPr>
            <p:cNvPr id="78904"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5"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6"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7"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8908"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9"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0"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1"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2"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3"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4"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5"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8916" name="Group 68"/>
          <p:cNvGrpSpPr>
            <a:grpSpLocks/>
          </p:cNvGrpSpPr>
          <p:nvPr/>
        </p:nvGrpSpPr>
        <p:grpSpPr bwMode="auto">
          <a:xfrm>
            <a:off x="204788" y="4784725"/>
            <a:ext cx="858837" cy="785813"/>
            <a:chOff x="1751" y="1135"/>
            <a:chExt cx="2232" cy="2232"/>
          </a:xfrm>
        </p:grpSpPr>
        <p:sp>
          <p:nvSpPr>
            <p:cNvPr id="78917"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8"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9"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0"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921" name="Group 73"/>
          <p:cNvGrpSpPr>
            <a:grpSpLocks/>
          </p:cNvGrpSpPr>
          <p:nvPr/>
        </p:nvGrpSpPr>
        <p:grpSpPr bwMode="auto">
          <a:xfrm>
            <a:off x="479425" y="5757863"/>
            <a:ext cx="858838" cy="785812"/>
            <a:chOff x="1751" y="1135"/>
            <a:chExt cx="2232" cy="2232"/>
          </a:xfrm>
        </p:grpSpPr>
        <p:sp>
          <p:nvSpPr>
            <p:cNvPr id="78922"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3"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5"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8926"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8927" name="Group 79"/>
          <p:cNvGrpSpPr>
            <a:grpSpLocks/>
          </p:cNvGrpSpPr>
          <p:nvPr/>
        </p:nvGrpSpPr>
        <p:grpSpPr bwMode="auto">
          <a:xfrm>
            <a:off x="471488" y="2281238"/>
            <a:ext cx="858837" cy="785812"/>
            <a:chOff x="1751" y="1135"/>
            <a:chExt cx="2232" cy="2232"/>
          </a:xfrm>
        </p:grpSpPr>
        <p:sp>
          <p:nvSpPr>
            <p:cNvPr id="78928"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9"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0"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1"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8932"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8933"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8934"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8935"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8936"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8937"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8"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9"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0"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1"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2"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3"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4"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5"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6"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7"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8"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9"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0"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1"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2"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3"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8954"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8955"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8956"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8957"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8958"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8959" name="Group 111"/>
          <p:cNvGrpSpPr>
            <a:grpSpLocks/>
          </p:cNvGrpSpPr>
          <p:nvPr/>
        </p:nvGrpSpPr>
        <p:grpSpPr bwMode="auto">
          <a:xfrm rot="-3226531">
            <a:off x="6176963" y="5314950"/>
            <a:ext cx="858837" cy="785813"/>
            <a:chOff x="1751" y="1135"/>
            <a:chExt cx="2232" cy="2232"/>
          </a:xfrm>
        </p:grpSpPr>
        <p:sp>
          <p:nvSpPr>
            <p:cNvPr id="78960"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1"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2"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3"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8964"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5"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6"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7"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8" name="Text Box 120"/>
          <p:cNvSpPr txBox="1">
            <a:spLocks noChangeArrowheads="1"/>
          </p:cNvSpPr>
          <p:nvPr/>
        </p:nvSpPr>
        <p:spPr bwMode="auto">
          <a:xfrm>
            <a:off x="2840038" y="5126038"/>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neutralization</a:t>
            </a:r>
          </a:p>
        </p:txBody>
      </p:sp>
      <p:grpSp>
        <p:nvGrpSpPr>
          <p:cNvPr id="78969" name="Group 121"/>
          <p:cNvGrpSpPr>
            <a:grpSpLocks/>
          </p:cNvGrpSpPr>
          <p:nvPr/>
        </p:nvGrpSpPr>
        <p:grpSpPr bwMode="auto">
          <a:xfrm>
            <a:off x="2460625" y="2303463"/>
            <a:ext cx="1298575" cy="785812"/>
            <a:chOff x="1550" y="1451"/>
            <a:chExt cx="818" cy="495"/>
          </a:xfrm>
        </p:grpSpPr>
        <p:sp>
          <p:nvSpPr>
            <p:cNvPr id="78970"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1"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2"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3"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8974" name="Text Box 126"/>
          <p:cNvSpPr txBox="1">
            <a:spLocks noChangeArrowheads="1"/>
          </p:cNvSpPr>
          <p:nvPr/>
        </p:nvSpPr>
        <p:spPr bwMode="auto">
          <a:xfrm>
            <a:off x="2382838" y="30289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neutralization</a:t>
            </a:r>
          </a:p>
        </p:txBody>
      </p:sp>
      <p:grpSp>
        <p:nvGrpSpPr>
          <p:cNvPr id="78975" name="Group 127"/>
          <p:cNvGrpSpPr>
            <a:grpSpLocks/>
          </p:cNvGrpSpPr>
          <p:nvPr/>
        </p:nvGrpSpPr>
        <p:grpSpPr bwMode="auto">
          <a:xfrm>
            <a:off x="4411663" y="3959225"/>
            <a:ext cx="858837" cy="785813"/>
            <a:chOff x="2779" y="2494"/>
            <a:chExt cx="541" cy="495"/>
          </a:xfrm>
        </p:grpSpPr>
        <p:sp>
          <p:nvSpPr>
            <p:cNvPr id="78976" name="Oval 128"/>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7" name="Oval 129"/>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8" name="Oval 130"/>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9" name="Text Box 13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4700987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2489114377"/>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initial effects</a:t>
            </a:r>
          </a:p>
        </p:txBody>
      </p:sp>
      <p:sp>
        <p:nvSpPr>
          <p:cNvPr id="7987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9876"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9877" name="Group 5"/>
          <p:cNvGrpSpPr>
            <a:grpSpLocks/>
          </p:cNvGrpSpPr>
          <p:nvPr/>
        </p:nvGrpSpPr>
        <p:grpSpPr bwMode="auto">
          <a:xfrm rot="1198672">
            <a:off x="2047875" y="4568825"/>
            <a:ext cx="858838" cy="785813"/>
            <a:chOff x="1751" y="1135"/>
            <a:chExt cx="2232" cy="2232"/>
          </a:xfrm>
        </p:grpSpPr>
        <p:sp>
          <p:nvSpPr>
            <p:cNvPr id="79878"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9"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0"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1"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882" name="Group 10"/>
          <p:cNvGrpSpPr>
            <a:grpSpLocks/>
          </p:cNvGrpSpPr>
          <p:nvPr/>
        </p:nvGrpSpPr>
        <p:grpSpPr bwMode="auto">
          <a:xfrm rot="-1425292">
            <a:off x="3419475" y="4343400"/>
            <a:ext cx="858838" cy="785813"/>
            <a:chOff x="1751" y="1135"/>
            <a:chExt cx="2232" cy="2232"/>
          </a:xfrm>
        </p:grpSpPr>
        <p:sp>
          <p:nvSpPr>
            <p:cNvPr id="79883"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4"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5"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6"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887" name="Group 15"/>
          <p:cNvGrpSpPr>
            <a:grpSpLocks/>
          </p:cNvGrpSpPr>
          <p:nvPr/>
        </p:nvGrpSpPr>
        <p:grpSpPr bwMode="auto">
          <a:xfrm>
            <a:off x="6169025" y="2941638"/>
            <a:ext cx="858838" cy="785812"/>
            <a:chOff x="1751" y="1135"/>
            <a:chExt cx="2232" cy="2232"/>
          </a:xfrm>
        </p:grpSpPr>
        <p:sp>
          <p:nvSpPr>
            <p:cNvPr id="79888"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9"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0"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1"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892" name="Group 20"/>
          <p:cNvGrpSpPr>
            <a:grpSpLocks/>
          </p:cNvGrpSpPr>
          <p:nvPr/>
        </p:nvGrpSpPr>
        <p:grpSpPr bwMode="auto">
          <a:xfrm>
            <a:off x="6221413" y="4371975"/>
            <a:ext cx="858837" cy="785813"/>
            <a:chOff x="1751" y="1135"/>
            <a:chExt cx="2232" cy="2232"/>
          </a:xfrm>
        </p:grpSpPr>
        <p:sp>
          <p:nvSpPr>
            <p:cNvPr id="79893"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4"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5"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6"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897" name="Group 25"/>
          <p:cNvGrpSpPr>
            <a:grpSpLocks/>
          </p:cNvGrpSpPr>
          <p:nvPr/>
        </p:nvGrpSpPr>
        <p:grpSpPr bwMode="auto">
          <a:xfrm>
            <a:off x="5081588" y="2724150"/>
            <a:ext cx="858837" cy="785813"/>
            <a:chOff x="1751" y="1135"/>
            <a:chExt cx="2232" cy="2232"/>
          </a:xfrm>
        </p:grpSpPr>
        <p:sp>
          <p:nvSpPr>
            <p:cNvPr id="79898"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9"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00"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01"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2" name="Group 30"/>
          <p:cNvGrpSpPr>
            <a:grpSpLocks/>
          </p:cNvGrpSpPr>
          <p:nvPr/>
        </p:nvGrpSpPr>
        <p:grpSpPr bwMode="auto">
          <a:xfrm rot="3434755">
            <a:off x="5226050" y="4930776"/>
            <a:ext cx="858837" cy="785812"/>
            <a:chOff x="1751" y="1135"/>
            <a:chExt cx="2232" cy="2232"/>
          </a:xfrm>
        </p:grpSpPr>
        <p:sp>
          <p:nvSpPr>
            <p:cNvPr id="79903"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04"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05"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06"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7" name="Group 35"/>
          <p:cNvGrpSpPr>
            <a:grpSpLocks/>
          </p:cNvGrpSpPr>
          <p:nvPr/>
        </p:nvGrpSpPr>
        <p:grpSpPr bwMode="auto">
          <a:xfrm>
            <a:off x="4049713" y="5264150"/>
            <a:ext cx="858837" cy="785813"/>
            <a:chOff x="1751" y="1135"/>
            <a:chExt cx="2232" cy="2232"/>
          </a:xfrm>
        </p:grpSpPr>
        <p:sp>
          <p:nvSpPr>
            <p:cNvPr id="79908"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09"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0"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1"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12" name="Group 40"/>
          <p:cNvGrpSpPr>
            <a:grpSpLocks/>
          </p:cNvGrpSpPr>
          <p:nvPr/>
        </p:nvGrpSpPr>
        <p:grpSpPr bwMode="auto">
          <a:xfrm rot="1626381">
            <a:off x="1901825" y="5641975"/>
            <a:ext cx="858838" cy="785813"/>
            <a:chOff x="1751" y="1135"/>
            <a:chExt cx="2232" cy="2232"/>
          </a:xfrm>
        </p:grpSpPr>
        <p:sp>
          <p:nvSpPr>
            <p:cNvPr id="79913"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4"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5"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6"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17" name="Group 45"/>
          <p:cNvGrpSpPr>
            <a:grpSpLocks/>
          </p:cNvGrpSpPr>
          <p:nvPr/>
        </p:nvGrpSpPr>
        <p:grpSpPr bwMode="auto">
          <a:xfrm>
            <a:off x="1082675" y="4937125"/>
            <a:ext cx="858838" cy="785813"/>
            <a:chOff x="1751" y="1135"/>
            <a:chExt cx="2232" cy="2232"/>
          </a:xfrm>
        </p:grpSpPr>
        <p:sp>
          <p:nvSpPr>
            <p:cNvPr id="79918"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9"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0"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1"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22" name="Group 50"/>
          <p:cNvGrpSpPr>
            <a:grpSpLocks/>
          </p:cNvGrpSpPr>
          <p:nvPr/>
        </p:nvGrpSpPr>
        <p:grpSpPr bwMode="auto">
          <a:xfrm>
            <a:off x="5965825" y="1970088"/>
            <a:ext cx="858838" cy="785812"/>
            <a:chOff x="1751" y="1135"/>
            <a:chExt cx="2232" cy="2232"/>
          </a:xfrm>
        </p:grpSpPr>
        <p:sp>
          <p:nvSpPr>
            <p:cNvPr id="79923"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4"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5"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6"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27" name="Group 55"/>
          <p:cNvGrpSpPr>
            <a:grpSpLocks/>
          </p:cNvGrpSpPr>
          <p:nvPr/>
        </p:nvGrpSpPr>
        <p:grpSpPr bwMode="auto">
          <a:xfrm rot="879490">
            <a:off x="4841875" y="1671638"/>
            <a:ext cx="858838" cy="785812"/>
            <a:chOff x="1751" y="1135"/>
            <a:chExt cx="2232" cy="2232"/>
          </a:xfrm>
        </p:grpSpPr>
        <p:sp>
          <p:nvSpPr>
            <p:cNvPr id="79928"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9"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0"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1"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9932"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3"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4"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5"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6"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7"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8"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9"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9940" name="Group 68"/>
          <p:cNvGrpSpPr>
            <a:grpSpLocks/>
          </p:cNvGrpSpPr>
          <p:nvPr/>
        </p:nvGrpSpPr>
        <p:grpSpPr bwMode="auto">
          <a:xfrm>
            <a:off x="204788" y="4784725"/>
            <a:ext cx="858837" cy="785813"/>
            <a:chOff x="1751" y="1135"/>
            <a:chExt cx="2232" cy="2232"/>
          </a:xfrm>
        </p:grpSpPr>
        <p:sp>
          <p:nvSpPr>
            <p:cNvPr id="7994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45" name="Group 73"/>
          <p:cNvGrpSpPr>
            <a:grpSpLocks/>
          </p:cNvGrpSpPr>
          <p:nvPr/>
        </p:nvGrpSpPr>
        <p:grpSpPr bwMode="auto">
          <a:xfrm>
            <a:off x="479425" y="5757863"/>
            <a:ext cx="858838" cy="785812"/>
            <a:chOff x="1751" y="1135"/>
            <a:chExt cx="2232" cy="2232"/>
          </a:xfrm>
        </p:grpSpPr>
        <p:sp>
          <p:nvSpPr>
            <p:cNvPr id="7994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9950"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79951" name="Group 79"/>
          <p:cNvGrpSpPr>
            <a:grpSpLocks/>
          </p:cNvGrpSpPr>
          <p:nvPr/>
        </p:nvGrpSpPr>
        <p:grpSpPr bwMode="auto">
          <a:xfrm>
            <a:off x="471488" y="2281238"/>
            <a:ext cx="858837" cy="785812"/>
            <a:chOff x="1751" y="1135"/>
            <a:chExt cx="2232" cy="2232"/>
          </a:xfrm>
        </p:grpSpPr>
        <p:sp>
          <p:nvSpPr>
            <p:cNvPr id="79952"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3"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4"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5"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9956"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9957"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9958"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9959"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9960"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79961"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2"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3"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4"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5"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6"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7"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8"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9"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0"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1"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2"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3"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4"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5"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6"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7"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9978"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9979"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9980"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9981"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79982"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79983" name="Group 111"/>
          <p:cNvGrpSpPr>
            <a:grpSpLocks/>
          </p:cNvGrpSpPr>
          <p:nvPr/>
        </p:nvGrpSpPr>
        <p:grpSpPr bwMode="auto">
          <a:xfrm rot="-3226531">
            <a:off x="6176963" y="5314950"/>
            <a:ext cx="858837" cy="785813"/>
            <a:chOff x="1751" y="1135"/>
            <a:chExt cx="2232" cy="2232"/>
          </a:xfrm>
        </p:grpSpPr>
        <p:sp>
          <p:nvSpPr>
            <p:cNvPr id="79984"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5"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6"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7"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9988"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9"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0"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1"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2" name="Text Box 120"/>
          <p:cNvSpPr txBox="1">
            <a:spLocks noChangeArrowheads="1"/>
          </p:cNvSpPr>
          <p:nvPr/>
        </p:nvSpPr>
        <p:spPr bwMode="auto">
          <a:xfrm>
            <a:off x="6937375" y="5473700"/>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attachment</a:t>
            </a:r>
          </a:p>
        </p:txBody>
      </p:sp>
      <p:grpSp>
        <p:nvGrpSpPr>
          <p:cNvPr id="79993" name="Group 121"/>
          <p:cNvGrpSpPr>
            <a:grpSpLocks/>
          </p:cNvGrpSpPr>
          <p:nvPr/>
        </p:nvGrpSpPr>
        <p:grpSpPr bwMode="auto">
          <a:xfrm>
            <a:off x="2460625" y="2303463"/>
            <a:ext cx="1298575" cy="785812"/>
            <a:chOff x="1550" y="1451"/>
            <a:chExt cx="818" cy="495"/>
          </a:xfrm>
        </p:grpSpPr>
        <p:sp>
          <p:nvSpPr>
            <p:cNvPr id="79994"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5"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6"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7"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98" name="Group 126"/>
          <p:cNvGrpSpPr>
            <a:grpSpLocks/>
          </p:cNvGrpSpPr>
          <p:nvPr/>
        </p:nvGrpSpPr>
        <p:grpSpPr bwMode="auto">
          <a:xfrm>
            <a:off x="4411663" y="3959225"/>
            <a:ext cx="858837" cy="785813"/>
            <a:chOff x="2779" y="2494"/>
            <a:chExt cx="541" cy="495"/>
          </a:xfrm>
        </p:grpSpPr>
        <p:sp>
          <p:nvSpPr>
            <p:cNvPr id="79999" name="Oval 127"/>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0" name="Oval 128"/>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1" name="Oval 129"/>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2" name="Text Box 130"/>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1730699918"/>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initial effects</a:t>
            </a:r>
          </a:p>
        </p:txBody>
      </p:sp>
      <p:sp>
        <p:nvSpPr>
          <p:cNvPr id="8089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0900"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901" name="Group 5"/>
          <p:cNvGrpSpPr>
            <a:grpSpLocks/>
          </p:cNvGrpSpPr>
          <p:nvPr/>
        </p:nvGrpSpPr>
        <p:grpSpPr bwMode="auto">
          <a:xfrm rot="1198672">
            <a:off x="2047875" y="4568825"/>
            <a:ext cx="858838" cy="785813"/>
            <a:chOff x="1751" y="1135"/>
            <a:chExt cx="2232" cy="2232"/>
          </a:xfrm>
        </p:grpSpPr>
        <p:sp>
          <p:nvSpPr>
            <p:cNvPr id="80902"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3"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4"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5"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06" name="Group 10"/>
          <p:cNvGrpSpPr>
            <a:grpSpLocks/>
          </p:cNvGrpSpPr>
          <p:nvPr/>
        </p:nvGrpSpPr>
        <p:grpSpPr bwMode="auto">
          <a:xfrm rot="-1425292">
            <a:off x="3419475" y="4343400"/>
            <a:ext cx="858838" cy="785813"/>
            <a:chOff x="1751" y="1135"/>
            <a:chExt cx="2232" cy="2232"/>
          </a:xfrm>
        </p:grpSpPr>
        <p:sp>
          <p:nvSpPr>
            <p:cNvPr id="80907"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8"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9"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0"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11" name="Group 15"/>
          <p:cNvGrpSpPr>
            <a:grpSpLocks/>
          </p:cNvGrpSpPr>
          <p:nvPr/>
        </p:nvGrpSpPr>
        <p:grpSpPr bwMode="auto">
          <a:xfrm>
            <a:off x="6169025" y="2941638"/>
            <a:ext cx="858838" cy="785812"/>
            <a:chOff x="1751" y="1135"/>
            <a:chExt cx="2232" cy="2232"/>
          </a:xfrm>
        </p:grpSpPr>
        <p:sp>
          <p:nvSpPr>
            <p:cNvPr id="80912"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3"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4"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5"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16" name="Group 20"/>
          <p:cNvGrpSpPr>
            <a:grpSpLocks/>
          </p:cNvGrpSpPr>
          <p:nvPr/>
        </p:nvGrpSpPr>
        <p:grpSpPr bwMode="auto">
          <a:xfrm>
            <a:off x="6221413" y="4371975"/>
            <a:ext cx="858837" cy="785813"/>
            <a:chOff x="1751" y="1135"/>
            <a:chExt cx="2232" cy="2232"/>
          </a:xfrm>
        </p:grpSpPr>
        <p:sp>
          <p:nvSpPr>
            <p:cNvPr id="80917"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8"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9"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0"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21" name="Group 25"/>
          <p:cNvGrpSpPr>
            <a:grpSpLocks/>
          </p:cNvGrpSpPr>
          <p:nvPr/>
        </p:nvGrpSpPr>
        <p:grpSpPr bwMode="auto">
          <a:xfrm>
            <a:off x="5081588" y="2724150"/>
            <a:ext cx="858837" cy="785813"/>
            <a:chOff x="1751" y="1135"/>
            <a:chExt cx="2232" cy="2232"/>
          </a:xfrm>
        </p:grpSpPr>
        <p:sp>
          <p:nvSpPr>
            <p:cNvPr id="80922"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3"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4"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5"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26" name="Group 30"/>
          <p:cNvGrpSpPr>
            <a:grpSpLocks/>
          </p:cNvGrpSpPr>
          <p:nvPr/>
        </p:nvGrpSpPr>
        <p:grpSpPr bwMode="auto">
          <a:xfrm rot="3434755">
            <a:off x="5226050" y="4930776"/>
            <a:ext cx="858837" cy="785812"/>
            <a:chOff x="1751" y="1135"/>
            <a:chExt cx="2232" cy="2232"/>
          </a:xfrm>
        </p:grpSpPr>
        <p:sp>
          <p:nvSpPr>
            <p:cNvPr id="80927"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8"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9"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0"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31" name="Group 35"/>
          <p:cNvGrpSpPr>
            <a:grpSpLocks/>
          </p:cNvGrpSpPr>
          <p:nvPr/>
        </p:nvGrpSpPr>
        <p:grpSpPr bwMode="auto">
          <a:xfrm>
            <a:off x="4049713" y="5264150"/>
            <a:ext cx="858837" cy="785813"/>
            <a:chOff x="1751" y="1135"/>
            <a:chExt cx="2232" cy="2232"/>
          </a:xfrm>
        </p:grpSpPr>
        <p:sp>
          <p:nvSpPr>
            <p:cNvPr id="80932"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3"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4"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5"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36" name="Group 40"/>
          <p:cNvGrpSpPr>
            <a:grpSpLocks/>
          </p:cNvGrpSpPr>
          <p:nvPr/>
        </p:nvGrpSpPr>
        <p:grpSpPr bwMode="auto">
          <a:xfrm rot="1626381">
            <a:off x="1901825" y="5641975"/>
            <a:ext cx="858838" cy="785813"/>
            <a:chOff x="1751" y="1135"/>
            <a:chExt cx="2232" cy="2232"/>
          </a:xfrm>
        </p:grpSpPr>
        <p:sp>
          <p:nvSpPr>
            <p:cNvPr id="80937"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8"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9"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0"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41" name="Group 45"/>
          <p:cNvGrpSpPr>
            <a:grpSpLocks/>
          </p:cNvGrpSpPr>
          <p:nvPr/>
        </p:nvGrpSpPr>
        <p:grpSpPr bwMode="auto">
          <a:xfrm>
            <a:off x="1082675" y="4937125"/>
            <a:ext cx="858838" cy="785813"/>
            <a:chOff x="1751" y="1135"/>
            <a:chExt cx="2232" cy="2232"/>
          </a:xfrm>
        </p:grpSpPr>
        <p:sp>
          <p:nvSpPr>
            <p:cNvPr id="80942"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3"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4"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5"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46" name="Group 50"/>
          <p:cNvGrpSpPr>
            <a:grpSpLocks/>
          </p:cNvGrpSpPr>
          <p:nvPr/>
        </p:nvGrpSpPr>
        <p:grpSpPr bwMode="auto">
          <a:xfrm>
            <a:off x="5965825" y="1970088"/>
            <a:ext cx="858838" cy="785812"/>
            <a:chOff x="1751" y="1135"/>
            <a:chExt cx="2232" cy="2232"/>
          </a:xfrm>
        </p:grpSpPr>
        <p:sp>
          <p:nvSpPr>
            <p:cNvPr id="80947"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8"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9"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0"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51" name="Group 55"/>
          <p:cNvGrpSpPr>
            <a:grpSpLocks/>
          </p:cNvGrpSpPr>
          <p:nvPr/>
        </p:nvGrpSpPr>
        <p:grpSpPr bwMode="auto">
          <a:xfrm rot="879490">
            <a:off x="4841875" y="1671638"/>
            <a:ext cx="858838" cy="785812"/>
            <a:chOff x="1751" y="1135"/>
            <a:chExt cx="2232" cy="2232"/>
          </a:xfrm>
        </p:grpSpPr>
        <p:sp>
          <p:nvSpPr>
            <p:cNvPr id="80952"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3"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4"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5"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956"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7"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8"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9"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0"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1"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2"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3"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964" name="Group 68"/>
          <p:cNvGrpSpPr>
            <a:grpSpLocks/>
          </p:cNvGrpSpPr>
          <p:nvPr/>
        </p:nvGrpSpPr>
        <p:grpSpPr bwMode="auto">
          <a:xfrm>
            <a:off x="204788" y="4784725"/>
            <a:ext cx="858837" cy="785813"/>
            <a:chOff x="1751" y="1135"/>
            <a:chExt cx="2232" cy="2232"/>
          </a:xfrm>
        </p:grpSpPr>
        <p:sp>
          <p:nvSpPr>
            <p:cNvPr id="80965"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6"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8"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69" name="Group 73"/>
          <p:cNvGrpSpPr>
            <a:grpSpLocks/>
          </p:cNvGrpSpPr>
          <p:nvPr/>
        </p:nvGrpSpPr>
        <p:grpSpPr bwMode="auto">
          <a:xfrm>
            <a:off x="479425" y="5757863"/>
            <a:ext cx="858838" cy="785812"/>
            <a:chOff x="1751" y="1135"/>
            <a:chExt cx="2232" cy="2232"/>
          </a:xfrm>
        </p:grpSpPr>
        <p:sp>
          <p:nvSpPr>
            <p:cNvPr id="80970"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1"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2"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3"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974"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80975" name="Group 79"/>
          <p:cNvGrpSpPr>
            <a:grpSpLocks/>
          </p:cNvGrpSpPr>
          <p:nvPr/>
        </p:nvGrpSpPr>
        <p:grpSpPr bwMode="auto">
          <a:xfrm>
            <a:off x="471488" y="2281238"/>
            <a:ext cx="858837" cy="785812"/>
            <a:chOff x="1751" y="1135"/>
            <a:chExt cx="2232" cy="2232"/>
          </a:xfrm>
        </p:grpSpPr>
        <p:sp>
          <p:nvSpPr>
            <p:cNvPr id="80976"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7"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8"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9"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980"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0981"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0982" name="Text Box 86"/>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0983"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0984"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0985"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6"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7"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8"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9"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0"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1"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2"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3"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4"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5"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6"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7"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8"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9"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0"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1"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1002"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1003"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1004"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1005"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1006"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81007" name="Group 111"/>
          <p:cNvGrpSpPr>
            <a:grpSpLocks/>
          </p:cNvGrpSpPr>
          <p:nvPr/>
        </p:nvGrpSpPr>
        <p:grpSpPr bwMode="auto">
          <a:xfrm rot="-3226531">
            <a:off x="6176963" y="5314950"/>
            <a:ext cx="858837" cy="785813"/>
            <a:chOff x="1751" y="1135"/>
            <a:chExt cx="2232" cy="2232"/>
          </a:xfrm>
        </p:grpSpPr>
        <p:sp>
          <p:nvSpPr>
            <p:cNvPr id="81008"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9"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0"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1"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012"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3"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4"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5"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6" name="Oval 120"/>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7" name="Text Box 121"/>
          <p:cNvSpPr txBox="1">
            <a:spLocks noChangeArrowheads="1"/>
          </p:cNvSpPr>
          <p:nvPr/>
        </p:nvSpPr>
        <p:spPr bwMode="auto">
          <a:xfrm>
            <a:off x="6934200" y="5473700"/>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attachment</a:t>
            </a:r>
          </a:p>
        </p:txBody>
      </p:sp>
      <p:grpSp>
        <p:nvGrpSpPr>
          <p:cNvPr id="81018" name="Group 122"/>
          <p:cNvGrpSpPr>
            <a:grpSpLocks/>
          </p:cNvGrpSpPr>
          <p:nvPr/>
        </p:nvGrpSpPr>
        <p:grpSpPr bwMode="auto">
          <a:xfrm>
            <a:off x="2460625" y="2303463"/>
            <a:ext cx="1298575" cy="785812"/>
            <a:chOff x="1550" y="1451"/>
            <a:chExt cx="818" cy="495"/>
          </a:xfrm>
        </p:grpSpPr>
        <p:sp>
          <p:nvSpPr>
            <p:cNvPr id="81019" name="Oval 123"/>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0" name="Oval 124"/>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1" name="Oval 125"/>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2" name="Oval 126"/>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023" name="Group 127"/>
          <p:cNvGrpSpPr>
            <a:grpSpLocks/>
          </p:cNvGrpSpPr>
          <p:nvPr/>
        </p:nvGrpSpPr>
        <p:grpSpPr bwMode="auto">
          <a:xfrm>
            <a:off x="4411663" y="3959225"/>
            <a:ext cx="858837" cy="785813"/>
            <a:chOff x="2779" y="2494"/>
            <a:chExt cx="541" cy="495"/>
          </a:xfrm>
        </p:grpSpPr>
        <p:sp>
          <p:nvSpPr>
            <p:cNvPr id="81024" name="Oval 128"/>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5" name="Oval 129"/>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6" name="Oval 130"/>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7" name="Text Box 13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3023489050"/>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initial effects</a:t>
            </a:r>
          </a:p>
        </p:txBody>
      </p:sp>
      <p:sp>
        <p:nvSpPr>
          <p:cNvPr id="81923"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1924"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1925" name="Group 5"/>
          <p:cNvGrpSpPr>
            <a:grpSpLocks/>
          </p:cNvGrpSpPr>
          <p:nvPr/>
        </p:nvGrpSpPr>
        <p:grpSpPr bwMode="auto">
          <a:xfrm rot="1198672">
            <a:off x="2047875" y="4568825"/>
            <a:ext cx="858838" cy="785813"/>
            <a:chOff x="1751" y="1135"/>
            <a:chExt cx="2232" cy="2232"/>
          </a:xfrm>
        </p:grpSpPr>
        <p:sp>
          <p:nvSpPr>
            <p:cNvPr id="81926"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7"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8"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9"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0" name="Group 10"/>
          <p:cNvGrpSpPr>
            <a:grpSpLocks/>
          </p:cNvGrpSpPr>
          <p:nvPr/>
        </p:nvGrpSpPr>
        <p:grpSpPr bwMode="auto">
          <a:xfrm rot="-1425292">
            <a:off x="3419475" y="4343400"/>
            <a:ext cx="858838" cy="785813"/>
            <a:chOff x="1751" y="1135"/>
            <a:chExt cx="2232" cy="2232"/>
          </a:xfrm>
        </p:grpSpPr>
        <p:sp>
          <p:nvSpPr>
            <p:cNvPr id="81931"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2"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3"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4"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5" name="Group 15"/>
          <p:cNvGrpSpPr>
            <a:grpSpLocks/>
          </p:cNvGrpSpPr>
          <p:nvPr/>
        </p:nvGrpSpPr>
        <p:grpSpPr bwMode="auto">
          <a:xfrm>
            <a:off x="6169025" y="2941638"/>
            <a:ext cx="858838" cy="785812"/>
            <a:chOff x="1751" y="1135"/>
            <a:chExt cx="2232" cy="2232"/>
          </a:xfrm>
        </p:grpSpPr>
        <p:sp>
          <p:nvSpPr>
            <p:cNvPr id="81936"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7"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8"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9"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40" name="Group 20"/>
          <p:cNvGrpSpPr>
            <a:grpSpLocks/>
          </p:cNvGrpSpPr>
          <p:nvPr/>
        </p:nvGrpSpPr>
        <p:grpSpPr bwMode="auto">
          <a:xfrm>
            <a:off x="6221413" y="4371975"/>
            <a:ext cx="858837" cy="785813"/>
            <a:chOff x="1751" y="1135"/>
            <a:chExt cx="2232" cy="2232"/>
          </a:xfrm>
        </p:grpSpPr>
        <p:sp>
          <p:nvSpPr>
            <p:cNvPr id="81941"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45" name="Group 25"/>
          <p:cNvGrpSpPr>
            <a:grpSpLocks/>
          </p:cNvGrpSpPr>
          <p:nvPr/>
        </p:nvGrpSpPr>
        <p:grpSpPr bwMode="auto">
          <a:xfrm>
            <a:off x="5081588" y="2724150"/>
            <a:ext cx="858837" cy="785813"/>
            <a:chOff x="1751" y="1135"/>
            <a:chExt cx="2232" cy="2232"/>
          </a:xfrm>
        </p:grpSpPr>
        <p:sp>
          <p:nvSpPr>
            <p:cNvPr id="81946"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7"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8"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50" name="Group 30"/>
          <p:cNvGrpSpPr>
            <a:grpSpLocks/>
          </p:cNvGrpSpPr>
          <p:nvPr/>
        </p:nvGrpSpPr>
        <p:grpSpPr bwMode="auto">
          <a:xfrm rot="3434755">
            <a:off x="5226050" y="4930776"/>
            <a:ext cx="858837" cy="785812"/>
            <a:chOff x="1751" y="1135"/>
            <a:chExt cx="2232" cy="2232"/>
          </a:xfrm>
        </p:grpSpPr>
        <p:sp>
          <p:nvSpPr>
            <p:cNvPr id="81951"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2"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3"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4"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55" name="Group 35"/>
          <p:cNvGrpSpPr>
            <a:grpSpLocks/>
          </p:cNvGrpSpPr>
          <p:nvPr/>
        </p:nvGrpSpPr>
        <p:grpSpPr bwMode="auto">
          <a:xfrm>
            <a:off x="4049713" y="5264150"/>
            <a:ext cx="858837" cy="785813"/>
            <a:chOff x="1751" y="1135"/>
            <a:chExt cx="2232" cy="2232"/>
          </a:xfrm>
        </p:grpSpPr>
        <p:sp>
          <p:nvSpPr>
            <p:cNvPr id="81956"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7"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8"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9"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60" name="Group 40"/>
          <p:cNvGrpSpPr>
            <a:grpSpLocks/>
          </p:cNvGrpSpPr>
          <p:nvPr/>
        </p:nvGrpSpPr>
        <p:grpSpPr bwMode="auto">
          <a:xfrm rot="1626381">
            <a:off x="1901825" y="5641975"/>
            <a:ext cx="858838" cy="785813"/>
            <a:chOff x="1751" y="1135"/>
            <a:chExt cx="2232" cy="2232"/>
          </a:xfrm>
        </p:grpSpPr>
        <p:sp>
          <p:nvSpPr>
            <p:cNvPr id="81961"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2"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3"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4"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65" name="Group 45"/>
          <p:cNvGrpSpPr>
            <a:grpSpLocks/>
          </p:cNvGrpSpPr>
          <p:nvPr/>
        </p:nvGrpSpPr>
        <p:grpSpPr bwMode="auto">
          <a:xfrm>
            <a:off x="1082675" y="4937125"/>
            <a:ext cx="858838" cy="785813"/>
            <a:chOff x="1751" y="1135"/>
            <a:chExt cx="2232" cy="2232"/>
          </a:xfrm>
        </p:grpSpPr>
        <p:sp>
          <p:nvSpPr>
            <p:cNvPr id="81966"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7"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8"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9"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70" name="Group 50"/>
          <p:cNvGrpSpPr>
            <a:grpSpLocks/>
          </p:cNvGrpSpPr>
          <p:nvPr/>
        </p:nvGrpSpPr>
        <p:grpSpPr bwMode="auto">
          <a:xfrm>
            <a:off x="5965825" y="1970088"/>
            <a:ext cx="858838" cy="785812"/>
            <a:chOff x="1751" y="1135"/>
            <a:chExt cx="2232" cy="2232"/>
          </a:xfrm>
        </p:grpSpPr>
        <p:sp>
          <p:nvSpPr>
            <p:cNvPr id="81971"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2"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3"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4"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75" name="Group 55"/>
          <p:cNvGrpSpPr>
            <a:grpSpLocks/>
          </p:cNvGrpSpPr>
          <p:nvPr/>
        </p:nvGrpSpPr>
        <p:grpSpPr bwMode="auto">
          <a:xfrm rot="879490">
            <a:off x="4841875" y="1671638"/>
            <a:ext cx="858838" cy="785812"/>
            <a:chOff x="1751" y="1135"/>
            <a:chExt cx="2232" cy="2232"/>
          </a:xfrm>
        </p:grpSpPr>
        <p:sp>
          <p:nvSpPr>
            <p:cNvPr id="81976"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7"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8"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9"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980"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1"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2"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3"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4"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5"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6"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7"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1988" name="Group 68"/>
          <p:cNvGrpSpPr>
            <a:grpSpLocks/>
          </p:cNvGrpSpPr>
          <p:nvPr/>
        </p:nvGrpSpPr>
        <p:grpSpPr bwMode="auto">
          <a:xfrm>
            <a:off x="204788" y="4784725"/>
            <a:ext cx="858837" cy="785813"/>
            <a:chOff x="1751" y="1135"/>
            <a:chExt cx="2232" cy="2232"/>
          </a:xfrm>
        </p:grpSpPr>
        <p:sp>
          <p:nvSpPr>
            <p:cNvPr id="8198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93" name="Group 73"/>
          <p:cNvGrpSpPr>
            <a:grpSpLocks/>
          </p:cNvGrpSpPr>
          <p:nvPr/>
        </p:nvGrpSpPr>
        <p:grpSpPr bwMode="auto">
          <a:xfrm>
            <a:off x="479425" y="5757863"/>
            <a:ext cx="858838" cy="785812"/>
            <a:chOff x="1751" y="1135"/>
            <a:chExt cx="2232" cy="2232"/>
          </a:xfrm>
        </p:grpSpPr>
        <p:sp>
          <p:nvSpPr>
            <p:cNvPr id="8199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998"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81999" name="Group 79"/>
          <p:cNvGrpSpPr>
            <a:grpSpLocks/>
          </p:cNvGrpSpPr>
          <p:nvPr/>
        </p:nvGrpSpPr>
        <p:grpSpPr bwMode="auto">
          <a:xfrm>
            <a:off x="471488" y="2281238"/>
            <a:ext cx="858837" cy="785812"/>
            <a:chOff x="1751" y="1135"/>
            <a:chExt cx="2232" cy="2232"/>
          </a:xfrm>
        </p:grpSpPr>
        <p:sp>
          <p:nvSpPr>
            <p:cNvPr id="82000"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1"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2"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3"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04"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2005"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2006" name="Text Box 86"/>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2007"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2008"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2009"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0"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1"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2"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3"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4"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5"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6"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7"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8"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9"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0"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1"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2"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3"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4"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5"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2026"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2027"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2028"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2029"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2030"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82031" name="Group 111"/>
          <p:cNvGrpSpPr>
            <a:grpSpLocks/>
          </p:cNvGrpSpPr>
          <p:nvPr/>
        </p:nvGrpSpPr>
        <p:grpSpPr bwMode="auto">
          <a:xfrm rot="-3226531">
            <a:off x="6176963" y="5314950"/>
            <a:ext cx="858837" cy="785813"/>
            <a:chOff x="1751" y="1135"/>
            <a:chExt cx="2232" cy="2232"/>
          </a:xfrm>
        </p:grpSpPr>
        <p:sp>
          <p:nvSpPr>
            <p:cNvPr id="82032"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3"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4"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5"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36"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7"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8"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9"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0" name="Oval 120"/>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041" name="Group 121"/>
          <p:cNvGrpSpPr>
            <a:grpSpLocks/>
          </p:cNvGrpSpPr>
          <p:nvPr/>
        </p:nvGrpSpPr>
        <p:grpSpPr bwMode="auto">
          <a:xfrm>
            <a:off x="2460625" y="2303463"/>
            <a:ext cx="1298575" cy="785812"/>
            <a:chOff x="1550" y="1451"/>
            <a:chExt cx="818" cy="495"/>
          </a:xfrm>
        </p:grpSpPr>
        <p:sp>
          <p:nvSpPr>
            <p:cNvPr id="82042"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3"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4"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5"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46" name="Text Box 126"/>
          <p:cNvSpPr txBox="1">
            <a:spLocks noChangeArrowheads="1"/>
          </p:cNvSpPr>
          <p:nvPr/>
        </p:nvSpPr>
        <p:spPr bwMode="auto">
          <a:xfrm>
            <a:off x="4541838" y="5995988"/>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attachment</a:t>
            </a:r>
          </a:p>
        </p:txBody>
      </p:sp>
      <p:sp>
        <p:nvSpPr>
          <p:cNvPr id="82047" name="Text Box 127"/>
          <p:cNvSpPr txBox="1">
            <a:spLocks noChangeArrowheads="1"/>
          </p:cNvSpPr>
          <p:nvPr/>
        </p:nvSpPr>
        <p:spPr bwMode="auto">
          <a:xfrm>
            <a:off x="5537200" y="1474788"/>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attachment</a:t>
            </a:r>
          </a:p>
        </p:txBody>
      </p:sp>
      <p:grpSp>
        <p:nvGrpSpPr>
          <p:cNvPr id="82048" name="Group 128"/>
          <p:cNvGrpSpPr>
            <a:grpSpLocks/>
          </p:cNvGrpSpPr>
          <p:nvPr/>
        </p:nvGrpSpPr>
        <p:grpSpPr bwMode="auto">
          <a:xfrm>
            <a:off x="4411663" y="3959225"/>
            <a:ext cx="858837" cy="785813"/>
            <a:chOff x="2779" y="2494"/>
            <a:chExt cx="541" cy="495"/>
          </a:xfrm>
        </p:grpSpPr>
        <p:sp>
          <p:nvSpPr>
            <p:cNvPr id="82049"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0"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1"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2"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2710341521"/>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initial effects</a:t>
            </a:r>
          </a:p>
        </p:txBody>
      </p:sp>
      <p:sp>
        <p:nvSpPr>
          <p:cNvPr id="8294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294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949" name="Group 5"/>
          <p:cNvGrpSpPr>
            <a:grpSpLocks/>
          </p:cNvGrpSpPr>
          <p:nvPr/>
        </p:nvGrpSpPr>
        <p:grpSpPr bwMode="auto">
          <a:xfrm rot="1198672">
            <a:off x="2047875" y="4568825"/>
            <a:ext cx="858838" cy="785813"/>
            <a:chOff x="1751" y="1135"/>
            <a:chExt cx="2232" cy="2232"/>
          </a:xfrm>
        </p:grpSpPr>
        <p:sp>
          <p:nvSpPr>
            <p:cNvPr id="8295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4" name="Group 10"/>
          <p:cNvGrpSpPr>
            <a:grpSpLocks/>
          </p:cNvGrpSpPr>
          <p:nvPr/>
        </p:nvGrpSpPr>
        <p:grpSpPr bwMode="auto">
          <a:xfrm rot="-1425292">
            <a:off x="3419475" y="4343400"/>
            <a:ext cx="858838" cy="785813"/>
            <a:chOff x="1751" y="1135"/>
            <a:chExt cx="2232" cy="2232"/>
          </a:xfrm>
        </p:grpSpPr>
        <p:sp>
          <p:nvSpPr>
            <p:cNvPr id="8295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9" name="Group 15"/>
          <p:cNvGrpSpPr>
            <a:grpSpLocks/>
          </p:cNvGrpSpPr>
          <p:nvPr/>
        </p:nvGrpSpPr>
        <p:grpSpPr bwMode="auto">
          <a:xfrm>
            <a:off x="6169025" y="2941638"/>
            <a:ext cx="858838" cy="785812"/>
            <a:chOff x="1751" y="1135"/>
            <a:chExt cx="2232" cy="2232"/>
          </a:xfrm>
        </p:grpSpPr>
        <p:sp>
          <p:nvSpPr>
            <p:cNvPr id="8296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64" name="Group 20"/>
          <p:cNvGrpSpPr>
            <a:grpSpLocks/>
          </p:cNvGrpSpPr>
          <p:nvPr/>
        </p:nvGrpSpPr>
        <p:grpSpPr bwMode="auto">
          <a:xfrm>
            <a:off x="6221413" y="4371975"/>
            <a:ext cx="858837" cy="785813"/>
            <a:chOff x="1751" y="1135"/>
            <a:chExt cx="2232" cy="2232"/>
          </a:xfrm>
        </p:grpSpPr>
        <p:sp>
          <p:nvSpPr>
            <p:cNvPr id="8296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69" name="Group 25"/>
          <p:cNvGrpSpPr>
            <a:grpSpLocks/>
          </p:cNvGrpSpPr>
          <p:nvPr/>
        </p:nvGrpSpPr>
        <p:grpSpPr bwMode="auto">
          <a:xfrm>
            <a:off x="5081588" y="2724150"/>
            <a:ext cx="858837" cy="785813"/>
            <a:chOff x="1751" y="1135"/>
            <a:chExt cx="2232" cy="2232"/>
          </a:xfrm>
        </p:grpSpPr>
        <p:sp>
          <p:nvSpPr>
            <p:cNvPr id="8297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74" name="Group 30"/>
          <p:cNvGrpSpPr>
            <a:grpSpLocks/>
          </p:cNvGrpSpPr>
          <p:nvPr/>
        </p:nvGrpSpPr>
        <p:grpSpPr bwMode="auto">
          <a:xfrm rot="3434755">
            <a:off x="5226050" y="4930776"/>
            <a:ext cx="858837" cy="785812"/>
            <a:chOff x="1751" y="1135"/>
            <a:chExt cx="2232" cy="2232"/>
          </a:xfrm>
        </p:grpSpPr>
        <p:sp>
          <p:nvSpPr>
            <p:cNvPr id="8297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79" name="Group 35"/>
          <p:cNvGrpSpPr>
            <a:grpSpLocks/>
          </p:cNvGrpSpPr>
          <p:nvPr/>
        </p:nvGrpSpPr>
        <p:grpSpPr bwMode="auto">
          <a:xfrm>
            <a:off x="4049713" y="5264150"/>
            <a:ext cx="858837" cy="785813"/>
            <a:chOff x="1751" y="1135"/>
            <a:chExt cx="2232" cy="2232"/>
          </a:xfrm>
        </p:grpSpPr>
        <p:sp>
          <p:nvSpPr>
            <p:cNvPr id="8298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84" name="Group 40"/>
          <p:cNvGrpSpPr>
            <a:grpSpLocks/>
          </p:cNvGrpSpPr>
          <p:nvPr/>
        </p:nvGrpSpPr>
        <p:grpSpPr bwMode="auto">
          <a:xfrm rot="1626381">
            <a:off x="1901825" y="5641975"/>
            <a:ext cx="858838" cy="785813"/>
            <a:chOff x="1751" y="1135"/>
            <a:chExt cx="2232" cy="2232"/>
          </a:xfrm>
        </p:grpSpPr>
        <p:sp>
          <p:nvSpPr>
            <p:cNvPr id="8298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89" name="Group 45"/>
          <p:cNvGrpSpPr>
            <a:grpSpLocks/>
          </p:cNvGrpSpPr>
          <p:nvPr/>
        </p:nvGrpSpPr>
        <p:grpSpPr bwMode="auto">
          <a:xfrm>
            <a:off x="1082675" y="4937125"/>
            <a:ext cx="858838" cy="785813"/>
            <a:chOff x="1751" y="1135"/>
            <a:chExt cx="2232" cy="2232"/>
          </a:xfrm>
        </p:grpSpPr>
        <p:sp>
          <p:nvSpPr>
            <p:cNvPr id="8299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94" name="Group 50"/>
          <p:cNvGrpSpPr>
            <a:grpSpLocks/>
          </p:cNvGrpSpPr>
          <p:nvPr/>
        </p:nvGrpSpPr>
        <p:grpSpPr bwMode="auto">
          <a:xfrm>
            <a:off x="5965825" y="1970088"/>
            <a:ext cx="858838" cy="785812"/>
            <a:chOff x="1751" y="1135"/>
            <a:chExt cx="2232" cy="2232"/>
          </a:xfrm>
        </p:grpSpPr>
        <p:sp>
          <p:nvSpPr>
            <p:cNvPr id="8299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99" name="Group 55"/>
          <p:cNvGrpSpPr>
            <a:grpSpLocks/>
          </p:cNvGrpSpPr>
          <p:nvPr/>
        </p:nvGrpSpPr>
        <p:grpSpPr bwMode="auto">
          <a:xfrm rot="879490">
            <a:off x="4841875" y="1671638"/>
            <a:ext cx="858838" cy="785812"/>
            <a:chOff x="1751" y="1135"/>
            <a:chExt cx="2232" cy="2232"/>
          </a:xfrm>
        </p:grpSpPr>
        <p:sp>
          <p:nvSpPr>
            <p:cNvPr id="8300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00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012" name="Group 68"/>
          <p:cNvGrpSpPr>
            <a:grpSpLocks/>
          </p:cNvGrpSpPr>
          <p:nvPr/>
        </p:nvGrpSpPr>
        <p:grpSpPr bwMode="auto">
          <a:xfrm>
            <a:off x="204788" y="4784725"/>
            <a:ext cx="858837" cy="785813"/>
            <a:chOff x="1751" y="1135"/>
            <a:chExt cx="2232" cy="2232"/>
          </a:xfrm>
        </p:grpSpPr>
        <p:sp>
          <p:nvSpPr>
            <p:cNvPr id="8301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017" name="Group 73"/>
          <p:cNvGrpSpPr>
            <a:grpSpLocks/>
          </p:cNvGrpSpPr>
          <p:nvPr/>
        </p:nvGrpSpPr>
        <p:grpSpPr bwMode="auto">
          <a:xfrm>
            <a:off x="479425" y="5757863"/>
            <a:ext cx="858838" cy="785812"/>
            <a:chOff x="1751" y="1135"/>
            <a:chExt cx="2232" cy="2232"/>
          </a:xfrm>
        </p:grpSpPr>
        <p:sp>
          <p:nvSpPr>
            <p:cNvPr id="8301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02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83023" name="Group 79"/>
          <p:cNvGrpSpPr>
            <a:grpSpLocks/>
          </p:cNvGrpSpPr>
          <p:nvPr/>
        </p:nvGrpSpPr>
        <p:grpSpPr bwMode="auto">
          <a:xfrm>
            <a:off x="471488" y="2281238"/>
            <a:ext cx="858837" cy="785812"/>
            <a:chOff x="1751" y="1135"/>
            <a:chExt cx="2232" cy="2232"/>
          </a:xfrm>
        </p:grpSpPr>
        <p:sp>
          <p:nvSpPr>
            <p:cNvPr id="8302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028" name="Text Box 84"/>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3029" name="Text Box 85"/>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3030" name="Text Box 86"/>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3031" name="Oval 87"/>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2" name="Oval 88"/>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3" name="Oval 89"/>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4" name="Oval 90"/>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5" name="Oval 91"/>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6" name="Oval 92"/>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7" name="Oval 93"/>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8" name="Oval 94"/>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9" name="Oval 95"/>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0" name="Oval 96"/>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1" name="Oval 97"/>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2" name="Oval 98"/>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3" name="Oval 99"/>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4" name="Oval 100"/>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5" name="Oval 101"/>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6" name="Oval 102"/>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7" name="Text Box 103"/>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3048" name="Text Box 104"/>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3049" name="Text Box 105"/>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3050" name="Text Box 106"/>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3051" name="Text Box 107"/>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3052" name="Text Box 10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83053" name="Group 109"/>
          <p:cNvGrpSpPr>
            <a:grpSpLocks/>
          </p:cNvGrpSpPr>
          <p:nvPr/>
        </p:nvGrpSpPr>
        <p:grpSpPr bwMode="auto">
          <a:xfrm rot="-3226531">
            <a:off x="6176963" y="5314950"/>
            <a:ext cx="858837" cy="785813"/>
            <a:chOff x="1751" y="1135"/>
            <a:chExt cx="2232" cy="2232"/>
          </a:xfrm>
        </p:grpSpPr>
        <p:sp>
          <p:nvSpPr>
            <p:cNvPr id="83054" name="Oval 1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5" name="Oval 1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6" name="Oval 1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7" name="Oval 1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058" name="Oval 114"/>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9" name="Oval 115"/>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0" name="Oval 116"/>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1" name="Oval 117"/>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2" name="Oval 118"/>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3" name="Text Box 119"/>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3064" name="Oval 120"/>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065" name="Group 121"/>
          <p:cNvGrpSpPr>
            <a:grpSpLocks/>
          </p:cNvGrpSpPr>
          <p:nvPr/>
        </p:nvGrpSpPr>
        <p:grpSpPr bwMode="auto">
          <a:xfrm>
            <a:off x="2460625" y="2303463"/>
            <a:ext cx="1298575" cy="785812"/>
            <a:chOff x="1550" y="1451"/>
            <a:chExt cx="818" cy="495"/>
          </a:xfrm>
        </p:grpSpPr>
        <p:sp>
          <p:nvSpPr>
            <p:cNvPr id="83066"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7"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8"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9"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070" name="Oval 126"/>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1" name="Text Box 127"/>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grpSp>
        <p:nvGrpSpPr>
          <p:cNvPr id="83072" name="Group 128"/>
          <p:cNvGrpSpPr>
            <a:grpSpLocks/>
          </p:cNvGrpSpPr>
          <p:nvPr/>
        </p:nvGrpSpPr>
        <p:grpSpPr bwMode="auto">
          <a:xfrm>
            <a:off x="4411663" y="3959225"/>
            <a:ext cx="858837" cy="785813"/>
            <a:chOff x="2779" y="2494"/>
            <a:chExt cx="541" cy="495"/>
          </a:xfrm>
        </p:grpSpPr>
        <p:sp>
          <p:nvSpPr>
            <p:cNvPr id="83073"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4"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5"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6"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4285381285"/>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initial effects</a:t>
            </a:r>
          </a:p>
        </p:txBody>
      </p:sp>
      <p:sp>
        <p:nvSpPr>
          <p:cNvPr id="83971"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2" name="Group 4"/>
          <p:cNvGrpSpPr>
            <a:grpSpLocks/>
          </p:cNvGrpSpPr>
          <p:nvPr/>
        </p:nvGrpSpPr>
        <p:grpSpPr bwMode="auto">
          <a:xfrm rot="1198672">
            <a:off x="2047875" y="4568825"/>
            <a:ext cx="858838" cy="785813"/>
            <a:chOff x="1751" y="1135"/>
            <a:chExt cx="2232" cy="2232"/>
          </a:xfrm>
        </p:grpSpPr>
        <p:sp>
          <p:nvSpPr>
            <p:cNvPr id="83973"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4"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5"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6"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77" name="Group 9"/>
          <p:cNvGrpSpPr>
            <a:grpSpLocks/>
          </p:cNvGrpSpPr>
          <p:nvPr/>
        </p:nvGrpSpPr>
        <p:grpSpPr bwMode="auto">
          <a:xfrm rot="-1425292">
            <a:off x="3419475" y="4343400"/>
            <a:ext cx="858838" cy="785813"/>
            <a:chOff x="1751" y="1135"/>
            <a:chExt cx="2232" cy="2232"/>
          </a:xfrm>
        </p:grpSpPr>
        <p:sp>
          <p:nvSpPr>
            <p:cNvPr id="83978"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9"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0"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1"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82" name="Group 14"/>
          <p:cNvGrpSpPr>
            <a:grpSpLocks/>
          </p:cNvGrpSpPr>
          <p:nvPr/>
        </p:nvGrpSpPr>
        <p:grpSpPr bwMode="auto">
          <a:xfrm>
            <a:off x="6169025" y="2941638"/>
            <a:ext cx="858838" cy="785812"/>
            <a:chOff x="1751" y="1135"/>
            <a:chExt cx="2232" cy="2232"/>
          </a:xfrm>
        </p:grpSpPr>
        <p:sp>
          <p:nvSpPr>
            <p:cNvPr id="83983"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4"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5"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6"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87" name="Group 19"/>
          <p:cNvGrpSpPr>
            <a:grpSpLocks/>
          </p:cNvGrpSpPr>
          <p:nvPr/>
        </p:nvGrpSpPr>
        <p:grpSpPr bwMode="auto">
          <a:xfrm>
            <a:off x="6221413" y="4371975"/>
            <a:ext cx="858837" cy="785813"/>
            <a:chOff x="1751" y="1135"/>
            <a:chExt cx="2232" cy="2232"/>
          </a:xfrm>
        </p:grpSpPr>
        <p:sp>
          <p:nvSpPr>
            <p:cNvPr id="83988"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9"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0"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1"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2" name="Group 24"/>
          <p:cNvGrpSpPr>
            <a:grpSpLocks/>
          </p:cNvGrpSpPr>
          <p:nvPr/>
        </p:nvGrpSpPr>
        <p:grpSpPr bwMode="auto">
          <a:xfrm>
            <a:off x="5081588" y="2724150"/>
            <a:ext cx="858837" cy="785813"/>
            <a:chOff x="1751" y="1135"/>
            <a:chExt cx="2232" cy="2232"/>
          </a:xfrm>
        </p:grpSpPr>
        <p:sp>
          <p:nvSpPr>
            <p:cNvPr id="83993"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4"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5"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6"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7" name="Group 29"/>
          <p:cNvGrpSpPr>
            <a:grpSpLocks/>
          </p:cNvGrpSpPr>
          <p:nvPr/>
        </p:nvGrpSpPr>
        <p:grpSpPr bwMode="auto">
          <a:xfrm rot="3434755">
            <a:off x="5226050" y="4930776"/>
            <a:ext cx="858837" cy="785812"/>
            <a:chOff x="1751" y="1135"/>
            <a:chExt cx="2232" cy="2232"/>
          </a:xfrm>
        </p:grpSpPr>
        <p:sp>
          <p:nvSpPr>
            <p:cNvPr id="83998"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9"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0"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1"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2" name="Group 34"/>
          <p:cNvGrpSpPr>
            <a:grpSpLocks/>
          </p:cNvGrpSpPr>
          <p:nvPr/>
        </p:nvGrpSpPr>
        <p:grpSpPr bwMode="auto">
          <a:xfrm>
            <a:off x="4049713" y="5264150"/>
            <a:ext cx="858837" cy="785813"/>
            <a:chOff x="1751" y="1135"/>
            <a:chExt cx="2232" cy="2232"/>
          </a:xfrm>
        </p:grpSpPr>
        <p:sp>
          <p:nvSpPr>
            <p:cNvPr id="84003"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4"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5"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6"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7" name="Group 39"/>
          <p:cNvGrpSpPr>
            <a:grpSpLocks/>
          </p:cNvGrpSpPr>
          <p:nvPr/>
        </p:nvGrpSpPr>
        <p:grpSpPr bwMode="auto">
          <a:xfrm rot="1626381">
            <a:off x="1901825" y="5641975"/>
            <a:ext cx="858838" cy="785813"/>
            <a:chOff x="1751" y="1135"/>
            <a:chExt cx="2232" cy="2232"/>
          </a:xfrm>
        </p:grpSpPr>
        <p:sp>
          <p:nvSpPr>
            <p:cNvPr id="84008"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9"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0"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1"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12" name="Group 44"/>
          <p:cNvGrpSpPr>
            <a:grpSpLocks/>
          </p:cNvGrpSpPr>
          <p:nvPr/>
        </p:nvGrpSpPr>
        <p:grpSpPr bwMode="auto">
          <a:xfrm>
            <a:off x="1082675" y="4937125"/>
            <a:ext cx="858838" cy="785813"/>
            <a:chOff x="1751" y="1135"/>
            <a:chExt cx="2232" cy="2232"/>
          </a:xfrm>
        </p:grpSpPr>
        <p:sp>
          <p:nvSpPr>
            <p:cNvPr id="84013"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6"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17" name="Group 49"/>
          <p:cNvGrpSpPr>
            <a:grpSpLocks/>
          </p:cNvGrpSpPr>
          <p:nvPr/>
        </p:nvGrpSpPr>
        <p:grpSpPr bwMode="auto">
          <a:xfrm>
            <a:off x="5965825" y="1970088"/>
            <a:ext cx="858838" cy="785812"/>
            <a:chOff x="1751" y="1135"/>
            <a:chExt cx="2232" cy="2232"/>
          </a:xfrm>
        </p:grpSpPr>
        <p:sp>
          <p:nvSpPr>
            <p:cNvPr id="84018"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9"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0"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1"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22" name="Group 54"/>
          <p:cNvGrpSpPr>
            <a:grpSpLocks/>
          </p:cNvGrpSpPr>
          <p:nvPr/>
        </p:nvGrpSpPr>
        <p:grpSpPr bwMode="auto">
          <a:xfrm rot="879490">
            <a:off x="4841875" y="1671638"/>
            <a:ext cx="858838" cy="785812"/>
            <a:chOff x="1751" y="1135"/>
            <a:chExt cx="2232" cy="2232"/>
          </a:xfrm>
        </p:grpSpPr>
        <p:sp>
          <p:nvSpPr>
            <p:cNvPr id="84023"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6"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27"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9"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2"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35" name="Group 67"/>
          <p:cNvGrpSpPr>
            <a:grpSpLocks/>
          </p:cNvGrpSpPr>
          <p:nvPr/>
        </p:nvGrpSpPr>
        <p:grpSpPr bwMode="auto">
          <a:xfrm>
            <a:off x="204788" y="4784725"/>
            <a:ext cx="858837" cy="785813"/>
            <a:chOff x="1751" y="1135"/>
            <a:chExt cx="2232" cy="2232"/>
          </a:xfrm>
        </p:grpSpPr>
        <p:sp>
          <p:nvSpPr>
            <p:cNvPr id="84036"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8"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9"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40" name="Group 72"/>
          <p:cNvGrpSpPr>
            <a:grpSpLocks/>
          </p:cNvGrpSpPr>
          <p:nvPr/>
        </p:nvGrpSpPr>
        <p:grpSpPr bwMode="auto">
          <a:xfrm>
            <a:off x="479425" y="5757863"/>
            <a:ext cx="858838" cy="785812"/>
            <a:chOff x="1751" y="1135"/>
            <a:chExt cx="2232" cy="2232"/>
          </a:xfrm>
        </p:grpSpPr>
        <p:sp>
          <p:nvSpPr>
            <p:cNvPr id="84041"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2"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3"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4"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45" name="Group 77"/>
          <p:cNvGrpSpPr>
            <a:grpSpLocks/>
          </p:cNvGrpSpPr>
          <p:nvPr/>
        </p:nvGrpSpPr>
        <p:grpSpPr bwMode="auto">
          <a:xfrm>
            <a:off x="471488" y="2281238"/>
            <a:ext cx="858837" cy="785812"/>
            <a:chOff x="1751" y="1135"/>
            <a:chExt cx="2232" cy="2232"/>
          </a:xfrm>
        </p:grpSpPr>
        <p:sp>
          <p:nvSpPr>
            <p:cNvPr id="84046"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7"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8"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9"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0"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4051" name="Text Box 8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4052"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5"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6"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Oval 92"/>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Oval 93"/>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Oval 94"/>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3" name="Oval 95"/>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4" name="Oval 96"/>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Oval 97"/>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Oval 98"/>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Oval 99"/>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Text Box 100"/>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4069" name="Text Box 10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4070" name="Text Box 10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4071" name="Text Box 103"/>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4072" name="Text Box 10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84073" name="Group 105"/>
          <p:cNvGrpSpPr>
            <a:grpSpLocks/>
          </p:cNvGrpSpPr>
          <p:nvPr/>
        </p:nvGrpSpPr>
        <p:grpSpPr bwMode="auto">
          <a:xfrm rot="-3226531">
            <a:off x="6176963" y="5314950"/>
            <a:ext cx="858837" cy="785813"/>
            <a:chOff x="1751" y="1135"/>
            <a:chExt cx="2232" cy="2232"/>
          </a:xfrm>
        </p:grpSpPr>
        <p:sp>
          <p:nvSpPr>
            <p:cNvPr id="84074" name="Oval 10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Oval 10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7" name="Oval 10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Oval 110"/>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Oval 111"/>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Oval 112"/>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Oval 113"/>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Oval 114"/>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Text Box 115"/>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4084" name="Oval 116"/>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85" name="Group 117"/>
          <p:cNvGrpSpPr>
            <a:grpSpLocks/>
          </p:cNvGrpSpPr>
          <p:nvPr/>
        </p:nvGrpSpPr>
        <p:grpSpPr bwMode="auto">
          <a:xfrm>
            <a:off x="2460625" y="2303463"/>
            <a:ext cx="1298575" cy="785812"/>
            <a:chOff x="1550" y="1451"/>
            <a:chExt cx="818" cy="495"/>
          </a:xfrm>
        </p:grpSpPr>
        <p:sp>
          <p:nvSpPr>
            <p:cNvPr id="84086" name="Oval 118"/>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Oval 119"/>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8" name="Oval 120"/>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9" name="Oval 121"/>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90" name="Oval 122"/>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Text Box 123"/>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4092" name="Oval 124"/>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Oval 125"/>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4" name="Text Box 126"/>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4095" name="Text Box 127"/>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4096" name="Oval 128"/>
          <p:cNvSpPr>
            <a:spLocks noChangeAspect="1" noChangeArrowheads="1"/>
          </p:cNvSpPr>
          <p:nvPr/>
        </p:nvSpPr>
        <p:spPr bwMode="auto">
          <a:xfrm rot="23586493">
            <a:off x="7032625" y="402431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Oval 12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98" name="Group 130"/>
          <p:cNvGrpSpPr>
            <a:grpSpLocks/>
          </p:cNvGrpSpPr>
          <p:nvPr/>
        </p:nvGrpSpPr>
        <p:grpSpPr bwMode="auto">
          <a:xfrm>
            <a:off x="4411663" y="3959225"/>
            <a:ext cx="858837" cy="785813"/>
            <a:chOff x="2779" y="2494"/>
            <a:chExt cx="541" cy="495"/>
          </a:xfrm>
        </p:grpSpPr>
        <p:sp>
          <p:nvSpPr>
            <p:cNvPr id="84099" name="Oval 131"/>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Oval 132"/>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Oval 133"/>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2" name="Text Box 134"/>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2801999800"/>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initial effects</a:t>
            </a:r>
          </a:p>
        </p:txBody>
      </p:sp>
      <p:sp>
        <p:nvSpPr>
          <p:cNvPr id="8499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996" name="Group 4"/>
          <p:cNvGrpSpPr>
            <a:grpSpLocks/>
          </p:cNvGrpSpPr>
          <p:nvPr/>
        </p:nvGrpSpPr>
        <p:grpSpPr bwMode="auto">
          <a:xfrm rot="1198672">
            <a:off x="2047875" y="4568825"/>
            <a:ext cx="858838" cy="785813"/>
            <a:chOff x="1751" y="1135"/>
            <a:chExt cx="2232" cy="2232"/>
          </a:xfrm>
        </p:grpSpPr>
        <p:sp>
          <p:nvSpPr>
            <p:cNvPr id="8499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1" name="Group 9"/>
          <p:cNvGrpSpPr>
            <a:grpSpLocks/>
          </p:cNvGrpSpPr>
          <p:nvPr/>
        </p:nvGrpSpPr>
        <p:grpSpPr bwMode="auto">
          <a:xfrm rot="-1425292">
            <a:off x="3419475" y="4343400"/>
            <a:ext cx="858838" cy="785813"/>
            <a:chOff x="1751" y="1135"/>
            <a:chExt cx="2232" cy="2232"/>
          </a:xfrm>
        </p:grpSpPr>
        <p:sp>
          <p:nvSpPr>
            <p:cNvPr id="8500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6" name="Group 14"/>
          <p:cNvGrpSpPr>
            <a:grpSpLocks/>
          </p:cNvGrpSpPr>
          <p:nvPr/>
        </p:nvGrpSpPr>
        <p:grpSpPr bwMode="auto">
          <a:xfrm>
            <a:off x="6169025" y="2941638"/>
            <a:ext cx="858838" cy="785812"/>
            <a:chOff x="1751" y="1135"/>
            <a:chExt cx="2232" cy="2232"/>
          </a:xfrm>
        </p:grpSpPr>
        <p:sp>
          <p:nvSpPr>
            <p:cNvPr id="8500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11" name="Group 19"/>
          <p:cNvGrpSpPr>
            <a:grpSpLocks/>
          </p:cNvGrpSpPr>
          <p:nvPr/>
        </p:nvGrpSpPr>
        <p:grpSpPr bwMode="auto">
          <a:xfrm>
            <a:off x="6221413" y="4371975"/>
            <a:ext cx="858837" cy="785813"/>
            <a:chOff x="1751" y="1135"/>
            <a:chExt cx="2232" cy="2232"/>
          </a:xfrm>
        </p:grpSpPr>
        <p:sp>
          <p:nvSpPr>
            <p:cNvPr id="8501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16" name="Group 24"/>
          <p:cNvGrpSpPr>
            <a:grpSpLocks/>
          </p:cNvGrpSpPr>
          <p:nvPr/>
        </p:nvGrpSpPr>
        <p:grpSpPr bwMode="auto">
          <a:xfrm>
            <a:off x="5081588" y="2724150"/>
            <a:ext cx="858837" cy="785813"/>
            <a:chOff x="1751" y="1135"/>
            <a:chExt cx="2232" cy="2232"/>
          </a:xfrm>
        </p:grpSpPr>
        <p:sp>
          <p:nvSpPr>
            <p:cNvPr id="8501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21" name="Group 29"/>
          <p:cNvGrpSpPr>
            <a:grpSpLocks/>
          </p:cNvGrpSpPr>
          <p:nvPr/>
        </p:nvGrpSpPr>
        <p:grpSpPr bwMode="auto">
          <a:xfrm rot="3434755">
            <a:off x="5226050" y="4930776"/>
            <a:ext cx="858837" cy="785812"/>
            <a:chOff x="1751" y="1135"/>
            <a:chExt cx="2232" cy="2232"/>
          </a:xfrm>
        </p:grpSpPr>
        <p:sp>
          <p:nvSpPr>
            <p:cNvPr id="8502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26" name="Group 34"/>
          <p:cNvGrpSpPr>
            <a:grpSpLocks/>
          </p:cNvGrpSpPr>
          <p:nvPr/>
        </p:nvGrpSpPr>
        <p:grpSpPr bwMode="auto">
          <a:xfrm>
            <a:off x="4049713" y="5264150"/>
            <a:ext cx="858837" cy="785813"/>
            <a:chOff x="1751" y="1135"/>
            <a:chExt cx="2232" cy="2232"/>
          </a:xfrm>
        </p:grpSpPr>
        <p:sp>
          <p:nvSpPr>
            <p:cNvPr id="8502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31" name="Group 39"/>
          <p:cNvGrpSpPr>
            <a:grpSpLocks/>
          </p:cNvGrpSpPr>
          <p:nvPr/>
        </p:nvGrpSpPr>
        <p:grpSpPr bwMode="auto">
          <a:xfrm rot="1626381">
            <a:off x="1901825" y="5641975"/>
            <a:ext cx="858838" cy="785813"/>
            <a:chOff x="1751" y="1135"/>
            <a:chExt cx="2232" cy="2232"/>
          </a:xfrm>
        </p:grpSpPr>
        <p:sp>
          <p:nvSpPr>
            <p:cNvPr id="8503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36" name="Group 44"/>
          <p:cNvGrpSpPr>
            <a:grpSpLocks/>
          </p:cNvGrpSpPr>
          <p:nvPr/>
        </p:nvGrpSpPr>
        <p:grpSpPr bwMode="auto">
          <a:xfrm>
            <a:off x="1082675" y="4937125"/>
            <a:ext cx="858838" cy="785813"/>
            <a:chOff x="1751" y="1135"/>
            <a:chExt cx="2232" cy="2232"/>
          </a:xfrm>
        </p:grpSpPr>
        <p:sp>
          <p:nvSpPr>
            <p:cNvPr id="8503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41" name="Group 49"/>
          <p:cNvGrpSpPr>
            <a:grpSpLocks/>
          </p:cNvGrpSpPr>
          <p:nvPr/>
        </p:nvGrpSpPr>
        <p:grpSpPr bwMode="auto">
          <a:xfrm>
            <a:off x="5965825" y="1970088"/>
            <a:ext cx="858838" cy="785812"/>
            <a:chOff x="1751" y="1135"/>
            <a:chExt cx="2232" cy="2232"/>
          </a:xfrm>
        </p:grpSpPr>
        <p:sp>
          <p:nvSpPr>
            <p:cNvPr id="8504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46" name="Group 54"/>
          <p:cNvGrpSpPr>
            <a:grpSpLocks/>
          </p:cNvGrpSpPr>
          <p:nvPr/>
        </p:nvGrpSpPr>
        <p:grpSpPr bwMode="auto">
          <a:xfrm rot="879490">
            <a:off x="4841875" y="1671638"/>
            <a:ext cx="858838" cy="785812"/>
            <a:chOff x="1751" y="1135"/>
            <a:chExt cx="2232" cy="2232"/>
          </a:xfrm>
        </p:grpSpPr>
        <p:sp>
          <p:nvSpPr>
            <p:cNvPr id="8504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5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59" name="Group 67"/>
          <p:cNvGrpSpPr>
            <a:grpSpLocks/>
          </p:cNvGrpSpPr>
          <p:nvPr/>
        </p:nvGrpSpPr>
        <p:grpSpPr bwMode="auto">
          <a:xfrm>
            <a:off x="204788" y="4784725"/>
            <a:ext cx="858837" cy="785813"/>
            <a:chOff x="1751" y="1135"/>
            <a:chExt cx="2232" cy="2232"/>
          </a:xfrm>
        </p:grpSpPr>
        <p:sp>
          <p:nvSpPr>
            <p:cNvPr id="8506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64" name="Group 72"/>
          <p:cNvGrpSpPr>
            <a:grpSpLocks/>
          </p:cNvGrpSpPr>
          <p:nvPr/>
        </p:nvGrpSpPr>
        <p:grpSpPr bwMode="auto">
          <a:xfrm>
            <a:off x="479425" y="5757863"/>
            <a:ext cx="858838" cy="785812"/>
            <a:chOff x="1751" y="1135"/>
            <a:chExt cx="2232" cy="2232"/>
          </a:xfrm>
        </p:grpSpPr>
        <p:sp>
          <p:nvSpPr>
            <p:cNvPr id="8506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69" name="Group 77"/>
          <p:cNvGrpSpPr>
            <a:grpSpLocks/>
          </p:cNvGrpSpPr>
          <p:nvPr/>
        </p:nvGrpSpPr>
        <p:grpSpPr bwMode="auto">
          <a:xfrm>
            <a:off x="471488" y="2281238"/>
            <a:ext cx="858837" cy="785812"/>
            <a:chOff x="1751" y="1135"/>
            <a:chExt cx="2232" cy="2232"/>
          </a:xfrm>
        </p:grpSpPr>
        <p:sp>
          <p:nvSpPr>
            <p:cNvPr id="8507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7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5075" name="Text Box 8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507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4" name="Oval 92"/>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5" name="Oval 93"/>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6" name="Oval 94"/>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7" name="Oval 95"/>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8" name="Oval 96"/>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9" name="Oval 97"/>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0" name="Oval 98"/>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1" name="Oval 99"/>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2" name="Text Box 100"/>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5093" name="Text Box 10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5094" name="Text Box 10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5095" name="Text Box 103"/>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5096" name="Text Box 10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85097" name="Group 105"/>
          <p:cNvGrpSpPr>
            <a:grpSpLocks/>
          </p:cNvGrpSpPr>
          <p:nvPr/>
        </p:nvGrpSpPr>
        <p:grpSpPr bwMode="auto">
          <a:xfrm rot="-3226531">
            <a:off x="6176963" y="5314950"/>
            <a:ext cx="858837" cy="785813"/>
            <a:chOff x="1751" y="1135"/>
            <a:chExt cx="2232" cy="2232"/>
          </a:xfrm>
        </p:grpSpPr>
        <p:sp>
          <p:nvSpPr>
            <p:cNvPr id="85098" name="Oval 10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9" name="Oval 10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0"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1" name="Oval 10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02" name="Oval 110"/>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3" name="Oval 111"/>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4" name="Oval 112"/>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5" name="Oval 113"/>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6" name="Oval 114"/>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7" name="Text Box 115"/>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5108" name="Oval 116"/>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09" name="Group 117"/>
          <p:cNvGrpSpPr>
            <a:grpSpLocks/>
          </p:cNvGrpSpPr>
          <p:nvPr/>
        </p:nvGrpSpPr>
        <p:grpSpPr bwMode="auto">
          <a:xfrm>
            <a:off x="2460625" y="2303463"/>
            <a:ext cx="1298575" cy="785812"/>
            <a:chOff x="1550" y="1451"/>
            <a:chExt cx="818" cy="495"/>
          </a:xfrm>
        </p:grpSpPr>
        <p:sp>
          <p:nvSpPr>
            <p:cNvPr id="85110" name="Oval 118"/>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1" name="Oval 119"/>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2" name="Oval 120"/>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3" name="Oval 121"/>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14" name="Oval 122"/>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5" name="Text Box 123"/>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5116" name="Oval 124"/>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7" name="Oval 125"/>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Text Box 126"/>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5119" name="Text Box 127"/>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5120" name="Oval 128"/>
          <p:cNvSpPr>
            <a:spLocks noChangeAspect="1" noChangeArrowheads="1"/>
          </p:cNvSpPr>
          <p:nvPr/>
        </p:nvSpPr>
        <p:spPr bwMode="auto">
          <a:xfrm rot="23586493">
            <a:off x="7032625" y="402431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1" name="Oval 12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3" name="Group 131"/>
          <p:cNvGrpSpPr>
            <a:grpSpLocks/>
          </p:cNvGrpSpPr>
          <p:nvPr/>
        </p:nvGrpSpPr>
        <p:grpSpPr bwMode="auto">
          <a:xfrm>
            <a:off x="4411663" y="3959225"/>
            <a:ext cx="858837" cy="785813"/>
            <a:chOff x="2779" y="2494"/>
            <a:chExt cx="541" cy="495"/>
          </a:xfrm>
        </p:grpSpPr>
        <p:sp>
          <p:nvSpPr>
            <p:cNvPr id="8512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
        <p:nvSpPr>
          <p:cNvPr id="85128" name="Text Box 136"/>
          <p:cNvSpPr txBox="1">
            <a:spLocks noChangeArrowheads="1"/>
          </p:cNvSpPr>
          <p:nvPr/>
        </p:nvSpPr>
        <p:spPr bwMode="auto">
          <a:xfrm rot="-2137557">
            <a:off x="7550150" y="2705100"/>
            <a:ext cx="9382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solvation</a:t>
            </a:r>
          </a:p>
        </p:txBody>
      </p:sp>
    </p:spTree>
    <p:extLst>
      <p:ext uri="{BB962C8B-B14F-4D97-AF65-F5344CB8AC3E}">
        <p14:creationId xmlns:p14="http://schemas.microsoft.com/office/powerpoint/2010/main" val="30132087"/>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initial effects</a:t>
            </a:r>
          </a:p>
        </p:txBody>
      </p:sp>
      <p:sp>
        <p:nvSpPr>
          <p:cNvPr id="8601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020" name="Group 4"/>
          <p:cNvGrpSpPr>
            <a:grpSpLocks/>
          </p:cNvGrpSpPr>
          <p:nvPr/>
        </p:nvGrpSpPr>
        <p:grpSpPr bwMode="auto">
          <a:xfrm rot="1198672">
            <a:off x="2047875" y="4568825"/>
            <a:ext cx="858838" cy="785813"/>
            <a:chOff x="1751" y="1135"/>
            <a:chExt cx="2232" cy="2232"/>
          </a:xfrm>
        </p:grpSpPr>
        <p:sp>
          <p:nvSpPr>
            <p:cNvPr id="8602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25" name="Group 9"/>
          <p:cNvGrpSpPr>
            <a:grpSpLocks/>
          </p:cNvGrpSpPr>
          <p:nvPr/>
        </p:nvGrpSpPr>
        <p:grpSpPr bwMode="auto">
          <a:xfrm rot="-1425292">
            <a:off x="3419475" y="4343400"/>
            <a:ext cx="858838" cy="785813"/>
            <a:chOff x="1751" y="1135"/>
            <a:chExt cx="2232" cy="2232"/>
          </a:xfrm>
        </p:grpSpPr>
        <p:sp>
          <p:nvSpPr>
            <p:cNvPr id="8602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30" name="Group 14"/>
          <p:cNvGrpSpPr>
            <a:grpSpLocks/>
          </p:cNvGrpSpPr>
          <p:nvPr/>
        </p:nvGrpSpPr>
        <p:grpSpPr bwMode="auto">
          <a:xfrm rot="-583414">
            <a:off x="6169025" y="2941638"/>
            <a:ext cx="858838" cy="785812"/>
            <a:chOff x="1751" y="1135"/>
            <a:chExt cx="2232" cy="2232"/>
          </a:xfrm>
        </p:grpSpPr>
        <p:sp>
          <p:nvSpPr>
            <p:cNvPr id="8603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35" name="Group 19"/>
          <p:cNvGrpSpPr>
            <a:grpSpLocks/>
          </p:cNvGrpSpPr>
          <p:nvPr/>
        </p:nvGrpSpPr>
        <p:grpSpPr bwMode="auto">
          <a:xfrm>
            <a:off x="6221413" y="4371975"/>
            <a:ext cx="858837" cy="785813"/>
            <a:chOff x="1751" y="1135"/>
            <a:chExt cx="2232" cy="2232"/>
          </a:xfrm>
        </p:grpSpPr>
        <p:sp>
          <p:nvSpPr>
            <p:cNvPr id="8603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40" name="Group 24"/>
          <p:cNvGrpSpPr>
            <a:grpSpLocks/>
          </p:cNvGrpSpPr>
          <p:nvPr/>
        </p:nvGrpSpPr>
        <p:grpSpPr bwMode="auto">
          <a:xfrm>
            <a:off x="5081588" y="2724150"/>
            <a:ext cx="858837" cy="785813"/>
            <a:chOff x="1751" y="1135"/>
            <a:chExt cx="2232" cy="2232"/>
          </a:xfrm>
        </p:grpSpPr>
        <p:sp>
          <p:nvSpPr>
            <p:cNvPr id="8604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45" name="Group 29"/>
          <p:cNvGrpSpPr>
            <a:grpSpLocks/>
          </p:cNvGrpSpPr>
          <p:nvPr/>
        </p:nvGrpSpPr>
        <p:grpSpPr bwMode="auto">
          <a:xfrm rot="3434755">
            <a:off x="5226050" y="4930776"/>
            <a:ext cx="858837" cy="785812"/>
            <a:chOff x="1751" y="1135"/>
            <a:chExt cx="2232" cy="2232"/>
          </a:xfrm>
        </p:grpSpPr>
        <p:sp>
          <p:nvSpPr>
            <p:cNvPr id="8604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50" name="Group 34"/>
          <p:cNvGrpSpPr>
            <a:grpSpLocks/>
          </p:cNvGrpSpPr>
          <p:nvPr/>
        </p:nvGrpSpPr>
        <p:grpSpPr bwMode="auto">
          <a:xfrm>
            <a:off x="4049713" y="5264150"/>
            <a:ext cx="858837" cy="785813"/>
            <a:chOff x="1751" y="1135"/>
            <a:chExt cx="2232" cy="2232"/>
          </a:xfrm>
        </p:grpSpPr>
        <p:sp>
          <p:nvSpPr>
            <p:cNvPr id="8605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55" name="Group 39"/>
          <p:cNvGrpSpPr>
            <a:grpSpLocks/>
          </p:cNvGrpSpPr>
          <p:nvPr/>
        </p:nvGrpSpPr>
        <p:grpSpPr bwMode="auto">
          <a:xfrm rot="1626381">
            <a:off x="1901825" y="5641975"/>
            <a:ext cx="858838" cy="785813"/>
            <a:chOff x="1751" y="1135"/>
            <a:chExt cx="2232" cy="2232"/>
          </a:xfrm>
        </p:grpSpPr>
        <p:sp>
          <p:nvSpPr>
            <p:cNvPr id="8605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60" name="Group 44"/>
          <p:cNvGrpSpPr>
            <a:grpSpLocks/>
          </p:cNvGrpSpPr>
          <p:nvPr/>
        </p:nvGrpSpPr>
        <p:grpSpPr bwMode="auto">
          <a:xfrm>
            <a:off x="1082675" y="4937125"/>
            <a:ext cx="858838" cy="785813"/>
            <a:chOff x="1751" y="1135"/>
            <a:chExt cx="2232" cy="2232"/>
          </a:xfrm>
        </p:grpSpPr>
        <p:sp>
          <p:nvSpPr>
            <p:cNvPr id="8606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65" name="Group 49"/>
          <p:cNvGrpSpPr>
            <a:grpSpLocks/>
          </p:cNvGrpSpPr>
          <p:nvPr/>
        </p:nvGrpSpPr>
        <p:grpSpPr bwMode="auto">
          <a:xfrm rot="668038">
            <a:off x="5965825" y="1970088"/>
            <a:ext cx="858838" cy="785812"/>
            <a:chOff x="1751" y="1135"/>
            <a:chExt cx="2232" cy="2232"/>
          </a:xfrm>
        </p:grpSpPr>
        <p:sp>
          <p:nvSpPr>
            <p:cNvPr id="8606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70" name="Group 54"/>
          <p:cNvGrpSpPr>
            <a:grpSpLocks/>
          </p:cNvGrpSpPr>
          <p:nvPr/>
        </p:nvGrpSpPr>
        <p:grpSpPr bwMode="auto">
          <a:xfrm rot="879490">
            <a:off x="4841875" y="1671638"/>
            <a:ext cx="858838" cy="785812"/>
            <a:chOff x="1751" y="1135"/>
            <a:chExt cx="2232" cy="2232"/>
          </a:xfrm>
        </p:grpSpPr>
        <p:sp>
          <p:nvSpPr>
            <p:cNvPr id="8607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07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083" name="Group 67"/>
          <p:cNvGrpSpPr>
            <a:grpSpLocks/>
          </p:cNvGrpSpPr>
          <p:nvPr/>
        </p:nvGrpSpPr>
        <p:grpSpPr bwMode="auto">
          <a:xfrm>
            <a:off x="204788" y="4784725"/>
            <a:ext cx="858837" cy="785813"/>
            <a:chOff x="1751" y="1135"/>
            <a:chExt cx="2232" cy="2232"/>
          </a:xfrm>
        </p:grpSpPr>
        <p:sp>
          <p:nvSpPr>
            <p:cNvPr id="8608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88" name="Group 72"/>
          <p:cNvGrpSpPr>
            <a:grpSpLocks/>
          </p:cNvGrpSpPr>
          <p:nvPr/>
        </p:nvGrpSpPr>
        <p:grpSpPr bwMode="auto">
          <a:xfrm>
            <a:off x="479425" y="5757863"/>
            <a:ext cx="858838" cy="785812"/>
            <a:chOff x="1751" y="1135"/>
            <a:chExt cx="2232" cy="2232"/>
          </a:xfrm>
        </p:grpSpPr>
        <p:sp>
          <p:nvSpPr>
            <p:cNvPr id="8608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93" name="Group 77"/>
          <p:cNvGrpSpPr>
            <a:grpSpLocks/>
          </p:cNvGrpSpPr>
          <p:nvPr/>
        </p:nvGrpSpPr>
        <p:grpSpPr bwMode="auto">
          <a:xfrm>
            <a:off x="471488" y="2281238"/>
            <a:ext cx="858837" cy="785812"/>
            <a:chOff x="1751" y="1135"/>
            <a:chExt cx="2232" cy="2232"/>
          </a:xfrm>
        </p:grpSpPr>
        <p:sp>
          <p:nvSpPr>
            <p:cNvPr id="8609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09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609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610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4"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6115"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6116"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6117"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6118"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86119" name="Group 103"/>
          <p:cNvGrpSpPr>
            <a:grpSpLocks/>
          </p:cNvGrpSpPr>
          <p:nvPr/>
        </p:nvGrpSpPr>
        <p:grpSpPr bwMode="auto">
          <a:xfrm rot="-3226531">
            <a:off x="6176963" y="5314950"/>
            <a:ext cx="858837" cy="785813"/>
            <a:chOff x="1751" y="1135"/>
            <a:chExt cx="2232" cy="2232"/>
          </a:xfrm>
        </p:grpSpPr>
        <p:sp>
          <p:nvSpPr>
            <p:cNvPr id="86120"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1"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2"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3"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124"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5"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6"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7"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8"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9"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6130"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131" name="Group 115"/>
          <p:cNvGrpSpPr>
            <a:grpSpLocks/>
          </p:cNvGrpSpPr>
          <p:nvPr/>
        </p:nvGrpSpPr>
        <p:grpSpPr bwMode="auto">
          <a:xfrm>
            <a:off x="2460625" y="2303463"/>
            <a:ext cx="1298575" cy="785812"/>
            <a:chOff x="1550" y="1451"/>
            <a:chExt cx="818" cy="495"/>
          </a:xfrm>
        </p:grpSpPr>
        <p:sp>
          <p:nvSpPr>
            <p:cNvPr id="86132"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3"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4"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5"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136"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7"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6138"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9"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0"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6141"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grpSp>
        <p:nvGrpSpPr>
          <p:cNvPr id="86142" name="Group 126"/>
          <p:cNvGrpSpPr>
            <a:grpSpLocks/>
          </p:cNvGrpSpPr>
          <p:nvPr/>
        </p:nvGrpSpPr>
        <p:grpSpPr bwMode="auto">
          <a:xfrm rot="-1791541">
            <a:off x="7032625" y="3784600"/>
            <a:ext cx="1298575" cy="785813"/>
            <a:chOff x="4430" y="2384"/>
            <a:chExt cx="818" cy="495"/>
          </a:xfrm>
        </p:grpSpPr>
        <p:sp>
          <p:nvSpPr>
            <p:cNvPr id="86143"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4"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5"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146"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7" name="Text Box 131"/>
          <p:cNvSpPr txBox="1">
            <a:spLocks noChangeArrowheads="1"/>
          </p:cNvSpPr>
          <p:nvPr/>
        </p:nvSpPr>
        <p:spPr bwMode="auto">
          <a:xfrm rot="-2137557">
            <a:off x="7550150" y="2705100"/>
            <a:ext cx="9382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500"/>
              <a:t>solvation</a:t>
            </a:r>
          </a:p>
        </p:txBody>
      </p:sp>
      <p:grpSp>
        <p:nvGrpSpPr>
          <p:cNvPr id="86148" name="Group 132"/>
          <p:cNvGrpSpPr>
            <a:grpSpLocks/>
          </p:cNvGrpSpPr>
          <p:nvPr/>
        </p:nvGrpSpPr>
        <p:grpSpPr bwMode="auto">
          <a:xfrm>
            <a:off x="4411663" y="3959225"/>
            <a:ext cx="858837" cy="785813"/>
            <a:chOff x="2779" y="2494"/>
            <a:chExt cx="541" cy="495"/>
          </a:xfrm>
        </p:grpSpPr>
        <p:sp>
          <p:nvSpPr>
            <p:cNvPr id="86149" name="Oval 133"/>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0" name="Oval 134"/>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1" name="Oval 135"/>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2" name="Text Box 136"/>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1173684172"/>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7141407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1"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15650733"/>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initial effects</a:t>
            </a:r>
          </a:p>
        </p:txBody>
      </p:sp>
      <p:sp>
        <p:nvSpPr>
          <p:cNvPr id="89091"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092" name="Group 4"/>
          <p:cNvGrpSpPr>
            <a:grpSpLocks/>
          </p:cNvGrpSpPr>
          <p:nvPr/>
        </p:nvGrpSpPr>
        <p:grpSpPr bwMode="auto">
          <a:xfrm rot="1198672">
            <a:off x="2047875" y="4568825"/>
            <a:ext cx="858838" cy="785813"/>
            <a:chOff x="1751" y="1135"/>
            <a:chExt cx="2232" cy="2232"/>
          </a:xfrm>
        </p:grpSpPr>
        <p:sp>
          <p:nvSpPr>
            <p:cNvPr id="89093"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4"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5"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6"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097" name="Group 9"/>
          <p:cNvGrpSpPr>
            <a:grpSpLocks/>
          </p:cNvGrpSpPr>
          <p:nvPr/>
        </p:nvGrpSpPr>
        <p:grpSpPr bwMode="auto">
          <a:xfrm rot="-1425292">
            <a:off x="3419475" y="4343400"/>
            <a:ext cx="858838" cy="785813"/>
            <a:chOff x="1751" y="1135"/>
            <a:chExt cx="2232" cy="2232"/>
          </a:xfrm>
        </p:grpSpPr>
        <p:sp>
          <p:nvSpPr>
            <p:cNvPr id="89098"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9"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0"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1"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02" name="Group 14"/>
          <p:cNvGrpSpPr>
            <a:grpSpLocks/>
          </p:cNvGrpSpPr>
          <p:nvPr/>
        </p:nvGrpSpPr>
        <p:grpSpPr bwMode="auto">
          <a:xfrm rot="-583414">
            <a:off x="6169025" y="2941638"/>
            <a:ext cx="858838" cy="785812"/>
            <a:chOff x="1751" y="1135"/>
            <a:chExt cx="2232" cy="2232"/>
          </a:xfrm>
        </p:grpSpPr>
        <p:sp>
          <p:nvSpPr>
            <p:cNvPr id="89103"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4"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5"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6"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07" name="Group 19"/>
          <p:cNvGrpSpPr>
            <a:grpSpLocks/>
          </p:cNvGrpSpPr>
          <p:nvPr/>
        </p:nvGrpSpPr>
        <p:grpSpPr bwMode="auto">
          <a:xfrm>
            <a:off x="6221413" y="4371975"/>
            <a:ext cx="858837" cy="785813"/>
            <a:chOff x="1751" y="1135"/>
            <a:chExt cx="2232" cy="2232"/>
          </a:xfrm>
        </p:grpSpPr>
        <p:sp>
          <p:nvSpPr>
            <p:cNvPr id="89108"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9"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0"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1"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12" name="Group 24"/>
          <p:cNvGrpSpPr>
            <a:grpSpLocks/>
          </p:cNvGrpSpPr>
          <p:nvPr/>
        </p:nvGrpSpPr>
        <p:grpSpPr bwMode="auto">
          <a:xfrm>
            <a:off x="5081588" y="2724150"/>
            <a:ext cx="858837" cy="785813"/>
            <a:chOff x="1751" y="1135"/>
            <a:chExt cx="2232" cy="2232"/>
          </a:xfrm>
        </p:grpSpPr>
        <p:sp>
          <p:nvSpPr>
            <p:cNvPr id="89113"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4"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5"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6"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17" name="Group 29"/>
          <p:cNvGrpSpPr>
            <a:grpSpLocks/>
          </p:cNvGrpSpPr>
          <p:nvPr/>
        </p:nvGrpSpPr>
        <p:grpSpPr bwMode="auto">
          <a:xfrm rot="3434755">
            <a:off x="5226050" y="4930776"/>
            <a:ext cx="858837" cy="785812"/>
            <a:chOff x="1751" y="1135"/>
            <a:chExt cx="2232" cy="2232"/>
          </a:xfrm>
        </p:grpSpPr>
        <p:sp>
          <p:nvSpPr>
            <p:cNvPr id="89118"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9"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0"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1"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22" name="Group 34"/>
          <p:cNvGrpSpPr>
            <a:grpSpLocks/>
          </p:cNvGrpSpPr>
          <p:nvPr/>
        </p:nvGrpSpPr>
        <p:grpSpPr bwMode="auto">
          <a:xfrm>
            <a:off x="4049713" y="5264150"/>
            <a:ext cx="858837" cy="785813"/>
            <a:chOff x="1751" y="1135"/>
            <a:chExt cx="2232" cy="2232"/>
          </a:xfrm>
        </p:grpSpPr>
        <p:sp>
          <p:nvSpPr>
            <p:cNvPr id="89123"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4"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5"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6"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27" name="Group 39"/>
          <p:cNvGrpSpPr>
            <a:grpSpLocks/>
          </p:cNvGrpSpPr>
          <p:nvPr/>
        </p:nvGrpSpPr>
        <p:grpSpPr bwMode="auto">
          <a:xfrm rot="1626381">
            <a:off x="1901825" y="5641975"/>
            <a:ext cx="858838" cy="785813"/>
            <a:chOff x="1751" y="1135"/>
            <a:chExt cx="2232" cy="2232"/>
          </a:xfrm>
        </p:grpSpPr>
        <p:sp>
          <p:nvSpPr>
            <p:cNvPr id="89128"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9"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0"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1"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32" name="Group 44"/>
          <p:cNvGrpSpPr>
            <a:grpSpLocks/>
          </p:cNvGrpSpPr>
          <p:nvPr/>
        </p:nvGrpSpPr>
        <p:grpSpPr bwMode="auto">
          <a:xfrm>
            <a:off x="1082675" y="4937125"/>
            <a:ext cx="858838" cy="785813"/>
            <a:chOff x="1751" y="1135"/>
            <a:chExt cx="2232" cy="2232"/>
          </a:xfrm>
        </p:grpSpPr>
        <p:sp>
          <p:nvSpPr>
            <p:cNvPr id="89133"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4"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5"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6"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37" name="Group 49"/>
          <p:cNvGrpSpPr>
            <a:grpSpLocks/>
          </p:cNvGrpSpPr>
          <p:nvPr/>
        </p:nvGrpSpPr>
        <p:grpSpPr bwMode="auto">
          <a:xfrm rot="668038">
            <a:off x="5965825" y="1970088"/>
            <a:ext cx="858838" cy="785812"/>
            <a:chOff x="1751" y="1135"/>
            <a:chExt cx="2232" cy="2232"/>
          </a:xfrm>
        </p:grpSpPr>
        <p:sp>
          <p:nvSpPr>
            <p:cNvPr id="89138"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9"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0"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1"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42" name="Group 54"/>
          <p:cNvGrpSpPr>
            <a:grpSpLocks/>
          </p:cNvGrpSpPr>
          <p:nvPr/>
        </p:nvGrpSpPr>
        <p:grpSpPr bwMode="auto">
          <a:xfrm rot="879490">
            <a:off x="4841875" y="1671638"/>
            <a:ext cx="858838" cy="785812"/>
            <a:chOff x="1751" y="1135"/>
            <a:chExt cx="2232" cy="2232"/>
          </a:xfrm>
        </p:grpSpPr>
        <p:sp>
          <p:nvSpPr>
            <p:cNvPr id="89143"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4"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5"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6"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147"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8"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9"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0"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1"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2"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3"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4"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155" name="Group 67"/>
          <p:cNvGrpSpPr>
            <a:grpSpLocks/>
          </p:cNvGrpSpPr>
          <p:nvPr/>
        </p:nvGrpSpPr>
        <p:grpSpPr bwMode="auto">
          <a:xfrm>
            <a:off x="204788" y="4784725"/>
            <a:ext cx="858837" cy="785813"/>
            <a:chOff x="1751" y="1135"/>
            <a:chExt cx="2232" cy="2232"/>
          </a:xfrm>
        </p:grpSpPr>
        <p:sp>
          <p:nvSpPr>
            <p:cNvPr id="89156"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7"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8"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9"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60" name="Group 72"/>
          <p:cNvGrpSpPr>
            <a:grpSpLocks/>
          </p:cNvGrpSpPr>
          <p:nvPr/>
        </p:nvGrpSpPr>
        <p:grpSpPr bwMode="auto">
          <a:xfrm>
            <a:off x="479425" y="5757863"/>
            <a:ext cx="858838" cy="785812"/>
            <a:chOff x="1751" y="1135"/>
            <a:chExt cx="2232" cy="2232"/>
          </a:xfrm>
        </p:grpSpPr>
        <p:sp>
          <p:nvSpPr>
            <p:cNvPr id="89161"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2"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3"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4"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65" name="Group 77"/>
          <p:cNvGrpSpPr>
            <a:grpSpLocks/>
          </p:cNvGrpSpPr>
          <p:nvPr/>
        </p:nvGrpSpPr>
        <p:grpSpPr bwMode="auto">
          <a:xfrm>
            <a:off x="471488" y="2281238"/>
            <a:ext cx="858837" cy="785812"/>
            <a:chOff x="1751" y="1135"/>
            <a:chExt cx="2232" cy="2232"/>
          </a:xfrm>
        </p:grpSpPr>
        <p:sp>
          <p:nvSpPr>
            <p:cNvPr id="89166"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7"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8"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9"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170"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9171"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89172"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3"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4"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5"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6"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7"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8"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9"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0"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1"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2"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3"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4"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5"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6"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9187"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9188"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9189"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89190"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89191" name="Group 103"/>
          <p:cNvGrpSpPr>
            <a:grpSpLocks/>
          </p:cNvGrpSpPr>
          <p:nvPr/>
        </p:nvGrpSpPr>
        <p:grpSpPr bwMode="auto">
          <a:xfrm rot="-3226531">
            <a:off x="6176963" y="5314950"/>
            <a:ext cx="858837" cy="785813"/>
            <a:chOff x="1751" y="1135"/>
            <a:chExt cx="2232" cy="2232"/>
          </a:xfrm>
        </p:grpSpPr>
        <p:sp>
          <p:nvSpPr>
            <p:cNvPr id="89192"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3"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4"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5"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196"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7"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8"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9"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0"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1"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9202"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203" name="Group 115"/>
          <p:cNvGrpSpPr>
            <a:grpSpLocks/>
          </p:cNvGrpSpPr>
          <p:nvPr/>
        </p:nvGrpSpPr>
        <p:grpSpPr bwMode="auto">
          <a:xfrm>
            <a:off x="2460625" y="2303463"/>
            <a:ext cx="1298575" cy="785812"/>
            <a:chOff x="1550" y="1451"/>
            <a:chExt cx="818" cy="495"/>
          </a:xfrm>
        </p:grpSpPr>
        <p:sp>
          <p:nvSpPr>
            <p:cNvPr id="89204"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5"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6"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7"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208"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9"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9210"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1"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2"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89213"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grpSp>
        <p:nvGrpSpPr>
          <p:cNvPr id="89214" name="Group 126"/>
          <p:cNvGrpSpPr>
            <a:grpSpLocks/>
          </p:cNvGrpSpPr>
          <p:nvPr/>
        </p:nvGrpSpPr>
        <p:grpSpPr bwMode="auto">
          <a:xfrm rot="-1791541">
            <a:off x="7032625" y="3784600"/>
            <a:ext cx="1298575" cy="785813"/>
            <a:chOff x="4430" y="2384"/>
            <a:chExt cx="818" cy="495"/>
          </a:xfrm>
        </p:grpSpPr>
        <p:sp>
          <p:nvSpPr>
            <p:cNvPr id="89215"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6"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7"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218"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219" name="Group 131"/>
          <p:cNvGrpSpPr>
            <a:grpSpLocks/>
          </p:cNvGrpSpPr>
          <p:nvPr/>
        </p:nvGrpSpPr>
        <p:grpSpPr bwMode="auto">
          <a:xfrm>
            <a:off x="4411663" y="3959225"/>
            <a:ext cx="858837" cy="785813"/>
            <a:chOff x="2779" y="2494"/>
            <a:chExt cx="541" cy="495"/>
          </a:xfrm>
        </p:grpSpPr>
        <p:sp>
          <p:nvSpPr>
            <p:cNvPr id="89220"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1"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2"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3"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Tree>
    <p:extLst>
      <p:ext uri="{BB962C8B-B14F-4D97-AF65-F5344CB8AC3E}">
        <p14:creationId xmlns:p14="http://schemas.microsoft.com/office/powerpoint/2010/main" val="397197473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1467538276"/>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initial effects</a:t>
            </a:r>
          </a:p>
        </p:txBody>
      </p:sp>
      <p:sp>
        <p:nvSpPr>
          <p:cNvPr id="9011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116" name="Group 4"/>
          <p:cNvGrpSpPr>
            <a:grpSpLocks/>
          </p:cNvGrpSpPr>
          <p:nvPr/>
        </p:nvGrpSpPr>
        <p:grpSpPr bwMode="auto">
          <a:xfrm rot="1198672">
            <a:off x="2047875" y="4568825"/>
            <a:ext cx="858838" cy="785813"/>
            <a:chOff x="1751" y="1135"/>
            <a:chExt cx="2232" cy="2232"/>
          </a:xfrm>
        </p:grpSpPr>
        <p:sp>
          <p:nvSpPr>
            <p:cNvPr id="9011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21" name="Group 9"/>
          <p:cNvGrpSpPr>
            <a:grpSpLocks/>
          </p:cNvGrpSpPr>
          <p:nvPr/>
        </p:nvGrpSpPr>
        <p:grpSpPr bwMode="auto">
          <a:xfrm rot="-1425292">
            <a:off x="3419475" y="4343400"/>
            <a:ext cx="858838" cy="785813"/>
            <a:chOff x="1751" y="1135"/>
            <a:chExt cx="2232" cy="2232"/>
          </a:xfrm>
        </p:grpSpPr>
        <p:sp>
          <p:nvSpPr>
            <p:cNvPr id="9012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26" name="Group 14"/>
          <p:cNvGrpSpPr>
            <a:grpSpLocks/>
          </p:cNvGrpSpPr>
          <p:nvPr/>
        </p:nvGrpSpPr>
        <p:grpSpPr bwMode="auto">
          <a:xfrm rot="-583414">
            <a:off x="6169025" y="2941638"/>
            <a:ext cx="858838" cy="785812"/>
            <a:chOff x="1751" y="1135"/>
            <a:chExt cx="2232" cy="2232"/>
          </a:xfrm>
        </p:grpSpPr>
        <p:sp>
          <p:nvSpPr>
            <p:cNvPr id="9012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31" name="Group 19"/>
          <p:cNvGrpSpPr>
            <a:grpSpLocks/>
          </p:cNvGrpSpPr>
          <p:nvPr/>
        </p:nvGrpSpPr>
        <p:grpSpPr bwMode="auto">
          <a:xfrm>
            <a:off x="6221413" y="4371975"/>
            <a:ext cx="858837" cy="785813"/>
            <a:chOff x="1751" y="1135"/>
            <a:chExt cx="2232" cy="2232"/>
          </a:xfrm>
        </p:grpSpPr>
        <p:sp>
          <p:nvSpPr>
            <p:cNvPr id="9013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36" name="Group 24"/>
          <p:cNvGrpSpPr>
            <a:grpSpLocks/>
          </p:cNvGrpSpPr>
          <p:nvPr/>
        </p:nvGrpSpPr>
        <p:grpSpPr bwMode="auto">
          <a:xfrm>
            <a:off x="5081588" y="2724150"/>
            <a:ext cx="858837" cy="785813"/>
            <a:chOff x="1751" y="1135"/>
            <a:chExt cx="2232" cy="2232"/>
          </a:xfrm>
        </p:grpSpPr>
        <p:sp>
          <p:nvSpPr>
            <p:cNvPr id="9013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41" name="Group 29"/>
          <p:cNvGrpSpPr>
            <a:grpSpLocks/>
          </p:cNvGrpSpPr>
          <p:nvPr/>
        </p:nvGrpSpPr>
        <p:grpSpPr bwMode="auto">
          <a:xfrm rot="3434755">
            <a:off x="5226050" y="4930776"/>
            <a:ext cx="858837" cy="785812"/>
            <a:chOff x="1751" y="1135"/>
            <a:chExt cx="2232" cy="2232"/>
          </a:xfrm>
        </p:grpSpPr>
        <p:sp>
          <p:nvSpPr>
            <p:cNvPr id="9014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46" name="Group 34"/>
          <p:cNvGrpSpPr>
            <a:grpSpLocks/>
          </p:cNvGrpSpPr>
          <p:nvPr/>
        </p:nvGrpSpPr>
        <p:grpSpPr bwMode="auto">
          <a:xfrm>
            <a:off x="4049713" y="5264150"/>
            <a:ext cx="858837" cy="785813"/>
            <a:chOff x="1751" y="1135"/>
            <a:chExt cx="2232" cy="2232"/>
          </a:xfrm>
        </p:grpSpPr>
        <p:sp>
          <p:nvSpPr>
            <p:cNvPr id="9014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51" name="Group 39"/>
          <p:cNvGrpSpPr>
            <a:grpSpLocks/>
          </p:cNvGrpSpPr>
          <p:nvPr/>
        </p:nvGrpSpPr>
        <p:grpSpPr bwMode="auto">
          <a:xfrm rot="1626381">
            <a:off x="1901825" y="5641975"/>
            <a:ext cx="858838" cy="785813"/>
            <a:chOff x="1751" y="1135"/>
            <a:chExt cx="2232" cy="2232"/>
          </a:xfrm>
        </p:grpSpPr>
        <p:sp>
          <p:nvSpPr>
            <p:cNvPr id="9015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56" name="Group 44"/>
          <p:cNvGrpSpPr>
            <a:grpSpLocks/>
          </p:cNvGrpSpPr>
          <p:nvPr/>
        </p:nvGrpSpPr>
        <p:grpSpPr bwMode="auto">
          <a:xfrm>
            <a:off x="1082675" y="4937125"/>
            <a:ext cx="858838" cy="785813"/>
            <a:chOff x="1751" y="1135"/>
            <a:chExt cx="2232" cy="2232"/>
          </a:xfrm>
        </p:grpSpPr>
        <p:sp>
          <p:nvSpPr>
            <p:cNvPr id="9015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61" name="Group 49"/>
          <p:cNvGrpSpPr>
            <a:grpSpLocks/>
          </p:cNvGrpSpPr>
          <p:nvPr/>
        </p:nvGrpSpPr>
        <p:grpSpPr bwMode="auto">
          <a:xfrm rot="668038">
            <a:off x="5965825" y="1970088"/>
            <a:ext cx="858838" cy="785812"/>
            <a:chOff x="1751" y="1135"/>
            <a:chExt cx="2232" cy="2232"/>
          </a:xfrm>
        </p:grpSpPr>
        <p:sp>
          <p:nvSpPr>
            <p:cNvPr id="9016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66" name="Group 54"/>
          <p:cNvGrpSpPr>
            <a:grpSpLocks/>
          </p:cNvGrpSpPr>
          <p:nvPr/>
        </p:nvGrpSpPr>
        <p:grpSpPr bwMode="auto">
          <a:xfrm rot="879490">
            <a:off x="4841875" y="1671638"/>
            <a:ext cx="858838" cy="785812"/>
            <a:chOff x="1751" y="1135"/>
            <a:chExt cx="2232" cy="2232"/>
          </a:xfrm>
        </p:grpSpPr>
        <p:sp>
          <p:nvSpPr>
            <p:cNvPr id="9016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17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179" name="Group 67"/>
          <p:cNvGrpSpPr>
            <a:grpSpLocks/>
          </p:cNvGrpSpPr>
          <p:nvPr/>
        </p:nvGrpSpPr>
        <p:grpSpPr bwMode="auto">
          <a:xfrm>
            <a:off x="204788" y="4784725"/>
            <a:ext cx="858837" cy="785813"/>
            <a:chOff x="1751" y="1135"/>
            <a:chExt cx="2232" cy="2232"/>
          </a:xfrm>
        </p:grpSpPr>
        <p:sp>
          <p:nvSpPr>
            <p:cNvPr id="9018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84" name="Group 72"/>
          <p:cNvGrpSpPr>
            <a:grpSpLocks/>
          </p:cNvGrpSpPr>
          <p:nvPr/>
        </p:nvGrpSpPr>
        <p:grpSpPr bwMode="auto">
          <a:xfrm>
            <a:off x="479425" y="5757863"/>
            <a:ext cx="858838" cy="785812"/>
            <a:chOff x="1751" y="1135"/>
            <a:chExt cx="2232" cy="2232"/>
          </a:xfrm>
        </p:grpSpPr>
        <p:sp>
          <p:nvSpPr>
            <p:cNvPr id="9018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89" name="Group 77"/>
          <p:cNvGrpSpPr>
            <a:grpSpLocks/>
          </p:cNvGrpSpPr>
          <p:nvPr/>
        </p:nvGrpSpPr>
        <p:grpSpPr bwMode="auto">
          <a:xfrm>
            <a:off x="471488" y="2281238"/>
            <a:ext cx="858837" cy="785812"/>
            <a:chOff x="1751" y="1135"/>
            <a:chExt cx="2232" cy="2232"/>
          </a:xfrm>
        </p:grpSpPr>
        <p:sp>
          <p:nvSpPr>
            <p:cNvPr id="9019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19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0195"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9019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4"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5"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6"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7"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8"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9"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0"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0211"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0212"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0213"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0214"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90215" name="Group 103"/>
          <p:cNvGrpSpPr>
            <a:grpSpLocks/>
          </p:cNvGrpSpPr>
          <p:nvPr/>
        </p:nvGrpSpPr>
        <p:grpSpPr bwMode="auto">
          <a:xfrm rot="-3226531">
            <a:off x="6176963" y="5314950"/>
            <a:ext cx="858837" cy="785813"/>
            <a:chOff x="1751" y="1135"/>
            <a:chExt cx="2232" cy="2232"/>
          </a:xfrm>
        </p:grpSpPr>
        <p:sp>
          <p:nvSpPr>
            <p:cNvPr id="9021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220"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1"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2"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3"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4"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5"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0226"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227" name="Group 115"/>
          <p:cNvGrpSpPr>
            <a:grpSpLocks/>
          </p:cNvGrpSpPr>
          <p:nvPr/>
        </p:nvGrpSpPr>
        <p:grpSpPr bwMode="auto">
          <a:xfrm>
            <a:off x="2460625" y="2303463"/>
            <a:ext cx="1298575" cy="785812"/>
            <a:chOff x="1550" y="1451"/>
            <a:chExt cx="818" cy="495"/>
          </a:xfrm>
        </p:grpSpPr>
        <p:sp>
          <p:nvSpPr>
            <p:cNvPr id="90228"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9"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0"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1"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232"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3"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0234"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5"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6"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0237"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grpSp>
        <p:nvGrpSpPr>
          <p:cNvPr id="90238" name="Group 126"/>
          <p:cNvGrpSpPr>
            <a:grpSpLocks/>
          </p:cNvGrpSpPr>
          <p:nvPr/>
        </p:nvGrpSpPr>
        <p:grpSpPr bwMode="auto">
          <a:xfrm rot="-1791541">
            <a:off x="7032625" y="3784600"/>
            <a:ext cx="1298575" cy="785813"/>
            <a:chOff x="4430" y="2384"/>
            <a:chExt cx="818" cy="495"/>
          </a:xfrm>
        </p:grpSpPr>
        <p:sp>
          <p:nvSpPr>
            <p:cNvPr id="90239"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0"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1"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242"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243" name="Group 131"/>
          <p:cNvGrpSpPr>
            <a:grpSpLocks/>
          </p:cNvGrpSpPr>
          <p:nvPr/>
        </p:nvGrpSpPr>
        <p:grpSpPr bwMode="auto">
          <a:xfrm>
            <a:off x="4411663" y="3959225"/>
            <a:ext cx="858837" cy="785813"/>
            <a:chOff x="2779" y="2494"/>
            <a:chExt cx="541" cy="495"/>
          </a:xfrm>
        </p:grpSpPr>
        <p:sp>
          <p:nvSpPr>
            <p:cNvPr id="9024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
        <p:nvSpPr>
          <p:cNvPr id="90248" name="Freeform 136"/>
          <p:cNvSpPr>
            <a:spLocks/>
          </p:cNvSpPr>
          <p:nvPr/>
        </p:nvSpPr>
        <p:spPr bwMode="auto">
          <a:xfrm>
            <a:off x="5572125" y="2457450"/>
            <a:ext cx="292100" cy="371475"/>
          </a:xfrm>
          <a:custGeom>
            <a:avLst/>
            <a:gdLst>
              <a:gd name="T0" fmla="*/ 0 w 184"/>
              <a:gd name="T1" fmla="*/ 0 h 234"/>
              <a:gd name="T2" fmla="*/ 171 w 184"/>
              <a:gd name="T3" fmla="*/ 81 h 234"/>
              <a:gd name="T4" fmla="*/ 81 w 184"/>
              <a:gd name="T5" fmla="*/ 234 h 234"/>
            </a:gdLst>
            <a:ahLst/>
            <a:cxnLst>
              <a:cxn ang="0">
                <a:pos x="T0" y="T1"/>
              </a:cxn>
              <a:cxn ang="0">
                <a:pos x="T2" y="T3"/>
              </a:cxn>
              <a:cxn ang="0">
                <a:pos x="T4" y="T5"/>
              </a:cxn>
            </a:cxnLst>
            <a:rect l="0" t="0" r="r" b="b"/>
            <a:pathLst>
              <a:path w="184" h="234">
                <a:moveTo>
                  <a:pt x="0" y="0"/>
                </a:moveTo>
                <a:cubicBezTo>
                  <a:pt x="79" y="21"/>
                  <a:pt x="158" y="42"/>
                  <a:pt x="171" y="81"/>
                </a:cubicBezTo>
                <a:cubicBezTo>
                  <a:pt x="184" y="120"/>
                  <a:pt x="96" y="208"/>
                  <a:pt x="81" y="234"/>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249" name="Freeform 137"/>
          <p:cNvSpPr>
            <a:spLocks/>
          </p:cNvSpPr>
          <p:nvPr/>
        </p:nvSpPr>
        <p:spPr bwMode="auto">
          <a:xfrm>
            <a:off x="5824538" y="3424238"/>
            <a:ext cx="292100" cy="371475"/>
          </a:xfrm>
          <a:custGeom>
            <a:avLst/>
            <a:gdLst>
              <a:gd name="T0" fmla="*/ 0 w 184"/>
              <a:gd name="T1" fmla="*/ 0 h 234"/>
              <a:gd name="T2" fmla="*/ 171 w 184"/>
              <a:gd name="T3" fmla="*/ 81 h 234"/>
              <a:gd name="T4" fmla="*/ 81 w 184"/>
              <a:gd name="T5" fmla="*/ 234 h 234"/>
            </a:gdLst>
            <a:ahLst/>
            <a:cxnLst>
              <a:cxn ang="0">
                <a:pos x="T0" y="T1"/>
              </a:cxn>
              <a:cxn ang="0">
                <a:pos x="T2" y="T3"/>
              </a:cxn>
              <a:cxn ang="0">
                <a:pos x="T4" y="T5"/>
              </a:cxn>
            </a:cxnLst>
            <a:rect l="0" t="0" r="r" b="b"/>
            <a:pathLst>
              <a:path w="184" h="234">
                <a:moveTo>
                  <a:pt x="0" y="0"/>
                </a:moveTo>
                <a:cubicBezTo>
                  <a:pt x="79" y="21"/>
                  <a:pt x="158" y="42"/>
                  <a:pt x="171" y="81"/>
                </a:cubicBezTo>
                <a:cubicBezTo>
                  <a:pt x="184" y="120"/>
                  <a:pt x="96" y="208"/>
                  <a:pt x="81" y="234"/>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853880162"/>
      </p:ext>
    </p:extLst>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initial effects</a:t>
            </a:r>
          </a:p>
        </p:txBody>
      </p:sp>
      <p:sp>
        <p:nvSpPr>
          <p:cNvPr id="9523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236" name="Group 4"/>
          <p:cNvGrpSpPr>
            <a:grpSpLocks/>
          </p:cNvGrpSpPr>
          <p:nvPr/>
        </p:nvGrpSpPr>
        <p:grpSpPr bwMode="auto">
          <a:xfrm rot="1198672">
            <a:off x="2047875" y="4568825"/>
            <a:ext cx="858838" cy="785813"/>
            <a:chOff x="1751" y="1135"/>
            <a:chExt cx="2232" cy="2232"/>
          </a:xfrm>
        </p:grpSpPr>
        <p:sp>
          <p:nvSpPr>
            <p:cNvPr id="9523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41" name="Group 9"/>
          <p:cNvGrpSpPr>
            <a:grpSpLocks/>
          </p:cNvGrpSpPr>
          <p:nvPr/>
        </p:nvGrpSpPr>
        <p:grpSpPr bwMode="auto">
          <a:xfrm rot="-1425292">
            <a:off x="3419475" y="4343400"/>
            <a:ext cx="858838" cy="785813"/>
            <a:chOff x="1751" y="1135"/>
            <a:chExt cx="2232" cy="2232"/>
          </a:xfrm>
        </p:grpSpPr>
        <p:sp>
          <p:nvSpPr>
            <p:cNvPr id="9524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46" name="Group 14"/>
          <p:cNvGrpSpPr>
            <a:grpSpLocks/>
          </p:cNvGrpSpPr>
          <p:nvPr/>
        </p:nvGrpSpPr>
        <p:grpSpPr bwMode="auto">
          <a:xfrm rot="-583414">
            <a:off x="6169025" y="2941638"/>
            <a:ext cx="858838" cy="785812"/>
            <a:chOff x="1751" y="1135"/>
            <a:chExt cx="2232" cy="2232"/>
          </a:xfrm>
        </p:grpSpPr>
        <p:sp>
          <p:nvSpPr>
            <p:cNvPr id="9524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51" name="Group 19"/>
          <p:cNvGrpSpPr>
            <a:grpSpLocks/>
          </p:cNvGrpSpPr>
          <p:nvPr/>
        </p:nvGrpSpPr>
        <p:grpSpPr bwMode="auto">
          <a:xfrm>
            <a:off x="6221413" y="4371975"/>
            <a:ext cx="858837" cy="785813"/>
            <a:chOff x="1751" y="1135"/>
            <a:chExt cx="2232" cy="2232"/>
          </a:xfrm>
        </p:grpSpPr>
        <p:sp>
          <p:nvSpPr>
            <p:cNvPr id="9525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56" name="Group 24"/>
          <p:cNvGrpSpPr>
            <a:grpSpLocks/>
          </p:cNvGrpSpPr>
          <p:nvPr/>
        </p:nvGrpSpPr>
        <p:grpSpPr bwMode="auto">
          <a:xfrm>
            <a:off x="5081588" y="2724150"/>
            <a:ext cx="858837" cy="785813"/>
            <a:chOff x="1751" y="1135"/>
            <a:chExt cx="2232" cy="2232"/>
          </a:xfrm>
        </p:grpSpPr>
        <p:sp>
          <p:nvSpPr>
            <p:cNvPr id="9525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61" name="Group 29"/>
          <p:cNvGrpSpPr>
            <a:grpSpLocks/>
          </p:cNvGrpSpPr>
          <p:nvPr/>
        </p:nvGrpSpPr>
        <p:grpSpPr bwMode="auto">
          <a:xfrm rot="3434755">
            <a:off x="5226050" y="4930776"/>
            <a:ext cx="858837" cy="785812"/>
            <a:chOff x="1751" y="1135"/>
            <a:chExt cx="2232" cy="2232"/>
          </a:xfrm>
        </p:grpSpPr>
        <p:sp>
          <p:nvSpPr>
            <p:cNvPr id="9526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66" name="Group 34"/>
          <p:cNvGrpSpPr>
            <a:grpSpLocks/>
          </p:cNvGrpSpPr>
          <p:nvPr/>
        </p:nvGrpSpPr>
        <p:grpSpPr bwMode="auto">
          <a:xfrm>
            <a:off x="4049713" y="5264150"/>
            <a:ext cx="858837" cy="785813"/>
            <a:chOff x="1751" y="1135"/>
            <a:chExt cx="2232" cy="2232"/>
          </a:xfrm>
        </p:grpSpPr>
        <p:sp>
          <p:nvSpPr>
            <p:cNvPr id="9526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71" name="Group 39"/>
          <p:cNvGrpSpPr>
            <a:grpSpLocks/>
          </p:cNvGrpSpPr>
          <p:nvPr/>
        </p:nvGrpSpPr>
        <p:grpSpPr bwMode="auto">
          <a:xfrm rot="1626381">
            <a:off x="1901825" y="5641975"/>
            <a:ext cx="858838" cy="785813"/>
            <a:chOff x="1751" y="1135"/>
            <a:chExt cx="2232" cy="2232"/>
          </a:xfrm>
        </p:grpSpPr>
        <p:sp>
          <p:nvSpPr>
            <p:cNvPr id="9527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76" name="Group 44"/>
          <p:cNvGrpSpPr>
            <a:grpSpLocks/>
          </p:cNvGrpSpPr>
          <p:nvPr/>
        </p:nvGrpSpPr>
        <p:grpSpPr bwMode="auto">
          <a:xfrm>
            <a:off x="1082675" y="4937125"/>
            <a:ext cx="858838" cy="785813"/>
            <a:chOff x="1751" y="1135"/>
            <a:chExt cx="2232" cy="2232"/>
          </a:xfrm>
        </p:grpSpPr>
        <p:sp>
          <p:nvSpPr>
            <p:cNvPr id="9527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81" name="Group 49"/>
          <p:cNvGrpSpPr>
            <a:grpSpLocks/>
          </p:cNvGrpSpPr>
          <p:nvPr/>
        </p:nvGrpSpPr>
        <p:grpSpPr bwMode="auto">
          <a:xfrm rot="668038">
            <a:off x="5965825" y="1970088"/>
            <a:ext cx="858838" cy="785812"/>
            <a:chOff x="1751" y="1135"/>
            <a:chExt cx="2232" cy="2232"/>
          </a:xfrm>
        </p:grpSpPr>
        <p:sp>
          <p:nvSpPr>
            <p:cNvPr id="9528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286" name="Group 54"/>
          <p:cNvGrpSpPr>
            <a:grpSpLocks/>
          </p:cNvGrpSpPr>
          <p:nvPr/>
        </p:nvGrpSpPr>
        <p:grpSpPr bwMode="auto">
          <a:xfrm rot="879490">
            <a:off x="4841875" y="1671638"/>
            <a:ext cx="858838" cy="785812"/>
            <a:chOff x="1751" y="1135"/>
            <a:chExt cx="2232" cy="2232"/>
          </a:xfrm>
        </p:grpSpPr>
        <p:sp>
          <p:nvSpPr>
            <p:cNvPr id="9528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529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9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299" name="Group 67"/>
          <p:cNvGrpSpPr>
            <a:grpSpLocks/>
          </p:cNvGrpSpPr>
          <p:nvPr/>
        </p:nvGrpSpPr>
        <p:grpSpPr bwMode="auto">
          <a:xfrm>
            <a:off x="204788" y="4784725"/>
            <a:ext cx="858837" cy="785813"/>
            <a:chOff x="1751" y="1135"/>
            <a:chExt cx="2232" cy="2232"/>
          </a:xfrm>
        </p:grpSpPr>
        <p:sp>
          <p:nvSpPr>
            <p:cNvPr id="9530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0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0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0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304" name="Group 72"/>
          <p:cNvGrpSpPr>
            <a:grpSpLocks/>
          </p:cNvGrpSpPr>
          <p:nvPr/>
        </p:nvGrpSpPr>
        <p:grpSpPr bwMode="auto">
          <a:xfrm>
            <a:off x="479425" y="5757863"/>
            <a:ext cx="858838" cy="785812"/>
            <a:chOff x="1751" y="1135"/>
            <a:chExt cx="2232" cy="2232"/>
          </a:xfrm>
        </p:grpSpPr>
        <p:sp>
          <p:nvSpPr>
            <p:cNvPr id="9530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0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0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0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309" name="Group 77"/>
          <p:cNvGrpSpPr>
            <a:grpSpLocks/>
          </p:cNvGrpSpPr>
          <p:nvPr/>
        </p:nvGrpSpPr>
        <p:grpSpPr bwMode="auto">
          <a:xfrm>
            <a:off x="471488" y="2281238"/>
            <a:ext cx="858837" cy="785812"/>
            <a:chOff x="1751" y="1135"/>
            <a:chExt cx="2232" cy="2232"/>
          </a:xfrm>
        </p:grpSpPr>
        <p:sp>
          <p:nvSpPr>
            <p:cNvPr id="9531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1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1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1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531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5315"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9531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1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1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1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4"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5"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6"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7"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8"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29"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30"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5332"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5333"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5334"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95335" name="Group 103"/>
          <p:cNvGrpSpPr>
            <a:grpSpLocks/>
          </p:cNvGrpSpPr>
          <p:nvPr/>
        </p:nvGrpSpPr>
        <p:grpSpPr bwMode="auto">
          <a:xfrm rot="-3226531">
            <a:off x="6176963" y="5314950"/>
            <a:ext cx="858837" cy="785813"/>
            <a:chOff x="1751" y="1135"/>
            <a:chExt cx="2232" cy="2232"/>
          </a:xfrm>
        </p:grpSpPr>
        <p:sp>
          <p:nvSpPr>
            <p:cNvPr id="9533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3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3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3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5340"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41"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42"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43"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44"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45"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5346"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347" name="Group 115"/>
          <p:cNvGrpSpPr>
            <a:grpSpLocks/>
          </p:cNvGrpSpPr>
          <p:nvPr/>
        </p:nvGrpSpPr>
        <p:grpSpPr bwMode="auto">
          <a:xfrm>
            <a:off x="2460625" y="2303463"/>
            <a:ext cx="1298575" cy="785812"/>
            <a:chOff x="1550" y="1451"/>
            <a:chExt cx="818" cy="495"/>
          </a:xfrm>
        </p:grpSpPr>
        <p:sp>
          <p:nvSpPr>
            <p:cNvPr id="95348"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49"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50"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51"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5354"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55"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56"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5357"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grpSp>
        <p:nvGrpSpPr>
          <p:cNvPr id="95358" name="Group 126"/>
          <p:cNvGrpSpPr>
            <a:grpSpLocks/>
          </p:cNvGrpSpPr>
          <p:nvPr/>
        </p:nvGrpSpPr>
        <p:grpSpPr bwMode="auto">
          <a:xfrm rot="-1791541">
            <a:off x="7032625" y="3784600"/>
            <a:ext cx="1298575" cy="785813"/>
            <a:chOff x="4430" y="2384"/>
            <a:chExt cx="818" cy="495"/>
          </a:xfrm>
        </p:grpSpPr>
        <p:sp>
          <p:nvSpPr>
            <p:cNvPr id="95359"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60"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61"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5362"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363" name="Group 131"/>
          <p:cNvGrpSpPr>
            <a:grpSpLocks/>
          </p:cNvGrpSpPr>
          <p:nvPr/>
        </p:nvGrpSpPr>
        <p:grpSpPr bwMode="auto">
          <a:xfrm>
            <a:off x="4411663" y="3959225"/>
            <a:ext cx="858837" cy="785813"/>
            <a:chOff x="2779" y="2494"/>
            <a:chExt cx="541" cy="495"/>
          </a:xfrm>
        </p:grpSpPr>
        <p:sp>
          <p:nvSpPr>
            <p:cNvPr id="9536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6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6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6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
        <p:nvSpPr>
          <p:cNvPr id="95370" name="Oval 138"/>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71" name="Oval 139"/>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91849485"/>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t>initial effects</a:t>
            </a:r>
          </a:p>
        </p:txBody>
      </p:sp>
      <p:sp>
        <p:nvSpPr>
          <p:cNvPr id="9625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6260" name="Group 4"/>
          <p:cNvGrpSpPr>
            <a:grpSpLocks/>
          </p:cNvGrpSpPr>
          <p:nvPr/>
        </p:nvGrpSpPr>
        <p:grpSpPr bwMode="auto">
          <a:xfrm rot="1198672">
            <a:off x="2047875" y="4568825"/>
            <a:ext cx="858838" cy="785813"/>
            <a:chOff x="1751" y="1135"/>
            <a:chExt cx="2232" cy="2232"/>
          </a:xfrm>
        </p:grpSpPr>
        <p:sp>
          <p:nvSpPr>
            <p:cNvPr id="9626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65" name="Group 9"/>
          <p:cNvGrpSpPr>
            <a:grpSpLocks/>
          </p:cNvGrpSpPr>
          <p:nvPr/>
        </p:nvGrpSpPr>
        <p:grpSpPr bwMode="auto">
          <a:xfrm rot="-1425292">
            <a:off x="3419475" y="4343400"/>
            <a:ext cx="858838" cy="785813"/>
            <a:chOff x="1751" y="1135"/>
            <a:chExt cx="2232" cy="2232"/>
          </a:xfrm>
        </p:grpSpPr>
        <p:sp>
          <p:nvSpPr>
            <p:cNvPr id="9626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70" name="Group 14"/>
          <p:cNvGrpSpPr>
            <a:grpSpLocks/>
          </p:cNvGrpSpPr>
          <p:nvPr/>
        </p:nvGrpSpPr>
        <p:grpSpPr bwMode="auto">
          <a:xfrm rot="-583414">
            <a:off x="6169025" y="2941638"/>
            <a:ext cx="858838" cy="785812"/>
            <a:chOff x="1751" y="1135"/>
            <a:chExt cx="2232" cy="2232"/>
          </a:xfrm>
        </p:grpSpPr>
        <p:sp>
          <p:nvSpPr>
            <p:cNvPr id="9627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75" name="Group 19"/>
          <p:cNvGrpSpPr>
            <a:grpSpLocks/>
          </p:cNvGrpSpPr>
          <p:nvPr/>
        </p:nvGrpSpPr>
        <p:grpSpPr bwMode="auto">
          <a:xfrm>
            <a:off x="6221413" y="4371975"/>
            <a:ext cx="858837" cy="785813"/>
            <a:chOff x="1751" y="1135"/>
            <a:chExt cx="2232" cy="2232"/>
          </a:xfrm>
        </p:grpSpPr>
        <p:sp>
          <p:nvSpPr>
            <p:cNvPr id="9627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80" name="Group 24"/>
          <p:cNvGrpSpPr>
            <a:grpSpLocks/>
          </p:cNvGrpSpPr>
          <p:nvPr/>
        </p:nvGrpSpPr>
        <p:grpSpPr bwMode="auto">
          <a:xfrm>
            <a:off x="5081588" y="2724150"/>
            <a:ext cx="858837" cy="785813"/>
            <a:chOff x="1751" y="1135"/>
            <a:chExt cx="2232" cy="2232"/>
          </a:xfrm>
        </p:grpSpPr>
        <p:sp>
          <p:nvSpPr>
            <p:cNvPr id="9628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85" name="Group 29"/>
          <p:cNvGrpSpPr>
            <a:grpSpLocks/>
          </p:cNvGrpSpPr>
          <p:nvPr/>
        </p:nvGrpSpPr>
        <p:grpSpPr bwMode="auto">
          <a:xfrm rot="3434755">
            <a:off x="5226050" y="4930776"/>
            <a:ext cx="858837" cy="785812"/>
            <a:chOff x="1751" y="1135"/>
            <a:chExt cx="2232" cy="2232"/>
          </a:xfrm>
        </p:grpSpPr>
        <p:sp>
          <p:nvSpPr>
            <p:cNvPr id="9628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90" name="Group 34"/>
          <p:cNvGrpSpPr>
            <a:grpSpLocks/>
          </p:cNvGrpSpPr>
          <p:nvPr/>
        </p:nvGrpSpPr>
        <p:grpSpPr bwMode="auto">
          <a:xfrm>
            <a:off x="4049713" y="5264150"/>
            <a:ext cx="858837" cy="785813"/>
            <a:chOff x="1751" y="1135"/>
            <a:chExt cx="2232" cy="2232"/>
          </a:xfrm>
        </p:grpSpPr>
        <p:sp>
          <p:nvSpPr>
            <p:cNvPr id="9629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95" name="Group 39"/>
          <p:cNvGrpSpPr>
            <a:grpSpLocks/>
          </p:cNvGrpSpPr>
          <p:nvPr/>
        </p:nvGrpSpPr>
        <p:grpSpPr bwMode="auto">
          <a:xfrm rot="1626381">
            <a:off x="1901825" y="5641975"/>
            <a:ext cx="858838" cy="785813"/>
            <a:chOff x="1751" y="1135"/>
            <a:chExt cx="2232" cy="2232"/>
          </a:xfrm>
        </p:grpSpPr>
        <p:sp>
          <p:nvSpPr>
            <p:cNvPr id="9629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300" name="Group 44"/>
          <p:cNvGrpSpPr>
            <a:grpSpLocks/>
          </p:cNvGrpSpPr>
          <p:nvPr/>
        </p:nvGrpSpPr>
        <p:grpSpPr bwMode="auto">
          <a:xfrm>
            <a:off x="1082675" y="4937125"/>
            <a:ext cx="858838" cy="785813"/>
            <a:chOff x="1751" y="1135"/>
            <a:chExt cx="2232" cy="2232"/>
          </a:xfrm>
        </p:grpSpPr>
        <p:sp>
          <p:nvSpPr>
            <p:cNvPr id="9630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0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0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0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305" name="Group 49"/>
          <p:cNvGrpSpPr>
            <a:grpSpLocks/>
          </p:cNvGrpSpPr>
          <p:nvPr/>
        </p:nvGrpSpPr>
        <p:grpSpPr bwMode="auto">
          <a:xfrm rot="668038">
            <a:off x="5965825" y="1970088"/>
            <a:ext cx="858838" cy="785812"/>
            <a:chOff x="1751" y="1135"/>
            <a:chExt cx="2232" cy="2232"/>
          </a:xfrm>
        </p:grpSpPr>
        <p:sp>
          <p:nvSpPr>
            <p:cNvPr id="9630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0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0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0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310" name="Group 54"/>
          <p:cNvGrpSpPr>
            <a:grpSpLocks/>
          </p:cNvGrpSpPr>
          <p:nvPr/>
        </p:nvGrpSpPr>
        <p:grpSpPr bwMode="auto">
          <a:xfrm rot="879490">
            <a:off x="4841875" y="1671638"/>
            <a:ext cx="858838" cy="785812"/>
            <a:chOff x="1751" y="1135"/>
            <a:chExt cx="2232" cy="2232"/>
          </a:xfrm>
        </p:grpSpPr>
        <p:sp>
          <p:nvSpPr>
            <p:cNvPr id="9631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1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1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1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31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1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1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1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1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2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2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2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6323" name="Group 67"/>
          <p:cNvGrpSpPr>
            <a:grpSpLocks/>
          </p:cNvGrpSpPr>
          <p:nvPr/>
        </p:nvGrpSpPr>
        <p:grpSpPr bwMode="auto">
          <a:xfrm>
            <a:off x="204788" y="4784725"/>
            <a:ext cx="858837" cy="785813"/>
            <a:chOff x="1751" y="1135"/>
            <a:chExt cx="2232" cy="2232"/>
          </a:xfrm>
        </p:grpSpPr>
        <p:sp>
          <p:nvSpPr>
            <p:cNvPr id="9632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2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2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2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328" name="Group 72"/>
          <p:cNvGrpSpPr>
            <a:grpSpLocks/>
          </p:cNvGrpSpPr>
          <p:nvPr/>
        </p:nvGrpSpPr>
        <p:grpSpPr bwMode="auto">
          <a:xfrm>
            <a:off x="479425" y="5757863"/>
            <a:ext cx="858838" cy="785812"/>
            <a:chOff x="1751" y="1135"/>
            <a:chExt cx="2232" cy="2232"/>
          </a:xfrm>
        </p:grpSpPr>
        <p:sp>
          <p:nvSpPr>
            <p:cNvPr id="9632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3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3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3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333" name="Group 77"/>
          <p:cNvGrpSpPr>
            <a:grpSpLocks/>
          </p:cNvGrpSpPr>
          <p:nvPr/>
        </p:nvGrpSpPr>
        <p:grpSpPr bwMode="auto">
          <a:xfrm>
            <a:off x="471488" y="2281238"/>
            <a:ext cx="858837" cy="785812"/>
            <a:chOff x="1751" y="1135"/>
            <a:chExt cx="2232" cy="2232"/>
          </a:xfrm>
        </p:grpSpPr>
        <p:sp>
          <p:nvSpPr>
            <p:cNvPr id="9633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3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3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3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33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633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9634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4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5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5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5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5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56" name="Text Box 100"/>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6357" name="Text Box 101"/>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96358" name="Group 102"/>
          <p:cNvGrpSpPr>
            <a:grpSpLocks/>
          </p:cNvGrpSpPr>
          <p:nvPr/>
        </p:nvGrpSpPr>
        <p:grpSpPr bwMode="auto">
          <a:xfrm rot="-3226531">
            <a:off x="6176963" y="5314950"/>
            <a:ext cx="858837" cy="785813"/>
            <a:chOff x="1751" y="1135"/>
            <a:chExt cx="2232" cy="2232"/>
          </a:xfrm>
        </p:grpSpPr>
        <p:sp>
          <p:nvSpPr>
            <p:cNvPr id="96359" name="Oval 10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0" name="Oval 10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1" name="Oval 10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2" name="Oval 10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363" name="Oval 107"/>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4" name="Oval 108"/>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5" name="Oval 109"/>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6" name="Oval 110"/>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7" name="Oval 111"/>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68" name="Text Box 112"/>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6369" name="Oval 113"/>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6370" name="Group 114"/>
          <p:cNvGrpSpPr>
            <a:grpSpLocks/>
          </p:cNvGrpSpPr>
          <p:nvPr/>
        </p:nvGrpSpPr>
        <p:grpSpPr bwMode="auto">
          <a:xfrm>
            <a:off x="2460625" y="2303463"/>
            <a:ext cx="1298575" cy="785812"/>
            <a:chOff x="1550" y="1451"/>
            <a:chExt cx="818" cy="495"/>
          </a:xfrm>
        </p:grpSpPr>
        <p:sp>
          <p:nvSpPr>
            <p:cNvPr id="96371" name="Oval 115"/>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72" name="Oval 116"/>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73" name="Oval 117"/>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74" name="Oval 118"/>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379" name="Group 123"/>
          <p:cNvGrpSpPr>
            <a:grpSpLocks/>
          </p:cNvGrpSpPr>
          <p:nvPr/>
        </p:nvGrpSpPr>
        <p:grpSpPr bwMode="auto">
          <a:xfrm rot="-1791541">
            <a:off x="7032625" y="3784600"/>
            <a:ext cx="1298575" cy="785813"/>
            <a:chOff x="4430" y="2384"/>
            <a:chExt cx="818" cy="495"/>
          </a:xfrm>
        </p:grpSpPr>
        <p:sp>
          <p:nvSpPr>
            <p:cNvPr id="96380" name="Oval 12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81" name="Oval 125"/>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82" name="Oval 126"/>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383" name="Oval 127"/>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6384" name="Group 128"/>
          <p:cNvGrpSpPr>
            <a:grpSpLocks/>
          </p:cNvGrpSpPr>
          <p:nvPr/>
        </p:nvGrpSpPr>
        <p:grpSpPr bwMode="auto">
          <a:xfrm>
            <a:off x="4411663" y="3959225"/>
            <a:ext cx="858837" cy="785813"/>
            <a:chOff x="2779" y="2494"/>
            <a:chExt cx="541" cy="495"/>
          </a:xfrm>
        </p:grpSpPr>
        <p:sp>
          <p:nvSpPr>
            <p:cNvPr id="96385"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86"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87"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88"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sp>
        <p:nvSpPr>
          <p:cNvPr id="96389" name="Oval 133"/>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90" name="Oval 134"/>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91" name="Oval 135"/>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92" name="Oval 136"/>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93" name="Oval 137"/>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94" name="Oval 138"/>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63594980"/>
      </p:ext>
    </p:extLst>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initial effects</a:t>
            </a:r>
          </a:p>
        </p:txBody>
      </p:sp>
      <p:sp>
        <p:nvSpPr>
          <p:cNvPr id="97283"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284" name="Group 4"/>
          <p:cNvGrpSpPr>
            <a:grpSpLocks/>
          </p:cNvGrpSpPr>
          <p:nvPr/>
        </p:nvGrpSpPr>
        <p:grpSpPr bwMode="auto">
          <a:xfrm rot="1198672">
            <a:off x="2047875" y="4568825"/>
            <a:ext cx="858838" cy="785813"/>
            <a:chOff x="1751" y="1135"/>
            <a:chExt cx="2232" cy="2232"/>
          </a:xfrm>
        </p:grpSpPr>
        <p:sp>
          <p:nvSpPr>
            <p:cNvPr id="97285"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6"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7"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8"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89" name="Group 9"/>
          <p:cNvGrpSpPr>
            <a:grpSpLocks/>
          </p:cNvGrpSpPr>
          <p:nvPr/>
        </p:nvGrpSpPr>
        <p:grpSpPr bwMode="auto">
          <a:xfrm rot="-1425292">
            <a:off x="3419475" y="4343400"/>
            <a:ext cx="858838" cy="785813"/>
            <a:chOff x="1751" y="1135"/>
            <a:chExt cx="2232" cy="2232"/>
          </a:xfrm>
        </p:grpSpPr>
        <p:sp>
          <p:nvSpPr>
            <p:cNvPr id="97290"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1"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2"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3"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94" name="Group 14"/>
          <p:cNvGrpSpPr>
            <a:grpSpLocks/>
          </p:cNvGrpSpPr>
          <p:nvPr/>
        </p:nvGrpSpPr>
        <p:grpSpPr bwMode="auto">
          <a:xfrm rot="-583414">
            <a:off x="6169025" y="2941638"/>
            <a:ext cx="858838" cy="785812"/>
            <a:chOff x="1751" y="1135"/>
            <a:chExt cx="2232" cy="2232"/>
          </a:xfrm>
        </p:grpSpPr>
        <p:sp>
          <p:nvSpPr>
            <p:cNvPr id="97295"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6"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7"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8"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99" name="Group 19"/>
          <p:cNvGrpSpPr>
            <a:grpSpLocks/>
          </p:cNvGrpSpPr>
          <p:nvPr/>
        </p:nvGrpSpPr>
        <p:grpSpPr bwMode="auto">
          <a:xfrm>
            <a:off x="6221413" y="4371975"/>
            <a:ext cx="858837" cy="785813"/>
            <a:chOff x="1751" y="1135"/>
            <a:chExt cx="2232" cy="2232"/>
          </a:xfrm>
        </p:grpSpPr>
        <p:sp>
          <p:nvSpPr>
            <p:cNvPr id="97300"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1"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2"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3"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04" name="Group 24"/>
          <p:cNvGrpSpPr>
            <a:grpSpLocks/>
          </p:cNvGrpSpPr>
          <p:nvPr/>
        </p:nvGrpSpPr>
        <p:grpSpPr bwMode="auto">
          <a:xfrm>
            <a:off x="5081588" y="2724150"/>
            <a:ext cx="858837" cy="785813"/>
            <a:chOff x="1751" y="1135"/>
            <a:chExt cx="2232" cy="2232"/>
          </a:xfrm>
        </p:grpSpPr>
        <p:sp>
          <p:nvSpPr>
            <p:cNvPr id="97305"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6"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7"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8"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09" name="Group 29"/>
          <p:cNvGrpSpPr>
            <a:grpSpLocks/>
          </p:cNvGrpSpPr>
          <p:nvPr/>
        </p:nvGrpSpPr>
        <p:grpSpPr bwMode="auto">
          <a:xfrm rot="3434755">
            <a:off x="5226050" y="4930776"/>
            <a:ext cx="858837" cy="785812"/>
            <a:chOff x="1751" y="1135"/>
            <a:chExt cx="2232" cy="2232"/>
          </a:xfrm>
        </p:grpSpPr>
        <p:sp>
          <p:nvSpPr>
            <p:cNvPr id="97310"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1"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2"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3"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14" name="Group 34"/>
          <p:cNvGrpSpPr>
            <a:grpSpLocks/>
          </p:cNvGrpSpPr>
          <p:nvPr/>
        </p:nvGrpSpPr>
        <p:grpSpPr bwMode="auto">
          <a:xfrm>
            <a:off x="4049713" y="5264150"/>
            <a:ext cx="858837" cy="785813"/>
            <a:chOff x="1751" y="1135"/>
            <a:chExt cx="2232" cy="2232"/>
          </a:xfrm>
        </p:grpSpPr>
        <p:sp>
          <p:nvSpPr>
            <p:cNvPr id="97315"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6"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7"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8"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19" name="Group 39"/>
          <p:cNvGrpSpPr>
            <a:grpSpLocks/>
          </p:cNvGrpSpPr>
          <p:nvPr/>
        </p:nvGrpSpPr>
        <p:grpSpPr bwMode="auto">
          <a:xfrm rot="1626381">
            <a:off x="1901825" y="5641975"/>
            <a:ext cx="858838" cy="785813"/>
            <a:chOff x="1751" y="1135"/>
            <a:chExt cx="2232" cy="2232"/>
          </a:xfrm>
        </p:grpSpPr>
        <p:sp>
          <p:nvSpPr>
            <p:cNvPr id="97320"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1"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2"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3"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24" name="Group 44"/>
          <p:cNvGrpSpPr>
            <a:grpSpLocks/>
          </p:cNvGrpSpPr>
          <p:nvPr/>
        </p:nvGrpSpPr>
        <p:grpSpPr bwMode="auto">
          <a:xfrm>
            <a:off x="1082675" y="4937125"/>
            <a:ext cx="858838" cy="785813"/>
            <a:chOff x="1751" y="1135"/>
            <a:chExt cx="2232" cy="2232"/>
          </a:xfrm>
        </p:grpSpPr>
        <p:sp>
          <p:nvSpPr>
            <p:cNvPr id="97325"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6"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7"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8"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29" name="Group 49"/>
          <p:cNvGrpSpPr>
            <a:grpSpLocks/>
          </p:cNvGrpSpPr>
          <p:nvPr/>
        </p:nvGrpSpPr>
        <p:grpSpPr bwMode="auto">
          <a:xfrm rot="668038">
            <a:off x="5965825" y="1970088"/>
            <a:ext cx="858838" cy="785812"/>
            <a:chOff x="1751" y="1135"/>
            <a:chExt cx="2232" cy="2232"/>
          </a:xfrm>
        </p:grpSpPr>
        <p:sp>
          <p:nvSpPr>
            <p:cNvPr id="97330"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1"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2"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3"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34" name="Group 54"/>
          <p:cNvGrpSpPr>
            <a:grpSpLocks/>
          </p:cNvGrpSpPr>
          <p:nvPr/>
        </p:nvGrpSpPr>
        <p:grpSpPr bwMode="auto">
          <a:xfrm rot="879490">
            <a:off x="4841875" y="1671638"/>
            <a:ext cx="858838" cy="785812"/>
            <a:chOff x="1751" y="1135"/>
            <a:chExt cx="2232" cy="2232"/>
          </a:xfrm>
        </p:grpSpPr>
        <p:sp>
          <p:nvSpPr>
            <p:cNvPr id="97335"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6"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7"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8"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339"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0"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1"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2"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3"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4"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5"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6"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347" name="Group 67"/>
          <p:cNvGrpSpPr>
            <a:grpSpLocks/>
          </p:cNvGrpSpPr>
          <p:nvPr/>
        </p:nvGrpSpPr>
        <p:grpSpPr bwMode="auto">
          <a:xfrm>
            <a:off x="204788" y="4784725"/>
            <a:ext cx="858837" cy="785813"/>
            <a:chOff x="1751" y="1135"/>
            <a:chExt cx="2232" cy="2232"/>
          </a:xfrm>
        </p:grpSpPr>
        <p:sp>
          <p:nvSpPr>
            <p:cNvPr id="97348"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9"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0"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1"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52" name="Group 72"/>
          <p:cNvGrpSpPr>
            <a:grpSpLocks/>
          </p:cNvGrpSpPr>
          <p:nvPr/>
        </p:nvGrpSpPr>
        <p:grpSpPr bwMode="auto">
          <a:xfrm>
            <a:off x="479425" y="5757863"/>
            <a:ext cx="858838" cy="785812"/>
            <a:chOff x="1751" y="1135"/>
            <a:chExt cx="2232" cy="2232"/>
          </a:xfrm>
        </p:grpSpPr>
        <p:sp>
          <p:nvSpPr>
            <p:cNvPr id="97353"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4"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5"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6"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57" name="Group 77"/>
          <p:cNvGrpSpPr>
            <a:grpSpLocks/>
          </p:cNvGrpSpPr>
          <p:nvPr/>
        </p:nvGrpSpPr>
        <p:grpSpPr bwMode="auto">
          <a:xfrm>
            <a:off x="471488" y="2281238"/>
            <a:ext cx="858837" cy="785812"/>
            <a:chOff x="1751" y="1135"/>
            <a:chExt cx="2232" cy="2232"/>
          </a:xfrm>
        </p:grpSpPr>
        <p:sp>
          <p:nvSpPr>
            <p:cNvPr id="97358"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9"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0"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1"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362"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97363"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97364"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5"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6"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7"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8"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9"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0"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1"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2"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3"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4"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5"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6"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7"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8" name="Text Box 98"/>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97379" name="Text Box 99"/>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97380" name="Group 100"/>
          <p:cNvGrpSpPr>
            <a:grpSpLocks/>
          </p:cNvGrpSpPr>
          <p:nvPr/>
        </p:nvGrpSpPr>
        <p:grpSpPr bwMode="auto">
          <a:xfrm rot="-3226531">
            <a:off x="6176963" y="5314950"/>
            <a:ext cx="858837" cy="785813"/>
            <a:chOff x="1751" y="1135"/>
            <a:chExt cx="2232" cy="2232"/>
          </a:xfrm>
        </p:grpSpPr>
        <p:sp>
          <p:nvSpPr>
            <p:cNvPr id="97381" name="Oval 10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2" name="Oval 10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3"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4" name="Oval 10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385" name="Oval 105"/>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6" name="Oval 106"/>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7" name="Oval 107"/>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8" name="Oval 108"/>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9" name="Oval 109"/>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392" name="Group 112"/>
          <p:cNvGrpSpPr>
            <a:grpSpLocks/>
          </p:cNvGrpSpPr>
          <p:nvPr/>
        </p:nvGrpSpPr>
        <p:grpSpPr bwMode="auto">
          <a:xfrm>
            <a:off x="2460625" y="2303463"/>
            <a:ext cx="1298575" cy="785812"/>
            <a:chOff x="1550" y="1451"/>
            <a:chExt cx="818" cy="495"/>
          </a:xfrm>
        </p:grpSpPr>
        <p:sp>
          <p:nvSpPr>
            <p:cNvPr id="97393" name="Oval 113"/>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4" name="Oval 114"/>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5" name="Oval 115"/>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6" name="Oval 116"/>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97" name="Group 117"/>
          <p:cNvGrpSpPr>
            <a:grpSpLocks/>
          </p:cNvGrpSpPr>
          <p:nvPr/>
        </p:nvGrpSpPr>
        <p:grpSpPr bwMode="auto">
          <a:xfrm rot="-1791541">
            <a:off x="7032625" y="3784600"/>
            <a:ext cx="1298575" cy="785813"/>
            <a:chOff x="4430" y="2384"/>
            <a:chExt cx="818" cy="495"/>
          </a:xfrm>
        </p:grpSpPr>
        <p:sp>
          <p:nvSpPr>
            <p:cNvPr id="97398" name="Oval 118"/>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9" name="Oval 119"/>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0" name="Oval 120"/>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401" name="Oval 121"/>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3" name="Oval 123"/>
          <p:cNvSpPr>
            <a:spLocks noChangeArrowheads="1"/>
          </p:cNvSpPr>
          <p:nvPr/>
        </p:nvSpPr>
        <p:spPr bwMode="auto">
          <a:xfrm rot="17869698">
            <a:off x="4448175" y="42386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4" name="Oval 124"/>
          <p:cNvSpPr>
            <a:spLocks noChangeArrowheads="1"/>
          </p:cNvSpPr>
          <p:nvPr/>
        </p:nvSpPr>
        <p:spPr bwMode="auto">
          <a:xfrm rot="17869698">
            <a:off x="4830763" y="43386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5" name="Oval 125"/>
          <p:cNvSpPr>
            <a:spLocks noChangeArrowheads="1"/>
          </p:cNvSpPr>
          <p:nvPr/>
        </p:nvSpPr>
        <p:spPr bwMode="auto">
          <a:xfrm rot="21241377">
            <a:off x="4411663" y="42481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7" name="Oval 127"/>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8" name="Oval 128"/>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9" name="Oval 129"/>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0" name="Oval 130"/>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1" name="Oval 131"/>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2" name="Oval 132"/>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3" name="Oval 133"/>
          <p:cNvSpPr>
            <a:spLocks noChangeAspect="1" noChangeArrowheads="1"/>
          </p:cNvSpPr>
          <p:nvPr/>
        </p:nvSpPr>
        <p:spPr bwMode="auto">
          <a:xfrm rot="24992214">
            <a:off x="4183062" y="420052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57112883"/>
      </p:ext>
    </p:extLst>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Excitation transfer</a:t>
            </a:r>
          </a:p>
        </p:txBody>
      </p:sp>
      <p:grpSp>
        <p:nvGrpSpPr>
          <p:cNvPr id="100362" name="Group 10"/>
          <p:cNvGrpSpPr>
            <a:grpSpLocks noChangeAspect="1"/>
          </p:cNvGrpSpPr>
          <p:nvPr/>
        </p:nvGrpSpPr>
        <p:grpSpPr bwMode="auto">
          <a:xfrm>
            <a:off x="482600" y="2830513"/>
            <a:ext cx="3190875" cy="1773237"/>
            <a:chOff x="817" y="1135"/>
            <a:chExt cx="4016" cy="2232"/>
          </a:xfrm>
        </p:grpSpPr>
        <p:sp>
          <p:nvSpPr>
            <p:cNvPr id="100355" name="Oval 3"/>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6" name="Oval 4"/>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7" name="Oval 5"/>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8" name="Oval 6"/>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63" name="Group 11"/>
          <p:cNvGrpSpPr>
            <a:grpSpLocks noChangeAspect="1"/>
          </p:cNvGrpSpPr>
          <p:nvPr/>
        </p:nvGrpSpPr>
        <p:grpSpPr bwMode="auto">
          <a:xfrm>
            <a:off x="5851525" y="2887663"/>
            <a:ext cx="1773238" cy="1773237"/>
            <a:chOff x="1751" y="1135"/>
            <a:chExt cx="2232" cy="2232"/>
          </a:xfrm>
        </p:grpSpPr>
        <p:sp>
          <p:nvSpPr>
            <p:cNvPr id="100364" name="Oval 12"/>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5" name="Oval 13"/>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6" name="Oval 14"/>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7" name="Oval 15"/>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083769181"/>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t>Excitation transfer</a:t>
            </a:r>
          </a:p>
        </p:txBody>
      </p:sp>
      <p:grpSp>
        <p:nvGrpSpPr>
          <p:cNvPr id="101384" name="Group 8"/>
          <p:cNvGrpSpPr>
            <a:grpSpLocks noChangeAspect="1"/>
          </p:cNvGrpSpPr>
          <p:nvPr/>
        </p:nvGrpSpPr>
        <p:grpSpPr bwMode="auto">
          <a:xfrm>
            <a:off x="5851525" y="2887663"/>
            <a:ext cx="1773238" cy="1773237"/>
            <a:chOff x="1751" y="1135"/>
            <a:chExt cx="2232" cy="2232"/>
          </a:xfrm>
        </p:grpSpPr>
        <p:sp>
          <p:nvSpPr>
            <p:cNvPr id="101385"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6"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7"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8"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14" name="Group 38"/>
          <p:cNvGrpSpPr>
            <a:grpSpLocks/>
          </p:cNvGrpSpPr>
          <p:nvPr/>
        </p:nvGrpSpPr>
        <p:grpSpPr bwMode="auto">
          <a:xfrm>
            <a:off x="2114550" y="3152775"/>
            <a:ext cx="3714750" cy="585788"/>
            <a:chOff x="1197" y="1221"/>
            <a:chExt cx="738" cy="369"/>
          </a:xfrm>
        </p:grpSpPr>
        <p:grpSp>
          <p:nvGrpSpPr>
            <p:cNvPr id="101390" name="Group 14"/>
            <p:cNvGrpSpPr>
              <a:grpSpLocks/>
            </p:cNvGrpSpPr>
            <p:nvPr/>
          </p:nvGrpSpPr>
          <p:grpSpPr bwMode="auto">
            <a:xfrm>
              <a:off x="1197" y="1221"/>
              <a:ext cx="370" cy="369"/>
              <a:chOff x="362" y="2318"/>
              <a:chExt cx="370" cy="369"/>
            </a:xfrm>
          </p:grpSpPr>
          <p:sp>
            <p:nvSpPr>
              <p:cNvPr id="101391"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2"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393" name="Group 17"/>
            <p:cNvGrpSpPr>
              <a:grpSpLocks/>
            </p:cNvGrpSpPr>
            <p:nvPr/>
          </p:nvGrpSpPr>
          <p:grpSpPr bwMode="auto">
            <a:xfrm>
              <a:off x="1565" y="1221"/>
              <a:ext cx="370" cy="369"/>
              <a:chOff x="362" y="2318"/>
              <a:chExt cx="370" cy="369"/>
            </a:xfrm>
          </p:grpSpPr>
          <p:sp>
            <p:nvSpPr>
              <p:cNvPr id="101394"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5"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1415" name="Text Box 39"/>
          <p:cNvSpPr txBox="1">
            <a:spLocks noChangeArrowheads="1"/>
          </p:cNvSpPr>
          <p:nvPr/>
        </p:nvSpPr>
        <p:spPr bwMode="auto">
          <a:xfrm>
            <a:off x="3879850" y="3903663"/>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UV photon</a:t>
            </a:r>
          </a:p>
        </p:txBody>
      </p:sp>
      <p:grpSp>
        <p:nvGrpSpPr>
          <p:cNvPr id="101421" name="Group 45"/>
          <p:cNvGrpSpPr>
            <a:grpSpLocks noChangeAspect="1"/>
          </p:cNvGrpSpPr>
          <p:nvPr/>
        </p:nvGrpSpPr>
        <p:grpSpPr bwMode="auto">
          <a:xfrm>
            <a:off x="1222375" y="2830513"/>
            <a:ext cx="1773238" cy="1773237"/>
            <a:chOff x="1751" y="1135"/>
            <a:chExt cx="2232" cy="2232"/>
          </a:xfrm>
        </p:grpSpPr>
        <p:sp>
          <p:nvSpPr>
            <p:cNvPr id="101422" name="Oval 46"/>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3" name="Oval 47"/>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4" name="Oval 48"/>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5" name="Oval 49"/>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018696545"/>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Excitation transfer</a:t>
            </a:r>
          </a:p>
        </p:txBody>
      </p:sp>
      <p:grpSp>
        <p:nvGrpSpPr>
          <p:cNvPr id="102403" name="Group 3"/>
          <p:cNvGrpSpPr>
            <a:grpSpLocks noChangeAspect="1"/>
          </p:cNvGrpSpPr>
          <p:nvPr/>
        </p:nvGrpSpPr>
        <p:grpSpPr bwMode="auto">
          <a:xfrm>
            <a:off x="5111750" y="2881313"/>
            <a:ext cx="3190875" cy="1773237"/>
            <a:chOff x="817" y="1135"/>
            <a:chExt cx="4016" cy="2232"/>
          </a:xfrm>
        </p:grpSpPr>
        <p:sp>
          <p:nvSpPr>
            <p:cNvPr id="102404"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5"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6"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7"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1" name="Group 21"/>
          <p:cNvGrpSpPr>
            <a:grpSpLocks noChangeAspect="1"/>
          </p:cNvGrpSpPr>
          <p:nvPr/>
        </p:nvGrpSpPr>
        <p:grpSpPr bwMode="auto">
          <a:xfrm>
            <a:off x="1222375" y="2830513"/>
            <a:ext cx="1773238" cy="1773237"/>
            <a:chOff x="1751" y="1135"/>
            <a:chExt cx="2232" cy="2232"/>
          </a:xfrm>
        </p:grpSpPr>
        <p:sp>
          <p:nvSpPr>
            <p:cNvPr id="102422" name="Oval 22"/>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3" name="Oval 23"/>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4" name="Oval 24"/>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5" name="Oval 25"/>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461045970"/>
      </p:ext>
    </p:extLst>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t>Excitation transfer</a:t>
            </a:r>
          </a:p>
        </p:txBody>
      </p:sp>
      <p:grpSp>
        <p:nvGrpSpPr>
          <p:cNvPr id="103427" name="Group 3"/>
          <p:cNvGrpSpPr>
            <a:grpSpLocks noChangeAspect="1"/>
          </p:cNvGrpSpPr>
          <p:nvPr/>
        </p:nvGrpSpPr>
        <p:grpSpPr bwMode="auto">
          <a:xfrm>
            <a:off x="482600" y="2830513"/>
            <a:ext cx="3190875" cy="1773237"/>
            <a:chOff x="817" y="1135"/>
            <a:chExt cx="4016" cy="2232"/>
          </a:xfrm>
        </p:grpSpPr>
        <p:sp>
          <p:nvSpPr>
            <p:cNvPr id="103428"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9"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0"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1"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32" name="Group 8"/>
          <p:cNvGrpSpPr>
            <a:grpSpLocks noChangeAspect="1"/>
          </p:cNvGrpSpPr>
          <p:nvPr/>
        </p:nvGrpSpPr>
        <p:grpSpPr bwMode="auto">
          <a:xfrm>
            <a:off x="5851525" y="2887663"/>
            <a:ext cx="1773238" cy="1773237"/>
            <a:chOff x="1751" y="1135"/>
            <a:chExt cx="2232" cy="2232"/>
          </a:xfrm>
        </p:grpSpPr>
        <p:sp>
          <p:nvSpPr>
            <p:cNvPr id="103433"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4"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5"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6"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437" name="Freeform 13"/>
          <p:cNvSpPr>
            <a:spLocks/>
          </p:cNvSpPr>
          <p:nvPr/>
        </p:nvSpPr>
        <p:spPr bwMode="auto">
          <a:xfrm>
            <a:off x="2957513" y="2771775"/>
            <a:ext cx="3171825" cy="1130300"/>
          </a:xfrm>
          <a:custGeom>
            <a:avLst/>
            <a:gdLst>
              <a:gd name="T0" fmla="*/ 0 w 1998"/>
              <a:gd name="T1" fmla="*/ 0 h 712"/>
              <a:gd name="T2" fmla="*/ 945 w 1998"/>
              <a:gd name="T3" fmla="*/ 594 h 712"/>
              <a:gd name="T4" fmla="*/ 1998 w 1998"/>
              <a:gd name="T5" fmla="*/ 711 h 712"/>
            </a:gdLst>
            <a:ahLst/>
            <a:cxnLst>
              <a:cxn ang="0">
                <a:pos x="T0" y="T1"/>
              </a:cxn>
              <a:cxn ang="0">
                <a:pos x="T2" y="T3"/>
              </a:cxn>
              <a:cxn ang="0">
                <a:pos x="T4" y="T5"/>
              </a:cxn>
            </a:cxnLst>
            <a:rect l="0" t="0" r="r" b="b"/>
            <a:pathLst>
              <a:path w="1998" h="712">
                <a:moveTo>
                  <a:pt x="0" y="0"/>
                </a:moveTo>
                <a:cubicBezTo>
                  <a:pt x="306" y="238"/>
                  <a:pt x="612" y="476"/>
                  <a:pt x="945" y="594"/>
                </a:cubicBezTo>
                <a:cubicBezTo>
                  <a:pt x="1278" y="712"/>
                  <a:pt x="1638" y="711"/>
                  <a:pt x="1998" y="71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8" name="Text Box 14"/>
          <p:cNvSpPr txBox="1">
            <a:spLocks noChangeArrowheads="1"/>
          </p:cNvSpPr>
          <p:nvPr/>
        </p:nvSpPr>
        <p:spPr bwMode="auto">
          <a:xfrm>
            <a:off x="3736975" y="4003675"/>
            <a:ext cx="174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a:t>
            </a:r>
            <a:r>
              <a:rPr lang="en-US">
                <a:cs typeface="Arial" pitchFamily="34" charset="0"/>
              </a:rPr>
              <a:t>örster transfer</a:t>
            </a:r>
          </a:p>
        </p:txBody>
      </p:sp>
      <p:sp>
        <p:nvSpPr>
          <p:cNvPr id="103439" name="Text Box 15"/>
          <p:cNvSpPr txBox="1">
            <a:spLocks noChangeArrowheads="1"/>
          </p:cNvSpPr>
          <p:nvPr/>
        </p:nvSpPr>
        <p:spPr bwMode="auto">
          <a:xfrm>
            <a:off x="4175125" y="3213100"/>
            <a:ext cx="395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r</a:t>
            </a:r>
            <a:r>
              <a:rPr lang="en-US" baseline="30000"/>
              <a:t>-6</a:t>
            </a:r>
            <a:endParaRPr lang="en-US" baseline="30000">
              <a:cs typeface="Arial" pitchFamily="34" charset="0"/>
            </a:endParaRPr>
          </a:p>
        </p:txBody>
      </p:sp>
    </p:spTree>
    <p:extLst>
      <p:ext uri="{BB962C8B-B14F-4D97-AF65-F5344CB8AC3E}">
        <p14:creationId xmlns:p14="http://schemas.microsoft.com/office/powerpoint/2010/main" val="1243500117"/>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t>Excitation transfer</a:t>
            </a:r>
          </a:p>
        </p:txBody>
      </p:sp>
      <p:grpSp>
        <p:nvGrpSpPr>
          <p:cNvPr id="104451" name="Group 3"/>
          <p:cNvGrpSpPr>
            <a:grpSpLocks noChangeAspect="1"/>
          </p:cNvGrpSpPr>
          <p:nvPr/>
        </p:nvGrpSpPr>
        <p:grpSpPr bwMode="auto">
          <a:xfrm>
            <a:off x="5111750" y="2881313"/>
            <a:ext cx="3190875" cy="1773237"/>
            <a:chOff x="817" y="1135"/>
            <a:chExt cx="4016" cy="2232"/>
          </a:xfrm>
        </p:grpSpPr>
        <p:sp>
          <p:nvSpPr>
            <p:cNvPr id="104452"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3"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4"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5"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56" name="Group 8"/>
          <p:cNvGrpSpPr>
            <a:grpSpLocks noChangeAspect="1"/>
          </p:cNvGrpSpPr>
          <p:nvPr/>
        </p:nvGrpSpPr>
        <p:grpSpPr bwMode="auto">
          <a:xfrm>
            <a:off x="1222375" y="2830513"/>
            <a:ext cx="1773238" cy="1773237"/>
            <a:chOff x="1751" y="1135"/>
            <a:chExt cx="2232" cy="2232"/>
          </a:xfrm>
        </p:grpSpPr>
        <p:sp>
          <p:nvSpPr>
            <p:cNvPr id="104457"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8"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9"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0"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51874310"/>
      </p:ext>
    </p:extLst>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t>t = 0 s</a:t>
            </a:r>
          </a:p>
        </p:txBody>
      </p:sp>
      <p:grpSp>
        <p:nvGrpSpPr>
          <p:cNvPr id="105505" name="Group 33"/>
          <p:cNvGrpSpPr>
            <a:grpSpLocks/>
          </p:cNvGrpSpPr>
          <p:nvPr/>
        </p:nvGrpSpPr>
        <p:grpSpPr bwMode="auto">
          <a:xfrm>
            <a:off x="3935413" y="2941638"/>
            <a:ext cx="858837" cy="785812"/>
            <a:chOff x="2479" y="1853"/>
            <a:chExt cx="541" cy="495"/>
          </a:xfrm>
        </p:grpSpPr>
        <p:sp>
          <p:nvSpPr>
            <p:cNvPr id="105506" name="Oval 34"/>
            <p:cNvSpPr>
              <a:spLocks noChangeArrowheads="1"/>
            </p:cNvSpPr>
            <p:nvPr/>
          </p:nvSpPr>
          <p:spPr bwMode="auto">
            <a:xfrm rot="162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7" name="Oval 35"/>
            <p:cNvSpPr>
              <a:spLocks noChangeArrowheads="1"/>
            </p:cNvSpPr>
            <p:nvPr/>
          </p:nvSpPr>
          <p:spPr bwMode="auto">
            <a:xfrm rot="162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8" name="Oval 36"/>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9" name="Oval 37"/>
            <p:cNvSpPr>
              <a:spLocks noChangeArrowheads="1"/>
            </p:cNvSpPr>
            <p:nvPr/>
          </p:nvSpPr>
          <p:spPr bwMode="auto">
            <a:xfrm rot="19571678">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10" name="Group 38"/>
          <p:cNvGrpSpPr>
            <a:grpSpLocks/>
          </p:cNvGrpSpPr>
          <p:nvPr/>
        </p:nvGrpSpPr>
        <p:grpSpPr bwMode="auto">
          <a:xfrm>
            <a:off x="1270000" y="3892550"/>
            <a:ext cx="858838" cy="785813"/>
            <a:chOff x="1751" y="1135"/>
            <a:chExt cx="2232" cy="2232"/>
          </a:xfrm>
        </p:grpSpPr>
        <p:sp>
          <p:nvSpPr>
            <p:cNvPr id="105511"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2"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3"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4"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15" name="Group 43"/>
          <p:cNvGrpSpPr>
            <a:grpSpLocks/>
          </p:cNvGrpSpPr>
          <p:nvPr/>
        </p:nvGrpSpPr>
        <p:grpSpPr bwMode="auto">
          <a:xfrm rot="1669699">
            <a:off x="4411663" y="3959225"/>
            <a:ext cx="858837" cy="785813"/>
            <a:chOff x="1751" y="1135"/>
            <a:chExt cx="2232" cy="2232"/>
          </a:xfrm>
        </p:grpSpPr>
        <p:sp>
          <p:nvSpPr>
            <p:cNvPr id="105516"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7"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9"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20" name="Group 48"/>
          <p:cNvGrpSpPr>
            <a:grpSpLocks/>
          </p:cNvGrpSpPr>
          <p:nvPr/>
        </p:nvGrpSpPr>
        <p:grpSpPr bwMode="auto">
          <a:xfrm>
            <a:off x="2462213" y="3355975"/>
            <a:ext cx="858837" cy="785813"/>
            <a:chOff x="1751" y="1135"/>
            <a:chExt cx="2232" cy="2232"/>
          </a:xfrm>
        </p:grpSpPr>
        <p:sp>
          <p:nvSpPr>
            <p:cNvPr id="105521"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2"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4"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25" name="Group 53"/>
          <p:cNvGrpSpPr>
            <a:grpSpLocks/>
          </p:cNvGrpSpPr>
          <p:nvPr/>
        </p:nvGrpSpPr>
        <p:grpSpPr bwMode="auto">
          <a:xfrm>
            <a:off x="7259638" y="3784600"/>
            <a:ext cx="858837" cy="785813"/>
            <a:chOff x="4573" y="2384"/>
            <a:chExt cx="541" cy="495"/>
          </a:xfrm>
        </p:grpSpPr>
        <p:sp>
          <p:nvSpPr>
            <p:cNvPr id="105526" name="Oval 5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7" name="Oval 55"/>
            <p:cNvSpPr>
              <a:spLocks noChangeArrowheads="1"/>
            </p:cNvSpPr>
            <p:nvPr/>
          </p:nvSpPr>
          <p:spPr bwMode="auto">
            <a:xfrm rot="162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8" name="Oval 56"/>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9" name="Oval 5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30" name="Group 58"/>
          <p:cNvGrpSpPr>
            <a:grpSpLocks/>
          </p:cNvGrpSpPr>
          <p:nvPr/>
        </p:nvGrpSpPr>
        <p:grpSpPr bwMode="auto">
          <a:xfrm rot="1198672">
            <a:off x="2047875" y="4568825"/>
            <a:ext cx="858838" cy="785813"/>
            <a:chOff x="1751" y="1135"/>
            <a:chExt cx="2232" cy="2232"/>
          </a:xfrm>
        </p:grpSpPr>
        <p:sp>
          <p:nvSpPr>
            <p:cNvPr id="105531"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2"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3"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4"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35" name="Group 63"/>
          <p:cNvGrpSpPr>
            <a:grpSpLocks/>
          </p:cNvGrpSpPr>
          <p:nvPr/>
        </p:nvGrpSpPr>
        <p:grpSpPr bwMode="auto">
          <a:xfrm rot="-1425292">
            <a:off x="3419475" y="4343400"/>
            <a:ext cx="858838" cy="785813"/>
            <a:chOff x="1751" y="1135"/>
            <a:chExt cx="2232" cy="2232"/>
          </a:xfrm>
        </p:grpSpPr>
        <p:sp>
          <p:nvSpPr>
            <p:cNvPr id="105536"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7"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9"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40" name="Group 68"/>
          <p:cNvGrpSpPr>
            <a:grpSpLocks/>
          </p:cNvGrpSpPr>
          <p:nvPr/>
        </p:nvGrpSpPr>
        <p:grpSpPr bwMode="auto">
          <a:xfrm>
            <a:off x="6169025" y="2941638"/>
            <a:ext cx="858838" cy="785812"/>
            <a:chOff x="1751" y="1135"/>
            <a:chExt cx="2232" cy="2232"/>
          </a:xfrm>
        </p:grpSpPr>
        <p:sp>
          <p:nvSpPr>
            <p:cNvPr id="10554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45" name="Group 73"/>
          <p:cNvGrpSpPr>
            <a:grpSpLocks/>
          </p:cNvGrpSpPr>
          <p:nvPr/>
        </p:nvGrpSpPr>
        <p:grpSpPr bwMode="auto">
          <a:xfrm>
            <a:off x="6221413" y="4371975"/>
            <a:ext cx="858837" cy="785813"/>
            <a:chOff x="1751" y="1135"/>
            <a:chExt cx="2232" cy="2232"/>
          </a:xfrm>
        </p:grpSpPr>
        <p:sp>
          <p:nvSpPr>
            <p:cNvPr id="10554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50" name="Group 78"/>
          <p:cNvGrpSpPr>
            <a:grpSpLocks/>
          </p:cNvGrpSpPr>
          <p:nvPr/>
        </p:nvGrpSpPr>
        <p:grpSpPr bwMode="auto">
          <a:xfrm>
            <a:off x="5081588" y="2724150"/>
            <a:ext cx="858837" cy="785813"/>
            <a:chOff x="1751" y="1135"/>
            <a:chExt cx="2232" cy="2232"/>
          </a:xfrm>
        </p:grpSpPr>
        <p:sp>
          <p:nvSpPr>
            <p:cNvPr id="105551"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2"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3"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4"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55" name="Group 83"/>
          <p:cNvGrpSpPr>
            <a:grpSpLocks/>
          </p:cNvGrpSpPr>
          <p:nvPr/>
        </p:nvGrpSpPr>
        <p:grpSpPr bwMode="auto">
          <a:xfrm>
            <a:off x="1446213" y="2935288"/>
            <a:ext cx="858837" cy="785812"/>
            <a:chOff x="1751" y="1135"/>
            <a:chExt cx="2232" cy="2232"/>
          </a:xfrm>
        </p:grpSpPr>
        <p:sp>
          <p:nvSpPr>
            <p:cNvPr id="105556"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7"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8"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9"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60" name="Group 88"/>
          <p:cNvGrpSpPr>
            <a:grpSpLocks/>
          </p:cNvGrpSpPr>
          <p:nvPr/>
        </p:nvGrpSpPr>
        <p:grpSpPr bwMode="auto">
          <a:xfrm rot="3434755">
            <a:off x="5226050" y="4930776"/>
            <a:ext cx="858837" cy="785812"/>
            <a:chOff x="1751" y="1135"/>
            <a:chExt cx="2232" cy="2232"/>
          </a:xfrm>
        </p:grpSpPr>
        <p:sp>
          <p:nvSpPr>
            <p:cNvPr id="105561"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2"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3"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4"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65" name="Group 93"/>
          <p:cNvGrpSpPr>
            <a:grpSpLocks/>
          </p:cNvGrpSpPr>
          <p:nvPr/>
        </p:nvGrpSpPr>
        <p:grpSpPr bwMode="auto">
          <a:xfrm>
            <a:off x="2901950" y="5254625"/>
            <a:ext cx="858838" cy="858838"/>
            <a:chOff x="1828" y="3310"/>
            <a:chExt cx="541" cy="541"/>
          </a:xfrm>
        </p:grpSpPr>
        <p:sp>
          <p:nvSpPr>
            <p:cNvPr id="105566" name="Oval 94"/>
            <p:cNvSpPr>
              <a:spLocks noChangeArrowheads="1"/>
            </p:cNvSpPr>
            <p:nvPr/>
          </p:nvSpPr>
          <p:spPr bwMode="auto">
            <a:xfrm rot="1384677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7" name="Oval 95"/>
            <p:cNvSpPr>
              <a:spLocks noChangeArrowheads="1"/>
            </p:cNvSpPr>
            <p:nvPr/>
          </p:nvSpPr>
          <p:spPr bwMode="auto">
            <a:xfrm rot="1384677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8" name="Oval 96"/>
            <p:cNvSpPr>
              <a:spLocks noChangeArrowheads="1"/>
            </p:cNvSpPr>
            <p:nvPr/>
          </p:nvSpPr>
          <p:spPr bwMode="auto">
            <a:xfrm rot="-1115728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9" name="Oval 97"/>
            <p:cNvSpPr>
              <a:spLocks noChangeArrowheads="1"/>
            </p:cNvSpPr>
            <p:nvPr/>
          </p:nvSpPr>
          <p:spPr bwMode="auto">
            <a:xfrm rot="1721844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70" name="Group 98"/>
          <p:cNvGrpSpPr>
            <a:grpSpLocks/>
          </p:cNvGrpSpPr>
          <p:nvPr/>
        </p:nvGrpSpPr>
        <p:grpSpPr bwMode="auto">
          <a:xfrm>
            <a:off x="4049713" y="5264150"/>
            <a:ext cx="858837" cy="785813"/>
            <a:chOff x="1751" y="1135"/>
            <a:chExt cx="2232" cy="2232"/>
          </a:xfrm>
        </p:grpSpPr>
        <p:sp>
          <p:nvSpPr>
            <p:cNvPr id="105571"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72"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7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74"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5575" name="Oval 103"/>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76" name="Oval 104"/>
          <p:cNvSpPr>
            <a:spLocks noChangeArrowheads="1"/>
          </p:cNvSpPr>
          <p:nvPr/>
        </p:nvSpPr>
        <p:spPr bwMode="auto">
          <a:xfrm rot="1664307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77"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78" name="Oval 106"/>
          <p:cNvSpPr>
            <a:spLocks noChangeArrowheads="1"/>
          </p:cNvSpPr>
          <p:nvPr/>
        </p:nvSpPr>
        <p:spPr bwMode="auto">
          <a:xfrm rot="20014753">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579" name="Group 107"/>
          <p:cNvGrpSpPr>
            <a:grpSpLocks/>
          </p:cNvGrpSpPr>
          <p:nvPr/>
        </p:nvGrpSpPr>
        <p:grpSpPr bwMode="auto">
          <a:xfrm>
            <a:off x="5400675" y="3697288"/>
            <a:ext cx="858838" cy="785812"/>
            <a:chOff x="1751" y="1135"/>
            <a:chExt cx="2232" cy="2232"/>
          </a:xfrm>
        </p:grpSpPr>
        <p:sp>
          <p:nvSpPr>
            <p:cNvPr id="105580" name="Oval 10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81" name="Oval 10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82"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83" name="Oval 11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84" name="Group 112"/>
          <p:cNvGrpSpPr>
            <a:grpSpLocks/>
          </p:cNvGrpSpPr>
          <p:nvPr/>
        </p:nvGrpSpPr>
        <p:grpSpPr bwMode="auto">
          <a:xfrm rot="1626381">
            <a:off x="1901825" y="5641975"/>
            <a:ext cx="858838" cy="785813"/>
            <a:chOff x="1751" y="1135"/>
            <a:chExt cx="2232" cy="2232"/>
          </a:xfrm>
        </p:grpSpPr>
        <p:sp>
          <p:nvSpPr>
            <p:cNvPr id="105585" name="Oval 11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86" name="Oval 11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87"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88" name="Oval 11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89" name="Group 117"/>
          <p:cNvGrpSpPr>
            <a:grpSpLocks/>
          </p:cNvGrpSpPr>
          <p:nvPr/>
        </p:nvGrpSpPr>
        <p:grpSpPr bwMode="auto">
          <a:xfrm>
            <a:off x="1082675" y="4937125"/>
            <a:ext cx="858838" cy="785813"/>
            <a:chOff x="1751" y="1135"/>
            <a:chExt cx="2232" cy="2232"/>
          </a:xfrm>
        </p:grpSpPr>
        <p:sp>
          <p:nvSpPr>
            <p:cNvPr id="105590" name="Oval 11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91" name="Oval 11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92"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93" name="Oval 12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94" name="Group 122"/>
          <p:cNvGrpSpPr>
            <a:grpSpLocks/>
          </p:cNvGrpSpPr>
          <p:nvPr/>
        </p:nvGrpSpPr>
        <p:grpSpPr bwMode="auto">
          <a:xfrm>
            <a:off x="5965825" y="1970088"/>
            <a:ext cx="858838" cy="785812"/>
            <a:chOff x="1751" y="1135"/>
            <a:chExt cx="2232" cy="2232"/>
          </a:xfrm>
        </p:grpSpPr>
        <p:sp>
          <p:nvSpPr>
            <p:cNvPr id="105595" name="Oval 12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96" name="Oval 12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97"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98" name="Oval 12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99" name="Group 127"/>
          <p:cNvGrpSpPr>
            <a:grpSpLocks/>
          </p:cNvGrpSpPr>
          <p:nvPr/>
        </p:nvGrpSpPr>
        <p:grpSpPr bwMode="auto">
          <a:xfrm rot="879490">
            <a:off x="4841875" y="1671638"/>
            <a:ext cx="858838" cy="785812"/>
            <a:chOff x="1751" y="1135"/>
            <a:chExt cx="2232" cy="2232"/>
          </a:xfrm>
        </p:grpSpPr>
        <p:sp>
          <p:nvSpPr>
            <p:cNvPr id="105600" name="Oval 12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01" name="Oval 12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02"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03" name="Oval 13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04" name="Group 132"/>
          <p:cNvGrpSpPr>
            <a:grpSpLocks/>
          </p:cNvGrpSpPr>
          <p:nvPr/>
        </p:nvGrpSpPr>
        <p:grpSpPr bwMode="auto">
          <a:xfrm rot="1128729">
            <a:off x="3775075" y="1998663"/>
            <a:ext cx="858838" cy="785812"/>
            <a:chOff x="1751" y="1135"/>
            <a:chExt cx="2232" cy="2232"/>
          </a:xfrm>
        </p:grpSpPr>
        <p:sp>
          <p:nvSpPr>
            <p:cNvPr id="105605" name="Oval 13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06" name="Oval 13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07"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08" name="Oval 13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09" name="Group 137"/>
          <p:cNvGrpSpPr>
            <a:grpSpLocks/>
          </p:cNvGrpSpPr>
          <p:nvPr/>
        </p:nvGrpSpPr>
        <p:grpSpPr bwMode="auto">
          <a:xfrm rot="738582">
            <a:off x="1700213" y="1939925"/>
            <a:ext cx="858837" cy="785813"/>
            <a:chOff x="1751" y="1135"/>
            <a:chExt cx="2232" cy="2232"/>
          </a:xfrm>
        </p:grpSpPr>
        <p:sp>
          <p:nvSpPr>
            <p:cNvPr id="105610" name="Oval 13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11" name="Oval 13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12"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13" name="Oval 14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14" name="Group 142"/>
          <p:cNvGrpSpPr>
            <a:grpSpLocks/>
          </p:cNvGrpSpPr>
          <p:nvPr/>
        </p:nvGrpSpPr>
        <p:grpSpPr bwMode="auto">
          <a:xfrm rot="-3226531">
            <a:off x="6176963" y="5314950"/>
            <a:ext cx="858837" cy="785813"/>
            <a:chOff x="1751" y="1135"/>
            <a:chExt cx="2232" cy="2232"/>
          </a:xfrm>
        </p:grpSpPr>
        <p:sp>
          <p:nvSpPr>
            <p:cNvPr id="105615" name="Oval 14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16" name="Oval 14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17"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18" name="Oval 14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19" name="Group 147"/>
          <p:cNvGrpSpPr>
            <a:grpSpLocks/>
          </p:cNvGrpSpPr>
          <p:nvPr/>
        </p:nvGrpSpPr>
        <p:grpSpPr bwMode="auto">
          <a:xfrm>
            <a:off x="204788" y="4784725"/>
            <a:ext cx="858837" cy="785813"/>
            <a:chOff x="1751" y="1135"/>
            <a:chExt cx="2232" cy="2232"/>
          </a:xfrm>
        </p:grpSpPr>
        <p:sp>
          <p:nvSpPr>
            <p:cNvPr id="105620" name="Oval 14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21" name="Oval 14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22"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23" name="Oval 15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24" name="Group 152"/>
          <p:cNvGrpSpPr>
            <a:grpSpLocks/>
          </p:cNvGrpSpPr>
          <p:nvPr/>
        </p:nvGrpSpPr>
        <p:grpSpPr bwMode="auto">
          <a:xfrm>
            <a:off x="479425" y="5757863"/>
            <a:ext cx="858838" cy="785812"/>
            <a:chOff x="1751" y="1135"/>
            <a:chExt cx="2232" cy="2232"/>
          </a:xfrm>
        </p:grpSpPr>
        <p:sp>
          <p:nvSpPr>
            <p:cNvPr id="105625" name="Oval 15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26" name="Oval 15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27"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28" name="Oval 15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29" name="Group 157"/>
          <p:cNvGrpSpPr>
            <a:grpSpLocks/>
          </p:cNvGrpSpPr>
          <p:nvPr/>
        </p:nvGrpSpPr>
        <p:grpSpPr bwMode="auto">
          <a:xfrm>
            <a:off x="471488" y="2281238"/>
            <a:ext cx="858837" cy="785812"/>
            <a:chOff x="1751" y="1135"/>
            <a:chExt cx="2232" cy="2232"/>
          </a:xfrm>
        </p:grpSpPr>
        <p:sp>
          <p:nvSpPr>
            <p:cNvPr id="105630" name="Oval 15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31" name="Oval 15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32"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33" name="Oval 16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34" name="Group 162"/>
          <p:cNvGrpSpPr>
            <a:grpSpLocks/>
          </p:cNvGrpSpPr>
          <p:nvPr/>
        </p:nvGrpSpPr>
        <p:grpSpPr bwMode="auto">
          <a:xfrm>
            <a:off x="431800" y="-619125"/>
            <a:ext cx="588963" cy="4748213"/>
            <a:chOff x="272" y="-390"/>
            <a:chExt cx="371" cy="2991"/>
          </a:xfrm>
        </p:grpSpPr>
        <p:grpSp>
          <p:nvGrpSpPr>
            <p:cNvPr id="105635" name="Group 163"/>
            <p:cNvGrpSpPr>
              <a:grpSpLocks/>
            </p:cNvGrpSpPr>
            <p:nvPr/>
          </p:nvGrpSpPr>
          <p:grpSpPr bwMode="auto">
            <a:xfrm rot="5400000">
              <a:off x="272" y="-390"/>
              <a:ext cx="370" cy="369"/>
              <a:chOff x="362" y="2318"/>
              <a:chExt cx="370" cy="369"/>
            </a:xfrm>
          </p:grpSpPr>
          <p:sp>
            <p:nvSpPr>
              <p:cNvPr id="105636" name="Freeform 16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7" name="Freeform 16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638" name="Group 166"/>
            <p:cNvGrpSpPr>
              <a:grpSpLocks/>
            </p:cNvGrpSpPr>
            <p:nvPr/>
          </p:nvGrpSpPr>
          <p:grpSpPr bwMode="auto">
            <a:xfrm rot="5400000">
              <a:off x="272" y="-22"/>
              <a:ext cx="370" cy="369"/>
              <a:chOff x="362" y="2318"/>
              <a:chExt cx="370" cy="369"/>
            </a:xfrm>
          </p:grpSpPr>
          <p:sp>
            <p:nvSpPr>
              <p:cNvPr id="105639" name="Freeform 16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0" name="Freeform 16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641" name="Group 169"/>
            <p:cNvGrpSpPr>
              <a:grpSpLocks/>
            </p:cNvGrpSpPr>
            <p:nvPr/>
          </p:nvGrpSpPr>
          <p:grpSpPr bwMode="auto">
            <a:xfrm rot="5400000">
              <a:off x="273" y="346"/>
              <a:ext cx="370" cy="369"/>
              <a:chOff x="362" y="2318"/>
              <a:chExt cx="370" cy="369"/>
            </a:xfrm>
          </p:grpSpPr>
          <p:sp>
            <p:nvSpPr>
              <p:cNvPr id="105642" name="Freeform 17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3" name="Freeform 17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644" name="Group 172"/>
            <p:cNvGrpSpPr>
              <a:grpSpLocks/>
            </p:cNvGrpSpPr>
            <p:nvPr/>
          </p:nvGrpSpPr>
          <p:grpSpPr bwMode="auto">
            <a:xfrm rot="5400000">
              <a:off x="273" y="714"/>
              <a:ext cx="370" cy="369"/>
              <a:chOff x="362" y="2318"/>
              <a:chExt cx="370" cy="369"/>
            </a:xfrm>
          </p:grpSpPr>
          <p:sp>
            <p:nvSpPr>
              <p:cNvPr id="105645" name="Freeform 17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6" name="Freeform 17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647" name="Group 175"/>
            <p:cNvGrpSpPr>
              <a:grpSpLocks/>
            </p:cNvGrpSpPr>
            <p:nvPr/>
          </p:nvGrpSpPr>
          <p:grpSpPr bwMode="auto">
            <a:xfrm rot="5400000">
              <a:off x="273" y="1082"/>
              <a:ext cx="370" cy="369"/>
              <a:chOff x="362" y="2318"/>
              <a:chExt cx="370" cy="369"/>
            </a:xfrm>
          </p:grpSpPr>
          <p:sp>
            <p:nvSpPr>
              <p:cNvPr id="105648" name="Freeform 17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9" name="Freeform 17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650" name="Group 178"/>
            <p:cNvGrpSpPr>
              <a:grpSpLocks/>
            </p:cNvGrpSpPr>
            <p:nvPr/>
          </p:nvGrpSpPr>
          <p:grpSpPr bwMode="auto">
            <a:xfrm rot="5400000">
              <a:off x="273" y="1450"/>
              <a:ext cx="370" cy="369"/>
              <a:chOff x="362" y="2318"/>
              <a:chExt cx="370" cy="369"/>
            </a:xfrm>
          </p:grpSpPr>
          <p:sp>
            <p:nvSpPr>
              <p:cNvPr id="105651" name="Freeform 17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2" name="Freeform 18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653" name="Group 181"/>
            <p:cNvGrpSpPr>
              <a:grpSpLocks/>
            </p:cNvGrpSpPr>
            <p:nvPr/>
          </p:nvGrpSpPr>
          <p:grpSpPr bwMode="auto">
            <a:xfrm rot="5400000">
              <a:off x="273" y="1818"/>
              <a:ext cx="370" cy="369"/>
              <a:chOff x="362" y="2318"/>
              <a:chExt cx="370" cy="369"/>
            </a:xfrm>
          </p:grpSpPr>
          <p:sp>
            <p:nvSpPr>
              <p:cNvPr id="105654" name="Freeform 18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5" name="Freeform 18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656" name="Freeform 184"/>
            <p:cNvSpPr>
              <a:spLocks/>
            </p:cNvSpPr>
            <p:nvPr/>
          </p:nvSpPr>
          <p:spPr bwMode="auto">
            <a:xfrm rot="5400000">
              <a:off x="275" y="2185"/>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7" name="Freeform 185"/>
            <p:cNvSpPr>
              <a:spLocks/>
            </p:cNvSpPr>
            <p:nvPr/>
          </p:nvSpPr>
          <p:spPr bwMode="auto">
            <a:xfrm rot="16200000">
              <a:off x="456" y="2370"/>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8" name="Rectangle 186"/>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659" name="Group 187"/>
          <p:cNvGrpSpPr>
            <a:grpSpLocks/>
          </p:cNvGrpSpPr>
          <p:nvPr/>
        </p:nvGrpSpPr>
        <p:grpSpPr bwMode="auto">
          <a:xfrm>
            <a:off x="284163" y="3675063"/>
            <a:ext cx="858837" cy="785812"/>
            <a:chOff x="1751" y="1135"/>
            <a:chExt cx="2232" cy="2232"/>
          </a:xfrm>
        </p:grpSpPr>
        <p:sp>
          <p:nvSpPr>
            <p:cNvPr id="105660" name="Oval 18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61" name="Oval 18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62" name="Oval 19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63" name="Oval 19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96692853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15441"/>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t </a:t>
            </a:r>
            <a:r>
              <a:rPr lang="en-US">
                <a:cs typeface="Arial" pitchFamily="34" charset="0"/>
              </a:rPr>
              <a:t>≈</a:t>
            </a:r>
            <a:r>
              <a:rPr lang="en-US"/>
              <a:t> 10</a:t>
            </a:r>
            <a:r>
              <a:rPr lang="en-US" sz="4000" baseline="50000"/>
              <a:t>-15 </a:t>
            </a:r>
            <a:r>
              <a:rPr lang="en-US"/>
              <a:t>s</a:t>
            </a:r>
          </a:p>
        </p:txBody>
      </p:sp>
      <p:sp>
        <p:nvSpPr>
          <p:cNvPr id="10649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500" name="Group 4"/>
          <p:cNvGrpSpPr>
            <a:grpSpLocks/>
          </p:cNvGrpSpPr>
          <p:nvPr/>
        </p:nvGrpSpPr>
        <p:grpSpPr bwMode="auto">
          <a:xfrm rot="1198672">
            <a:off x="2047875" y="4568825"/>
            <a:ext cx="858838" cy="785813"/>
            <a:chOff x="1751" y="1135"/>
            <a:chExt cx="2232" cy="2232"/>
          </a:xfrm>
        </p:grpSpPr>
        <p:sp>
          <p:nvSpPr>
            <p:cNvPr id="10650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05" name="Group 9"/>
          <p:cNvGrpSpPr>
            <a:grpSpLocks/>
          </p:cNvGrpSpPr>
          <p:nvPr/>
        </p:nvGrpSpPr>
        <p:grpSpPr bwMode="auto">
          <a:xfrm rot="-1425292">
            <a:off x="3419475" y="4343400"/>
            <a:ext cx="858838" cy="785813"/>
            <a:chOff x="1751" y="1135"/>
            <a:chExt cx="2232" cy="2232"/>
          </a:xfrm>
        </p:grpSpPr>
        <p:sp>
          <p:nvSpPr>
            <p:cNvPr id="10650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10" name="Group 14"/>
          <p:cNvGrpSpPr>
            <a:grpSpLocks/>
          </p:cNvGrpSpPr>
          <p:nvPr/>
        </p:nvGrpSpPr>
        <p:grpSpPr bwMode="auto">
          <a:xfrm rot="-583414">
            <a:off x="6169025" y="2941638"/>
            <a:ext cx="858838" cy="785812"/>
            <a:chOff x="1751" y="1135"/>
            <a:chExt cx="2232" cy="2232"/>
          </a:xfrm>
        </p:grpSpPr>
        <p:sp>
          <p:nvSpPr>
            <p:cNvPr id="10651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15" name="Group 19"/>
          <p:cNvGrpSpPr>
            <a:grpSpLocks/>
          </p:cNvGrpSpPr>
          <p:nvPr/>
        </p:nvGrpSpPr>
        <p:grpSpPr bwMode="auto">
          <a:xfrm>
            <a:off x="6221413" y="4371975"/>
            <a:ext cx="858837" cy="785813"/>
            <a:chOff x="1751" y="1135"/>
            <a:chExt cx="2232" cy="2232"/>
          </a:xfrm>
        </p:grpSpPr>
        <p:sp>
          <p:nvSpPr>
            <p:cNvPr id="10651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20" name="Group 24"/>
          <p:cNvGrpSpPr>
            <a:grpSpLocks/>
          </p:cNvGrpSpPr>
          <p:nvPr/>
        </p:nvGrpSpPr>
        <p:grpSpPr bwMode="auto">
          <a:xfrm>
            <a:off x="5081588" y="2724150"/>
            <a:ext cx="858837" cy="785813"/>
            <a:chOff x="1751" y="1135"/>
            <a:chExt cx="2232" cy="2232"/>
          </a:xfrm>
        </p:grpSpPr>
        <p:sp>
          <p:nvSpPr>
            <p:cNvPr id="10652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25" name="Group 29"/>
          <p:cNvGrpSpPr>
            <a:grpSpLocks/>
          </p:cNvGrpSpPr>
          <p:nvPr/>
        </p:nvGrpSpPr>
        <p:grpSpPr bwMode="auto">
          <a:xfrm rot="3434755">
            <a:off x="5226050" y="4930776"/>
            <a:ext cx="858837" cy="785812"/>
            <a:chOff x="1751" y="1135"/>
            <a:chExt cx="2232" cy="2232"/>
          </a:xfrm>
        </p:grpSpPr>
        <p:sp>
          <p:nvSpPr>
            <p:cNvPr id="10652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30" name="Group 34"/>
          <p:cNvGrpSpPr>
            <a:grpSpLocks/>
          </p:cNvGrpSpPr>
          <p:nvPr/>
        </p:nvGrpSpPr>
        <p:grpSpPr bwMode="auto">
          <a:xfrm>
            <a:off x="4049713" y="5264150"/>
            <a:ext cx="858837" cy="785813"/>
            <a:chOff x="1751" y="1135"/>
            <a:chExt cx="2232" cy="2232"/>
          </a:xfrm>
        </p:grpSpPr>
        <p:sp>
          <p:nvSpPr>
            <p:cNvPr id="10653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35" name="Group 39"/>
          <p:cNvGrpSpPr>
            <a:grpSpLocks/>
          </p:cNvGrpSpPr>
          <p:nvPr/>
        </p:nvGrpSpPr>
        <p:grpSpPr bwMode="auto">
          <a:xfrm rot="1626381">
            <a:off x="1901825" y="5641975"/>
            <a:ext cx="858838" cy="785813"/>
            <a:chOff x="1751" y="1135"/>
            <a:chExt cx="2232" cy="2232"/>
          </a:xfrm>
        </p:grpSpPr>
        <p:sp>
          <p:nvSpPr>
            <p:cNvPr id="10653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40" name="Group 44"/>
          <p:cNvGrpSpPr>
            <a:grpSpLocks/>
          </p:cNvGrpSpPr>
          <p:nvPr/>
        </p:nvGrpSpPr>
        <p:grpSpPr bwMode="auto">
          <a:xfrm>
            <a:off x="1082675" y="4937125"/>
            <a:ext cx="858838" cy="785813"/>
            <a:chOff x="1751" y="1135"/>
            <a:chExt cx="2232" cy="2232"/>
          </a:xfrm>
        </p:grpSpPr>
        <p:sp>
          <p:nvSpPr>
            <p:cNvPr id="10654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45" name="Group 49"/>
          <p:cNvGrpSpPr>
            <a:grpSpLocks/>
          </p:cNvGrpSpPr>
          <p:nvPr/>
        </p:nvGrpSpPr>
        <p:grpSpPr bwMode="auto">
          <a:xfrm rot="668038">
            <a:off x="5965825" y="1970088"/>
            <a:ext cx="858838" cy="785812"/>
            <a:chOff x="1751" y="1135"/>
            <a:chExt cx="2232" cy="2232"/>
          </a:xfrm>
        </p:grpSpPr>
        <p:sp>
          <p:nvSpPr>
            <p:cNvPr id="10654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50" name="Group 54"/>
          <p:cNvGrpSpPr>
            <a:grpSpLocks/>
          </p:cNvGrpSpPr>
          <p:nvPr/>
        </p:nvGrpSpPr>
        <p:grpSpPr bwMode="auto">
          <a:xfrm rot="879490">
            <a:off x="4841875" y="1671638"/>
            <a:ext cx="858838" cy="785812"/>
            <a:chOff x="1751" y="1135"/>
            <a:chExt cx="2232" cy="2232"/>
          </a:xfrm>
        </p:grpSpPr>
        <p:sp>
          <p:nvSpPr>
            <p:cNvPr id="10655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55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563" name="Group 67"/>
          <p:cNvGrpSpPr>
            <a:grpSpLocks/>
          </p:cNvGrpSpPr>
          <p:nvPr/>
        </p:nvGrpSpPr>
        <p:grpSpPr bwMode="auto">
          <a:xfrm>
            <a:off x="204788" y="4784725"/>
            <a:ext cx="858837" cy="785813"/>
            <a:chOff x="1751" y="1135"/>
            <a:chExt cx="2232" cy="2232"/>
          </a:xfrm>
        </p:grpSpPr>
        <p:sp>
          <p:nvSpPr>
            <p:cNvPr id="10656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68" name="Group 72"/>
          <p:cNvGrpSpPr>
            <a:grpSpLocks/>
          </p:cNvGrpSpPr>
          <p:nvPr/>
        </p:nvGrpSpPr>
        <p:grpSpPr bwMode="auto">
          <a:xfrm>
            <a:off x="479425" y="5757863"/>
            <a:ext cx="858838" cy="785812"/>
            <a:chOff x="1751" y="1135"/>
            <a:chExt cx="2232" cy="2232"/>
          </a:xfrm>
        </p:grpSpPr>
        <p:sp>
          <p:nvSpPr>
            <p:cNvPr id="10656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573" name="Group 77"/>
          <p:cNvGrpSpPr>
            <a:grpSpLocks/>
          </p:cNvGrpSpPr>
          <p:nvPr/>
        </p:nvGrpSpPr>
        <p:grpSpPr bwMode="auto">
          <a:xfrm>
            <a:off x="471488" y="2281238"/>
            <a:ext cx="858837" cy="785812"/>
            <a:chOff x="1751" y="1135"/>
            <a:chExt cx="2232" cy="2232"/>
          </a:xfrm>
        </p:grpSpPr>
        <p:sp>
          <p:nvSpPr>
            <p:cNvPr id="10657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57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0000CC"/>
                </a:solidFill>
              </a:rPr>
              <a:t>-</a:t>
            </a:r>
            <a:endParaRPr lang="en-US" sz="2800" b="1" baseline="30000">
              <a:solidFill>
                <a:srgbClr val="0000CC"/>
              </a:solidFill>
            </a:endParaRPr>
          </a:p>
        </p:txBody>
      </p:sp>
      <p:sp>
        <p:nvSpPr>
          <p:cNvPr id="10657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10658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4" name="Text Box 98"/>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sp>
        <p:nvSpPr>
          <p:cNvPr id="106595" name="Text Box 99"/>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0000"/>
                </a:solidFill>
              </a:rPr>
              <a:t>+</a:t>
            </a:r>
            <a:endParaRPr lang="en-US" b="1" baseline="30000">
              <a:solidFill>
                <a:srgbClr val="FF0000"/>
              </a:solidFill>
            </a:endParaRPr>
          </a:p>
        </p:txBody>
      </p:sp>
      <p:grpSp>
        <p:nvGrpSpPr>
          <p:cNvPr id="106596" name="Group 100"/>
          <p:cNvGrpSpPr>
            <a:grpSpLocks/>
          </p:cNvGrpSpPr>
          <p:nvPr/>
        </p:nvGrpSpPr>
        <p:grpSpPr bwMode="auto">
          <a:xfrm rot="-3226531">
            <a:off x="6176963" y="5314950"/>
            <a:ext cx="858837" cy="785813"/>
            <a:chOff x="1751" y="1135"/>
            <a:chExt cx="2232" cy="2232"/>
          </a:xfrm>
        </p:grpSpPr>
        <p:sp>
          <p:nvSpPr>
            <p:cNvPr id="106597" name="Oval 10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8" name="Oval 10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9"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00" name="Oval 10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601" name="Oval 105"/>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02" name="Oval 106"/>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03" name="Oval 107"/>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04" name="Oval 108"/>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05" name="Oval 109"/>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606" name="Group 110"/>
          <p:cNvGrpSpPr>
            <a:grpSpLocks/>
          </p:cNvGrpSpPr>
          <p:nvPr/>
        </p:nvGrpSpPr>
        <p:grpSpPr bwMode="auto">
          <a:xfrm>
            <a:off x="2460625" y="2303463"/>
            <a:ext cx="1298575" cy="785812"/>
            <a:chOff x="1550" y="1451"/>
            <a:chExt cx="818" cy="495"/>
          </a:xfrm>
        </p:grpSpPr>
        <p:sp>
          <p:nvSpPr>
            <p:cNvPr id="106607" name="Oval 111"/>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08" name="Oval 112"/>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09" name="Oval 113"/>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10" name="Oval 114"/>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6611" name="Group 115"/>
          <p:cNvGrpSpPr>
            <a:grpSpLocks/>
          </p:cNvGrpSpPr>
          <p:nvPr/>
        </p:nvGrpSpPr>
        <p:grpSpPr bwMode="auto">
          <a:xfrm rot="-1791541">
            <a:off x="7032625" y="3784600"/>
            <a:ext cx="1298575" cy="785813"/>
            <a:chOff x="4430" y="2384"/>
            <a:chExt cx="818" cy="495"/>
          </a:xfrm>
        </p:grpSpPr>
        <p:sp>
          <p:nvSpPr>
            <p:cNvPr id="106612" name="Oval 116"/>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13" name="Oval 11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14" name="Oval 118"/>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615" name="Oval 11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16" name="Oval 120"/>
          <p:cNvSpPr>
            <a:spLocks noChangeArrowheads="1"/>
          </p:cNvSpPr>
          <p:nvPr/>
        </p:nvSpPr>
        <p:spPr bwMode="auto">
          <a:xfrm rot="17869698">
            <a:off x="4448175" y="42386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17" name="Oval 121"/>
          <p:cNvSpPr>
            <a:spLocks noChangeArrowheads="1"/>
          </p:cNvSpPr>
          <p:nvPr/>
        </p:nvSpPr>
        <p:spPr bwMode="auto">
          <a:xfrm rot="17869698">
            <a:off x="4830763" y="43386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18" name="Oval 122"/>
          <p:cNvSpPr>
            <a:spLocks noChangeArrowheads="1"/>
          </p:cNvSpPr>
          <p:nvPr/>
        </p:nvSpPr>
        <p:spPr bwMode="auto">
          <a:xfrm rot="21241377">
            <a:off x="4411663" y="42481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19" name="Oval 123"/>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20" name="Oval 124"/>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21" name="Oval 125"/>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22" name="Oval 126"/>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23" name="Oval 127"/>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24" name="Oval 128"/>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25" name="Oval 129"/>
          <p:cNvSpPr>
            <a:spLocks noChangeAspect="1" noChangeArrowheads="1"/>
          </p:cNvSpPr>
          <p:nvPr/>
        </p:nvSpPr>
        <p:spPr bwMode="auto">
          <a:xfrm rot="24992214">
            <a:off x="4183062" y="420052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521620556"/>
      </p:ext>
    </p:extLst>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5" name="Rectangle 3"/>
          <p:cNvSpPr>
            <a:spLocks noGrp="1" noChangeArrowheads="1"/>
          </p:cNvSpPr>
          <p:nvPr>
            <p:ph type="title"/>
          </p:nvPr>
        </p:nvSpPr>
        <p:spPr/>
        <p:txBody>
          <a:bodyPr/>
          <a:lstStyle/>
          <a:p>
            <a:r>
              <a:rPr lang="en-US"/>
              <a:t>Timescales of radiation damage</a:t>
            </a:r>
          </a:p>
        </p:txBody>
      </p:sp>
      <p:sp>
        <p:nvSpPr>
          <p:cNvPr id="136196"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300"/>
              <a:t>Garret et. al. (2005) </a:t>
            </a:r>
            <a:r>
              <a:rPr lang="en-US" sz="2300" i="1"/>
              <a:t>Chem. Rev</a:t>
            </a:r>
            <a:r>
              <a:rPr lang="en-US" sz="2300" b="1" i="1"/>
              <a:t>.</a:t>
            </a:r>
            <a:r>
              <a:rPr lang="en-US" sz="2300" b="1"/>
              <a:t> 105</a:t>
            </a:r>
            <a:r>
              <a:rPr lang="en-US" sz="2300"/>
              <a:t>, 355-389</a:t>
            </a:r>
          </a:p>
          <a:p>
            <a:pPr algn="ctr">
              <a:spcBef>
                <a:spcPct val="50000"/>
              </a:spcBef>
            </a:pPr>
            <a:endParaRPr lang="en-US" sz="2300"/>
          </a:p>
        </p:txBody>
      </p:sp>
      <p:sp>
        <p:nvSpPr>
          <p:cNvPr id="136197" name="Rectangle 5"/>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198" name="Rectangle 6"/>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905632508"/>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Ionization track</a:t>
            </a:r>
          </a:p>
        </p:txBody>
      </p:sp>
      <p:grpSp>
        <p:nvGrpSpPr>
          <p:cNvPr id="93187" name="Group 3"/>
          <p:cNvGrpSpPr>
            <a:grpSpLocks/>
          </p:cNvGrpSpPr>
          <p:nvPr/>
        </p:nvGrpSpPr>
        <p:grpSpPr bwMode="auto">
          <a:xfrm>
            <a:off x="431800" y="-433388"/>
            <a:ext cx="588963" cy="4778376"/>
            <a:chOff x="272" y="-273"/>
            <a:chExt cx="371" cy="3010"/>
          </a:xfrm>
        </p:grpSpPr>
        <p:grpSp>
          <p:nvGrpSpPr>
            <p:cNvPr id="93188" name="Group 4"/>
            <p:cNvGrpSpPr>
              <a:grpSpLocks/>
            </p:cNvGrpSpPr>
            <p:nvPr/>
          </p:nvGrpSpPr>
          <p:grpSpPr bwMode="auto">
            <a:xfrm rot="5400000">
              <a:off x="272" y="-273"/>
              <a:ext cx="370" cy="369"/>
              <a:chOff x="362" y="2318"/>
              <a:chExt cx="370" cy="369"/>
            </a:xfrm>
          </p:grpSpPr>
          <p:sp>
            <p:nvSpPr>
              <p:cNvPr id="93189"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0"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191" name="Group 7"/>
            <p:cNvGrpSpPr>
              <a:grpSpLocks/>
            </p:cNvGrpSpPr>
            <p:nvPr/>
          </p:nvGrpSpPr>
          <p:grpSpPr bwMode="auto">
            <a:xfrm rot="5400000">
              <a:off x="272" y="95"/>
              <a:ext cx="370" cy="369"/>
              <a:chOff x="362" y="2318"/>
              <a:chExt cx="370" cy="369"/>
            </a:xfrm>
          </p:grpSpPr>
          <p:sp>
            <p:nvSpPr>
              <p:cNvPr id="93192"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3"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194" name="Group 10"/>
            <p:cNvGrpSpPr>
              <a:grpSpLocks/>
            </p:cNvGrpSpPr>
            <p:nvPr/>
          </p:nvGrpSpPr>
          <p:grpSpPr bwMode="auto">
            <a:xfrm rot="5400000">
              <a:off x="273" y="463"/>
              <a:ext cx="370" cy="369"/>
              <a:chOff x="362" y="2318"/>
              <a:chExt cx="370" cy="369"/>
            </a:xfrm>
          </p:grpSpPr>
          <p:sp>
            <p:nvSpPr>
              <p:cNvPr id="93195"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6"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197" name="Group 13"/>
            <p:cNvGrpSpPr>
              <a:grpSpLocks/>
            </p:cNvGrpSpPr>
            <p:nvPr/>
          </p:nvGrpSpPr>
          <p:grpSpPr bwMode="auto">
            <a:xfrm rot="5400000">
              <a:off x="273" y="831"/>
              <a:ext cx="370" cy="369"/>
              <a:chOff x="362" y="2318"/>
              <a:chExt cx="370" cy="369"/>
            </a:xfrm>
          </p:grpSpPr>
          <p:sp>
            <p:nvSpPr>
              <p:cNvPr id="93198"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9"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200" name="Group 16"/>
            <p:cNvGrpSpPr>
              <a:grpSpLocks/>
            </p:cNvGrpSpPr>
            <p:nvPr/>
          </p:nvGrpSpPr>
          <p:grpSpPr bwMode="auto">
            <a:xfrm rot="5400000">
              <a:off x="273" y="1199"/>
              <a:ext cx="370" cy="369"/>
              <a:chOff x="362" y="2318"/>
              <a:chExt cx="370" cy="369"/>
            </a:xfrm>
          </p:grpSpPr>
          <p:sp>
            <p:nvSpPr>
              <p:cNvPr id="93201"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02"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203" name="Group 19"/>
            <p:cNvGrpSpPr>
              <a:grpSpLocks/>
            </p:cNvGrpSpPr>
            <p:nvPr/>
          </p:nvGrpSpPr>
          <p:grpSpPr bwMode="auto">
            <a:xfrm rot="5400000">
              <a:off x="273" y="1567"/>
              <a:ext cx="370" cy="369"/>
              <a:chOff x="362" y="2318"/>
              <a:chExt cx="370" cy="369"/>
            </a:xfrm>
          </p:grpSpPr>
          <p:sp>
            <p:nvSpPr>
              <p:cNvPr id="93204"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05"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206" name="Group 22"/>
            <p:cNvGrpSpPr>
              <a:grpSpLocks/>
            </p:cNvGrpSpPr>
            <p:nvPr/>
          </p:nvGrpSpPr>
          <p:grpSpPr bwMode="auto">
            <a:xfrm rot="5400000">
              <a:off x="273" y="1935"/>
              <a:ext cx="370" cy="369"/>
              <a:chOff x="362" y="2318"/>
              <a:chExt cx="370" cy="369"/>
            </a:xfrm>
          </p:grpSpPr>
          <p:sp>
            <p:nvSpPr>
              <p:cNvPr id="93207"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08"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3209"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10"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11"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12"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13"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14"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15"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16"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17"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18"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19"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0"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1"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2"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3"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4"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5"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6"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7"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8"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29"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93230" name="Group 46"/>
          <p:cNvGrpSpPr>
            <a:grpSpLocks/>
          </p:cNvGrpSpPr>
          <p:nvPr/>
        </p:nvGrpSpPr>
        <p:grpSpPr bwMode="auto">
          <a:xfrm rot="20370108" flipH="1">
            <a:off x="4278313" y="4410075"/>
            <a:ext cx="762000" cy="530225"/>
            <a:chOff x="2827" y="2760"/>
            <a:chExt cx="480" cy="334"/>
          </a:xfrm>
        </p:grpSpPr>
        <p:sp>
          <p:nvSpPr>
            <p:cNvPr id="93231"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2"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3"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4"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5"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6"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7"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8"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39"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0"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93241"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2"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3"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4"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5"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6"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7"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8"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49"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0"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1"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2"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3"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4"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5"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6"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7"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8"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59"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60"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93268" name="Group 84"/>
          <p:cNvGrpSpPr>
            <a:grpSpLocks/>
          </p:cNvGrpSpPr>
          <p:nvPr/>
        </p:nvGrpSpPr>
        <p:grpSpPr bwMode="auto">
          <a:xfrm>
            <a:off x="1435100" y="3105150"/>
            <a:ext cx="4013200" cy="1370013"/>
            <a:chOff x="904" y="1956"/>
            <a:chExt cx="2528" cy="863"/>
          </a:xfrm>
        </p:grpSpPr>
        <p:sp>
          <p:nvSpPr>
            <p:cNvPr id="93262" name="Text Box 78"/>
            <p:cNvSpPr txBox="1">
              <a:spLocks noChangeArrowheads="1"/>
            </p:cNvSpPr>
            <p:nvPr/>
          </p:nvSpPr>
          <p:spPr bwMode="auto">
            <a:xfrm>
              <a:off x="904" y="1956"/>
              <a:ext cx="2528"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700"/>
                <a:t>Heterogeneous reactions</a:t>
              </a:r>
            </a:p>
          </p:txBody>
        </p:sp>
        <p:sp>
          <p:nvSpPr>
            <p:cNvPr id="93263" name="Line 79"/>
            <p:cNvSpPr>
              <a:spLocks noChangeShapeType="1"/>
            </p:cNvSpPr>
            <p:nvPr/>
          </p:nvSpPr>
          <p:spPr bwMode="auto">
            <a:xfrm flipH="1">
              <a:off x="1773" y="2276"/>
              <a:ext cx="403" cy="34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64" name="Line 80"/>
            <p:cNvSpPr>
              <a:spLocks noChangeShapeType="1"/>
            </p:cNvSpPr>
            <p:nvPr/>
          </p:nvSpPr>
          <p:spPr bwMode="auto">
            <a:xfrm>
              <a:off x="2152" y="2280"/>
              <a:ext cx="695" cy="5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93267" name="Group 83"/>
          <p:cNvGrpSpPr>
            <a:grpSpLocks/>
          </p:cNvGrpSpPr>
          <p:nvPr/>
        </p:nvGrpSpPr>
        <p:grpSpPr bwMode="auto">
          <a:xfrm>
            <a:off x="2428875" y="5414963"/>
            <a:ext cx="5364163" cy="1030287"/>
            <a:chOff x="1530" y="3411"/>
            <a:chExt cx="3379" cy="649"/>
          </a:xfrm>
        </p:grpSpPr>
        <p:sp>
          <p:nvSpPr>
            <p:cNvPr id="93261" name="Text Box 77"/>
            <p:cNvSpPr txBox="1">
              <a:spLocks noChangeArrowheads="1"/>
            </p:cNvSpPr>
            <p:nvPr/>
          </p:nvSpPr>
          <p:spPr bwMode="auto">
            <a:xfrm>
              <a:off x="1722" y="3743"/>
              <a:ext cx="2456"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700"/>
                <a:t>Homogeneous reactions</a:t>
              </a:r>
            </a:p>
          </p:txBody>
        </p:sp>
        <p:sp>
          <p:nvSpPr>
            <p:cNvPr id="93265" name="Line 81"/>
            <p:cNvSpPr>
              <a:spLocks noChangeShapeType="1"/>
            </p:cNvSpPr>
            <p:nvPr/>
          </p:nvSpPr>
          <p:spPr bwMode="auto">
            <a:xfrm flipH="1" flipV="1">
              <a:off x="1530" y="3411"/>
              <a:ext cx="1455" cy="3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3266" name="Line 82"/>
            <p:cNvSpPr>
              <a:spLocks noChangeShapeType="1"/>
            </p:cNvSpPr>
            <p:nvPr/>
          </p:nvSpPr>
          <p:spPr bwMode="auto">
            <a:xfrm flipV="1">
              <a:off x="2961" y="3483"/>
              <a:ext cx="1948" cy="2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Tree>
    <p:extLst>
      <p:ext uri="{BB962C8B-B14F-4D97-AF65-F5344CB8AC3E}">
        <p14:creationId xmlns:p14="http://schemas.microsoft.com/office/powerpoint/2010/main" val="23831421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1" name="Rectangle 3"/>
          <p:cNvSpPr>
            <a:spLocks noGrp="1" noChangeArrowheads="1"/>
          </p:cNvSpPr>
          <p:nvPr>
            <p:ph type="title"/>
          </p:nvPr>
        </p:nvSpPr>
        <p:spPr/>
        <p:txBody>
          <a:bodyPr/>
          <a:lstStyle/>
          <a:p>
            <a:r>
              <a:rPr lang="en-US"/>
              <a:t>Timescales of radiation damage</a:t>
            </a:r>
          </a:p>
        </p:txBody>
      </p:sp>
      <p:sp>
        <p:nvSpPr>
          <p:cNvPr id="145412"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300"/>
              <a:t>Garret et. al. (2005) </a:t>
            </a:r>
            <a:r>
              <a:rPr lang="en-US" sz="2300" i="1"/>
              <a:t>Chem. Rev</a:t>
            </a:r>
            <a:r>
              <a:rPr lang="en-US" sz="2300" b="1" i="1"/>
              <a:t>.</a:t>
            </a:r>
            <a:r>
              <a:rPr lang="en-US" sz="2300" b="1"/>
              <a:t> 105</a:t>
            </a:r>
            <a:r>
              <a:rPr lang="en-US" sz="2300"/>
              <a:t>, 355-389</a:t>
            </a:r>
          </a:p>
          <a:p>
            <a:pPr algn="ctr">
              <a:spcBef>
                <a:spcPct val="50000"/>
              </a:spcBef>
            </a:pPr>
            <a:endParaRPr lang="en-US" sz="2300"/>
          </a:p>
        </p:txBody>
      </p:sp>
      <p:sp>
        <p:nvSpPr>
          <p:cNvPr id="145413" name="Rectangle 5"/>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14" name="Rectangle 6"/>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88317008"/>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7" name="Rectangle 3"/>
          <p:cNvSpPr>
            <a:spLocks noGrp="1" noChangeArrowheads="1"/>
          </p:cNvSpPr>
          <p:nvPr>
            <p:ph type="title"/>
          </p:nvPr>
        </p:nvSpPr>
        <p:spPr/>
        <p:txBody>
          <a:bodyPr/>
          <a:lstStyle/>
          <a:p>
            <a:r>
              <a:rPr lang="en-US"/>
              <a:t>Timescales of radiation damage</a:t>
            </a:r>
          </a:p>
        </p:txBody>
      </p:sp>
      <p:sp>
        <p:nvSpPr>
          <p:cNvPr id="139268"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300"/>
              <a:t>Garret et. al. (2005) </a:t>
            </a:r>
            <a:r>
              <a:rPr lang="en-US" sz="2300" i="1"/>
              <a:t>Chem. Rev</a:t>
            </a:r>
            <a:r>
              <a:rPr lang="en-US" sz="2300" b="1" i="1"/>
              <a:t>.</a:t>
            </a:r>
            <a:r>
              <a:rPr lang="en-US" sz="2300" b="1"/>
              <a:t> 105</a:t>
            </a:r>
            <a:r>
              <a:rPr lang="en-US" sz="2300"/>
              <a:t>, 355-389</a:t>
            </a:r>
          </a:p>
          <a:p>
            <a:pPr algn="ctr">
              <a:spcBef>
                <a:spcPct val="50000"/>
              </a:spcBef>
            </a:pPr>
            <a:endParaRPr lang="en-US" sz="2300"/>
          </a:p>
        </p:txBody>
      </p:sp>
      <p:sp>
        <p:nvSpPr>
          <p:cNvPr id="139269" name="Line 5"/>
          <p:cNvSpPr>
            <a:spLocks noChangeShapeType="1"/>
          </p:cNvSpPr>
          <p:nvPr/>
        </p:nvSpPr>
        <p:spPr bwMode="auto">
          <a:xfrm>
            <a:off x="4456113" y="3455988"/>
            <a:ext cx="0" cy="739775"/>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270" name="Text Box 6"/>
          <p:cNvSpPr txBox="1">
            <a:spLocks noChangeArrowheads="1"/>
          </p:cNvSpPr>
          <p:nvPr/>
        </p:nvSpPr>
        <p:spPr bwMode="auto">
          <a:xfrm>
            <a:off x="3933825" y="2938463"/>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chemeClr val="folHlink"/>
                </a:solidFill>
              </a:rPr>
              <a:t>LCLS</a:t>
            </a:r>
          </a:p>
        </p:txBody>
      </p:sp>
      <p:grpSp>
        <p:nvGrpSpPr>
          <p:cNvPr id="139271" name="Group 7"/>
          <p:cNvGrpSpPr>
            <a:grpSpLocks/>
          </p:cNvGrpSpPr>
          <p:nvPr/>
        </p:nvGrpSpPr>
        <p:grpSpPr bwMode="auto">
          <a:xfrm>
            <a:off x="6629400" y="3521075"/>
            <a:ext cx="1154113" cy="822325"/>
            <a:chOff x="4745" y="2040"/>
            <a:chExt cx="727" cy="518"/>
          </a:xfrm>
        </p:grpSpPr>
        <p:sp>
          <p:nvSpPr>
            <p:cNvPr id="139272" name="Line 8"/>
            <p:cNvSpPr>
              <a:spLocks noChangeShapeType="1"/>
            </p:cNvSpPr>
            <p:nvPr/>
          </p:nvSpPr>
          <p:spPr bwMode="auto">
            <a:xfrm flipV="1">
              <a:off x="4745" y="2117"/>
              <a:ext cx="0" cy="32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273" name="Text Box 9"/>
            <p:cNvSpPr txBox="1">
              <a:spLocks noChangeArrowheads="1"/>
            </p:cNvSpPr>
            <p:nvPr/>
          </p:nvSpPr>
          <p:spPr bwMode="auto">
            <a:xfrm>
              <a:off x="4781" y="2040"/>
              <a:ext cx="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FF"/>
                  </a:solidFill>
                </a:rPr>
                <a:t>ALS</a:t>
              </a:r>
            </a:p>
            <a:p>
              <a:pPr algn="ctr"/>
              <a:r>
                <a:rPr lang="en-US" sz="2400" b="1">
                  <a:solidFill>
                    <a:srgbClr val="0000FF"/>
                  </a:solidFill>
                </a:rPr>
                <a:t>bunch</a:t>
              </a:r>
            </a:p>
          </p:txBody>
        </p:sp>
      </p:grpSp>
      <p:sp>
        <p:nvSpPr>
          <p:cNvPr id="139274" name="Rectangle 10"/>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5" name="Rectangle 11"/>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619362758"/>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50179" name="Rectangle 3"/>
          <p:cNvSpPr>
            <a:spLocks noGrp="1" noChangeArrowheads="1"/>
          </p:cNvSpPr>
          <p:nvPr>
            <p:ph type="title"/>
          </p:nvPr>
        </p:nvSpPr>
        <p:spPr/>
        <p:txBody>
          <a:bodyPr/>
          <a:lstStyle/>
          <a:p>
            <a:r>
              <a:rPr lang="en-US"/>
              <a:t>Where do photons go?</a:t>
            </a:r>
          </a:p>
        </p:txBody>
      </p:sp>
      <p:sp>
        <p:nvSpPr>
          <p:cNvPr id="5018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50182" name="Group 6"/>
          <p:cNvGrpSpPr>
            <a:grpSpLocks/>
          </p:cNvGrpSpPr>
          <p:nvPr/>
        </p:nvGrpSpPr>
        <p:grpSpPr bwMode="auto">
          <a:xfrm>
            <a:off x="5286375" y="1277938"/>
            <a:ext cx="1490663" cy="1447800"/>
            <a:chOff x="1893" y="816"/>
            <a:chExt cx="1597" cy="1500"/>
          </a:xfrm>
        </p:grpSpPr>
        <p:pic>
          <p:nvPicPr>
            <p:cNvPr id="5018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5018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018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5019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5019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7.3%</a:t>
            </a:r>
          </a:p>
        </p:txBody>
      </p:sp>
      <p:sp>
        <p:nvSpPr>
          <p:cNvPr id="5019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50195"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(87%)</a:t>
            </a:r>
            <a:endParaRPr lang="en-US" sz="1400" b="1">
              <a:solidFill>
                <a:srgbClr val="009900"/>
              </a:solidFill>
            </a:endParaRPr>
          </a:p>
        </p:txBody>
      </p:sp>
      <p:sp>
        <p:nvSpPr>
          <p:cNvPr id="50196"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5019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(~0%)</a:t>
            </a:r>
          </a:p>
        </p:txBody>
      </p:sp>
      <p:sp>
        <p:nvSpPr>
          <p:cNvPr id="5019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(99%)</a:t>
            </a:r>
            <a:endParaRPr lang="en-US" sz="1400" b="1">
              <a:solidFill>
                <a:srgbClr val="009900"/>
              </a:solidFill>
            </a:endParaRPr>
          </a:p>
        </p:txBody>
      </p:sp>
      <p:sp>
        <p:nvSpPr>
          <p:cNvPr id="5020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5020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5020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020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50205"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3163824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51203" name="Rectangle 3"/>
          <p:cNvSpPr>
            <a:spLocks noGrp="1" noChangeArrowheads="1"/>
          </p:cNvSpPr>
          <p:nvPr>
            <p:ph type="title"/>
          </p:nvPr>
        </p:nvSpPr>
        <p:spPr/>
        <p:txBody>
          <a:bodyPr/>
          <a:lstStyle/>
          <a:p>
            <a:r>
              <a:rPr lang="en-US"/>
              <a:t>Where do photons go?</a:t>
            </a:r>
          </a:p>
        </p:txBody>
      </p:sp>
      <p:sp>
        <p:nvSpPr>
          <p:cNvPr id="5120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51206" name="Group 6"/>
          <p:cNvGrpSpPr>
            <a:grpSpLocks/>
          </p:cNvGrpSpPr>
          <p:nvPr/>
        </p:nvGrpSpPr>
        <p:grpSpPr bwMode="auto">
          <a:xfrm>
            <a:off x="5286375" y="1277938"/>
            <a:ext cx="1490663" cy="1447800"/>
            <a:chOff x="1893" y="816"/>
            <a:chExt cx="1597" cy="1500"/>
          </a:xfrm>
        </p:grpSpPr>
        <p:pic>
          <p:nvPicPr>
            <p:cNvPr id="51207"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51208"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9"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0"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1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5121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(97%)</a:t>
            </a:r>
          </a:p>
        </p:txBody>
      </p:sp>
      <p:sp>
        <p:nvSpPr>
          <p:cNvPr id="51217"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7.6%</a:t>
            </a:r>
          </a:p>
        </p:txBody>
      </p:sp>
      <p:sp>
        <p:nvSpPr>
          <p:cNvPr id="51218"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(5%)</a:t>
            </a:r>
          </a:p>
        </p:txBody>
      </p:sp>
      <p:sp>
        <p:nvSpPr>
          <p:cNvPr id="51219" name="Text Box 19"/>
          <p:cNvSpPr txBox="1">
            <a:spLocks noChangeArrowheads="1"/>
          </p:cNvSpPr>
          <p:nvPr/>
        </p:nvSpPr>
        <p:spPr bwMode="auto">
          <a:xfrm>
            <a:off x="5767388"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(88%)</a:t>
            </a:r>
            <a:endParaRPr lang="en-US" sz="1400" b="1">
              <a:solidFill>
                <a:srgbClr val="009900"/>
              </a:solidFill>
            </a:endParaRPr>
          </a:p>
        </p:txBody>
      </p:sp>
      <p:sp>
        <p:nvSpPr>
          <p:cNvPr id="51220" name="Text Box 20"/>
          <p:cNvSpPr txBox="1">
            <a:spLocks noChangeArrowheads="1"/>
          </p:cNvSpPr>
          <p:nvPr/>
        </p:nvSpPr>
        <p:spPr bwMode="auto">
          <a:xfrm>
            <a:off x="160338" y="1417638"/>
            <a:ext cx="29130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SelenoProtein</a:t>
            </a:r>
          </a:p>
          <a:p>
            <a:pPr algn="ctr"/>
            <a:r>
              <a:rPr lang="en-US" sz="3200" b="1"/>
              <a:t>1A x-rays</a:t>
            </a:r>
          </a:p>
        </p:txBody>
      </p:sp>
      <p:sp>
        <p:nvSpPr>
          <p:cNvPr id="51221"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2"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(~0%)</a:t>
            </a:r>
          </a:p>
        </p:txBody>
      </p:sp>
      <p:sp>
        <p:nvSpPr>
          <p:cNvPr id="51223"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(99%)</a:t>
            </a:r>
            <a:endParaRPr lang="en-US" sz="1400" b="1">
              <a:solidFill>
                <a:srgbClr val="009900"/>
              </a:solidFill>
            </a:endParaRPr>
          </a:p>
        </p:txBody>
      </p:sp>
      <p:sp>
        <p:nvSpPr>
          <p:cNvPr id="51224"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51225"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51226"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7"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28"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51229"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0" name="Line 30"/>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1"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94229800"/>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52227" name="Rectangle 3"/>
          <p:cNvSpPr>
            <a:spLocks noGrp="1" noChangeArrowheads="1"/>
          </p:cNvSpPr>
          <p:nvPr>
            <p:ph type="title"/>
          </p:nvPr>
        </p:nvSpPr>
        <p:spPr/>
        <p:txBody>
          <a:bodyPr/>
          <a:lstStyle/>
          <a:p>
            <a:r>
              <a:rPr lang="en-US"/>
              <a:t>Where do photons go?</a:t>
            </a:r>
          </a:p>
        </p:txBody>
      </p:sp>
      <p:sp>
        <p:nvSpPr>
          <p:cNvPr id="5222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52230" name="Group 6"/>
          <p:cNvGrpSpPr>
            <a:grpSpLocks/>
          </p:cNvGrpSpPr>
          <p:nvPr/>
        </p:nvGrpSpPr>
        <p:grpSpPr bwMode="auto">
          <a:xfrm>
            <a:off x="5286375" y="1277938"/>
            <a:ext cx="1490663" cy="1447800"/>
            <a:chOff x="1893" y="816"/>
            <a:chExt cx="1597" cy="1500"/>
          </a:xfrm>
        </p:grpSpPr>
        <p:pic>
          <p:nvPicPr>
            <p:cNvPr id="52231"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52232"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23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(2%)</a:t>
            </a:r>
          </a:p>
        </p:txBody>
      </p:sp>
      <p:sp>
        <p:nvSpPr>
          <p:cNvPr id="5224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(91%)</a:t>
            </a:r>
          </a:p>
        </p:txBody>
      </p:sp>
      <p:sp>
        <p:nvSpPr>
          <p:cNvPr id="52241"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5.1%</a:t>
            </a:r>
          </a:p>
        </p:txBody>
      </p:sp>
      <p:sp>
        <p:nvSpPr>
          <p:cNvPr id="52242"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(2%)</a:t>
            </a:r>
          </a:p>
        </p:txBody>
      </p:sp>
      <p:sp>
        <p:nvSpPr>
          <p:cNvPr id="52243" name="Text Box 19"/>
          <p:cNvSpPr txBox="1">
            <a:spLocks noChangeArrowheads="1"/>
          </p:cNvSpPr>
          <p:nvPr/>
        </p:nvSpPr>
        <p:spPr bwMode="auto">
          <a:xfrm>
            <a:off x="5767388"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(96%)</a:t>
            </a:r>
            <a:endParaRPr lang="en-US" sz="1400" b="1">
              <a:solidFill>
                <a:srgbClr val="009900"/>
              </a:solidFill>
            </a:endParaRPr>
          </a:p>
        </p:txBody>
      </p:sp>
      <p:sp>
        <p:nvSpPr>
          <p:cNvPr id="52244" name="Text Box 20"/>
          <p:cNvSpPr txBox="1">
            <a:spLocks noChangeArrowheads="1"/>
          </p:cNvSpPr>
          <p:nvPr/>
        </p:nvSpPr>
        <p:spPr bwMode="auto">
          <a:xfrm>
            <a:off x="160338" y="1417638"/>
            <a:ext cx="29130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SelenoProtein</a:t>
            </a:r>
          </a:p>
          <a:p>
            <a:pPr algn="ctr"/>
            <a:r>
              <a:rPr lang="en-US" sz="3200" b="1"/>
              <a:t>0.92A x-rays</a:t>
            </a:r>
          </a:p>
        </p:txBody>
      </p:sp>
      <p:sp>
        <p:nvSpPr>
          <p:cNvPr id="52245"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46" name="Text Box 22"/>
          <p:cNvSpPr txBox="1">
            <a:spLocks noChangeArrowheads="1"/>
          </p:cNvSpPr>
          <p:nvPr/>
        </p:nvSpPr>
        <p:spPr bwMode="auto">
          <a:xfrm>
            <a:off x="4927600" y="5351463"/>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(57%)</a:t>
            </a:r>
          </a:p>
        </p:txBody>
      </p:sp>
      <p:sp>
        <p:nvSpPr>
          <p:cNvPr id="52247"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(44%)</a:t>
            </a:r>
            <a:endParaRPr lang="en-US" sz="1400" b="1">
              <a:solidFill>
                <a:srgbClr val="009900"/>
              </a:solidFill>
            </a:endParaRPr>
          </a:p>
        </p:txBody>
      </p:sp>
      <p:sp>
        <p:nvSpPr>
          <p:cNvPr id="52248"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52249"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52250"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1"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2252"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52253" name="Line 29"/>
          <p:cNvSpPr>
            <a:spLocks noChangeShapeType="1"/>
          </p:cNvSpPr>
          <p:nvPr/>
        </p:nvSpPr>
        <p:spPr bwMode="auto">
          <a:xfrm flipH="1">
            <a:off x="5592763" y="4818063"/>
            <a:ext cx="833437" cy="554037"/>
          </a:xfrm>
          <a:prstGeom prst="line">
            <a:avLst/>
          </a:prstGeom>
          <a:noFill/>
          <a:ln w="508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4"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5" name="Line 31"/>
          <p:cNvSpPr>
            <a:spLocks noChangeShapeType="1"/>
          </p:cNvSpPr>
          <p:nvPr/>
        </p:nvSpPr>
        <p:spPr bwMode="auto">
          <a:xfrm>
            <a:off x="6577013" y="4840288"/>
            <a:ext cx="806450" cy="509587"/>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6" name="Text Box 32"/>
          <p:cNvSpPr txBox="1">
            <a:spLocks noChangeArrowheads="1"/>
          </p:cNvSpPr>
          <p:nvPr/>
        </p:nvSpPr>
        <p:spPr bwMode="auto">
          <a:xfrm>
            <a:off x="623888" y="2482850"/>
            <a:ext cx="1730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just above the edge</a:t>
            </a:r>
          </a:p>
        </p:txBody>
      </p:sp>
    </p:spTree>
    <p:extLst>
      <p:ext uri="{BB962C8B-B14F-4D97-AF65-F5344CB8AC3E}">
        <p14:creationId xmlns:p14="http://schemas.microsoft.com/office/powerpoint/2010/main" val="2235435906"/>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53251" name="Rectangle 3"/>
          <p:cNvSpPr>
            <a:spLocks noGrp="1" noChangeArrowheads="1"/>
          </p:cNvSpPr>
          <p:nvPr>
            <p:ph type="title"/>
          </p:nvPr>
        </p:nvSpPr>
        <p:spPr/>
        <p:txBody>
          <a:bodyPr/>
          <a:lstStyle/>
          <a:p>
            <a:r>
              <a:rPr lang="en-US"/>
              <a:t>Where do photons go?</a:t>
            </a:r>
          </a:p>
        </p:txBody>
      </p:sp>
      <p:sp>
        <p:nvSpPr>
          <p:cNvPr id="5325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53254" name="Group 6"/>
          <p:cNvGrpSpPr>
            <a:grpSpLocks/>
          </p:cNvGrpSpPr>
          <p:nvPr/>
        </p:nvGrpSpPr>
        <p:grpSpPr bwMode="auto">
          <a:xfrm>
            <a:off x="5286375" y="1277938"/>
            <a:ext cx="1490663" cy="1447800"/>
            <a:chOff x="1893" y="816"/>
            <a:chExt cx="1597" cy="1500"/>
          </a:xfrm>
        </p:grpSpPr>
        <p:pic>
          <p:nvPicPr>
            <p:cNvPr id="5325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5325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5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(2%)</a:t>
            </a:r>
          </a:p>
        </p:txBody>
      </p:sp>
      <p:sp>
        <p:nvSpPr>
          <p:cNvPr id="5326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(90%)</a:t>
            </a:r>
          </a:p>
        </p:txBody>
      </p:sp>
      <p:sp>
        <p:nvSpPr>
          <p:cNvPr id="53265"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5.1%</a:t>
            </a:r>
          </a:p>
        </p:txBody>
      </p:sp>
      <p:sp>
        <p:nvSpPr>
          <p:cNvPr id="53266"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(2%)</a:t>
            </a:r>
          </a:p>
        </p:txBody>
      </p:sp>
      <p:sp>
        <p:nvSpPr>
          <p:cNvPr id="53267" name="Text Box 19"/>
          <p:cNvSpPr txBox="1">
            <a:spLocks noChangeArrowheads="1"/>
          </p:cNvSpPr>
          <p:nvPr/>
        </p:nvSpPr>
        <p:spPr bwMode="auto">
          <a:xfrm>
            <a:off x="5767388"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(96%)</a:t>
            </a:r>
            <a:endParaRPr lang="en-US" sz="1400" b="1">
              <a:solidFill>
                <a:srgbClr val="009900"/>
              </a:solidFill>
            </a:endParaRPr>
          </a:p>
        </p:txBody>
      </p:sp>
      <p:sp>
        <p:nvSpPr>
          <p:cNvPr id="53268" name="Text Box 20"/>
          <p:cNvSpPr txBox="1">
            <a:spLocks noChangeArrowheads="1"/>
          </p:cNvSpPr>
          <p:nvPr/>
        </p:nvSpPr>
        <p:spPr bwMode="auto">
          <a:xfrm>
            <a:off x="160338" y="1417638"/>
            <a:ext cx="29130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SelenoProtein</a:t>
            </a:r>
          </a:p>
          <a:p>
            <a:pPr algn="ctr"/>
            <a:r>
              <a:rPr lang="en-US" sz="3200" b="1"/>
              <a:t>0.97A x-rays</a:t>
            </a:r>
          </a:p>
        </p:txBody>
      </p:sp>
      <p:sp>
        <p:nvSpPr>
          <p:cNvPr id="53269"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0" name="Text Box 22"/>
          <p:cNvSpPr txBox="1">
            <a:spLocks noChangeArrowheads="1"/>
          </p:cNvSpPr>
          <p:nvPr/>
        </p:nvSpPr>
        <p:spPr bwMode="auto">
          <a:xfrm>
            <a:off x="4927600" y="5351463"/>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(60%)</a:t>
            </a:r>
          </a:p>
        </p:txBody>
      </p:sp>
      <p:sp>
        <p:nvSpPr>
          <p:cNvPr id="53271"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(40%)</a:t>
            </a:r>
            <a:endParaRPr lang="en-US" sz="1400" b="1">
              <a:solidFill>
                <a:srgbClr val="009900"/>
              </a:solidFill>
            </a:endParaRPr>
          </a:p>
        </p:txBody>
      </p:sp>
      <p:sp>
        <p:nvSpPr>
          <p:cNvPr id="53272"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53273"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53274"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5"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3276"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53277" name="Line 29"/>
          <p:cNvSpPr>
            <a:spLocks noChangeShapeType="1"/>
          </p:cNvSpPr>
          <p:nvPr/>
        </p:nvSpPr>
        <p:spPr bwMode="auto">
          <a:xfrm flipH="1">
            <a:off x="5592763" y="4818063"/>
            <a:ext cx="833437" cy="554037"/>
          </a:xfrm>
          <a:prstGeom prst="line">
            <a:avLst/>
          </a:prstGeom>
          <a:noFill/>
          <a:ln w="508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8"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9" name="Line 31"/>
          <p:cNvSpPr>
            <a:spLocks noChangeShapeType="1"/>
          </p:cNvSpPr>
          <p:nvPr/>
        </p:nvSpPr>
        <p:spPr bwMode="auto">
          <a:xfrm>
            <a:off x="6577013" y="4840288"/>
            <a:ext cx="806450" cy="509587"/>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0" name="Text Box 32"/>
          <p:cNvSpPr txBox="1">
            <a:spLocks noChangeArrowheads="1"/>
          </p:cNvSpPr>
          <p:nvPr/>
        </p:nvSpPr>
        <p:spPr bwMode="auto">
          <a:xfrm>
            <a:off x="658813" y="2482850"/>
            <a:ext cx="166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far above the edge</a:t>
            </a:r>
          </a:p>
        </p:txBody>
      </p:sp>
    </p:spTree>
    <p:extLst>
      <p:ext uri="{BB962C8B-B14F-4D97-AF65-F5344CB8AC3E}">
        <p14:creationId xmlns:p14="http://schemas.microsoft.com/office/powerpoint/2010/main" val="4165733917"/>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9954" name="Group 2"/>
          <p:cNvGrpSpPr>
            <a:grpSpLocks/>
          </p:cNvGrpSpPr>
          <p:nvPr/>
        </p:nvGrpSpPr>
        <p:grpSpPr bwMode="auto">
          <a:xfrm>
            <a:off x="6542088" y="1193800"/>
            <a:ext cx="455612" cy="5562600"/>
            <a:chOff x="4129" y="744"/>
            <a:chExt cx="287" cy="3504"/>
          </a:xfrm>
        </p:grpSpPr>
        <p:sp>
          <p:nvSpPr>
            <p:cNvPr id="509955"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56" name="Text Box 4"/>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detector</a:t>
              </a:r>
            </a:p>
          </p:txBody>
        </p:sp>
      </p:grpSp>
      <p:sp>
        <p:nvSpPr>
          <p:cNvPr id="50995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58" name="Text Box 6"/>
          <p:cNvSpPr txBox="1">
            <a:spLocks noChangeArrowheads="1"/>
          </p:cNvSpPr>
          <p:nvPr/>
        </p:nvSpPr>
        <p:spPr bwMode="auto">
          <a:xfrm rot="162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sample</a:t>
            </a:r>
          </a:p>
        </p:txBody>
      </p:sp>
      <p:grpSp>
        <p:nvGrpSpPr>
          <p:cNvPr id="509959" name="Group 7"/>
          <p:cNvGrpSpPr>
            <a:grpSpLocks/>
          </p:cNvGrpSpPr>
          <p:nvPr/>
        </p:nvGrpSpPr>
        <p:grpSpPr bwMode="auto">
          <a:xfrm>
            <a:off x="6554788" y="1181100"/>
            <a:ext cx="455612" cy="5562600"/>
            <a:chOff x="4129" y="744"/>
            <a:chExt cx="287" cy="3504"/>
          </a:xfrm>
        </p:grpSpPr>
        <p:sp>
          <p:nvSpPr>
            <p:cNvPr id="509960"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1" name="Text Box 9"/>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detector</a:t>
              </a:r>
            </a:p>
          </p:txBody>
        </p:sp>
      </p:grpSp>
      <p:sp>
        <p:nvSpPr>
          <p:cNvPr id="509962"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x-ray beam</a:t>
            </a:r>
          </a:p>
        </p:txBody>
      </p:sp>
      <p:grpSp>
        <p:nvGrpSpPr>
          <p:cNvPr id="509963" name="Group 11"/>
          <p:cNvGrpSpPr>
            <a:grpSpLocks/>
          </p:cNvGrpSpPr>
          <p:nvPr/>
        </p:nvGrpSpPr>
        <p:grpSpPr bwMode="auto">
          <a:xfrm>
            <a:off x="-1524000" y="3390900"/>
            <a:ext cx="4876800" cy="304800"/>
            <a:chOff x="-960" y="2136"/>
            <a:chExt cx="3072" cy="192"/>
          </a:xfrm>
        </p:grpSpPr>
        <p:sp>
          <p:nvSpPr>
            <p:cNvPr id="509964"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5"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6"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7"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8"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9"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0"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1"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7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tx2"/>
                </a:solidFill>
              </a:rPr>
              <a:t>scattering</a:t>
            </a:r>
          </a:p>
        </p:txBody>
      </p:sp>
      <p:sp>
        <p:nvSpPr>
          <p:cNvPr id="509973" name="Oval 21"/>
          <p:cNvSpPr>
            <a:spLocks noChangeArrowheads="1"/>
          </p:cNvSpPr>
          <p:nvPr/>
        </p:nvSpPr>
        <p:spPr bwMode="auto">
          <a:xfrm>
            <a:off x="33242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4"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5"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6"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77" name="Group 25"/>
          <p:cNvGrpSpPr>
            <a:grpSpLocks/>
          </p:cNvGrpSpPr>
          <p:nvPr/>
        </p:nvGrpSpPr>
        <p:grpSpPr bwMode="auto">
          <a:xfrm>
            <a:off x="-1524000" y="3060700"/>
            <a:ext cx="6545263" cy="3344863"/>
            <a:chOff x="-960" y="1928"/>
            <a:chExt cx="4123" cy="2107"/>
          </a:xfrm>
        </p:grpSpPr>
        <p:grpSp>
          <p:nvGrpSpPr>
            <p:cNvPr id="509978" name="Group 26"/>
            <p:cNvGrpSpPr>
              <a:grpSpLocks/>
            </p:cNvGrpSpPr>
            <p:nvPr/>
          </p:nvGrpSpPr>
          <p:grpSpPr bwMode="auto">
            <a:xfrm>
              <a:off x="-960" y="2904"/>
              <a:ext cx="3072" cy="192"/>
              <a:chOff x="288" y="3936"/>
              <a:chExt cx="3072" cy="192"/>
            </a:xfrm>
          </p:grpSpPr>
          <p:sp>
            <p:nvSpPr>
              <p:cNvPr id="509979"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0"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1"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2"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3"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4"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5"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6"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87"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88" name="Group 36"/>
            <p:cNvGrpSpPr>
              <a:grpSpLocks/>
            </p:cNvGrpSpPr>
            <p:nvPr/>
          </p:nvGrpSpPr>
          <p:grpSpPr bwMode="auto">
            <a:xfrm>
              <a:off x="1056" y="1928"/>
              <a:ext cx="2107" cy="2107"/>
              <a:chOff x="1056" y="1200"/>
              <a:chExt cx="2107" cy="2107"/>
            </a:xfrm>
          </p:grpSpPr>
          <p:sp>
            <p:nvSpPr>
              <p:cNvPr id="509989"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0"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1"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9992" name="Group 40"/>
          <p:cNvGrpSpPr>
            <a:grpSpLocks/>
          </p:cNvGrpSpPr>
          <p:nvPr/>
        </p:nvGrpSpPr>
        <p:grpSpPr bwMode="auto">
          <a:xfrm>
            <a:off x="6908800" y="1371600"/>
            <a:ext cx="635000" cy="5788025"/>
            <a:chOff x="4360" y="864"/>
            <a:chExt cx="400" cy="3646"/>
          </a:xfrm>
        </p:grpSpPr>
        <p:sp>
          <p:nvSpPr>
            <p:cNvPr id="509993"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4"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5"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9996" name="Group 44"/>
          <p:cNvGrpSpPr>
            <a:grpSpLocks/>
          </p:cNvGrpSpPr>
          <p:nvPr/>
        </p:nvGrpSpPr>
        <p:grpSpPr bwMode="auto">
          <a:xfrm>
            <a:off x="3263900" y="3009900"/>
            <a:ext cx="622300" cy="2433638"/>
            <a:chOff x="2072" y="1888"/>
            <a:chExt cx="392" cy="1533"/>
          </a:xfrm>
        </p:grpSpPr>
        <p:sp>
          <p:nvSpPr>
            <p:cNvPr id="509997"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8"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995669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path" presetSubtype="0" fill="hold" grpId="0" nodeType="clickEffect">
                                  <p:stCondLst>
                                    <p:cond delay="0"/>
                                  </p:stCondLst>
                                  <p:childTnLst>
                                    <p:animMotion origin="layout" path="M 3.05556E-6 7.40741E-7 C 3.05556E-6 -0.02523 3.05556E-6 -0.04931 -0.00018 -0.04931 C -0.00035 -0.04931 -0.00035 -0.02523 -0.00052 7.40741E-7 C -0.00052 0.02801 -0.00052 0.05602 -0.00087 0.05602 C -0.00104 0.05602 -0.00104 0.02801 -0.00104 7.40741E-7 C -0.00104 -0.02523 -0.00122 -0.04931 -0.00139 -0.04931 C -0.00157 -0.04931 -0.00157 -0.02523 -0.00174 7.40741E-7 C -0.00174 0.02801 -0.00174 0.05602 -0.00191 0.05602 C -0.00209 0.05602 -0.00226 7.40741E-7 -0.00226 0.00023 C -0.00226 -0.02523 -0.00243 -0.04931 -0.00261 -0.04931 C -0.00278 -0.04931 -0.00278 -0.02523 -0.00278 7.40741E-7 C -0.00295 0.02801 -0.00295 0.05602 -0.00313 0.05602 C -0.0033 0.05602 -0.0033 0.02801 -0.00348 7.40741E-7 C -0.00348 -0.02523 -0.00348 -0.04931 -0.00365 -0.04931 C -0.00382 -0.04931 -0.004 -0.02523 -0.004 7.40741E-7 C -0.004 0.02801 -0.00417 0.05602 -0.00434 0.05602 C -0.00452 0.05602 -0.00452 0.02801 -0.00469 7.40741E-7 " pathEditMode="relative" rAng="0" ptsTypes="fffffffffffffffff">
                                      <p:cBhvr>
                                        <p:cTn id="11" dur="2000" fill="hold"/>
                                        <p:tgtEl>
                                          <p:spTgt spid="509973"/>
                                        </p:tgtEl>
                                        <p:attrNameLst>
                                          <p:attrName>ppt_x</p:attrName>
                                          <p:attrName>ppt_y</p:attrName>
                                        </p:attrNameLst>
                                      </p:cBhvr>
                                      <p:rCtr x="-243" y="32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99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997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99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0997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50999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509992"/>
                                        </p:tgtEl>
                                        <p:attrNameLst>
                                          <p:attrName>style.visibility</p:attrName>
                                        </p:attrNameLst>
                                      </p:cBhvr>
                                      <p:to>
                                        <p:strVal val="hidden"/>
                                      </p:to>
                                    </p:set>
                                  </p:childTnLst>
                                </p:cTn>
                              </p:par>
                              <p:par>
                                <p:cTn id="36" presetID="35" presetClass="path" presetSubtype="0" decel="50000" fill="hold" nodeType="withEffect">
                                  <p:stCondLst>
                                    <p:cond delay="0"/>
                                  </p:stCondLst>
                                  <p:childTnLst>
                                    <p:animMotion origin="layout" path="M -1.94444E-6 -3.29325E-6 L -0.39948 -3.29325E-6 " pathEditMode="relative" rAng="0" ptsTypes="AA">
                                      <p:cBhvr>
                                        <p:cTn id="37" dur="2000" fill="hold"/>
                                        <p:tgtEl>
                                          <p:spTgt spid="509959"/>
                                        </p:tgtEl>
                                        <p:attrNameLst>
                                          <p:attrName>ppt_x</p:attrName>
                                          <p:attrName>ppt_y</p:attrName>
                                        </p:attrNameLst>
                                      </p:cBhvr>
                                      <p:rCtr x="-19983" y="0"/>
                                    </p:animMotion>
                                  </p:childTnLst>
                                </p:cTn>
                              </p:par>
                            </p:childTnLst>
                          </p:cTn>
                        </p:par>
                        <p:par>
                          <p:cTn id="38" fill="hold" nodeType="afterGroup">
                            <p:stCondLst>
                              <p:cond delay="2000"/>
                            </p:stCondLst>
                            <p:childTnLst>
                              <p:par>
                                <p:cTn id="39" presetID="1" presetClass="entr" presetSubtype="0" fill="hold" nodeType="afterEffect">
                                  <p:stCondLst>
                                    <p:cond delay="0"/>
                                  </p:stCondLst>
                                  <p:childTnLst>
                                    <p:set>
                                      <p:cBhvr>
                                        <p:cTn id="40" dur="1" fill="hold">
                                          <p:stCondLst>
                                            <p:cond delay="0"/>
                                          </p:stCondLst>
                                        </p:cTn>
                                        <p:tgtEl>
                                          <p:spTgt spid="50999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50999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0995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09954"/>
                                        </p:tgtEl>
                                        <p:attrNameLst>
                                          <p:attrName>style.visibility</p:attrName>
                                        </p:attrNameLst>
                                      </p:cBhvr>
                                      <p:to>
                                        <p:strVal val="visible"/>
                                      </p:to>
                                    </p:set>
                                  </p:childTnLst>
                                </p:cTn>
                              </p:par>
                              <p:par>
                                <p:cTn id="49" presetID="35" presetClass="path" presetSubtype="0" decel="50000" fill="remove" nodeType="withEffect">
                                  <p:stCondLst>
                                    <p:cond delay="0"/>
                                  </p:stCondLst>
                                  <p:childTnLst>
                                    <p:animMotion origin="layout" path="M -1.94444E-6 -3.29325E-6 L -0.39948 -3.29325E-6 " pathEditMode="relative" rAng="0" ptsTypes="AA">
                                      <p:cBhvr>
                                        <p:cTn id="50" dur="2000" spd="-100000" fill="hold"/>
                                        <p:tgtEl>
                                          <p:spTgt spid="509954"/>
                                        </p:tgtEl>
                                        <p:attrNameLst>
                                          <p:attrName>ppt_x</p:attrName>
                                          <p:attrName>ppt_y</p:attrName>
                                        </p:attrNameLst>
                                      </p:cBhvr>
                                      <p:rCtr x="-19983" y="0"/>
                                    </p:animMotion>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509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73" grpId="0" animBg="1"/>
      <p:bldP spid="509974" grpId="0" animBg="1"/>
      <p:bldP spid="509975" grpId="0" animBg="1"/>
      <p:bldP spid="5099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26177592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10979" name="Group 3"/>
          <p:cNvGrpSpPr>
            <a:grpSpLocks/>
          </p:cNvGrpSpPr>
          <p:nvPr/>
        </p:nvGrpSpPr>
        <p:grpSpPr bwMode="auto">
          <a:xfrm>
            <a:off x="1066800" y="228600"/>
            <a:ext cx="7847013" cy="6399213"/>
            <a:chOff x="672" y="144"/>
            <a:chExt cx="4943" cy="4031"/>
          </a:xfrm>
        </p:grpSpPr>
        <p:pic>
          <p:nvPicPr>
            <p:cNvPr id="510980"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10981" name="Group 5"/>
            <p:cNvGrpSpPr>
              <a:grpSpLocks/>
            </p:cNvGrpSpPr>
            <p:nvPr/>
          </p:nvGrpSpPr>
          <p:grpSpPr bwMode="auto">
            <a:xfrm>
              <a:off x="672" y="3936"/>
              <a:ext cx="278" cy="86"/>
              <a:chOff x="672" y="3994"/>
              <a:chExt cx="278" cy="86"/>
            </a:xfrm>
          </p:grpSpPr>
          <p:sp>
            <p:nvSpPr>
              <p:cNvPr id="510982"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3"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10984" name="Freeform 8"/>
          <p:cNvSpPr>
            <a:spLocks/>
          </p:cNvSpPr>
          <p:nvPr/>
        </p:nvSpPr>
        <p:spPr bwMode="auto">
          <a:xfrm>
            <a:off x="1828800" y="6477000"/>
            <a:ext cx="609600" cy="330200"/>
          </a:xfrm>
          <a:custGeom>
            <a:avLst/>
            <a:gdLst>
              <a:gd name="T0" fmla="*/ 0 w 384"/>
              <a:gd name="T1" fmla="*/ 96 h 208"/>
              <a:gd name="T2" fmla="*/ 192 w 384"/>
              <a:gd name="T3" fmla="*/ 192 h 208"/>
              <a:gd name="T4" fmla="*/ 384 w 384"/>
              <a:gd name="T5" fmla="*/ 0 h 208"/>
            </a:gdLst>
            <a:ahLst/>
            <a:cxnLst>
              <a:cxn ang="0">
                <a:pos x="T0" y="T1"/>
              </a:cxn>
              <a:cxn ang="0">
                <a:pos x="T2" y="T3"/>
              </a:cxn>
              <a:cxn ang="0">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0985" name="Group 9"/>
          <p:cNvGrpSpPr>
            <a:grpSpLocks/>
          </p:cNvGrpSpPr>
          <p:nvPr/>
        </p:nvGrpSpPr>
        <p:grpSpPr bwMode="auto">
          <a:xfrm>
            <a:off x="1066800" y="228600"/>
            <a:ext cx="7845425" cy="6399213"/>
            <a:chOff x="672" y="143"/>
            <a:chExt cx="4942" cy="4031"/>
          </a:xfrm>
        </p:grpSpPr>
        <p:grpSp>
          <p:nvGrpSpPr>
            <p:cNvPr id="510986" name="Group 10"/>
            <p:cNvGrpSpPr>
              <a:grpSpLocks/>
            </p:cNvGrpSpPr>
            <p:nvPr/>
          </p:nvGrpSpPr>
          <p:grpSpPr bwMode="auto">
            <a:xfrm>
              <a:off x="672" y="3888"/>
              <a:ext cx="278" cy="86"/>
              <a:chOff x="672" y="3994"/>
              <a:chExt cx="278" cy="86"/>
            </a:xfrm>
          </p:grpSpPr>
          <p:sp>
            <p:nvSpPr>
              <p:cNvPr id="510987"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8"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89"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0990" name="Group 14"/>
          <p:cNvGrpSpPr>
            <a:grpSpLocks/>
          </p:cNvGrpSpPr>
          <p:nvPr/>
        </p:nvGrpSpPr>
        <p:grpSpPr bwMode="auto">
          <a:xfrm>
            <a:off x="1066800" y="228600"/>
            <a:ext cx="7845425" cy="6399213"/>
            <a:chOff x="672" y="143"/>
            <a:chExt cx="4942" cy="4031"/>
          </a:xfrm>
        </p:grpSpPr>
        <p:pic>
          <p:nvPicPr>
            <p:cNvPr id="510991"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nvGrpSpPr>
            <p:cNvPr id="510992" name="Group 16"/>
            <p:cNvGrpSpPr>
              <a:grpSpLocks/>
            </p:cNvGrpSpPr>
            <p:nvPr/>
          </p:nvGrpSpPr>
          <p:grpSpPr bwMode="auto">
            <a:xfrm>
              <a:off x="672" y="3840"/>
              <a:ext cx="278" cy="86"/>
              <a:chOff x="672" y="3994"/>
              <a:chExt cx="278" cy="86"/>
            </a:xfrm>
          </p:grpSpPr>
          <p:sp>
            <p:nvSpPr>
              <p:cNvPr id="510993"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4"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10995" name="Group 19"/>
          <p:cNvGrpSpPr>
            <a:grpSpLocks/>
          </p:cNvGrpSpPr>
          <p:nvPr/>
        </p:nvGrpSpPr>
        <p:grpSpPr bwMode="auto">
          <a:xfrm>
            <a:off x="1066800" y="227013"/>
            <a:ext cx="7845425" cy="6399212"/>
            <a:chOff x="672" y="143"/>
            <a:chExt cx="4942" cy="4031"/>
          </a:xfrm>
        </p:grpSpPr>
        <p:grpSp>
          <p:nvGrpSpPr>
            <p:cNvPr id="510996" name="Group 20"/>
            <p:cNvGrpSpPr>
              <a:grpSpLocks/>
            </p:cNvGrpSpPr>
            <p:nvPr/>
          </p:nvGrpSpPr>
          <p:grpSpPr bwMode="auto">
            <a:xfrm>
              <a:off x="672" y="3744"/>
              <a:ext cx="278" cy="86"/>
              <a:chOff x="672" y="3994"/>
              <a:chExt cx="278" cy="86"/>
            </a:xfrm>
          </p:grpSpPr>
          <p:sp>
            <p:nvSpPr>
              <p:cNvPr id="510997"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8"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99"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0" name="Group 24"/>
          <p:cNvGrpSpPr>
            <a:grpSpLocks/>
          </p:cNvGrpSpPr>
          <p:nvPr/>
        </p:nvGrpSpPr>
        <p:grpSpPr bwMode="auto">
          <a:xfrm>
            <a:off x="1066800" y="227013"/>
            <a:ext cx="7845425" cy="6399212"/>
            <a:chOff x="672" y="143"/>
            <a:chExt cx="4942" cy="4031"/>
          </a:xfrm>
        </p:grpSpPr>
        <p:grpSp>
          <p:nvGrpSpPr>
            <p:cNvPr id="511001" name="Group 25"/>
            <p:cNvGrpSpPr>
              <a:grpSpLocks/>
            </p:cNvGrpSpPr>
            <p:nvPr/>
          </p:nvGrpSpPr>
          <p:grpSpPr bwMode="auto">
            <a:xfrm>
              <a:off x="672" y="3600"/>
              <a:ext cx="278" cy="86"/>
              <a:chOff x="672" y="3994"/>
              <a:chExt cx="278" cy="86"/>
            </a:xfrm>
          </p:grpSpPr>
          <p:sp>
            <p:nvSpPr>
              <p:cNvPr id="511002"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3"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4"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5" name="Group 29"/>
          <p:cNvGrpSpPr>
            <a:grpSpLocks/>
          </p:cNvGrpSpPr>
          <p:nvPr/>
        </p:nvGrpSpPr>
        <p:grpSpPr bwMode="auto">
          <a:xfrm>
            <a:off x="1066800" y="227013"/>
            <a:ext cx="7845425" cy="6399212"/>
            <a:chOff x="672" y="143"/>
            <a:chExt cx="4942" cy="4031"/>
          </a:xfrm>
        </p:grpSpPr>
        <p:grpSp>
          <p:nvGrpSpPr>
            <p:cNvPr id="511006" name="Group 30"/>
            <p:cNvGrpSpPr>
              <a:grpSpLocks/>
            </p:cNvGrpSpPr>
            <p:nvPr/>
          </p:nvGrpSpPr>
          <p:grpSpPr bwMode="auto">
            <a:xfrm>
              <a:off x="672" y="3360"/>
              <a:ext cx="278" cy="86"/>
              <a:chOff x="672" y="3994"/>
              <a:chExt cx="278" cy="86"/>
            </a:xfrm>
          </p:grpSpPr>
          <p:sp>
            <p:nvSpPr>
              <p:cNvPr id="51100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9"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0" name="Group 34"/>
          <p:cNvGrpSpPr>
            <a:grpSpLocks/>
          </p:cNvGrpSpPr>
          <p:nvPr/>
        </p:nvGrpSpPr>
        <p:grpSpPr bwMode="auto">
          <a:xfrm>
            <a:off x="1066800" y="227013"/>
            <a:ext cx="7845425" cy="6399212"/>
            <a:chOff x="672" y="143"/>
            <a:chExt cx="4942" cy="4031"/>
          </a:xfrm>
        </p:grpSpPr>
        <p:grpSp>
          <p:nvGrpSpPr>
            <p:cNvPr id="511011" name="Group 35"/>
            <p:cNvGrpSpPr>
              <a:grpSpLocks/>
            </p:cNvGrpSpPr>
            <p:nvPr/>
          </p:nvGrpSpPr>
          <p:grpSpPr bwMode="auto">
            <a:xfrm>
              <a:off x="672" y="3034"/>
              <a:ext cx="278" cy="86"/>
              <a:chOff x="672" y="3994"/>
              <a:chExt cx="278" cy="86"/>
            </a:xfrm>
          </p:grpSpPr>
          <p:sp>
            <p:nvSpPr>
              <p:cNvPr id="511012"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3"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4"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5" name="Group 39"/>
          <p:cNvGrpSpPr>
            <a:grpSpLocks/>
          </p:cNvGrpSpPr>
          <p:nvPr/>
        </p:nvGrpSpPr>
        <p:grpSpPr bwMode="auto">
          <a:xfrm>
            <a:off x="1066800" y="227013"/>
            <a:ext cx="7845425" cy="6399212"/>
            <a:chOff x="672" y="143"/>
            <a:chExt cx="4942" cy="4031"/>
          </a:xfrm>
        </p:grpSpPr>
        <p:grpSp>
          <p:nvGrpSpPr>
            <p:cNvPr id="511016" name="Group 40"/>
            <p:cNvGrpSpPr>
              <a:grpSpLocks/>
            </p:cNvGrpSpPr>
            <p:nvPr/>
          </p:nvGrpSpPr>
          <p:grpSpPr bwMode="auto">
            <a:xfrm>
              <a:off x="672" y="2544"/>
              <a:ext cx="278" cy="86"/>
              <a:chOff x="672" y="3994"/>
              <a:chExt cx="278" cy="86"/>
            </a:xfrm>
          </p:grpSpPr>
          <p:sp>
            <p:nvSpPr>
              <p:cNvPr id="511017"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8"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9"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0" name="Group 44"/>
          <p:cNvGrpSpPr>
            <a:grpSpLocks/>
          </p:cNvGrpSpPr>
          <p:nvPr/>
        </p:nvGrpSpPr>
        <p:grpSpPr bwMode="auto">
          <a:xfrm>
            <a:off x="1066800" y="227013"/>
            <a:ext cx="7845425" cy="6399212"/>
            <a:chOff x="672" y="143"/>
            <a:chExt cx="4942" cy="4031"/>
          </a:xfrm>
        </p:grpSpPr>
        <p:grpSp>
          <p:nvGrpSpPr>
            <p:cNvPr id="511021" name="Group 45"/>
            <p:cNvGrpSpPr>
              <a:grpSpLocks/>
            </p:cNvGrpSpPr>
            <p:nvPr/>
          </p:nvGrpSpPr>
          <p:grpSpPr bwMode="auto">
            <a:xfrm>
              <a:off x="672" y="1872"/>
              <a:ext cx="278" cy="86"/>
              <a:chOff x="672" y="3994"/>
              <a:chExt cx="278" cy="86"/>
            </a:xfrm>
          </p:grpSpPr>
          <p:sp>
            <p:nvSpPr>
              <p:cNvPr id="511022"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3"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5" name="Group 49"/>
          <p:cNvGrpSpPr>
            <a:grpSpLocks/>
          </p:cNvGrpSpPr>
          <p:nvPr/>
        </p:nvGrpSpPr>
        <p:grpSpPr bwMode="auto">
          <a:xfrm>
            <a:off x="1066800" y="227013"/>
            <a:ext cx="7845425" cy="6399212"/>
            <a:chOff x="672" y="143"/>
            <a:chExt cx="4942" cy="4031"/>
          </a:xfrm>
        </p:grpSpPr>
        <p:grpSp>
          <p:nvGrpSpPr>
            <p:cNvPr id="511026" name="Group 50"/>
            <p:cNvGrpSpPr>
              <a:grpSpLocks/>
            </p:cNvGrpSpPr>
            <p:nvPr/>
          </p:nvGrpSpPr>
          <p:grpSpPr bwMode="auto">
            <a:xfrm>
              <a:off x="672" y="912"/>
              <a:ext cx="278" cy="86"/>
              <a:chOff x="672" y="3994"/>
              <a:chExt cx="278" cy="86"/>
            </a:xfrm>
          </p:grpSpPr>
          <p:sp>
            <p:nvSpPr>
              <p:cNvPr id="511027"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8"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9"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pic>
        <p:nvPicPr>
          <p:cNvPr id="511030"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1"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2"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3"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4"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5"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6"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7"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8"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9"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0"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1"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2"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3"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4"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5"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sp>
        <p:nvSpPr>
          <p:cNvPr id="511046"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386610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1097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1098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51098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109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099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1099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51099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110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51100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100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51100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110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51101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101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101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110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51102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1102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51102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103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51103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1103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51103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1103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1032"/>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5110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5110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511035"/>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511036"/>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511037"/>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511038"/>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511039"/>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511040"/>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511041"/>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511042"/>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51104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51104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51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3"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4"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5"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6"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7"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8"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9"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0"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1"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2"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3"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4"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5"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6"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7"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8"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9"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0"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1"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2"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3"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4"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5"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6"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7"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sp>
        <p:nvSpPr>
          <p:cNvPr id="512028"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29" name="Freeform 29"/>
          <p:cNvSpPr>
            <a:spLocks/>
          </p:cNvSpPr>
          <p:nvPr/>
        </p:nvSpPr>
        <p:spPr bwMode="auto">
          <a:xfrm>
            <a:off x="1828800" y="6477000"/>
            <a:ext cx="609600" cy="330200"/>
          </a:xfrm>
          <a:custGeom>
            <a:avLst/>
            <a:gdLst>
              <a:gd name="T0" fmla="*/ 0 w 384"/>
              <a:gd name="T1" fmla="*/ 96 h 208"/>
              <a:gd name="T2" fmla="*/ 192 w 384"/>
              <a:gd name="T3" fmla="*/ 192 h 208"/>
              <a:gd name="T4" fmla="*/ 384 w 384"/>
              <a:gd name="T5" fmla="*/ 0 h 208"/>
            </a:gdLst>
            <a:ahLst/>
            <a:cxnLst>
              <a:cxn ang="0">
                <a:pos x="T0" y="T1"/>
              </a:cxn>
              <a:cxn ang="0">
                <a:pos x="T2" y="T3"/>
              </a:cxn>
              <a:cxn ang="0">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2030" name="Group 30"/>
          <p:cNvGrpSpPr>
            <a:grpSpLocks/>
          </p:cNvGrpSpPr>
          <p:nvPr/>
        </p:nvGrpSpPr>
        <p:grpSpPr bwMode="auto">
          <a:xfrm>
            <a:off x="1066800" y="6273800"/>
            <a:ext cx="441325" cy="161925"/>
            <a:chOff x="672" y="3952"/>
            <a:chExt cx="278" cy="102"/>
          </a:xfrm>
        </p:grpSpPr>
        <p:sp>
          <p:nvSpPr>
            <p:cNvPr id="512031"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2"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3"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34" name="Group 34"/>
          <p:cNvGrpSpPr>
            <a:grpSpLocks/>
          </p:cNvGrpSpPr>
          <p:nvPr/>
        </p:nvGrpSpPr>
        <p:grpSpPr bwMode="auto">
          <a:xfrm>
            <a:off x="1066800" y="6251575"/>
            <a:ext cx="441325" cy="161925"/>
            <a:chOff x="672" y="3936"/>
            <a:chExt cx="278" cy="102"/>
          </a:xfrm>
        </p:grpSpPr>
        <p:sp>
          <p:nvSpPr>
            <p:cNvPr id="512035"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6"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7"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38" name="Group 38"/>
          <p:cNvGrpSpPr>
            <a:grpSpLocks/>
          </p:cNvGrpSpPr>
          <p:nvPr/>
        </p:nvGrpSpPr>
        <p:grpSpPr bwMode="auto">
          <a:xfrm>
            <a:off x="1068388" y="6234113"/>
            <a:ext cx="441325" cy="161925"/>
            <a:chOff x="672" y="3936"/>
            <a:chExt cx="278" cy="102"/>
          </a:xfrm>
        </p:grpSpPr>
        <p:sp>
          <p:nvSpPr>
            <p:cNvPr id="512039"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0"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1"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42" name="Group 42"/>
          <p:cNvGrpSpPr>
            <a:grpSpLocks/>
          </p:cNvGrpSpPr>
          <p:nvPr/>
        </p:nvGrpSpPr>
        <p:grpSpPr bwMode="auto">
          <a:xfrm>
            <a:off x="1068388" y="6205538"/>
            <a:ext cx="441325" cy="161925"/>
            <a:chOff x="672" y="3936"/>
            <a:chExt cx="278" cy="102"/>
          </a:xfrm>
        </p:grpSpPr>
        <p:sp>
          <p:nvSpPr>
            <p:cNvPr id="512043"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4"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5"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46" name="Group 46"/>
          <p:cNvGrpSpPr>
            <a:grpSpLocks/>
          </p:cNvGrpSpPr>
          <p:nvPr/>
        </p:nvGrpSpPr>
        <p:grpSpPr bwMode="auto">
          <a:xfrm>
            <a:off x="1068388" y="6169025"/>
            <a:ext cx="441325" cy="161925"/>
            <a:chOff x="672" y="3936"/>
            <a:chExt cx="278" cy="102"/>
          </a:xfrm>
        </p:grpSpPr>
        <p:sp>
          <p:nvSpPr>
            <p:cNvPr id="512047"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8"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9"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0" name="Group 50"/>
          <p:cNvGrpSpPr>
            <a:grpSpLocks/>
          </p:cNvGrpSpPr>
          <p:nvPr/>
        </p:nvGrpSpPr>
        <p:grpSpPr bwMode="auto">
          <a:xfrm>
            <a:off x="1068388" y="6115050"/>
            <a:ext cx="441325" cy="161925"/>
            <a:chOff x="672" y="3936"/>
            <a:chExt cx="278" cy="102"/>
          </a:xfrm>
        </p:grpSpPr>
        <p:sp>
          <p:nvSpPr>
            <p:cNvPr id="512051"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2"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3"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4" name="Group 54"/>
          <p:cNvGrpSpPr>
            <a:grpSpLocks/>
          </p:cNvGrpSpPr>
          <p:nvPr/>
        </p:nvGrpSpPr>
        <p:grpSpPr bwMode="auto">
          <a:xfrm>
            <a:off x="1068388" y="6032500"/>
            <a:ext cx="441325" cy="161925"/>
            <a:chOff x="672" y="3936"/>
            <a:chExt cx="278" cy="102"/>
          </a:xfrm>
        </p:grpSpPr>
        <p:sp>
          <p:nvSpPr>
            <p:cNvPr id="512055"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6"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7"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8" name="Group 58"/>
          <p:cNvGrpSpPr>
            <a:grpSpLocks/>
          </p:cNvGrpSpPr>
          <p:nvPr/>
        </p:nvGrpSpPr>
        <p:grpSpPr bwMode="auto">
          <a:xfrm>
            <a:off x="1068388" y="5913438"/>
            <a:ext cx="441325" cy="161925"/>
            <a:chOff x="672" y="3936"/>
            <a:chExt cx="278" cy="102"/>
          </a:xfrm>
        </p:grpSpPr>
        <p:sp>
          <p:nvSpPr>
            <p:cNvPr id="512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62" name="Group 62"/>
          <p:cNvGrpSpPr>
            <a:grpSpLocks/>
          </p:cNvGrpSpPr>
          <p:nvPr/>
        </p:nvGrpSpPr>
        <p:grpSpPr bwMode="auto">
          <a:xfrm>
            <a:off x="1068388" y="5740400"/>
            <a:ext cx="441325" cy="161925"/>
            <a:chOff x="672" y="3936"/>
            <a:chExt cx="278" cy="102"/>
          </a:xfrm>
        </p:grpSpPr>
        <p:sp>
          <p:nvSpPr>
            <p:cNvPr id="512063"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4"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5"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66" name="Group 66"/>
          <p:cNvGrpSpPr>
            <a:grpSpLocks/>
          </p:cNvGrpSpPr>
          <p:nvPr/>
        </p:nvGrpSpPr>
        <p:grpSpPr bwMode="auto">
          <a:xfrm>
            <a:off x="1068388" y="5492750"/>
            <a:ext cx="441325" cy="161925"/>
            <a:chOff x="672" y="3936"/>
            <a:chExt cx="278" cy="102"/>
          </a:xfrm>
        </p:grpSpPr>
        <p:sp>
          <p:nvSpPr>
            <p:cNvPr id="512067"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8"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9"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0" name="Group 70"/>
          <p:cNvGrpSpPr>
            <a:grpSpLocks/>
          </p:cNvGrpSpPr>
          <p:nvPr/>
        </p:nvGrpSpPr>
        <p:grpSpPr bwMode="auto">
          <a:xfrm>
            <a:off x="1068388" y="5137150"/>
            <a:ext cx="441325" cy="161925"/>
            <a:chOff x="672" y="3936"/>
            <a:chExt cx="278" cy="102"/>
          </a:xfrm>
        </p:grpSpPr>
        <p:sp>
          <p:nvSpPr>
            <p:cNvPr id="512071"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2"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3"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4" name="Group 74"/>
          <p:cNvGrpSpPr>
            <a:grpSpLocks/>
          </p:cNvGrpSpPr>
          <p:nvPr/>
        </p:nvGrpSpPr>
        <p:grpSpPr bwMode="auto">
          <a:xfrm>
            <a:off x="1068388" y="4633913"/>
            <a:ext cx="441325" cy="161925"/>
            <a:chOff x="672" y="3936"/>
            <a:chExt cx="278" cy="102"/>
          </a:xfrm>
        </p:grpSpPr>
        <p:sp>
          <p:nvSpPr>
            <p:cNvPr id="512075"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6"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7"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8" name="Group 78"/>
          <p:cNvGrpSpPr>
            <a:grpSpLocks/>
          </p:cNvGrpSpPr>
          <p:nvPr/>
        </p:nvGrpSpPr>
        <p:grpSpPr bwMode="auto">
          <a:xfrm>
            <a:off x="1068388" y="3902075"/>
            <a:ext cx="441325" cy="161925"/>
            <a:chOff x="672" y="3936"/>
            <a:chExt cx="278" cy="102"/>
          </a:xfrm>
        </p:grpSpPr>
        <p:sp>
          <p:nvSpPr>
            <p:cNvPr id="512079"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0"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1"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82" name="Group 82"/>
          <p:cNvGrpSpPr>
            <a:grpSpLocks/>
          </p:cNvGrpSpPr>
          <p:nvPr/>
        </p:nvGrpSpPr>
        <p:grpSpPr bwMode="auto">
          <a:xfrm>
            <a:off x="1068388" y="2841625"/>
            <a:ext cx="441325" cy="161925"/>
            <a:chOff x="672" y="3936"/>
            <a:chExt cx="278" cy="102"/>
          </a:xfrm>
        </p:grpSpPr>
        <p:sp>
          <p:nvSpPr>
            <p:cNvPr id="512083"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4"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5"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86" name="Group 86"/>
          <p:cNvGrpSpPr>
            <a:grpSpLocks/>
          </p:cNvGrpSpPr>
          <p:nvPr/>
        </p:nvGrpSpPr>
        <p:grpSpPr bwMode="auto">
          <a:xfrm>
            <a:off x="1068388" y="1323975"/>
            <a:ext cx="441325" cy="161925"/>
            <a:chOff x="672" y="3936"/>
            <a:chExt cx="278" cy="102"/>
          </a:xfrm>
        </p:grpSpPr>
        <p:sp>
          <p:nvSpPr>
            <p:cNvPr id="512087"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8"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9"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090"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989975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5120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120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120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0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202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1203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120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02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5120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1203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20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0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5120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204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120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02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20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120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120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20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5120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1205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20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202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51202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1205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51205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20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20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51205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120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1201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51201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12062"/>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51206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1201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51201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512066"/>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1207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1201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51201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1207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51207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201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51201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512074"/>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51207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12015"/>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512015"/>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2078"/>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1208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12014"/>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51201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512082"/>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1208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512013"/>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512013"/>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512086"/>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1201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512012"/>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512011"/>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512011"/>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512010"/>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512010"/>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51200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512009"/>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512008"/>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512008"/>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512007"/>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512007"/>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512006"/>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512006"/>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512005"/>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512005"/>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512004"/>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512004"/>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512003"/>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512003"/>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512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7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7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7987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7987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79879" name="Group 7"/>
          <p:cNvGrpSpPr>
            <a:grpSpLocks/>
          </p:cNvGrpSpPr>
          <p:nvPr/>
        </p:nvGrpSpPr>
        <p:grpSpPr bwMode="auto">
          <a:xfrm>
            <a:off x="-1524000" y="3390900"/>
            <a:ext cx="4876800" cy="304800"/>
            <a:chOff x="288" y="3936"/>
            <a:chExt cx="3072" cy="192"/>
          </a:xfrm>
        </p:grpSpPr>
        <p:sp>
          <p:nvSpPr>
            <p:cNvPr id="79915"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6"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7"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8"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9"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0"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1"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2"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5600" name="Group 16"/>
          <p:cNvGrpSpPr>
            <a:grpSpLocks/>
          </p:cNvGrpSpPr>
          <p:nvPr/>
        </p:nvGrpSpPr>
        <p:grpSpPr bwMode="auto">
          <a:xfrm rot="245220">
            <a:off x="3363913" y="3532188"/>
            <a:ext cx="3640137" cy="620712"/>
            <a:chOff x="2119" y="1780"/>
            <a:chExt cx="2293" cy="391"/>
          </a:xfrm>
        </p:grpSpPr>
        <p:sp>
          <p:nvSpPr>
            <p:cNvPr id="79909" name="Freeform 17"/>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0" name="Freeform 18"/>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1" name="Freeform 19"/>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2" name="Freeform 20"/>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3" name="Freeform 21"/>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4" name="Freeform 22"/>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5607" name="Group 23"/>
          <p:cNvGrpSpPr>
            <a:grpSpLocks/>
          </p:cNvGrpSpPr>
          <p:nvPr/>
        </p:nvGrpSpPr>
        <p:grpSpPr bwMode="auto">
          <a:xfrm>
            <a:off x="3375025" y="4076700"/>
            <a:ext cx="3624263" cy="744538"/>
            <a:chOff x="2126" y="2124"/>
            <a:chExt cx="2283" cy="469"/>
          </a:xfrm>
        </p:grpSpPr>
        <p:sp>
          <p:nvSpPr>
            <p:cNvPr id="79903" name="Freeform 24"/>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4" name="Freeform 25"/>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5" name="Freeform 26"/>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6" name="Freeform 27"/>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7" name="Freeform 28"/>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8" name="Freeform 29"/>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9882" name="Rectangle 3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a:t>
            </a:r>
          </a:p>
        </p:txBody>
      </p:sp>
      <p:sp>
        <p:nvSpPr>
          <p:cNvPr id="195615" name="Freeform 31"/>
          <p:cNvSpPr>
            <a:spLocks/>
          </p:cNvSpPr>
          <p:nvPr/>
        </p:nvSpPr>
        <p:spPr bwMode="auto">
          <a:xfrm>
            <a:off x="6921500" y="36195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84" name="Oval 32"/>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95617" name="Group 33"/>
          <p:cNvGrpSpPr>
            <a:grpSpLocks/>
          </p:cNvGrpSpPr>
          <p:nvPr/>
        </p:nvGrpSpPr>
        <p:grpSpPr bwMode="auto">
          <a:xfrm>
            <a:off x="1676400" y="1905000"/>
            <a:ext cx="3344863" cy="3344863"/>
            <a:chOff x="1056" y="1200"/>
            <a:chExt cx="2107" cy="2107"/>
          </a:xfrm>
        </p:grpSpPr>
        <p:sp>
          <p:nvSpPr>
            <p:cNvPr id="79900" name="Oval 34"/>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1" name="Oval 35"/>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2" name="Oval 36"/>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886" name="Group 37"/>
          <p:cNvGrpSpPr>
            <a:grpSpLocks/>
          </p:cNvGrpSpPr>
          <p:nvPr/>
        </p:nvGrpSpPr>
        <p:grpSpPr bwMode="auto">
          <a:xfrm>
            <a:off x="-1524000" y="4610100"/>
            <a:ext cx="4876800" cy="304800"/>
            <a:chOff x="288" y="3936"/>
            <a:chExt cx="3072" cy="192"/>
          </a:xfrm>
        </p:grpSpPr>
        <p:sp>
          <p:nvSpPr>
            <p:cNvPr id="79892" name="Freeform 3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3" name="Freeform 3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4" name="Freeform 4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5" name="Freeform 4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6" name="Freeform 4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7" name="Freeform 4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8" name="Freeform 4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9" name="Freeform 4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9887" name="Oval 4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95631" name="Group 47"/>
          <p:cNvGrpSpPr>
            <a:grpSpLocks/>
          </p:cNvGrpSpPr>
          <p:nvPr/>
        </p:nvGrpSpPr>
        <p:grpSpPr bwMode="auto">
          <a:xfrm>
            <a:off x="1676400" y="3060700"/>
            <a:ext cx="3344863" cy="3344863"/>
            <a:chOff x="1056" y="1200"/>
            <a:chExt cx="2107" cy="2107"/>
          </a:xfrm>
        </p:grpSpPr>
        <p:sp>
          <p:nvSpPr>
            <p:cNvPr id="79889" name="Oval 48"/>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0" name="Oval 49"/>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1" name="Oval 50"/>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172173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56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5631"/>
                                        </p:tgtEl>
                                        <p:attrNameLst>
                                          <p:attrName>style.visibility</p:attrName>
                                        </p:attrNameLst>
                                      </p:cBhvr>
                                      <p:to>
                                        <p:strVal val="hidden"/>
                                      </p:to>
                                    </p:set>
                                  </p:childTnLst>
                                </p:cTn>
                              </p:par>
                              <p:par>
                                <p:cTn id="9" presetID="22" presetClass="entr" presetSubtype="8" fill="hold" nodeType="with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wipe(left)">
                                      <p:cBhvr>
                                        <p:cTn id="11" dur="500"/>
                                        <p:tgtEl>
                                          <p:spTgt spid="195600"/>
                                        </p:tgtEl>
                                      </p:cBhvr>
                                    </p:animEffect>
                                  </p:childTnLst>
                                </p:cTn>
                              </p:par>
                              <p:par>
                                <p:cTn id="12" presetID="22" presetClass="entr" presetSubtype="8" fill="hold" nodeType="withEffect">
                                  <p:stCondLst>
                                    <p:cond delay="0"/>
                                  </p:stCondLst>
                                  <p:childTnLst>
                                    <p:set>
                                      <p:cBhvr>
                                        <p:cTn id="13" dur="1" fill="hold">
                                          <p:stCondLst>
                                            <p:cond delay="0"/>
                                          </p:stCondLst>
                                        </p:cTn>
                                        <p:tgtEl>
                                          <p:spTgt spid="195607"/>
                                        </p:tgtEl>
                                        <p:attrNameLst>
                                          <p:attrName>style.visibility</p:attrName>
                                        </p:attrNameLst>
                                      </p:cBhvr>
                                      <p:to>
                                        <p:strVal val="visible"/>
                                      </p:to>
                                    </p:set>
                                    <p:animEffect transition="in" filter="wipe(left)">
                                      <p:cBhvr>
                                        <p:cTn id="14" dur="500"/>
                                        <p:tgtEl>
                                          <p:spTgt spid="1956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89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0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090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8090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80903" name="Group 7"/>
          <p:cNvGrpSpPr>
            <a:grpSpLocks/>
          </p:cNvGrpSpPr>
          <p:nvPr/>
        </p:nvGrpSpPr>
        <p:grpSpPr bwMode="auto">
          <a:xfrm>
            <a:off x="-1524000" y="4610100"/>
            <a:ext cx="4876800" cy="304800"/>
            <a:chOff x="288" y="3936"/>
            <a:chExt cx="3072" cy="192"/>
          </a:xfrm>
        </p:grpSpPr>
        <p:sp>
          <p:nvSpPr>
            <p:cNvPr id="80929"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0"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1"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2"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3"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4"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5"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6"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0904" name="Group 16"/>
          <p:cNvGrpSpPr>
            <a:grpSpLocks/>
          </p:cNvGrpSpPr>
          <p:nvPr/>
        </p:nvGrpSpPr>
        <p:grpSpPr bwMode="auto">
          <a:xfrm>
            <a:off x="-1524000" y="3390900"/>
            <a:ext cx="4876800" cy="304800"/>
            <a:chOff x="288" y="3936"/>
            <a:chExt cx="3072" cy="192"/>
          </a:xfrm>
        </p:grpSpPr>
        <p:sp>
          <p:nvSpPr>
            <p:cNvPr id="80921"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2"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3"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4"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5"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6"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7"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8"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8090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a:t>
            </a:r>
          </a:p>
        </p:txBody>
      </p:sp>
      <p:sp>
        <p:nvSpPr>
          <p:cNvPr id="8090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8" name="Freeform 28"/>
          <p:cNvSpPr>
            <a:spLocks/>
          </p:cNvSpPr>
          <p:nvPr/>
        </p:nvSpPr>
        <p:spPr bwMode="auto">
          <a:xfrm rot="-433624">
            <a:off x="3368675" y="3392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09" name="Freeform 29"/>
          <p:cNvSpPr>
            <a:spLocks/>
          </p:cNvSpPr>
          <p:nvPr/>
        </p:nvSpPr>
        <p:spPr bwMode="auto">
          <a:xfrm rot="-433624">
            <a:off x="3973513" y="33147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0" name="Freeform 30"/>
          <p:cNvSpPr>
            <a:spLocks/>
          </p:cNvSpPr>
          <p:nvPr/>
        </p:nvSpPr>
        <p:spPr bwMode="auto">
          <a:xfrm rot="-433624">
            <a:off x="4578350" y="32385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1" name="Freeform 31"/>
          <p:cNvSpPr>
            <a:spLocks/>
          </p:cNvSpPr>
          <p:nvPr/>
        </p:nvSpPr>
        <p:spPr bwMode="auto">
          <a:xfrm rot="-433624">
            <a:off x="5183188" y="3162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2" name="Freeform 32"/>
          <p:cNvSpPr>
            <a:spLocks/>
          </p:cNvSpPr>
          <p:nvPr/>
        </p:nvSpPr>
        <p:spPr bwMode="auto">
          <a:xfrm rot="-433624">
            <a:off x="5788025" y="30845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3" name="Freeform 33"/>
          <p:cNvSpPr>
            <a:spLocks/>
          </p:cNvSpPr>
          <p:nvPr/>
        </p:nvSpPr>
        <p:spPr bwMode="auto">
          <a:xfrm rot="-433624">
            <a:off x="6392863" y="30083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4" name="Freeform 34"/>
          <p:cNvSpPr>
            <a:spLocks/>
          </p:cNvSpPr>
          <p:nvPr/>
        </p:nvSpPr>
        <p:spPr bwMode="auto">
          <a:xfrm rot="-1405177">
            <a:off x="3375025" y="44291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5" name="Freeform 35"/>
          <p:cNvSpPr>
            <a:spLocks/>
          </p:cNvSpPr>
          <p:nvPr/>
        </p:nvSpPr>
        <p:spPr bwMode="auto">
          <a:xfrm rot="-1405177">
            <a:off x="3935413" y="41862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6" name="Freeform 36"/>
          <p:cNvSpPr>
            <a:spLocks/>
          </p:cNvSpPr>
          <p:nvPr/>
        </p:nvSpPr>
        <p:spPr bwMode="auto">
          <a:xfrm rot="-1405177">
            <a:off x="4494213" y="39433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7" name="Freeform 37"/>
          <p:cNvSpPr>
            <a:spLocks/>
          </p:cNvSpPr>
          <p:nvPr/>
        </p:nvSpPr>
        <p:spPr bwMode="auto">
          <a:xfrm rot="-1405177">
            <a:off x="5053013" y="37020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8" name="Freeform 38"/>
          <p:cNvSpPr>
            <a:spLocks/>
          </p:cNvSpPr>
          <p:nvPr/>
        </p:nvSpPr>
        <p:spPr bwMode="auto">
          <a:xfrm rot="-1405177">
            <a:off x="5613400" y="3459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9" name="Freeform 39"/>
          <p:cNvSpPr>
            <a:spLocks/>
          </p:cNvSpPr>
          <p:nvPr/>
        </p:nvSpPr>
        <p:spPr bwMode="auto">
          <a:xfrm rot="-1405177">
            <a:off x="6172200" y="32178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0" name="Freeform 40"/>
          <p:cNvSpPr>
            <a:spLocks/>
          </p:cNvSpPr>
          <p:nvPr/>
        </p:nvSpPr>
        <p:spPr bwMode="auto">
          <a:xfrm>
            <a:off x="6754813" y="3027363"/>
            <a:ext cx="280987" cy="220662"/>
          </a:xfrm>
          <a:custGeom>
            <a:avLst/>
            <a:gdLst>
              <a:gd name="T0" fmla="*/ 0 w 177"/>
              <a:gd name="T1" fmla="*/ 220662 h 139"/>
              <a:gd name="T2" fmla="*/ 79375 w 177"/>
              <a:gd name="T3" fmla="*/ 20637 h 139"/>
              <a:gd name="T4" fmla="*/ 280987 w 177"/>
              <a:gd name="T5" fmla="*/ 100012 h 139"/>
              <a:gd name="T6" fmla="*/ 0 60000 65536"/>
              <a:gd name="T7" fmla="*/ 0 60000 65536"/>
              <a:gd name="T8" fmla="*/ 0 60000 65536"/>
            </a:gdLst>
            <a:ahLst/>
            <a:cxnLst>
              <a:cxn ang="T6">
                <a:pos x="T0" y="T1"/>
              </a:cxn>
              <a:cxn ang="T7">
                <a:pos x="T2" y="T3"/>
              </a:cxn>
              <a:cxn ang="T8">
                <a:pos x="T4" y="T5"/>
              </a:cxn>
            </a:cxnLst>
            <a:rect l="0" t="0" r="r" b="b"/>
            <a:pathLst>
              <a:path w="177" h="139">
                <a:moveTo>
                  <a:pt x="0" y="139"/>
                </a:moveTo>
                <a:cubicBezTo>
                  <a:pt x="11" y="82"/>
                  <a:pt x="21" y="25"/>
                  <a:pt x="50" y="13"/>
                </a:cubicBezTo>
                <a:cubicBezTo>
                  <a:pt x="80" y="0"/>
                  <a:pt x="156" y="55"/>
                  <a:pt x="177" y="6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99525452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23"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24"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1925"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81926"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81927" name="Group 7"/>
          <p:cNvGrpSpPr>
            <a:grpSpLocks/>
          </p:cNvGrpSpPr>
          <p:nvPr/>
        </p:nvGrpSpPr>
        <p:grpSpPr bwMode="auto">
          <a:xfrm>
            <a:off x="-1524000" y="4610100"/>
            <a:ext cx="4876800" cy="304800"/>
            <a:chOff x="288" y="3936"/>
            <a:chExt cx="3072" cy="192"/>
          </a:xfrm>
        </p:grpSpPr>
        <p:sp>
          <p:nvSpPr>
            <p:cNvPr id="81956"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7"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8"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9"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0"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1"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2"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3"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1928" name="Group 16"/>
          <p:cNvGrpSpPr>
            <a:grpSpLocks/>
          </p:cNvGrpSpPr>
          <p:nvPr/>
        </p:nvGrpSpPr>
        <p:grpSpPr bwMode="auto">
          <a:xfrm>
            <a:off x="-1524000" y="3390900"/>
            <a:ext cx="4876800" cy="304800"/>
            <a:chOff x="288" y="3936"/>
            <a:chExt cx="3072" cy="192"/>
          </a:xfrm>
        </p:grpSpPr>
        <p:sp>
          <p:nvSpPr>
            <p:cNvPr id="81948"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9"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0"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1"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2"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3"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4"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5"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8192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a:t>
            </a:r>
          </a:p>
        </p:txBody>
      </p:sp>
      <p:sp>
        <p:nvSpPr>
          <p:cNvPr id="81930"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1"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2" name="Freeform 28"/>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3" name="Freeform 29"/>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4" name="Freeform 30"/>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5" name="Freeform 31"/>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6" name="Freeform 32"/>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7" name="Freeform 33"/>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8" name="Freeform 34"/>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9" name="Freeform 35"/>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0" name="Freeform 36"/>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1" name="Freeform 37"/>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2" name="Freeform 38"/>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3" name="Freeform 39"/>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4" name="Freeform 40"/>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5" name="Freeform 41"/>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6" name="Freeform 42"/>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7" name="Freeform 43"/>
          <p:cNvSpPr>
            <a:spLocks/>
          </p:cNvSpPr>
          <p:nvPr/>
        </p:nvSpPr>
        <p:spPr bwMode="auto">
          <a:xfrm>
            <a:off x="6934200" y="13716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01592796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9" name="Oval 5"/>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90" name="Oval 6"/>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91" name="Line 7"/>
          <p:cNvSpPr>
            <a:spLocks noChangeShapeType="1"/>
          </p:cNvSpPr>
          <p:nvPr/>
        </p:nvSpPr>
        <p:spPr bwMode="auto">
          <a:xfrm>
            <a:off x="609600" y="30480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2" name="Line 8"/>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3" name="Line 9"/>
          <p:cNvSpPr>
            <a:spLocks noChangeShapeType="1"/>
          </p:cNvSpPr>
          <p:nvPr/>
        </p:nvSpPr>
        <p:spPr bwMode="auto">
          <a:xfrm flipV="1">
            <a:off x="4495800" y="533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4" name="Line 10"/>
          <p:cNvSpPr>
            <a:spLocks noChangeShapeType="1"/>
          </p:cNvSpPr>
          <p:nvPr/>
        </p:nvSpPr>
        <p:spPr bwMode="auto">
          <a:xfrm flipV="1">
            <a:off x="5562600" y="2438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5" name="Line 11"/>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6" name="Text Box 12"/>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source</a:t>
            </a:r>
          </a:p>
        </p:txBody>
      </p:sp>
      <p:sp>
        <p:nvSpPr>
          <p:cNvPr id="451597" name="Text Box 13"/>
          <p:cNvSpPr txBox="1">
            <a:spLocks noChangeArrowheads="1"/>
          </p:cNvSpPr>
          <p:nvPr/>
        </p:nvSpPr>
        <p:spPr bwMode="auto">
          <a:xfrm rot="-2388334">
            <a:off x="6858000" y="13716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detector</a:t>
            </a:r>
          </a:p>
        </p:txBody>
      </p:sp>
      <p:sp>
        <p:nvSpPr>
          <p:cNvPr id="451598" name="Line 14"/>
          <p:cNvSpPr>
            <a:spLocks noChangeShapeType="1"/>
          </p:cNvSpPr>
          <p:nvPr/>
        </p:nvSpPr>
        <p:spPr bwMode="auto">
          <a:xfrm flipV="1">
            <a:off x="7239000" y="1524000"/>
            <a:ext cx="838200" cy="68580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9" name="Line 15"/>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0" name="Text Box 16"/>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
            </a:r>
          </a:p>
        </p:txBody>
      </p:sp>
      <p:grpSp>
        <p:nvGrpSpPr>
          <p:cNvPr id="451610" name="Group 26"/>
          <p:cNvGrpSpPr>
            <a:grpSpLocks/>
          </p:cNvGrpSpPr>
          <p:nvPr/>
        </p:nvGrpSpPr>
        <p:grpSpPr bwMode="auto">
          <a:xfrm>
            <a:off x="4448175" y="3048000"/>
            <a:ext cx="1892300" cy="2765425"/>
            <a:chOff x="2802" y="1920"/>
            <a:chExt cx="1192" cy="1742"/>
          </a:xfrm>
        </p:grpSpPr>
        <p:sp>
          <p:nvSpPr>
            <p:cNvPr id="451587" name="Rectangle 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88" name="Line 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51601"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1602"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a:t>
              </a:r>
              <a:r>
                <a:rPr lang="en-US">
                  <a:cs typeface="Arial" pitchFamily="34" charset="0"/>
                </a:rPr>
                <a:t>∙</a:t>
              </a:r>
              <a:r>
                <a:rPr lang="en-US"/>
                <a:t>sin(</a:t>
              </a:r>
              <a:r>
                <a:rPr lang="el-GR">
                  <a:cs typeface="Arial" pitchFamily="34" charset="0"/>
                </a:rPr>
                <a:t>θ</a:t>
              </a:r>
              <a:r>
                <a:rPr lang="en-US">
                  <a:cs typeface="Arial" pitchFamily="34" charset="0"/>
                </a:rPr>
                <a:t>)</a:t>
              </a:r>
              <a:endParaRPr lang="el-GR">
                <a:cs typeface="Arial" pitchFamily="34" charset="0"/>
              </a:endParaRPr>
            </a:p>
          </p:txBody>
        </p:sp>
        <p:sp>
          <p:nvSpPr>
            <p:cNvPr id="451603" name="Arc 1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604"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solidFill>
                    <a:schemeClr val="bg2"/>
                  </a:solidFill>
                  <a:cs typeface="Arial" pitchFamily="34" charset="0"/>
                </a:rPr>
                <a:t>θ</a:t>
              </a:r>
            </a:p>
          </p:txBody>
        </p:sp>
      </p:grpSp>
      <p:sp>
        <p:nvSpPr>
          <p:cNvPr id="451605" name="Text Box 21"/>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#1</a:t>
            </a:r>
          </a:p>
        </p:txBody>
      </p:sp>
      <p:sp>
        <p:nvSpPr>
          <p:cNvPr id="451606"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#2</a:t>
            </a:r>
          </a:p>
        </p:txBody>
      </p:sp>
      <p:sp>
        <p:nvSpPr>
          <p:cNvPr id="45160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Bragg’s Law</a:t>
            </a:r>
          </a:p>
        </p:txBody>
      </p:sp>
      <p:sp>
        <p:nvSpPr>
          <p:cNvPr id="451608"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r>
              <a:rPr lang="el-GR" sz="2800" b="1">
                <a:cs typeface="Arial" pitchFamily="34" charset="0"/>
              </a:rPr>
              <a:t>λ</a:t>
            </a:r>
            <a:r>
              <a:rPr lang="en-US" sz="2800" b="1">
                <a:cs typeface="Arial" pitchFamily="34" charset="0"/>
              </a:rPr>
              <a:t> = 2d sin(</a:t>
            </a:r>
            <a:r>
              <a:rPr lang="el-GR" sz="2800" b="1">
                <a:cs typeface="Arial" pitchFamily="34" charset="0"/>
              </a:rPr>
              <a:t>θ</a:t>
            </a:r>
            <a:r>
              <a:rPr lang="en-US" sz="2800" b="1">
                <a:cs typeface="Arial" pitchFamily="34" charset="0"/>
              </a:rPr>
              <a:t>)</a:t>
            </a:r>
            <a:endParaRPr lang="el-GR" sz="2800" b="1">
              <a:cs typeface="Arial" pitchFamily="34" charset="0"/>
            </a:endParaRPr>
          </a:p>
        </p:txBody>
      </p:sp>
      <p:sp>
        <p:nvSpPr>
          <p:cNvPr id="451613" name="Line 29"/>
          <p:cNvSpPr>
            <a:spLocks noChangeShapeType="1"/>
          </p:cNvSpPr>
          <p:nvPr/>
        </p:nvSpPr>
        <p:spPr bwMode="auto">
          <a:xfrm>
            <a:off x="4495800" y="3038475"/>
            <a:ext cx="1404938" cy="1604963"/>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14" name="Line 30"/>
          <p:cNvSpPr>
            <a:spLocks noChangeShapeType="1"/>
          </p:cNvSpPr>
          <p:nvPr/>
        </p:nvSpPr>
        <p:spPr bwMode="auto">
          <a:xfrm>
            <a:off x="4491038" y="4953000"/>
            <a:ext cx="106203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15" name="Line 31"/>
          <p:cNvSpPr>
            <a:spLocks noChangeShapeType="1"/>
          </p:cNvSpPr>
          <p:nvPr/>
        </p:nvSpPr>
        <p:spPr bwMode="auto">
          <a:xfrm flipV="1">
            <a:off x="5534025" y="4662488"/>
            <a:ext cx="371475" cy="29051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51665" name="Group 81"/>
          <p:cNvGrpSpPr>
            <a:grpSpLocks/>
          </p:cNvGrpSpPr>
          <p:nvPr/>
        </p:nvGrpSpPr>
        <p:grpSpPr bwMode="auto">
          <a:xfrm>
            <a:off x="-446088" y="1287463"/>
            <a:ext cx="10652126" cy="3811587"/>
            <a:chOff x="-281" y="811"/>
            <a:chExt cx="6710" cy="2401"/>
          </a:xfrm>
        </p:grpSpPr>
        <p:grpSp>
          <p:nvGrpSpPr>
            <p:cNvPr id="451629" name="Group 45"/>
            <p:cNvGrpSpPr>
              <a:grpSpLocks/>
            </p:cNvGrpSpPr>
            <p:nvPr/>
          </p:nvGrpSpPr>
          <p:grpSpPr bwMode="auto">
            <a:xfrm>
              <a:off x="-281" y="1812"/>
              <a:ext cx="3072" cy="192"/>
              <a:chOff x="288" y="3936"/>
              <a:chExt cx="3072" cy="192"/>
            </a:xfrm>
          </p:grpSpPr>
          <p:sp>
            <p:nvSpPr>
              <p:cNvPr id="451630" name="Freeform 4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1" name="Freeform 4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2" name="Freeform 4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3" name="Freeform 4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4" name="Freeform 5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5" name="Freeform 5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6" name="Freeform 5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7" name="Freeform 5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638" name="Group 54"/>
            <p:cNvGrpSpPr>
              <a:grpSpLocks/>
            </p:cNvGrpSpPr>
            <p:nvPr/>
          </p:nvGrpSpPr>
          <p:grpSpPr bwMode="auto">
            <a:xfrm>
              <a:off x="-274" y="3020"/>
              <a:ext cx="3072" cy="192"/>
              <a:chOff x="288" y="3936"/>
              <a:chExt cx="3072" cy="192"/>
            </a:xfrm>
          </p:grpSpPr>
          <p:sp>
            <p:nvSpPr>
              <p:cNvPr id="451639" name="Freeform 5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0" name="Freeform 5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1" name="Freeform 5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2" name="Freeform 5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3" name="Freeform 5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4" name="Freeform 6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5" name="Freeform 6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6" name="Freeform 6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647" name="Group 63"/>
            <p:cNvGrpSpPr>
              <a:grpSpLocks/>
            </p:cNvGrpSpPr>
            <p:nvPr/>
          </p:nvGrpSpPr>
          <p:grpSpPr bwMode="auto">
            <a:xfrm rot="-2424567">
              <a:off x="2464" y="811"/>
              <a:ext cx="3072" cy="192"/>
              <a:chOff x="288" y="3936"/>
              <a:chExt cx="3072" cy="192"/>
            </a:xfrm>
          </p:grpSpPr>
          <p:sp>
            <p:nvSpPr>
              <p:cNvPr id="451648" name="Freeform 64"/>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9" name="Freeform 65"/>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0" name="Freeform 66"/>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1" name="Freeform 67"/>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2" name="Freeform 68"/>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3" name="Freeform 69"/>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4" name="Freeform 70"/>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5" name="Freeform 71"/>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656" name="Group 72"/>
            <p:cNvGrpSpPr>
              <a:grpSpLocks/>
            </p:cNvGrpSpPr>
            <p:nvPr/>
          </p:nvGrpSpPr>
          <p:grpSpPr bwMode="auto">
            <a:xfrm rot="-2424567">
              <a:off x="3357" y="1829"/>
              <a:ext cx="3072" cy="192"/>
              <a:chOff x="288" y="3936"/>
              <a:chExt cx="3072" cy="192"/>
            </a:xfrm>
          </p:grpSpPr>
          <p:sp>
            <p:nvSpPr>
              <p:cNvPr id="451657" name="Freeform 73"/>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8" name="Freeform 74"/>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9" name="Freeform 75"/>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0" name="Freeform 76"/>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1" name="Freeform 77"/>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2" name="Freeform 78"/>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3" name="Freeform 79"/>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4" name="Freeform 80"/>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351651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51608"/>
                                        </p:tgtEl>
                                        <p:attrNameLst>
                                          <p:attrName>style.visibility</p:attrName>
                                        </p:attrNameLst>
                                      </p:cBhvr>
                                      <p:to>
                                        <p:strVal val="visible"/>
                                      </p:to>
                                    </p:set>
                                    <p:anim from="(-#ppt_w/2)" to="(#ppt_x)" calcmode="lin" valueType="num">
                                      <p:cBhvr>
                                        <p:cTn id="7" dur="300" fill="hold">
                                          <p:stCondLst>
                                            <p:cond delay="0"/>
                                          </p:stCondLst>
                                        </p:cTn>
                                        <p:tgtEl>
                                          <p:spTgt spid="451608"/>
                                        </p:tgtEl>
                                        <p:attrNameLst>
                                          <p:attrName>ppt_x</p:attrName>
                                        </p:attrNameLst>
                                      </p:cBhvr>
                                    </p:anim>
                                    <p:anim from="0" to="-1.0" calcmode="lin" valueType="num">
                                      <p:cBhvr>
                                        <p:cTn id="8" dur="100" decel="50000" autoRev="1" fill="hold">
                                          <p:stCondLst>
                                            <p:cond delay="300"/>
                                          </p:stCondLst>
                                        </p:cTn>
                                        <p:tgtEl>
                                          <p:spTgt spid="451608"/>
                                        </p:tgtEl>
                                        <p:attrNameLst>
                                          <p:attrName>xshear</p:attrName>
                                        </p:attrNameLst>
                                      </p:cBhvr>
                                    </p:anim>
                                    <p:animScale>
                                      <p:cBhvr>
                                        <p:cTn id="9" dur="100" decel="100000" autoRev="1" fill="hold">
                                          <p:stCondLst>
                                            <p:cond delay="300"/>
                                          </p:stCondLst>
                                        </p:cTn>
                                        <p:tgtEl>
                                          <p:spTgt spid="451608"/>
                                        </p:tgtEl>
                                      </p:cBhvr>
                                      <p:from x="100000" y="100000"/>
                                      <p:to x="80000" y="100000"/>
                                    </p:animScale>
                                    <p:anim by="(#ppt_h/3+#ppt_w*0.1)" calcmode="lin" valueType="num">
                                      <p:cBhvr additive="sum">
                                        <p:cTn id="10" dur="100" decel="100000" autoRev="1" fill="hold">
                                          <p:stCondLst>
                                            <p:cond delay="300"/>
                                          </p:stCondLst>
                                        </p:cTn>
                                        <p:tgtEl>
                                          <p:spTgt spid="451608"/>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16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16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16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161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5160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51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06" grpId="0"/>
      <p:bldP spid="451608" grpId="0"/>
      <p:bldP spid="451613" grpId="0" animBg="1"/>
      <p:bldP spid="451614" grpId="0" animBg="1"/>
      <p:bldP spid="45161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Oval 2"/>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63" name="Oval 3"/>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64" name="Line 4"/>
          <p:cNvSpPr>
            <a:spLocks noChangeShapeType="1"/>
          </p:cNvSpPr>
          <p:nvPr/>
        </p:nvSpPr>
        <p:spPr bwMode="auto">
          <a:xfrm>
            <a:off x="609600" y="30480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5" name="Line 5"/>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6" name="Line 6"/>
          <p:cNvSpPr>
            <a:spLocks noChangeShapeType="1"/>
          </p:cNvSpPr>
          <p:nvPr/>
        </p:nvSpPr>
        <p:spPr bwMode="auto">
          <a:xfrm flipV="1">
            <a:off x="4495800" y="533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7" name="Line 7"/>
          <p:cNvSpPr>
            <a:spLocks noChangeShapeType="1"/>
          </p:cNvSpPr>
          <p:nvPr/>
        </p:nvSpPr>
        <p:spPr bwMode="auto">
          <a:xfrm flipV="1">
            <a:off x="5562600" y="2438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8"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9"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source</a:t>
            </a:r>
          </a:p>
        </p:txBody>
      </p:sp>
      <p:sp>
        <p:nvSpPr>
          <p:cNvPr id="527370" name="Text Box 10"/>
          <p:cNvSpPr txBox="1">
            <a:spLocks noChangeArrowheads="1"/>
          </p:cNvSpPr>
          <p:nvPr/>
        </p:nvSpPr>
        <p:spPr bwMode="auto">
          <a:xfrm rot="-2388334">
            <a:off x="6858000" y="13716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detector</a:t>
            </a:r>
          </a:p>
        </p:txBody>
      </p:sp>
      <p:sp>
        <p:nvSpPr>
          <p:cNvPr id="527371" name="Line 11"/>
          <p:cNvSpPr>
            <a:spLocks noChangeShapeType="1"/>
          </p:cNvSpPr>
          <p:nvPr/>
        </p:nvSpPr>
        <p:spPr bwMode="auto">
          <a:xfrm flipV="1">
            <a:off x="7239000" y="1524000"/>
            <a:ext cx="838200" cy="68580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72" name="Line 12"/>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73" name="Text Box 13"/>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
            </a:r>
          </a:p>
        </p:txBody>
      </p:sp>
      <p:grpSp>
        <p:nvGrpSpPr>
          <p:cNvPr id="527374" name="Group 14"/>
          <p:cNvGrpSpPr>
            <a:grpSpLocks/>
          </p:cNvGrpSpPr>
          <p:nvPr/>
        </p:nvGrpSpPr>
        <p:grpSpPr bwMode="auto">
          <a:xfrm>
            <a:off x="4448175" y="3048000"/>
            <a:ext cx="1892300" cy="2765425"/>
            <a:chOff x="2802" y="1920"/>
            <a:chExt cx="1192" cy="1742"/>
          </a:xfrm>
        </p:grpSpPr>
        <p:sp>
          <p:nvSpPr>
            <p:cNvPr id="527375" name="Rectangle 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76" name="Line 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527377"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7378"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a:t>
              </a:r>
              <a:r>
                <a:rPr lang="en-US">
                  <a:cs typeface="Arial" pitchFamily="34" charset="0"/>
                </a:rPr>
                <a:t>∙</a:t>
              </a:r>
              <a:r>
                <a:rPr lang="en-US"/>
                <a:t>sin(</a:t>
              </a:r>
              <a:r>
                <a:rPr lang="el-GR">
                  <a:cs typeface="Arial" pitchFamily="34" charset="0"/>
                </a:rPr>
                <a:t>θ</a:t>
              </a:r>
              <a:r>
                <a:rPr lang="en-US">
                  <a:cs typeface="Arial" pitchFamily="34" charset="0"/>
                </a:rPr>
                <a:t>)</a:t>
              </a:r>
              <a:endParaRPr lang="el-GR">
                <a:cs typeface="Arial" pitchFamily="34" charset="0"/>
              </a:endParaRPr>
            </a:p>
          </p:txBody>
        </p:sp>
        <p:sp>
          <p:nvSpPr>
            <p:cNvPr id="527379" name="Arc 1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80"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solidFill>
                    <a:schemeClr val="bg2"/>
                  </a:solidFill>
                  <a:cs typeface="Arial" pitchFamily="34" charset="0"/>
                </a:rPr>
                <a:t>θ</a:t>
              </a:r>
            </a:p>
          </p:txBody>
        </p:sp>
      </p:grpSp>
      <p:sp>
        <p:nvSpPr>
          <p:cNvPr id="527381" name="Text Box 21"/>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#1</a:t>
            </a:r>
          </a:p>
        </p:txBody>
      </p:sp>
      <p:sp>
        <p:nvSpPr>
          <p:cNvPr id="527382"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#2</a:t>
            </a:r>
          </a:p>
        </p:txBody>
      </p:sp>
      <p:sp>
        <p:nvSpPr>
          <p:cNvPr id="527383"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Bragg’s Law</a:t>
            </a:r>
          </a:p>
        </p:txBody>
      </p:sp>
      <p:sp>
        <p:nvSpPr>
          <p:cNvPr id="527384"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r>
              <a:rPr lang="el-GR" sz="2800" b="1">
                <a:cs typeface="Arial" pitchFamily="34" charset="0"/>
              </a:rPr>
              <a:t>λ</a:t>
            </a:r>
            <a:r>
              <a:rPr lang="en-US" sz="2800" b="1">
                <a:cs typeface="Arial" pitchFamily="34" charset="0"/>
              </a:rPr>
              <a:t> = 2d sin(</a:t>
            </a:r>
            <a:r>
              <a:rPr lang="el-GR" sz="2800" b="1">
                <a:cs typeface="Arial" pitchFamily="34" charset="0"/>
              </a:rPr>
              <a:t>θ</a:t>
            </a:r>
            <a:r>
              <a:rPr lang="en-US" sz="2800" b="1">
                <a:cs typeface="Arial" pitchFamily="34" charset="0"/>
              </a:rPr>
              <a:t>)</a:t>
            </a:r>
            <a:endParaRPr lang="el-GR" sz="2800" b="1">
              <a:cs typeface="Arial" pitchFamily="34" charset="0"/>
            </a:endParaRPr>
          </a:p>
        </p:txBody>
      </p:sp>
    </p:spTree>
    <p:extLst>
      <p:ext uri="{BB962C8B-B14F-4D97-AF65-F5344CB8AC3E}">
        <p14:creationId xmlns:p14="http://schemas.microsoft.com/office/powerpoint/2010/main" val="2143821609"/>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4495800" y="48006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11" name="Oval 3"/>
          <p:cNvSpPr>
            <a:spLocks noChangeArrowheads="1"/>
          </p:cNvSpPr>
          <p:nvPr/>
        </p:nvSpPr>
        <p:spPr bwMode="auto">
          <a:xfrm>
            <a:off x="4265613" y="327025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12" name="Oval 4"/>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13" name="Line 5"/>
          <p:cNvSpPr>
            <a:spLocks noChangeShapeType="1"/>
          </p:cNvSpPr>
          <p:nvPr/>
        </p:nvSpPr>
        <p:spPr bwMode="auto">
          <a:xfrm>
            <a:off x="609600" y="34925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4" name="Line 6"/>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5" name="Line 7"/>
          <p:cNvSpPr>
            <a:spLocks noChangeShapeType="1"/>
          </p:cNvSpPr>
          <p:nvPr/>
        </p:nvSpPr>
        <p:spPr bwMode="auto">
          <a:xfrm flipV="1">
            <a:off x="5562600" y="1185863"/>
            <a:ext cx="1279525" cy="37671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6"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7"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source</a:t>
            </a:r>
          </a:p>
        </p:txBody>
      </p:sp>
      <p:grpSp>
        <p:nvGrpSpPr>
          <p:cNvPr id="452618" name="Group 10"/>
          <p:cNvGrpSpPr>
            <a:grpSpLocks/>
          </p:cNvGrpSpPr>
          <p:nvPr/>
        </p:nvGrpSpPr>
        <p:grpSpPr bwMode="auto">
          <a:xfrm rot="-1919995">
            <a:off x="5294313" y="1450975"/>
            <a:ext cx="1263650" cy="838200"/>
            <a:chOff x="4320" y="864"/>
            <a:chExt cx="796" cy="528"/>
          </a:xfrm>
        </p:grpSpPr>
        <p:sp>
          <p:nvSpPr>
            <p:cNvPr id="452619" name="Text Box 11"/>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detector</a:t>
              </a:r>
            </a:p>
          </p:txBody>
        </p:sp>
        <p:sp>
          <p:nvSpPr>
            <p:cNvPr id="452620" name="Line 12"/>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2621" name="Group 13"/>
          <p:cNvGrpSpPr>
            <a:grpSpLocks/>
          </p:cNvGrpSpPr>
          <p:nvPr/>
        </p:nvGrpSpPr>
        <p:grpSpPr bwMode="auto">
          <a:xfrm>
            <a:off x="4492625" y="3486150"/>
            <a:ext cx="1069975" cy="1466850"/>
            <a:chOff x="2830" y="2196"/>
            <a:chExt cx="674" cy="924"/>
          </a:xfrm>
        </p:grpSpPr>
        <p:sp>
          <p:nvSpPr>
            <p:cNvPr id="452622" name="Line 14"/>
            <p:cNvSpPr>
              <a:spLocks noChangeShapeType="1"/>
            </p:cNvSpPr>
            <p:nvPr/>
          </p:nvSpPr>
          <p:spPr bwMode="auto">
            <a:xfrm>
              <a:off x="2832" y="2199"/>
              <a:ext cx="0" cy="921"/>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3" name="Line 15"/>
            <p:cNvSpPr>
              <a:spLocks noChangeShapeType="1"/>
            </p:cNvSpPr>
            <p:nvPr/>
          </p:nvSpPr>
          <p:spPr bwMode="auto">
            <a:xfrm>
              <a:off x="2830" y="2196"/>
              <a:ext cx="674" cy="92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2624" name="Text Box 16"/>
          <p:cNvSpPr txBox="1">
            <a:spLocks noChangeArrowheads="1"/>
          </p:cNvSpPr>
          <p:nvPr/>
        </p:nvSpPr>
        <p:spPr bwMode="auto">
          <a:xfrm rot="-1882992">
            <a:off x="5100638" y="3875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
            </a:r>
          </a:p>
        </p:txBody>
      </p:sp>
      <p:cxnSp>
        <p:nvCxnSpPr>
          <p:cNvPr id="452625" name="AutoShape 17"/>
          <p:cNvCxnSpPr>
            <a:cxnSpLocks noChangeShapeType="1"/>
          </p:cNvCxnSpPr>
          <p:nvPr/>
        </p:nvCxnSpPr>
        <p:spPr bwMode="auto">
          <a:xfrm rot="5400000" flipH="1">
            <a:off x="4914900" y="5143500"/>
            <a:ext cx="533400" cy="457200"/>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2626" name="Text Box 18"/>
          <p:cNvSpPr txBox="1">
            <a:spLocks noChangeArrowheads="1"/>
          </p:cNvSpPr>
          <p:nvPr/>
        </p:nvSpPr>
        <p:spPr bwMode="auto">
          <a:xfrm>
            <a:off x="5394325" y="54467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a:t>
            </a:r>
            <a:r>
              <a:rPr lang="en-US">
                <a:cs typeface="Arial" pitchFamily="34" charset="0"/>
              </a:rPr>
              <a:t>∙</a:t>
            </a:r>
            <a:r>
              <a:rPr lang="en-US"/>
              <a:t>sin(</a:t>
            </a:r>
            <a:r>
              <a:rPr lang="el-GR">
                <a:cs typeface="Arial" pitchFamily="34" charset="0"/>
              </a:rPr>
              <a:t>θ</a:t>
            </a:r>
            <a:r>
              <a:rPr lang="en-US">
                <a:cs typeface="Arial" pitchFamily="34" charset="0"/>
              </a:rPr>
              <a:t>)</a:t>
            </a:r>
            <a:endParaRPr lang="el-GR">
              <a:cs typeface="Arial" pitchFamily="34" charset="0"/>
            </a:endParaRPr>
          </a:p>
        </p:txBody>
      </p:sp>
      <p:sp>
        <p:nvSpPr>
          <p:cNvPr id="452627" name="Arc 19"/>
          <p:cNvSpPr>
            <a:spLocks/>
          </p:cNvSpPr>
          <p:nvPr/>
        </p:nvSpPr>
        <p:spPr bwMode="auto">
          <a:xfrm rot="670182" flipV="1">
            <a:off x="4495800" y="3648075"/>
            <a:ext cx="360363" cy="455613"/>
          </a:xfrm>
          <a:custGeom>
            <a:avLst/>
            <a:gdLst>
              <a:gd name="G0" fmla="+- 0 0 0"/>
              <a:gd name="G1" fmla="+- 21513 0 0"/>
              <a:gd name="G2" fmla="+- 21600 0 0"/>
              <a:gd name="T0" fmla="*/ 1940 w 17111"/>
              <a:gd name="T1" fmla="*/ 0 h 21513"/>
              <a:gd name="T2" fmla="*/ 17111 w 17111"/>
              <a:gd name="T3" fmla="*/ 8331 h 21513"/>
              <a:gd name="T4" fmla="*/ 0 w 17111"/>
              <a:gd name="T5" fmla="*/ 21513 h 21513"/>
            </a:gdLst>
            <a:ahLst/>
            <a:cxnLst>
              <a:cxn ang="0">
                <a:pos x="T0" y="T1"/>
              </a:cxn>
              <a:cxn ang="0">
                <a:pos x="T2" y="T3"/>
              </a:cxn>
              <a:cxn ang="0">
                <a:pos x="T4" y="T5"/>
              </a:cxn>
            </a:cxnLst>
            <a:rect l="0" t="0" r="r" b="b"/>
            <a:pathLst>
              <a:path w="17111" h="21513" fill="none" extrusionOk="0">
                <a:moveTo>
                  <a:pt x="1939" y="0"/>
                </a:moveTo>
                <a:cubicBezTo>
                  <a:pt x="7937" y="541"/>
                  <a:pt x="13436" y="3560"/>
                  <a:pt x="17111" y="8330"/>
                </a:cubicBezTo>
              </a:path>
              <a:path w="17111" h="21513" stroke="0" extrusionOk="0">
                <a:moveTo>
                  <a:pt x="1939" y="0"/>
                </a:moveTo>
                <a:cubicBezTo>
                  <a:pt x="7937" y="541"/>
                  <a:pt x="13436" y="3560"/>
                  <a:pt x="17111" y="8330"/>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8" name="Text Box 20"/>
          <p:cNvSpPr txBox="1">
            <a:spLocks noChangeArrowheads="1"/>
          </p:cNvSpPr>
          <p:nvPr/>
        </p:nvSpPr>
        <p:spPr bwMode="auto">
          <a:xfrm>
            <a:off x="4445000" y="3676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solidFill>
                  <a:schemeClr val="bg2"/>
                </a:solidFill>
                <a:cs typeface="Arial" pitchFamily="34" charset="0"/>
              </a:rPr>
              <a:t>θ</a:t>
            </a:r>
          </a:p>
        </p:txBody>
      </p:sp>
      <p:sp>
        <p:nvSpPr>
          <p:cNvPr id="452629" name="Text Box 21"/>
          <p:cNvSpPr txBox="1">
            <a:spLocks noChangeArrowheads="1"/>
          </p:cNvSpPr>
          <p:nvPr/>
        </p:nvSpPr>
        <p:spPr bwMode="auto">
          <a:xfrm>
            <a:off x="4705350" y="32750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#1</a:t>
            </a:r>
          </a:p>
        </p:txBody>
      </p:sp>
      <p:sp>
        <p:nvSpPr>
          <p:cNvPr id="452630"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#2</a:t>
            </a:r>
          </a:p>
        </p:txBody>
      </p:sp>
      <p:sp>
        <p:nvSpPr>
          <p:cNvPr id="452631"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Bragg’s Law</a:t>
            </a:r>
          </a:p>
        </p:txBody>
      </p:sp>
      <p:sp>
        <p:nvSpPr>
          <p:cNvPr id="452632"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r>
              <a:rPr lang="el-GR" sz="2800" b="1">
                <a:cs typeface="Arial" pitchFamily="34" charset="0"/>
              </a:rPr>
              <a:t>λ</a:t>
            </a:r>
            <a:r>
              <a:rPr lang="en-US" sz="2800" b="1">
                <a:cs typeface="Arial" pitchFamily="34" charset="0"/>
              </a:rPr>
              <a:t> = 2d sin(</a:t>
            </a:r>
            <a:r>
              <a:rPr lang="el-GR" sz="2800" b="1">
                <a:cs typeface="Arial" pitchFamily="34" charset="0"/>
              </a:rPr>
              <a:t>θ</a:t>
            </a:r>
            <a:r>
              <a:rPr lang="en-US" sz="2800" b="1">
                <a:cs typeface="Arial" pitchFamily="34" charset="0"/>
              </a:rPr>
              <a:t>)</a:t>
            </a:r>
            <a:endParaRPr lang="el-GR" sz="2800" b="1">
              <a:cs typeface="Arial" pitchFamily="34" charset="0"/>
            </a:endParaRPr>
          </a:p>
        </p:txBody>
      </p:sp>
      <p:sp>
        <p:nvSpPr>
          <p:cNvPr id="452633" name="Line 25"/>
          <p:cNvSpPr>
            <a:spLocks noChangeShapeType="1"/>
          </p:cNvSpPr>
          <p:nvPr/>
        </p:nvSpPr>
        <p:spPr bwMode="auto">
          <a:xfrm flipV="1">
            <a:off x="4495800" y="663575"/>
            <a:ext cx="962025" cy="283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60715318"/>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rot="2125370">
            <a:off x="5984875" y="4130675"/>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3" name="Rectangle 3"/>
          <p:cNvSpPr>
            <a:spLocks noChangeArrowheads="1"/>
          </p:cNvSpPr>
          <p:nvPr/>
        </p:nvSpPr>
        <p:spPr bwMode="auto">
          <a:xfrm rot="438218">
            <a:off x="4276725" y="45720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4" name="Oval 4"/>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Oval 5"/>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Line 6"/>
          <p:cNvSpPr>
            <a:spLocks noChangeShapeType="1"/>
          </p:cNvSpPr>
          <p:nvPr/>
        </p:nvSpPr>
        <p:spPr bwMode="auto">
          <a:xfrm flipV="1">
            <a:off x="609600" y="3048000"/>
            <a:ext cx="388620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7" name="Line 7"/>
          <p:cNvSpPr>
            <a:spLocks noChangeShapeType="1"/>
          </p:cNvSpPr>
          <p:nvPr/>
        </p:nvSpPr>
        <p:spPr bwMode="auto">
          <a:xfrm>
            <a:off x="609600" y="4038600"/>
            <a:ext cx="495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8" name="Line 8"/>
          <p:cNvSpPr>
            <a:spLocks noChangeShapeType="1"/>
          </p:cNvSpPr>
          <p:nvPr/>
        </p:nvSpPr>
        <p:spPr bwMode="auto">
          <a:xfrm flipV="1">
            <a:off x="4495800" y="1752600"/>
            <a:ext cx="3657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9" name="Line 9"/>
          <p:cNvSpPr>
            <a:spLocks noChangeShapeType="1"/>
          </p:cNvSpPr>
          <p:nvPr/>
        </p:nvSpPr>
        <p:spPr bwMode="auto">
          <a:xfrm flipV="1">
            <a:off x="5562600" y="1752600"/>
            <a:ext cx="2590800" cy="3200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0" name="Text Box 10"/>
          <p:cNvSpPr txBox="1">
            <a:spLocks noChangeArrowheads="1"/>
          </p:cNvSpPr>
          <p:nvPr/>
        </p:nvSpPr>
        <p:spPr bwMode="auto">
          <a:xfrm>
            <a:off x="228600" y="35052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source</a:t>
            </a:r>
          </a:p>
        </p:txBody>
      </p:sp>
      <p:sp>
        <p:nvSpPr>
          <p:cNvPr id="107531" name="Text Box 11"/>
          <p:cNvSpPr txBox="1">
            <a:spLocks noChangeArrowheads="1"/>
          </p:cNvSpPr>
          <p:nvPr/>
        </p:nvSpPr>
        <p:spPr bwMode="auto">
          <a:xfrm>
            <a:off x="7696200" y="129540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detector</a:t>
            </a:r>
          </a:p>
        </p:txBody>
      </p:sp>
      <p:sp>
        <p:nvSpPr>
          <p:cNvPr id="107532" name="Line 12"/>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3" name="Text Box 13"/>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chemeClr val="bg2"/>
                </a:solidFill>
              </a:rPr>
              <a:t>d</a:t>
            </a:r>
          </a:p>
        </p:txBody>
      </p:sp>
      <p:sp>
        <p:nvSpPr>
          <p:cNvPr id="107534" name="Text Box 14"/>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atom #1</a:t>
            </a:r>
          </a:p>
        </p:txBody>
      </p:sp>
      <p:sp>
        <p:nvSpPr>
          <p:cNvPr id="107535" name="Text Box 15"/>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atom #2</a:t>
            </a:r>
          </a:p>
        </p:txBody>
      </p:sp>
      <p:sp>
        <p:nvSpPr>
          <p:cNvPr id="107536" name="Line 16"/>
          <p:cNvSpPr>
            <a:spLocks noChangeShapeType="1"/>
          </p:cNvSpPr>
          <p:nvPr/>
        </p:nvSpPr>
        <p:spPr bwMode="auto">
          <a:xfrm flipH="1">
            <a:off x="4267200" y="3048000"/>
            <a:ext cx="228600" cy="1676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7" name="Line 17"/>
          <p:cNvSpPr>
            <a:spLocks noChangeShapeType="1"/>
          </p:cNvSpPr>
          <p:nvPr/>
        </p:nvSpPr>
        <p:spPr bwMode="auto">
          <a:xfrm>
            <a:off x="4495800" y="3048000"/>
            <a:ext cx="1676400" cy="1143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8" name="Rectangle 18"/>
          <p:cNvSpPr>
            <a:spLocks noChangeArrowheads="1"/>
          </p:cNvSpPr>
          <p:nvPr/>
        </p:nvSpPr>
        <p:spPr bwMode="auto">
          <a:xfrm>
            <a:off x="249238" y="293688"/>
            <a:ext cx="6699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“near”-ly Bragg’s Law</a:t>
            </a:r>
          </a:p>
        </p:txBody>
      </p:sp>
    </p:spTree>
    <p:extLst>
      <p:ext uri="{BB962C8B-B14F-4D97-AF65-F5344CB8AC3E}">
        <p14:creationId xmlns:p14="http://schemas.microsoft.com/office/powerpoint/2010/main" val="3980974789"/>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382679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endParaRPr lang="en-US" sz="2400" dirty="0" smtClean="0"/>
          </a:p>
          <a:p>
            <a:pPr marL="0" indent="0">
              <a:spcBef>
                <a:spcPts val="1200"/>
              </a:spcBef>
              <a:buNone/>
            </a:pPr>
            <a:r>
              <a:rPr lang="en-US" sz="2400" dirty="0" err="1" smtClean="0"/>
              <a:t>Emittance</a:t>
            </a:r>
            <a:r>
              <a:rPr lang="en-US" sz="2400" dirty="0" smtClean="0"/>
              <a:t>	size x div	constant limited by source/optics</a:t>
            </a:r>
            <a:endParaRPr lang="en-US" sz="2400" dirty="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radiation damage</a:t>
            </a:r>
          </a:p>
        </p:txBody>
      </p:sp>
    </p:spTree>
    <p:extLst>
      <p:ext uri="{BB962C8B-B14F-4D97-AF65-F5344CB8AC3E}">
        <p14:creationId xmlns:p14="http://schemas.microsoft.com/office/powerpoint/2010/main" val="86905278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Tree>
    <p:extLst>
      <p:ext uri="{BB962C8B-B14F-4D97-AF65-F5344CB8AC3E}">
        <p14:creationId xmlns:p14="http://schemas.microsoft.com/office/powerpoint/2010/main" val="3587279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2935906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683639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918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Tree>
    <p:extLst>
      <p:ext uri="{BB962C8B-B14F-4D97-AF65-F5344CB8AC3E}">
        <p14:creationId xmlns:p14="http://schemas.microsoft.com/office/powerpoint/2010/main" val="296845757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19598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Tree>
    <p:extLst>
      <p:ext uri="{BB962C8B-B14F-4D97-AF65-F5344CB8AC3E}">
        <p14:creationId xmlns:p14="http://schemas.microsoft.com/office/powerpoint/2010/main" val="2750190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solidFill>
                  <a:schemeClr val="bg1"/>
                </a:solidFill>
              </a:rPr>
              <a:t>lysozyme: real and reciprocal</a:t>
            </a:r>
          </a:p>
        </p:txBody>
      </p:sp>
      <p:pic>
        <p:nvPicPr>
          <p:cNvPr id="568323" name="lyso_real_recip.wmv">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1816100"/>
            <a:ext cx="9144000" cy="457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6887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966" fill="hold"/>
                                        <p:tgtEl>
                                          <p:spTgt spid="5683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68323"/>
                </p:tgtEl>
              </p:cMediaNode>
            </p:video>
            <p:seq concurrent="1" nextAc="seek">
              <p:cTn id="8" restart="whenNotActive" fill="hold" evtFilter="cancelBubble" nodeType="interactiveSeq">
                <p:stCondLst>
                  <p:cond evt="onClick" delay="0">
                    <p:tgtEl>
                      <p:spTgt spid="5683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68323"/>
                                        </p:tgtEl>
                                      </p:cBhvr>
                                    </p:cmd>
                                  </p:childTnLst>
                                </p:cTn>
                              </p:par>
                            </p:childTnLst>
                          </p:cTn>
                        </p:par>
                      </p:childTnLst>
                    </p:cTn>
                  </p:par>
                </p:childTnLst>
              </p:cTn>
              <p:nextCondLst>
                <p:cond evt="onClick" delay="0">
                  <p:tgtEl>
                    <p:spTgt spid="568323"/>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smtClean="0"/>
              <a:t>X-ray data are 3D!</a:t>
            </a:r>
          </a:p>
        </p:txBody>
      </p:sp>
      <p:pic>
        <p:nvPicPr>
          <p:cNvPr id="85017" name="diffraction.mpeg">
            <a:hlinkClick r:id="" action="ppaction://media"/>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3152775" y="1198563"/>
            <a:ext cx="5484813"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20" name="Picture 28"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25" y="3317875"/>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29"/>
          <p:cNvSpPr>
            <a:spLocks noChangeAspect="1" noChangeShapeType="1"/>
          </p:cNvSpPr>
          <p:nvPr/>
        </p:nvSpPr>
        <p:spPr bwMode="auto">
          <a:xfrm flipV="1">
            <a:off x="1192213" y="3097213"/>
            <a:ext cx="976312" cy="7032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 name="Line 30"/>
          <p:cNvSpPr>
            <a:spLocks noChangeAspect="1" noChangeShapeType="1"/>
          </p:cNvSpPr>
          <p:nvPr/>
        </p:nvSpPr>
        <p:spPr bwMode="auto">
          <a:xfrm>
            <a:off x="1187450" y="3841750"/>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 name="Line 31"/>
          <p:cNvSpPr>
            <a:spLocks noChangeAspect="1" noChangeShapeType="1"/>
          </p:cNvSpPr>
          <p:nvPr/>
        </p:nvSpPr>
        <p:spPr bwMode="auto">
          <a:xfrm flipV="1">
            <a:off x="1309688" y="3619500"/>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 name="Line 32"/>
          <p:cNvSpPr>
            <a:spLocks noChangeAspect="1" noChangeShapeType="1"/>
          </p:cNvSpPr>
          <p:nvPr/>
        </p:nvSpPr>
        <p:spPr bwMode="auto">
          <a:xfrm>
            <a:off x="1306513" y="3968750"/>
            <a:ext cx="554037"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 name="AutoShape 33"/>
          <p:cNvSpPr>
            <a:spLocks noChangeArrowheads="1"/>
          </p:cNvSpPr>
          <p:nvPr/>
        </p:nvSpPr>
        <p:spPr bwMode="auto">
          <a:xfrm>
            <a:off x="1630363" y="5208588"/>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 name="AutoShape 35"/>
          <p:cNvSpPr>
            <a:spLocks noChangeArrowheads="1"/>
          </p:cNvSpPr>
          <p:nvPr/>
        </p:nvSpPr>
        <p:spPr bwMode="auto">
          <a:xfrm rot="10800000">
            <a:off x="457200" y="5162550"/>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 name="Line 36"/>
          <p:cNvSpPr>
            <a:spLocks noChangeShapeType="1"/>
          </p:cNvSpPr>
          <p:nvPr/>
        </p:nvSpPr>
        <p:spPr bwMode="auto">
          <a:xfrm>
            <a:off x="1246188" y="5273675"/>
            <a:ext cx="0" cy="1584325"/>
          </a:xfrm>
          <a:prstGeom prst="line">
            <a:avLst/>
          </a:prstGeom>
          <a:noFill/>
          <a:ln w="254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68979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85020"/>
                                        </p:tgtEl>
                                        <p:attrNameLst>
                                          <p:attrName>style.visibility</p:attrName>
                                        </p:attrNameLst>
                                      </p:cBhvr>
                                      <p:to>
                                        <p:strVal val="visible"/>
                                      </p:to>
                                    </p:set>
                                    <p:anim calcmode="lin" valueType="num">
                                      <p:cBhvr>
                                        <p:cTn id="7" dur="5000" fill="hold"/>
                                        <p:tgtEl>
                                          <p:spTgt spid="85020"/>
                                        </p:tgtEl>
                                        <p:attrNameLst>
                                          <p:attrName>ppt_w</p:attrName>
                                        </p:attrNameLst>
                                      </p:cBhvr>
                                      <p:tavLst>
                                        <p:tav tm="0" fmla="#ppt_w*sin(2.5*pi*$)">
                                          <p:val>
                                            <p:fltVal val="0"/>
                                          </p:val>
                                        </p:tav>
                                        <p:tav tm="100000">
                                          <p:val>
                                            <p:fltVal val="1"/>
                                          </p:val>
                                        </p:tav>
                                      </p:tavLst>
                                    </p:anim>
                                    <p:anim calcmode="lin" valueType="num">
                                      <p:cBhvr>
                                        <p:cTn id="8" dur="5000" fill="hold"/>
                                        <p:tgtEl>
                                          <p:spTgt spid="85020"/>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967" fill="hold"/>
                                        <p:tgtEl>
                                          <p:spTgt spid="850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5017"/>
                </p:tgtEl>
              </p:cMediaNode>
            </p:video>
            <p:seq concurrent="1" nextAc="seek">
              <p:cTn id="12" restart="whenNotActive" fill="hold" evtFilter="cancelBubble" nodeType="interactiveSeq">
                <p:stCondLst>
                  <p:cond evt="onClick" delay="0">
                    <p:tgtEl>
                      <p:spTgt spid="8501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5017"/>
                                        </p:tgtEl>
                                      </p:cBhvr>
                                    </p:cmd>
                                  </p:childTnLst>
                                </p:cTn>
                              </p:par>
                            </p:childTnLst>
                          </p:cTn>
                        </p:par>
                      </p:childTnLst>
                    </p:cTn>
                  </p:par>
                </p:childTnLst>
              </p:cTn>
              <p:nextCondLst>
                <p:cond evt="onClick" delay="0">
                  <p:tgtEl>
                    <p:spTgt spid="85017"/>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Major Phasing techniques</a:t>
            </a:r>
          </a:p>
        </p:txBody>
      </p:sp>
      <p:sp>
        <p:nvSpPr>
          <p:cNvPr id="12291" name="Rectangle 3"/>
          <p:cNvSpPr>
            <a:spLocks noGrp="1" noChangeArrowheads="1"/>
          </p:cNvSpPr>
          <p:nvPr>
            <p:ph type="body" idx="1"/>
          </p:nvPr>
        </p:nvSpPr>
        <p:spPr/>
        <p:txBody>
          <a:bodyPr/>
          <a:lstStyle/>
          <a:p>
            <a:pPr eaLnBrk="1" hangingPunct="1"/>
            <a:r>
              <a:rPr lang="en-US" smtClean="0"/>
              <a:t>Molecular Replacement</a:t>
            </a:r>
          </a:p>
          <a:p>
            <a:pPr lvl="1" eaLnBrk="1" hangingPunct="1"/>
            <a:endParaRPr lang="en-US" smtClean="0"/>
          </a:p>
          <a:p>
            <a:pPr eaLnBrk="1" hangingPunct="1"/>
            <a:r>
              <a:rPr lang="en-US" smtClean="0"/>
              <a:t>Multiple Isomorphous Replacement</a:t>
            </a:r>
          </a:p>
          <a:p>
            <a:pPr lvl="1" eaLnBrk="1" hangingPunct="1"/>
            <a:endParaRPr lang="en-US" smtClean="0"/>
          </a:p>
          <a:p>
            <a:pPr eaLnBrk="1" hangingPunct="1"/>
            <a:r>
              <a:rPr lang="en-US" smtClean="0"/>
              <a:t>Multiwavelength Anomalous Diffraction</a:t>
            </a:r>
          </a:p>
          <a:p>
            <a:pPr lvl="1" eaLnBrk="1" hangingPunct="1"/>
            <a:endParaRPr lang="en-US" smtClean="0"/>
          </a:p>
          <a:p>
            <a:pPr eaLnBrk="1" hangingPunct="1"/>
            <a:r>
              <a:rPr lang="en-US" smtClean="0"/>
              <a:t>Single-wavelength Anomalous Diffraction</a:t>
            </a:r>
          </a:p>
          <a:p>
            <a:pPr lvl="1" eaLnBrk="1" hangingPunct="1"/>
            <a:endParaRPr lang="en-US" smtClean="0"/>
          </a:p>
        </p:txBody>
      </p:sp>
    </p:spTree>
    <p:extLst>
      <p:ext uri="{BB962C8B-B14F-4D97-AF65-F5344CB8AC3E}">
        <p14:creationId xmlns:p14="http://schemas.microsoft.com/office/powerpoint/2010/main" val="104220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2291">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3"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4"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5"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6"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7"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8"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9"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10"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0011"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0012"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0013"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0014"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79158869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descr="frame_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inverse Fourier Transform</a:t>
            </a:r>
          </a:p>
        </p:txBody>
      </p:sp>
      <p:sp>
        <p:nvSpPr>
          <p:cNvPr id="94213" name="AutoShape 8"/>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4214" name="Text Box 9"/>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no phase</a:t>
            </a:r>
          </a:p>
        </p:txBody>
      </p:sp>
    </p:spTree>
    <p:extLst>
      <p:ext uri="{BB962C8B-B14F-4D97-AF65-F5344CB8AC3E}">
        <p14:creationId xmlns:p14="http://schemas.microsoft.com/office/powerpoint/2010/main" val="2192545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pa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descr="pat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6" descr="diffpa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inverse Fourier Transform</a:t>
            </a:r>
          </a:p>
        </p:txBody>
      </p:sp>
      <p:pic>
        <p:nvPicPr>
          <p:cNvPr id="169996" name="Picture 12" descr="frame_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AutoShape 8"/>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40" name="Text Box 10"/>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no phase</a:t>
            </a:r>
          </a:p>
        </p:txBody>
      </p:sp>
    </p:spTree>
    <p:extLst>
      <p:ext uri="{BB962C8B-B14F-4D97-AF65-F5344CB8AC3E}">
        <p14:creationId xmlns:p14="http://schemas.microsoft.com/office/powerpoint/2010/main" val="1083841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9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99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9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9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Major Phasing techniques</a:t>
            </a:r>
          </a:p>
        </p:txBody>
      </p:sp>
      <p:sp>
        <p:nvSpPr>
          <p:cNvPr id="165891" name="Rectangle 3"/>
          <p:cNvSpPr>
            <a:spLocks noGrp="1" noChangeArrowheads="1"/>
          </p:cNvSpPr>
          <p:nvPr>
            <p:ph type="body" idx="1"/>
          </p:nvPr>
        </p:nvSpPr>
        <p:spPr/>
        <p:txBody>
          <a:bodyPr/>
          <a:lstStyle/>
          <a:p>
            <a:pPr eaLnBrk="1" hangingPunct="1"/>
            <a:r>
              <a:rPr lang="en-US" smtClean="0"/>
              <a:t>Molecular Replacement</a:t>
            </a:r>
          </a:p>
          <a:p>
            <a:pPr lvl="1" eaLnBrk="1" hangingPunct="1"/>
            <a:endParaRPr lang="en-US" smtClean="0"/>
          </a:p>
          <a:p>
            <a:pPr eaLnBrk="1" hangingPunct="1"/>
            <a:r>
              <a:rPr lang="en-US" smtClean="0"/>
              <a:t>Multiple Isomorphous Replacement</a:t>
            </a:r>
          </a:p>
          <a:p>
            <a:pPr lvl="1" eaLnBrk="1" hangingPunct="1"/>
            <a:endParaRPr lang="en-US" smtClean="0"/>
          </a:p>
          <a:p>
            <a:pPr eaLnBrk="1" hangingPunct="1"/>
            <a:r>
              <a:rPr lang="en-US" smtClean="0"/>
              <a:t>Multiwavelength Anomalous Diffraction</a:t>
            </a:r>
          </a:p>
          <a:p>
            <a:pPr lvl="1" eaLnBrk="1" hangingPunct="1"/>
            <a:endParaRPr lang="en-US" smtClean="0"/>
          </a:p>
          <a:p>
            <a:pPr eaLnBrk="1" hangingPunct="1"/>
            <a:r>
              <a:rPr lang="en-US" smtClean="0"/>
              <a:t>Single-wavelength Anomalous Diffraction</a:t>
            </a:r>
          </a:p>
          <a:p>
            <a:pPr lvl="1" eaLnBrk="1" hangingPunct="1"/>
            <a:endParaRPr lang="en-US" smtClean="0"/>
          </a:p>
        </p:txBody>
      </p:sp>
    </p:spTree>
    <p:extLst>
      <p:ext uri="{BB962C8B-B14F-4D97-AF65-F5344CB8AC3E}">
        <p14:creationId xmlns:p14="http://schemas.microsoft.com/office/powerpoint/2010/main" val="2551082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5891">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2000" fill="hold"/>
                                        <p:tgtEl>
                                          <p:spTgt spid="165891">
                                            <p:txEl>
                                              <p:pRg st="6" end="6"/>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83"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7284"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97285" name="Group 5"/>
          <p:cNvGrpSpPr>
            <a:grpSpLocks/>
          </p:cNvGrpSpPr>
          <p:nvPr/>
        </p:nvGrpSpPr>
        <p:grpSpPr bwMode="auto">
          <a:xfrm>
            <a:off x="-1524000" y="4610100"/>
            <a:ext cx="4876800" cy="304800"/>
            <a:chOff x="288" y="3936"/>
            <a:chExt cx="3072" cy="192"/>
          </a:xfrm>
        </p:grpSpPr>
        <p:sp>
          <p:nvSpPr>
            <p:cNvPr id="97317"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8"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9"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0"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1"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2"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3"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4"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7286" name="Group 14"/>
          <p:cNvGrpSpPr>
            <a:grpSpLocks/>
          </p:cNvGrpSpPr>
          <p:nvPr/>
        </p:nvGrpSpPr>
        <p:grpSpPr bwMode="auto">
          <a:xfrm>
            <a:off x="-1524000" y="3390900"/>
            <a:ext cx="4876800" cy="304800"/>
            <a:chOff x="288" y="3936"/>
            <a:chExt cx="3072" cy="192"/>
          </a:xfrm>
        </p:grpSpPr>
        <p:sp>
          <p:nvSpPr>
            <p:cNvPr id="97309"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0"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1"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2"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3"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4"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5"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6"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7287"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97288" name="Oval 24"/>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89" name="Freeform 25"/>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0" name="Freeform 26"/>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1" name="Freeform 27"/>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2" name="Freeform 28"/>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3" name="Freeform 29"/>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4" name="Freeform 30"/>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5" name="Freeform 31"/>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6" name="Freeform 32"/>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7" name="Freeform 33"/>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8" name="Freeform 34"/>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9" name="Freeform 35"/>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0" name="Freeform 36"/>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1" name="Freeform 37"/>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2" name="Freeform 38"/>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3" name="Freeform 39"/>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7304" name="Group 40"/>
          <p:cNvGrpSpPr>
            <a:grpSpLocks/>
          </p:cNvGrpSpPr>
          <p:nvPr/>
        </p:nvGrpSpPr>
        <p:grpSpPr bwMode="auto">
          <a:xfrm>
            <a:off x="6554788" y="1181100"/>
            <a:ext cx="1069975" cy="5562600"/>
            <a:chOff x="4129" y="744"/>
            <a:chExt cx="674" cy="3504"/>
          </a:xfrm>
        </p:grpSpPr>
        <p:sp>
          <p:nvSpPr>
            <p:cNvPr id="97306" name="Line 41"/>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7" name="Text Box 42"/>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97308" name="Freeform 43"/>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7305" name="Oval 44"/>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8561834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8307"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08"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8309"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98310"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98311" name="Group 7"/>
          <p:cNvGrpSpPr>
            <a:grpSpLocks/>
          </p:cNvGrpSpPr>
          <p:nvPr/>
        </p:nvGrpSpPr>
        <p:grpSpPr bwMode="auto">
          <a:xfrm>
            <a:off x="-1524000" y="4610100"/>
            <a:ext cx="4876800" cy="304800"/>
            <a:chOff x="288" y="3936"/>
            <a:chExt cx="3072" cy="192"/>
          </a:xfrm>
        </p:grpSpPr>
        <p:sp>
          <p:nvSpPr>
            <p:cNvPr id="98340"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1"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2"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3"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4"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5"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6"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7"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8312" name="Group 16"/>
          <p:cNvGrpSpPr>
            <a:grpSpLocks/>
          </p:cNvGrpSpPr>
          <p:nvPr/>
        </p:nvGrpSpPr>
        <p:grpSpPr bwMode="auto">
          <a:xfrm>
            <a:off x="-1524000" y="3390900"/>
            <a:ext cx="4876800" cy="304800"/>
            <a:chOff x="288" y="3936"/>
            <a:chExt cx="3072" cy="192"/>
          </a:xfrm>
        </p:grpSpPr>
        <p:sp>
          <p:nvSpPr>
            <p:cNvPr id="98332"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3"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4"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5"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6"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7"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8"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9"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831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98314"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8315"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6"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7"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8"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9"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0"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1"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2"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3" name="Freeform 35"/>
          <p:cNvSpPr>
            <a:spLocks/>
          </p:cNvSpPr>
          <p:nvPr/>
        </p:nvSpPr>
        <p:spPr bwMode="auto">
          <a:xfrm rot="-1514108">
            <a:off x="3814763" y="30241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4" name="Freeform 36"/>
          <p:cNvSpPr>
            <a:spLocks/>
          </p:cNvSpPr>
          <p:nvPr/>
        </p:nvSpPr>
        <p:spPr bwMode="auto">
          <a:xfrm rot="-1514108">
            <a:off x="4365625" y="27638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5" name="Freeform 37"/>
          <p:cNvSpPr>
            <a:spLocks/>
          </p:cNvSpPr>
          <p:nvPr/>
        </p:nvSpPr>
        <p:spPr bwMode="auto">
          <a:xfrm rot="-1514108">
            <a:off x="4918075" y="2503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6" name="Freeform 38"/>
          <p:cNvSpPr>
            <a:spLocks/>
          </p:cNvSpPr>
          <p:nvPr/>
        </p:nvSpPr>
        <p:spPr bwMode="auto">
          <a:xfrm rot="-1514108">
            <a:off x="5468938" y="22447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7" name="Freeform 39"/>
          <p:cNvSpPr>
            <a:spLocks/>
          </p:cNvSpPr>
          <p:nvPr/>
        </p:nvSpPr>
        <p:spPr bwMode="auto">
          <a:xfrm rot="-1514108">
            <a:off x="6021388" y="19843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8" name="Freeform 40"/>
          <p:cNvSpPr>
            <a:spLocks/>
          </p:cNvSpPr>
          <p:nvPr/>
        </p:nvSpPr>
        <p:spPr bwMode="auto">
          <a:xfrm>
            <a:off x="6600825" y="17811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9" name="Freeform 41"/>
          <p:cNvSpPr>
            <a:spLocks/>
          </p:cNvSpPr>
          <p:nvPr/>
        </p:nvSpPr>
        <p:spPr bwMode="auto">
          <a:xfrm>
            <a:off x="6989763" y="1371600"/>
            <a:ext cx="479425" cy="1295400"/>
          </a:xfrm>
          <a:custGeom>
            <a:avLst/>
            <a:gdLst>
              <a:gd name="T0" fmla="*/ 31750 w 302"/>
              <a:gd name="T1" fmla="*/ 0 h 816"/>
              <a:gd name="T2" fmla="*/ 31750 w 302"/>
              <a:gd name="T3" fmla="*/ 228600 h 816"/>
              <a:gd name="T4" fmla="*/ 74613 w 302"/>
              <a:gd name="T5" fmla="*/ 469900 h 816"/>
              <a:gd name="T6" fmla="*/ 477838 w 302"/>
              <a:gd name="T7" fmla="*/ 542925 h 816"/>
              <a:gd name="T8" fmla="*/ 80963 w 302"/>
              <a:gd name="T9" fmla="*/ 666750 h 816"/>
              <a:gd name="T10" fmla="*/ 31750 w 302"/>
              <a:gd name="T11" fmla="*/ 838200 h 816"/>
              <a:gd name="T12" fmla="*/ 31750 w 302"/>
              <a:gd name="T13" fmla="*/ 1066800 h 816"/>
              <a:gd name="T14" fmla="*/ 31750 w 30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 h="816">
                <a:moveTo>
                  <a:pt x="20" y="0"/>
                </a:moveTo>
                <a:cubicBezTo>
                  <a:pt x="20" y="24"/>
                  <a:pt x="16" y="95"/>
                  <a:pt x="20" y="144"/>
                </a:cubicBezTo>
                <a:cubicBezTo>
                  <a:pt x="24" y="193"/>
                  <a:pt x="0" y="263"/>
                  <a:pt x="47" y="296"/>
                </a:cubicBezTo>
                <a:cubicBezTo>
                  <a:pt x="94" y="329"/>
                  <a:pt x="300" y="321"/>
                  <a:pt x="301" y="342"/>
                </a:cubicBezTo>
                <a:cubicBezTo>
                  <a:pt x="302" y="363"/>
                  <a:pt x="98" y="389"/>
                  <a:pt x="51" y="420"/>
                </a:cubicBezTo>
                <a:cubicBezTo>
                  <a:pt x="4" y="451"/>
                  <a:pt x="25" y="486"/>
                  <a:pt x="20" y="528"/>
                </a:cubicBezTo>
                <a:cubicBezTo>
                  <a:pt x="15" y="570"/>
                  <a:pt x="20" y="624"/>
                  <a:pt x="20" y="672"/>
                </a:cubicBezTo>
                <a:cubicBezTo>
                  <a:pt x="20" y="720"/>
                  <a:pt x="20" y="792"/>
                  <a:pt x="20"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0" name="Freeform 42"/>
          <p:cNvSpPr>
            <a:spLocks/>
          </p:cNvSpPr>
          <p:nvPr/>
        </p:nvSpPr>
        <p:spPr bwMode="auto">
          <a:xfrm rot="-1514108">
            <a:off x="3263900" y="32829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1" name="Oval 43"/>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68604926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9331"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9332"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99333" name="Group 5"/>
          <p:cNvGrpSpPr>
            <a:grpSpLocks/>
          </p:cNvGrpSpPr>
          <p:nvPr/>
        </p:nvGrpSpPr>
        <p:grpSpPr bwMode="auto">
          <a:xfrm>
            <a:off x="-1524000" y="4610100"/>
            <a:ext cx="4876800" cy="304800"/>
            <a:chOff x="288" y="3936"/>
            <a:chExt cx="3072" cy="192"/>
          </a:xfrm>
        </p:grpSpPr>
        <p:sp>
          <p:nvSpPr>
            <p:cNvPr id="99368"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9"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0"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1"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2"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3"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4"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5"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9334" name="Group 14"/>
          <p:cNvGrpSpPr>
            <a:grpSpLocks/>
          </p:cNvGrpSpPr>
          <p:nvPr/>
        </p:nvGrpSpPr>
        <p:grpSpPr bwMode="auto">
          <a:xfrm>
            <a:off x="-1524000" y="3390900"/>
            <a:ext cx="4876800" cy="304800"/>
            <a:chOff x="288" y="3936"/>
            <a:chExt cx="3072" cy="192"/>
          </a:xfrm>
        </p:grpSpPr>
        <p:sp>
          <p:nvSpPr>
            <p:cNvPr id="99360"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1"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2"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3"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4"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5"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6"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7"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9335"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99336" name="Freeform 24"/>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7" name="Freeform 25"/>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8" name="Freeform 26"/>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9" name="Freeform 27"/>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0" name="Freeform 28"/>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1" name="Freeform 29"/>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2" name="Freeform 30"/>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3" name="Freeform 31"/>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4" name="Freeform 32"/>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5" name="Freeform 33"/>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6" name="Freeform 34"/>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7" name="Freeform 35"/>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8" name="Freeform 36"/>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9" name="Freeform 37"/>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50" name="Freeform 38"/>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9351" name="Group 39"/>
          <p:cNvGrpSpPr>
            <a:grpSpLocks/>
          </p:cNvGrpSpPr>
          <p:nvPr/>
        </p:nvGrpSpPr>
        <p:grpSpPr bwMode="auto">
          <a:xfrm>
            <a:off x="6554788" y="1181100"/>
            <a:ext cx="1069975" cy="5562600"/>
            <a:chOff x="4129" y="744"/>
            <a:chExt cx="674" cy="3504"/>
          </a:xfrm>
        </p:grpSpPr>
        <p:sp>
          <p:nvSpPr>
            <p:cNvPr id="99357" name="Line 40"/>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58" name="Text Box 41"/>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99359" name="Freeform 42"/>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28395" name="Group 43"/>
          <p:cNvGrpSpPr>
            <a:grpSpLocks/>
          </p:cNvGrpSpPr>
          <p:nvPr/>
        </p:nvGrpSpPr>
        <p:grpSpPr bwMode="auto">
          <a:xfrm>
            <a:off x="3236913" y="3476625"/>
            <a:ext cx="204787" cy="1323975"/>
            <a:chOff x="2039" y="2190"/>
            <a:chExt cx="129" cy="834"/>
          </a:xfrm>
        </p:grpSpPr>
        <p:sp>
          <p:nvSpPr>
            <p:cNvPr id="99355" name="Oval 44"/>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9356" name="Oval 45"/>
            <p:cNvSpPr>
              <a:spLocks noChangeArrowheads="1"/>
            </p:cNvSpPr>
            <p:nvPr/>
          </p:nvSpPr>
          <p:spPr bwMode="auto">
            <a:xfrm>
              <a:off x="2039" y="2190"/>
              <a:ext cx="129" cy="13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28398" name="Oval 4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28399" name="Oval 47"/>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68317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83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2839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839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28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98" grpId="0" animBg="1"/>
      <p:bldP spid="22839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5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5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10035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10035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100359" name="Group 7"/>
          <p:cNvGrpSpPr>
            <a:grpSpLocks/>
          </p:cNvGrpSpPr>
          <p:nvPr/>
        </p:nvGrpSpPr>
        <p:grpSpPr bwMode="auto">
          <a:xfrm>
            <a:off x="-1524000" y="4610100"/>
            <a:ext cx="4876800" cy="304800"/>
            <a:chOff x="288" y="3936"/>
            <a:chExt cx="3072" cy="192"/>
          </a:xfrm>
        </p:grpSpPr>
        <p:sp>
          <p:nvSpPr>
            <p:cNvPr id="100388"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9"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0"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1"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2"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3"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4"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5"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0360" name="Group 16"/>
          <p:cNvGrpSpPr>
            <a:grpSpLocks/>
          </p:cNvGrpSpPr>
          <p:nvPr/>
        </p:nvGrpSpPr>
        <p:grpSpPr bwMode="auto">
          <a:xfrm>
            <a:off x="-1524000" y="3390900"/>
            <a:ext cx="4876800" cy="304800"/>
            <a:chOff x="288" y="3936"/>
            <a:chExt cx="3072" cy="192"/>
          </a:xfrm>
        </p:grpSpPr>
        <p:sp>
          <p:nvSpPr>
            <p:cNvPr id="100380"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1"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2"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3"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4"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5"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6"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7"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036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100362" name="Oval 2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63"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4"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5"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6"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7"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8"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9"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0"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1" name="Freeform 35"/>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2" name="Freeform 36"/>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3" name="Freeform 37"/>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4" name="Freeform 38"/>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5" name="Freeform 39"/>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6" name="Freeform 40"/>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7" name="Freeform 41"/>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8" name="Freeform 42"/>
          <p:cNvSpPr>
            <a:spLocks/>
          </p:cNvSpPr>
          <p:nvPr/>
        </p:nvSpPr>
        <p:spPr bwMode="auto">
          <a:xfrm>
            <a:off x="6997700" y="1368425"/>
            <a:ext cx="627063" cy="1295400"/>
          </a:xfrm>
          <a:custGeom>
            <a:avLst/>
            <a:gdLst>
              <a:gd name="T0" fmla="*/ 23813 w 395"/>
              <a:gd name="T1" fmla="*/ 0 h 816"/>
              <a:gd name="T2" fmla="*/ 23813 w 395"/>
              <a:gd name="T3" fmla="*/ 228600 h 816"/>
              <a:gd name="T4" fmla="*/ 15875 w 395"/>
              <a:gd name="T5" fmla="*/ 390525 h 816"/>
              <a:gd name="T6" fmla="*/ 120650 w 395"/>
              <a:gd name="T7" fmla="*/ 476250 h 816"/>
              <a:gd name="T8" fmla="*/ 625475 w 395"/>
              <a:gd name="T9" fmla="*/ 533400 h 816"/>
              <a:gd name="T10" fmla="*/ 133350 w 395"/>
              <a:gd name="T11" fmla="*/ 650875 h 816"/>
              <a:gd name="T12" fmla="*/ 28575 w 395"/>
              <a:gd name="T13" fmla="*/ 714375 h 816"/>
              <a:gd name="T14" fmla="*/ 23813 w 395"/>
              <a:gd name="T15" fmla="*/ 838200 h 816"/>
              <a:gd name="T16" fmla="*/ 23813 w 395"/>
              <a:gd name="T17" fmla="*/ 1066800 h 816"/>
              <a:gd name="T18" fmla="*/ 23813 w 395"/>
              <a:gd name="T19" fmla="*/ 129540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9" name="Oval 43"/>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6033559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37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8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10138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10138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101383" name="Group 7"/>
          <p:cNvGrpSpPr>
            <a:grpSpLocks/>
          </p:cNvGrpSpPr>
          <p:nvPr/>
        </p:nvGrpSpPr>
        <p:grpSpPr bwMode="auto">
          <a:xfrm>
            <a:off x="-1524000" y="4610100"/>
            <a:ext cx="4876800" cy="304800"/>
            <a:chOff x="288" y="3936"/>
            <a:chExt cx="3072" cy="192"/>
          </a:xfrm>
        </p:grpSpPr>
        <p:sp>
          <p:nvSpPr>
            <p:cNvPr id="101414"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5"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6"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7"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8"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9"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20"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21"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1384" name="Group 16"/>
          <p:cNvGrpSpPr>
            <a:grpSpLocks/>
          </p:cNvGrpSpPr>
          <p:nvPr/>
        </p:nvGrpSpPr>
        <p:grpSpPr bwMode="auto">
          <a:xfrm>
            <a:off x="-1524000" y="3390900"/>
            <a:ext cx="4876800" cy="304800"/>
            <a:chOff x="288" y="3936"/>
            <a:chExt cx="3072" cy="192"/>
          </a:xfrm>
        </p:grpSpPr>
        <p:sp>
          <p:nvSpPr>
            <p:cNvPr id="101406"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7"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8"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9"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0"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1"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2"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3"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138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10138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38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01388" name="Group 28"/>
          <p:cNvGrpSpPr>
            <a:grpSpLocks/>
          </p:cNvGrpSpPr>
          <p:nvPr/>
        </p:nvGrpSpPr>
        <p:grpSpPr bwMode="auto">
          <a:xfrm>
            <a:off x="3241675" y="1903413"/>
            <a:ext cx="3751263" cy="2732087"/>
            <a:chOff x="2082" y="1183"/>
            <a:chExt cx="2363" cy="1721"/>
          </a:xfrm>
        </p:grpSpPr>
        <p:sp>
          <p:nvSpPr>
            <p:cNvPr id="101398" name="Freeform 29"/>
            <p:cNvSpPr>
              <a:spLocks/>
            </p:cNvSpPr>
            <p:nvPr/>
          </p:nvSpPr>
          <p:spPr bwMode="auto">
            <a:xfrm rot="-2169491">
              <a:off x="2082" y="2712"/>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9" name="Freeform 30"/>
            <p:cNvSpPr>
              <a:spLocks/>
            </p:cNvSpPr>
            <p:nvPr/>
          </p:nvSpPr>
          <p:spPr bwMode="auto">
            <a:xfrm rot="-2169491">
              <a:off x="2392" y="248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0" name="Freeform 31"/>
            <p:cNvSpPr>
              <a:spLocks/>
            </p:cNvSpPr>
            <p:nvPr/>
          </p:nvSpPr>
          <p:spPr bwMode="auto">
            <a:xfrm rot="-2169491">
              <a:off x="2702" y="225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1" name="Freeform 32"/>
            <p:cNvSpPr>
              <a:spLocks/>
            </p:cNvSpPr>
            <p:nvPr/>
          </p:nvSpPr>
          <p:spPr bwMode="auto">
            <a:xfrm rot="-2169491">
              <a:off x="3012" y="203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2" name="Freeform 33"/>
            <p:cNvSpPr>
              <a:spLocks/>
            </p:cNvSpPr>
            <p:nvPr/>
          </p:nvSpPr>
          <p:spPr bwMode="auto">
            <a:xfrm rot="-2169491">
              <a:off x="3323" y="180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3" name="Freeform 34"/>
            <p:cNvSpPr>
              <a:spLocks/>
            </p:cNvSpPr>
            <p:nvPr/>
          </p:nvSpPr>
          <p:spPr bwMode="auto">
            <a:xfrm rot="-2169491">
              <a:off x="3633" y="15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4" name="Freeform 35"/>
            <p:cNvSpPr>
              <a:spLocks/>
            </p:cNvSpPr>
            <p:nvPr/>
          </p:nvSpPr>
          <p:spPr bwMode="auto">
            <a:xfrm rot="-2169491">
              <a:off x="3943" y="13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5" name="Freeform 36"/>
            <p:cNvSpPr>
              <a:spLocks/>
            </p:cNvSpPr>
            <p:nvPr/>
          </p:nvSpPr>
          <p:spPr bwMode="auto">
            <a:xfrm>
              <a:off x="4285" y="1183"/>
              <a:ext cx="160" cy="153"/>
            </a:xfrm>
            <a:custGeom>
              <a:avLst/>
              <a:gdLst>
                <a:gd name="T0" fmla="*/ 4 w 160"/>
                <a:gd name="T1" fmla="*/ 153 h 153"/>
                <a:gd name="T2" fmla="*/ 25 w 160"/>
                <a:gd name="T3" fmla="*/ 19 h 153"/>
                <a:gd name="T4" fmla="*/ 160 w 160"/>
                <a:gd name="T5" fmla="*/ 4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1389" name="Freeform 37"/>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0" name="Freeform 38"/>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1" name="Freeform 39"/>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2" name="Freeform 40"/>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3" name="Freeform 41"/>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4" name="Freeform 42"/>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5" name="Freeform 43"/>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6" name="Freeform 44"/>
          <p:cNvSpPr>
            <a:spLocks/>
          </p:cNvSpPr>
          <p:nvPr/>
        </p:nvSpPr>
        <p:spPr bwMode="auto">
          <a:xfrm>
            <a:off x="6967538" y="1371600"/>
            <a:ext cx="858837" cy="1295400"/>
          </a:xfrm>
          <a:custGeom>
            <a:avLst/>
            <a:gdLst>
              <a:gd name="T0" fmla="*/ 50800 w 541"/>
              <a:gd name="T1" fmla="*/ 0 h 816"/>
              <a:gd name="T2" fmla="*/ 50800 w 541"/>
              <a:gd name="T3" fmla="*/ 228600 h 816"/>
              <a:gd name="T4" fmla="*/ 42862 w 541"/>
              <a:gd name="T5" fmla="*/ 338138 h 816"/>
              <a:gd name="T6" fmla="*/ 49212 w 541"/>
              <a:gd name="T7" fmla="*/ 428625 h 816"/>
              <a:gd name="T8" fmla="*/ 147637 w 541"/>
              <a:gd name="T9" fmla="*/ 466725 h 816"/>
              <a:gd name="T10" fmla="*/ 857250 w 541"/>
              <a:gd name="T11" fmla="*/ 533400 h 816"/>
              <a:gd name="T12" fmla="*/ 134937 w 541"/>
              <a:gd name="T13" fmla="*/ 654050 h 816"/>
              <a:gd name="T14" fmla="*/ 49212 w 541"/>
              <a:gd name="T15" fmla="*/ 758825 h 816"/>
              <a:gd name="T16" fmla="*/ 50800 w 541"/>
              <a:gd name="T17" fmla="*/ 838200 h 816"/>
              <a:gd name="T18" fmla="*/ 50800 w 541"/>
              <a:gd name="T19" fmla="*/ 1066800 h 816"/>
              <a:gd name="T20" fmla="*/ 50800 w 541"/>
              <a:gd name="T21" fmla="*/ 1295400 h 8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1" h="816">
                <a:moveTo>
                  <a:pt x="32" y="0"/>
                </a:moveTo>
                <a:cubicBezTo>
                  <a:pt x="32" y="24"/>
                  <a:pt x="33" y="109"/>
                  <a:pt x="32" y="144"/>
                </a:cubicBezTo>
                <a:cubicBezTo>
                  <a:pt x="31" y="179"/>
                  <a:pt x="27" y="192"/>
                  <a:pt x="27" y="213"/>
                </a:cubicBezTo>
                <a:cubicBezTo>
                  <a:pt x="27" y="234"/>
                  <a:pt x="20" y="257"/>
                  <a:pt x="31" y="270"/>
                </a:cubicBezTo>
                <a:cubicBezTo>
                  <a:pt x="42" y="283"/>
                  <a:pt x="8" y="283"/>
                  <a:pt x="93" y="294"/>
                </a:cubicBezTo>
                <a:cubicBezTo>
                  <a:pt x="178" y="305"/>
                  <a:pt x="541" y="316"/>
                  <a:pt x="540" y="336"/>
                </a:cubicBezTo>
                <a:cubicBezTo>
                  <a:pt x="539" y="356"/>
                  <a:pt x="170" y="388"/>
                  <a:pt x="85" y="412"/>
                </a:cubicBezTo>
                <a:cubicBezTo>
                  <a:pt x="0" y="436"/>
                  <a:pt x="40" y="459"/>
                  <a:pt x="31" y="478"/>
                </a:cubicBezTo>
                <a:cubicBezTo>
                  <a:pt x="22" y="497"/>
                  <a:pt x="32" y="496"/>
                  <a:pt x="32" y="528"/>
                </a:cubicBezTo>
                <a:cubicBezTo>
                  <a:pt x="32" y="560"/>
                  <a:pt x="32" y="624"/>
                  <a:pt x="32" y="672"/>
                </a:cubicBezTo>
                <a:cubicBezTo>
                  <a:pt x="32" y="720"/>
                  <a:pt x="32" y="792"/>
                  <a:pt x="32"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7" name="Oval 45"/>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84287246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Major Phasing techniques</a:t>
            </a:r>
          </a:p>
        </p:txBody>
      </p:sp>
      <p:sp>
        <p:nvSpPr>
          <p:cNvPr id="166915" name="Rectangle 3"/>
          <p:cNvSpPr>
            <a:spLocks noGrp="1" noChangeArrowheads="1"/>
          </p:cNvSpPr>
          <p:nvPr>
            <p:ph type="body" idx="1"/>
          </p:nvPr>
        </p:nvSpPr>
        <p:spPr/>
        <p:txBody>
          <a:bodyPr/>
          <a:lstStyle/>
          <a:p>
            <a:pPr eaLnBrk="1" hangingPunct="1"/>
            <a:r>
              <a:rPr lang="en-US" smtClean="0"/>
              <a:t>Molecular Replacement</a:t>
            </a:r>
          </a:p>
          <a:p>
            <a:pPr lvl="1" eaLnBrk="1" hangingPunct="1"/>
            <a:endParaRPr lang="en-US" smtClean="0"/>
          </a:p>
          <a:p>
            <a:pPr eaLnBrk="1" hangingPunct="1"/>
            <a:r>
              <a:rPr lang="en-US" smtClean="0"/>
              <a:t>Multiple Isomorphous Replacement</a:t>
            </a:r>
          </a:p>
          <a:p>
            <a:pPr lvl="1" eaLnBrk="1" hangingPunct="1"/>
            <a:endParaRPr lang="en-US" smtClean="0"/>
          </a:p>
          <a:p>
            <a:pPr eaLnBrk="1" hangingPunct="1"/>
            <a:r>
              <a:rPr lang="en-US" smtClean="0"/>
              <a:t>Multiwavelength Anomalous Diffraction</a:t>
            </a:r>
          </a:p>
          <a:p>
            <a:pPr lvl="1" eaLnBrk="1" hangingPunct="1"/>
            <a:endParaRPr lang="en-US" smtClean="0"/>
          </a:p>
          <a:p>
            <a:pPr eaLnBrk="1" hangingPunct="1"/>
            <a:r>
              <a:rPr lang="en-US" smtClean="0"/>
              <a:t>Single-wavelength Anomalous Diffraction</a:t>
            </a:r>
          </a:p>
          <a:p>
            <a:pPr lvl="1" eaLnBrk="1" hangingPunct="1"/>
            <a:endParaRPr lang="en-US" smtClean="0"/>
          </a:p>
        </p:txBody>
      </p:sp>
    </p:spTree>
    <p:extLst>
      <p:ext uri="{BB962C8B-B14F-4D97-AF65-F5344CB8AC3E}">
        <p14:creationId xmlns:p14="http://schemas.microsoft.com/office/powerpoint/2010/main" val="2552544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691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1"/>
          <p:cNvSpPr txBox="1">
            <a:spLocks noChangeArrowheads="1"/>
          </p:cNvSpPr>
          <p:nvPr/>
        </p:nvSpPr>
        <p:spPr bwMode="auto">
          <a:xfrm>
            <a:off x="1960563" y="3997325"/>
            <a:ext cx="608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6000">
                <a:solidFill>
                  <a:srgbClr val="FF0000"/>
                </a:solidFill>
              </a:rPr>
              <a:t>?</a:t>
            </a:r>
          </a:p>
        </p:txBody>
      </p:sp>
      <p:sp>
        <p:nvSpPr>
          <p:cNvPr id="103427" name="Rectangle 2"/>
          <p:cNvSpPr>
            <a:spLocks noGrp="1" noChangeArrowheads="1"/>
          </p:cNvSpPr>
          <p:nvPr>
            <p:ph type="title"/>
          </p:nvPr>
        </p:nvSpPr>
        <p:spPr/>
        <p:txBody>
          <a:bodyPr/>
          <a:lstStyle/>
          <a:p>
            <a:pPr eaLnBrk="1" hangingPunct="1"/>
            <a:r>
              <a:rPr lang="en-US" smtClean="0"/>
              <a:t>Molecular Replacement</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ext Box 9"/>
          <p:cNvSpPr txBox="1">
            <a:spLocks noChangeArrowheads="1"/>
          </p:cNvSpPr>
          <p:nvPr/>
        </p:nvSpPr>
        <p:spPr bwMode="auto">
          <a:xfrm>
            <a:off x="2892425" y="145415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solidFill>
                  <a:srgbClr val="000000"/>
                </a:solidFill>
              </a:rPr>
              <a:t>correct structure and intensities</a:t>
            </a:r>
          </a:p>
        </p:txBody>
      </p:sp>
      <p:sp>
        <p:nvSpPr>
          <p:cNvPr id="103431" name="Rectangle 10"/>
          <p:cNvSpPr>
            <a:spLocks noChangeArrowheads="1"/>
          </p:cNvSpPr>
          <p:nvPr/>
        </p:nvSpPr>
        <p:spPr bwMode="auto">
          <a:xfrm>
            <a:off x="0" y="6143625"/>
            <a:ext cx="392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solidFill>
                  <a:srgbClr val="000000"/>
                </a:solidFill>
                <a:latin typeface="Courier New" pitchFamily="49" charset="0"/>
              </a:rPr>
              <a:t>http://www.ysbl.york.ac.uk/~cowtan/fourier/coeff.html</a:t>
            </a:r>
          </a:p>
        </p:txBody>
      </p:sp>
    </p:spTree>
    <p:extLst>
      <p:ext uri="{BB962C8B-B14F-4D97-AF65-F5344CB8AC3E}">
        <p14:creationId xmlns:p14="http://schemas.microsoft.com/office/powerpoint/2010/main" val="1014755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27"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29"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0"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1"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2"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3"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4"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1035"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1036"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1037"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1038"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9" name="Line 15"/>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1040" name="Text Box 16"/>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71223861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Molecular Replacement</a:t>
            </a: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l="37215" t="37215" r="37215" b="37215"/>
          <a:stretch>
            <a:fillRect/>
          </a:stretch>
        </p:blipFill>
        <p:spPr bwMode="auto">
          <a:xfrm>
            <a:off x="1700213" y="3984625"/>
            <a:ext cx="11684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8" name="Picture 10" descr="MR_Fc"/>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851525" y="3635375"/>
            <a:ext cx="19018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11"/>
          <p:cNvSpPr txBox="1">
            <a:spLocks noChangeArrowheads="1"/>
          </p:cNvSpPr>
          <p:nvPr/>
        </p:nvSpPr>
        <p:spPr bwMode="auto">
          <a:xfrm>
            <a:off x="2378075" y="1454150"/>
            <a:ext cx="438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use something similar as a starting model</a:t>
            </a:r>
          </a:p>
        </p:txBody>
      </p:sp>
    </p:spTree>
    <p:extLst>
      <p:ext uri="{BB962C8B-B14F-4D97-AF65-F5344CB8AC3E}">
        <p14:creationId xmlns:p14="http://schemas.microsoft.com/office/powerpoint/2010/main" val="1753417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nodeType="clickEffect">
                                  <p:stCondLst>
                                    <p:cond delay="0"/>
                                  </p:stCondLst>
                                  <p:childTnLst>
                                    <p:animRot by="21600000">
                                      <p:cBhvr>
                                        <p:cTn id="6" dur="3000" fill="hold"/>
                                        <p:tgtEl>
                                          <p:spTgt spid="15053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50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t>Model Building</a:t>
            </a:r>
          </a:p>
        </p:txBody>
      </p:sp>
      <p:pic>
        <p:nvPicPr>
          <p:cNvPr id="1054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7"/>
          <p:cNvSpPr txBox="1">
            <a:spLocks noChangeArrowheads="1"/>
          </p:cNvSpPr>
          <p:nvPr/>
        </p:nvSpPr>
        <p:spPr bwMode="auto">
          <a:xfrm>
            <a:off x="2689225" y="1454150"/>
            <a:ext cx="376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current model is missing something</a:t>
            </a:r>
          </a:p>
        </p:txBody>
      </p:sp>
    </p:spTree>
    <p:extLst>
      <p:ext uri="{BB962C8B-B14F-4D97-AF65-F5344CB8AC3E}">
        <p14:creationId xmlns:p14="http://schemas.microsoft.com/office/powerpoint/2010/main" val="325474432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Model Building</a:t>
            </a: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Text Box 5"/>
          <p:cNvSpPr txBox="1">
            <a:spLocks noChangeArrowheads="1"/>
          </p:cNvSpPr>
          <p:nvPr/>
        </p:nvSpPr>
        <p:spPr bwMode="auto">
          <a:xfrm>
            <a:off x="3508375" y="1454150"/>
            <a:ext cx="212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phases from model</a:t>
            </a:r>
          </a:p>
        </p:txBody>
      </p:sp>
    </p:spTree>
    <p:extLst>
      <p:ext uri="{BB962C8B-B14F-4D97-AF65-F5344CB8AC3E}">
        <p14:creationId xmlns:p14="http://schemas.microsoft.com/office/powerpoint/2010/main" val="258063083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Rectangle 2"/>
          <p:cNvSpPr>
            <a:spLocks noGrp="1" noChangeArrowheads="1"/>
          </p:cNvSpPr>
          <p:nvPr>
            <p:ph type="title"/>
          </p:nvPr>
        </p:nvSpPr>
        <p:spPr/>
        <p:txBody>
          <a:bodyPr/>
          <a:lstStyle/>
          <a:p>
            <a:pPr eaLnBrk="1" hangingPunct="1"/>
            <a:r>
              <a:rPr lang="en-US" smtClean="0"/>
              <a:t>Model Building</a:t>
            </a: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2441575" y="1454150"/>
            <a:ext cx="426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missing bits show up in “difference map”</a:t>
            </a:r>
          </a:p>
        </p:txBody>
      </p:sp>
      <p:sp>
        <p:nvSpPr>
          <p:cNvPr id="10752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71271198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p:txBody>
          <a:bodyPr/>
          <a:lstStyle/>
          <a:p>
            <a:pPr eaLnBrk="1" hangingPunct="1"/>
            <a:r>
              <a:rPr lang="en-US" smtClean="0"/>
              <a:t>Model Building</a:t>
            </a:r>
          </a:p>
        </p:txBody>
      </p:sp>
      <p:pic>
        <p:nvPicPr>
          <p:cNvPr id="108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Text Box 5"/>
          <p:cNvSpPr txBox="1">
            <a:spLocks noChangeArrowheads="1"/>
          </p:cNvSpPr>
          <p:nvPr/>
        </p:nvSpPr>
        <p:spPr bwMode="auto">
          <a:xfrm>
            <a:off x="2441575" y="1454150"/>
            <a:ext cx="5135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missing bits show up better in F</a:t>
            </a:r>
            <a:r>
              <a:rPr lang="en-US" baseline="-25000">
                <a:solidFill>
                  <a:srgbClr val="000000"/>
                </a:solidFill>
              </a:rPr>
              <a:t>O</a:t>
            </a:r>
            <a:r>
              <a:rPr lang="en-US">
                <a:solidFill>
                  <a:srgbClr val="000000"/>
                </a:solidFill>
              </a:rPr>
              <a:t> + (F</a:t>
            </a:r>
            <a:r>
              <a:rPr lang="en-US" baseline="-25000">
                <a:solidFill>
                  <a:srgbClr val="000000"/>
                </a:solidFill>
              </a:rPr>
              <a:t>O</a:t>
            </a:r>
            <a:r>
              <a:rPr lang="en-US">
                <a:solidFill>
                  <a:srgbClr val="000000"/>
                </a:solidFill>
              </a:rPr>
              <a:t> - F</a:t>
            </a:r>
            <a:r>
              <a:rPr lang="en-US" baseline="-25000">
                <a:solidFill>
                  <a:srgbClr val="000000"/>
                </a:solidFill>
              </a:rPr>
              <a:t>C</a:t>
            </a:r>
            <a:r>
              <a:rPr lang="en-US">
                <a:solidFill>
                  <a:srgbClr val="000000"/>
                </a:solidFill>
              </a:rPr>
              <a:t>) map</a:t>
            </a:r>
          </a:p>
        </p:txBody>
      </p:sp>
      <p:sp>
        <p:nvSpPr>
          <p:cNvPr id="108550"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32141991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a:xfrm>
            <a:off x="457200" y="0"/>
            <a:ext cx="8229600" cy="1143000"/>
          </a:xfrm>
        </p:spPr>
        <p:txBody>
          <a:bodyPr/>
          <a:lstStyle/>
          <a:p>
            <a:r>
              <a:rPr lang="en-US"/>
              <a:t>The “phase problem”</a:t>
            </a:r>
          </a:p>
        </p:txBody>
      </p:sp>
      <p:pic>
        <p:nvPicPr>
          <p:cNvPr id="602115" name="Picture 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56368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2116" name="Picture 4" descr="horse-ft-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4003675"/>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2117" name="Picture 5" descr="horse-ft-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400685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2118" name="Picture 6" descr="hors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1565275"/>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3108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a:xfrm>
            <a:off x="457200" y="0"/>
            <a:ext cx="8229600" cy="1143000"/>
          </a:xfrm>
        </p:spPr>
        <p:txBody>
          <a:bodyPr/>
          <a:lstStyle/>
          <a:p>
            <a:r>
              <a:rPr lang="en-US"/>
              <a:t>The “phase problem”</a:t>
            </a:r>
          </a:p>
        </p:txBody>
      </p:sp>
      <p:pic>
        <p:nvPicPr>
          <p:cNvPr id="603139" name="Picture 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56368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3140" name="Picture 4" descr="hors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565275"/>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3141" name="Picture 5" descr="horse_phase0_am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31800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3142" name="Freeform 6"/>
          <p:cNvSpPr>
            <a:spLocks/>
          </p:cNvSpPr>
          <p:nvPr/>
        </p:nvSpPr>
        <p:spPr bwMode="auto">
          <a:xfrm>
            <a:off x="2159000" y="3606800"/>
            <a:ext cx="758825" cy="1728788"/>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3143" name="Freeform 7"/>
          <p:cNvSpPr>
            <a:spLocks/>
          </p:cNvSpPr>
          <p:nvPr/>
        </p:nvSpPr>
        <p:spPr bwMode="auto">
          <a:xfrm flipH="1">
            <a:off x="6145213" y="3646488"/>
            <a:ext cx="758825" cy="1728787"/>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3144" name="Text Box 8"/>
          <p:cNvSpPr txBox="1">
            <a:spLocks noChangeArrowheads="1"/>
          </p:cNvSpPr>
          <p:nvPr/>
        </p:nvSpPr>
        <p:spPr bwMode="auto">
          <a:xfrm>
            <a:off x="2351088" y="374173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t>
            </a:r>
            <a:r>
              <a:rPr lang="en-US">
                <a:solidFill>
                  <a:srgbClr val="33CC33"/>
                </a:solidFill>
              </a:rPr>
              <a:t>h</a:t>
            </a:r>
            <a:r>
              <a:rPr lang="en-US">
                <a:solidFill>
                  <a:schemeClr val="accent2"/>
                </a:solidFill>
              </a:rPr>
              <a:t>a</a:t>
            </a:r>
            <a:r>
              <a:rPr lang="en-US">
                <a:solidFill>
                  <a:srgbClr val="FF0000"/>
                </a:solidFill>
              </a:rPr>
              <a:t>s</a:t>
            </a:r>
            <a:r>
              <a:rPr lang="en-US">
                <a:solidFill>
                  <a:srgbClr val="33CC33"/>
                </a:solidFill>
              </a:rPr>
              <a:t>e</a:t>
            </a:r>
            <a:r>
              <a:rPr lang="en-US">
                <a:solidFill>
                  <a:schemeClr val="accent2"/>
                </a:solidFill>
              </a:rPr>
              <a:t>s</a:t>
            </a:r>
          </a:p>
        </p:txBody>
      </p:sp>
      <p:sp>
        <p:nvSpPr>
          <p:cNvPr id="603145" name="Text Box 9"/>
          <p:cNvSpPr txBox="1">
            <a:spLocks noChangeArrowheads="1"/>
          </p:cNvSpPr>
          <p:nvPr/>
        </p:nvSpPr>
        <p:spPr bwMode="auto">
          <a:xfrm>
            <a:off x="5348288" y="374491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Amplitudes</a:t>
            </a:r>
          </a:p>
        </p:txBody>
      </p:sp>
    </p:spTree>
    <p:extLst>
      <p:ext uri="{BB962C8B-B14F-4D97-AF65-F5344CB8AC3E}">
        <p14:creationId xmlns:p14="http://schemas.microsoft.com/office/powerpoint/2010/main" val="406215073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457200" y="0"/>
            <a:ext cx="8229600" cy="1143000"/>
          </a:xfrm>
        </p:spPr>
        <p:txBody>
          <a:bodyPr/>
          <a:lstStyle/>
          <a:p>
            <a:r>
              <a:rPr lang="en-US"/>
              <a:t>The “phase problem”</a:t>
            </a:r>
          </a:p>
        </p:txBody>
      </p:sp>
      <p:pic>
        <p:nvPicPr>
          <p:cNvPr id="604163" name="Picture 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563688"/>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4164" name="Freeform 4"/>
          <p:cNvSpPr>
            <a:spLocks/>
          </p:cNvSpPr>
          <p:nvPr/>
        </p:nvSpPr>
        <p:spPr bwMode="auto">
          <a:xfrm>
            <a:off x="2159000" y="3606800"/>
            <a:ext cx="758825" cy="1728788"/>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165" name="Freeform 5"/>
          <p:cNvSpPr>
            <a:spLocks/>
          </p:cNvSpPr>
          <p:nvPr/>
        </p:nvSpPr>
        <p:spPr bwMode="auto">
          <a:xfrm flipH="1">
            <a:off x="6145213" y="3646488"/>
            <a:ext cx="758825" cy="1728787"/>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166" name="Text Box 6"/>
          <p:cNvSpPr txBox="1">
            <a:spLocks noChangeArrowheads="1"/>
          </p:cNvSpPr>
          <p:nvPr/>
        </p:nvSpPr>
        <p:spPr bwMode="auto">
          <a:xfrm>
            <a:off x="2351088" y="374173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t>
            </a:r>
            <a:r>
              <a:rPr lang="en-US">
                <a:solidFill>
                  <a:srgbClr val="33CC33"/>
                </a:solidFill>
              </a:rPr>
              <a:t>h</a:t>
            </a:r>
            <a:r>
              <a:rPr lang="en-US">
                <a:solidFill>
                  <a:schemeClr val="accent2"/>
                </a:solidFill>
              </a:rPr>
              <a:t>a</a:t>
            </a:r>
            <a:r>
              <a:rPr lang="en-US">
                <a:solidFill>
                  <a:srgbClr val="FF0000"/>
                </a:solidFill>
              </a:rPr>
              <a:t>s</a:t>
            </a:r>
            <a:r>
              <a:rPr lang="en-US">
                <a:solidFill>
                  <a:srgbClr val="33CC33"/>
                </a:solidFill>
              </a:rPr>
              <a:t>e</a:t>
            </a:r>
            <a:r>
              <a:rPr lang="en-US">
                <a:solidFill>
                  <a:schemeClr val="accent2"/>
                </a:solidFill>
              </a:rPr>
              <a:t>s</a:t>
            </a:r>
          </a:p>
        </p:txBody>
      </p:sp>
      <p:sp>
        <p:nvSpPr>
          <p:cNvPr id="604167" name="Text Box 7"/>
          <p:cNvSpPr txBox="1">
            <a:spLocks noChangeArrowheads="1"/>
          </p:cNvSpPr>
          <p:nvPr/>
        </p:nvSpPr>
        <p:spPr bwMode="auto">
          <a:xfrm>
            <a:off x="5348288" y="374491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Amplitudes</a:t>
            </a:r>
          </a:p>
        </p:txBody>
      </p:sp>
      <p:pic>
        <p:nvPicPr>
          <p:cNvPr id="604168" name="Picture 8" descr="horse-nor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225" y="15621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4169" name="Picture 9" descr="horse_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31323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48632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descr="horse_2fo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4313238"/>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5187" name="Rectangle 3"/>
          <p:cNvSpPr>
            <a:spLocks noGrp="1" noChangeArrowheads="1"/>
          </p:cNvSpPr>
          <p:nvPr>
            <p:ph type="title"/>
          </p:nvPr>
        </p:nvSpPr>
        <p:spPr>
          <a:xfrm>
            <a:off x="457200" y="0"/>
            <a:ext cx="8229600" cy="1143000"/>
          </a:xfrm>
        </p:spPr>
        <p:txBody>
          <a:bodyPr/>
          <a:lstStyle/>
          <a:p>
            <a:r>
              <a:rPr lang="en-US"/>
              <a:t>The “phase problem”</a:t>
            </a:r>
          </a:p>
        </p:txBody>
      </p:sp>
      <p:pic>
        <p:nvPicPr>
          <p:cNvPr id="605188" name="Picture 4" descr="hors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563688"/>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5189" name="Freeform 5"/>
          <p:cNvSpPr>
            <a:spLocks/>
          </p:cNvSpPr>
          <p:nvPr/>
        </p:nvSpPr>
        <p:spPr bwMode="auto">
          <a:xfrm>
            <a:off x="2159000" y="3606800"/>
            <a:ext cx="758825" cy="1728788"/>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190" name="Freeform 6"/>
          <p:cNvSpPr>
            <a:spLocks/>
          </p:cNvSpPr>
          <p:nvPr/>
        </p:nvSpPr>
        <p:spPr bwMode="auto">
          <a:xfrm flipH="1">
            <a:off x="6145213" y="3646488"/>
            <a:ext cx="758825" cy="1728787"/>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191" name="Text Box 7"/>
          <p:cNvSpPr txBox="1">
            <a:spLocks noChangeArrowheads="1"/>
          </p:cNvSpPr>
          <p:nvPr/>
        </p:nvSpPr>
        <p:spPr bwMode="auto">
          <a:xfrm>
            <a:off x="2351088" y="3741738"/>
            <a:ext cx="235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t>
            </a:r>
            <a:r>
              <a:rPr lang="en-US">
                <a:solidFill>
                  <a:srgbClr val="33CC33"/>
                </a:solidFill>
              </a:rPr>
              <a:t>h</a:t>
            </a:r>
            <a:r>
              <a:rPr lang="en-US">
                <a:solidFill>
                  <a:schemeClr val="accent2"/>
                </a:solidFill>
              </a:rPr>
              <a:t>a</a:t>
            </a:r>
            <a:r>
              <a:rPr lang="en-US">
                <a:solidFill>
                  <a:srgbClr val="FF0000"/>
                </a:solidFill>
              </a:rPr>
              <a:t>s</a:t>
            </a:r>
            <a:r>
              <a:rPr lang="en-US">
                <a:solidFill>
                  <a:srgbClr val="33CC33"/>
                </a:solidFill>
              </a:rPr>
              <a:t>e</a:t>
            </a:r>
            <a:r>
              <a:rPr lang="en-US">
                <a:solidFill>
                  <a:schemeClr val="accent2"/>
                </a:solidFill>
              </a:rPr>
              <a:t>s </a:t>
            </a:r>
            <a:r>
              <a:rPr lang="en-US"/>
              <a:t>&amp; Amplitudes</a:t>
            </a:r>
          </a:p>
        </p:txBody>
      </p:sp>
      <p:sp>
        <p:nvSpPr>
          <p:cNvPr id="605192" name="Text Box 8"/>
          <p:cNvSpPr txBox="1">
            <a:spLocks noChangeArrowheads="1"/>
          </p:cNvSpPr>
          <p:nvPr/>
        </p:nvSpPr>
        <p:spPr bwMode="auto">
          <a:xfrm>
            <a:off x="5348288" y="374491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Amplitudes</a:t>
            </a:r>
          </a:p>
        </p:txBody>
      </p:sp>
      <p:pic>
        <p:nvPicPr>
          <p:cNvPr id="605193" name="Picture 9" descr="horse-nori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225" y="156210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5194" name="Text Box 10"/>
          <p:cNvSpPr txBox="1">
            <a:spLocks noChangeArrowheads="1"/>
          </p:cNvSpPr>
          <p:nvPr/>
        </p:nvSpPr>
        <p:spPr bwMode="auto">
          <a:xfrm>
            <a:off x="3981450" y="6345238"/>
            <a:ext cx="1181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ym typeface="Symbol" pitchFamily="18" charset="2"/>
              </a:rPr>
              <a:t>2F</a:t>
            </a:r>
            <a:r>
              <a:rPr lang="en-US" baseline="-25000">
                <a:sym typeface="Symbol" pitchFamily="18" charset="2"/>
              </a:rPr>
              <a:t>obs</a:t>
            </a:r>
            <a:r>
              <a:rPr lang="en-US">
                <a:sym typeface="Symbol" pitchFamily="18" charset="2"/>
              </a:rPr>
              <a:t>-F</a:t>
            </a:r>
            <a:r>
              <a:rPr lang="en-US" baseline="-25000">
                <a:sym typeface="Symbol" pitchFamily="18" charset="2"/>
              </a:rPr>
              <a:t>calc</a:t>
            </a:r>
          </a:p>
        </p:txBody>
      </p:sp>
    </p:spTree>
    <p:extLst>
      <p:ext uri="{BB962C8B-B14F-4D97-AF65-F5344CB8AC3E}">
        <p14:creationId xmlns:p14="http://schemas.microsoft.com/office/powerpoint/2010/main" val="403029789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457200" y="0"/>
            <a:ext cx="8229600" cy="1143000"/>
          </a:xfrm>
        </p:spPr>
        <p:txBody>
          <a:bodyPr/>
          <a:lstStyle/>
          <a:p>
            <a:r>
              <a:rPr lang="en-US"/>
              <a:t>The “phase problem”</a:t>
            </a:r>
          </a:p>
        </p:txBody>
      </p:sp>
      <p:pic>
        <p:nvPicPr>
          <p:cNvPr id="606211" name="Picture 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56368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6212" name="Picture 4" descr="hors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565275"/>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6213" name="Picture 5" descr="horse_phase0_am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31800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6214" name="Freeform 6"/>
          <p:cNvSpPr>
            <a:spLocks/>
          </p:cNvSpPr>
          <p:nvPr/>
        </p:nvSpPr>
        <p:spPr bwMode="auto">
          <a:xfrm>
            <a:off x="2159000" y="3606800"/>
            <a:ext cx="758825" cy="1728788"/>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6215" name="Freeform 7"/>
          <p:cNvSpPr>
            <a:spLocks/>
          </p:cNvSpPr>
          <p:nvPr/>
        </p:nvSpPr>
        <p:spPr bwMode="auto">
          <a:xfrm flipH="1">
            <a:off x="6145213" y="3646488"/>
            <a:ext cx="758825" cy="1728787"/>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6216" name="Text Box 8"/>
          <p:cNvSpPr txBox="1">
            <a:spLocks noChangeArrowheads="1"/>
          </p:cNvSpPr>
          <p:nvPr/>
        </p:nvSpPr>
        <p:spPr bwMode="auto">
          <a:xfrm>
            <a:off x="2351088" y="374173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t>
            </a:r>
            <a:r>
              <a:rPr lang="en-US">
                <a:solidFill>
                  <a:srgbClr val="33CC33"/>
                </a:solidFill>
              </a:rPr>
              <a:t>h</a:t>
            </a:r>
            <a:r>
              <a:rPr lang="en-US">
                <a:solidFill>
                  <a:schemeClr val="accent2"/>
                </a:solidFill>
              </a:rPr>
              <a:t>a</a:t>
            </a:r>
            <a:r>
              <a:rPr lang="en-US">
                <a:solidFill>
                  <a:srgbClr val="FF0000"/>
                </a:solidFill>
              </a:rPr>
              <a:t>s</a:t>
            </a:r>
            <a:r>
              <a:rPr lang="en-US">
                <a:solidFill>
                  <a:srgbClr val="33CC33"/>
                </a:solidFill>
              </a:rPr>
              <a:t>e</a:t>
            </a:r>
            <a:r>
              <a:rPr lang="en-US">
                <a:solidFill>
                  <a:schemeClr val="accent2"/>
                </a:solidFill>
              </a:rPr>
              <a:t>s</a:t>
            </a:r>
          </a:p>
        </p:txBody>
      </p:sp>
      <p:sp>
        <p:nvSpPr>
          <p:cNvPr id="606217" name="Text Box 9"/>
          <p:cNvSpPr txBox="1">
            <a:spLocks noChangeArrowheads="1"/>
          </p:cNvSpPr>
          <p:nvPr/>
        </p:nvSpPr>
        <p:spPr bwMode="auto">
          <a:xfrm>
            <a:off x="5348288" y="374491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Amplitudes</a:t>
            </a:r>
          </a:p>
        </p:txBody>
      </p:sp>
    </p:spTree>
    <p:extLst>
      <p:ext uri="{BB962C8B-B14F-4D97-AF65-F5344CB8AC3E}">
        <p14:creationId xmlns:p14="http://schemas.microsoft.com/office/powerpoint/2010/main" val="1508981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51" name="Rectangle 3"/>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2"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3"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4" name="Line 6"/>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55" name="Oval 7"/>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6" name="Rectangle 8"/>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7" name="Oval 9"/>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8" name="Rectangle 10"/>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9" name="Rectangle 11"/>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60" name="Rectangle 12"/>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2061"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2062" name="Text Box 1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2063" name="Text Box 1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2064" name="Freeform 1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65" name="Oval 17"/>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66" name="Line 18"/>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67" name="Text Box 19"/>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181514430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457200" y="0"/>
            <a:ext cx="8229600" cy="1143000"/>
          </a:xfrm>
        </p:spPr>
        <p:txBody>
          <a:bodyPr/>
          <a:lstStyle/>
          <a:p>
            <a:r>
              <a:rPr lang="en-US"/>
              <a:t>The “phase problem”</a:t>
            </a:r>
          </a:p>
        </p:txBody>
      </p:sp>
      <p:pic>
        <p:nvPicPr>
          <p:cNvPr id="607235" name="Picture 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56368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7236" name="Picture 4" descr="hors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565275"/>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7237" name="Freeform 5"/>
          <p:cNvSpPr>
            <a:spLocks/>
          </p:cNvSpPr>
          <p:nvPr/>
        </p:nvSpPr>
        <p:spPr bwMode="auto">
          <a:xfrm>
            <a:off x="2159000" y="3606800"/>
            <a:ext cx="758825" cy="1728788"/>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7238" name="Freeform 6"/>
          <p:cNvSpPr>
            <a:spLocks/>
          </p:cNvSpPr>
          <p:nvPr/>
        </p:nvSpPr>
        <p:spPr bwMode="auto">
          <a:xfrm flipH="1">
            <a:off x="6145213" y="3646488"/>
            <a:ext cx="758825" cy="1728787"/>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7239" name="Text Box 7"/>
          <p:cNvSpPr txBox="1">
            <a:spLocks noChangeArrowheads="1"/>
          </p:cNvSpPr>
          <p:nvPr/>
        </p:nvSpPr>
        <p:spPr bwMode="auto">
          <a:xfrm>
            <a:off x="2351088" y="3741738"/>
            <a:ext cx="235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t>
            </a:r>
            <a:r>
              <a:rPr lang="en-US">
                <a:solidFill>
                  <a:srgbClr val="33CC33"/>
                </a:solidFill>
              </a:rPr>
              <a:t>h</a:t>
            </a:r>
            <a:r>
              <a:rPr lang="en-US">
                <a:solidFill>
                  <a:schemeClr val="accent2"/>
                </a:solidFill>
              </a:rPr>
              <a:t>a</a:t>
            </a:r>
            <a:r>
              <a:rPr lang="en-US">
                <a:solidFill>
                  <a:srgbClr val="FF0000"/>
                </a:solidFill>
              </a:rPr>
              <a:t>s</a:t>
            </a:r>
            <a:r>
              <a:rPr lang="en-US">
                <a:solidFill>
                  <a:srgbClr val="33CC33"/>
                </a:solidFill>
              </a:rPr>
              <a:t>e</a:t>
            </a:r>
            <a:r>
              <a:rPr lang="en-US">
                <a:solidFill>
                  <a:schemeClr val="accent2"/>
                </a:solidFill>
              </a:rPr>
              <a:t>s </a:t>
            </a:r>
            <a:r>
              <a:rPr lang="en-US"/>
              <a:t>&amp; Amplitudes</a:t>
            </a:r>
          </a:p>
        </p:txBody>
      </p:sp>
      <p:sp>
        <p:nvSpPr>
          <p:cNvPr id="607240" name="Text Box 8"/>
          <p:cNvSpPr txBox="1">
            <a:spLocks noChangeArrowheads="1"/>
          </p:cNvSpPr>
          <p:nvPr/>
        </p:nvSpPr>
        <p:spPr bwMode="auto">
          <a:xfrm>
            <a:off x="5348288" y="374491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Amplitudes</a:t>
            </a:r>
          </a:p>
        </p:txBody>
      </p:sp>
      <p:sp>
        <p:nvSpPr>
          <p:cNvPr id="607241" name="Text Box 9"/>
          <p:cNvSpPr txBox="1">
            <a:spLocks noChangeArrowheads="1"/>
          </p:cNvSpPr>
          <p:nvPr/>
        </p:nvSpPr>
        <p:spPr bwMode="auto">
          <a:xfrm>
            <a:off x="3981450" y="6345238"/>
            <a:ext cx="1181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ym typeface="Symbol" pitchFamily="18" charset="2"/>
              </a:rPr>
              <a:t>2F</a:t>
            </a:r>
            <a:r>
              <a:rPr lang="en-US" baseline="-25000">
                <a:sym typeface="Symbol" pitchFamily="18" charset="2"/>
              </a:rPr>
              <a:t>obs</a:t>
            </a:r>
            <a:r>
              <a:rPr lang="en-US">
                <a:sym typeface="Symbol" pitchFamily="18" charset="2"/>
              </a:rPr>
              <a:t>-F</a:t>
            </a:r>
            <a:r>
              <a:rPr lang="en-US" baseline="-25000">
                <a:sym typeface="Symbol" pitchFamily="18" charset="2"/>
              </a:rPr>
              <a:t>calc</a:t>
            </a:r>
          </a:p>
        </p:txBody>
      </p:sp>
      <p:pic>
        <p:nvPicPr>
          <p:cNvPr id="607242" name="Picture 10" descr="horse_phase0_amp5_2fo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31323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14676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457200" y="0"/>
            <a:ext cx="8229600" cy="1143000"/>
          </a:xfrm>
        </p:spPr>
        <p:txBody>
          <a:bodyPr/>
          <a:lstStyle/>
          <a:p>
            <a:r>
              <a:rPr lang="en-US"/>
              <a:t>The “phase problem”</a:t>
            </a:r>
          </a:p>
        </p:txBody>
      </p:sp>
      <p:pic>
        <p:nvPicPr>
          <p:cNvPr id="608259" name="Picture 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56368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08260" name="Picture 4" descr="hors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565275"/>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08261" name="Freeform 5"/>
          <p:cNvSpPr>
            <a:spLocks/>
          </p:cNvSpPr>
          <p:nvPr/>
        </p:nvSpPr>
        <p:spPr bwMode="auto">
          <a:xfrm>
            <a:off x="2159000" y="3606800"/>
            <a:ext cx="758825" cy="1728788"/>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262" name="Freeform 6"/>
          <p:cNvSpPr>
            <a:spLocks/>
          </p:cNvSpPr>
          <p:nvPr/>
        </p:nvSpPr>
        <p:spPr bwMode="auto">
          <a:xfrm flipH="1">
            <a:off x="6145213" y="3646488"/>
            <a:ext cx="758825" cy="1728787"/>
          </a:xfrm>
          <a:custGeom>
            <a:avLst/>
            <a:gdLst>
              <a:gd name="T0" fmla="*/ 84 w 478"/>
              <a:gd name="T1" fmla="*/ 0 h 1089"/>
              <a:gd name="T2" fmla="*/ 13 w 478"/>
              <a:gd name="T3" fmla="*/ 592 h 1089"/>
              <a:gd name="T4" fmla="*/ 163 w 478"/>
              <a:gd name="T5" fmla="*/ 1003 h 1089"/>
              <a:gd name="T6" fmla="*/ 478 w 478"/>
              <a:gd name="T7" fmla="*/ 1089 h 1089"/>
            </a:gdLst>
            <a:ahLst/>
            <a:cxnLst>
              <a:cxn ang="0">
                <a:pos x="T0" y="T1"/>
              </a:cxn>
              <a:cxn ang="0">
                <a:pos x="T2" y="T3"/>
              </a:cxn>
              <a:cxn ang="0">
                <a:pos x="T4" y="T5"/>
              </a:cxn>
              <a:cxn ang="0">
                <a:pos x="T6" y="T7"/>
              </a:cxn>
            </a:cxnLst>
            <a:rect l="0" t="0" r="r" b="b"/>
            <a:pathLst>
              <a:path w="478" h="1089">
                <a:moveTo>
                  <a:pt x="84" y="0"/>
                </a:moveTo>
                <a:cubicBezTo>
                  <a:pt x="42" y="212"/>
                  <a:pt x="0" y="425"/>
                  <a:pt x="13" y="592"/>
                </a:cubicBezTo>
                <a:cubicBezTo>
                  <a:pt x="26" y="759"/>
                  <a:pt x="86" y="920"/>
                  <a:pt x="163" y="1003"/>
                </a:cubicBezTo>
                <a:cubicBezTo>
                  <a:pt x="240" y="1086"/>
                  <a:pt x="359" y="1087"/>
                  <a:pt x="478" y="1089"/>
                </a:cubicBezTo>
              </a:path>
            </a:pathLst>
          </a:custGeom>
          <a:noFill/>
          <a:ln w="381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263" name="Text Box 7"/>
          <p:cNvSpPr txBox="1">
            <a:spLocks noChangeArrowheads="1"/>
          </p:cNvSpPr>
          <p:nvPr/>
        </p:nvSpPr>
        <p:spPr bwMode="auto">
          <a:xfrm>
            <a:off x="2351088" y="3741738"/>
            <a:ext cx="235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t>
            </a:r>
            <a:r>
              <a:rPr lang="en-US">
                <a:solidFill>
                  <a:srgbClr val="33CC33"/>
                </a:solidFill>
              </a:rPr>
              <a:t>h</a:t>
            </a:r>
            <a:r>
              <a:rPr lang="en-US">
                <a:solidFill>
                  <a:schemeClr val="accent2"/>
                </a:solidFill>
              </a:rPr>
              <a:t>a</a:t>
            </a:r>
            <a:r>
              <a:rPr lang="en-US">
                <a:solidFill>
                  <a:srgbClr val="FF0000"/>
                </a:solidFill>
              </a:rPr>
              <a:t>s</a:t>
            </a:r>
            <a:r>
              <a:rPr lang="en-US">
                <a:solidFill>
                  <a:srgbClr val="33CC33"/>
                </a:solidFill>
              </a:rPr>
              <a:t>e</a:t>
            </a:r>
            <a:r>
              <a:rPr lang="en-US">
                <a:solidFill>
                  <a:schemeClr val="accent2"/>
                </a:solidFill>
              </a:rPr>
              <a:t>s </a:t>
            </a:r>
            <a:r>
              <a:rPr lang="en-US"/>
              <a:t>&amp; Amplitudes</a:t>
            </a:r>
          </a:p>
        </p:txBody>
      </p:sp>
      <p:sp>
        <p:nvSpPr>
          <p:cNvPr id="608264" name="Text Box 8"/>
          <p:cNvSpPr txBox="1">
            <a:spLocks noChangeArrowheads="1"/>
          </p:cNvSpPr>
          <p:nvPr/>
        </p:nvSpPr>
        <p:spPr bwMode="auto">
          <a:xfrm>
            <a:off x="5348288" y="374491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Amplitudes</a:t>
            </a:r>
          </a:p>
        </p:txBody>
      </p:sp>
      <p:pic>
        <p:nvPicPr>
          <p:cNvPr id="608265" name="Picture 9" descr="horse_phase0_amp5_2mfofc"/>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3143250" y="43132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66" name="Text Box 10"/>
          <p:cNvSpPr txBox="1">
            <a:spLocks noChangeArrowheads="1"/>
          </p:cNvSpPr>
          <p:nvPr/>
        </p:nvSpPr>
        <p:spPr bwMode="auto">
          <a:xfrm>
            <a:off x="3833813" y="6342063"/>
            <a:ext cx="3267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ym typeface="Symbol" pitchFamily="18" charset="2"/>
              </a:rPr>
              <a:t>2mF</a:t>
            </a:r>
            <a:r>
              <a:rPr lang="en-US" baseline="-25000">
                <a:sym typeface="Symbol" pitchFamily="18" charset="2"/>
              </a:rPr>
              <a:t>obs</a:t>
            </a:r>
            <a:r>
              <a:rPr lang="en-US">
                <a:sym typeface="Symbol" pitchFamily="18" charset="2"/>
              </a:rPr>
              <a:t>-F</a:t>
            </a:r>
            <a:r>
              <a:rPr lang="en-US" baseline="-25000">
                <a:sym typeface="Symbol" pitchFamily="18" charset="2"/>
              </a:rPr>
              <a:t>calc  </a:t>
            </a:r>
            <a:r>
              <a:rPr lang="en-US">
                <a:sym typeface="Symbol" pitchFamily="18" charset="2"/>
              </a:rPr>
              <a:t>(</a:t>
            </a:r>
            <a:r>
              <a:rPr lang="en-US" baseline="-25000">
                <a:sym typeface="Symbol" pitchFamily="18" charset="2"/>
              </a:rPr>
              <a:t>A</a:t>
            </a:r>
            <a:r>
              <a:rPr lang="en-US">
                <a:sym typeface="Symbol" pitchFamily="18" charset="2"/>
              </a:rPr>
              <a:t> weighting) </a:t>
            </a:r>
          </a:p>
        </p:txBody>
      </p:sp>
    </p:spTree>
    <p:extLst>
      <p:ext uri="{BB962C8B-B14F-4D97-AF65-F5344CB8AC3E}">
        <p14:creationId xmlns:p14="http://schemas.microsoft.com/office/powerpoint/2010/main" val="16216236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grpSp>
        <p:nvGrpSpPr>
          <p:cNvPr id="120835" name="Group 3"/>
          <p:cNvGrpSpPr>
            <a:grpSpLocks/>
          </p:cNvGrpSpPr>
          <p:nvPr/>
        </p:nvGrpSpPr>
        <p:grpSpPr bwMode="auto">
          <a:xfrm>
            <a:off x="1063625" y="1882775"/>
            <a:ext cx="7016750" cy="4211638"/>
            <a:chOff x="670" y="1186"/>
            <a:chExt cx="4420" cy="2653"/>
          </a:xfrm>
        </p:grpSpPr>
        <p:sp>
          <p:nvSpPr>
            <p:cNvPr id="12083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3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3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3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0860" name="Group 28"/>
            <p:cNvGrpSpPr>
              <a:grpSpLocks noChangeAspect="1"/>
            </p:cNvGrpSpPr>
            <p:nvPr/>
          </p:nvGrpSpPr>
          <p:grpSpPr bwMode="auto">
            <a:xfrm>
              <a:off x="1244" y="1531"/>
              <a:ext cx="3271" cy="1963"/>
              <a:chOff x="674" y="1199"/>
              <a:chExt cx="4420" cy="2653"/>
            </a:xfrm>
          </p:grpSpPr>
          <p:sp>
            <p:nvSpPr>
              <p:cNvPr id="120986"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7"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8"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9"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0"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1"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2"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3"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4"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5"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6"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7"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8"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9"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0"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1"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2"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3"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4"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5"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6"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7"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8"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9"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1" name="Group 53"/>
            <p:cNvGrpSpPr>
              <a:grpSpLocks noChangeAspect="1"/>
            </p:cNvGrpSpPr>
            <p:nvPr/>
          </p:nvGrpSpPr>
          <p:grpSpPr bwMode="auto">
            <a:xfrm>
              <a:off x="1158" y="1479"/>
              <a:ext cx="3443" cy="2066"/>
              <a:chOff x="674" y="1199"/>
              <a:chExt cx="4420" cy="2653"/>
            </a:xfrm>
          </p:grpSpPr>
          <p:sp>
            <p:nvSpPr>
              <p:cNvPr id="120962"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3"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4"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5"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6"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7"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8"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9"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0"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1"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2"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3"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4"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5"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6"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7"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8"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9"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0"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1"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2"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3"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4"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5"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2" name="Group 78"/>
            <p:cNvGrpSpPr>
              <a:grpSpLocks noChangeAspect="1"/>
            </p:cNvGrpSpPr>
            <p:nvPr/>
          </p:nvGrpSpPr>
          <p:grpSpPr bwMode="auto">
            <a:xfrm>
              <a:off x="1049" y="1413"/>
              <a:ext cx="3662" cy="2198"/>
              <a:chOff x="674" y="1199"/>
              <a:chExt cx="4420" cy="2653"/>
            </a:xfrm>
          </p:grpSpPr>
          <p:sp>
            <p:nvSpPr>
              <p:cNvPr id="120938"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9"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0"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1"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2"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3"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4"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5"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6"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7"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8"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9"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0"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1"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2"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3"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4"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5"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6"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7"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8"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9"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0"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1"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3" name="Group 103"/>
            <p:cNvGrpSpPr>
              <a:grpSpLocks noChangeAspect="1"/>
            </p:cNvGrpSpPr>
            <p:nvPr/>
          </p:nvGrpSpPr>
          <p:grpSpPr bwMode="auto">
            <a:xfrm>
              <a:off x="933" y="1344"/>
              <a:ext cx="3893" cy="2337"/>
              <a:chOff x="674" y="1199"/>
              <a:chExt cx="4420" cy="2653"/>
            </a:xfrm>
          </p:grpSpPr>
          <p:sp>
            <p:nvSpPr>
              <p:cNvPr id="12091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4" name="Group 128"/>
            <p:cNvGrpSpPr>
              <a:grpSpLocks noChangeAspect="1"/>
            </p:cNvGrpSpPr>
            <p:nvPr/>
          </p:nvGrpSpPr>
          <p:grpSpPr bwMode="auto">
            <a:xfrm>
              <a:off x="804" y="1266"/>
              <a:ext cx="4152" cy="2492"/>
              <a:chOff x="674" y="1199"/>
              <a:chExt cx="4420" cy="2653"/>
            </a:xfrm>
          </p:grpSpPr>
          <p:sp>
            <p:nvSpPr>
              <p:cNvPr id="120890"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1"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2"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3"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4"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5"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6"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7"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8"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9"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0"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1"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2"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3"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4"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5"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6"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7"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8"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9"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0"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1"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2"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3"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5" name="Group 153"/>
            <p:cNvGrpSpPr>
              <a:grpSpLocks/>
            </p:cNvGrpSpPr>
            <p:nvPr/>
          </p:nvGrpSpPr>
          <p:grpSpPr bwMode="auto">
            <a:xfrm>
              <a:off x="670" y="1186"/>
              <a:ext cx="4420" cy="2653"/>
              <a:chOff x="674" y="1199"/>
              <a:chExt cx="4420" cy="2653"/>
            </a:xfrm>
          </p:grpSpPr>
          <p:sp>
            <p:nvSpPr>
              <p:cNvPr id="120866"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67"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68"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69"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0"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1"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2"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3"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4"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5"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6"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7"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8"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9"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0"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1"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2"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3"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4"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5"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6"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7"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8"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9"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245050351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450" name="Group 2"/>
          <p:cNvGrpSpPr>
            <a:grpSpLocks/>
          </p:cNvGrpSpPr>
          <p:nvPr/>
        </p:nvGrpSpPr>
        <p:grpSpPr bwMode="auto">
          <a:xfrm>
            <a:off x="1033463" y="1871663"/>
            <a:ext cx="7054850" cy="4229100"/>
            <a:chOff x="658" y="1178"/>
            <a:chExt cx="4444" cy="2664"/>
          </a:xfrm>
        </p:grpSpPr>
        <p:sp>
          <p:nvSpPr>
            <p:cNvPr id="122029"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0"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1"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2"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3"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4"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5"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6"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7"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8"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9"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0"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1"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2"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3"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4"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5"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6"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7"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8"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9"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0"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1"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2"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3"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4"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5"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6"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7"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8"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9"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0"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1"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2"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3"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4"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5"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6"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7"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8"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9"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0"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1"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2"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3"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4"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5"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6"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7"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8"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9"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0"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1"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2"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3"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4"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5"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6"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7"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8"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9"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0"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1"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2"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3"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4"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5"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6"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7"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8"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9"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0"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1"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2"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3"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4"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5"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6"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7"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8"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9"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0"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1"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2"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3"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4"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5"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6"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7"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8"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9"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0"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1"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2"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3"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4"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5"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6"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7"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8"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9"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0"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1"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2"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3"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4"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5"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6"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7"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8"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9"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0"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1"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2"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3"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4"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5"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6"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7"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8"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9"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0"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1"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2"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3"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4"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5"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6"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7"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8"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9"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0"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1"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2"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3"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4"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5"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6"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7"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8"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9"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0"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1"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2"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3"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4"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5"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6"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7"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8"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9"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0"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1"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2"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3"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4"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5"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6"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7"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8"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9"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0"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1"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2"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3"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4"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5"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6"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32619" name="Group 171"/>
          <p:cNvGrpSpPr>
            <a:grpSpLocks/>
          </p:cNvGrpSpPr>
          <p:nvPr/>
        </p:nvGrpSpPr>
        <p:grpSpPr bwMode="auto">
          <a:xfrm>
            <a:off x="1038225" y="1870075"/>
            <a:ext cx="7042150" cy="4237038"/>
            <a:chOff x="662" y="1178"/>
            <a:chExt cx="4436" cy="2669"/>
          </a:xfrm>
        </p:grpSpPr>
        <p:sp>
          <p:nvSpPr>
            <p:cNvPr id="121861"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2"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3"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4"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5"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6"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7"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8"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9"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0"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1"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2"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3"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4"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5"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6"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7"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8"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9"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0"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1"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2"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3"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4"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5"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6"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7"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8"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9"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0"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1"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2"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3"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4"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5"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6"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7"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8"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9"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0"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1"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2"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3"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4"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5"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6"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7"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8"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9"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0"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1"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2"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3"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4"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5"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6"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7"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8"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9"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0"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1"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2"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3"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4"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5"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6"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7"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8"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9"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0"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1"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2"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3"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4"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5"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6"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7"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8"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9"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0"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1"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2"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3"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4"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5"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6"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7"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8"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9"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0"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1"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2"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3"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4"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5"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6"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7"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8"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9"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0"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1"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2"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3"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4"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5"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6"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7"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8"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9"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0"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1"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2"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3"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4"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5"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6"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7"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8"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9"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0"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1"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2"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3"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4"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5"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6"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7"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8"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9"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0"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1"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2"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3"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4"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5"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6"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7"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8"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9"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0"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1"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2"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3"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4"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5"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6"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7"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8"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9"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0"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1"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2"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3"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4"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5"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6"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7"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8"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9"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0"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1"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2"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3"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4"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5"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6"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7"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8"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21860" name="Rectangle 340"/>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spTree>
    <p:extLst>
      <p:ext uri="{BB962C8B-B14F-4D97-AF65-F5344CB8AC3E}">
        <p14:creationId xmlns:p14="http://schemas.microsoft.com/office/powerpoint/2010/main" val="303375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23245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23261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23261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23245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23245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23261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23261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23245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23245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232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grpSp>
        <p:nvGrpSpPr>
          <p:cNvPr id="233475" name="Group 3"/>
          <p:cNvGrpSpPr>
            <a:grpSpLocks/>
          </p:cNvGrpSpPr>
          <p:nvPr/>
        </p:nvGrpSpPr>
        <p:grpSpPr bwMode="auto">
          <a:xfrm>
            <a:off x="1063625" y="1882775"/>
            <a:ext cx="7016750" cy="4211638"/>
            <a:chOff x="670" y="1186"/>
            <a:chExt cx="4420" cy="2653"/>
          </a:xfrm>
        </p:grpSpPr>
        <p:sp>
          <p:nvSpPr>
            <p:cNvPr id="123059"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0"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1"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2"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3"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4"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5"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6"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7"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8"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9"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0"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1"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2"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3"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4"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5"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6"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7"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8"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9"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80"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81"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82"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3083" name="Group 28"/>
            <p:cNvGrpSpPr>
              <a:grpSpLocks noChangeAspect="1"/>
            </p:cNvGrpSpPr>
            <p:nvPr/>
          </p:nvGrpSpPr>
          <p:grpSpPr bwMode="auto">
            <a:xfrm>
              <a:off x="1244" y="1531"/>
              <a:ext cx="3271" cy="1963"/>
              <a:chOff x="674" y="1199"/>
              <a:chExt cx="4420" cy="2653"/>
            </a:xfrm>
          </p:grpSpPr>
          <p:sp>
            <p:nvSpPr>
              <p:cNvPr id="12320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3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3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3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4" name="Group 53"/>
            <p:cNvGrpSpPr>
              <a:grpSpLocks noChangeAspect="1"/>
            </p:cNvGrpSpPr>
            <p:nvPr/>
          </p:nvGrpSpPr>
          <p:grpSpPr bwMode="auto">
            <a:xfrm>
              <a:off x="1158" y="1479"/>
              <a:ext cx="3443" cy="2066"/>
              <a:chOff x="674" y="1199"/>
              <a:chExt cx="4420" cy="2653"/>
            </a:xfrm>
          </p:grpSpPr>
          <p:sp>
            <p:nvSpPr>
              <p:cNvPr id="123185"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6"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7"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8"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9"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0"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1"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2"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3"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4"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5"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6"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7"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8"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9"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0"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1"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2"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3"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4"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5"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6"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7"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8"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5" name="Group 78"/>
            <p:cNvGrpSpPr>
              <a:grpSpLocks noChangeAspect="1"/>
            </p:cNvGrpSpPr>
            <p:nvPr/>
          </p:nvGrpSpPr>
          <p:grpSpPr bwMode="auto">
            <a:xfrm>
              <a:off x="1049" y="1413"/>
              <a:ext cx="3662" cy="2198"/>
              <a:chOff x="674" y="1199"/>
              <a:chExt cx="4420" cy="2653"/>
            </a:xfrm>
          </p:grpSpPr>
          <p:sp>
            <p:nvSpPr>
              <p:cNvPr id="12316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6" name="Group 103"/>
            <p:cNvGrpSpPr>
              <a:grpSpLocks noChangeAspect="1"/>
            </p:cNvGrpSpPr>
            <p:nvPr/>
          </p:nvGrpSpPr>
          <p:grpSpPr bwMode="auto">
            <a:xfrm>
              <a:off x="933" y="1344"/>
              <a:ext cx="3893" cy="2337"/>
              <a:chOff x="674" y="1199"/>
              <a:chExt cx="4420" cy="2653"/>
            </a:xfrm>
          </p:grpSpPr>
          <p:sp>
            <p:nvSpPr>
              <p:cNvPr id="123137"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8"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9"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0"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1"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2"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3"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4"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5"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6"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7"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8"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9"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0"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1"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2"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3"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4"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5"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6"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7"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8"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9"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0"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7" name="Group 128"/>
            <p:cNvGrpSpPr>
              <a:grpSpLocks noChangeAspect="1"/>
            </p:cNvGrpSpPr>
            <p:nvPr/>
          </p:nvGrpSpPr>
          <p:grpSpPr bwMode="auto">
            <a:xfrm>
              <a:off x="804" y="1266"/>
              <a:ext cx="4152" cy="2492"/>
              <a:chOff x="674" y="1199"/>
              <a:chExt cx="4420" cy="2653"/>
            </a:xfrm>
          </p:grpSpPr>
          <p:sp>
            <p:nvSpPr>
              <p:cNvPr id="12311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8" name="Group 153"/>
            <p:cNvGrpSpPr>
              <a:grpSpLocks/>
            </p:cNvGrpSpPr>
            <p:nvPr/>
          </p:nvGrpSpPr>
          <p:grpSpPr bwMode="auto">
            <a:xfrm>
              <a:off x="670" y="1186"/>
              <a:ext cx="4420" cy="2653"/>
              <a:chOff x="674" y="1199"/>
              <a:chExt cx="4420" cy="2653"/>
            </a:xfrm>
          </p:grpSpPr>
          <p:sp>
            <p:nvSpPr>
              <p:cNvPr id="123089"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0"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1"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2"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3"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4"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5"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6"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7"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8"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9"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0"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1"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2"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3"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4"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5"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6"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7"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8"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9"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0"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1"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2"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grpSp>
        <p:nvGrpSpPr>
          <p:cNvPr id="233650" name="Group 178"/>
          <p:cNvGrpSpPr>
            <a:grpSpLocks noChangeAspect="1"/>
          </p:cNvGrpSpPr>
          <p:nvPr/>
        </p:nvGrpSpPr>
        <p:grpSpPr bwMode="auto">
          <a:xfrm>
            <a:off x="500063" y="1882775"/>
            <a:ext cx="3500437" cy="2100263"/>
            <a:chOff x="670" y="1186"/>
            <a:chExt cx="4420" cy="2653"/>
          </a:xfrm>
        </p:grpSpPr>
        <p:sp>
          <p:nvSpPr>
            <p:cNvPr id="122885"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6"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7"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8"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9"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0"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1"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2"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3"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4"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5"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6"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7"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8"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9"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0"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1"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2"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3"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4"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5"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6"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7"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8"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2909" name="Group 203"/>
            <p:cNvGrpSpPr>
              <a:grpSpLocks noChangeAspect="1"/>
            </p:cNvGrpSpPr>
            <p:nvPr/>
          </p:nvGrpSpPr>
          <p:grpSpPr bwMode="auto">
            <a:xfrm>
              <a:off x="1244" y="1531"/>
              <a:ext cx="3271" cy="1963"/>
              <a:chOff x="674" y="1199"/>
              <a:chExt cx="4420" cy="2653"/>
            </a:xfrm>
          </p:grpSpPr>
          <p:sp>
            <p:nvSpPr>
              <p:cNvPr id="123035"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6"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7"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8"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9"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0"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1"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2"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3"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4"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5"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6"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7"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8"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9"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0"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1"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2"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3"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4"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5"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6"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7"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8"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0" name="Group 228"/>
            <p:cNvGrpSpPr>
              <a:grpSpLocks noChangeAspect="1"/>
            </p:cNvGrpSpPr>
            <p:nvPr/>
          </p:nvGrpSpPr>
          <p:grpSpPr bwMode="auto">
            <a:xfrm>
              <a:off x="1158" y="1479"/>
              <a:ext cx="3443" cy="2066"/>
              <a:chOff x="674" y="1199"/>
              <a:chExt cx="4420" cy="2653"/>
            </a:xfrm>
          </p:grpSpPr>
          <p:sp>
            <p:nvSpPr>
              <p:cNvPr id="123011"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2"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3"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4"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5"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6"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7"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8"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9"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0"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1"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2"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3"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4"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5"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6"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7"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8"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9"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0"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1"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2"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3"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4"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1" name="Group 253"/>
            <p:cNvGrpSpPr>
              <a:grpSpLocks noChangeAspect="1"/>
            </p:cNvGrpSpPr>
            <p:nvPr/>
          </p:nvGrpSpPr>
          <p:grpSpPr bwMode="auto">
            <a:xfrm>
              <a:off x="1049" y="1413"/>
              <a:ext cx="3662" cy="2198"/>
              <a:chOff x="674" y="1199"/>
              <a:chExt cx="4420" cy="2653"/>
            </a:xfrm>
          </p:grpSpPr>
          <p:sp>
            <p:nvSpPr>
              <p:cNvPr id="122987"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8"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9"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0"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1"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2"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3"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4"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5"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6"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7"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8"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9"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0"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1"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2"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3"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4"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5"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6"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7"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8"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9"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0"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2" name="Group 278"/>
            <p:cNvGrpSpPr>
              <a:grpSpLocks noChangeAspect="1"/>
            </p:cNvGrpSpPr>
            <p:nvPr/>
          </p:nvGrpSpPr>
          <p:grpSpPr bwMode="auto">
            <a:xfrm>
              <a:off x="933" y="1344"/>
              <a:ext cx="3893" cy="2337"/>
              <a:chOff x="674" y="1199"/>
              <a:chExt cx="4420" cy="2653"/>
            </a:xfrm>
          </p:grpSpPr>
          <p:sp>
            <p:nvSpPr>
              <p:cNvPr id="122963"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4"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5"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6"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7"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8"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9"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0"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1"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2"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3"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4"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5"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6"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7"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8"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9"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0"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1"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2"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3"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4"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5"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6"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3" name="Group 303"/>
            <p:cNvGrpSpPr>
              <a:grpSpLocks noChangeAspect="1"/>
            </p:cNvGrpSpPr>
            <p:nvPr/>
          </p:nvGrpSpPr>
          <p:grpSpPr bwMode="auto">
            <a:xfrm>
              <a:off x="804" y="1266"/>
              <a:ext cx="4152" cy="2492"/>
              <a:chOff x="674" y="1199"/>
              <a:chExt cx="4420" cy="2653"/>
            </a:xfrm>
          </p:grpSpPr>
          <p:sp>
            <p:nvSpPr>
              <p:cNvPr id="122939"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0"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1"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2"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3"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4"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5"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6"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7"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8"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9"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0"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1"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2"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3"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4"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5"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6"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7"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8"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9"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0"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1"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2"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4" name="Group 328"/>
            <p:cNvGrpSpPr>
              <a:grpSpLocks noChangeAspect="1"/>
            </p:cNvGrpSpPr>
            <p:nvPr/>
          </p:nvGrpSpPr>
          <p:grpSpPr bwMode="auto">
            <a:xfrm>
              <a:off x="670" y="1186"/>
              <a:ext cx="4420" cy="2653"/>
              <a:chOff x="674" y="1199"/>
              <a:chExt cx="4420" cy="2653"/>
            </a:xfrm>
          </p:grpSpPr>
          <p:sp>
            <p:nvSpPr>
              <p:cNvPr id="122915"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6"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7"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8"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9"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0"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1"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2"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3"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4"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5"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6"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7"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8"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9"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0"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1"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2"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3"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4"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5"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6"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7"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8"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108099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233475"/>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233475"/>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233475"/>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233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grpSp>
        <p:nvGrpSpPr>
          <p:cNvPr id="123907" name="Group 3"/>
          <p:cNvGrpSpPr>
            <a:grpSpLocks noChangeAspect="1"/>
          </p:cNvGrpSpPr>
          <p:nvPr/>
        </p:nvGrpSpPr>
        <p:grpSpPr bwMode="auto">
          <a:xfrm>
            <a:off x="500063" y="1882775"/>
            <a:ext cx="3500437" cy="2100263"/>
            <a:chOff x="670" y="1186"/>
            <a:chExt cx="4420" cy="2653"/>
          </a:xfrm>
        </p:grpSpPr>
        <p:sp>
          <p:nvSpPr>
            <p:cNvPr id="123939"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0"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1"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2"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3"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4"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5"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6"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7"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8"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9"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0"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1"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2"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3"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4"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5"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6"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7"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8"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9"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60"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61"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62"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3963" name="Group 28"/>
            <p:cNvGrpSpPr>
              <a:grpSpLocks noChangeAspect="1"/>
            </p:cNvGrpSpPr>
            <p:nvPr/>
          </p:nvGrpSpPr>
          <p:grpSpPr bwMode="auto">
            <a:xfrm>
              <a:off x="1244" y="1531"/>
              <a:ext cx="3271" cy="1963"/>
              <a:chOff x="674" y="1199"/>
              <a:chExt cx="4420" cy="2653"/>
            </a:xfrm>
          </p:grpSpPr>
          <p:sp>
            <p:nvSpPr>
              <p:cNvPr id="12408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1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1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1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4" name="Group 53"/>
            <p:cNvGrpSpPr>
              <a:grpSpLocks noChangeAspect="1"/>
            </p:cNvGrpSpPr>
            <p:nvPr/>
          </p:nvGrpSpPr>
          <p:grpSpPr bwMode="auto">
            <a:xfrm>
              <a:off x="1158" y="1479"/>
              <a:ext cx="3443" cy="2066"/>
              <a:chOff x="674" y="1199"/>
              <a:chExt cx="4420" cy="2653"/>
            </a:xfrm>
          </p:grpSpPr>
          <p:sp>
            <p:nvSpPr>
              <p:cNvPr id="124065"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6"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7"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8"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9"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0"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1"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2"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3"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4"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5"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6"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7"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8"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9"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0"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1"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2"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3"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4"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5"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6"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7"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8"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5" name="Group 78"/>
            <p:cNvGrpSpPr>
              <a:grpSpLocks noChangeAspect="1"/>
            </p:cNvGrpSpPr>
            <p:nvPr/>
          </p:nvGrpSpPr>
          <p:grpSpPr bwMode="auto">
            <a:xfrm>
              <a:off x="1049" y="1413"/>
              <a:ext cx="3662" cy="2198"/>
              <a:chOff x="674" y="1199"/>
              <a:chExt cx="4420" cy="2653"/>
            </a:xfrm>
          </p:grpSpPr>
          <p:sp>
            <p:nvSpPr>
              <p:cNvPr id="12404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6" name="Group 103"/>
            <p:cNvGrpSpPr>
              <a:grpSpLocks noChangeAspect="1"/>
            </p:cNvGrpSpPr>
            <p:nvPr/>
          </p:nvGrpSpPr>
          <p:grpSpPr bwMode="auto">
            <a:xfrm>
              <a:off x="933" y="1344"/>
              <a:ext cx="3893" cy="2337"/>
              <a:chOff x="674" y="1199"/>
              <a:chExt cx="4420" cy="2653"/>
            </a:xfrm>
          </p:grpSpPr>
          <p:sp>
            <p:nvSpPr>
              <p:cNvPr id="124017"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8"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9"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0"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1"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2"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3"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4"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5"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6"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7"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8"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9"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0"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1"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2"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3"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4"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5"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6"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7"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8"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9"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0"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7" name="Group 128"/>
            <p:cNvGrpSpPr>
              <a:grpSpLocks noChangeAspect="1"/>
            </p:cNvGrpSpPr>
            <p:nvPr/>
          </p:nvGrpSpPr>
          <p:grpSpPr bwMode="auto">
            <a:xfrm>
              <a:off x="804" y="1266"/>
              <a:ext cx="4152" cy="2492"/>
              <a:chOff x="674" y="1199"/>
              <a:chExt cx="4420" cy="2653"/>
            </a:xfrm>
          </p:grpSpPr>
          <p:sp>
            <p:nvSpPr>
              <p:cNvPr id="12399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8" name="Group 153"/>
            <p:cNvGrpSpPr>
              <a:grpSpLocks noChangeAspect="1"/>
            </p:cNvGrpSpPr>
            <p:nvPr/>
          </p:nvGrpSpPr>
          <p:grpSpPr bwMode="auto">
            <a:xfrm>
              <a:off x="670" y="1186"/>
              <a:ext cx="4420" cy="2653"/>
              <a:chOff x="674" y="1199"/>
              <a:chExt cx="4420" cy="2653"/>
            </a:xfrm>
          </p:grpSpPr>
          <p:sp>
            <p:nvSpPr>
              <p:cNvPr id="123969"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0"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1"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2"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3"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4"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5"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6"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7"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8"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9"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0"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1"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2"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3"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4"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5"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6"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7"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8"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9"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0"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1"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2"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sp>
        <p:nvSpPr>
          <p:cNvPr id="234674"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5"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6"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7"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8"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9"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0"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1"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2"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3"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4"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5"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6"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7"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8"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9"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0"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1"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2"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3"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4"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5"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6"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7"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34698" name="Picture 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699" name="Text Box 203"/>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order</a:t>
            </a:r>
          </a:p>
        </p:txBody>
      </p:sp>
      <p:sp>
        <p:nvSpPr>
          <p:cNvPr id="234700" name="Text Box 204"/>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order</a:t>
            </a:r>
          </a:p>
        </p:txBody>
      </p:sp>
      <p:sp>
        <p:nvSpPr>
          <p:cNvPr id="234701" name="Text Box 205"/>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disorder</a:t>
            </a:r>
          </a:p>
        </p:txBody>
      </p:sp>
      <p:grpSp>
        <p:nvGrpSpPr>
          <p:cNvPr id="234702" name="Group 206"/>
          <p:cNvGrpSpPr>
            <a:grpSpLocks/>
          </p:cNvGrpSpPr>
          <p:nvPr/>
        </p:nvGrpSpPr>
        <p:grpSpPr bwMode="auto">
          <a:xfrm>
            <a:off x="3562350" y="4276725"/>
            <a:ext cx="2320925" cy="1239838"/>
            <a:chOff x="2268" y="2694"/>
            <a:chExt cx="1462" cy="781"/>
          </a:xfrm>
        </p:grpSpPr>
        <p:sp>
          <p:nvSpPr>
            <p:cNvPr id="123937" name="Freeform 207"/>
            <p:cNvSpPr>
              <a:spLocks noChangeAspect="1"/>
            </p:cNvSpPr>
            <p:nvPr/>
          </p:nvSpPr>
          <p:spPr bwMode="auto">
            <a:xfrm>
              <a:off x="2268" y="2694"/>
              <a:ext cx="1314" cy="781"/>
            </a:xfrm>
            <a:custGeom>
              <a:avLst/>
              <a:gdLst>
                <a:gd name="T0" fmla="*/ 0 w 3486"/>
                <a:gd name="T1" fmla="*/ 781 h 2073"/>
                <a:gd name="T2" fmla="*/ 154 w 3486"/>
                <a:gd name="T3" fmla="*/ 778 h 2073"/>
                <a:gd name="T4" fmla="*/ 233 w 3486"/>
                <a:gd name="T5" fmla="*/ 765 h 2073"/>
                <a:gd name="T6" fmla="*/ 301 w 3486"/>
                <a:gd name="T7" fmla="*/ 729 h 2073"/>
                <a:gd name="T8" fmla="*/ 375 w 3486"/>
                <a:gd name="T9" fmla="*/ 634 h 2073"/>
                <a:gd name="T10" fmla="*/ 461 w 3486"/>
                <a:gd name="T11" fmla="*/ 433 h 2073"/>
                <a:gd name="T12" fmla="*/ 525 w 3486"/>
                <a:gd name="T13" fmla="*/ 243 h 2073"/>
                <a:gd name="T14" fmla="*/ 574 w 3486"/>
                <a:gd name="T15" fmla="*/ 105 h 2073"/>
                <a:gd name="T16" fmla="*/ 613 w 3486"/>
                <a:gd name="T17" fmla="*/ 32 h 2073"/>
                <a:gd name="T18" fmla="*/ 636 w 3486"/>
                <a:gd name="T19" fmla="*/ 5 h 2073"/>
                <a:gd name="T20" fmla="*/ 658 w 3486"/>
                <a:gd name="T21" fmla="*/ 1 h 2073"/>
                <a:gd name="T22" fmla="*/ 690 w 3486"/>
                <a:gd name="T23" fmla="*/ 10 h 2073"/>
                <a:gd name="T24" fmla="*/ 721 w 3486"/>
                <a:gd name="T25" fmla="*/ 55 h 2073"/>
                <a:gd name="T26" fmla="*/ 755 w 3486"/>
                <a:gd name="T27" fmla="*/ 136 h 2073"/>
                <a:gd name="T28" fmla="*/ 812 w 3486"/>
                <a:gd name="T29" fmla="*/ 299 h 2073"/>
                <a:gd name="T30" fmla="*/ 857 w 3486"/>
                <a:gd name="T31" fmla="*/ 437 h 2073"/>
                <a:gd name="T32" fmla="*/ 914 w 3486"/>
                <a:gd name="T33" fmla="*/ 577 h 2073"/>
                <a:gd name="T34" fmla="*/ 954 w 3486"/>
                <a:gd name="T35" fmla="*/ 654 h 2073"/>
                <a:gd name="T36" fmla="*/ 993 w 3486"/>
                <a:gd name="T37" fmla="*/ 704 h 2073"/>
                <a:gd name="T38" fmla="*/ 1040 w 3486"/>
                <a:gd name="T39" fmla="*/ 744 h 2073"/>
                <a:gd name="T40" fmla="*/ 1101 w 3486"/>
                <a:gd name="T41" fmla="*/ 765 h 2073"/>
                <a:gd name="T42" fmla="*/ 1203 w 3486"/>
                <a:gd name="T43" fmla="*/ 778 h 2073"/>
                <a:gd name="T44" fmla="*/ 1314 w 3486"/>
                <a:gd name="T45" fmla="*/ 781 h 20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3938" name="Text Box 208"/>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B-factor</a:t>
              </a:r>
            </a:p>
          </p:txBody>
        </p:sp>
      </p:grpSp>
    </p:spTree>
    <p:extLst>
      <p:ext uri="{BB962C8B-B14F-4D97-AF65-F5344CB8AC3E}">
        <p14:creationId xmlns:p14="http://schemas.microsoft.com/office/powerpoint/2010/main" val="2726999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234685"/>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234691"/>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234687"/>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234692"/>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234676"/>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234686"/>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234675"/>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234683"/>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234689"/>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234679"/>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234682"/>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234697"/>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234693"/>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234690"/>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234696"/>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234688"/>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234674"/>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234681"/>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234680"/>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234678"/>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234695"/>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234684"/>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234694"/>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234677"/>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3470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234698"/>
                                        </p:tgtEl>
                                        <p:attrNameLst>
                                          <p:attrName>style.visibility</p:attrName>
                                        </p:attrNameLst>
                                      </p:cBhvr>
                                      <p:to>
                                        <p:strVal val="visible"/>
                                      </p:to>
                                    </p:set>
                                  </p:childTnLst>
                                </p:cTn>
                              </p:par>
                              <p:par>
                                <p:cTn id="61" presetID="63" presetClass="path" presetSubtype="0" decel="50000" fill="hold" nodeType="withEffect">
                                  <p:stCondLst>
                                    <p:cond delay="0"/>
                                  </p:stCondLst>
                                  <p:childTnLst>
                                    <p:animMotion origin="layout" path="M -0.52257 -1.06383E-6 L 1.94444E-6 -1.06383E-6 " pathEditMode="relative" rAng="0" ptsTypes="AA">
                                      <p:cBhvr>
                                        <p:cTn id="62" dur="1000" fill="hold"/>
                                        <p:tgtEl>
                                          <p:spTgt spid="234698"/>
                                        </p:tgtEl>
                                        <p:attrNameLst>
                                          <p:attrName>ppt_x</p:attrName>
                                          <p:attrName>ppt_y</p:attrName>
                                        </p:attrNameLst>
                                      </p:cBhvr>
                                      <p:rCtr x="26128" y="0"/>
                                    </p:animMotion>
                                  </p:childTnLst>
                                </p:cTn>
                              </p:par>
                              <p:par>
                                <p:cTn id="63" presetID="23" presetClass="entr" presetSubtype="16" fill="hold" nodeType="withEffect">
                                  <p:stCondLst>
                                    <p:cond delay="0"/>
                                  </p:stCondLst>
                                  <p:childTnLst>
                                    <p:set>
                                      <p:cBhvr>
                                        <p:cTn id="64" dur="1" fill="hold">
                                          <p:stCondLst>
                                            <p:cond delay="0"/>
                                          </p:stCondLst>
                                        </p:cTn>
                                        <p:tgtEl>
                                          <p:spTgt spid="234698"/>
                                        </p:tgtEl>
                                        <p:attrNameLst>
                                          <p:attrName>style.visibility</p:attrName>
                                        </p:attrNameLst>
                                      </p:cBhvr>
                                      <p:to>
                                        <p:strVal val="visible"/>
                                      </p:to>
                                    </p:set>
                                    <p:anim calcmode="lin" valueType="num">
                                      <p:cBhvr>
                                        <p:cTn id="65" dur="1000" fill="hold"/>
                                        <p:tgtEl>
                                          <p:spTgt spid="234698"/>
                                        </p:tgtEl>
                                        <p:attrNameLst>
                                          <p:attrName>ppt_w</p:attrName>
                                        </p:attrNameLst>
                                      </p:cBhvr>
                                      <p:tavLst>
                                        <p:tav tm="0">
                                          <p:val>
                                            <p:fltVal val="0"/>
                                          </p:val>
                                        </p:tav>
                                        <p:tav tm="100000">
                                          <p:val>
                                            <p:strVal val="#ppt_w"/>
                                          </p:val>
                                        </p:tav>
                                      </p:tavLst>
                                    </p:anim>
                                    <p:anim calcmode="lin" valueType="num">
                                      <p:cBhvr>
                                        <p:cTn id="66" dur="1000" fill="hold"/>
                                        <p:tgtEl>
                                          <p:spTgt spid="234698"/>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469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4700"/>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4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674" grpId="0" animBg="1"/>
      <p:bldP spid="234675" grpId="0" animBg="1"/>
      <p:bldP spid="234676" grpId="0" animBg="1"/>
      <p:bldP spid="234677" grpId="0" animBg="1"/>
      <p:bldP spid="234678" grpId="0" animBg="1"/>
      <p:bldP spid="234679" grpId="0" animBg="1"/>
      <p:bldP spid="234680" grpId="0" animBg="1"/>
      <p:bldP spid="234681" grpId="0" animBg="1"/>
      <p:bldP spid="234682" grpId="0" animBg="1"/>
      <p:bldP spid="234683" grpId="0" animBg="1"/>
      <p:bldP spid="234684" grpId="0" animBg="1"/>
      <p:bldP spid="234685" grpId="0" animBg="1"/>
      <p:bldP spid="234686" grpId="0" animBg="1"/>
      <p:bldP spid="234687" grpId="0" animBg="1"/>
      <p:bldP spid="234688" grpId="0" animBg="1"/>
      <p:bldP spid="234689" grpId="0" animBg="1"/>
      <p:bldP spid="234690" grpId="0" animBg="1"/>
      <p:bldP spid="234691" grpId="0" animBg="1"/>
      <p:bldP spid="234692" grpId="0" animBg="1"/>
      <p:bldP spid="234693" grpId="0" animBg="1"/>
      <p:bldP spid="234694" grpId="0" animBg="1"/>
      <p:bldP spid="234695" grpId="0" animBg="1"/>
      <p:bldP spid="234696" grpId="0" animBg="1"/>
      <p:bldP spid="234697" grpId="0" animBg="1"/>
      <p:bldP spid="234699" grpId="0"/>
      <p:bldP spid="234700" grpId="0"/>
      <p:bldP spid="23470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James_p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027113"/>
            <a:ext cx="8226425" cy="146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p:nvPr>
        </p:nvSpPr>
        <p:spPr>
          <a:xfrm>
            <a:off x="685800" y="0"/>
            <a:ext cx="7772400" cy="1143000"/>
          </a:xfrm>
          <a:solidFill>
            <a:schemeClr val="bg1"/>
          </a:solidFill>
        </p:spPr>
        <p:txBody>
          <a:bodyPr/>
          <a:lstStyle/>
          <a:p>
            <a:pPr eaLnBrk="1" hangingPunct="1"/>
            <a:r>
              <a:rPr lang="en-US" smtClean="0"/>
              <a:t>Debye-Waller-Ott factor</a:t>
            </a:r>
          </a:p>
        </p:txBody>
      </p:sp>
      <p:sp>
        <p:nvSpPr>
          <p:cNvPr id="238596" name="Text Box 4"/>
          <p:cNvSpPr txBox="1">
            <a:spLocks noChangeArrowheads="1"/>
          </p:cNvSpPr>
          <p:nvPr/>
        </p:nvSpPr>
        <p:spPr bwMode="auto">
          <a:xfrm>
            <a:off x="354013" y="6491288"/>
            <a:ext cx="8789987"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cs typeface="Arial" charset="0"/>
              </a:rPr>
              <a:t>James R. W. (1962) </a:t>
            </a:r>
            <a:r>
              <a:rPr lang="en-US" i="1">
                <a:solidFill>
                  <a:srgbClr val="000000"/>
                </a:solidFill>
                <a:cs typeface="Arial" charset="0"/>
              </a:rPr>
              <a:t>Optical Principles of the Diffraction of X rays.</a:t>
            </a:r>
            <a:r>
              <a:rPr lang="en-US">
                <a:solidFill>
                  <a:srgbClr val="000000"/>
                </a:solidFill>
                <a:cs typeface="Arial" charset="0"/>
              </a:rPr>
              <a:t> Ox Bow press.</a:t>
            </a:r>
          </a:p>
        </p:txBody>
      </p:sp>
    </p:spTree>
    <p:extLst>
      <p:ext uri="{BB962C8B-B14F-4D97-AF65-F5344CB8AC3E}">
        <p14:creationId xmlns:p14="http://schemas.microsoft.com/office/powerpoint/2010/main" val="22835511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 0  L 0 -0.33302  E" pathEditMode="relative" ptsTypes="">
                                      <p:cBhvr>
                                        <p:cTn id="6" dur="2000" fill="hold"/>
                                        <p:tgtEl>
                                          <p:spTgt spid="345090"/>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4" presetClass="path" presetSubtype="0" accel="50000" decel="50000" fill="hold" nodeType="clickEffect">
                                  <p:stCondLst>
                                    <p:cond delay="0"/>
                                  </p:stCondLst>
                                  <p:childTnLst>
                                    <p:animMotion origin="layout" path="M -2.77778E-6 -0.33303 L -2.77778E-6 -1.42531 " pathEditMode="relative" rAng="0" ptsTypes="AA">
                                      <p:cBhvr>
                                        <p:cTn id="10" dur="2000" fill="hold"/>
                                        <p:tgtEl>
                                          <p:spTgt spid="345090"/>
                                        </p:tgtEl>
                                        <p:attrNameLst>
                                          <p:attrName>ppt_x</p:attrName>
                                          <p:attrName>ppt_y</p:attrName>
                                        </p:attrNameLst>
                                      </p:cBhvr>
                                      <p:rCtr x="0" y="-54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0"/>
            <a:ext cx="8229600" cy="1143000"/>
          </a:xfrm>
          <a:noFill/>
        </p:spPr>
        <p:txBody>
          <a:bodyPr/>
          <a:lstStyle/>
          <a:p>
            <a:pPr eaLnBrk="1" hangingPunct="1"/>
            <a:r>
              <a:rPr lang="en-US" smtClean="0"/>
              <a:t>Debye-Waller-Ott factor</a:t>
            </a:r>
          </a:p>
        </p:txBody>
      </p:sp>
      <p:sp>
        <p:nvSpPr>
          <p:cNvPr id="239619" name="Text Box 3"/>
          <p:cNvSpPr txBox="1">
            <a:spLocks noChangeArrowheads="1"/>
          </p:cNvSpPr>
          <p:nvPr/>
        </p:nvSpPr>
        <p:spPr bwMode="auto">
          <a:xfrm>
            <a:off x="1736725" y="3502025"/>
            <a:ext cx="67405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000000"/>
                </a:solidFill>
                <a:cs typeface="Arial" charset="0"/>
              </a:rPr>
              <a:t>F		</a:t>
            </a:r>
            <a:r>
              <a:rPr lang="en-US">
                <a:solidFill>
                  <a:srgbClr val="000000"/>
                </a:solidFill>
                <a:cs typeface="Arial" charset="0"/>
              </a:rPr>
              <a:t>- structure factor</a:t>
            </a:r>
          </a:p>
          <a:p>
            <a:pPr eaLnBrk="1" fontAlgn="base" hangingPunct="1">
              <a:spcBef>
                <a:spcPct val="50000"/>
              </a:spcBef>
              <a:spcAft>
                <a:spcPct val="0"/>
              </a:spcAft>
            </a:pPr>
            <a:r>
              <a:rPr lang="en-US" b="1">
                <a:solidFill>
                  <a:srgbClr val="000000"/>
                </a:solidFill>
                <a:cs typeface="Arial" charset="0"/>
              </a:rPr>
              <a:t>A</a:t>
            </a:r>
            <a:r>
              <a:rPr lang="en-US">
                <a:solidFill>
                  <a:srgbClr val="000000"/>
                </a:solidFill>
                <a:cs typeface="Arial" charset="0"/>
              </a:rPr>
              <a:t>		- something Debye said was zero</a:t>
            </a:r>
          </a:p>
          <a:p>
            <a:pPr eaLnBrk="1" fontAlgn="base" hangingPunct="1">
              <a:spcBef>
                <a:spcPct val="50000"/>
              </a:spcBef>
              <a:spcAft>
                <a:spcPct val="0"/>
              </a:spcAft>
            </a:pPr>
            <a:r>
              <a:rPr lang="en-US" b="1">
                <a:solidFill>
                  <a:srgbClr val="000000"/>
                </a:solidFill>
                <a:cs typeface="Arial" charset="0"/>
              </a:rPr>
              <a:t>B</a:t>
            </a:r>
            <a:r>
              <a:rPr lang="en-US">
                <a:solidFill>
                  <a:srgbClr val="000000"/>
                </a:solidFill>
                <a:cs typeface="Arial" charset="0"/>
              </a:rPr>
              <a:t>		- canonical Debye-Waller factor</a:t>
            </a:r>
          </a:p>
          <a:p>
            <a:pPr eaLnBrk="1" fontAlgn="base" hangingPunct="1">
              <a:spcBef>
                <a:spcPct val="50000"/>
              </a:spcBef>
              <a:spcAft>
                <a:spcPct val="0"/>
              </a:spcAft>
            </a:pPr>
            <a:r>
              <a:rPr lang="en-US" b="1">
                <a:solidFill>
                  <a:srgbClr val="000000"/>
                </a:solidFill>
                <a:cs typeface="Arial" charset="0"/>
              </a:rPr>
              <a:t>C</a:t>
            </a:r>
            <a:r>
              <a:rPr lang="en-US">
                <a:solidFill>
                  <a:srgbClr val="000000"/>
                </a:solidFill>
                <a:cs typeface="Arial" charset="0"/>
              </a:rPr>
              <a:t>		- something else Debye said was zero</a:t>
            </a:r>
            <a:endParaRPr lang="en-US" b="1">
              <a:solidFill>
                <a:srgbClr val="000000"/>
              </a:solidFill>
              <a:cs typeface="Arial" charset="0"/>
            </a:endParaRPr>
          </a:p>
          <a:p>
            <a:pPr eaLnBrk="1" fontAlgn="base" hangingPunct="1">
              <a:spcBef>
                <a:spcPct val="50000"/>
              </a:spcBef>
              <a:spcAft>
                <a:spcPct val="0"/>
              </a:spcAft>
            </a:pPr>
            <a:r>
              <a:rPr lang="en-US" b="1">
                <a:solidFill>
                  <a:srgbClr val="CC3300"/>
                </a:solidFill>
                <a:cs typeface="Arial" charset="0"/>
              </a:rPr>
              <a:t>s</a:t>
            </a:r>
            <a:r>
              <a:rPr lang="en-US">
                <a:solidFill>
                  <a:srgbClr val="000000"/>
                </a:solidFill>
                <a:cs typeface="Arial" charset="0"/>
              </a:rPr>
              <a:t> 		- 0.5/</a:t>
            </a:r>
            <a:r>
              <a:rPr lang="en-US" b="1">
                <a:solidFill>
                  <a:srgbClr val="000000"/>
                </a:solidFill>
                <a:cs typeface="Arial" charset="0"/>
              </a:rPr>
              <a:t>d</a:t>
            </a:r>
          </a:p>
          <a:p>
            <a:pPr eaLnBrk="1" fontAlgn="base" hangingPunct="1">
              <a:spcBef>
                <a:spcPct val="50000"/>
              </a:spcBef>
              <a:spcAft>
                <a:spcPct val="0"/>
              </a:spcAft>
            </a:pPr>
            <a:r>
              <a:rPr lang="en-US" b="1">
                <a:solidFill>
                  <a:srgbClr val="000000"/>
                </a:solidFill>
                <a:cs typeface="Arial" charset="0"/>
              </a:rPr>
              <a:t>d</a:t>
            </a:r>
            <a:r>
              <a:rPr lang="en-US">
                <a:solidFill>
                  <a:srgbClr val="000000"/>
                </a:solidFill>
                <a:cs typeface="Arial" charset="0"/>
              </a:rPr>
              <a:t>		- resolution of spot (Å)</a:t>
            </a:r>
          </a:p>
          <a:p>
            <a:pPr eaLnBrk="1" fontAlgn="base" hangingPunct="1">
              <a:spcBef>
                <a:spcPct val="50000"/>
              </a:spcBef>
              <a:spcAft>
                <a:spcPct val="0"/>
              </a:spcAft>
            </a:pPr>
            <a:endParaRPr lang="en-US" baseline="30000">
              <a:solidFill>
                <a:srgbClr val="000000"/>
              </a:solidFill>
              <a:cs typeface="Arial" charset="0"/>
            </a:endParaRPr>
          </a:p>
        </p:txBody>
      </p:sp>
      <p:sp>
        <p:nvSpPr>
          <p:cNvPr id="239620" name="Text Box 4"/>
          <p:cNvSpPr txBox="1">
            <a:spLocks noChangeArrowheads="1"/>
          </p:cNvSpPr>
          <p:nvPr/>
        </p:nvSpPr>
        <p:spPr bwMode="auto">
          <a:xfrm>
            <a:off x="430213" y="1927225"/>
            <a:ext cx="828516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130000"/>
              </a:lnSpc>
              <a:spcBef>
                <a:spcPct val="0"/>
              </a:spcBef>
              <a:spcAft>
                <a:spcPct val="0"/>
              </a:spcAft>
            </a:pPr>
            <a:r>
              <a:rPr lang="en-US" sz="4000" b="1">
                <a:solidFill>
                  <a:srgbClr val="000000"/>
                </a:solidFill>
                <a:cs typeface="Arial" charset="0"/>
              </a:rPr>
              <a:t>F = F</a:t>
            </a:r>
            <a:r>
              <a:rPr lang="en-US" sz="4000" b="1" baseline="-25000">
                <a:solidFill>
                  <a:srgbClr val="000000"/>
                </a:solidFill>
                <a:cs typeface="Arial" charset="0"/>
              </a:rPr>
              <a:t>0</a:t>
            </a:r>
            <a:r>
              <a:rPr lang="en-US" sz="4000" b="1">
                <a:solidFill>
                  <a:srgbClr val="000000"/>
                </a:solidFill>
                <a:cs typeface="Arial" charset="0"/>
              </a:rPr>
              <a:t> exp( - A∙</a:t>
            </a:r>
            <a:r>
              <a:rPr lang="en-US" sz="4000" b="1">
                <a:solidFill>
                  <a:srgbClr val="CC3300"/>
                </a:solidFill>
                <a:cs typeface="Arial" charset="0"/>
              </a:rPr>
              <a:t>s</a:t>
            </a:r>
            <a:r>
              <a:rPr lang="en-US" sz="4000" b="1">
                <a:solidFill>
                  <a:srgbClr val="000000"/>
                </a:solidFill>
                <a:cs typeface="Arial" charset="0"/>
              </a:rPr>
              <a:t> - B∙</a:t>
            </a:r>
            <a:r>
              <a:rPr lang="en-US" sz="4000" b="1">
                <a:solidFill>
                  <a:srgbClr val="CC3300"/>
                </a:solidFill>
                <a:cs typeface="Arial" charset="0"/>
              </a:rPr>
              <a:t>s</a:t>
            </a:r>
            <a:r>
              <a:rPr lang="en-US" sz="4000" b="1" baseline="30000">
                <a:solidFill>
                  <a:srgbClr val="CC3300"/>
                </a:solidFill>
                <a:cs typeface="Arial" charset="0"/>
              </a:rPr>
              <a:t>2</a:t>
            </a:r>
            <a:r>
              <a:rPr lang="en-US" sz="4000" b="1">
                <a:solidFill>
                  <a:srgbClr val="000000"/>
                </a:solidFill>
                <a:cs typeface="Arial" charset="0"/>
              </a:rPr>
              <a:t> - C∙</a:t>
            </a:r>
            <a:r>
              <a:rPr lang="en-US" sz="4000" b="1">
                <a:solidFill>
                  <a:srgbClr val="CC3300"/>
                </a:solidFill>
                <a:cs typeface="Arial" charset="0"/>
              </a:rPr>
              <a:t>s</a:t>
            </a:r>
            <a:r>
              <a:rPr lang="en-US" sz="4000" b="1" baseline="30000">
                <a:solidFill>
                  <a:srgbClr val="CC3300"/>
                </a:solidFill>
                <a:cs typeface="Arial" charset="0"/>
              </a:rPr>
              <a:t>3</a:t>
            </a:r>
            <a:r>
              <a:rPr lang="en-US" sz="4000" b="1">
                <a:solidFill>
                  <a:srgbClr val="000000"/>
                </a:solidFill>
                <a:cs typeface="Arial" charset="0"/>
              </a:rPr>
              <a:t> - … ) </a:t>
            </a:r>
          </a:p>
          <a:p>
            <a:pPr eaLnBrk="1" fontAlgn="base" hangingPunct="1">
              <a:lnSpc>
                <a:spcPct val="130000"/>
              </a:lnSpc>
              <a:spcBef>
                <a:spcPct val="0"/>
              </a:spcBef>
              <a:spcAft>
                <a:spcPct val="0"/>
              </a:spcAft>
            </a:pPr>
            <a:r>
              <a:rPr lang="en-US" sz="2800" b="1">
                <a:solidFill>
                  <a:srgbClr val="000000"/>
                </a:solidFill>
                <a:cs typeface="Arial" charset="0"/>
              </a:rPr>
              <a:t>     </a:t>
            </a:r>
            <a:endParaRPr lang="el-GR" sz="2800" b="1">
              <a:solidFill>
                <a:srgbClr val="000000"/>
              </a:solidFill>
              <a:cs typeface="Arial" charset="0"/>
            </a:endParaRPr>
          </a:p>
        </p:txBody>
      </p:sp>
    </p:spTree>
    <p:extLst>
      <p:ext uri="{BB962C8B-B14F-4D97-AF65-F5344CB8AC3E}">
        <p14:creationId xmlns:p14="http://schemas.microsoft.com/office/powerpoint/2010/main" val="2671771448"/>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0"/>
            <a:ext cx="8229600" cy="1143000"/>
          </a:xfrm>
          <a:noFill/>
        </p:spPr>
        <p:txBody>
          <a:bodyPr/>
          <a:lstStyle/>
          <a:p>
            <a:pPr eaLnBrk="1" hangingPunct="1"/>
            <a:r>
              <a:rPr lang="en-US" smtClean="0"/>
              <a:t>Debye-Waller-Ott factor</a:t>
            </a:r>
          </a:p>
        </p:txBody>
      </p:sp>
      <p:graphicFrame>
        <p:nvGraphicFramePr>
          <p:cNvPr id="240643" name="Object 3"/>
          <p:cNvGraphicFramePr>
            <a:graphicFrameLocks noGrp="1" noChangeAspect="1"/>
          </p:cNvGraphicFramePr>
          <p:nvPr>
            <p:ph type="chart" idx="1"/>
          </p:nvPr>
        </p:nvGraphicFramePr>
        <p:xfrm>
          <a:off x="868363" y="1039813"/>
          <a:ext cx="7418387" cy="5521325"/>
        </p:xfrm>
        <a:graphic>
          <a:graphicData uri="http://schemas.openxmlformats.org/presentationml/2006/ole">
            <mc:AlternateContent xmlns:mc="http://schemas.openxmlformats.org/markup-compatibility/2006">
              <mc:Choice xmlns:v="urn:schemas-microsoft-com:vml" Requires="v">
                <p:oleObj spid="_x0000_s110598" name="Chart" r:id="rId3" imgW="7448478" imgH="5543626" progId="MSGraph.Chart.8">
                  <p:embed followColorScheme="full"/>
                </p:oleObj>
              </mc:Choice>
              <mc:Fallback>
                <p:oleObj name="Chart" r:id="rId3" imgW="7448478" imgH="5543626" progId="MSGraph.Chart.8">
                  <p:embed followColorScheme="full"/>
                  <p:pic>
                    <p:nvPicPr>
                      <p:cNvPr id="0" name=""/>
                      <p:cNvPicPr>
                        <a:picLocks noChangeAspect="1" noChangeArrowheads="1"/>
                      </p:cNvPicPr>
                      <p:nvPr/>
                    </p:nvPicPr>
                    <p:blipFill>
                      <a:blip r:embed="rId4"/>
                      <a:srcRect/>
                      <a:stretch>
                        <a:fillRect/>
                      </a:stretch>
                    </p:blipFill>
                    <p:spPr bwMode="auto">
                      <a:xfrm>
                        <a:off x="868363" y="1039813"/>
                        <a:ext cx="7418387" cy="552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0644" name="Text Box 4"/>
          <p:cNvSpPr txBox="1">
            <a:spLocks noChangeArrowheads="1"/>
          </p:cNvSpPr>
          <p:nvPr/>
        </p:nvSpPr>
        <p:spPr bwMode="auto">
          <a:xfrm rot="-54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cs typeface="Arial" charset="0"/>
              </a:rPr>
              <a:t>normalized total intensity</a:t>
            </a:r>
          </a:p>
        </p:txBody>
      </p:sp>
      <p:sp>
        <p:nvSpPr>
          <p:cNvPr id="240645" name="Text Box 5"/>
          <p:cNvSpPr txBox="1">
            <a:spLocks noChangeArrowheads="1"/>
          </p:cNvSpPr>
          <p:nvPr/>
        </p:nvSpPr>
        <p:spPr bwMode="auto">
          <a:xfrm>
            <a:off x="4002088" y="6424613"/>
            <a:ext cx="174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Resolution (Ǻ)</a:t>
            </a:r>
          </a:p>
        </p:txBody>
      </p:sp>
      <p:sp>
        <p:nvSpPr>
          <p:cNvPr id="240646" name="Rectangle 6"/>
          <p:cNvSpPr>
            <a:spLocks noChangeArrowheads="1"/>
          </p:cNvSpPr>
          <p:nvPr/>
        </p:nvSpPr>
        <p:spPr bwMode="auto">
          <a:xfrm>
            <a:off x="1325563" y="6069013"/>
            <a:ext cx="6891337" cy="319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40647" name="Text Box 7"/>
          <p:cNvSpPr txBox="1">
            <a:spLocks noChangeArrowheads="1"/>
          </p:cNvSpPr>
          <p:nvPr/>
        </p:nvSpPr>
        <p:spPr bwMode="auto">
          <a:xfrm>
            <a:off x="1236663" y="5980113"/>
            <a:ext cx="7123112"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000000"/>
                </a:solidFill>
                <a:cs typeface="Arial" charset="0"/>
                <a:sym typeface="Symbol" pitchFamily="18" charset="2"/>
              </a:rPr>
              <a:t> </a:t>
            </a:r>
            <a:r>
              <a:rPr lang="en-US" b="1">
                <a:solidFill>
                  <a:srgbClr val="000000"/>
                </a:solidFill>
                <a:cs typeface="Arial" charset="0"/>
              </a:rPr>
              <a:t>                  5                 2.5               1.7              1.25              1.0</a:t>
            </a:r>
          </a:p>
        </p:txBody>
      </p:sp>
      <p:grpSp>
        <p:nvGrpSpPr>
          <p:cNvPr id="347144" name="Group 8"/>
          <p:cNvGrpSpPr>
            <a:grpSpLocks/>
          </p:cNvGrpSpPr>
          <p:nvPr/>
        </p:nvGrpSpPr>
        <p:grpSpPr bwMode="auto">
          <a:xfrm>
            <a:off x="3533775" y="2762250"/>
            <a:ext cx="1893888" cy="781050"/>
            <a:chOff x="2194" y="1820"/>
            <a:chExt cx="1193" cy="492"/>
          </a:xfrm>
        </p:grpSpPr>
        <p:sp>
          <p:nvSpPr>
            <p:cNvPr id="240653" name="Line 9"/>
            <p:cNvSpPr>
              <a:spLocks noChangeShapeType="1"/>
            </p:cNvSpPr>
            <p:nvPr/>
          </p:nvSpPr>
          <p:spPr bwMode="auto">
            <a:xfrm flipH="1">
              <a:off x="2194" y="1949"/>
              <a:ext cx="497"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654" name="Text Box 10"/>
            <p:cNvSpPr txBox="1">
              <a:spLocks noChangeArrowheads="1"/>
            </p:cNvSpPr>
            <p:nvPr/>
          </p:nvSpPr>
          <p:spPr bwMode="auto">
            <a:xfrm>
              <a:off x="2663" y="1820"/>
              <a:ext cx="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Gaussian</a:t>
              </a:r>
            </a:p>
          </p:txBody>
        </p:sp>
      </p:grpSp>
      <p:grpSp>
        <p:nvGrpSpPr>
          <p:cNvPr id="347147" name="Group 11"/>
          <p:cNvGrpSpPr>
            <a:grpSpLocks/>
          </p:cNvGrpSpPr>
          <p:nvPr/>
        </p:nvGrpSpPr>
        <p:grpSpPr bwMode="auto">
          <a:xfrm>
            <a:off x="5381625" y="3956050"/>
            <a:ext cx="1377950" cy="1093788"/>
            <a:chOff x="3374" y="2721"/>
            <a:chExt cx="868" cy="689"/>
          </a:xfrm>
        </p:grpSpPr>
        <p:sp>
          <p:nvSpPr>
            <p:cNvPr id="240651" name="Text Box 12"/>
            <p:cNvSpPr txBox="1">
              <a:spLocks noChangeArrowheads="1"/>
            </p:cNvSpPr>
            <p:nvPr/>
          </p:nvSpPr>
          <p:spPr bwMode="auto">
            <a:xfrm>
              <a:off x="3374" y="2721"/>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Exponential</a:t>
              </a:r>
            </a:p>
          </p:txBody>
        </p:sp>
        <p:sp>
          <p:nvSpPr>
            <p:cNvPr id="240652" name="Line 13"/>
            <p:cNvSpPr>
              <a:spLocks noChangeShapeType="1"/>
            </p:cNvSpPr>
            <p:nvPr/>
          </p:nvSpPr>
          <p:spPr bwMode="auto">
            <a:xfrm flipH="1">
              <a:off x="3576" y="2960"/>
              <a:ext cx="87" cy="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0650" name="Text Box 14"/>
          <p:cNvSpPr txBox="1">
            <a:spLocks noChangeArrowheads="1"/>
          </p:cNvSpPr>
          <p:nvPr/>
        </p:nvSpPr>
        <p:spPr bwMode="auto">
          <a:xfrm>
            <a:off x="3805238" y="1790700"/>
            <a:ext cx="3365500"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200">
                <a:solidFill>
                  <a:srgbClr val="000000"/>
                </a:solidFill>
                <a:cs typeface="Arial" charset="0"/>
              </a:rPr>
              <a:t>Reciprocal Space</a:t>
            </a:r>
          </a:p>
        </p:txBody>
      </p:sp>
    </p:spTree>
    <p:extLst>
      <p:ext uri="{BB962C8B-B14F-4D97-AF65-F5344CB8AC3E}">
        <p14:creationId xmlns:p14="http://schemas.microsoft.com/office/powerpoint/2010/main" val="1220337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7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0"/>
            <a:ext cx="8229600" cy="1143000"/>
          </a:xfrm>
          <a:noFill/>
        </p:spPr>
        <p:txBody>
          <a:bodyPr/>
          <a:lstStyle/>
          <a:p>
            <a:pPr eaLnBrk="1" hangingPunct="1"/>
            <a:r>
              <a:rPr lang="en-US" smtClean="0"/>
              <a:t>Debye-Waller-Ott factor</a:t>
            </a:r>
          </a:p>
        </p:txBody>
      </p:sp>
      <p:graphicFrame>
        <p:nvGraphicFramePr>
          <p:cNvPr id="241667" name="Object 3"/>
          <p:cNvGraphicFramePr>
            <a:graphicFrameLocks noGrp="1" noChangeAspect="1"/>
          </p:cNvGraphicFramePr>
          <p:nvPr>
            <p:ph type="chart" idx="1"/>
          </p:nvPr>
        </p:nvGraphicFramePr>
        <p:xfrm>
          <a:off x="868363" y="1039813"/>
          <a:ext cx="7418387" cy="5521325"/>
        </p:xfrm>
        <a:graphic>
          <a:graphicData uri="http://schemas.openxmlformats.org/presentationml/2006/ole">
            <mc:AlternateContent xmlns:mc="http://schemas.openxmlformats.org/markup-compatibility/2006">
              <mc:Choice xmlns:v="urn:schemas-microsoft-com:vml" Requires="v">
                <p:oleObj spid="_x0000_s111622" name="Chart" r:id="rId3" imgW="7448478" imgH="5543626" progId="MSGraph.Chart.8">
                  <p:embed followColorScheme="full"/>
                </p:oleObj>
              </mc:Choice>
              <mc:Fallback>
                <p:oleObj name="Chart" r:id="rId3" imgW="7448478" imgH="5543626" progId="MSGraph.Chart.8">
                  <p:embed followColorScheme="full"/>
                  <p:pic>
                    <p:nvPicPr>
                      <p:cNvPr id="0" name=""/>
                      <p:cNvPicPr>
                        <a:picLocks noChangeAspect="1" noChangeArrowheads="1"/>
                      </p:cNvPicPr>
                      <p:nvPr/>
                    </p:nvPicPr>
                    <p:blipFill>
                      <a:blip r:embed="rId4"/>
                      <a:srcRect/>
                      <a:stretch>
                        <a:fillRect/>
                      </a:stretch>
                    </p:blipFill>
                    <p:spPr bwMode="auto">
                      <a:xfrm>
                        <a:off x="868363" y="1039813"/>
                        <a:ext cx="7418387" cy="552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1668" name="Text Box 4"/>
          <p:cNvSpPr txBox="1">
            <a:spLocks noChangeArrowheads="1"/>
          </p:cNvSpPr>
          <p:nvPr/>
        </p:nvSpPr>
        <p:spPr bwMode="auto">
          <a:xfrm rot="-54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cs typeface="Arial" charset="0"/>
              </a:rPr>
              <a:t>normalized number of atoms</a:t>
            </a:r>
          </a:p>
        </p:txBody>
      </p:sp>
      <p:sp>
        <p:nvSpPr>
          <p:cNvPr id="241669" name="Text Box 5"/>
          <p:cNvSpPr txBox="1">
            <a:spLocks noChangeArrowheads="1"/>
          </p:cNvSpPr>
          <p:nvPr/>
        </p:nvSpPr>
        <p:spPr bwMode="auto">
          <a:xfrm>
            <a:off x="3113088" y="6424613"/>
            <a:ext cx="352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magnitude of displacement (Å)</a:t>
            </a:r>
          </a:p>
        </p:txBody>
      </p:sp>
      <p:grpSp>
        <p:nvGrpSpPr>
          <p:cNvPr id="348166" name="Group 6"/>
          <p:cNvGrpSpPr>
            <a:grpSpLocks/>
          </p:cNvGrpSpPr>
          <p:nvPr/>
        </p:nvGrpSpPr>
        <p:grpSpPr bwMode="auto">
          <a:xfrm>
            <a:off x="5343525" y="3943350"/>
            <a:ext cx="1250950" cy="1093788"/>
            <a:chOff x="3374" y="2721"/>
            <a:chExt cx="788" cy="689"/>
          </a:xfrm>
        </p:grpSpPr>
        <p:sp>
          <p:nvSpPr>
            <p:cNvPr id="241675" name="Text Box 7"/>
            <p:cNvSpPr txBox="1">
              <a:spLocks noChangeArrowheads="1"/>
            </p:cNvSpPr>
            <p:nvPr/>
          </p:nvSpPr>
          <p:spPr bwMode="auto">
            <a:xfrm>
              <a:off x="3374" y="2721"/>
              <a:ext cx="7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Lorentzian</a:t>
              </a:r>
            </a:p>
          </p:txBody>
        </p:sp>
        <p:sp>
          <p:nvSpPr>
            <p:cNvPr id="241676" name="Line 8"/>
            <p:cNvSpPr>
              <a:spLocks noChangeShapeType="1"/>
            </p:cNvSpPr>
            <p:nvPr/>
          </p:nvSpPr>
          <p:spPr bwMode="auto">
            <a:xfrm flipH="1">
              <a:off x="3576" y="2960"/>
              <a:ext cx="87" cy="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8169" name="Group 9"/>
          <p:cNvGrpSpPr>
            <a:grpSpLocks/>
          </p:cNvGrpSpPr>
          <p:nvPr/>
        </p:nvGrpSpPr>
        <p:grpSpPr bwMode="auto">
          <a:xfrm>
            <a:off x="2970213" y="2751138"/>
            <a:ext cx="2281237" cy="366712"/>
            <a:chOff x="1871" y="1733"/>
            <a:chExt cx="1437" cy="231"/>
          </a:xfrm>
        </p:grpSpPr>
        <p:sp>
          <p:nvSpPr>
            <p:cNvPr id="241673" name="Line 10"/>
            <p:cNvSpPr>
              <a:spLocks noChangeShapeType="1"/>
            </p:cNvSpPr>
            <p:nvPr/>
          </p:nvSpPr>
          <p:spPr bwMode="auto">
            <a:xfrm flipH="1">
              <a:off x="1871" y="1862"/>
              <a:ext cx="702" cy="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674" name="Text Box 11"/>
            <p:cNvSpPr txBox="1">
              <a:spLocks noChangeArrowheads="1"/>
            </p:cNvSpPr>
            <p:nvPr/>
          </p:nvSpPr>
          <p:spPr bwMode="auto">
            <a:xfrm>
              <a:off x="2584" y="1733"/>
              <a:ext cx="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Gaussian</a:t>
              </a:r>
            </a:p>
          </p:txBody>
        </p:sp>
      </p:grpSp>
      <p:sp>
        <p:nvSpPr>
          <p:cNvPr id="241672" name="Text Box 12"/>
          <p:cNvSpPr txBox="1">
            <a:spLocks noChangeArrowheads="1"/>
          </p:cNvSpPr>
          <p:nvPr/>
        </p:nvSpPr>
        <p:spPr bwMode="auto">
          <a:xfrm>
            <a:off x="4668838" y="1814513"/>
            <a:ext cx="2508250" cy="579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200">
                <a:solidFill>
                  <a:srgbClr val="000000"/>
                </a:solidFill>
                <a:cs typeface="Arial" charset="0"/>
              </a:rPr>
              <a:t>Direct Space</a:t>
            </a:r>
          </a:p>
        </p:txBody>
      </p:sp>
    </p:spTree>
    <p:extLst>
      <p:ext uri="{BB962C8B-B14F-4D97-AF65-F5344CB8AC3E}">
        <p14:creationId xmlns:p14="http://schemas.microsoft.com/office/powerpoint/2010/main" val="1735882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a:solidFill>
                  <a:srgbClr val="000000"/>
                </a:solidFil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8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307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307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308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6" name="Rectangle 14"/>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7"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3088" name="Line 16"/>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3089" name="Text Box 1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3090" name="Text Box 1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3091" name="Text Box 1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3092" name="Text Box 20"/>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3093" name="Freeform 21"/>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442749381"/>
      </p:ext>
    </p:extLst>
  </p:cSld>
  <p:clrMapOvr>
    <a:masterClrMapping/>
  </p:clrMapOvr>
  <p:transition spd="slow">
    <p:wipe dir="u"/>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2690"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2646"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2691" name="Text Box 3"/>
          <p:cNvSpPr txBox="1">
            <a:spLocks noChangeArrowheads="1"/>
          </p:cNvSpPr>
          <p:nvPr/>
        </p:nvSpPr>
        <p:spPr bwMode="auto">
          <a:xfrm rot="-5400000">
            <a:off x="-974724" y="3741737"/>
            <a:ext cx="364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00"/>
                </a:solidFill>
                <a:cs typeface="Arial" charset="0"/>
              </a:rPr>
              <a:t>scaled &lt;F</a:t>
            </a:r>
            <a:r>
              <a:rPr lang="en-US" baseline="30000">
                <a:solidFill>
                  <a:srgbClr val="000000"/>
                </a:solidFill>
                <a:cs typeface="Arial" charset="0"/>
              </a:rPr>
              <a:t>2</a:t>
            </a:r>
            <a:r>
              <a:rPr lang="en-US">
                <a:solidFill>
                  <a:srgbClr val="000000"/>
                </a:solidFill>
                <a:cs typeface="Arial" charset="0"/>
              </a:rPr>
              <a:t>&gt;</a:t>
            </a:r>
          </a:p>
        </p:txBody>
      </p:sp>
      <p:sp>
        <p:nvSpPr>
          <p:cNvPr id="242692" name="Text Box 4"/>
          <p:cNvSpPr txBox="1">
            <a:spLocks noChangeArrowheads="1"/>
          </p:cNvSpPr>
          <p:nvPr/>
        </p:nvSpPr>
        <p:spPr bwMode="auto">
          <a:xfrm>
            <a:off x="4265613" y="6424613"/>
            <a:ext cx="1217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(sin(</a:t>
            </a:r>
            <a:r>
              <a:rPr lang="el-GR" b="1">
                <a:solidFill>
                  <a:srgbClr val="000000"/>
                </a:solidFill>
                <a:cs typeface="Arial" charset="0"/>
              </a:rPr>
              <a:t>θ</a:t>
            </a:r>
            <a:r>
              <a:rPr lang="en-US" b="1">
                <a:solidFill>
                  <a:srgbClr val="000000"/>
                </a:solidFill>
                <a:cs typeface="Arial" charset="0"/>
              </a:rPr>
              <a:t>)/</a:t>
            </a:r>
            <a:r>
              <a:rPr lang="el-GR" b="1">
                <a:solidFill>
                  <a:srgbClr val="000000"/>
                </a:solidFill>
                <a:cs typeface="Arial" charset="0"/>
              </a:rPr>
              <a:t>λ</a:t>
            </a:r>
            <a:r>
              <a:rPr lang="en-US" b="1">
                <a:solidFill>
                  <a:srgbClr val="000000"/>
                </a:solidFill>
                <a:cs typeface="Arial" charset="0"/>
              </a:rPr>
              <a:t>)</a:t>
            </a:r>
            <a:r>
              <a:rPr lang="en-US" b="1" baseline="30000">
                <a:solidFill>
                  <a:srgbClr val="000000"/>
                </a:solidFill>
                <a:cs typeface="Arial" charset="0"/>
              </a:rPr>
              <a:t>2</a:t>
            </a:r>
            <a:endParaRPr lang="el-GR" b="1" baseline="30000">
              <a:solidFill>
                <a:srgbClr val="000000"/>
              </a:solidFill>
              <a:cs typeface="Arial" charset="0"/>
            </a:endParaRPr>
          </a:p>
        </p:txBody>
      </p:sp>
      <p:sp>
        <p:nvSpPr>
          <p:cNvPr id="24269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cs typeface="Arial" charset="0"/>
              </a:rPr>
              <a:t>Wilson plot</a:t>
            </a:r>
          </a:p>
        </p:txBody>
      </p:sp>
      <p:sp>
        <p:nvSpPr>
          <p:cNvPr id="242694" name="Text Box 6"/>
          <p:cNvSpPr txBox="1">
            <a:spLocks noChangeArrowheads="1"/>
          </p:cNvSpPr>
          <p:nvPr/>
        </p:nvSpPr>
        <p:spPr bwMode="auto">
          <a:xfrm>
            <a:off x="1422400" y="5945188"/>
            <a:ext cx="6869113" cy="1135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 4.1       3.5      3.2        2.9       2.7       2.5       2.4       2.2       2.1</a:t>
            </a:r>
          </a:p>
          <a:p>
            <a:pPr eaLnBrk="1" fontAlgn="base" hangingPunct="1">
              <a:lnSpc>
                <a:spcPct val="140000"/>
              </a:lnSpc>
              <a:spcBef>
                <a:spcPct val="0"/>
              </a:spcBef>
              <a:spcAft>
                <a:spcPct val="0"/>
              </a:spcAft>
            </a:pPr>
            <a:r>
              <a:rPr lang="en-US">
                <a:solidFill>
                  <a:srgbClr val="000000"/>
                </a:solidFill>
                <a:cs typeface="Arial" charset="0"/>
              </a:rPr>
              <a:t>			resolution (Å)</a:t>
            </a:r>
          </a:p>
          <a:p>
            <a:pPr eaLnBrk="1" fontAlgn="base" hangingPunct="1">
              <a:lnSpc>
                <a:spcPct val="140000"/>
              </a:lnSpc>
              <a:spcBef>
                <a:spcPct val="0"/>
              </a:spcBef>
              <a:spcAft>
                <a:spcPct val="0"/>
              </a:spcAft>
            </a:pPr>
            <a:endParaRPr lang="en-US">
              <a:solidFill>
                <a:srgbClr val="000000"/>
              </a:solidFill>
              <a:cs typeface="Arial" charset="0"/>
            </a:endParaRPr>
          </a:p>
        </p:txBody>
      </p:sp>
      <p:sp>
        <p:nvSpPr>
          <p:cNvPr id="349191" name="Text Box 7"/>
          <p:cNvSpPr txBox="1">
            <a:spLocks noChangeArrowheads="1"/>
          </p:cNvSpPr>
          <p:nvPr/>
        </p:nvSpPr>
        <p:spPr bwMode="auto">
          <a:xfrm>
            <a:off x="6440488" y="1092200"/>
            <a:ext cx="2468562" cy="2397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ct val="135000"/>
              </a:lnSpc>
              <a:spcBef>
                <a:spcPct val="0"/>
              </a:spcBef>
              <a:spcAft>
                <a:spcPct val="0"/>
              </a:spcAft>
            </a:pPr>
            <a:r>
              <a:rPr lang="en-US" sz="2800">
                <a:solidFill>
                  <a:srgbClr val="000000"/>
                </a:solidFill>
                <a:cs typeface="Arial" charset="0"/>
              </a:rPr>
              <a:t>R</a:t>
            </a:r>
            <a:r>
              <a:rPr lang="en-US" sz="2800" baseline="-25000">
                <a:solidFill>
                  <a:srgbClr val="000000"/>
                </a:solidFill>
                <a:cs typeface="Arial" charset="0"/>
              </a:rPr>
              <a:t>cryst</a:t>
            </a:r>
            <a:r>
              <a:rPr lang="en-US" sz="2800">
                <a:solidFill>
                  <a:srgbClr val="000000"/>
                </a:solidFill>
                <a:cs typeface="Arial" charset="0"/>
              </a:rPr>
              <a:t>/R</a:t>
            </a:r>
            <a:r>
              <a:rPr lang="en-US" sz="2800" baseline="-25000">
                <a:solidFill>
                  <a:srgbClr val="000000"/>
                </a:solidFill>
                <a:cs typeface="Arial" charset="0"/>
              </a:rPr>
              <a:t>free</a:t>
            </a:r>
          </a:p>
          <a:p>
            <a:pPr eaLnBrk="1" fontAlgn="base" hangingPunct="1">
              <a:lnSpc>
                <a:spcPct val="135000"/>
              </a:lnSpc>
              <a:spcBef>
                <a:spcPct val="0"/>
              </a:spcBef>
              <a:spcAft>
                <a:spcPct val="0"/>
              </a:spcAft>
            </a:pPr>
            <a:r>
              <a:rPr lang="en-US" sz="2800">
                <a:solidFill>
                  <a:srgbClr val="FF0000"/>
                </a:solidFill>
                <a:cs typeface="Arial" charset="0"/>
              </a:rPr>
              <a:t>0.355/0.514</a:t>
            </a:r>
          </a:p>
          <a:p>
            <a:pPr eaLnBrk="1" fontAlgn="base" hangingPunct="1">
              <a:lnSpc>
                <a:spcPct val="135000"/>
              </a:lnSpc>
              <a:spcBef>
                <a:spcPct val="0"/>
              </a:spcBef>
              <a:spcAft>
                <a:spcPct val="0"/>
              </a:spcAft>
            </a:pPr>
            <a:r>
              <a:rPr lang="en-US" sz="2800">
                <a:solidFill>
                  <a:srgbClr val="99CC00"/>
                </a:solidFill>
                <a:cs typeface="Arial" charset="0"/>
              </a:rPr>
              <a:t> </a:t>
            </a:r>
          </a:p>
          <a:p>
            <a:pPr eaLnBrk="1" fontAlgn="base" hangingPunct="1">
              <a:lnSpc>
                <a:spcPct val="135000"/>
              </a:lnSpc>
              <a:spcBef>
                <a:spcPct val="0"/>
              </a:spcBef>
              <a:spcAft>
                <a:spcPct val="0"/>
              </a:spcAft>
            </a:pPr>
            <a:r>
              <a:rPr lang="en-US" sz="2800">
                <a:solidFill>
                  <a:srgbClr val="0000FF"/>
                </a:solidFill>
                <a:cs typeface="Arial" charset="0"/>
              </a:rPr>
              <a:t> </a:t>
            </a:r>
          </a:p>
        </p:txBody>
      </p:sp>
      <p:sp>
        <p:nvSpPr>
          <p:cNvPr id="242696" name="Rectangle 8"/>
          <p:cNvSpPr>
            <a:spLocks noChangeArrowheads="1"/>
          </p:cNvSpPr>
          <p:nvPr/>
        </p:nvSpPr>
        <p:spPr bwMode="auto">
          <a:xfrm>
            <a:off x="4271963" y="2309813"/>
            <a:ext cx="2105025" cy="1095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407908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1"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714"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3670"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3715" name="Text Box 3"/>
          <p:cNvSpPr txBox="1">
            <a:spLocks noChangeArrowheads="1"/>
          </p:cNvSpPr>
          <p:nvPr/>
        </p:nvSpPr>
        <p:spPr bwMode="auto">
          <a:xfrm rot="-5400000">
            <a:off x="-974724" y="3741737"/>
            <a:ext cx="364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00"/>
                </a:solidFill>
                <a:cs typeface="Arial" charset="0"/>
              </a:rPr>
              <a:t>scaled &lt;F</a:t>
            </a:r>
            <a:r>
              <a:rPr lang="en-US" baseline="30000">
                <a:solidFill>
                  <a:srgbClr val="000000"/>
                </a:solidFill>
                <a:cs typeface="Arial" charset="0"/>
              </a:rPr>
              <a:t>2</a:t>
            </a:r>
            <a:r>
              <a:rPr lang="en-US">
                <a:solidFill>
                  <a:srgbClr val="000000"/>
                </a:solidFill>
                <a:cs typeface="Arial" charset="0"/>
              </a:rPr>
              <a:t>&gt;</a:t>
            </a:r>
          </a:p>
        </p:txBody>
      </p:sp>
      <p:sp>
        <p:nvSpPr>
          <p:cNvPr id="243716" name="Text Box 4"/>
          <p:cNvSpPr txBox="1">
            <a:spLocks noChangeArrowheads="1"/>
          </p:cNvSpPr>
          <p:nvPr/>
        </p:nvSpPr>
        <p:spPr bwMode="auto">
          <a:xfrm>
            <a:off x="4265613" y="6424613"/>
            <a:ext cx="1217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(sin(</a:t>
            </a:r>
            <a:r>
              <a:rPr lang="el-GR" b="1">
                <a:solidFill>
                  <a:srgbClr val="000000"/>
                </a:solidFill>
                <a:cs typeface="Arial" charset="0"/>
              </a:rPr>
              <a:t>θ</a:t>
            </a:r>
            <a:r>
              <a:rPr lang="en-US" b="1">
                <a:solidFill>
                  <a:srgbClr val="000000"/>
                </a:solidFill>
                <a:cs typeface="Arial" charset="0"/>
              </a:rPr>
              <a:t>)/</a:t>
            </a:r>
            <a:r>
              <a:rPr lang="el-GR" b="1">
                <a:solidFill>
                  <a:srgbClr val="000000"/>
                </a:solidFill>
                <a:cs typeface="Arial" charset="0"/>
              </a:rPr>
              <a:t>λ</a:t>
            </a:r>
            <a:r>
              <a:rPr lang="en-US" b="1">
                <a:solidFill>
                  <a:srgbClr val="000000"/>
                </a:solidFill>
                <a:cs typeface="Arial" charset="0"/>
              </a:rPr>
              <a:t>)</a:t>
            </a:r>
            <a:r>
              <a:rPr lang="en-US" b="1" baseline="30000">
                <a:solidFill>
                  <a:srgbClr val="000000"/>
                </a:solidFill>
                <a:cs typeface="Arial" charset="0"/>
              </a:rPr>
              <a:t>2</a:t>
            </a:r>
            <a:endParaRPr lang="el-GR" b="1" baseline="30000">
              <a:solidFill>
                <a:srgbClr val="000000"/>
              </a:solidFill>
              <a:cs typeface="Arial" charset="0"/>
            </a:endParaRPr>
          </a:p>
        </p:txBody>
      </p:sp>
      <p:sp>
        <p:nvSpPr>
          <p:cNvPr id="24371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cs typeface="Arial" charset="0"/>
              </a:rPr>
              <a:t>Wilson plot</a:t>
            </a:r>
          </a:p>
        </p:txBody>
      </p:sp>
      <p:sp>
        <p:nvSpPr>
          <p:cNvPr id="243718" name="Text Box 6"/>
          <p:cNvSpPr txBox="1">
            <a:spLocks noChangeArrowheads="1"/>
          </p:cNvSpPr>
          <p:nvPr/>
        </p:nvSpPr>
        <p:spPr bwMode="auto">
          <a:xfrm>
            <a:off x="1422400" y="5945188"/>
            <a:ext cx="6869113" cy="1135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 4.1       3.5      3.2        2.9       2.7       2.5       2.4       2.2       2.1</a:t>
            </a:r>
          </a:p>
          <a:p>
            <a:pPr eaLnBrk="1" fontAlgn="base" hangingPunct="1">
              <a:lnSpc>
                <a:spcPct val="140000"/>
              </a:lnSpc>
              <a:spcBef>
                <a:spcPct val="0"/>
              </a:spcBef>
              <a:spcAft>
                <a:spcPct val="0"/>
              </a:spcAft>
            </a:pPr>
            <a:r>
              <a:rPr lang="en-US">
                <a:solidFill>
                  <a:srgbClr val="000000"/>
                </a:solidFill>
                <a:cs typeface="Arial" charset="0"/>
              </a:rPr>
              <a:t>			resolution (Å)</a:t>
            </a:r>
          </a:p>
          <a:p>
            <a:pPr eaLnBrk="1" fontAlgn="base" hangingPunct="1">
              <a:lnSpc>
                <a:spcPct val="140000"/>
              </a:lnSpc>
              <a:spcBef>
                <a:spcPct val="0"/>
              </a:spcBef>
              <a:spcAft>
                <a:spcPct val="0"/>
              </a:spcAft>
            </a:pPr>
            <a:endParaRPr lang="en-US">
              <a:solidFill>
                <a:srgbClr val="000000"/>
              </a:solidFill>
              <a:cs typeface="Arial" charset="0"/>
            </a:endParaRPr>
          </a:p>
        </p:txBody>
      </p:sp>
      <p:sp>
        <p:nvSpPr>
          <p:cNvPr id="350215" name="Text Box 7"/>
          <p:cNvSpPr txBox="1">
            <a:spLocks noChangeArrowheads="1"/>
          </p:cNvSpPr>
          <p:nvPr/>
        </p:nvSpPr>
        <p:spPr bwMode="auto">
          <a:xfrm>
            <a:off x="6440488" y="1092200"/>
            <a:ext cx="2468562" cy="2397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ct val="135000"/>
              </a:lnSpc>
              <a:spcBef>
                <a:spcPct val="0"/>
              </a:spcBef>
              <a:spcAft>
                <a:spcPct val="0"/>
              </a:spcAft>
            </a:pPr>
            <a:r>
              <a:rPr lang="en-US" sz="2800">
                <a:solidFill>
                  <a:srgbClr val="000000"/>
                </a:solidFill>
                <a:cs typeface="Arial" charset="0"/>
              </a:rPr>
              <a:t>R</a:t>
            </a:r>
            <a:r>
              <a:rPr lang="en-US" sz="2800" baseline="-25000">
                <a:solidFill>
                  <a:srgbClr val="000000"/>
                </a:solidFill>
                <a:cs typeface="Arial" charset="0"/>
              </a:rPr>
              <a:t>cryst</a:t>
            </a:r>
            <a:r>
              <a:rPr lang="en-US" sz="2800">
                <a:solidFill>
                  <a:srgbClr val="000000"/>
                </a:solidFill>
                <a:cs typeface="Arial" charset="0"/>
              </a:rPr>
              <a:t>/R</a:t>
            </a:r>
            <a:r>
              <a:rPr lang="en-US" sz="2800" baseline="-25000">
                <a:solidFill>
                  <a:srgbClr val="000000"/>
                </a:solidFill>
                <a:cs typeface="Arial" charset="0"/>
              </a:rPr>
              <a:t>free</a:t>
            </a:r>
          </a:p>
          <a:p>
            <a:pPr eaLnBrk="1" fontAlgn="base" hangingPunct="1">
              <a:lnSpc>
                <a:spcPct val="135000"/>
              </a:lnSpc>
              <a:spcBef>
                <a:spcPct val="0"/>
              </a:spcBef>
              <a:spcAft>
                <a:spcPct val="0"/>
              </a:spcAft>
            </a:pPr>
            <a:r>
              <a:rPr lang="en-US" sz="2800">
                <a:solidFill>
                  <a:srgbClr val="FF0000"/>
                </a:solidFill>
                <a:cs typeface="Arial" charset="0"/>
              </a:rPr>
              <a:t>0.355/0.514</a:t>
            </a:r>
          </a:p>
          <a:p>
            <a:pPr eaLnBrk="1" fontAlgn="base" hangingPunct="1">
              <a:lnSpc>
                <a:spcPct val="135000"/>
              </a:lnSpc>
              <a:spcBef>
                <a:spcPct val="0"/>
              </a:spcBef>
              <a:spcAft>
                <a:spcPct val="0"/>
              </a:spcAft>
            </a:pPr>
            <a:r>
              <a:rPr lang="en-US" sz="2800">
                <a:solidFill>
                  <a:srgbClr val="99CC00"/>
                </a:solidFill>
                <a:cs typeface="Arial" charset="0"/>
              </a:rPr>
              <a:t>0.257/0.449</a:t>
            </a:r>
          </a:p>
          <a:p>
            <a:pPr eaLnBrk="1" fontAlgn="base" hangingPunct="1">
              <a:lnSpc>
                <a:spcPct val="135000"/>
              </a:lnSpc>
              <a:spcBef>
                <a:spcPct val="0"/>
              </a:spcBef>
              <a:spcAft>
                <a:spcPct val="0"/>
              </a:spcAft>
            </a:pPr>
            <a:r>
              <a:rPr lang="en-US" sz="2800">
                <a:solidFill>
                  <a:srgbClr val="0000FF"/>
                </a:solidFill>
                <a:cs typeface="Arial" charset="0"/>
              </a:rPr>
              <a:t>0.209/0.407</a:t>
            </a:r>
          </a:p>
        </p:txBody>
      </p:sp>
      <p:sp>
        <p:nvSpPr>
          <p:cNvPr id="243720" name="Rectangle 8"/>
          <p:cNvSpPr>
            <a:spLocks noChangeArrowheads="1"/>
          </p:cNvSpPr>
          <p:nvPr/>
        </p:nvSpPr>
        <p:spPr bwMode="auto">
          <a:xfrm>
            <a:off x="4271963" y="2900363"/>
            <a:ext cx="4872037"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5272152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02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738"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4694"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4739" name="Text Box 3"/>
          <p:cNvSpPr txBox="1">
            <a:spLocks noChangeArrowheads="1"/>
          </p:cNvSpPr>
          <p:nvPr/>
        </p:nvSpPr>
        <p:spPr bwMode="auto">
          <a:xfrm rot="-5400000">
            <a:off x="-974724" y="3741737"/>
            <a:ext cx="364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00"/>
                </a:solidFill>
                <a:cs typeface="Arial" charset="0"/>
              </a:rPr>
              <a:t>scaled &lt;F</a:t>
            </a:r>
            <a:r>
              <a:rPr lang="en-US" baseline="30000">
                <a:solidFill>
                  <a:srgbClr val="000000"/>
                </a:solidFill>
                <a:cs typeface="Arial" charset="0"/>
              </a:rPr>
              <a:t>2</a:t>
            </a:r>
            <a:r>
              <a:rPr lang="en-US">
                <a:solidFill>
                  <a:srgbClr val="000000"/>
                </a:solidFill>
                <a:cs typeface="Arial" charset="0"/>
              </a:rPr>
              <a:t>&gt;</a:t>
            </a:r>
          </a:p>
        </p:txBody>
      </p:sp>
      <p:sp>
        <p:nvSpPr>
          <p:cNvPr id="244740" name="Text Box 4"/>
          <p:cNvSpPr txBox="1">
            <a:spLocks noChangeArrowheads="1"/>
          </p:cNvSpPr>
          <p:nvPr/>
        </p:nvSpPr>
        <p:spPr bwMode="auto">
          <a:xfrm>
            <a:off x="4265613" y="6424613"/>
            <a:ext cx="1217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(sin(</a:t>
            </a:r>
            <a:r>
              <a:rPr lang="el-GR" b="1">
                <a:solidFill>
                  <a:srgbClr val="000000"/>
                </a:solidFill>
                <a:cs typeface="Arial" charset="0"/>
              </a:rPr>
              <a:t>θ</a:t>
            </a:r>
            <a:r>
              <a:rPr lang="en-US" b="1">
                <a:solidFill>
                  <a:srgbClr val="000000"/>
                </a:solidFill>
                <a:cs typeface="Arial" charset="0"/>
              </a:rPr>
              <a:t>)/</a:t>
            </a:r>
            <a:r>
              <a:rPr lang="el-GR" b="1">
                <a:solidFill>
                  <a:srgbClr val="000000"/>
                </a:solidFill>
                <a:cs typeface="Arial" charset="0"/>
              </a:rPr>
              <a:t>λ</a:t>
            </a:r>
            <a:r>
              <a:rPr lang="en-US" b="1">
                <a:solidFill>
                  <a:srgbClr val="000000"/>
                </a:solidFill>
                <a:cs typeface="Arial" charset="0"/>
              </a:rPr>
              <a:t>)</a:t>
            </a:r>
            <a:r>
              <a:rPr lang="en-US" b="1" baseline="30000">
                <a:solidFill>
                  <a:srgbClr val="000000"/>
                </a:solidFill>
                <a:cs typeface="Arial" charset="0"/>
              </a:rPr>
              <a:t>2</a:t>
            </a:r>
            <a:endParaRPr lang="el-GR" b="1" baseline="30000">
              <a:solidFill>
                <a:srgbClr val="000000"/>
              </a:solidFill>
              <a:cs typeface="Arial" charset="0"/>
            </a:endParaRPr>
          </a:p>
        </p:txBody>
      </p:sp>
      <p:sp>
        <p:nvSpPr>
          <p:cNvPr id="24474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cs typeface="Arial" charset="0"/>
              </a:rPr>
              <a:t>Wilson plot</a:t>
            </a:r>
          </a:p>
        </p:txBody>
      </p:sp>
      <p:sp>
        <p:nvSpPr>
          <p:cNvPr id="244742" name="Text Box 6"/>
          <p:cNvSpPr txBox="1">
            <a:spLocks noChangeArrowheads="1"/>
          </p:cNvSpPr>
          <p:nvPr/>
        </p:nvSpPr>
        <p:spPr bwMode="auto">
          <a:xfrm>
            <a:off x="1422400" y="5945188"/>
            <a:ext cx="6869113" cy="1135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 4.1       3.5      3.2        2.9       2.7       2.5       2.4       2.2       2.1</a:t>
            </a:r>
          </a:p>
          <a:p>
            <a:pPr eaLnBrk="1" fontAlgn="base" hangingPunct="1">
              <a:lnSpc>
                <a:spcPct val="140000"/>
              </a:lnSpc>
              <a:spcBef>
                <a:spcPct val="0"/>
              </a:spcBef>
              <a:spcAft>
                <a:spcPct val="0"/>
              </a:spcAft>
            </a:pPr>
            <a:r>
              <a:rPr lang="en-US">
                <a:solidFill>
                  <a:srgbClr val="000000"/>
                </a:solidFill>
                <a:cs typeface="Arial" charset="0"/>
              </a:rPr>
              <a:t>			resolution (Å)</a:t>
            </a:r>
          </a:p>
          <a:p>
            <a:pPr eaLnBrk="1" fontAlgn="base" hangingPunct="1">
              <a:lnSpc>
                <a:spcPct val="140000"/>
              </a:lnSpc>
              <a:spcBef>
                <a:spcPct val="0"/>
              </a:spcBef>
              <a:spcAft>
                <a:spcPct val="0"/>
              </a:spcAft>
            </a:pPr>
            <a:endParaRPr lang="en-US">
              <a:solidFill>
                <a:srgbClr val="000000"/>
              </a:solidFill>
              <a:cs typeface="Arial" charset="0"/>
            </a:endParaRPr>
          </a:p>
        </p:txBody>
      </p:sp>
      <p:sp>
        <p:nvSpPr>
          <p:cNvPr id="351239" name="Text Box 7"/>
          <p:cNvSpPr txBox="1">
            <a:spLocks noChangeArrowheads="1"/>
          </p:cNvSpPr>
          <p:nvPr/>
        </p:nvSpPr>
        <p:spPr bwMode="auto">
          <a:xfrm>
            <a:off x="6440488" y="1092200"/>
            <a:ext cx="2468562" cy="2397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ct val="135000"/>
              </a:lnSpc>
              <a:spcBef>
                <a:spcPct val="0"/>
              </a:spcBef>
              <a:spcAft>
                <a:spcPct val="0"/>
              </a:spcAft>
            </a:pPr>
            <a:r>
              <a:rPr lang="en-US" sz="2800">
                <a:solidFill>
                  <a:srgbClr val="000000"/>
                </a:solidFill>
                <a:cs typeface="Arial" charset="0"/>
              </a:rPr>
              <a:t>R</a:t>
            </a:r>
            <a:r>
              <a:rPr lang="en-US" sz="2800" baseline="-25000">
                <a:solidFill>
                  <a:srgbClr val="000000"/>
                </a:solidFill>
                <a:cs typeface="Arial" charset="0"/>
              </a:rPr>
              <a:t>cryst</a:t>
            </a:r>
            <a:r>
              <a:rPr lang="en-US" sz="2800">
                <a:solidFill>
                  <a:srgbClr val="000000"/>
                </a:solidFill>
                <a:cs typeface="Arial" charset="0"/>
              </a:rPr>
              <a:t>/R</a:t>
            </a:r>
            <a:r>
              <a:rPr lang="en-US" sz="2800" baseline="-25000">
                <a:solidFill>
                  <a:srgbClr val="000000"/>
                </a:solidFill>
                <a:cs typeface="Arial" charset="0"/>
              </a:rPr>
              <a:t>free</a:t>
            </a:r>
          </a:p>
          <a:p>
            <a:pPr eaLnBrk="1" fontAlgn="base" hangingPunct="1">
              <a:lnSpc>
                <a:spcPct val="135000"/>
              </a:lnSpc>
              <a:spcBef>
                <a:spcPct val="0"/>
              </a:spcBef>
              <a:spcAft>
                <a:spcPct val="0"/>
              </a:spcAft>
            </a:pPr>
            <a:r>
              <a:rPr lang="en-US" sz="2800">
                <a:solidFill>
                  <a:srgbClr val="FF0000"/>
                </a:solidFill>
                <a:cs typeface="Arial" charset="0"/>
              </a:rPr>
              <a:t>0.355/0.514</a:t>
            </a:r>
          </a:p>
          <a:p>
            <a:pPr eaLnBrk="1" fontAlgn="base" hangingPunct="1">
              <a:lnSpc>
                <a:spcPct val="135000"/>
              </a:lnSpc>
              <a:spcBef>
                <a:spcPct val="0"/>
              </a:spcBef>
              <a:spcAft>
                <a:spcPct val="0"/>
              </a:spcAft>
            </a:pPr>
            <a:r>
              <a:rPr lang="en-US" sz="2800">
                <a:solidFill>
                  <a:srgbClr val="99CC00"/>
                </a:solidFill>
                <a:cs typeface="Arial" charset="0"/>
              </a:rPr>
              <a:t>0.257/0.449</a:t>
            </a:r>
          </a:p>
          <a:p>
            <a:pPr eaLnBrk="1" fontAlgn="base" hangingPunct="1">
              <a:lnSpc>
                <a:spcPct val="135000"/>
              </a:lnSpc>
              <a:spcBef>
                <a:spcPct val="0"/>
              </a:spcBef>
              <a:spcAft>
                <a:spcPct val="0"/>
              </a:spcAft>
            </a:pPr>
            <a:r>
              <a:rPr lang="en-US" sz="2800">
                <a:solidFill>
                  <a:srgbClr val="0000FF"/>
                </a:solidFill>
                <a:cs typeface="Arial" charset="0"/>
              </a:rPr>
              <a:t>0.209/0.407</a:t>
            </a:r>
          </a:p>
        </p:txBody>
      </p:sp>
    </p:spTree>
    <p:extLst>
      <p:ext uri="{BB962C8B-B14F-4D97-AF65-F5344CB8AC3E}">
        <p14:creationId xmlns:p14="http://schemas.microsoft.com/office/powerpoint/2010/main" val="32153448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12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3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pt-BR" sz="1600">
                <a:solidFill>
                  <a:srgbClr val="000000"/>
                </a:solidFill>
                <a:latin typeface="Courier New" pitchFamily="49" charset="0"/>
              </a:rPr>
              <a:t>ATOM    122  N   LEU A  13      -3.244  25.808  19.998  1.00 16.96           N</a:t>
            </a:r>
          </a:p>
          <a:p>
            <a:pPr fontAlgn="base">
              <a:spcBef>
                <a:spcPct val="0"/>
              </a:spcBef>
              <a:spcAft>
                <a:spcPct val="0"/>
              </a:spcAft>
            </a:pPr>
            <a:r>
              <a:rPr lang="pt-BR" sz="1600">
                <a:solidFill>
                  <a:srgbClr val="000000"/>
                </a:solidFill>
                <a:latin typeface="Courier New" pitchFamily="49" charset="0"/>
              </a:rPr>
              <a:t>ATOM    123  CA  LEU A  13      -2.877  25.448  21.355  1.00 15.29           C</a:t>
            </a:r>
          </a:p>
          <a:p>
            <a:pPr fontAlgn="base">
              <a:spcBef>
                <a:spcPct val="0"/>
              </a:spcBef>
              <a:spcAft>
                <a:spcPct val="0"/>
              </a:spcAft>
            </a:pPr>
            <a:r>
              <a:rPr lang="pt-BR" sz="1600">
                <a:solidFill>
                  <a:srgbClr val="000000"/>
                </a:solidFill>
                <a:latin typeface="Courier New" pitchFamily="49" charset="0"/>
              </a:rPr>
              <a:t>ATOM    124  C   LEU A  13      -2.792  23.966  21.561  1.00 17.54           C</a:t>
            </a:r>
          </a:p>
          <a:p>
            <a:pPr fontAlgn="base">
              <a:spcBef>
                <a:spcPct val="0"/>
              </a:spcBef>
              <a:spcAft>
                <a:spcPct val="0"/>
              </a:spcAft>
            </a:pPr>
            <a:r>
              <a:rPr lang="pt-BR" sz="1600">
                <a:solidFill>
                  <a:srgbClr val="000000"/>
                </a:solidFill>
                <a:latin typeface="Courier New" pitchFamily="49" charset="0"/>
              </a:rPr>
              <a:t>ATOM    125  O   LEU A  13      -1.814  23.493  22.143  1.00 16.35           O</a:t>
            </a:r>
          </a:p>
          <a:p>
            <a:pPr fontAlgn="base">
              <a:spcBef>
                <a:spcPct val="0"/>
              </a:spcBef>
              <a:spcAft>
                <a:spcPct val="0"/>
              </a:spcAft>
            </a:pPr>
            <a:r>
              <a:rPr lang="pt-BR" sz="1600">
                <a:solidFill>
                  <a:srgbClr val="000000"/>
                </a:solidFill>
                <a:latin typeface="Courier New" pitchFamily="49" charset="0"/>
              </a:rPr>
              <a:t>ATOM    126  CB  LEU A  13      -3.907  26.164  22.268  1.00 18.72           C</a:t>
            </a:r>
          </a:p>
          <a:p>
            <a:pPr fontAlgn="base">
              <a:spcBef>
                <a:spcPct val="0"/>
              </a:spcBef>
              <a:spcAft>
                <a:spcPct val="0"/>
              </a:spcAft>
            </a:pPr>
            <a:r>
              <a:rPr lang="pt-BR" sz="1600">
                <a:solidFill>
                  <a:srgbClr val="000000"/>
                </a:solidFill>
                <a:latin typeface="Courier New" pitchFamily="49" charset="0"/>
              </a:rPr>
              <a:t>ATOM    127  CG  LEU A  13      -3.577  25.982  23.738  1.00 21.19           C</a:t>
            </a:r>
          </a:p>
          <a:p>
            <a:pPr fontAlgn="base">
              <a:spcBef>
                <a:spcPct val="0"/>
              </a:spcBef>
              <a:spcAft>
                <a:spcPct val="0"/>
              </a:spcAft>
            </a:pPr>
            <a:r>
              <a:rPr lang="pt-BR" sz="1600">
                <a:solidFill>
                  <a:srgbClr val="000000"/>
                </a:solidFill>
                <a:latin typeface="Courier New" pitchFamily="49" charset="0"/>
              </a:rPr>
              <a:t>ATOM    128  CD1 LEU A  13      -2.283  26.820  24.019  1.00 19.43           C</a:t>
            </a:r>
          </a:p>
          <a:p>
            <a:pPr fontAlgn="base">
              <a:spcBef>
                <a:spcPct val="0"/>
              </a:spcBef>
              <a:spcAft>
                <a:spcPct val="0"/>
              </a:spcAft>
            </a:pPr>
            <a:r>
              <a:rPr lang="pt-BR" sz="1600">
                <a:solidFill>
                  <a:srgbClr val="000000"/>
                </a:solidFill>
                <a:latin typeface="Courier New" pitchFamily="49" charset="0"/>
              </a:rPr>
              <a:t>ATOM    129  CD2 LEU A  13      -4.702  26.474  24.639  1.00 24.65           C</a:t>
            </a:r>
          </a:p>
          <a:p>
            <a:pPr fontAlgn="base">
              <a:spcBef>
                <a:spcPct val="0"/>
              </a:spcBef>
              <a:spcAft>
                <a:spcPct val="0"/>
              </a:spcAft>
            </a:pPr>
            <a:r>
              <a:rPr lang="pt-BR" sz="1600">
                <a:solidFill>
                  <a:srgbClr val="000000"/>
                </a:solidFill>
                <a:latin typeface="Courier New" pitchFamily="49" charset="0"/>
              </a:rPr>
              <a:t>ATOM    130  N   SER A  14      -3.677  23.149  20.979  1.00 15.96           N</a:t>
            </a:r>
          </a:p>
          <a:p>
            <a:pPr fontAlgn="base">
              <a:spcBef>
                <a:spcPct val="0"/>
              </a:spcBef>
              <a:spcAft>
                <a:spcPct val="0"/>
              </a:spcAft>
            </a:pPr>
            <a:r>
              <a:rPr lang="pt-BR" sz="1600">
                <a:solidFill>
                  <a:srgbClr val="000000"/>
                </a:solidFill>
                <a:latin typeface="Courier New" pitchFamily="49" charset="0"/>
              </a:rPr>
              <a:t>ATOM    131  CA  SER A  14      -3.646  21.711  21.061  1.00 18.26           C</a:t>
            </a:r>
          </a:p>
          <a:p>
            <a:pPr fontAlgn="base">
              <a:spcBef>
                <a:spcPct val="0"/>
              </a:spcBef>
              <a:spcAft>
                <a:spcPct val="0"/>
              </a:spcAft>
            </a:pPr>
            <a:r>
              <a:rPr lang="pt-BR" sz="1600">
                <a:solidFill>
                  <a:srgbClr val="000000"/>
                </a:solidFill>
                <a:latin typeface="Courier New" pitchFamily="49" charset="0"/>
              </a:rPr>
              <a:t>ATOM    132  C   SER A  14      -2.373  21.203  20.360  1.00 18.71           C</a:t>
            </a:r>
          </a:p>
          <a:p>
            <a:pPr fontAlgn="base">
              <a:spcBef>
                <a:spcPct val="0"/>
              </a:spcBef>
              <a:spcAft>
                <a:spcPct val="0"/>
              </a:spcAft>
            </a:pPr>
            <a:r>
              <a:rPr lang="pt-BR" sz="1600">
                <a:solidFill>
                  <a:srgbClr val="000000"/>
                </a:solidFill>
                <a:latin typeface="Courier New" pitchFamily="49" charset="0"/>
              </a:rPr>
              <a:t>ATOM    133  O   SER A  14      -1.747  20.315  20.930  1.00 17.47           O</a:t>
            </a:r>
          </a:p>
          <a:p>
            <a:pPr fontAlgn="base">
              <a:spcBef>
                <a:spcPct val="0"/>
              </a:spcBef>
              <a:spcAft>
                <a:spcPct val="0"/>
              </a:spcAft>
            </a:pPr>
            <a:r>
              <a:rPr lang="pt-BR" sz="1600">
                <a:solidFill>
                  <a:srgbClr val="000000"/>
                </a:solidFill>
                <a:latin typeface="Courier New" pitchFamily="49" charset="0"/>
              </a:rPr>
              <a:t>ATOM    134  CB  SER A  14      -4.875  21.077  20.419  1.00 17.62           C</a:t>
            </a:r>
          </a:p>
          <a:p>
            <a:pPr fontAlgn="base">
              <a:spcBef>
                <a:spcPct val="0"/>
              </a:spcBef>
              <a:spcAft>
                <a:spcPct val="0"/>
              </a:spcAft>
            </a:pPr>
            <a:r>
              <a:rPr lang="pt-BR" sz="1600">
                <a:solidFill>
                  <a:srgbClr val="000000"/>
                </a:solidFill>
                <a:latin typeface="Courier New" pitchFamily="49" charset="0"/>
              </a:rPr>
              <a:t>ATOM    135  OG ASER A  14      -4.825  19.665  20.388  0.50 20.89           O</a:t>
            </a:r>
          </a:p>
          <a:p>
            <a:pPr fontAlgn="base">
              <a:spcBef>
                <a:spcPct val="0"/>
              </a:spcBef>
              <a:spcAft>
                <a:spcPct val="0"/>
              </a:spcAft>
            </a:pPr>
            <a:r>
              <a:rPr lang="pt-BR" sz="1600">
                <a:solidFill>
                  <a:srgbClr val="000000"/>
                </a:solidFill>
                <a:latin typeface="Courier New" pitchFamily="49" charset="0"/>
              </a:rPr>
              <a:t>ATOM    136  OG BSER A  14      -6.027  21.408  21.164  0.50 18.67           O</a:t>
            </a:r>
          </a:p>
          <a:p>
            <a:pPr fontAlgn="base">
              <a:spcBef>
                <a:spcPct val="0"/>
              </a:spcBef>
              <a:spcAft>
                <a:spcPct val="0"/>
              </a:spcAft>
            </a:pPr>
            <a:r>
              <a:rPr lang="pt-BR" sz="1600">
                <a:solidFill>
                  <a:srgbClr val="000000"/>
                </a:solidFill>
                <a:latin typeface="Courier New" pitchFamily="49" charset="0"/>
              </a:rPr>
              <a:t>ATOM    137  N   LYS A  15      -2.045  21.772  19.215  1.00 18.03           N</a:t>
            </a:r>
          </a:p>
          <a:p>
            <a:pPr fontAlgn="base">
              <a:spcBef>
                <a:spcPct val="0"/>
              </a:spcBef>
              <a:spcAft>
                <a:spcPct val="0"/>
              </a:spcAft>
            </a:pPr>
            <a:r>
              <a:rPr lang="pt-BR" sz="1600">
                <a:solidFill>
                  <a:srgbClr val="000000"/>
                </a:solidFill>
                <a:latin typeface="Courier New" pitchFamily="49" charset="0"/>
              </a:rPr>
              <a:t>ATOM    138  CA  LYS A  15      -0.799  21.361  18.555  1.00 18.12           C</a:t>
            </a:r>
          </a:p>
          <a:p>
            <a:pPr fontAlgn="base">
              <a:spcBef>
                <a:spcPct val="0"/>
              </a:spcBef>
              <a:spcAft>
                <a:spcPct val="0"/>
              </a:spcAft>
            </a:pPr>
            <a:r>
              <a:rPr lang="pt-BR" sz="1600">
                <a:solidFill>
                  <a:srgbClr val="000000"/>
                </a:solidFill>
                <a:latin typeface="Courier New" pitchFamily="49" charset="0"/>
              </a:rPr>
              <a:t>ATOM    139  C   LYS A  15       0.446  21.707  19.351  1.00 18.81           C</a:t>
            </a:r>
          </a:p>
          <a:p>
            <a:pPr fontAlgn="base">
              <a:spcBef>
                <a:spcPct val="0"/>
              </a:spcBef>
              <a:spcAft>
                <a:spcPct val="0"/>
              </a:spcAft>
            </a:pPr>
            <a:r>
              <a:rPr lang="pt-BR" sz="1600">
                <a:solidFill>
                  <a:srgbClr val="000000"/>
                </a:solidFill>
                <a:latin typeface="Courier New" pitchFamily="49" charset="0"/>
              </a:rPr>
              <a:t>ATOM    140  O   LYS A  15       1.400  20.948  19.411  1.00 17.77           O</a:t>
            </a:r>
          </a:p>
          <a:p>
            <a:pPr fontAlgn="base">
              <a:spcBef>
                <a:spcPct val="0"/>
              </a:spcBef>
              <a:spcAft>
                <a:spcPct val="0"/>
              </a:spcAft>
            </a:pPr>
            <a:r>
              <a:rPr lang="pt-BR" sz="1600">
                <a:solidFill>
                  <a:srgbClr val="000000"/>
                </a:solidFill>
                <a:latin typeface="Courier New" pitchFamily="49" charset="0"/>
              </a:rPr>
              <a:t>ATOM    141  CB  LYS A  15      -0.700  22.034  17.177  1.00 14.49           C</a:t>
            </a:r>
          </a:p>
          <a:p>
            <a:pPr fontAlgn="base">
              <a:spcBef>
                <a:spcPct val="0"/>
              </a:spcBef>
              <a:spcAft>
                <a:spcPct val="0"/>
              </a:spcAft>
            </a:pPr>
            <a:r>
              <a:rPr lang="pt-BR" sz="1600">
                <a:solidFill>
                  <a:srgbClr val="000000"/>
                </a:solidFill>
                <a:latin typeface="Courier New" pitchFamily="49" charset="0"/>
              </a:rPr>
              <a:t>ATOM    142  CG  LYS A  15      -1.727  21.368  16.256  1.00 16.12           C</a:t>
            </a:r>
          </a:p>
          <a:p>
            <a:pPr fontAlgn="base">
              <a:spcBef>
                <a:spcPct val="0"/>
              </a:spcBef>
              <a:spcAft>
                <a:spcPct val="0"/>
              </a:spcAft>
            </a:pPr>
            <a:r>
              <a:rPr lang="pt-BR" sz="1600">
                <a:solidFill>
                  <a:srgbClr val="000000"/>
                </a:solidFill>
                <a:latin typeface="Courier New" pitchFamily="49" charset="0"/>
              </a:rPr>
              <a:t>ATOM    143  CD  LYS A  15      -1.663  22.147  14.936  1.00 19.40           C</a:t>
            </a:r>
          </a:p>
          <a:p>
            <a:pPr fontAlgn="base">
              <a:spcBef>
                <a:spcPct val="0"/>
              </a:spcBef>
              <a:spcAft>
                <a:spcPct val="0"/>
              </a:spcAft>
            </a:pPr>
            <a:r>
              <a:rPr lang="pt-BR" sz="1600">
                <a:solidFill>
                  <a:srgbClr val="000000"/>
                </a:solidFill>
                <a:latin typeface="Courier New" pitchFamily="49" charset="0"/>
              </a:rPr>
              <a:t>ATOM    144  CE ALYS A  15      -2.725  21.614  13.986  0.50 17.42           C</a:t>
            </a:r>
          </a:p>
          <a:p>
            <a:pPr fontAlgn="base">
              <a:spcBef>
                <a:spcPct val="0"/>
              </a:spcBef>
              <a:spcAft>
                <a:spcPct val="0"/>
              </a:spcAft>
            </a:pPr>
            <a:r>
              <a:rPr lang="pt-BR" sz="1600">
                <a:solidFill>
                  <a:srgbClr val="000000"/>
                </a:solidFill>
                <a:latin typeface="Courier New" pitchFamily="49" charset="0"/>
              </a:rPr>
              <a:t>ATOM    145  CE BLYS A  15      -1.750  21.211  13.750  0.50 17.01           C</a:t>
            </a:r>
          </a:p>
          <a:p>
            <a:pPr fontAlgn="base">
              <a:spcBef>
                <a:spcPct val="0"/>
              </a:spcBef>
              <a:spcAft>
                <a:spcPct val="0"/>
              </a:spcAft>
            </a:pPr>
            <a:r>
              <a:rPr lang="pt-BR" sz="1600">
                <a:solidFill>
                  <a:srgbClr val="000000"/>
                </a:solidFill>
                <a:latin typeface="Courier New" pitchFamily="49" charset="0"/>
              </a:rPr>
              <a:t>ATOM    146  NZ ALYS A  15      -2.346  21.674  12.559  0.50 18.61           N</a:t>
            </a:r>
          </a:p>
          <a:p>
            <a:pPr fontAlgn="base">
              <a:spcBef>
                <a:spcPct val="0"/>
              </a:spcBef>
              <a:spcAft>
                <a:spcPct val="0"/>
              </a:spcAft>
            </a:pPr>
            <a:r>
              <a:rPr lang="pt-BR" sz="1600">
                <a:solidFill>
                  <a:srgbClr val="000000"/>
                </a:solidFill>
                <a:latin typeface="Courier New" pitchFamily="49" charset="0"/>
              </a:rPr>
              <a:t>ATOM    147  NZ BLYS A  15      -3.052  20.513  13.741  0.50 18.76           N</a:t>
            </a:r>
          </a:p>
        </p:txBody>
      </p:sp>
      <p:sp>
        <p:nvSpPr>
          <p:cNvPr id="124932" name="Rectangle 2"/>
          <p:cNvSpPr>
            <a:spLocks noGrp="1" noChangeArrowheads="1"/>
          </p:cNvSpPr>
          <p:nvPr>
            <p:ph type="title"/>
          </p:nvPr>
        </p:nvSpPr>
        <p:spPr>
          <a:xfrm>
            <a:off x="457200" y="134938"/>
            <a:ext cx="8229600" cy="1143000"/>
          </a:xfrm>
        </p:spPr>
        <p:txBody>
          <a:bodyPr/>
          <a:lstStyle/>
          <a:p>
            <a:pPr eaLnBrk="1" hangingPunct="1"/>
            <a:r>
              <a:rPr lang="en-US" smtClean="0"/>
              <a:t>“B” factors</a:t>
            </a:r>
          </a:p>
        </p:txBody>
      </p:sp>
    </p:spTree>
    <p:extLst>
      <p:ext uri="{BB962C8B-B14F-4D97-AF65-F5344CB8AC3E}">
        <p14:creationId xmlns:p14="http://schemas.microsoft.com/office/powerpoint/2010/main" val="1060092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4"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06502"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5955"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5956"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595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1387972198"/>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8"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07526"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6979"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6980"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698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1922601621"/>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Grp="1" noChangeAspect="1"/>
          </p:cNvGraphicFramePr>
          <p:nvPr>
            <p:ph type="chart" idx="1"/>
          </p:nvPr>
        </p:nvGraphicFramePr>
        <p:xfrm>
          <a:off x="868363" y="1365250"/>
          <a:ext cx="7418387" cy="5189538"/>
        </p:xfrm>
        <a:graphic>
          <a:graphicData uri="http://schemas.openxmlformats.org/presentationml/2006/ole">
            <mc:AlternateContent xmlns:mc="http://schemas.openxmlformats.org/markup-compatibility/2006">
              <mc:Choice xmlns:v="urn:schemas-microsoft-com:vml" Requires="v">
                <p:oleObj spid="_x0000_s108550" name="Chart" r:id="rId3" imgW="7448478" imgH="5210258" progId="MSGraph.Chart.8">
                  <p:embed followColorScheme="full"/>
                </p:oleObj>
              </mc:Choice>
              <mc:Fallback>
                <p:oleObj name="Chart" r:id="rId3" imgW="7448478" imgH="5210258" progId="MSGraph.Chart.8">
                  <p:embed followColorScheme="full"/>
                  <p:pic>
                    <p:nvPicPr>
                      <p:cNvPr id="0" name=""/>
                      <p:cNvPicPr>
                        <a:picLocks noChangeAspect="1" noChangeArrowheads="1"/>
                      </p:cNvPicPr>
                      <p:nvPr/>
                    </p:nvPicPr>
                    <p:blipFill>
                      <a:blip r:embed="rId4"/>
                      <a:srcRect/>
                      <a:stretch>
                        <a:fillRect/>
                      </a:stretch>
                    </p:blipFill>
                    <p:spPr bwMode="auto">
                      <a:xfrm>
                        <a:off x="868363" y="1365250"/>
                        <a:ext cx="7418387" cy="518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8003"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8004"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8005"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3688055185"/>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6"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09574"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9027"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9028"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902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3220276811"/>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34938"/>
            <a:ext cx="8229600" cy="1143000"/>
          </a:xfrm>
        </p:spPr>
        <p:txBody>
          <a:bodyPr/>
          <a:lstStyle/>
          <a:p>
            <a:pPr eaLnBrk="1" hangingPunct="1"/>
            <a:r>
              <a:rPr lang="en-US" smtClean="0"/>
              <a:t>“B” factors</a:t>
            </a:r>
          </a:p>
        </p:txBody>
      </p:sp>
      <p:sp>
        <p:nvSpPr>
          <p:cNvPr id="130051" name="Text Box 3"/>
          <p:cNvSpPr txBox="1">
            <a:spLocks noChangeArrowheads="1"/>
          </p:cNvSpPr>
          <p:nvPr/>
        </p:nvSpPr>
        <p:spPr bwMode="auto">
          <a:xfrm>
            <a:off x="2668588" y="2295525"/>
            <a:ext cx="39576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5400">
                <a:solidFill>
                  <a:srgbClr val="000000"/>
                </a:solidFill>
              </a:rPr>
              <a:t>B </a:t>
            </a:r>
            <a:r>
              <a:rPr lang="en-US" sz="5400">
                <a:solidFill>
                  <a:srgbClr val="000000"/>
                </a:solidFill>
                <a:cs typeface="Arial" charset="0"/>
              </a:rPr>
              <a:t>≈</a:t>
            </a:r>
            <a:r>
              <a:rPr lang="en-US" sz="5400">
                <a:solidFill>
                  <a:srgbClr val="000000"/>
                </a:solidFill>
              </a:rPr>
              <a:t> 4d</a:t>
            </a:r>
            <a:r>
              <a:rPr lang="en-US" sz="5400" baseline="30000">
                <a:solidFill>
                  <a:srgbClr val="000000"/>
                </a:solidFill>
              </a:rPr>
              <a:t>2</a:t>
            </a:r>
            <a:r>
              <a:rPr lang="en-US" sz="5400">
                <a:solidFill>
                  <a:srgbClr val="000000"/>
                </a:solidFill>
              </a:rPr>
              <a:t> + 12</a:t>
            </a:r>
          </a:p>
        </p:txBody>
      </p:sp>
      <p:sp>
        <p:nvSpPr>
          <p:cNvPr id="211972" name="Text Box 4"/>
          <p:cNvSpPr txBox="1">
            <a:spLocks noChangeArrowheads="1"/>
          </p:cNvSpPr>
          <p:nvPr/>
        </p:nvSpPr>
        <p:spPr bwMode="auto">
          <a:xfrm>
            <a:off x="619125" y="5508625"/>
            <a:ext cx="790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000000"/>
                </a:solidFill>
              </a:rPr>
              <a:t>essentially, the “resolution” of an atom</a:t>
            </a:r>
          </a:p>
        </p:txBody>
      </p:sp>
      <p:sp>
        <p:nvSpPr>
          <p:cNvPr id="211973" name="Text Box 5"/>
          <p:cNvSpPr txBox="1">
            <a:spLocks noChangeArrowheads="1"/>
          </p:cNvSpPr>
          <p:nvPr/>
        </p:nvSpPr>
        <p:spPr bwMode="auto">
          <a:xfrm>
            <a:off x="2613025" y="4508500"/>
            <a:ext cx="385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000000"/>
                </a:solidFill>
              </a:rPr>
              <a:t>d = resolution in </a:t>
            </a:r>
            <a:r>
              <a:rPr lang="en-US" sz="3600">
                <a:solidFill>
                  <a:srgbClr val="000000"/>
                </a:solidFill>
                <a:cs typeface="Arial" charset="0"/>
              </a:rPr>
              <a:t>Å</a:t>
            </a:r>
          </a:p>
        </p:txBody>
      </p:sp>
    </p:spTree>
    <p:extLst>
      <p:ext uri="{BB962C8B-B14F-4D97-AF65-F5344CB8AC3E}">
        <p14:creationId xmlns:p14="http://schemas.microsoft.com/office/powerpoint/2010/main" val="1030306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p:bldP spid="211973" grpId="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Resolution</a:t>
            </a:r>
          </a:p>
        </p:txBody>
      </p:sp>
      <p:pic>
        <p:nvPicPr>
          <p:cNvPr id="57348" name="resolution.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3000"/>
            <a:ext cx="7313612"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Text Box 6"/>
          <p:cNvSpPr txBox="1">
            <a:spLocks noChangeArrowheads="1"/>
          </p:cNvSpPr>
          <p:nvPr/>
        </p:nvSpPr>
        <p:spPr bwMode="auto">
          <a:xfrm>
            <a:off x="827088" y="6596063"/>
            <a:ext cx="6034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http://bl831.als.lbl.gov/~jamesh/movies/resolution.mpeg</a:t>
            </a:r>
          </a:p>
        </p:txBody>
      </p:sp>
    </p:spTree>
    <p:extLst>
      <p:ext uri="{BB962C8B-B14F-4D97-AF65-F5344CB8AC3E}">
        <p14:creationId xmlns:p14="http://schemas.microsoft.com/office/powerpoint/2010/main" val="1523602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409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410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4114" name="Line 18"/>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4115" name="Text Box 19"/>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4116" name="Text Box 2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4117" name="Text Box 2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4118" name="Text Box 2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4119" name="Freeform 2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52284468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Resolution: low-angle cutoff</a:t>
            </a:r>
          </a:p>
        </p:txBody>
      </p:sp>
      <p:pic>
        <p:nvPicPr>
          <p:cNvPr id="64520" name="lo_cut.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4" name="Text Box 10"/>
          <p:cNvSpPr txBox="1">
            <a:spLocks noChangeArrowheads="1"/>
          </p:cNvSpPr>
          <p:nvPr/>
        </p:nvSpPr>
        <p:spPr bwMode="auto">
          <a:xfrm>
            <a:off x="827088" y="6596063"/>
            <a:ext cx="560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http://bl831.als.lbl.gov/~jamesh/movies/lo_cut.mpeg</a:t>
            </a:r>
          </a:p>
        </p:txBody>
      </p:sp>
    </p:spTree>
    <p:extLst>
      <p:ext uri="{BB962C8B-B14F-4D97-AF65-F5344CB8AC3E}">
        <p14:creationId xmlns:p14="http://schemas.microsoft.com/office/powerpoint/2010/main" val="2290105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34" fill="hold"/>
                                        <p:tgtEl>
                                          <p:spTgt spid="645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4520"/>
                </p:tgtEl>
              </p:cMediaNode>
            </p:video>
            <p:seq concurrent="1" nextAc="seek">
              <p:cTn id="8" restart="whenNotActive" fill="hold" evtFilter="cancelBubble" nodeType="interactiveSeq">
                <p:stCondLst>
                  <p:cond evt="onClick" delay="0">
                    <p:tgtEl>
                      <p:spTgt spid="645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4520"/>
                                        </p:tgtEl>
                                      </p:cBhvr>
                                    </p:cmd>
                                  </p:childTnLst>
                                </p:cTn>
                              </p:par>
                            </p:childTnLst>
                          </p:cTn>
                        </p:par>
                      </p:childTnLst>
                    </p:cTn>
                  </p:par>
                </p:childTnLst>
              </p:cTn>
              <p:nextCondLst>
                <p:cond evt="onClick" delay="0">
                  <p:tgtEl>
                    <p:spTgt spid="64520"/>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R-factor</a:t>
            </a:r>
          </a:p>
        </p:txBody>
      </p:sp>
      <p:pic>
        <p:nvPicPr>
          <p:cNvPr id="61445" name="rfactor.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8"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http://bl831.als.lbl.gov/~jamesh/movies/rfactor.mpeg</a:t>
            </a:r>
          </a:p>
        </p:txBody>
      </p:sp>
    </p:spTree>
    <p:extLst>
      <p:ext uri="{BB962C8B-B14F-4D97-AF65-F5344CB8AC3E}">
        <p14:creationId xmlns:p14="http://schemas.microsoft.com/office/powerpoint/2010/main" val="2205650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800" fill="hold"/>
                                        <p:tgtEl>
                                          <p:spTgt spid="614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45"/>
                </p:tgtEl>
              </p:cMediaNode>
            </p:video>
            <p:seq concurrent="1" nextAc="seek">
              <p:cTn id="8" restart="whenNotActive" fill="hold" evtFilter="cancelBubble" nodeType="interactiveSeq">
                <p:stCondLst>
                  <p:cond evt="onClick" delay="0">
                    <p:tgtEl>
                      <p:spTgt spid="614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1445"/>
                                        </p:tgtEl>
                                      </p:cBhvr>
                                    </p:cmd>
                                  </p:childTnLst>
                                </p:cTn>
                              </p:par>
                            </p:childTnLst>
                          </p:cTn>
                        </p:par>
                      </p:childTnLst>
                    </p:cTn>
                  </p:par>
                </p:childTnLst>
              </p:cTn>
              <p:nextCondLst>
                <p:cond evt="onClick" delay="0">
                  <p:tgtEl>
                    <p:spTgt spid="61445"/>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Figure of Merit</a:t>
            </a:r>
          </a:p>
        </p:txBody>
      </p:sp>
      <p:pic>
        <p:nvPicPr>
          <p:cNvPr id="60421" name="dephase.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http://bl831.als.lbl.gov/~jamesh/movies/dephase.mpeg</a:t>
            </a:r>
          </a:p>
        </p:txBody>
      </p:sp>
    </p:spTree>
    <p:extLst>
      <p:ext uri="{BB962C8B-B14F-4D97-AF65-F5344CB8AC3E}">
        <p14:creationId xmlns:p14="http://schemas.microsoft.com/office/powerpoint/2010/main" val="1957741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Overloads</a:t>
            </a:r>
          </a:p>
        </p:txBody>
      </p:sp>
      <p:pic>
        <p:nvPicPr>
          <p:cNvPr id="62469" name="overload.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7"/>
          <p:cNvSpPr txBox="1">
            <a:spLocks noChangeArrowheads="1"/>
          </p:cNvSpPr>
          <p:nvPr/>
        </p:nvSpPr>
        <p:spPr bwMode="auto">
          <a:xfrm>
            <a:off x="827088" y="6596063"/>
            <a:ext cx="5927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http://bl831.als.lbl.gov/~jamesh/movies/overloads.mpeg</a:t>
            </a:r>
          </a:p>
        </p:txBody>
      </p:sp>
    </p:spTree>
    <p:extLst>
      <p:ext uri="{BB962C8B-B14F-4D97-AF65-F5344CB8AC3E}">
        <p14:creationId xmlns:p14="http://schemas.microsoft.com/office/powerpoint/2010/main" val="1528640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00" fill="hold"/>
                                        <p:tgtEl>
                                          <p:spTgt spid="624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469"/>
                </p:tgtEl>
              </p:cMediaNode>
            </p:video>
            <p:seq concurrent="1" nextAc="seek">
              <p:cTn id="8" restart="whenNotActive" fill="hold" evtFilter="cancelBubble" nodeType="interactiveSeq">
                <p:stCondLst>
                  <p:cond evt="onClick" delay="0">
                    <p:tgtEl>
                      <p:spTgt spid="624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2469"/>
                                        </p:tgtEl>
                                      </p:cBhvr>
                                    </p:cmd>
                                  </p:childTnLst>
                                </p:cTn>
                              </p:par>
                            </p:childTnLst>
                          </p:cTn>
                        </p:par>
                      </p:childTnLst>
                    </p:cTn>
                  </p:par>
                </p:childTnLst>
              </p:cTn>
              <p:nextCondLst>
                <p:cond evt="onClick" delay="0">
                  <p:tgtEl>
                    <p:spTgt spid="62469"/>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Completeness: missing wedge</a:t>
            </a:r>
          </a:p>
        </p:txBody>
      </p:sp>
      <p:pic>
        <p:nvPicPr>
          <p:cNvPr id="63493" name="osc.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0" name="Text Box 7"/>
          <p:cNvSpPr txBox="1">
            <a:spLocks noChangeArrowheads="1"/>
          </p:cNvSpPr>
          <p:nvPr/>
        </p:nvSpPr>
        <p:spPr bwMode="auto">
          <a:xfrm>
            <a:off x="827088" y="6596063"/>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http://bl831.als.lbl.gov/~jamesh/movies/osc.mpeg</a:t>
            </a:r>
          </a:p>
        </p:txBody>
      </p:sp>
    </p:spTree>
    <p:extLst>
      <p:ext uri="{BB962C8B-B14F-4D97-AF65-F5344CB8AC3E}">
        <p14:creationId xmlns:p14="http://schemas.microsoft.com/office/powerpoint/2010/main" val="4221921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34" fill="hold"/>
                                        <p:tgtEl>
                                          <p:spTgt spid="634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3493"/>
                </p:tgtEl>
              </p:cMediaNode>
            </p:video>
            <p:seq concurrent="1" nextAc="seek">
              <p:cTn id="8" restart="whenNotActive" fill="hold" evtFilter="cancelBubble" nodeType="interactiveSeq">
                <p:stCondLst>
                  <p:cond evt="onClick" delay="0">
                    <p:tgtEl>
                      <p:spTgt spid="634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3493"/>
                                        </p:tgtEl>
                                      </p:cBhvr>
                                    </p:cmd>
                                  </p:childTnLst>
                                </p:cTn>
                              </p:par>
                            </p:childTnLst>
                          </p:cTn>
                        </p:par>
                      </p:childTnLst>
                    </p:cTn>
                  </p:par>
                </p:childTnLst>
              </p:cTn>
              <p:nextCondLst>
                <p:cond evt="onClick" delay="0">
                  <p:tgtEl>
                    <p:spTgt spid="63493"/>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Completeness: random deletion</a:t>
            </a:r>
          </a:p>
        </p:txBody>
      </p:sp>
      <p:pic>
        <p:nvPicPr>
          <p:cNvPr id="192517" name="completeness.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7"/>
          <p:cNvSpPr txBox="1">
            <a:spLocks noChangeArrowheads="1"/>
          </p:cNvSpPr>
          <p:nvPr/>
        </p:nvSpPr>
        <p:spPr bwMode="auto">
          <a:xfrm>
            <a:off x="827088" y="6596063"/>
            <a:ext cx="6246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http://bl831.als.lbl.gov/~jamesh/movies/completeness.mpeg</a:t>
            </a:r>
          </a:p>
        </p:txBody>
      </p:sp>
    </p:spTree>
    <p:extLst>
      <p:ext uri="{BB962C8B-B14F-4D97-AF65-F5344CB8AC3E}">
        <p14:creationId xmlns:p14="http://schemas.microsoft.com/office/powerpoint/2010/main" val="3561460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1925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2517"/>
                </p:tgtEl>
              </p:cMediaNode>
            </p:video>
            <p:seq concurrent="1" nextAc="seek">
              <p:cTn id="8" restart="whenNotActive" fill="hold" evtFilter="cancelBubble" nodeType="interactiveSeq">
                <p:stCondLst>
                  <p:cond evt="onClick" delay="0">
                    <p:tgtEl>
                      <p:spTgt spid="1925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517"/>
                                        </p:tgtEl>
                                      </p:cBhvr>
                                    </p:cmd>
                                  </p:childTnLst>
                                </p:cTn>
                              </p:par>
                            </p:childTnLst>
                          </p:cTn>
                        </p:par>
                      </p:childTnLst>
                    </p:cTn>
                  </p:par>
                </p:childTnLst>
              </p:cTn>
              <p:nextCondLst>
                <p:cond evt="onClick" delay="0">
                  <p:tgtEl>
                    <p:spTgt spid="192517"/>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does all that</a:t>
            </a:r>
            <a:br>
              <a:rPr lang="en-US" sz="6000" dirty="0" smtClean="0"/>
            </a:br>
            <a:r>
              <a:rPr lang="en-US" sz="6000" dirty="0" smtClean="0"/>
              <a:t>stuff in the </a:t>
            </a:r>
            <a:r>
              <a:rPr lang="en-US" sz="6000" dirty="0" err="1" smtClean="0"/>
              <a:t>beamline</a:t>
            </a:r>
            <a:r>
              <a:rPr lang="en-US" sz="6000" dirty="0" smtClean="0"/>
              <a:t/>
            </a:r>
            <a:br>
              <a:rPr lang="en-US" sz="6000" dirty="0" smtClean="0"/>
            </a:br>
            <a:r>
              <a:rPr lang="en-US" sz="6000" dirty="0" smtClean="0"/>
              <a:t>do?</a:t>
            </a:r>
            <a:endParaRPr lang="en-US" sz="6000" dirty="0"/>
          </a:p>
        </p:txBody>
      </p:sp>
    </p:spTree>
    <p:extLst>
      <p:ext uri="{BB962C8B-B14F-4D97-AF65-F5344CB8AC3E}">
        <p14:creationId xmlns:p14="http://schemas.microsoft.com/office/powerpoint/2010/main" val="3453630367"/>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305155" name="Picture 3"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200" y="2168525"/>
            <a:ext cx="868363" cy="2779713"/>
          </a:xfrm>
          <a:prstGeom prst="rect">
            <a:avLst/>
          </a:prstGeom>
          <a:noFill/>
          <a:extLst>
            <a:ext uri="{909E8E84-426E-40DD-AFC4-6F175D3DCCD1}">
              <a14:hiddenFill xmlns:a14="http://schemas.microsoft.com/office/drawing/2010/main">
                <a:solidFill>
                  <a:srgbClr val="FFFFFF"/>
                </a:solidFill>
              </a14:hiddenFill>
            </a:ext>
          </a:extLst>
        </p:spPr>
      </p:pic>
      <p:sp>
        <p:nvSpPr>
          <p:cNvPr id="305156" name="Text Box 4"/>
          <p:cNvSpPr txBox="1">
            <a:spLocks noChangeAspect="1" noChangeArrowheads="1"/>
          </p:cNvSpPr>
          <p:nvPr/>
        </p:nvSpPr>
        <p:spPr bwMode="auto">
          <a:xfrm rot="16200000">
            <a:off x="7513638" y="3394075"/>
            <a:ext cx="2317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a:solidFill>
                  <a:srgbClr val="000000"/>
                </a:solidFill>
              </a:rPr>
              <a:t>ADSC Quantum 210</a:t>
            </a:r>
          </a:p>
        </p:txBody>
      </p:sp>
      <p:sp>
        <p:nvSpPr>
          <p:cNvPr id="305157"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smtClean="0"/>
              <a:t>X-ray optics</a:t>
            </a:r>
            <a:endParaRPr lang="en-US" dirty="0"/>
          </a:p>
        </p:txBody>
      </p:sp>
      <p:pic>
        <p:nvPicPr>
          <p:cNvPr id="305159" name="Picture 7"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0" name="Rectangle 8"/>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5161" name="AutoShape 9"/>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305162" name="Picture 10"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500" y="2959100"/>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5163" name="Text Box 11"/>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a:solidFill>
                  <a:srgbClr val="000000"/>
                </a:solidFill>
              </a:rPr>
              <a:t>Superbend</a:t>
            </a:r>
          </a:p>
        </p:txBody>
      </p:sp>
      <p:sp>
        <p:nvSpPr>
          <p:cNvPr id="305164" name="Text Box 12"/>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Plane</a:t>
            </a:r>
          </a:p>
          <a:p>
            <a:pPr algn="ctr" eaLnBrk="0" hangingPunct="0"/>
            <a:r>
              <a:rPr lang="en-US" b="1">
                <a:solidFill>
                  <a:srgbClr val="000000"/>
                </a:solidFill>
              </a:rPr>
              <a:t>Parabolic</a:t>
            </a:r>
          </a:p>
          <a:p>
            <a:pPr algn="ctr" eaLnBrk="0" hangingPunct="0"/>
            <a:r>
              <a:rPr lang="en-US" b="1">
                <a:solidFill>
                  <a:srgbClr val="000000"/>
                </a:solidFill>
              </a:rPr>
              <a:t>mirror</a:t>
            </a:r>
          </a:p>
        </p:txBody>
      </p:sp>
      <p:sp>
        <p:nvSpPr>
          <p:cNvPr id="305165" name="Text Box 13"/>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Torroidal</a:t>
            </a:r>
          </a:p>
          <a:p>
            <a:pPr algn="ctr" eaLnBrk="0" hangingPunct="0"/>
            <a:r>
              <a:rPr lang="en-US" b="1">
                <a:solidFill>
                  <a:srgbClr val="000000"/>
                </a:solidFill>
              </a:rPr>
              <a:t>mirror</a:t>
            </a:r>
          </a:p>
        </p:txBody>
      </p:sp>
      <p:sp>
        <p:nvSpPr>
          <p:cNvPr id="305166" name="Text Box 14"/>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5167" name="Text Box 15"/>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Protein Crystal</a:t>
            </a:r>
          </a:p>
        </p:txBody>
      </p:sp>
      <p:sp>
        <p:nvSpPr>
          <p:cNvPr id="305168" name="Rectangle 16"/>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9" name="Rectangle 17"/>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70" name="Rectangle 18"/>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71" name="Rectangle 19"/>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72" name="Rectangle 20"/>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5173" name="Text Box 21"/>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pinhole</a:t>
            </a:r>
          </a:p>
        </p:txBody>
      </p:sp>
      <p:sp>
        <p:nvSpPr>
          <p:cNvPr id="305174" name="Text Box 22"/>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5175" name="Line 23"/>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76" name="Line 24"/>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77" name="Line 25"/>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78" name="Line 26"/>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79" name="Line 27"/>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80" name="Text Box 28"/>
          <p:cNvSpPr txBox="1">
            <a:spLocks noChangeArrowheads="1"/>
          </p:cNvSpPr>
          <p:nvPr/>
        </p:nvSpPr>
        <p:spPr bwMode="auto">
          <a:xfrm>
            <a:off x="479425" y="5732463"/>
            <a:ext cx="687863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b="1"/>
              <a:t> 2:1 demagnification cancels spherical aberrations</a:t>
            </a:r>
          </a:p>
          <a:p>
            <a:pPr>
              <a:spcBef>
                <a:spcPct val="50000"/>
              </a:spcBef>
              <a:buFontTx/>
              <a:buChar char="•"/>
            </a:pPr>
            <a:r>
              <a:rPr lang="en-US" b="1"/>
              <a:t> comparable flux to a wiggler with &lt; 1% of the heat</a:t>
            </a:r>
          </a:p>
        </p:txBody>
      </p:sp>
      <p:sp>
        <p:nvSpPr>
          <p:cNvPr id="305181" name="Rectangle 29"/>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5182" name="Rectangle 30"/>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5183" name="Rectangle 31"/>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5184" name="Text Box 32"/>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divergence</a:t>
            </a:r>
          </a:p>
          <a:p>
            <a:pPr algn="ctr" eaLnBrk="0" hangingPunct="0"/>
            <a:r>
              <a:rPr lang="en-US" b="1">
                <a:solidFill>
                  <a:srgbClr val="000000"/>
                </a:solidFill>
              </a:rPr>
              <a:t>slits</a:t>
            </a:r>
          </a:p>
        </p:txBody>
      </p:sp>
      <p:sp>
        <p:nvSpPr>
          <p:cNvPr id="305185" name="Line 33"/>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86"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1019451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03" name="Group 3"/>
          <p:cNvGrpSpPr>
            <a:grpSpLocks/>
          </p:cNvGrpSpPr>
          <p:nvPr/>
        </p:nvGrpSpPr>
        <p:grpSpPr bwMode="auto">
          <a:xfrm>
            <a:off x="7442200" y="2168525"/>
            <a:ext cx="1382713" cy="2779713"/>
            <a:chOff x="3902" y="1348"/>
            <a:chExt cx="871"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3947" y="2120"/>
              <a:ext cx="14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a:solidFill>
                    <a:srgbClr val="000000"/>
                  </a:solidFill>
                </a:rPr>
                <a:t>ADSC Quantum 210</a:t>
              </a: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X-ray optics</a:t>
            </a:r>
            <a:endParaRPr lang="en-US" dirty="0"/>
          </a:p>
        </p:txBody>
      </p:sp>
      <p:pic>
        <p:nvPicPr>
          <p:cNvPr id="307209" name="Picture 9"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18" name="Text Box 18"/>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a:solidFill>
                  <a:srgbClr val="000000"/>
                </a:solidFill>
              </a:rPr>
              <a:t>Superbend</a:t>
            </a:r>
          </a:p>
        </p:txBody>
      </p:sp>
      <p:sp>
        <p:nvSpPr>
          <p:cNvPr id="307219" name="Text Box 19"/>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Plane</a:t>
            </a:r>
          </a:p>
          <a:p>
            <a:pPr algn="ctr" eaLnBrk="0" hangingPunct="0"/>
            <a:r>
              <a:rPr lang="en-US" b="1">
                <a:solidFill>
                  <a:srgbClr val="000000"/>
                </a:solidFill>
              </a:rPr>
              <a:t>Parabolic</a:t>
            </a:r>
          </a:p>
          <a:p>
            <a:pPr algn="ctr" eaLnBrk="0" hangingPunct="0"/>
            <a:r>
              <a:rPr lang="en-US" b="1">
                <a:solidFill>
                  <a:srgbClr val="000000"/>
                </a:solidFill>
              </a:rPr>
              <a:t>mirror</a:t>
            </a:r>
          </a:p>
        </p:txBody>
      </p:sp>
      <p:sp>
        <p:nvSpPr>
          <p:cNvPr id="307220" name="Text Box 20"/>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Torroidal</a:t>
            </a:r>
          </a:p>
          <a:p>
            <a:pPr algn="ctr" eaLnBrk="0" hangingPunct="0"/>
            <a:r>
              <a:rPr lang="en-US" b="1">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Protein Crystal</a:t>
            </a: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9" name="AutoShape 29"/>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4" name="Text Box 34"/>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pinhole</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1" name="Text Box 41"/>
          <p:cNvSpPr txBox="1">
            <a:spLocks noChangeArrowheads="1"/>
          </p:cNvSpPr>
          <p:nvPr/>
        </p:nvSpPr>
        <p:spPr bwMode="auto">
          <a:xfrm>
            <a:off x="479425" y="5732463"/>
            <a:ext cx="687863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b="1"/>
              <a:t> 2:1 demagnification cancels spherical aberrations</a:t>
            </a:r>
          </a:p>
          <a:p>
            <a:pPr>
              <a:spcBef>
                <a:spcPct val="50000"/>
              </a:spcBef>
              <a:buFontTx/>
              <a:buChar char="•"/>
            </a:pPr>
            <a:r>
              <a:rPr lang="en-US" b="1"/>
              <a:t> comparable flux to a wiggler with &lt; 1% of the heat</a:t>
            </a: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divergence</a:t>
            </a:r>
          </a:p>
          <a:p>
            <a:pPr algn="ctr" eaLnBrk="0" hangingPunct="0"/>
            <a:r>
              <a:rPr lang="en-US" b="1">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55543745"/>
      </p:ext>
    </p:extLst>
  </p:cSld>
  <p:clrMapOvr>
    <a:masterClrMapping/>
  </p:clrMapOvr>
  <p:transition spd="slow">
    <p:wipe dir="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900" b="1">
                <a:solidFill>
                  <a:srgbClr val="000000"/>
                </a:solidFill>
              </a:rPr>
              <a:t>ADSC Quantum 315r</a:t>
            </a:r>
          </a:p>
        </p:txBody>
      </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X-ray optics</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Scatter</a:t>
            </a:r>
          </a:p>
          <a:p>
            <a:pPr algn="ctr"/>
            <a:r>
              <a:rPr 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0" name="Text Box 45"/>
          <p:cNvSpPr txBox="1">
            <a:spLocks noChangeArrowheads="1"/>
          </p:cNvSpPr>
          <p:nvPr/>
        </p:nvSpPr>
        <p:spPr bwMode="auto">
          <a:xfrm>
            <a:off x="1036638" y="990600"/>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300" dirty="0"/>
              <a:t>MacDowell et. al. (2004) </a:t>
            </a:r>
            <a:r>
              <a:rPr lang="en-US" sz="2300" i="1" dirty="0"/>
              <a:t>J. Sync. Rad.</a:t>
            </a:r>
            <a:r>
              <a:rPr lang="en-US" sz="2300" dirty="0"/>
              <a:t> </a:t>
            </a:r>
            <a:r>
              <a:rPr lang="en-US" sz="2300" b="1" dirty="0"/>
              <a:t>11</a:t>
            </a:r>
            <a:r>
              <a:rPr lang="en-US" sz="2300" dirty="0"/>
              <a:t> 447-455</a:t>
            </a: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t>X-ray</a:t>
            </a:r>
          </a:p>
          <a:p>
            <a:pPr algn="ctr" eaLnBrk="1" hangingPunct="1">
              <a:spcBef>
                <a:spcPct val="50000"/>
              </a:spcBef>
            </a:pPr>
            <a:r>
              <a:rPr lang="en-US" sz="2800" b="1"/>
              <a:t>Source</a:t>
            </a:r>
          </a:p>
        </p:txBody>
      </p:sp>
    </p:spTree>
    <p:extLst>
      <p:ext uri="{BB962C8B-B14F-4D97-AF65-F5344CB8AC3E}">
        <p14:creationId xmlns:p14="http://schemas.microsoft.com/office/powerpoint/2010/main" val="274844133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2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2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2513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513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3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4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4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4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514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514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514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2514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514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05783598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0"/>
            <a:ext cx="8229600" cy="1143000"/>
          </a:xfrm>
          <a:noFill/>
        </p:spPr>
        <p:txBody>
          <a:bodyPr/>
          <a:lstStyle/>
          <a:p>
            <a:r>
              <a:rPr lang="en-US"/>
              <a:t>Debye-Waller-Ott factor</a:t>
            </a:r>
          </a:p>
        </p:txBody>
      </p:sp>
      <p:sp>
        <p:nvSpPr>
          <p:cNvPr id="352259" name="Text Box 3"/>
          <p:cNvSpPr txBox="1">
            <a:spLocks noChangeArrowheads="1"/>
          </p:cNvSpPr>
          <p:nvPr/>
        </p:nvSpPr>
        <p:spPr bwMode="auto">
          <a:xfrm>
            <a:off x="1676400" y="1668463"/>
            <a:ext cx="5791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smtClean="0">
                <a:solidFill>
                  <a:srgbClr val="000000"/>
                </a:solidFill>
              </a:rPr>
              <a:t>How can the distribution of atom displacements </a:t>
            </a:r>
          </a:p>
          <a:p>
            <a:pPr algn="ctr" fontAlgn="base">
              <a:spcBef>
                <a:spcPct val="0"/>
              </a:spcBef>
              <a:spcAft>
                <a:spcPct val="0"/>
              </a:spcAft>
            </a:pPr>
            <a:r>
              <a:rPr lang="en-US" sz="3600" smtClean="0">
                <a:solidFill>
                  <a:srgbClr val="000000"/>
                </a:solidFill>
              </a:rPr>
              <a:t>NOT </a:t>
            </a:r>
          </a:p>
          <a:p>
            <a:pPr algn="ctr" fontAlgn="base">
              <a:spcBef>
                <a:spcPct val="0"/>
              </a:spcBef>
              <a:spcAft>
                <a:spcPct val="0"/>
              </a:spcAft>
            </a:pPr>
            <a:r>
              <a:rPr lang="en-US" sz="3600" smtClean="0">
                <a:solidFill>
                  <a:srgbClr val="000000"/>
                </a:solidFill>
              </a:rPr>
              <a:t>be Gaussian?</a:t>
            </a:r>
          </a:p>
        </p:txBody>
      </p:sp>
      <p:sp>
        <p:nvSpPr>
          <p:cNvPr id="352260" name="Rectangle 4"/>
          <p:cNvSpPr>
            <a:spLocks noChangeArrowheads="1"/>
          </p:cNvSpPr>
          <p:nvPr/>
        </p:nvSpPr>
        <p:spPr bwMode="auto">
          <a:xfrm>
            <a:off x="2757488" y="5130800"/>
            <a:ext cx="3630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smtClean="0">
                <a:solidFill>
                  <a:srgbClr val="000000"/>
                </a:solidFill>
              </a:rPr>
              <a:t>(central limit theorem)</a:t>
            </a:r>
          </a:p>
        </p:txBody>
      </p:sp>
      <p:sp>
        <p:nvSpPr>
          <p:cNvPr id="352261" name="Rectangle 5"/>
          <p:cNvSpPr>
            <a:spLocks noChangeArrowheads="1"/>
          </p:cNvSpPr>
          <p:nvPr/>
        </p:nvSpPr>
        <p:spPr bwMode="auto">
          <a:xfrm>
            <a:off x="1201738" y="6059488"/>
            <a:ext cx="6740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smtClean="0">
                <a:solidFill>
                  <a:srgbClr val="000000"/>
                </a:solidFill>
              </a:rPr>
              <a:t>what can cause a Lorentzian distribution?</a:t>
            </a:r>
          </a:p>
        </p:txBody>
      </p:sp>
    </p:spTree>
    <p:extLst>
      <p:ext uri="{BB962C8B-B14F-4D97-AF65-F5344CB8AC3E}">
        <p14:creationId xmlns:p14="http://schemas.microsoft.com/office/powerpoint/2010/main" val="378018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2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2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p:bldP spid="352261"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pic>
        <p:nvPicPr>
          <p:cNvPr id="353283" name="Picture 3"/>
          <p:cNvPicPr>
            <a:picLocks noChangeAspect="1" noChangeArrowheads="1"/>
          </p:cNvPicPr>
          <p:nvPr/>
        </p:nvPicPr>
        <p:blipFill>
          <a:blip r:embed="rId2">
            <a:extLst>
              <a:ext uri="{28A0092B-C50C-407E-A947-70E740481C1C}">
                <a14:useLocalDpi xmlns:a14="http://schemas.microsoft.com/office/drawing/2010/main" val="0"/>
              </a:ext>
            </a:extLst>
          </a:blip>
          <a:srcRect r="25000" b="30298"/>
          <a:stretch>
            <a:fillRect/>
          </a:stretch>
        </p:blipFill>
        <p:spPr bwMode="auto">
          <a:xfrm>
            <a:off x="0" y="1719263"/>
            <a:ext cx="914400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1753486"/>
      </p:ext>
    </p:ext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4306"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5715"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p:spPr>
                  </p:pic>
                </p:oleObj>
              </mc:Fallback>
            </mc:AlternateContent>
          </a:graphicData>
        </a:graphic>
      </p:graphicFrame>
      <p:sp>
        <p:nvSpPr>
          <p:cNvPr id="354307" name="Text Box 3"/>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rPr>
              <a:t>normalized number of atoms</a:t>
            </a:r>
          </a:p>
        </p:txBody>
      </p:sp>
      <p:sp>
        <p:nvSpPr>
          <p:cNvPr id="354308" name="Text Box 4"/>
          <p:cNvSpPr txBox="1">
            <a:spLocks noChangeArrowheads="1"/>
          </p:cNvSpPr>
          <p:nvPr/>
        </p:nvSpPr>
        <p:spPr bwMode="auto">
          <a:xfrm>
            <a:off x="2681288" y="6424613"/>
            <a:ext cx="438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b="1" smtClean="0">
                <a:solidFill>
                  <a:srgbClr val="000000"/>
                </a:solidFill>
              </a:rPr>
              <a:t>magnitude of displacement (</a:t>
            </a:r>
            <a:r>
              <a:rPr lang="en-US" b="1" smtClean="0">
                <a:solidFill>
                  <a:srgbClr val="000000"/>
                </a:solidFill>
                <a:cs typeface="Arial" charset="0"/>
              </a:rPr>
              <a:t>fractional</a:t>
            </a:r>
            <a:r>
              <a:rPr lang="en-US" b="1" smtClean="0">
                <a:solidFill>
                  <a:srgbClr val="000000"/>
                </a:solidFill>
              </a:rPr>
              <a:t>)</a:t>
            </a:r>
          </a:p>
        </p:txBody>
      </p:sp>
      <p:sp>
        <p:nvSpPr>
          <p:cNvPr id="35430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
        <p:nvSpPr>
          <p:cNvPr id="354310" name="Rectangle 6"/>
          <p:cNvSpPr>
            <a:spLocks noChangeArrowheads="1"/>
          </p:cNvSpPr>
          <p:nvPr/>
        </p:nvSpPr>
        <p:spPr bwMode="auto">
          <a:xfrm>
            <a:off x="4957763" y="2093913"/>
            <a:ext cx="25019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451431529"/>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5330"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6739"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p:spPr>
                  </p:pic>
                </p:oleObj>
              </mc:Fallback>
            </mc:AlternateContent>
          </a:graphicData>
        </a:graphic>
      </p:graphicFrame>
      <p:sp>
        <p:nvSpPr>
          <p:cNvPr id="355331" name="Text Box 3"/>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rPr>
              <a:t>normalized number of atoms</a:t>
            </a:r>
          </a:p>
        </p:txBody>
      </p:sp>
      <p:sp>
        <p:nvSpPr>
          <p:cNvPr id="355332" name="Text Box 4"/>
          <p:cNvSpPr txBox="1">
            <a:spLocks noChangeArrowheads="1"/>
          </p:cNvSpPr>
          <p:nvPr/>
        </p:nvSpPr>
        <p:spPr bwMode="auto">
          <a:xfrm>
            <a:off x="2681288" y="6424613"/>
            <a:ext cx="438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b="1" smtClean="0">
                <a:solidFill>
                  <a:srgbClr val="000000"/>
                </a:solidFill>
              </a:rPr>
              <a:t>magnitude of displacement (</a:t>
            </a:r>
            <a:r>
              <a:rPr lang="en-US" b="1" smtClean="0">
                <a:solidFill>
                  <a:srgbClr val="000000"/>
                </a:solidFill>
                <a:cs typeface="Arial" charset="0"/>
              </a:rPr>
              <a:t>fractional</a:t>
            </a:r>
            <a:r>
              <a:rPr lang="en-US" b="1" smtClean="0">
                <a:solidFill>
                  <a:srgbClr val="000000"/>
                </a:solidFill>
              </a:rPr>
              <a:t>)</a:t>
            </a:r>
          </a:p>
        </p:txBody>
      </p:sp>
      <p:sp>
        <p:nvSpPr>
          <p:cNvPr id="35533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
        <p:nvSpPr>
          <p:cNvPr id="355334" name="Rectangle 6"/>
          <p:cNvSpPr>
            <a:spLocks noChangeArrowheads="1"/>
          </p:cNvSpPr>
          <p:nvPr/>
        </p:nvSpPr>
        <p:spPr bwMode="auto">
          <a:xfrm>
            <a:off x="4957763" y="2574925"/>
            <a:ext cx="2501900" cy="433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419257923"/>
      </p:ext>
    </p:extLst>
  </p:cSld>
  <p:clrMapOvr>
    <a:masterClrMapping/>
  </p:clrMapOvr>
  <p:transition>
    <p:wipe dir="d"/>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354" name="Object 2"/>
          <p:cNvGraphicFramePr>
            <a:graphicFrameLocks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7763"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p:spPr>
                  </p:pic>
                </p:oleObj>
              </mc:Fallback>
            </mc:AlternateContent>
          </a:graphicData>
        </a:graphic>
      </p:graphicFrame>
      <p:sp>
        <p:nvSpPr>
          <p:cNvPr id="356355" name="Text Box 3"/>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rPr>
              <a:t>normalized number of atoms</a:t>
            </a:r>
          </a:p>
        </p:txBody>
      </p:sp>
      <p:sp>
        <p:nvSpPr>
          <p:cNvPr id="356356" name="Text Box 4"/>
          <p:cNvSpPr txBox="1">
            <a:spLocks noChangeArrowheads="1"/>
          </p:cNvSpPr>
          <p:nvPr/>
        </p:nvSpPr>
        <p:spPr bwMode="auto">
          <a:xfrm>
            <a:off x="2681288" y="6424613"/>
            <a:ext cx="438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b="1" smtClean="0">
                <a:solidFill>
                  <a:srgbClr val="000000"/>
                </a:solidFill>
              </a:rPr>
              <a:t>magnitude of displacement (</a:t>
            </a:r>
            <a:r>
              <a:rPr lang="en-US" b="1" smtClean="0">
                <a:solidFill>
                  <a:srgbClr val="000000"/>
                </a:solidFill>
                <a:cs typeface="Arial" charset="0"/>
              </a:rPr>
              <a:t>fractional</a:t>
            </a:r>
            <a:r>
              <a:rPr lang="en-US" b="1" smtClean="0">
                <a:solidFill>
                  <a:srgbClr val="000000"/>
                </a:solidFill>
              </a:rPr>
              <a:t>)</a:t>
            </a:r>
          </a:p>
        </p:txBody>
      </p:sp>
      <p:sp>
        <p:nvSpPr>
          <p:cNvPr id="35635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Tree>
    <p:extLst>
      <p:ext uri="{BB962C8B-B14F-4D97-AF65-F5344CB8AC3E}">
        <p14:creationId xmlns:p14="http://schemas.microsoft.com/office/powerpoint/2010/main" val="1765342031"/>
      </p:ext>
    </p:extLst>
  </p:cSld>
  <p:clrMapOvr>
    <a:masterClrMapping/>
  </p:clrMapOvr>
  <p:transition>
    <p:wipe dir="d"/>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0"/>
            <a:ext cx="8229600" cy="1619250"/>
          </a:xfrm>
          <a:noFill/>
        </p:spPr>
        <p:txBody>
          <a:bodyPr/>
          <a:lstStyle/>
          <a:p>
            <a:r>
              <a:rPr lang="en-US"/>
              <a:t>non-Gaussian</a:t>
            </a:r>
            <a:br>
              <a:rPr lang="en-US"/>
            </a:br>
            <a:r>
              <a:rPr lang="en-US"/>
              <a:t>Debye-Waller-Ott factor</a:t>
            </a:r>
          </a:p>
        </p:txBody>
      </p:sp>
      <p:sp>
        <p:nvSpPr>
          <p:cNvPr id="377859" name="Text Box 3"/>
          <p:cNvSpPr txBox="1">
            <a:spLocks noChangeArrowheads="1"/>
          </p:cNvSpPr>
          <p:nvPr/>
        </p:nvSpPr>
        <p:spPr bwMode="auto">
          <a:xfrm>
            <a:off x="1676400" y="2555875"/>
            <a:ext cx="5791200"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4800" smtClean="0">
                <a:solidFill>
                  <a:srgbClr val="000000"/>
                </a:solidFill>
              </a:rPr>
              <a:t>Is there any evidence that this actually happens?</a:t>
            </a:r>
          </a:p>
        </p:txBody>
      </p:sp>
    </p:spTree>
    <p:extLst>
      <p:ext uri="{BB962C8B-B14F-4D97-AF65-F5344CB8AC3E}">
        <p14:creationId xmlns:p14="http://schemas.microsoft.com/office/powerpoint/2010/main" val="1368613686"/>
      </p:ext>
    </p:ext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426" name="Group 2"/>
          <p:cNvGrpSpPr>
            <a:grpSpLocks/>
          </p:cNvGrpSpPr>
          <p:nvPr/>
        </p:nvGrpSpPr>
        <p:grpSpPr bwMode="auto">
          <a:xfrm>
            <a:off x="-3595688" y="0"/>
            <a:ext cx="12966701" cy="6921500"/>
            <a:chOff x="-2265" y="0"/>
            <a:chExt cx="8168" cy="4360"/>
          </a:xfrm>
        </p:grpSpPr>
        <p:pic>
          <p:nvPicPr>
            <p:cNvPr id="615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0"/>
              <a:ext cx="6334" cy="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28" name="Text Box 4"/>
            <p:cNvSpPr txBox="1">
              <a:spLocks noChangeArrowheads="1"/>
            </p:cNvSpPr>
            <p:nvPr/>
          </p:nvSpPr>
          <p:spPr bwMode="auto">
            <a:xfrm>
              <a:off x="-2265" y="3600"/>
              <a:ext cx="40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4400" b="1" smtClean="0">
                  <a:solidFill>
                    <a:srgbClr val="000000"/>
                  </a:solidFill>
                </a:rPr>
                <a:t>48 MGy</a:t>
              </a:r>
            </a:p>
          </p:txBody>
        </p:sp>
      </p:grpSp>
      <p:grpSp>
        <p:nvGrpSpPr>
          <p:cNvPr id="615429" name="Group 5"/>
          <p:cNvGrpSpPr>
            <a:grpSpLocks/>
          </p:cNvGrpSpPr>
          <p:nvPr/>
        </p:nvGrpSpPr>
        <p:grpSpPr bwMode="auto">
          <a:xfrm>
            <a:off x="-1158875" y="0"/>
            <a:ext cx="10529888" cy="6921500"/>
            <a:chOff x="-730" y="0"/>
            <a:chExt cx="6633" cy="4360"/>
          </a:xfrm>
        </p:grpSpPr>
        <p:pic>
          <p:nvPicPr>
            <p:cNvPr id="615430" name="Picture 6"/>
            <p:cNvPicPr>
              <a:picLocks noChangeAspect="1" noChangeArrowheads="1"/>
            </p:cNvPicPr>
            <p:nvPr/>
          </p:nvPicPr>
          <p:blipFill>
            <a:blip r:embed="rId3">
              <a:extLst>
                <a:ext uri="{28A0092B-C50C-407E-A947-70E740481C1C}">
                  <a14:useLocalDpi xmlns:a14="http://schemas.microsoft.com/office/drawing/2010/main" val="0"/>
                </a:ext>
              </a:extLst>
            </a:blip>
            <a:srcRect l="2731"/>
            <a:stretch>
              <a:fillRect/>
            </a:stretch>
          </p:blipFill>
          <p:spPr bwMode="auto">
            <a:xfrm>
              <a:off x="-258" y="0"/>
              <a:ext cx="6161" cy="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31" name="Text Box 7"/>
            <p:cNvSpPr txBox="1">
              <a:spLocks noChangeArrowheads="1"/>
            </p:cNvSpPr>
            <p:nvPr/>
          </p:nvSpPr>
          <p:spPr bwMode="auto">
            <a:xfrm>
              <a:off x="-730" y="3600"/>
              <a:ext cx="2506"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4400" b="1" smtClean="0">
                  <a:solidFill>
                    <a:srgbClr val="000000"/>
                  </a:solidFill>
                </a:rPr>
                <a:t>20 MGy</a:t>
              </a:r>
            </a:p>
          </p:txBody>
        </p:sp>
      </p:grpSp>
      <p:grpSp>
        <p:nvGrpSpPr>
          <p:cNvPr id="615432" name="Group 8"/>
          <p:cNvGrpSpPr>
            <a:grpSpLocks/>
          </p:cNvGrpSpPr>
          <p:nvPr/>
        </p:nvGrpSpPr>
        <p:grpSpPr bwMode="auto">
          <a:xfrm>
            <a:off x="-160338" y="0"/>
            <a:ext cx="9532938" cy="6924675"/>
            <a:chOff x="-101" y="0"/>
            <a:chExt cx="6005" cy="4362"/>
          </a:xfrm>
        </p:grpSpPr>
        <p:pic>
          <p:nvPicPr>
            <p:cNvPr id="615433" name="Picture 9"/>
            <p:cNvPicPr>
              <a:picLocks noChangeAspect="1" noChangeArrowheads="1"/>
            </p:cNvPicPr>
            <p:nvPr/>
          </p:nvPicPr>
          <p:blipFill>
            <a:blip r:embed="rId4">
              <a:extLst>
                <a:ext uri="{28A0092B-C50C-407E-A947-70E740481C1C}">
                  <a14:useLocalDpi xmlns:a14="http://schemas.microsoft.com/office/drawing/2010/main" val="0"/>
                </a:ext>
              </a:extLst>
            </a:blip>
            <a:srcRect l="5225"/>
            <a:stretch>
              <a:fillRect/>
            </a:stretch>
          </p:blipFill>
          <p:spPr bwMode="auto">
            <a:xfrm>
              <a:off x="-101" y="0"/>
              <a:ext cx="6005" cy="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34" name="Text Box 10"/>
            <p:cNvSpPr txBox="1">
              <a:spLocks noChangeArrowheads="1"/>
            </p:cNvSpPr>
            <p:nvPr/>
          </p:nvSpPr>
          <p:spPr bwMode="auto">
            <a:xfrm>
              <a:off x="38" y="3600"/>
              <a:ext cx="173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4400" b="1" smtClean="0">
                  <a:solidFill>
                    <a:srgbClr val="000000"/>
                  </a:solidFill>
                </a:rPr>
                <a:t>2 MGy</a:t>
              </a:r>
            </a:p>
          </p:txBody>
        </p:sp>
      </p:grpSp>
      <p:sp>
        <p:nvSpPr>
          <p:cNvPr id="615435" name="Rectangle 11"/>
          <p:cNvSpPr>
            <a:spLocks noGrp="1" noChangeArrowheads="1"/>
          </p:cNvSpPr>
          <p:nvPr>
            <p:ph type="ctrTitle"/>
          </p:nvPr>
        </p:nvSpPr>
        <p:spPr>
          <a:xfrm>
            <a:off x="685800" y="0"/>
            <a:ext cx="7772400" cy="1470025"/>
          </a:xfrm>
          <a:noFill/>
          <a:ln/>
        </p:spPr>
        <p:txBody>
          <a:bodyPr/>
          <a:lstStyle/>
          <a:p>
            <a:r>
              <a:rPr lang="en-US"/>
              <a:t>crystal expansion</a:t>
            </a:r>
          </a:p>
        </p:txBody>
      </p:sp>
    </p:spTree>
    <p:extLst>
      <p:ext uri="{BB962C8B-B14F-4D97-AF65-F5344CB8AC3E}">
        <p14:creationId xmlns:p14="http://schemas.microsoft.com/office/powerpoint/2010/main" val="60821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1543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154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descr="NaAc6_0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09283" name="Picture 3" descr="NaAc5_0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09284" name="Picture 4" descr="xtals_0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09285" name="Text Box 5"/>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200" b="1" smtClean="0">
                <a:solidFill>
                  <a:srgbClr val="000000"/>
                </a:solidFill>
              </a:rPr>
              <a:t>~0 MGy</a:t>
            </a:r>
          </a:p>
        </p:txBody>
      </p:sp>
      <p:sp>
        <p:nvSpPr>
          <p:cNvPr id="609286" name="Oval 6"/>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09287" name="Oval 7"/>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798825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92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928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92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9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6" grpId="0" animBg="1"/>
      <p:bldP spid="60928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endParaRPr lang="en-US"/>
          </a:p>
        </p:txBody>
      </p:sp>
      <p:pic>
        <p:nvPicPr>
          <p:cNvPr id="610307" name="Picture 3" descr="NaAc6_5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0308" name="Picture 4" descr="NaAc5_5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0309" name="Picture 5" descr="xtals_5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0310" name="Text Box 6"/>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200" b="1" smtClean="0">
                <a:solidFill>
                  <a:srgbClr val="000000"/>
                </a:solidFill>
              </a:rPr>
              <a:t>    5 MGy</a:t>
            </a:r>
          </a:p>
        </p:txBody>
      </p:sp>
      <p:sp>
        <p:nvSpPr>
          <p:cNvPr id="610311" name="Oval 7"/>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0312" name="Oval 8"/>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20258727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endParaRPr lang="en-US"/>
          </a:p>
        </p:txBody>
      </p:sp>
      <p:sp>
        <p:nvSpPr>
          <p:cNvPr id="611331" name="Rectangle 3"/>
          <p:cNvSpPr>
            <a:spLocks noGrp="1" noChangeArrowheads="1"/>
          </p:cNvSpPr>
          <p:nvPr>
            <p:ph type="body" idx="1"/>
          </p:nvPr>
        </p:nvSpPr>
        <p:spPr/>
        <p:txBody>
          <a:bodyPr/>
          <a:lstStyle/>
          <a:p>
            <a:endParaRPr lang="en-US"/>
          </a:p>
        </p:txBody>
      </p:sp>
      <p:pic>
        <p:nvPicPr>
          <p:cNvPr id="611332" name="Picture 4" descr="NaAc6_11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1333" name="Picture 5" descr="NaAc5_11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1334" name="Picture 6" descr="xtals_11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1335"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200" b="1" smtClean="0">
                <a:solidFill>
                  <a:srgbClr val="000000"/>
                </a:solidFill>
              </a:rPr>
              <a:t>    11 MGy</a:t>
            </a:r>
          </a:p>
        </p:txBody>
      </p:sp>
      <p:sp>
        <p:nvSpPr>
          <p:cNvPr id="611336"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1337"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923015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4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4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4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5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2615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6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6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616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6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6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6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6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616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616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616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2617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617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7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7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92617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7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2617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89040077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endParaRPr lang="en-US"/>
          </a:p>
        </p:txBody>
      </p:sp>
      <p:sp>
        <p:nvSpPr>
          <p:cNvPr id="612355" name="Rectangle 3"/>
          <p:cNvSpPr>
            <a:spLocks noGrp="1" noChangeArrowheads="1"/>
          </p:cNvSpPr>
          <p:nvPr>
            <p:ph type="body" idx="1"/>
          </p:nvPr>
        </p:nvSpPr>
        <p:spPr/>
        <p:txBody>
          <a:bodyPr/>
          <a:lstStyle/>
          <a:p>
            <a:endParaRPr lang="en-US"/>
          </a:p>
        </p:txBody>
      </p:sp>
      <p:pic>
        <p:nvPicPr>
          <p:cNvPr id="612356" name="Picture 4"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7" name="Picture 5"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8" name="Picture 6"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2359"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200" b="1" smtClean="0">
                <a:solidFill>
                  <a:srgbClr val="000000"/>
                </a:solidFill>
              </a:rPr>
              <a:t>16 MGy</a:t>
            </a:r>
          </a:p>
        </p:txBody>
      </p:sp>
      <p:sp>
        <p:nvSpPr>
          <p:cNvPr id="612360"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2361"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29548415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p:txBody>
          <a:bodyPr/>
          <a:lstStyle/>
          <a:p>
            <a:endParaRPr lang="en-US"/>
          </a:p>
        </p:txBody>
      </p:sp>
      <p:sp>
        <p:nvSpPr>
          <p:cNvPr id="613379" name="Rectangle 3"/>
          <p:cNvSpPr>
            <a:spLocks noGrp="1" noChangeArrowheads="1"/>
          </p:cNvSpPr>
          <p:nvPr>
            <p:ph type="body" idx="1"/>
          </p:nvPr>
        </p:nvSpPr>
        <p:spPr/>
        <p:txBody>
          <a:bodyPr/>
          <a:lstStyle/>
          <a:p>
            <a:endParaRPr lang="en-US"/>
          </a:p>
        </p:txBody>
      </p:sp>
      <p:pic>
        <p:nvPicPr>
          <p:cNvPr id="613380" name="Picture 4" descr="NaAc6_22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3381" name="Picture 5" descr="NaAc5_22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3382" name="Picture 6" descr="xtals_22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3383"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200" b="1" smtClean="0">
                <a:solidFill>
                  <a:srgbClr val="000000"/>
                </a:solidFill>
              </a:rPr>
              <a:t>22 MGy</a:t>
            </a:r>
          </a:p>
        </p:txBody>
      </p:sp>
      <p:sp>
        <p:nvSpPr>
          <p:cNvPr id="613384"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3385"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6966361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p:txBody>
          <a:bodyPr/>
          <a:lstStyle/>
          <a:p>
            <a:endParaRPr lang="en-US"/>
          </a:p>
        </p:txBody>
      </p:sp>
      <p:sp>
        <p:nvSpPr>
          <p:cNvPr id="614403" name="Rectangle 3"/>
          <p:cNvSpPr>
            <a:spLocks noGrp="1" noChangeArrowheads="1"/>
          </p:cNvSpPr>
          <p:nvPr>
            <p:ph type="body" idx="1"/>
          </p:nvPr>
        </p:nvSpPr>
        <p:spPr/>
        <p:txBody>
          <a:bodyPr/>
          <a:lstStyle/>
          <a:p>
            <a:endParaRPr lang="en-US"/>
          </a:p>
        </p:txBody>
      </p:sp>
      <p:pic>
        <p:nvPicPr>
          <p:cNvPr id="614404" name="Picture 4" descr="NaAc6_2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4405" name="Picture 5" descr="NaAc5_2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4406" name="Picture 6" descr="xtals_2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4407"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200" b="1" smtClean="0">
                <a:solidFill>
                  <a:srgbClr val="000000"/>
                </a:solidFill>
              </a:rPr>
              <a:t>26 MGy</a:t>
            </a:r>
          </a:p>
        </p:txBody>
      </p:sp>
      <p:sp>
        <p:nvSpPr>
          <p:cNvPr id="614408"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4409"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05596748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body" idx="1"/>
          </p:nvPr>
        </p:nvSpPr>
        <p:spPr>
          <a:xfrm>
            <a:off x="457200" y="636588"/>
            <a:ext cx="8229600" cy="5489575"/>
          </a:xfrm>
        </p:spPr>
        <p:txBody>
          <a:bodyPr/>
          <a:lstStyle/>
          <a:p>
            <a:pPr algn="ctr">
              <a:buFontTx/>
              <a:buNone/>
            </a:pPr>
            <a:r>
              <a:rPr lang="en-US" sz="6600"/>
              <a:t>How does “dose” fade spots?</a:t>
            </a:r>
          </a:p>
          <a:p>
            <a:pPr algn="ctr">
              <a:buFontTx/>
              <a:buNone/>
            </a:pPr>
            <a:endParaRPr lang="en-US" sz="6600"/>
          </a:p>
          <a:p>
            <a:pPr algn="ctr">
              <a:buFontTx/>
              <a:buNone/>
            </a:pPr>
            <a:endParaRPr lang="en-US" sz="6600"/>
          </a:p>
          <a:p>
            <a:pPr algn="ctr">
              <a:buFontTx/>
              <a:buNone/>
            </a:pPr>
            <a:r>
              <a:rPr lang="en-US" sz="4800"/>
              <a:t>A simple case…</a:t>
            </a:r>
          </a:p>
        </p:txBody>
      </p:sp>
    </p:spTree>
    <p:extLst>
      <p:ext uri="{BB962C8B-B14F-4D97-AF65-F5344CB8AC3E}">
        <p14:creationId xmlns:p14="http://schemas.microsoft.com/office/powerpoint/2010/main" val="204884343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p:txBody>
          <a:bodyPr/>
          <a:lstStyle/>
          <a:p>
            <a:endParaRPr lang="en-US"/>
          </a:p>
        </p:txBody>
      </p:sp>
      <p:sp>
        <p:nvSpPr>
          <p:cNvPr id="617475" name="Rectangle 3"/>
          <p:cNvSpPr>
            <a:spLocks noGrp="1" noChangeArrowheads="1"/>
          </p:cNvSpPr>
          <p:nvPr>
            <p:ph type="body" idx="1"/>
          </p:nvPr>
        </p:nvSpPr>
        <p:spPr/>
        <p:txBody>
          <a:bodyPr/>
          <a:lstStyle/>
          <a:p>
            <a:endParaRPr lang="en-US"/>
          </a:p>
        </p:txBody>
      </p:sp>
      <p:pic>
        <p:nvPicPr>
          <p:cNvPr id="617476" name="Picture 4"/>
          <p:cNvPicPr>
            <a:picLocks noChangeAspect="1" noChangeArrowheads="1"/>
          </p:cNvPicPr>
          <p:nvPr/>
        </p:nvPicPr>
        <p:blipFill>
          <a:blip r:embed="rId2">
            <a:extLst>
              <a:ext uri="{28A0092B-C50C-407E-A947-70E740481C1C}">
                <a14:useLocalDpi xmlns:a14="http://schemas.microsoft.com/office/drawing/2010/main" val="0"/>
              </a:ext>
            </a:extLst>
          </a:blip>
          <a:srcRect r="21541" b="2155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7477" name="Group 5"/>
          <p:cNvGrpSpPr>
            <a:grpSpLocks/>
          </p:cNvGrpSpPr>
          <p:nvPr/>
        </p:nvGrpSpPr>
        <p:grpSpPr bwMode="auto">
          <a:xfrm>
            <a:off x="425450" y="2727325"/>
            <a:ext cx="3995738" cy="2246313"/>
            <a:chOff x="268" y="1718"/>
            <a:chExt cx="2517" cy="1415"/>
          </a:xfrm>
        </p:grpSpPr>
        <p:sp>
          <p:nvSpPr>
            <p:cNvPr id="617478" name="Text Box 6"/>
            <p:cNvSpPr txBox="1">
              <a:spLocks noChangeArrowheads="1"/>
            </p:cNvSpPr>
            <p:nvPr/>
          </p:nvSpPr>
          <p:spPr bwMode="auto">
            <a:xfrm>
              <a:off x="268" y="1718"/>
              <a:ext cx="205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&gt;&gt; 10</a:t>
              </a:r>
              <a:r>
                <a:rPr lang="en-US" sz="3600" b="1" baseline="30000" smtClean="0">
                  <a:solidFill>
                    <a:srgbClr val="FFFFFF"/>
                  </a:solidFill>
                </a:rPr>
                <a:t>12</a:t>
              </a:r>
              <a:r>
                <a:rPr lang="en-US" sz="3600" b="1" smtClean="0">
                  <a:solidFill>
                    <a:srgbClr val="FFFFFF"/>
                  </a:solidFill>
                </a:rPr>
                <a:t> Gy</a:t>
              </a:r>
              <a:endParaRPr lang="en-US" sz="3600" b="1" baseline="-25000" smtClean="0">
                <a:solidFill>
                  <a:srgbClr val="FFFFFF"/>
                </a:solidFill>
              </a:endParaRPr>
            </a:p>
          </p:txBody>
        </p:sp>
        <p:sp>
          <p:nvSpPr>
            <p:cNvPr id="617479" name="Line 7"/>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617480" name="Group 8"/>
          <p:cNvGrpSpPr>
            <a:grpSpLocks/>
          </p:cNvGrpSpPr>
          <p:nvPr/>
        </p:nvGrpSpPr>
        <p:grpSpPr bwMode="auto">
          <a:xfrm>
            <a:off x="425450" y="1690688"/>
            <a:ext cx="3897313" cy="641350"/>
            <a:chOff x="268" y="1065"/>
            <a:chExt cx="2455" cy="404"/>
          </a:xfrm>
        </p:grpSpPr>
        <p:sp>
          <p:nvSpPr>
            <p:cNvPr id="617481" name="Text Box 9"/>
            <p:cNvSpPr txBox="1">
              <a:spLocks noChangeArrowheads="1"/>
            </p:cNvSpPr>
            <p:nvPr/>
          </p:nvSpPr>
          <p:spPr bwMode="auto">
            <a:xfrm>
              <a:off x="268" y="1065"/>
              <a:ext cx="16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 10 Gy</a:t>
              </a:r>
              <a:endParaRPr lang="en-US" sz="3600" b="1" baseline="-25000" smtClean="0">
                <a:solidFill>
                  <a:srgbClr val="FFFFFF"/>
                </a:solidFill>
              </a:endParaRPr>
            </a:p>
          </p:txBody>
        </p:sp>
        <p:sp>
          <p:nvSpPr>
            <p:cNvPr id="617482" name="Line 10"/>
            <p:cNvSpPr>
              <a:spLocks noChangeShapeType="1"/>
            </p:cNvSpPr>
            <p:nvPr/>
          </p:nvSpPr>
          <p:spPr bwMode="auto">
            <a:xfrm>
              <a:off x="2029" y="1303"/>
              <a:ext cx="694" cy="72"/>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100833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74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7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r>
              <a:rPr lang="en-US">
                <a:solidFill>
                  <a:schemeClr val="bg1"/>
                </a:solidFill>
              </a:rPr>
              <a:t>Sodium Chloride is Immortal!</a:t>
            </a:r>
          </a:p>
        </p:txBody>
      </p:sp>
      <p:sp>
        <p:nvSpPr>
          <p:cNvPr id="618499" name="Text Box 3"/>
          <p:cNvSpPr txBox="1">
            <a:spLocks noChangeArrowheads="1"/>
          </p:cNvSpPr>
          <p:nvPr/>
        </p:nvSpPr>
        <p:spPr bwMode="auto">
          <a:xfrm>
            <a:off x="425450" y="2727325"/>
            <a:ext cx="276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&gt; 1 GGy</a:t>
            </a:r>
            <a:endParaRPr lang="en-US" sz="3600" b="1" baseline="-25000" smtClean="0">
              <a:solidFill>
                <a:srgbClr val="FFFFFF"/>
              </a:solidFill>
            </a:endParaRPr>
          </a:p>
        </p:txBody>
      </p:sp>
      <p:pic>
        <p:nvPicPr>
          <p:cNvPr id="618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1668463"/>
            <a:ext cx="41052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39211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a:stretch>
            <a:fillRect/>
          </a:stretch>
        </p:blipFill>
        <p:spPr bwMode="auto">
          <a:xfrm>
            <a:off x="0" y="0"/>
            <a:ext cx="9318625"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523" name="Rectangle 3"/>
          <p:cNvSpPr>
            <a:spLocks noGrp="1" noChangeArrowheads="1"/>
          </p:cNvSpPr>
          <p:nvPr>
            <p:ph type="ctrTitle"/>
          </p:nvPr>
        </p:nvSpPr>
        <p:spPr>
          <a:xfrm>
            <a:off x="0" y="0"/>
            <a:ext cx="9144000" cy="1270000"/>
          </a:xfrm>
          <a:gradFill rotWithShape="1">
            <a:gsLst>
              <a:gs pos="0">
                <a:schemeClr val="tx1"/>
              </a:gs>
              <a:gs pos="100000">
                <a:schemeClr val="tx1">
                  <a:gamma/>
                  <a:shade val="46275"/>
                  <a:invGamma/>
                  <a:alpha val="0"/>
                </a:schemeClr>
              </a:gs>
            </a:gsLst>
            <a:path path="shape">
              <a:fillToRect l="50000" t="50000" r="50000" b="50000"/>
            </a:path>
          </a:gradFill>
        </p:spPr>
        <p:txBody>
          <a:bodyPr/>
          <a:lstStyle/>
          <a:p>
            <a:r>
              <a:rPr lang="en-US">
                <a:solidFill>
                  <a:schemeClr val="bg1"/>
                </a:solidFill>
              </a:rPr>
              <a:t>Sodium acetate trihydrate</a:t>
            </a:r>
          </a:p>
        </p:txBody>
      </p:sp>
      <p:sp>
        <p:nvSpPr>
          <p:cNvPr id="619524" name="Text Box 4"/>
          <p:cNvSpPr txBox="1">
            <a:spLocks noChangeArrowheads="1"/>
          </p:cNvSpPr>
          <p:nvPr/>
        </p:nvSpPr>
        <p:spPr bwMode="auto">
          <a:xfrm>
            <a:off x="349250" y="1589088"/>
            <a:ext cx="304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D</a:t>
            </a:r>
            <a:r>
              <a:rPr lang="en-US" sz="3600" b="1" baseline="-25000" smtClean="0">
                <a:solidFill>
                  <a:srgbClr val="FFFFFF"/>
                </a:solidFill>
              </a:rPr>
              <a:t>1/2 </a:t>
            </a:r>
            <a:r>
              <a:rPr lang="en-US" sz="3600" b="1" smtClean="0">
                <a:solidFill>
                  <a:srgbClr val="FFFFFF"/>
                </a:solidFill>
              </a:rPr>
              <a:t>= 15 MGy</a:t>
            </a:r>
            <a:endParaRPr lang="en-US" sz="3600" b="1" baseline="-25000" smtClean="0">
              <a:solidFill>
                <a:srgbClr val="FFFFFF"/>
              </a:solidFill>
            </a:endParaRPr>
          </a:p>
        </p:txBody>
      </p:sp>
      <p:sp>
        <p:nvSpPr>
          <p:cNvPr id="619525" name="Text Box 5"/>
          <p:cNvSpPr txBox="1">
            <a:spLocks noChangeArrowheads="1"/>
          </p:cNvSpPr>
          <p:nvPr/>
        </p:nvSpPr>
        <p:spPr bwMode="auto">
          <a:xfrm>
            <a:off x="212725" y="4697413"/>
            <a:ext cx="41465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3600" b="1" smtClean="0">
                <a:solidFill>
                  <a:srgbClr val="FFFFFF"/>
                </a:solidFill>
              </a:rPr>
              <a:t>resolution:  0.92 </a:t>
            </a:r>
            <a:r>
              <a:rPr lang="en-US" sz="3600" b="1" smtClean="0">
                <a:solidFill>
                  <a:srgbClr val="FFFFFF"/>
                </a:solidFill>
                <a:cs typeface="Arial" charset="0"/>
              </a:rPr>
              <a:t>Å </a:t>
            </a:r>
            <a:endParaRPr lang="en-US" sz="3600" b="1" baseline="-25000" smtClean="0">
              <a:solidFill>
                <a:srgbClr val="FFFFFF"/>
              </a:solidFill>
              <a:cs typeface="Arial" charset="0"/>
            </a:endParaRPr>
          </a:p>
        </p:txBody>
      </p:sp>
      <p:sp>
        <p:nvSpPr>
          <p:cNvPr id="619526" name="Text Box 6"/>
          <p:cNvSpPr txBox="1">
            <a:spLocks noChangeArrowheads="1"/>
          </p:cNvSpPr>
          <p:nvPr/>
        </p:nvSpPr>
        <p:spPr bwMode="auto">
          <a:xfrm>
            <a:off x="5073650" y="5654675"/>
            <a:ext cx="2482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avg B:  ~ 0</a:t>
            </a:r>
            <a:endParaRPr lang="en-US" sz="3600" b="1" smtClean="0">
              <a:solidFill>
                <a:srgbClr val="FFFFFF"/>
              </a:solidFill>
              <a:cs typeface="Arial" charset="0"/>
            </a:endParaRPr>
          </a:p>
          <a:p>
            <a:pPr fontAlgn="base">
              <a:spcBef>
                <a:spcPct val="0"/>
              </a:spcBef>
              <a:spcAft>
                <a:spcPct val="20000"/>
              </a:spcAft>
            </a:pPr>
            <a:r>
              <a:rPr lang="en-US" sz="3600" b="1" smtClean="0">
                <a:solidFill>
                  <a:srgbClr val="FFFFFF"/>
                </a:solidFill>
                <a:cs typeface="Arial" charset="0"/>
              </a:rPr>
              <a:t>     </a:t>
            </a:r>
            <a:endParaRPr lang="en-US" sz="3600" b="1" baseline="-25000" smtClean="0">
              <a:solidFill>
                <a:srgbClr val="FFFFFF"/>
              </a:solidFill>
              <a:cs typeface="Arial" charset="0"/>
            </a:endParaRPr>
          </a:p>
        </p:txBody>
      </p:sp>
      <p:sp>
        <p:nvSpPr>
          <p:cNvPr id="619527" name="Rectangle 7"/>
          <p:cNvSpPr>
            <a:spLocks noChangeArrowheads="1"/>
          </p:cNvSpPr>
          <p:nvPr/>
        </p:nvSpPr>
        <p:spPr bwMode="auto">
          <a:xfrm>
            <a:off x="587375" y="5329238"/>
            <a:ext cx="3778250" cy="6413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R/Rfree:       ~4%</a:t>
            </a:r>
          </a:p>
        </p:txBody>
      </p:sp>
      <p:sp>
        <p:nvSpPr>
          <p:cNvPr id="619528" name="Rectangle 8"/>
          <p:cNvSpPr>
            <a:spLocks noChangeArrowheads="1"/>
          </p:cNvSpPr>
          <p:nvPr/>
        </p:nvSpPr>
        <p:spPr bwMode="auto">
          <a:xfrm>
            <a:off x="5778500" y="4664075"/>
            <a:ext cx="114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smtClean="0">
                <a:solidFill>
                  <a:srgbClr val="FFFFFF"/>
                </a:solidFill>
              </a:rPr>
              <a:t>C2/c</a:t>
            </a:r>
          </a:p>
        </p:txBody>
      </p:sp>
    </p:spTree>
    <p:extLst>
      <p:ext uri="{BB962C8B-B14F-4D97-AF65-F5344CB8AC3E}">
        <p14:creationId xmlns:p14="http://schemas.microsoft.com/office/powerpoint/2010/main" val="2599457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9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952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95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952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9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4" grpId="0"/>
      <p:bldP spid="619527" grpId="0" animBg="1"/>
      <p:bldP spid="619528"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0354" name="Rectangle 2"/>
          <p:cNvSpPr>
            <a:spLocks noGrp="1" noChangeArrowheads="1"/>
          </p:cNvSpPr>
          <p:nvPr>
            <p:ph type="ctrTitle"/>
          </p:nvPr>
        </p:nvSpPr>
        <p:spPr>
          <a:xfrm>
            <a:off x="0" y="0"/>
            <a:ext cx="9144000" cy="1470025"/>
          </a:xfrm>
        </p:spPr>
        <p:txBody>
          <a:bodyPr/>
          <a:lstStyle/>
          <a:p>
            <a:r>
              <a:rPr lang="en-US"/>
              <a:t>lowest-angle spot: (1,1,0)  7.7 </a:t>
            </a:r>
            <a:r>
              <a:rPr lang="en-US">
                <a:cs typeface="Arial" charset="0"/>
              </a:rPr>
              <a:t>Å</a:t>
            </a:r>
          </a:p>
        </p:txBody>
      </p:sp>
      <p:graphicFrame>
        <p:nvGraphicFramePr>
          <p:cNvPr id="740355" name="Object 3"/>
          <p:cNvGraphicFramePr>
            <a:graphicFrameLocks noChangeAspect="1"/>
          </p:cNvGraphicFramePr>
          <p:nvPr/>
        </p:nvGraphicFramePr>
        <p:xfrm>
          <a:off x="400050" y="1336675"/>
          <a:ext cx="7908925" cy="5006975"/>
        </p:xfrm>
        <a:graphic>
          <a:graphicData uri="http://schemas.openxmlformats.org/presentationml/2006/ole">
            <mc:AlternateContent xmlns:mc="http://schemas.openxmlformats.org/markup-compatibility/2006">
              <mc:Choice xmlns:v="urn:schemas-microsoft-com:vml" Requires="v">
                <p:oleObj spid="_x0000_s118787" name="Chart" r:id="rId3" imgW="7943820" imgH="5029133" progId="MSGraph.Chart.8">
                  <p:embed followColorScheme="full"/>
                </p:oleObj>
              </mc:Choice>
              <mc:Fallback>
                <p:oleObj name="Chart" r:id="rId3" imgW="7943820" imgH="5029133"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7908925"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0356" name="Text Box 4"/>
          <p:cNvSpPr txBox="1">
            <a:spLocks noChangeArrowheads="1"/>
          </p:cNvSpPr>
          <p:nvPr/>
        </p:nvSpPr>
        <p:spPr bwMode="auto">
          <a:xfrm rot="16200000">
            <a:off x="-905668" y="3377406"/>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integrated spot intensity</a:t>
            </a:r>
          </a:p>
        </p:txBody>
      </p:sp>
      <p:sp>
        <p:nvSpPr>
          <p:cNvPr id="740357" name="Text Box 5"/>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dose (MGy)</a:t>
            </a:r>
          </a:p>
        </p:txBody>
      </p:sp>
    </p:spTree>
    <p:extLst>
      <p:ext uri="{BB962C8B-B14F-4D97-AF65-F5344CB8AC3E}">
        <p14:creationId xmlns:p14="http://schemas.microsoft.com/office/powerpoint/2010/main" val="222752893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lstStyle/>
          <a:p>
            <a:endParaRPr lang="en-US"/>
          </a:p>
        </p:txBody>
      </p:sp>
      <p:pic>
        <p:nvPicPr>
          <p:cNvPr id="678915" name="Picture 3" descr="frame_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32451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endParaRPr lang="en-US"/>
          </a:p>
        </p:txBody>
      </p:sp>
      <p:sp>
        <p:nvSpPr>
          <p:cNvPr id="679939" name="Rectangle 3"/>
          <p:cNvSpPr>
            <a:spLocks noGrp="1" noChangeArrowheads="1"/>
          </p:cNvSpPr>
          <p:nvPr>
            <p:ph type="body" idx="1"/>
          </p:nvPr>
        </p:nvSpPr>
        <p:spPr/>
        <p:txBody>
          <a:bodyPr/>
          <a:lstStyle/>
          <a:p>
            <a:endParaRPr lang="en-US"/>
          </a:p>
        </p:txBody>
      </p:sp>
      <p:pic>
        <p:nvPicPr>
          <p:cNvPr id="679940" name="Picture 4"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331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7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7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2717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718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8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8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719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719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719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2719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719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92719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2720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27201" name="Line 33"/>
          <p:cNvSpPr>
            <a:spLocks noChangeShapeType="1"/>
          </p:cNvSpPr>
          <p:nvPr/>
        </p:nvSpPr>
        <p:spPr bwMode="auto">
          <a:xfrm flipV="1">
            <a:off x="1204913" y="4240213"/>
            <a:ext cx="3843337" cy="941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202" name="Text Box 34"/>
          <p:cNvSpPr txBox="1">
            <a:spLocks noChangeArrowheads="1"/>
          </p:cNvSpPr>
          <p:nvPr/>
        </p:nvSpPr>
        <p:spPr bwMode="auto">
          <a:xfrm>
            <a:off x="2082800" y="48815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a:solidFill>
                  <a:srgbClr val="000000"/>
                </a:solidFill>
                <a:cs typeface="Arial" pitchFamily="34" charset="0"/>
              </a:rPr>
              <a:t>θ</a:t>
            </a:r>
          </a:p>
        </p:txBody>
      </p:sp>
      <p:sp>
        <p:nvSpPr>
          <p:cNvPr id="1927203" name="Text Box 35"/>
          <p:cNvSpPr txBox="1">
            <a:spLocks noChangeArrowheads="1"/>
          </p:cNvSpPr>
          <p:nvPr/>
        </p:nvSpPr>
        <p:spPr bwMode="auto">
          <a:xfrm>
            <a:off x="6240463" y="5307013"/>
            <a:ext cx="23447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800" b="1">
                <a:solidFill>
                  <a:srgbClr val="000000"/>
                </a:solidFill>
                <a:cs typeface="Arial" pitchFamily="34" charset="0"/>
              </a:rPr>
              <a:t>λ</a:t>
            </a:r>
            <a:r>
              <a:rPr lang="en-US" sz="2800" b="1">
                <a:solidFill>
                  <a:srgbClr val="000000"/>
                </a:solidFill>
                <a:cs typeface="Arial" pitchFamily="34" charset="0"/>
              </a:rPr>
              <a:t> = 2 d sin(</a:t>
            </a:r>
            <a:r>
              <a:rPr lang="el-GR" sz="2800" b="1">
                <a:solidFill>
                  <a:srgbClr val="000000"/>
                </a:solidFill>
                <a:cs typeface="Arial" pitchFamily="34" charset="0"/>
              </a:rPr>
              <a:t>θ</a:t>
            </a:r>
            <a:r>
              <a:rPr lang="en-US" sz="2800" b="1">
                <a:solidFill>
                  <a:srgbClr val="000000"/>
                </a:solidFill>
                <a:cs typeface="Arial" pitchFamily="34" charset="0"/>
              </a:rPr>
              <a:t>)</a:t>
            </a:r>
            <a:endParaRPr lang="el-GR" sz="2800" b="1">
              <a:solidFill>
                <a:srgbClr val="000000"/>
              </a:solidFill>
              <a:cs typeface="Arial" pitchFamily="34" charset="0"/>
            </a:endParaRPr>
          </a:p>
        </p:txBody>
      </p:sp>
      <p:sp>
        <p:nvSpPr>
          <p:cNvPr id="1927204" name="Line 36"/>
          <p:cNvSpPr>
            <a:spLocks noChangeShapeType="1"/>
          </p:cNvSpPr>
          <p:nvPr/>
        </p:nvSpPr>
        <p:spPr bwMode="auto">
          <a:xfrm flipV="1">
            <a:off x="4975225" y="4319588"/>
            <a:ext cx="134938" cy="36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205" name="Line 37"/>
          <p:cNvSpPr>
            <a:spLocks noChangeShapeType="1"/>
          </p:cNvSpPr>
          <p:nvPr/>
        </p:nvSpPr>
        <p:spPr bwMode="auto">
          <a:xfrm flipH="1" flipV="1">
            <a:off x="4916488" y="4273550"/>
            <a:ext cx="60325" cy="8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206" name="Arc 38"/>
          <p:cNvSpPr>
            <a:spLocks/>
          </p:cNvSpPr>
          <p:nvPr/>
        </p:nvSpPr>
        <p:spPr bwMode="auto">
          <a:xfrm>
            <a:off x="1193800" y="5000625"/>
            <a:ext cx="908050" cy="188913"/>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12438519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p:txBody>
          <a:bodyPr/>
          <a:lstStyle/>
          <a:p>
            <a:endParaRPr lang="en-US"/>
          </a:p>
        </p:txBody>
      </p:sp>
      <p:sp>
        <p:nvSpPr>
          <p:cNvPr id="680963" name="Rectangle 3"/>
          <p:cNvSpPr>
            <a:spLocks noGrp="1" noChangeArrowheads="1"/>
          </p:cNvSpPr>
          <p:nvPr>
            <p:ph type="body" idx="1"/>
          </p:nvPr>
        </p:nvSpPr>
        <p:spPr/>
        <p:txBody>
          <a:bodyPr/>
          <a:lstStyle/>
          <a:p>
            <a:endParaRPr lang="en-US"/>
          </a:p>
        </p:txBody>
      </p:sp>
      <p:pic>
        <p:nvPicPr>
          <p:cNvPr id="680964" name="Picture 4" descr="frame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13330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p:txBody>
          <a:bodyPr/>
          <a:lstStyle/>
          <a:p>
            <a:endParaRPr lang="en-US"/>
          </a:p>
        </p:txBody>
      </p:sp>
      <p:sp>
        <p:nvSpPr>
          <p:cNvPr id="681987" name="Rectangle 3"/>
          <p:cNvSpPr>
            <a:spLocks noGrp="1" noChangeArrowheads="1"/>
          </p:cNvSpPr>
          <p:nvPr>
            <p:ph type="body" idx="1"/>
          </p:nvPr>
        </p:nvSpPr>
        <p:spPr/>
        <p:txBody>
          <a:bodyPr/>
          <a:lstStyle/>
          <a:p>
            <a:endParaRPr lang="en-US"/>
          </a:p>
        </p:txBody>
      </p:sp>
      <p:pic>
        <p:nvPicPr>
          <p:cNvPr id="681988" name="Picture 4" descr="frame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5784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endParaRPr lang="en-US"/>
          </a:p>
        </p:txBody>
      </p:sp>
      <p:sp>
        <p:nvSpPr>
          <p:cNvPr id="683011" name="Rectangle 3"/>
          <p:cNvSpPr>
            <a:spLocks noGrp="1" noChangeArrowheads="1"/>
          </p:cNvSpPr>
          <p:nvPr>
            <p:ph type="body" idx="1"/>
          </p:nvPr>
        </p:nvSpPr>
        <p:spPr/>
        <p:txBody>
          <a:bodyPr/>
          <a:lstStyle/>
          <a:p>
            <a:endParaRPr lang="en-US"/>
          </a:p>
        </p:txBody>
      </p:sp>
      <p:pic>
        <p:nvPicPr>
          <p:cNvPr id="683012" name="Picture 4" descr="frame_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77661"/>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p:txBody>
          <a:bodyPr/>
          <a:lstStyle/>
          <a:p>
            <a:endParaRPr lang="en-US"/>
          </a:p>
        </p:txBody>
      </p:sp>
      <p:sp>
        <p:nvSpPr>
          <p:cNvPr id="684035" name="Rectangle 3"/>
          <p:cNvSpPr>
            <a:spLocks noGrp="1" noChangeArrowheads="1"/>
          </p:cNvSpPr>
          <p:nvPr>
            <p:ph type="body" idx="1"/>
          </p:nvPr>
        </p:nvSpPr>
        <p:spPr/>
        <p:txBody>
          <a:bodyPr/>
          <a:lstStyle/>
          <a:p>
            <a:endParaRPr lang="en-US"/>
          </a:p>
        </p:txBody>
      </p:sp>
      <p:pic>
        <p:nvPicPr>
          <p:cNvPr id="684036" name="Picture 4" descr="frame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6300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p:txBody>
          <a:bodyPr/>
          <a:lstStyle/>
          <a:p>
            <a:endParaRPr lang="en-US"/>
          </a:p>
        </p:txBody>
      </p:sp>
      <p:sp>
        <p:nvSpPr>
          <p:cNvPr id="685059" name="Rectangle 3"/>
          <p:cNvSpPr>
            <a:spLocks noGrp="1" noChangeArrowheads="1"/>
          </p:cNvSpPr>
          <p:nvPr>
            <p:ph type="body" idx="1"/>
          </p:nvPr>
        </p:nvSpPr>
        <p:spPr/>
        <p:txBody>
          <a:bodyPr/>
          <a:lstStyle/>
          <a:p>
            <a:endParaRPr lang="en-US"/>
          </a:p>
        </p:txBody>
      </p:sp>
      <p:pic>
        <p:nvPicPr>
          <p:cNvPr id="685060" name="Picture 4" descr="frame_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5602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p:txBody>
          <a:bodyPr/>
          <a:lstStyle/>
          <a:p>
            <a:endParaRPr lang="en-US"/>
          </a:p>
        </p:txBody>
      </p:sp>
      <p:sp>
        <p:nvSpPr>
          <p:cNvPr id="686083" name="Rectangle 3"/>
          <p:cNvSpPr>
            <a:spLocks noGrp="1" noChangeArrowheads="1"/>
          </p:cNvSpPr>
          <p:nvPr>
            <p:ph type="body" idx="1"/>
          </p:nvPr>
        </p:nvSpPr>
        <p:spPr/>
        <p:txBody>
          <a:bodyPr/>
          <a:lstStyle/>
          <a:p>
            <a:endParaRPr lang="en-US"/>
          </a:p>
        </p:txBody>
      </p:sp>
      <p:pic>
        <p:nvPicPr>
          <p:cNvPr id="686084" name="Picture 4" descr="frame_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83298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p:txBody>
          <a:bodyPr/>
          <a:lstStyle/>
          <a:p>
            <a:endParaRPr lang="en-US"/>
          </a:p>
        </p:txBody>
      </p:sp>
      <p:sp>
        <p:nvSpPr>
          <p:cNvPr id="687107" name="Rectangle 3"/>
          <p:cNvSpPr>
            <a:spLocks noGrp="1" noChangeArrowheads="1"/>
          </p:cNvSpPr>
          <p:nvPr>
            <p:ph type="body" idx="1"/>
          </p:nvPr>
        </p:nvSpPr>
        <p:spPr/>
        <p:txBody>
          <a:bodyPr/>
          <a:lstStyle/>
          <a:p>
            <a:endParaRPr lang="en-US"/>
          </a:p>
        </p:txBody>
      </p:sp>
      <p:pic>
        <p:nvPicPr>
          <p:cNvPr id="687108" name="Picture 4" descr="frame_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009698"/>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p:txBody>
          <a:bodyPr/>
          <a:lstStyle/>
          <a:p>
            <a:endParaRPr lang="en-US"/>
          </a:p>
        </p:txBody>
      </p:sp>
      <p:sp>
        <p:nvSpPr>
          <p:cNvPr id="688131" name="Rectangle 3"/>
          <p:cNvSpPr>
            <a:spLocks noGrp="1" noChangeArrowheads="1"/>
          </p:cNvSpPr>
          <p:nvPr>
            <p:ph type="body" idx="1"/>
          </p:nvPr>
        </p:nvSpPr>
        <p:spPr/>
        <p:txBody>
          <a:bodyPr/>
          <a:lstStyle/>
          <a:p>
            <a:endParaRPr lang="en-US"/>
          </a:p>
        </p:txBody>
      </p:sp>
      <p:pic>
        <p:nvPicPr>
          <p:cNvPr id="688132" name="Picture 4" descr="frame_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903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endParaRPr lang="en-US"/>
          </a:p>
        </p:txBody>
      </p:sp>
      <p:sp>
        <p:nvSpPr>
          <p:cNvPr id="689155" name="Rectangle 3"/>
          <p:cNvSpPr>
            <a:spLocks noGrp="1" noChangeArrowheads="1"/>
          </p:cNvSpPr>
          <p:nvPr>
            <p:ph type="body" idx="1"/>
          </p:nvPr>
        </p:nvSpPr>
        <p:spPr/>
        <p:txBody>
          <a:bodyPr/>
          <a:lstStyle/>
          <a:p>
            <a:endParaRPr lang="en-US"/>
          </a:p>
        </p:txBody>
      </p:sp>
      <p:pic>
        <p:nvPicPr>
          <p:cNvPr id="689156" name="Picture 4"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095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endParaRPr lang="en-US"/>
          </a:p>
        </p:txBody>
      </p:sp>
      <p:sp>
        <p:nvSpPr>
          <p:cNvPr id="690179" name="Rectangle 3"/>
          <p:cNvSpPr>
            <a:spLocks noGrp="1" noChangeArrowheads="1"/>
          </p:cNvSpPr>
          <p:nvPr>
            <p:ph type="body" idx="1"/>
          </p:nvPr>
        </p:nvSpPr>
        <p:spPr/>
        <p:txBody>
          <a:bodyPr/>
          <a:lstStyle/>
          <a:p>
            <a:endParaRPr lang="en-US"/>
          </a:p>
        </p:txBody>
      </p:sp>
      <p:pic>
        <p:nvPicPr>
          <p:cNvPr id="690180" name="Picture 4" descr="frame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77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20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0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0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7121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7121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1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2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7122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7122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7122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7122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7122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8"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9"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971230"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31"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71232"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422553464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p:txBody>
          <a:bodyPr/>
          <a:lstStyle/>
          <a:p>
            <a:endParaRPr lang="en-US"/>
          </a:p>
        </p:txBody>
      </p:sp>
      <p:sp>
        <p:nvSpPr>
          <p:cNvPr id="691203" name="Rectangle 3"/>
          <p:cNvSpPr>
            <a:spLocks noGrp="1" noChangeArrowheads="1"/>
          </p:cNvSpPr>
          <p:nvPr>
            <p:ph type="body" idx="1"/>
          </p:nvPr>
        </p:nvSpPr>
        <p:spPr/>
        <p:txBody>
          <a:bodyPr/>
          <a:lstStyle/>
          <a:p>
            <a:endParaRPr lang="en-US"/>
          </a:p>
        </p:txBody>
      </p:sp>
      <p:pic>
        <p:nvPicPr>
          <p:cNvPr id="691204" name="Picture 4" descr="frame_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34531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endParaRPr lang="en-US"/>
          </a:p>
        </p:txBody>
      </p:sp>
      <p:sp>
        <p:nvSpPr>
          <p:cNvPr id="692227" name="Rectangle 3"/>
          <p:cNvSpPr>
            <a:spLocks noGrp="1" noChangeArrowheads="1"/>
          </p:cNvSpPr>
          <p:nvPr>
            <p:ph type="body" idx="1"/>
          </p:nvPr>
        </p:nvSpPr>
        <p:spPr/>
        <p:txBody>
          <a:bodyPr/>
          <a:lstStyle/>
          <a:p>
            <a:endParaRPr lang="en-US"/>
          </a:p>
        </p:txBody>
      </p:sp>
      <p:pic>
        <p:nvPicPr>
          <p:cNvPr id="692228" name="Picture 4" descr="frame_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85874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p:txBody>
          <a:bodyPr/>
          <a:lstStyle/>
          <a:p>
            <a:endParaRPr lang="en-US"/>
          </a:p>
        </p:txBody>
      </p:sp>
      <p:sp>
        <p:nvSpPr>
          <p:cNvPr id="693251" name="Rectangle 3"/>
          <p:cNvSpPr>
            <a:spLocks noGrp="1" noChangeArrowheads="1"/>
          </p:cNvSpPr>
          <p:nvPr>
            <p:ph type="body" idx="1"/>
          </p:nvPr>
        </p:nvSpPr>
        <p:spPr/>
        <p:txBody>
          <a:bodyPr/>
          <a:lstStyle/>
          <a:p>
            <a:endParaRPr lang="en-US"/>
          </a:p>
        </p:txBody>
      </p:sp>
      <p:pic>
        <p:nvPicPr>
          <p:cNvPr id="693252" name="Picture 4" descr="frame_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55890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endParaRPr lang="en-US"/>
          </a:p>
        </p:txBody>
      </p:sp>
      <p:sp>
        <p:nvSpPr>
          <p:cNvPr id="694275" name="Rectangle 3"/>
          <p:cNvSpPr>
            <a:spLocks noGrp="1" noChangeArrowheads="1"/>
          </p:cNvSpPr>
          <p:nvPr>
            <p:ph type="body" idx="1"/>
          </p:nvPr>
        </p:nvSpPr>
        <p:spPr/>
        <p:txBody>
          <a:bodyPr/>
          <a:lstStyle/>
          <a:p>
            <a:endParaRPr lang="en-US"/>
          </a:p>
        </p:txBody>
      </p:sp>
      <p:pic>
        <p:nvPicPr>
          <p:cNvPr id="694276" name="Picture 4" descr="frame_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345670"/>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p:txBody>
          <a:bodyPr/>
          <a:lstStyle/>
          <a:p>
            <a:endParaRPr lang="en-US"/>
          </a:p>
        </p:txBody>
      </p:sp>
      <p:sp>
        <p:nvSpPr>
          <p:cNvPr id="695299" name="Rectangle 3"/>
          <p:cNvSpPr>
            <a:spLocks noGrp="1" noChangeArrowheads="1"/>
          </p:cNvSpPr>
          <p:nvPr>
            <p:ph type="body" idx="1"/>
          </p:nvPr>
        </p:nvSpPr>
        <p:spPr/>
        <p:txBody>
          <a:bodyPr/>
          <a:lstStyle/>
          <a:p>
            <a:endParaRPr lang="en-US"/>
          </a:p>
        </p:txBody>
      </p:sp>
      <p:pic>
        <p:nvPicPr>
          <p:cNvPr id="695300" name="Picture 4" descr="frame_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79293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p:txBody>
          <a:bodyPr/>
          <a:lstStyle/>
          <a:p>
            <a:endParaRPr lang="en-US"/>
          </a:p>
        </p:txBody>
      </p:sp>
      <p:sp>
        <p:nvSpPr>
          <p:cNvPr id="696323" name="Rectangle 3"/>
          <p:cNvSpPr>
            <a:spLocks noGrp="1" noChangeArrowheads="1"/>
          </p:cNvSpPr>
          <p:nvPr>
            <p:ph type="body" idx="1"/>
          </p:nvPr>
        </p:nvSpPr>
        <p:spPr/>
        <p:txBody>
          <a:bodyPr/>
          <a:lstStyle/>
          <a:p>
            <a:endParaRPr lang="en-US"/>
          </a:p>
        </p:txBody>
      </p:sp>
      <p:pic>
        <p:nvPicPr>
          <p:cNvPr id="696324" name="Picture 4" descr="frame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2915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p:txBody>
          <a:bodyPr/>
          <a:lstStyle/>
          <a:p>
            <a:endParaRPr lang="en-US"/>
          </a:p>
        </p:txBody>
      </p:sp>
      <p:sp>
        <p:nvSpPr>
          <p:cNvPr id="697347" name="Rectangle 3"/>
          <p:cNvSpPr>
            <a:spLocks noGrp="1" noChangeArrowheads="1"/>
          </p:cNvSpPr>
          <p:nvPr>
            <p:ph type="body" idx="1"/>
          </p:nvPr>
        </p:nvSpPr>
        <p:spPr/>
        <p:txBody>
          <a:bodyPr/>
          <a:lstStyle/>
          <a:p>
            <a:endParaRPr lang="en-US"/>
          </a:p>
        </p:txBody>
      </p:sp>
      <p:pic>
        <p:nvPicPr>
          <p:cNvPr id="697348" name="Picture 4" descr="frame_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60728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endParaRPr lang="en-US"/>
          </a:p>
        </p:txBody>
      </p:sp>
      <p:sp>
        <p:nvSpPr>
          <p:cNvPr id="698371" name="Rectangle 3"/>
          <p:cNvSpPr>
            <a:spLocks noGrp="1" noChangeArrowheads="1"/>
          </p:cNvSpPr>
          <p:nvPr>
            <p:ph type="body" idx="1"/>
          </p:nvPr>
        </p:nvSpPr>
        <p:spPr/>
        <p:txBody>
          <a:bodyPr/>
          <a:lstStyle/>
          <a:p>
            <a:endParaRPr lang="en-US"/>
          </a:p>
        </p:txBody>
      </p:sp>
      <p:pic>
        <p:nvPicPr>
          <p:cNvPr id="698372" name="Picture 4" descr="frame_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03711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p:txBody>
          <a:bodyPr/>
          <a:lstStyle/>
          <a:p>
            <a:endParaRPr lang="en-US"/>
          </a:p>
        </p:txBody>
      </p:sp>
      <p:sp>
        <p:nvSpPr>
          <p:cNvPr id="699395" name="Rectangle 3"/>
          <p:cNvSpPr>
            <a:spLocks noGrp="1" noChangeArrowheads="1"/>
          </p:cNvSpPr>
          <p:nvPr>
            <p:ph type="body" idx="1"/>
          </p:nvPr>
        </p:nvSpPr>
        <p:spPr/>
        <p:txBody>
          <a:bodyPr/>
          <a:lstStyle/>
          <a:p>
            <a:endParaRPr lang="en-US"/>
          </a:p>
        </p:txBody>
      </p:sp>
      <p:pic>
        <p:nvPicPr>
          <p:cNvPr id="699396" name="Picture 4" descr="frame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97717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p:txBody>
          <a:bodyPr/>
          <a:lstStyle/>
          <a:p>
            <a:endParaRPr lang="en-US"/>
          </a:p>
        </p:txBody>
      </p:sp>
      <p:sp>
        <p:nvSpPr>
          <p:cNvPr id="700419" name="Rectangle 3"/>
          <p:cNvSpPr>
            <a:spLocks noGrp="1" noChangeArrowheads="1"/>
          </p:cNvSpPr>
          <p:nvPr>
            <p:ph type="body" idx="1"/>
          </p:nvPr>
        </p:nvSpPr>
        <p:spPr/>
        <p:txBody>
          <a:bodyPr/>
          <a:lstStyle/>
          <a:p>
            <a:endParaRPr lang="en-US"/>
          </a:p>
        </p:txBody>
      </p:sp>
      <p:pic>
        <p:nvPicPr>
          <p:cNvPr id="700420" name="Picture 4" descr="frame_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939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267299754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Grp="1" noChangeArrowheads="1"/>
          </p:cNvSpPr>
          <p:nvPr>
            <p:ph type="title"/>
          </p:nvPr>
        </p:nvSpPr>
        <p:spPr/>
        <p:txBody>
          <a:bodyPr/>
          <a:lstStyle/>
          <a:p>
            <a:endParaRPr lang="en-US"/>
          </a:p>
        </p:txBody>
      </p:sp>
      <p:sp>
        <p:nvSpPr>
          <p:cNvPr id="701443" name="Rectangle 3"/>
          <p:cNvSpPr>
            <a:spLocks noGrp="1" noChangeArrowheads="1"/>
          </p:cNvSpPr>
          <p:nvPr>
            <p:ph type="body" idx="1"/>
          </p:nvPr>
        </p:nvSpPr>
        <p:spPr/>
        <p:txBody>
          <a:bodyPr/>
          <a:lstStyle/>
          <a:p>
            <a:endParaRPr lang="en-US"/>
          </a:p>
        </p:txBody>
      </p:sp>
      <p:pic>
        <p:nvPicPr>
          <p:cNvPr id="701444" name="Picture 4" descr="frame_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55788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p:txBody>
          <a:bodyPr/>
          <a:lstStyle/>
          <a:p>
            <a:endParaRPr lang="en-US"/>
          </a:p>
        </p:txBody>
      </p:sp>
      <p:sp>
        <p:nvSpPr>
          <p:cNvPr id="702467" name="Rectangle 3"/>
          <p:cNvSpPr>
            <a:spLocks noGrp="1" noChangeArrowheads="1"/>
          </p:cNvSpPr>
          <p:nvPr>
            <p:ph type="body" idx="1"/>
          </p:nvPr>
        </p:nvSpPr>
        <p:spPr/>
        <p:txBody>
          <a:bodyPr/>
          <a:lstStyle/>
          <a:p>
            <a:pPr algn="ctr">
              <a:buFontTx/>
              <a:buNone/>
            </a:pPr>
            <a:r>
              <a:rPr lang="en-US" sz="6000">
                <a:solidFill>
                  <a:schemeClr val="bg1"/>
                </a:solidFill>
              </a:rPr>
              <a:t>Reaction #1</a:t>
            </a:r>
          </a:p>
          <a:p>
            <a:pPr algn="ctr">
              <a:buFontTx/>
              <a:buNone/>
            </a:pPr>
            <a:endParaRPr lang="en-US" sz="6000">
              <a:solidFill>
                <a:schemeClr val="bg1"/>
              </a:solidFill>
            </a:endParaRPr>
          </a:p>
          <a:p>
            <a:pPr algn="ctr">
              <a:buFontTx/>
              <a:buNone/>
            </a:pPr>
            <a:r>
              <a:rPr lang="en-US" sz="6000">
                <a:solidFill>
                  <a:schemeClr val="bg1"/>
                </a:solidFill>
              </a:rPr>
              <a:t>water “rotation”</a:t>
            </a:r>
          </a:p>
        </p:txBody>
      </p:sp>
    </p:spTree>
    <p:extLst>
      <p:ext uri="{BB962C8B-B14F-4D97-AF65-F5344CB8AC3E}">
        <p14:creationId xmlns:p14="http://schemas.microsoft.com/office/powerpoint/2010/main" val="4008991931"/>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90" name="Picture 2" descr="rawframe_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3491" name="Rectangle 3"/>
          <p:cNvSpPr>
            <a:spLocks noGrp="1" noChangeArrowheads="1"/>
          </p:cNvSpPr>
          <p:nvPr>
            <p:ph type="title"/>
          </p:nvPr>
        </p:nvSpPr>
        <p:spPr/>
        <p:txBody>
          <a:bodyPr/>
          <a:lstStyle/>
          <a:p>
            <a:endParaRPr lang="en-US"/>
          </a:p>
        </p:txBody>
      </p:sp>
      <p:sp>
        <p:nvSpPr>
          <p:cNvPr id="703492" name="Rectangle 4"/>
          <p:cNvSpPr>
            <a:spLocks noGrp="1" noChangeArrowheads="1"/>
          </p:cNvSpPr>
          <p:nvPr>
            <p:ph type="body" idx="1"/>
          </p:nvPr>
        </p:nvSpPr>
        <p:spPr/>
        <p:txBody>
          <a:bodyPr/>
          <a:lstStyle/>
          <a:p>
            <a:endParaRPr lang="en-US"/>
          </a:p>
        </p:txBody>
      </p:sp>
      <p:sp>
        <p:nvSpPr>
          <p:cNvPr id="703493"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~0 MGy  </a:t>
            </a:r>
          </a:p>
        </p:txBody>
      </p:sp>
    </p:spTree>
    <p:extLst>
      <p:ext uri="{BB962C8B-B14F-4D97-AF65-F5344CB8AC3E}">
        <p14:creationId xmlns:p14="http://schemas.microsoft.com/office/powerpoint/2010/main" val="52840021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4" name="Picture 2" descr="raw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4515" name="Rectangle 3"/>
          <p:cNvSpPr>
            <a:spLocks noGrp="1" noChangeArrowheads="1"/>
          </p:cNvSpPr>
          <p:nvPr>
            <p:ph type="title"/>
          </p:nvPr>
        </p:nvSpPr>
        <p:spPr/>
        <p:txBody>
          <a:bodyPr/>
          <a:lstStyle/>
          <a:p>
            <a:endParaRPr lang="en-US"/>
          </a:p>
        </p:txBody>
      </p:sp>
      <p:sp>
        <p:nvSpPr>
          <p:cNvPr id="704516" name="Rectangle 4"/>
          <p:cNvSpPr>
            <a:spLocks noGrp="1" noChangeArrowheads="1"/>
          </p:cNvSpPr>
          <p:nvPr>
            <p:ph type="body" idx="1"/>
          </p:nvPr>
        </p:nvSpPr>
        <p:spPr/>
        <p:txBody>
          <a:bodyPr/>
          <a:lstStyle/>
          <a:p>
            <a:endParaRPr lang="en-US"/>
          </a:p>
        </p:txBody>
      </p:sp>
      <p:sp>
        <p:nvSpPr>
          <p:cNvPr id="704517"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2.3 MGy </a:t>
            </a:r>
          </a:p>
        </p:txBody>
      </p:sp>
    </p:spTree>
    <p:extLst>
      <p:ext uri="{BB962C8B-B14F-4D97-AF65-F5344CB8AC3E}">
        <p14:creationId xmlns:p14="http://schemas.microsoft.com/office/powerpoint/2010/main" val="1096427704"/>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descr="rawframe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5539" name="Rectangle 3"/>
          <p:cNvSpPr>
            <a:spLocks noGrp="1" noChangeArrowheads="1"/>
          </p:cNvSpPr>
          <p:nvPr>
            <p:ph type="title"/>
          </p:nvPr>
        </p:nvSpPr>
        <p:spPr/>
        <p:txBody>
          <a:bodyPr/>
          <a:lstStyle/>
          <a:p>
            <a:endParaRPr lang="en-US"/>
          </a:p>
        </p:txBody>
      </p:sp>
      <p:sp>
        <p:nvSpPr>
          <p:cNvPr id="705540" name="Rectangle 4"/>
          <p:cNvSpPr>
            <a:spLocks noGrp="1" noChangeArrowheads="1"/>
          </p:cNvSpPr>
          <p:nvPr>
            <p:ph type="body" idx="1"/>
          </p:nvPr>
        </p:nvSpPr>
        <p:spPr/>
        <p:txBody>
          <a:bodyPr/>
          <a:lstStyle/>
          <a:p>
            <a:endParaRPr lang="en-US"/>
          </a:p>
        </p:txBody>
      </p:sp>
      <p:sp>
        <p:nvSpPr>
          <p:cNvPr id="705541"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4.5 MGy </a:t>
            </a:r>
          </a:p>
        </p:txBody>
      </p:sp>
    </p:spTree>
    <p:extLst>
      <p:ext uri="{BB962C8B-B14F-4D97-AF65-F5344CB8AC3E}">
        <p14:creationId xmlns:p14="http://schemas.microsoft.com/office/powerpoint/2010/main" val="49856984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2" name="Picture 2" descr="rawframe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563" name="Rectangle 3"/>
          <p:cNvSpPr>
            <a:spLocks noGrp="1" noChangeArrowheads="1"/>
          </p:cNvSpPr>
          <p:nvPr>
            <p:ph type="title"/>
          </p:nvPr>
        </p:nvSpPr>
        <p:spPr/>
        <p:txBody>
          <a:bodyPr/>
          <a:lstStyle/>
          <a:p>
            <a:endParaRPr lang="en-US"/>
          </a:p>
        </p:txBody>
      </p:sp>
      <p:sp>
        <p:nvSpPr>
          <p:cNvPr id="706564" name="Rectangle 4"/>
          <p:cNvSpPr>
            <a:spLocks noGrp="1" noChangeArrowheads="1"/>
          </p:cNvSpPr>
          <p:nvPr>
            <p:ph type="body" idx="1"/>
          </p:nvPr>
        </p:nvSpPr>
        <p:spPr/>
        <p:txBody>
          <a:bodyPr/>
          <a:lstStyle/>
          <a:p>
            <a:endParaRPr lang="en-US"/>
          </a:p>
        </p:txBody>
      </p:sp>
      <p:sp>
        <p:nvSpPr>
          <p:cNvPr id="706565"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6.8 MGy </a:t>
            </a:r>
          </a:p>
        </p:txBody>
      </p:sp>
    </p:spTree>
    <p:extLst>
      <p:ext uri="{BB962C8B-B14F-4D97-AF65-F5344CB8AC3E}">
        <p14:creationId xmlns:p14="http://schemas.microsoft.com/office/powerpoint/2010/main" val="354250246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6" name="Picture 2" descr="rawframe_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7587" name="Rectangle 3"/>
          <p:cNvSpPr>
            <a:spLocks noGrp="1" noChangeArrowheads="1"/>
          </p:cNvSpPr>
          <p:nvPr>
            <p:ph type="title"/>
          </p:nvPr>
        </p:nvSpPr>
        <p:spPr/>
        <p:txBody>
          <a:bodyPr/>
          <a:lstStyle/>
          <a:p>
            <a:endParaRPr lang="en-US"/>
          </a:p>
        </p:txBody>
      </p:sp>
      <p:sp>
        <p:nvSpPr>
          <p:cNvPr id="707588" name="Rectangle 4"/>
          <p:cNvSpPr>
            <a:spLocks noGrp="1" noChangeArrowheads="1"/>
          </p:cNvSpPr>
          <p:nvPr>
            <p:ph type="body" idx="1"/>
          </p:nvPr>
        </p:nvSpPr>
        <p:spPr/>
        <p:txBody>
          <a:bodyPr/>
          <a:lstStyle/>
          <a:p>
            <a:endParaRPr lang="en-US"/>
          </a:p>
        </p:txBody>
      </p:sp>
      <p:sp>
        <p:nvSpPr>
          <p:cNvPr id="707589"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9.0 MGy </a:t>
            </a:r>
          </a:p>
        </p:txBody>
      </p:sp>
    </p:spTree>
    <p:extLst>
      <p:ext uri="{BB962C8B-B14F-4D97-AF65-F5344CB8AC3E}">
        <p14:creationId xmlns:p14="http://schemas.microsoft.com/office/powerpoint/2010/main" val="145032510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descr="rawframe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8611" name="Rectangle 3"/>
          <p:cNvSpPr>
            <a:spLocks noGrp="1" noChangeArrowheads="1"/>
          </p:cNvSpPr>
          <p:nvPr>
            <p:ph type="title"/>
          </p:nvPr>
        </p:nvSpPr>
        <p:spPr/>
        <p:txBody>
          <a:bodyPr/>
          <a:lstStyle/>
          <a:p>
            <a:endParaRPr lang="en-US"/>
          </a:p>
        </p:txBody>
      </p:sp>
      <p:sp>
        <p:nvSpPr>
          <p:cNvPr id="708612" name="Rectangle 4"/>
          <p:cNvSpPr>
            <a:spLocks noGrp="1" noChangeArrowheads="1"/>
          </p:cNvSpPr>
          <p:nvPr>
            <p:ph type="body" idx="1"/>
          </p:nvPr>
        </p:nvSpPr>
        <p:spPr/>
        <p:txBody>
          <a:bodyPr/>
          <a:lstStyle/>
          <a:p>
            <a:endParaRPr lang="en-US"/>
          </a:p>
        </p:txBody>
      </p:sp>
      <p:sp>
        <p:nvSpPr>
          <p:cNvPr id="708613"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11 MGy</a:t>
            </a:r>
          </a:p>
        </p:txBody>
      </p:sp>
    </p:spTree>
    <p:extLst>
      <p:ext uri="{BB962C8B-B14F-4D97-AF65-F5344CB8AC3E}">
        <p14:creationId xmlns:p14="http://schemas.microsoft.com/office/powerpoint/2010/main" val="363831051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4" name="Picture 2" descr="rawframe_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9635" name="Rectangle 3"/>
          <p:cNvSpPr>
            <a:spLocks noGrp="1" noChangeArrowheads="1"/>
          </p:cNvSpPr>
          <p:nvPr>
            <p:ph type="title"/>
          </p:nvPr>
        </p:nvSpPr>
        <p:spPr/>
        <p:txBody>
          <a:bodyPr/>
          <a:lstStyle/>
          <a:p>
            <a:endParaRPr lang="en-US"/>
          </a:p>
        </p:txBody>
      </p:sp>
      <p:sp>
        <p:nvSpPr>
          <p:cNvPr id="709636" name="Rectangle 4"/>
          <p:cNvSpPr>
            <a:spLocks noGrp="1" noChangeArrowheads="1"/>
          </p:cNvSpPr>
          <p:nvPr>
            <p:ph type="body" idx="1"/>
          </p:nvPr>
        </p:nvSpPr>
        <p:spPr/>
        <p:txBody>
          <a:bodyPr/>
          <a:lstStyle/>
          <a:p>
            <a:endParaRPr lang="en-US"/>
          </a:p>
        </p:txBody>
      </p:sp>
      <p:sp>
        <p:nvSpPr>
          <p:cNvPr id="709637"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14 MGy </a:t>
            </a:r>
          </a:p>
        </p:txBody>
      </p:sp>
    </p:spTree>
    <p:extLst>
      <p:ext uri="{BB962C8B-B14F-4D97-AF65-F5344CB8AC3E}">
        <p14:creationId xmlns:p14="http://schemas.microsoft.com/office/powerpoint/2010/main" val="281354918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descr="rawframe_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0659" name="Rectangle 3"/>
          <p:cNvSpPr>
            <a:spLocks noGrp="1" noChangeArrowheads="1"/>
          </p:cNvSpPr>
          <p:nvPr>
            <p:ph type="title"/>
          </p:nvPr>
        </p:nvSpPr>
        <p:spPr/>
        <p:txBody>
          <a:bodyPr/>
          <a:lstStyle/>
          <a:p>
            <a:endParaRPr lang="en-US"/>
          </a:p>
        </p:txBody>
      </p:sp>
      <p:sp>
        <p:nvSpPr>
          <p:cNvPr id="710660" name="Rectangle 4"/>
          <p:cNvSpPr>
            <a:spLocks noGrp="1" noChangeArrowheads="1"/>
          </p:cNvSpPr>
          <p:nvPr>
            <p:ph type="body" idx="1"/>
          </p:nvPr>
        </p:nvSpPr>
        <p:spPr/>
        <p:txBody>
          <a:bodyPr/>
          <a:lstStyle/>
          <a:p>
            <a:endParaRPr lang="en-US"/>
          </a:p>
        </p:txBody>
      </p:sp>
      <p:sp>
        <p:nvSpPr>
          <p:cNvPr id="710661"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16 MGy </a:t>
            </a:r>
          </a:p>
        </p:txBody>
      </p:sp>
    </p:spTree>
    <p:extLst>
      <p:ext uri="{BB962C8B-B14F-4D97-AF65-F5344CB8AC3E}">
        <p14:creationId xmlns:p14="http://schemas.microsoft.com/office/powerpoint/2010/main" val="2279508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2" name="Picture 2" descr="rawframe_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1683" name="Rectangle 3"/>
          <p:cNvSpPr>
            <a:spLocks noGrp="1" noChangeArrowheads="1"/>
          </p:cNvSpPr>
          <p:nvPr>
            <p:ph type="title"/>
          </p:nvPr>
        </p:nvSpPr>
        <p:spPr/>
        <p:txBody>
          <a:bodyPr/>
          <a:lstStyle/>
          <a:p>
            <a:endParaRPr lang="en-US"/>
          </a:p>
        </p:txBody>
      </p:sp>
      <p:sp>
        <p:nvSpPr>
          <p:cNvPr id="711684" name="Rectangle 4"/>
          <p:cNvSpPr>
            <a:spLocks noGrp="1" noChangeArrowheads="1"/>
          </p:cNvSpPr>
          <p:nvPr>
            <p:ph type="body" idx="1"/>
          </p:nvPr>
        </p:nvSpPr>
        <p:spPr/>
        <p:txBody>
          <a:bodyPr/>
          <a:lstStyle/>
          <a:p>
            <a:endParaRPr lang="en-US"/>
          </a:p>
        </p:txBody>
      </p:sp>
      <p:sp>
        <p:nvSpPr>
          <p:cNvPr id="711685"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18 MGy </a:t>
            </a:r>
          </a:p>
        </p:txBody>
      </p:sp>
    </p:spTree>
    <p:extLst>
      <p:ext uri="{BB962C8B-B14F-4D97-AF65-F5344CB8AC3E}">
        <p14:creationId xmlns:p14="http://schemas.microsoft.com/office/powerpoint/2010/main" val="299590879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rawframe_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2707" name="Rectangle 3"/>
          <p:cNvSpPr>
            <a:spLocks noGrp="1" noChangeArrowheads="1"/>
          </p:cNvSpPr>
          <p:nvPr>
            <p:ph type="title"/>
          </p:nvPr>
        </p:nvSpPr>
        <p:spPr/>
        <p:txBody>
          <a:bodyPr/>
          <a:lstStyle/>
          <a:p>
            <a:endParaRPr lang="en-US"/>
          </a:p>
        </p:txBody>
      </p:sp>
      <p:sp>
        <p:nvSpPr>
          <p:cNvPr id="712708" name="Rectangle 4"/>
          <p:cNvSpPr>
            <a:spLocks noGrp="1" noChangeArrowheads="1"/>
          </p:cNvSpPr>
          <p:nvPr>
            <p:ph type="body" idx="1"/>
          </p:nvPr>
        </p:nvSpPr>
        <p:spPr/>
        <p:txBody>
          <a:bodyPr/>
          <a:lstStyle/>
          <a:p>
            <a:endParaRPr lang="en-US"/>
          </a:p>
        </p:txBody>
      </p:sp>
      <p:sp>
        <p:nvSpPr>
          <p:cNvPr id="712709"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21 MGy </a:t>
            </a:r>
          </a:p>
        </p:txBody>
      </p:sp>
    </p:spTree>
    <p:extLst>
      <p:ext uri="{BB962C8B-B14F-4D97-AF65-F5344CB8AC3E}">
        <p14:creationId xmlns:p14="http://schemas.microsoft.com/office/powerpoint/2010/main" val="355040700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0" name="Picture 2" descr="raw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3731" name="Rectangle 3"/>
          <p:cNvSpPr>
            <a:spLocks noGrp="1" noChangeArrowheads="1"/>
          </p:cNvSpPr>
          <p:nvPr>
            <p:ph type="title"/>
          </p:nvPr>
        </p:nvSpPr>
        <p:spPr/>
        <p:txBody>
          <a:bodyPr/>
          <a:lstStyle/>
          <a:p>
            <a:endParaRPr lang="en-US"/>
          </a:p>
        </p:txBody>
      </p:sp>
      <p:sp>
        <p:nvSpPr>
          <p:cNvPr id="713732" name="Rectangle 4"/>
          <p:cNvSpPr>
            <a:spLocks noGrp="1" noChangeArrowheads="1"/>
          </p:cNvSpPr>
          <p:nvPr>
            <p:ph type="body" idx="1"/>
          </p:nvPr>
        </p:nvSpPr>
        <p:spPr/>
        <p:txBody>
          <a:bodyPr/>
          <a:lstStyle/>
          <a:p>
            <a:endParaRPr lang="en-US"/>
          </a:p>
        </p:txBody>
      </p:sp>
      <p:sp>
        <p:nvSpPr>
          <p:cNvPr id="713733"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23 MGy</a:t>
            </a:r>
          </a:p>
        </p:txBody>
      </p:sp>
    </p:spTree>
    <p:extLst>
      <p:ext uri="{BB962C8B-B14F-4D97-AF65-F5344CB8AC3E}">
        <p14:creationId xmlns:p14="http://schemas.microsoft.com/office/powerpoint/2010/main" val="374636362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4" name="Picture 2" descr="rawframe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4755" name="Rectangle 3"/>
          <p:cNvSpPr>
            <a:spLocks noGrp="1" noChangeArrowheads="1"/>
          </p:cNvSpPr>
          <p:nvPr>
            <p:ph type="title"/>
          </p:nvPr>
        </p:nvSpPr>
        <p:spPr/>
        <p:txBody>
          <a:bodyPr/>
          <a:lstStyle/>
          <a:p>
            <a:endParaRPr lang="en-US"/>
          </a:p>
        </p:txBody>
      </p:sp>
      <p:sp>
        <p:nvSpPr>
          <p:cNvPr id="714756" name="Rectangle 4"/>
          <p:cNvSpPr>
            <a:spLocks noGrp="1" noChangeArrowheads="1"/>
          </p:cNvSpPr>
          <p:nvPr>
            <p:ph type="body" idx="1"/>
          </p:nvPr>
        </p:nvSpPr>
        <p:spPr/>
        <p:txBody>
          <a:bodyPr/>
          <a:lstStyle/>
          <a:p>
            <a:endParaRPr lang="en-US"/>
          </a:p>
        </p:txBody>
      </p:sp>
      <p:sp>
        <p:nvSpPr>
          <p:cNvPr id="714757"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25 MGy </a:t>
            </a:r>
          </a:p>
        </p:txBody>
      </p:sp>
    </p:spTree>
    <p:extLst>
      <p:ext uri="{BB962C8B-B14F-4D97-AF65-F5344CB8AC3E}">
        <p14:creationId xmlns:p14="http://schemas.microsoft.com/office/powerpoint/2010/main" val="3502168614"/>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2" descr="rawframe_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5779" name="Rectangle 3"/>
          <p:cNvSpPr>
            <a:spLocks noGrp="1" noChangeArrowheads="1"/>
          </p:cNvSpPr>
          <p:nvPr>
            <p:ph type="title"/>
          </p:nvPr>
        </p:nvSpPr>
        <p:spPr/>
        <p:txBody>
          <a:bodyPr/>
          <a:lstStyle/>
          <a:p>
            <a:endParaRPr lang="en-US"/>
          </a:p>
        </p:txBody>
      </p:sp>
      <p:sp>
        <p:nvSpPr>
          <p:cNvPr id="715780" name="Rectangle 4"/>
          <p:cNvSpPr>
            <a:spLocks noGrp="1" noChangeArrowheads="1"/>
          </p:cNvSpPr>
          <p:nvPr>
            <p:ph type="body" idx="1"/>
          </p:nvPr>
        </p:nvSpPr>
        <p:spPr/>
        <p:txBody>
          <a:bodyPr/>
          <a:lstStyle/>
          <a:p>
            <a:endParaRPr lang="en-US"/>
          </a:p>
        </p:txBody>
      </p:sp>
      <p:sp>
        <p:nvSpPr>
          <p:cNvPr id="715781"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27 MGy </a:t>
            </a:r>
          </a:p>
        </p:txBody>
      </p:sp>
    </p:spTree>
    <p:extLst>
      <p:ext uri="{BB962C8B-B14F-4D97-AF65-F5344CB8AC3E}">
        <p14:creationId xmlns:p14="http://schemas.microsoft.com/office/powerpoint/2010/main" val="386786214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2" descr="rawframe_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6803" name="Rectangle 3"/>
          <p:cNvSpPr>
            <a:spLocks noGrp="1" noChangeArrowheads="1"/>
          </p:cNvSpPr>
          <p:nvPr>
            <p:ph type="title"/>
          </p:nvPr>
        </p:nvSpPr>
        <p:spPr/>
        <p:txBody>
          <a:bodyPr/>
          <a:lstStyle/>
          <a:p>
            <a:endParaRPr lang="en-US"/>
          </a:p>
        </p:txBody>
      </p:sp>
      <p:sp>
        <p:nvSpPr>
          <p:cNvPr id="716804" name="Rectangle 4"/>
          <p:cNvSpPr>
            <a:spLocks noGrp="1" noChangeArrowheads="1"/>
          </p:cNvSpPr>
          <p:nvPr>
            <p:ph type="body" idx="1"/>
          </p:nvPr>
        </p:nvSpPr>
        <p:spPr/>
        <p:txBody>
          <a:bodyPr/>
          <a:lstStyle/>
          <a:p>
            <a:endParaRPr lang="en-US"/>
          </a:p>
        </p:txBody>
      </p:sp>
      <p:sp>
        <p:nvSpPr>
          <p:cNvPr id="716805"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29 MGy </a:t>
            </a:r>
          </a:p>
        </p:txBody>
      </p:sp>
    </p:spTree>
    <p:extLst>
      <p:ext uri="{BB962C8B-B14F-4D97-AF65-F5344CB8AC3E}">
        <p14:creationId xmlns:p14="http://schemas.microsoft.com/office/powerpoint/2010/main" val="1149888628"/>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6" name="Picture 2" descr="rawframe_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827" name="Rectangle 3"/>
          <p:cNvSpPr>
            <a:spLocks noGrp="1" noChangeArrowheads="1"/>
          </p:cNvSpPr>
          <p:nvPr>
            <p:ph type="title"/>
          </p:nvPr>
        </p:nvSpPr>
        <p:spPr/>
        <p:txBody>
          <a:bodyPr/>
          <a:lstStyle/>
          <a:p>
            <a:endParaRPr lang="en-US"/>
          </a:p>
        </p:txBody>
      </p:sp>
      <p:sp>
        <p:nvSpPr>
          <p:cNvPr id="717828" name="Rectangle 4"/>
          <p:cNvSpPr>
            <a:spLocks noGrp="1" noChangeArrowheads="1"/>
          </p:cNvSpPr>
          <p:nvPr>
            <p:ph type="body" idx="1"/>
          </p:nvPr>
        </p:nvSpPr>
        <p:spPr/>
        <p:txBody>
          <a:bodyPr/>
          <a:lstStyle/>
          <a:p>
            <a:endParaRPr lang="en-US"/>
          </a:p>
        </p:txBody>
      </p:sp>
      <p:sp>
        <p:nvSpPr>
          <p:cNvPr id="717829"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32 MGy </a:t>
            </a:r>
          </a:p>
        </p:txBody>
      </p:sp>
    </p:spTree>
    <p:extLst>
      <p:ext uri="{BB962C8B-B14F-4D97-AF65-F5344CB8AC3E}">
        <p14:creationId xmlns:p14="http://schemas.microsoft.com/office/powerpoint/2010/main" val="1437969078"/>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0" name="Picture 2" descr="rawframe_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8851" name="Rectangle 3"/>
          <p:cNvSpPr>
            <a:spLocks noGrp="1" noChangeArrowheads="1"/>
          </p:cNvSpPr>
          <p:nvPr>
            <p:ph type="title"/>
          </p:nvPr>
        </p:nvSpPr>
        <p:spPr/>
        <p:txBody>
          <a:bodyPr/>
          <a:lstStyle/>
          <a:p>
            <a:endParaRPr lang="en-US"/>
          </a:p>
        </p:txBody>
      </p:sp>
      <p:sp>
        <p:nvSpPr>
          <p:cNvPr id="718852" name="Rectangle 4"/>
          <p:cNvSpPr>
            <a:spLocks noGrp="1" noChangeArrowheads="1"/>
          </p:cNvSpPr>
          <p:nvPr>
            <p:ph type="body" idx="1"/>
          </p:nvPr>
        </p:nvSpPr>
        <p:spPr/>
        <p:txBody>
          <a:bodyPr/>
          <a:lstStyle/>
          <a:p>
            <a:endParaRPr lang="en-US"/>
          </a:p>
        </p:txBody>
      </p:sp>
      <p:sp>
        <p:nvSpPr>
          <p:cNvPr id="718853"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34 MGy </a:t>
            </a:r>
          </a:p>
        </p:txBody>
      </p:sp>
    </p:spTree>
    <p:extLst>
      <p:ext uri="{BB962C8B-B14F-4D97-AF65-F5344CB8AC3E}">
        <p14:creationId xmlns:p14="http://schemas.microsoft.com/office/powerpoint/2010/main" val="1497863401"/>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874" name="Picture 2" descr="rawframe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9875" name="Rectangle 3"/>
          <p:cNvSpPr>
            <a:spLocks noGrp="1" noChangeArrowheads="1"/>
          </p:cNvSpPr>
          <p:nvPr>
            <p:ph type="title"/>
          </p:nvPr>
        </p:nvSpPr>
        <p:spPr/>
        <p:txBody>
          <a:bodyPr/>
          <a:lstStyle/>
          <a:p>
            <a:endParaRPr lang="en-US"/>
          </a:p>
        </p:txBody>
      </p:sp>
      <p:sp>
        <p:nvSpPr>
          <p:cNvPr id="719876" name="Rectangle 4"/>
          <p:cNvSpPr>
            <a:spLocks noGrp="1" noChangeArrowheads="1"/>
          </p:cNvSpPr>
          <p:nvPr>
            <p:ph type="body" idx="1"/>
          </p:nvPr>
        </p:nvSpPr>
        <p:spPr/>
        <p:txBody>
          <a:bodyPr/>
          <a:lstStyle/>
          <a:p>
            <a:endParaRPr lang="en-US"/>
          </a:p>
        </p:txBody>
      </p:sp>
      <p:sp>
        <p:nvSpPr>
          <p:cNvPr id="719877"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36 MGy </a:t>
            </a:r>
          </a:p>
        </p:txBody>
      </p:sp>
    </p:spTree>
    <p:extLst>
      <p:ext uri="{BB962C8B-B14F-4D97-AF65-F5344CB8AC3E}">
        <p14:creationId xmlns:p14="http://schemas.microsoft.com/office/powerpoint/2010/main" val="2229835208"/>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rawframe_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0899" name="Rectangle 3"/>
          <p:cNvSpPr>
            <a:spLocks noGrp="1" noChangeArrowheads="1"/>
          </p:cNvSpPr>
          <p:nvPr>
            <p:ph type="title"/>
          </p:nvPr>
        </p:nvSpPr>
        <p:spPr/>
        <p:txBody>
          <a:bodyPr/>
          <a:lstStyle/>
          <a:p>
            <a:endParaRPr lang="en-US"/>
          </a:p>
        </p:txBody>
      </p:sp>
      <p:sp>
        <p:nvSpPr>
          <p:cNvPr id="720900" name="Rectangle 4"/>
          <p:cNvSpPr>
            <a:spLocks noGrp="1" noChangeArrowheads="1"/>
          </p:cNvSpPr>
          <p:nvPr>
            <p:ph type="body" idx="1"/>
          </p:nvPr>
        </p:nvSpPr>
        <p:spPr/>
        <p:txBody>
          <a:bodyPr/>
          <a:lstStyle/>
          <a:p>
            <a:endParaRPr lang="en-US"/>
          </a:p>
        </p:txBody>
      </p:sp>
      <p:sp>
        <p:nvSpPr>
          <p:cNvPr id="720901"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38 MGy </a:t>
            </a:r>
          </a:p>
        </p:txBody>
      </p:sp>
    </p:spTree>
    <p:extLst>
      <p:ext uri="{BB962C8B-B14F-4D97-AF65-F5344CB8AC3E}">
        <p14:creationId xmlns:p14="http://schemas.microsoft.com/office/powerpoint/2010/main" val="2602427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1916840673"/>
      </p:ext>
    </p:extLst>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922" name="Picture 2" descr="rawframe_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1923" name="Rectangle 3"/>
          <p:cNvSpPr>
            <a:spLocks noGrp="1" noChangeArrowheads="1"/>
          </p:cNvSpPr>
          <p:nvPr>
            <p:ph type="title"/>
          </p:nvPr>
        </p:nvSpPr>
        <p:spPr/>
        <p:txBody>
          <a:bodyPr/>
          <a:lstStyle/>
          <a:p>
            <a:endParaRPr lang="en-US"/>
          </a:p>
        </p:txBody>
      </p:sp>
      <p:sp>
        <p:nvSpPr>
          <p:cNvPr id="721924" name="Rectangle 4"/>
          <p:cNvSpPr>
            <a:spLocks noGrp="1" noChangeArrowheads="1"/>
          </p:cNvSpPr>
          <p:nvPr>
            <p:ph type="body" idx="1"/>
          </p:nvPr>
        </p:nvSpPr>
        <p:spPr/>
        <p:txBody>
          <a:bodyPr/>
          <a:lstStyle/>
          <a:p>
            <a:endParaRPr lang="en-US"/>
          </a:p>
        </p:txBody>
      </p:sp>
      <p:sp>
        <p:nvSpPr>
          <p:cNvPr id="721925"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41 MGy </a:t>
            </a:r>
          </a:p>
        </p:txBody>
      </p:sp>
    </p:spTree>
    <p:extLst>
      <p:ext uri="{BB962C8B-B14F-4D97-AF65-F5344CB8AC3E}">
        <p14:creationId xmlns:p14="http://schemas.microsoft.com/office/powerpoint/2010/main" val="1205587970"/>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2" descr="rawframe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2947" name="Rectangle 3"/>
          <p:cNvSpPr>
            <a:spLocks noGrp="1" noChangeArrowheads="1"/>
          </p:cNvSpPr>
          <p:nvPr>
            <p:ph type="title"/>
          </p:nvPr>
        </p:nvSpPr>
        <p:spPr/>
        <p:txBody>
          <a:bodyPr/>
          <a:lstStyle/>
          <a:p>
            <a:endParaRPr lang="en-US"/>
          </a:p>
        </p:txBody>
      </p:sp>
      <p:sp>
        <p:nvSpPr>
          <p:cNvPr id="722948" name="Rectangle 4"/>
          <p:cNvSpPr>
            <a:spLocks noGrp="1" noChangeArrowheads="1"/>
          </p:cNvSpPr>
          <p:nvPr>
            <p:ph type="body" idx="1"/>
          </p:nvPr>
        </p:nvSpPr>
        <p:spPr/>
        <p:txBody>
          <a:bodyPr/>
          <a:lstStyle/>
          <a:p>
            <a:endParaRPr lang="en-US"/>
          </a:p>
        </p:txBody>
      </p:sp>
      <p:sp>
        <p:nvSpPr>
          <p:cNvPr id="722949"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43 MGy </a:t>
            </a:r>
          </a:p>
        </p:txBody>
      </p:sp>
    </p:spTree>
    <p:extLst>
      <p:ext uri="{BB962C8B-B14F-4D97-AF65-F5344CB8AC3E}">
        <p14:creationId xmlns:p14="http://schemas.microsoft.com/office/powerpoint/2010/main" val="70270949"/>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rawframe_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3971" name="Rectangle 3"/>
          <p:cNvSpPr>
            <a:spLocks noGrp="1" noChangeArrowheads="1"/>
          </p:cNvSpPr>
          <p:nvPr>
            <p:ph type="title"/>
          </p:nvPr>
        </p:nvSpPr>
        <p:spPr/>
        <p:txBody>
          <a:bodyPr/>
          <a:lstStyle/>
          <a:p>
            <a:endParaRPr lang="en-US"/>
          </a:p>
        </p:txBody>
      </p:sp>
      <p:sp>
        <p:nvSpPr>
          <p:cNvPr id="723972" name="Rectangle 4"/>
          <p:cNvSpPr>
            <a:spLocks noGrp="1" noChangeArrowheads="1"/>
          </p:cNvSpPr>
          <p:nvPr>
            <p:ph type="body" idx="1"/>
          </p:nvPr>
        </p:nvSpPr>
        <p:spPr/>
        <p:txBody>
          <a:bodyPr/>
          <a:lstStyle/>
          <a:p>
            <a:endParaRPr lang="en-US"/>
          </a:p>
        </p:txBody>
      </p:sp>
      <p:sp>
        <p:nvSpPr>
          <p:cNvPr id="723973"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45 MGy </a:t>
            </a:r>
          </a:p>
        </p:txBody>
      </p:sp>
    </p:spTree>
    <p:extLst>
      <p:ext uri="{BB962C8B-B14F-4D97-AF65-F5344CB8AC3E}">
        <p14:creationId xmlns:p14="http://schemas.microsoft.com/office/powerpoint/2010/main" val="282923479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4" name="Picture 2" descr="rawframe_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4995" name="Rectangle 3"/>
          <p:cNvSpPr>
            <a:spLocks noGrp="1" noChangeArrowheads="1"/>
          </p:cNvSpPr>
          <p:nvPr>
            <p:ph type="title"/>
          </p:nvPr>
        </p:nvSpPr>
        <p:spPr/>
        <p:txBody>
          <a:bodyPr/>
          <a:lstStyle/>
          <a:p>
            <a:endParaRPr lang="en-US"/>
          </a:p>
        </p:txBody>
      </p:sp>
      <p:sp>
        <p:nvSpPr>
          <p:cNvPr id="724996" name="Rectangle 4"/>
          <p:cNvSpPr>
            <a:spLocks noGrp="1" noChangeArrowheads="1"/>
          </p:cNvSpPr>
          <p:nvPr>
            <p:ph type="body" idx="1"/>
          </p:nvPr>
        </p:nvSpPr>
        <p:spPr/>
        <p:txBody>
          <a:bodyPr/>
          <a:lstStyle/>
          <a:p>
            <a:endParaRPr lang="en-US"/>
          </a:p>
        </p:txBody>
      </p:sp>
      <p:sp>
        <p:nvSpPr>
          <p:cNvPr id="724997" name="Text Box 5"/>
          <p:cNvSpPr txBox="1">
            <a:spLocks noChangeArrowheads="1"/>
          </p:cNvSpPr>
          <p:nvPr/>
        </p:nvSpPr>
        <p:spPr bwMode="auto">
          <a:xfrm>
            <a:off x="0" y="1295400"/>
            <a:ext cx="2301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sz="3600" b="1" smtClean="0">
                <a:solidFill>
                  <a:srgbClr val="FFFFFF"/>
                </a:solidFill>
              </a:rPr>
              <a:t>48 MGy </a:t>
            </a:r>
          </a:p>
        </p:txBody>
      </p:sp>
    </p:spTree>
    <p:extLst>
      <p:ext uri="{BB962C8B-B14F-4D97-AF65-F5344CB8AC3E}">
        <p14:creationId xmlns:p14="http://schemas.microsoft.com/office/powerpoint/2010/main" val="2327380125"/>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p:txBody>
          <a:bodyPr/>
          <a:lstStyle/>
          <a:p>
            <a:endParaRPr lang="en-US"/>
          </a:p>
        </p:txBody>
      </p:sp>
      <p:sp>
        <p:nvSpPr>
          <p:cNvPr id="726019" name="Rectangle 3"/>
          <p:cNvSpPr>
            <a:spLocks noGrp="1" noChangeArrowheads="1"/>
          </p:cNvSpPr>
          <p:nvPr>
            <p:ph type="body" idx="1"/>
          </p:nvPr>
        </p:nvSpPr>
        <p:spPr/>
        <p:txBody>
          <a:bodyPr/>
          <a:lstStyle/>
          <a:p>
            <a:pPr algn="ctr">
              <a:buFontTx/>
              <a:buNone/>
            </a:pPr>
            <a:r>
              <a:rPr lang="en-US" sz="6000">
                <a:solidFill>
                  <a:schemeClr val="bg1"/>
                </a:solidFill>
              </a:rPr>
              <a:t>Reaction #2</a:t>
            </a:r>
          </a:p>
          <a:p>
            <a:pPr algn="ctr">
              <a:buFontTx/>
              <a:buNone/>
            </a:pPr>
            <a:endParaRPr lang="en-US" sz="6000">
              <a:solidFill>
                <a:schemeClr val="bg1"/>
              </a:solidFill>
            </a:endParaRPr>
          </a:p>
          <a:p>
            <a:pPr algn="ctr">
              <a:buFontTx/>
              <a:buNone/>
            </a:pPr>
            <a:r>
              <a:rPr lang="en-US" sz="6000">
                <a:solidFill>
                  <a:schemeClr val="bg1"/>
                </a:solidFill>
              </a:rPr>
              <a:t>acetate “bump”</a:t>
            </a:r>
          </a:p>
        </p:txBody>
      </p:sp>
    </p:spTree>
    <p:extLst>
      <p:ext uri="{BB962C8B-B14F-4D97-AF65-F5344CB8AC3E}">
        <p14:creationId xmlns:p14="http://schemas.microsoft.com/office/powerpoint/2010/main" val="438961473"/>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383838" cy="69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27087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420351" cy="701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972212"/>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393363" cy="700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364550"/>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p:cNvSpPr>
            <a:spLocks noGrp="1" noChangeArrowheads="1"/>
          </p:cNvSpPr>
          <p:nvPr>
            <p:ph type="ctrTitle"/>
          </p:nvPr>
        </p:nvSpPr>
        <p:spPr>
          <a:xfrm>
            <a:off x="0" y="0"/>
            <a:ext cx="9144000" cy="1470025"/>
          </a:xfrm>
        </p:spPr>
        <p:txBody>
          <a:bodyPr/>
          <a:lstStyle/>
          <a:p>
            <a:r>
              <a:rPr lang="en-US"/>
              <a:t>Interesting spots: (2,6,1)  1.6 </a:t>
            </a:r>
            <a:r>
              <a:rPr lang="en-US">
                <a:cs typeface="Arial" charset="0"/>
              </a:rPr>
              <a:t>Å</a:t>
            </a:r>
          </a:p>
        </p:txBody>
      </p:sp>
      <p:graphicFrame>
        <p:nvGraphicFramePr>
          <p:cNvPr id="731139" name="Object 3"/>
          <p:cNvGraphicFramePr>
            <a:graphicFrameLocks noChangeAspect="1"/>
          </p:cNvGraphicFramePr>
          <p:nvPr/>
        </p:nvGraphicFramePr>
        <p:xfrm>
          <a:off x="400050" y="1336675"/>
          <a:ext cx="7908925" cy="5006975"/>
        </p:xfrm>
        <a:graphic>
          <a:graphicData uri="http://schemas.openxmlformats.org/presentationml/2006/ole">
            <mc:AlternateContent xmlns:mc="http://schemas.openxmlformats.org/markup-compatibility/2006">
              <mc:Choice xmlns:v="urn:schemas-microsoft-com:vml" Requires="v">
                <p:oleObj spid="_x0000_s119811" name="Chart" r:id="rId3" imgW="7943820" imgH="5029133" progId="MSGraph.Chart.8">
                  <p:embed followColorScheme="full"/>
                </p:oleObj>
              </mc:Choice>
              <mc:Fallback>
                <p:oleObj name="Chart" r:id="rId3" imgW="7943820" imgH="5029133"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7908925"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1140" name="Text Box 4"/>
          <p:cNvSpPr txBox="1">
            <a:spLocks noChangeArrowheads="1"/>
          </p:cNvSpPr>
          <p:nvPr/>
        </p:nvSpPr>
        <p:spPr bwMode="auto">
          <a:xfrm rot="16200000">
            <a:off x="-905668" y="3377406"/>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integrated spot intensity</a:t>
            </a:r>
          </a:p>
        </p:txBody>
      </p:sp>
      <p:sp>
        <p:nvSpPr>
          <p:cNvPr id="731141" name="Text Box 5"/>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dose (MGy)</a:t>
            </a:r>
          </a:p>
        </p:txBody>
      </p:sp>
    </p:spTree>
    <p:extLst>
      <p:ext uri="{BB962C8B-B14F-4D97-AF65-F5344CB8AC3E}">
        <p14:creationId xmlns:p14="http://schemas.microsoft.com/office/powerpoint/2010/main" val="586191192"/>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ctrTitle"/>
          </p:nvPr>
        </p:nvSpPr>
        <p:spPr>
          <a:xfrm>
            <a:off x="0" y="0"/>
            <a:ext cx="9144000" cy="1470025"/>
          </a:xfrm>
        </p:spPr>
        <p:txBody>
          <a:bodyPr/>
          <a:lstStyle/>
          <a:p>
            <a:r>
              <a:rPr lang="en-US"/>
              <a:t>Interesting spots: (3,3,-3)  2.3 </a:t>
            </a:r>
            <a:r>
              <a:rPr lang="en-US">
                <a:cs typeface="Arial" charset="0"/>
              </a:rPr>
              <a:t>Å</a:t>
            </a:r>
          </a:p>
        </p:txBody>
      </p:sp>
      <p:graphicFrame>
        <p:nvGraphicFramePr>
          <p:cNvPr id="732163" name="Object 3"/>
          <p:cNvGraphicFramePr>
            <a:graphicFrameLocks noChangeAspect="1"/>
          </p:cNvGraphicFramePr>
          <p:nvPr/>
        </p:nvGraphicFramePr>
        <p:xfrm>
          <a:off x="400050" y="1336675"/>
          <a:ext cx="7908925" cy="5006975"/>
        </p:xfrm>
        <a:graphic>
          <a:graphicData uri="http://schemas.openxmlformats.org/presentationml/2006/ole">
            <mc:AlternateContent xmlns:mc="http://schemas.openxmlformats.org/markup-compatibility/2006">
              <mc:Choice xmlns:v="urn:schemas-microsoft-com:vml" Requires="v">
                <p:oleObj spid="_x0000_s120835" name="Chart" r:id="rId3" imgW="7943820" imgH="5029133" progId="MSGraph.Chart.8">
                  <p:embed followColorScheme="full"/>
                </p:oleObj>
              </mc:Choice>
              <mc:Fallback>
                <p:oleObj name="Chart" r:id="rId3" imgW="7943820" imgH="5029133"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7908925"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2164" name="Text Box 4"/>
          <p:cNvSpPr txBox="1">
            <a:spLocks noChangeArrowheads="1"/>
          </p:cNvSpPr>
          <p:nvPr/>
        </p:nvSpPr>
        <p:spPr bwMode="auto">
          <a:xfrm rot="16200000">
            <a:off x="-905668" y="3377406"/>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integrated spot intensity</a:t>
            </a:r>
          </a:p>
        </p:txBody>
      </p:sp>
      <p:sp>
        <p:nvSpPr>
          <p:cNvPr id="732165" name="Text Box 5"/>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dose (MGy)</a:t>
            </a:r>
          </a:p>
        </p:txBody>
      </p:sp>
    </p:spTree>
    <p:extLst>
      <p:ext uri="{BB962C8B-B14F-4D97-AF65-F5344CB8AC3E}">
        <p14:creationId xmlns:p14="http://schemas.microsoft.com/office/powerpoint/2010/main" val="19570228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751178172"/>
      </p:ext>
    </p:extLst>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ctrTitle"/>
          </p:nvPr>
        </p:nvSpPr>
        <p:spPr>
          <a:xfrm>
            <a:off x="0" y="0"/>
            <a:ext cx="9144000" cy="1470025"/>
          </a:xfrm>
        </p:spPr>
        <p:txBody>
          <a:bodyPr/>
          <a:lstStyle/>
          <a:p>
            <a:r>
              <a:rPr lang="en-US"/>
              <a:t>Interesting spots: (6,2,-5)  1.6 </a:t>
            </a:r>
            <a:r>
              <a:rPr lang="en-US">
                <a:cs typeface="Arial" charset="0"/>
              </a:rPr>
              <a:t>Å</a:t>
            </a:r>
          </a:p>
        </p:txBody>
      </p:sp>
      <p:graphicFrame>
        <p:nvGraphicFramePr>
          <p:cNvPr id="733187" name="Object 3"/>
          <p:cNvGraphicFramePr>
            <a:graphicFrameLocks noChangeAspect="1"/>
          </p:cNvGraphicFramePr>
          <p:nvPr/>
        </p:nvGraphicFramePr>
        <p:xfrm>
          <a:off x="400050" y="1336675"/>
          <a:ext cx="7908925" cy="5006975"/>
        </p:xfrm>
        <a:graphic>
          <a:graphicData uri="http://schemas.openxmlformats.org/presentationml/2006/ole">
            <mc:AlternateContent xmlns:mc="http://schemas.openxmlformats.org/markup-compatibility/2006">
              <mc:Choice xmlns:v="urn:schemas-microsoft-com:vml" Requires="v">
                <p:oleObj spid="_x0000_s121859" name="Chart" r:id="rId3" imgW="7943820" imgH="5029133" progId="MSGraph.Chart.8">
                  <p:embed followColorScheme="full"/>
                </p:oleObj>
              </mc:Choice>
              <mc:Fallback>
                <p:oleObj name="Chart" r:id="rId3" imgW="7943820" imgH="5029133"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7908925"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3188" name="Text Box 4"/>
          <p:cNvSpPr txBox="1">
            <a:spLocks noChangeArrowheads="1"/>
          </p:cNvSpPr>
          <p:nvPr/>
        </p:nvSpPr>
        <p:spPr bwMode="auto">
          <a:xfrm rot="16200000">
            <a:off x="-905668" y="3377406"/>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integrated spot intensity</a:t>
            </a:r>
          </a:p>
        </p:txBody>
      </p:sp>
      <p:sp>
        <p:nvSpPr>
          <p:cNvPr id="733189" name="Text Box 5"/>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dose (MGy)</a:t>
            </a:r>
          </a:p>
        </p:txBody>
      </p:sp>
    </p:spTree>
    <p:extLst>
      <p:ext uri="{BB962C8B-B14F-4D97-AF65-F5344CB8AC3E}">
        <p14:creationId xmlns:p14="http://schemas.microsoft.com/office/powerpoint/2010/main" val="3222199004"/>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ctrTitle"/>
          </p:nvPr>
        </p:nvSpPr>
        <p:spPr>
          <a:xfrm>
            <a:off x="0" y="0"/>
            <a:ext cx="9144000" cy="1470025"/>
          </a:xfrm>
        </p:spPr>
        <p:txBody>
          <a:bodyPr/>
          <a:lstStyle/>
          <a:p>
            <a:r>
              <a:rPr lang="en-US"/>
              <a:t>Interesting spots: (2,0,0)  5.7 </a:t>
            </a:r>
            <a:r>
              <a:rPr lang="en-US">
                <a:cs typeface="Arial" charset="0"/>
              </a:rPr>
              <a:t>Å</a:t>
            </a:r>
          </a:p>
        </p:txBody>
      </p:sp>
      <p:graphicFrame>
        <p:nvGraphicFramePr>
          <p:cNvPr id="734211" name="Object 3"/>
          <p:cNvGraphicFramePr>
            <a:graphicFrameLocks noChangeAspect="1"/>
          </p:cNvGraphicFramePr>
          <p:nvPr/>
        </p:nvGraphicFramePr>
        <p:xfrm>
          <a:off x="400050" y="1336675"/>
          <a:ext cx="7886700" cy="5006975"/>
        </p:xfrm>
        <a:graphic>
          <a:graphicData uri="http://schemas.openxmlformats.org/presentationml/2006/ole">
            <mc:AlternateContent xmlns:mc="http://schemas.openxmlformats.org/markup-compatibility/2006">
              <mc:Choice xmlns:v="urn:schemas-microsoft-com:vml" Requires="v">
                <p:oleObj spid="_x0000_s122883" name="Chart" r:id="rId3" imgW="7915206" imgH="5029133" progId="MSGraph.Chart.8">
                  <p:embed followColorScheme="full"/>
                </p:oleObj>
              </mc:Choice>
              <mc:Fallback>
                <p:oleObj name="Chart" r:id="rId3" imgW="7915206" imgH="5029133"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7886700"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4212" name="Text Box 4"/>
          <p:cNvSpPr txBox="1">
            <a:spLocks noChangeArrowheads="1"/>
          </p:cNvSpPr>
          <p:nvPr/>
        </p:nvSpPr>
        <p:spPr bwMode="auto">
          <a:xfrm rot="16200000">
            <a:off x="-905668" y="3377406"/>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integrated spot intensity</a:t>
            </a:r>
          </a:p>
        </p:txBody>
      </p:sp>
      <p:sp>
        <p:nvSpPr>
          <p:cNvPr id="734213" name="Text Box 5"/>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dose (MGy)</a:t>
            </a:r>
          </a:p>
        </p:txBody>
      </p:sp>
    </p:spTree>
    <p:extLst>
      <p:ext uri="{BB962C8B-B14F-4D97-AF65-F5344CB8AC3E}">
        <p14:creationId xmlns:p14="http://schemas.microsoft.com/office/powerpoint/2010/main" val="45960259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a:t>Overall Scale Factor</a:t>
            </a:r>
          </a:p>
        </p:txBody>
      </p:sp>
      <p:graphicFrame>
        <p:nvGraphicFramePr>
          <p:cNvPr id="735235" name="Object 3"/>
          <p:cNvGraphicFramePr>
            <a:graphicFrameLocks noChangeAspect="1"/>
          </p:cNvGraphicFramePr>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23907"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dose (MGy)</a:t>
            </a:r>
          </a:p>
        </p:txBody>
      </p:sp>
      <p:sp>
        <p:nvSpPr>
          <p:cNvPr id="735237" name="Text Box 5"/>
          <p:cNvSpPr txBox="1">
            <a:spLocks noChangeArrowheads="1"/>
          </p:cNvSpPr>
          <p:nvPr/>
        </p:nvSpPr>
        <p:spPr bwMode="auto">
          <a:xfrm rot="16200000">
            <a:off x="-910431" y="3371057"/>
            <a:ext cx="260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scale from phenix.refine</a:t>
            </a:r>
          </a:p>
        </p:txBody>
      </p:sp>
    </p:spTree>
    <p:extLst>
      <p:ext uri="{BB962C8B-B14F-4D97-AF65-F5344CB8AC3E}">
        <p14:creationId xmlns:p14="http://schemas.microsoft.com/office/powerpoint/2010/main" val="2193166179"/>
      </p:ext>
    </p:extLst>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a:xfrm>
            <a:off x="457200" y="0"/>
            <a:ext cx="8229600" cy="1143000"/>
          </a:xfrm>
          <a:noFill/>
        </p:spPr>
        <p:txBody>
          <a:bodyPr/>
          <a:lstStyle/>
          <a:p>
            <a:r>
              <a:rPr lang="en-US"/>
              <a:t>Global Damage: protein</a:t>
            </a:r>
          </a:p>
        </p:txBody>
      </p:sp>
      <p:sp>
        <p:nvSpPr>
          <p:cNvPr id="738307" name="Text Box 3"/>
          <p:cNvSpPr txBox="1">
            <a:spLocks noChangeArrowheads="1"/>
          </p:cNvSpPr>
          <p:nvPr/>
        </p:nvSpPr>
        <p:spPr bwMode="auto">
          <a:xfrm>
            <a:off x="2982913" y="6376988"/>
            <a:ext cx="3313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smtClean="0">
                <a:solidFill>
                  <a:srgbClr val="000000"/>
                </a:solidFill>
              </a:rPr>
              <a:t>accumulated dose (MGy)</a:t>
            </a:r>
          </a:p>
        </p:txBody>
      </p:sp>
      <p:sp>
        <p:nvSpPr>
          <p:cNvPr id="738308" name="Text Box 4"/>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rPr>
              <a:t>normalized total intensity</a:t>
            </a:r>
          </a:p>
        </p:txBody>
      </p:sp>
      <p:graphicFrame>
        <p:nvGraphicFramePr>
          <p:cNvPr id="738309" name="Object 5"/>
          <p:cNvGraphicFramePr>
            <a:graphicFrameLocks noChangeAspect="1"/>
          </p:cNvGraphicFramePr>
          <p:nvPr>
            <p:ph type="chart" idx="1"/>
          </p:nvPr>
        </p:nvGraphicFramePr>
        <p:xfrm>
          <a:off x="822325" y="411163"/>
          <a:ext cx="7442200" cy="6169025"/>
        </p:xfrm>
        <a:graphic>
          <a:graphicData uri="http://schemas.openxmlformats.org/presentationml/2006/ole">
            <mc:AlternateContent xmlns:mc="http://schemas.openxmlformats.org/markup-compatibility/2006">
              <mc:Choice xmlns:v="urn:schemas-microsoft-com:vml" Requires="v">
                <p:oleObj spid="_x0000_s124931" name="Chart" r:id="rId3" imgW="7458196" imgH="6181749" progId="MSGraph.Chart.8">
                  <p:embed followColorScheme="full"/>
                </p:oleObj>
              </mc:Choice>
              <mc:Fallback>
                <p:oleObj name="Chart" r:id="rId3" imgW="7458196" imgH="6181749" progId="MSGraph.Chart.8">
                  <p:embed followColorScheme="full"/>
                  <p:pic>
                    <p:nvPicPr>
                      <p:cNvPr id="0" name=""/>
                      <p:cNvPicPr>
                        <a:picLocks noChangeAspect="1" noChangeArrowheads="1"/>
                      </p:cNvPicPr>
                      <p:nvPr/>
                    </p:nvPicPr>
                    <p:blipFill>
                      <a:blip r:embed="rId4"/>
                      <a:srcRect/>
                      <a:stretch>
                        <a:fillRect/>
                      </a:stretch>
                    </p:blipFill>
                    <p:spPr bwMode="auto">
                      <a:xfrm>
                        <a:off x="822325" y="411163"/>
                        <a:ext cx="7442200"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51684946"/>
      </p:ext>
    </p:extLst>
  </p:cSld>
  <p:clrMapOvr>
    <a:masterClrMapping/>
  </p:clrMapOvr>
  <p:transition spd="slow"/>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
        <p:nvSpPr>
          <p:cNvPr id="393223" name="Text Box 7"/>
          <p:cNvSpPr txBox="1">
            <a:spLocks noChangeArrowheads="1"/>
          </p:cNvSpPr>
          <p:nvPr/>
        </p:nvSpPr>
        <p:spPr bwMode="auto">
          <a:xfrm>
            <a:off x="1714500" y="4875213"/>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smtClean="0">
                <a:solidFill>
                  <a:srgbClr val="000000"/>
                </a:solidFill>
              </a:rPr>
              <a:t>radiation damage = defects</a:t>
            </a:r>
          </a:p>
        </p:txBody>
      </p:sp>
      <p:sp>
        <p:nvSpPr>
          <p:cNvPr id="393224" name="Text Box 8"/>
          <p:cNvSpPr txBox="1">
            <a:spLocks noChangeArrowheads="1"/>
          </p:cNvSpPr>
          <p:nvPr/>
        </p:nvSpPr>
        <p:spPr bwMode="auto">
          <a:xfrm>
            <a:off x="1663700" y="239395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smtClean="0">
                <a:solidFill>
                  <a:srgbClr val="000000"/>
                </a:solidFill>
              </a:rPr>
              <a:t>What about </a:t>
            </a:r>
          </a:p>
          <a:p>
            <a:pPr algn="ctr" fontAlgn="base">
              <a:spcBef>
                <a:spcPct val="0"/>
              </a:spcBef>
              <a:spcAft>
                <a:spcPct val="0"/>
              </a:spcAft>
            </a:pPr>
            <a:r>
              <a:rPr lang="en-US" sz="3600" smtClean="0">
                <a:solidFill>
                  <a:srgbClr val="000000"/>
                </a:solidFill>
              </a:rPr>
              <a:t>undamaged crystals?</a:t>
            </a:r>
          </a:p>
        </p:txBody>
      </p:sp>
    </p:spTree>
    <p:extLst>
      <p:ext uri="{BB962C8B-B14F-4D97-AF65-F5344CB8AC3E}">
        <p14:creationId xmlns:p14="http://schemas.microsoft.com/office/powerpoint/2010/main" val="140661340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McPherson, A., Malkin, A. J., Kuznetsov, Y. G. &amp; Plomp, M. (2001)."Atomic force microscopy applications in macromolecular crystallography", </a:t>
            </a:r>
            <a:r>
              <a:rPr lang="en-US" i="1" smtClean="0">
                <a:solidFill>
                  <a:srgbClr val="000000"/>
                </a:solidFill>
              </a:rPr>
              <a:t>Acta Cryst. D</a:t>
            </a:r>
            <a:r>
              <a:rPr lang="en-US" smtClean="0">
                <a:solidFill>
                  <a:srgbClr val="000000"/>
                </a:solidFill>
              </a:rPr>
              <a:t> </a:t>
            </a:r>
            <a:r>
              <a:rPr lang="en-US" b="1" smtClean="0">
                <a:solidFill>
                  <a:srgbClr val="000000"/>
                </a:solidFill>
              </a:rPr>
              <a:t>57</a:t>
            </a:r>
            <a:r>
              <a:rPr lang="en-US" smtClean="0">
                <a:solidFill>
                  <a:srgbClr val="000000"/>
                </a:solidFill>
              </a:rPr>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mtClean="0">
              <a:solidFill>
                <a:srgbClr val="000000"/>
              </a:solidFill>
            </a:endParaRPr>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r>
              <a:rPr lang="en-US" sz="3200" smtClean="0">
                <a:solidFill>
                  <a:srgbClr val="000000"/>
                </a:solidFill>
              </a:rPr>
              <a:t>not important for </a:t>
            </a:r>
          </a:p>
          <a:p>
            <a:pPr algn="ctr" fontAlgn="base">
              <a:spcBef>
                <a:spcPct val="0"/>
              </a:spcBef>
              <a:spcAft>
                <a:spcPct val="0"/>
              </a:spcAft>
            </a:pPr>
            <a:r>
              <a:rPr lang="en-US" sz="3200" smtClean="0">
                <a:solidFill>
                  <a:srgbClr val="000000"/>
                </a:solidFill>
              </a:rPr>
              <a:t>initial hits</a:t>
            </a: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r>
              <a:rPr lang="en-US" sz="3200" smtClean="0">
                <a:solidFill>
                  <a:srgbClr val="000000"/>
                </a:solidFill>
              </a:rPr>
              <a:t>important for </a:t>
            </a:r>
          </a:p>
          <a:p>
            <a:pPr algn="ctr" fontAlgn="base">
              <a:spcBef>
                <a:spcPct val="0"/>
              </a:spcBef>
              <a:spcAft>
                <a:spcPct val="0"/>
              </a:spcAft>
            </a:pPr>
            <a:r>
              <a:rPr lang="en-US" sz="3200" smtClean="0">
                <a:solidFill>
                  <a:srgbClr val="000000"/>
                </a:solidFill>
              </a:rPr>
              <a:t>resolution</a:t>
            </a: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p:txBody>
      </p:sp>
    </p:spTree>
    <p:extLst>
      <p:ext uri="{BB962C8B-B14F-4D97-AF65-F5344CB8AC3E}">
        <p14:creationId xmlns:p14="http://schemas.microsoft.com/office/powerpoint/2010/main" val="2028975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76200"/>
            <a:ext cx="7772400" cy="1470025"/>
          </a:xfrm>
        </p:spPr>
        <p:txBody>
          <a:bodyPr/>
          <a:lstStyle/>
          <a:p>
            <a:r>
              <a:rPr lang="en-US"/>
              <a:t>What can I improve?</a:t>
            </a:r>
            <a:endParaRPr lang="en-US">
              <a:cs typeface="Arial" charset="0"/>
            </a:endParaRPr>
          </a:p>
        </p:txBody>
      </p:sp>
      <p:sp>
        <p:nvSpPr>
          <p:cNvPr id="109571" name="Text Box 3"/>
          <p:cNvSpPr txBox="1">
            <a:spLocks noChangeArrowheads="1"/>
          </p:cNvSpPr>
          <p:nvPr/>
        </p:nvSpPr>
        <p:spPr bwMode="auto">
          <a:xfrm>
            <a:off x="874713" y="1801813"/>
            <a:ext cx="67056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smtClean="0">
                <a:solidFill>
                  <a:srgbClr val="000000"/>
                </a:solidFill>
              </a:rPr>
              <a:t>Purity!</a:t>
            </a:r>
          </a:p>
          <a:p>
            <a:pPr fontAlgn="base">
              <a:spcBef>
                <a:spcPct val="50000"/>
              </a:spcBef>
              <a:spcAft>
                <a:spcPct val="0"/>
              </a:spcAft>
            </a:pPr>
            <a:r>
              <a:rPr lang="en-US" sz="2800" smtClean="0">
                <a:solidFill>
                  <a:srgbClr val="000000"/>
                </a:solidFill>
              </a:rPr>
              <a:t>	is 95% good enough? 99%?</a:t>
            </a:r>
          </a:p>
          <a:p>
            <a:pPr fontAlgn="base">
              <a:spcBef>
                <a:spcPct val="50000"/>
              </a:spcBef>
              <a:spcAft>
                <a:spcPct val="0"/>
              </a:spcAft>
            </a:pPr>
            <a:r>
              <a:rPr lang="en-US" sz="4000" smtClean="0">
                <a:solidFill>
                  <a:srgbClr val="000000"/>
                </a:solidFill>
              </a:rPr>
              <a:t>Purity!</a:t>
            </a:r>
          </a:p>
          <a:p>
            <a:pPr fontAlgn="base">
              <a:spcBef>
                <a:spcPct val="50000"/>
              </a:spcBef>
              <a:spcAft>
                <a:spcPct val="0"/>
              </a:spcAft>
            </a:pPr>
            <a:r>
              <a:rPr lang="en-US" sz="2800" smtClean="0">
                <a:solidFill>
                  <a:srgbClr val="000000"/>
                </a:solidFill>
              </a:rPr>
              <a:t>	conformational (homogeneous)</a:t>
            </a:r>
          </a:p>
          <a:p>
            <a:pPr fontAlgn="base">
              <a:spcBef>
                <a:spcPct val="50000"/>
              </a:spcBef>
              <a:spcAft>
                <a:spcPct val="0"/>
              </a:spcAft>
            </a:pPr>
            <a:r>
              <a:rPr lang="en-US" sz="4000" smtClean="0">
                <a:solidFill>
                  <a:srgbClr val="000000"/>
                </a:solidFill>
              </a:rPr>
              <a:t>Purity!</a:t>
            </a:r>
          </a:p>
          <a:p>
            <a:pPr fontAlgn="base">
              <a:spcBef>
                <a:spcPct val="50000"/>
              </a:spcBef>
              <a:spcAft>
                <a:spcPct val="0"/>
              </a:spcAft>
            </a:pPr>
            <a:r>
              <a:rPr lang="en-US" sz="2800" smtClean="0">
                <a:solidFill>
                  <a:srgbClr val="000000"/>
                </a:solidFill>
              </a:rPr>
              <a:t>	kinetic (stable over time)</a:t>
            </a:r>
          </a:p>
        </p:txBody>
      </p:sp>
    </p:spTree>
    <p:extLst>
      <p:ext uri="{BB962C8B-B14F-4D97-AF65-F5344CB8AC3E}">
        <p14:creationId xmlns:p14="http://schemas.microsoft.com/office/powerpoint/2010/main" val="141031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685800" y="76200"/>
            <a:ext cx="7772400" cy="1470025"/>
          </a:xfrm>
        </p:spPr>
        <p:txBody>
          <a:bodyPr/>
          <a:lstStyle/>
          <a:p>
            <a:r>
              <a:rPr lang="en-US"/>
              <a:t>What can I improve?</a:t>
            </a:r>
            <a:endParaRPr lang="en-US">
              <a:cs typeface="Arial" charset="0"/>
            </a:endParaRPr>
          </a:p>
        </p:txBody>
      </p:sp>
      <p:sp>
        <p:nvSpPr>
          <p:cNvPr id="110595" name="Text Box 3"/>
          <p:cNvSpPr txBox="1">
            <a:spLocks noChangeArrowheads="1"/>
          </p:cNvSpPr>
          <p:nvPr/>
        </p:nvSpPr>
        <p:spPr bwMode="auto">
          <a:xfrm>
            <a:off x="874713" y="1801813"/>
            <a:ext cx="67056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smtClean="0">
                <a:solidFill>
                  <a:srgbClr val="000000"/>
                </a:solidFill>
              </a:rPr>
              <a:t>add a column</a:t>
            </a:r>
            <a:endParaRPr lang="en-US" sz="2800" smtClean="0">
              <a:solidFill>
                <a:srgbClr val="000000"/>
              </a:solidFill>
            </a:endParaRPr>
          </a:p>
          <a:p>
            <a:pPr fontAlgn="base">
              <a:spcBef>
                <a:spcPct val="50000"/>
              </a:spcBef>
              <a:spcAft>
                <a:spcPct val="0"/>
              </a:spcAft>
            </a:pPr>
            <a:r>
              <a:rPr lang="en-US" sz="4000" smtClean="0">
                <a:solidFill>
                  <a:srgbClr val="000000"/>
                </a:solidFill>
              </a:rPr>
              <a:t>fractional recrystallization</a:t>
            </a:r>
            <a:endParaRPr lang="en-US" sz="2800" smtClean="0">
              <a:solidFill>
                <a:srgbClr val="000000"/>
              </a:solidFill>
            </a:endParaRPr>
          </a:p>
          <a:p>
            <a:pPr fontAlgn="base">
              <a:spcBef>
                <a:spcPct val="50000"/>
              </a:spcBef>
              <a:spcAft>
                <a:spcPct val="0"/>
              </a:spcAft>
            </a:pPr>
            <a:r>
              <a:rPr lang="en-US" sz="4000" smtClean="0">
                <a:solidFill>
                  <a:srgbClr val="000000"/>
                </a:solidFill>
              </a:rPr>
              <a:t>heat shock</a:t>
            </a:r>
          </a:p>
          <a:p>
            <a:pPr fontAlgn="base">
              <a:spcBef>
                <a:spcPct val="50000"/>
              </a:spcBef>
              <a:spcAft>
                <a:spcPct val="0"/>
              </a:spcAft>
            </a:pPr>
            <a:r>
              <a:rPr lang="en-US" sz="4000" smtClean="0">
                <a:solidFill>
                  <a:srgbClr val="000000"/>
                </a:solidFill>
              </a:rPr>
              <a:t>mutate Lys</a:t>
            </a:r>
          </a:p>
          <a:p>
            <a:pPr fontAlgn="base">
              <a:spcBef>
                <a:spcPct val="50000"/>
              </a:spcBef>
              <a:spcAft>
                <a:spcPct val="0"/>
              </a:spcAft>
            </a:pPr>
            <a:r>
              <a:rPr lang="en-US" sz="4000" smtClean="0">
                <a:solidFill>
                  <a:srgbClr val="000000"/>
                </a:solidFill>
              </a:rPr>
              <a:t>avoid stress</a:t>
            </a:r>
            <a:endParaRPr lang="en-US" sz="2800" smtClean="0">
              <a:solidFill>
                <a:srgbClr val="000000"/>
              </a:solidFill>
            </a:endParaRPr>
          </a:p>
        </p:txBody>
      </p:sp>
      <p:sp>
        <p:nvSpPr>
          <p:cNvPr id="110596" name="Text Box 4"/>
          <p:cNvSpPr txBox="1">
            <a:spLocks noChangeArrowheads="1"/>
          </p:cNvSpPr>
          <p:nvPr/>
        </p:nvSpPr>
        <p:spPr bwMode="auto">
          <a:xfrm>
            <a:off x="354013" y="6491288"/>
            <a:ext cx="8789987"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0000"/>
                </a:solidFill>
              </a:rPr>
              <a:t>Newman J. (2006) </a:t>
            </a:r>
            <a:r>
              <a:rPr lang="en-US" i="1" smtClean="0">
                <a:solidFill>
                  <a:srgbClr val="000000"/>
                </a:solidFill>
              </a:rPr>
              <a:t>Acta Cryst.</a:t>
            </a:r>
            <a:r>
              <a:rPr lang="en-US" smtClean="0">
                <a:solidFill>
                  <a:srgbClr val="000000"/>
                </a:solidFill>
              </a:rPr>
              <a:t> D</a:t>
            </a:r>
            <a:r>
              <a:rPr lang="en-US" b="1" smtClean="0">
                <a:solidFill>
                  <a:srgbClr val="000000"/>
                </a:solidFill>
              </a:rPr>
              <a:t>62</a:t>
            </a:r>
            <a:r>
              <a:rPr lang="en-US" smtClean="0">
                <a:solidFill>
                  <a:srgbClr val="000000"/>
                </a:solidFill>
              </a:rPr>
              <a:t> 27-31. </a:t>
            </a:r>
          </a:p>
        </p:txBody>
      </p:sp>
    </p:spTree>
    <p:extLst>
      <p:ext uri="{BB962C8B-B14F-4D97-AF65-F5344CB8AC3E}">
        <p14:creationId xmlns:p14="http://schemas.microsoft.com/office/powerpoint/2010/main" val="746147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05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5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causes of stress</a:t>
            </a:r>
          </a:p>
        </p:txBody>
      </p:sp>
      <p:sp>
        <p:nvSpPr>
          <p:cNvPr id="17411"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pPr>
            <a:r>
              <a:rPr lang="en-US" sz="3200" smtClean="0">
                <a:solidFill>
                  <a:srgbClr val="000000"/>
                </a:solidFill>
              </a:rPr>
              <a:t>physical contact</a:t>
            </a:r>
          </a:p>
          <a:p>
            <a:pPr marL="342900" indent="-342900" fontAlgn="base">
              <a:spcBef>
                <a:spcPct val="20000"/>
              </a:spcBef>
              <a:spcAft>
                <a:spcPct val="0"/>
              </a:spcAft>
            </a:pPr>
            <a:r>
              <a:rPr lang="en-US" sz="2000" smtClean="0">
                <a:solidFill>
                  <a:srgbClr val="000000"/>
                </a:solidFill>
              </a:rPr>
              <a:t>	don’t touch the part you intend to shoot</a:t>
            </a:r>
          </a:p>
          <a:p>
            <a:pPr marL="342900" indent="-342900" fontAlgn="base">
              <a:spcBef>
                <a:spcPct val="20000"/>
              </a:spcBef>
              <a:spcAft>
                <a:spcPct val="0"/>
              </a:spcAft>
            </a:pPr>
            <a:r>
              <a:rPr lang="en-US" sz="3200" smtClean="0">
                <a:solidFill>
                  <a:srgbClr val="000000"/>
                </a:solidFill>
              </a:rPr>
              <a:t>osmotic shock</a:t>
            </a:r>
          </a:p>
          <a:p>
            <a:pPr marL="342900" indent="-342900" fontAlgn="base">
              <a:spcBef>
                <a:spcPct val="20000"/>
              </a:spcBef>
              <a:spcAft>
                <a:spcPct val="0"/>
              </a:spcAft>
            </a:pPr>
            <a:r>
              <a:rPr lang="en-US" sz="2000" smtClean="0">
                <a:solidFill>
                  <a:srgbClr val="000000"/>
                </a:solidFill>
              </a:rPr>
              <a:t>	equilibrate, or calculate matching solution</a:t>
            </a:r>
          </a:p>
          <a:p>
            <a:pPr marL="342900" indent="-342900" fontAlgn="base">
              <a:spcBef>
                <a:spcPct val="20000"/>
              </a:spcBef>
              <a:spcAft>
                <a:spcPct val="0"/>
              </a:spcAft>
            </a:pPr>
            <a:r>
              <a:rPr lang="en-US" sz="3200" smtClean="0">
                <a:solidFill>
                  <a:srgbClr val="000000"/>
                </a:solidFill>
              </a:rPr>
              <a:t>changes in dielectric constant</a:t>
            </a:r>
          </a:p>
          <a:p>
            <a:pPr marL="342900" indent="-342900" fontAlgn="base">
              <a:spcBef>
                <a:spcPct val="20000"/>
              </a:spcBef>
              <a:spcAft>
                <a:spcPct val="0"/>
              </a:spcAft>
            </a:pPr>
            <a:r>
              <a:rPr lang="en-US" smtClean="0">
                <a:solidFill>
                  <a:srgbClr val="000000"/>
                </a:solidFill>
              </a:rPr>
              <a:t>	Petsko (1975) </a:t>
            </a:r>
            <a:r>
              <a:rPr lang="en-US" i="1" smtClean="0">
                <a:solidFill>
                  <a:srgbClr val="000000"/>
                </a:solidFill>
              </a:rPr>
              <a:t>J. Mol. Biol.</a:t>
            </a:r>
            <a:r>
              <a:rPr lang="en-US" smtClean="0">
                <a:solidFill>
                  <a:srgbClr val="000000"/>
                </a:solidFill>
              </a:rPr>
              <a:t> </a:t>
            </a:r>
            <a:r>
              <a:rPr lang="en-US" b="1" smtClean="0">
                <a:solidFill>
                  <a:srgbClr val="000000"/>
                </a:solidFill>
              </a:rPr>
              <a:t>96</a:t>
            </a:r>
            <a:r>
              <a:rPr lang="en-US" smtClean="0">
                <a:solidFill>
                  <a:srgbClr val="000000"/>
                </a:solidFill>
              </a:rPr>
              <a:t>, 381-388. </a:t>
            </a:r>
            <a:endParaRPr lang="en-US" sz="1200" smtClean="0">
              <a:solidFill>
                <a:srgbClr val="000000"/>
              </a:solidFill>
            </a:endParaRPr>
          </a:p>
          <a:p>
            <a:pPr marL="342900" indent="-342900" fontAlgn="base">
              <a:spcBef>
                <a:spcPct val="20000"/>
              </a:spcBef>
              <a:spcAft>
                <a:spcPct val="0"/>
              </a:spcAft>
            </a:pPr>
            <a:r>
              <a:rPr lang="en-US" sz="3200" smtClean="0">
                <a:solidFill>
                  <a:srgbClr val="000000"/>
                </a:solidFill>
              </a:rPr>
              <a:t>cooled density mismatch</a:t>
            </a:r>
          </a:p>
          <a:p>
            <a:pPr marL="342900" indent="-342900" fontAlgn="base">
              <a:spcBef>
                <a:spcPct val="20000"/>
              </a:spcBef>
              <a:spcAft>
                <a:spcPct val="0"/>
              </a:spcAft>
            </a:pPr>
            <a:r>
              <a:rPr lang="en-US" smtClean="0">
                <a:solidFill>
                  <a:srgbClr val="000000"/>
                </a:solidFill>
              </a:rPr>
              <a:t>	Juers &amp; Matthews (2004) </a:t>
            </a:r>
            <a:r>
              <a:rPr lang="en-US" i="1" smtClean="0">
                <a:solidFill>
                  <a:srgbClr val="000000"/>
                </a:solidFill>
              </a:rPr>
              <a:t>Acta Cryst. D</a:t>
            </a:r>
            <a:r>
              <a:rPr lang="en-US" smtClean="0">
                <a:solidFill>
                  <a:srgbClr val="000000"/>
                </a:solidFill>
              </a:rPr>
              <a:t> </a:t>
            </a:r>
            <a:r>
              <a:rPr lang="en-US" b="1" smtClean="0">
                <a:solidFill>
                  <a:srgbClr val="000000"/>
                </a:solidFill>
              </a:rPr>
              <a:t>60</a:t>
            </a:r>
            <a:r>
              <a:rPr lang="en-US" smtClean="0">
                <a:solidFill>
                  <a:srgbClr val="000000"/>
                </a:solidFill>
              </a:rPr>
              <a:t>, 412-421. </a:t>
            </a:r>
          </a:p>
          <a:p>
            <a:pPr marL="342900" indent="-342900" fontAlgn="base">
              <a:spcBef>
                <a:spcPct val="20000"/>
              </a:spcBef>
              <a:spcAft>
                <a:spcPct val="0"/>
              </a:spcAft>
            </a:pPr>
            <a:endParaRPr lang="en-US" smtClean="0">
              <a:solidFill>
                <a:srgbClr val="000000"/>
              </a:solidFill>
            </a:endParaRPr>
          </a:p>
          <a:p>
            <a:pPr marL="342900" indent="-342900" algn="ctr" fontAlgn="base">
              <a:spcBef>
                <a:spcPct val="20000"/>
              </a:spcBef>
              <a:spcAft>
                <a:spcPct val="0"/>
              </a:spcAft>
            </a:pPr>
            <a:r>
              <a:rPr lang="en-US" sz="3200" smtClean="0">
                <a:solidFill>
                  <a:srgbClr val="000000"/>
                </a:solidFill>
              </a:rPr>
              <a:t>basically: </a:t>
            </a:r>
            <a:r>
              <a:rPr lang="en-US" sz="3200" smtClean="0">
                <a:solidFill>
                  <a:srgbClr val="990000"/>
                </a:solidFill>
              </a:rPr>
              <a:t>no sudden moves</a:t>
            </a:r>
            <a:r>
              <a:rPr lang="en-US" sz="3200" smtClean="0">
                <a:solidFill>
                  <a:srgbClr val="000000"/>
                </a:solidFill>
              </a:rPr>
              <a:t>!</a:t>
            </a:r>
          </a:p>
        </p:txBody>
      </p:sp>
    </p:spTree>
    <p:extLst>
      <p:ext uri="{BB962C8B-B14F-4D97-AF65-F5344CB8AC3E}">
        <p14:creationId xmlns:p14="http://schemas.microsoft.com/office/powerpoint/2010/main" val="538714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causes of stress</a:t>
            </a:r>
          </a:p>
        </p:txBody>
      </p:sp>
      <p:sp>
        <p:nvSpPr>
          <p:cNvPr id="18435"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pPr>
            <a:r>
              <a:rPr lang="en-US" sz="3200" smtClean="0">
                <a:solidFill>
                  <a:srgbClr val="FF0000"/>
                </a:solidFill>
              </a:rPr>
              <a:t>physical contact</a:t>
            </a:r>
          </a:p>
          <a:p>
            <a:pPr marL="342900" indent="-342900" fontAlgn="base">
              <a:spcBef>
                <a:spcPct val="20000"/>
              </a:spcBef>
              <a:spcAft>
                <a:spcPct val="0"/>
              </a:spcAft>
            </a:pPr>
            <a:r>
              <a:rPr lang="en-US" sz="2000" smtClean="0">
                <a:solidFill>
                  <a:srgbClr val="FF0000"/>
                </a:solidFill>
              </a:rPr>
              <a:t>	don’t touch the part you intend to shoot</a:t>
            </a:r>
          </a:p>
          <a:p>
            <a:pPr marL="342900" indent="-342900" fontAlgn="base">
              <a:spcBef>
                <a:spcPct val="20000"/>
              </a:spcBef>
              <a:spcAft>
                <a:spcPct val="0"/>
              </a:spcAft>
            </a:pPr>
            <a:r>
              <a:rPr lang="en-US" sz="3200" smtClean="0">
                <a:solidFill>
                  <a:srgbClr val="000000"/>
                </a:solidFill>
              </a:rPr>
              <a:t>osmotic shock</a:t>
            </a:r>
          </a:p>
          <a:p>
            <a:pPr marL="342900" indent="-342900" fontAlgn="base">
              <a:spcBef>
                <a:spcPct val="20000"/>
              </a:spcBef>
              <a:spcAft>
                <a:spcPct val="0"/>
              </a:spcAft>
            </a:pPr>
            <a:r>
              <a:rPr lang="en-US" sz="2000" smtClean="0">
                <a:solidFill>
                  <a:srgbClr val="000000"/>
                </a:solidFill>
              </a:rPr>
              <a:t>	equilibrate, or calculate matching solution</a:t>
            </a:r>
          </a:p>
          <a:p>
            <a:pPr marL="342900" indent="-342900" fontAlgn="base">
              <a:spcBef>
                <a:spcPct val="20000"/>
              </a:spcBef>
              <a:spcAft>
                <a:spcPct val="0"/>
              </a:spcAft>
            </a:pPr>
            <a:r>
              <a:rPr lang="en-US" sz="3200" smtClean="0">
                <a:solidFill>
                  <a:srgbClr val="000000"/>
                </a:solidFill>
              </a:rPr>
              <a:t>changes in dielectric constant</a:t>
            </a:r>
          </a:p>
          <a:p>
            <a:pPr marL="342900" indent="-342900" fontAlgn="base">
              <a:spcBef>
                <a:spcPct val="20000"/>
              </a:spcBef>
              <a:spcAft>
                <a:spcPct val="0"/>
              </a:spcAft>
            </a:pPr>
            <a:r>
              <a:rPr lang="en-US" smtClean="0">
                <a:solidFill>
                  <a:srgbClr val="000000"/>
                </a:solidFill>
              </a:rPr>
              <a:t>	Petsko (1975) </a:t>
            </a:r>
            <a:r>
              <a:rPr lang="en-US" i="1" smtClean="0">
                <a:solidFill>
                  <a:srgbClr val="000000"/>
                </a:solidFill>
              </a:rPr>
              <a:t>J. Mol. Biol.</a:t>
            </a:r>
            <a:r>
              <a:rPr lang="en-US" smtClean="0">
                <a:solidFill>
                  <a:srgbClr val="000000"/>
                </a:solidFill>
              </a:rPr>
              <a:t> </a:t>
            </a:r>
            <a:r>
              <a:rPr lang="en-US" b="1" smtClean="0">
                <a:solidFill>
                  <a:srgbClr val="000000"/>
                </a:solidFill>
              </a:rPr>
              <a:t>96</a:t>
            </a:r>
            <a:r>
              <a:rPr lang="en-US" smtClean="0">
                <a:solidFill>
                  <a:srgbClr val="000000"/>
                </a:solidFill>
              </a:rPr>
              <a:t>, 381-388. </a:t>
            </a:r>
            <a:endParaRPr lang="en-US" sz="1200" smtClean="0">
              <a:solidFill>
                <a:srgbClr val="000000"/>
              </a:solidFill>
            </a:endParaRPr>
          </a:p>
          <a:p>
            <a:pPr marL="342900" indent="-342900" fontAlgn="base">
              <a:spcBef>
                <a:spcPct val="20000"/>
              </a:spcBef>
              <a:spcAft>
                <a:spcPct val="0"/>
              </a:spcAft>
            </a:pPr>
            <a:r>
              <a:rPr lang="en-US" sz="3200" smtClean="0">
                <a:solidFill>
                  <a:srgbClr val="000000"/>
                </a:solidFill>
              </a:rPr>
              <a:t>cooled density mismatch</a:t>
            </a:r>
          </a:p>
          <a:p>
            <a:pPr marL="342900" indent="-342900" fontAlgn="base">
              <a:spcBef>
                <a:spcPct val="20000"/>
              </a:spcBef>
              <a:spcAft>
                <a:spcPct val="0"/>
              </a:spcAft>
            </a:pPr>
            <a:r>
              <a:rPr lang="en-US" smtClean="0">
                <a:solidFill>
                  <a:srgbClr val="000000"/>
                </a:solidFill>
              </a:rPr>
              <a:t>	Juers &amp; Matthews (2004) </a:t>
            </a:r>
            <a:r>
              <a:rPr lang="en-US" i="1" smtClean="0">
                <a:solidFill>
                  <a:srgbClr val="000000"/>
                </a:solidFill>
              </a:rPr>
              <a:t>Acta Cryst. D</a:t>
            </a:r>
            <a:r>
              <a:rPr lang="en-US" smtClean="0">
                <a:solidFill>
                  <a:srgbClr val="000000"/>
                </a:solidFill>
              </a:rPr>
              <a:t> </a:t>
            </a:r>
            <a:r>
              <a:rPr lang="en-US" b="1" smtClean="0">
                <a:solidFill>
                  <a:srgbClr val="000000"/>
                </a:solidFill>
              </a:rPr>
              <a:t>60</a:t>
            </a:r>
            <a:r>
              <a:rPr lang="en-US" smtClean="0">
                <a:solidFill>
                  <a:srgbClr val="000000"/>
                </a:solidFill>
              </a:rPr>
              <a:t>, 412-421. </a:t>
            </a:r>
          </a:p>
          <a:p>
            <a:pPr marL="342900" indent="-342900" fontAlgn="base">
              <a:spcBef>
                <a:spcPct val="20000"/>
              </a:spcBef>
              <a:spcAft>
                <a:spcPct val="0"/>
              </a:spcAft>
            </a:pPr>
            <a:endParaRPr lang="en-US" smtClean="0">
              <a:solidFill>
                <a:srgbClr val="000000"/>
              </a:solidFill>
            </a:endParaRPr>
          </a:p>
        </p:txBody>
      </p:sp>
    </p:spTree>
    <p:extLst>
      <p:ext uri="{BB962C8B-B14F-4D97-AF65-F5344CB8AC3E}">
        <p14:creationId xmlns:p14="http://schemas.microsoft.com/office/powerpoint/2010/main" val="2351942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09104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38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8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8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39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039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40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40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8040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0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40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0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0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040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040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040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041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041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1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1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041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1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041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406601902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457200" y="20638"/>
            <a:ext cx="8229600" cy="1143000"/>
          </a:xfrm>
        </p:spPr>
        <p:txBody>
          <a:bodyPr/>
          <a:lstStyle/>
          <a:p>
            <a:r>
              <a:rPr lang="en-US">
                <a:solidFill>
                  <a:schemeClr val="tx1"/>
                </a:solidFill>
              </a:rPr>
              <a:t>Vicker’s hardness</a:t>
            </a:r>
          </a:p>
        </p:txBody>
      </p:sp>
      <p:pic>
        <p:nvPicPr>
          <p:cNvPr id="434179" name="Picture 3" descr="500px-Vickers-p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80963"/>
            <a:ext cx="4762500" cy="5495926"/>
          </a:xfrm>
          <a:prstGeom prst="rect">
            <a:avLst/>
          </a:prstGeom>
          <a:noFill/>
          <a:extLst>
            <a:ext uri="{909E8E84-426E-40DD-AFC4-6F175D3DCCD1}">
              <a14:hiddenFill xmlns:a14="http://schemas.microsoft.com/office/drawing/2010/main">
                <a:solidFill>
                  <a:srgbClr val="FFFFFF"/>
                </a:solidFill>
              </a14:hiddenFill>
            </a:ext>
          </a:extLst>
        </p:spPr>
      </p:pic>
      <p:pic>
        <p:nvPicPr>
          <p:cNvPr id="434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1214438"/>
            <a:ext cx="4287837"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4181" name="Text Box 5"/>
          <p:cNvSpPr txBox="1">
            <a:spLocks noChangeArrowheads="1"/>
          </p:cNvSpPr>
          <p:nvPr/>
        </p:nvSpPr>
        <p:spPr bwMode="auto">
          <a:xfrm>
            <a:off x="1633538" y="5783263"/>
            <a:ext cx="570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Tachibana </a:t>
            </a:r>
            <a:r>
              <a:rPr lang="en-US" i="1" smtClean="0">
                <a:solidFill>
                  <a:srgbClr val="000000"/>
                </a:solidFill>
              </a:rPr>
              <a:t>et al. </a:t>
            </a:r>
            <a:r>
              <a:rPr lang="en-US" smtClean="0">
                <a:solidFill>
                  <a:srgbClr val="000000"/>
                </a:solidFill>
              </a:rPr>
              <a:t>(1999) </a:t>
            </a:r>
            <a:r>
              <a:rPr lang="en-US" i="1" smtClean="0">
                <a:solidFill>
                  <a:srgbClr val="000000"/>
                </a:solidFill>
              </a:rPr>
              <a:t>J. Cryst. Growth</a:t>
            </a:r>
            <a:r>
              <a:rPr lang="en-US" smtClean="0">
                <a:solidFill>
                  <a:srgbClr val="000000"/>
                </a:solidFill>
              </a:rPr>
              <a:t> </a:t>
            </a:r>
            <a:r>
              <a:rPr lang="en-US" b="1" smtClean="0">
                <a:solidFill>
                  <a:srgbClr val="000000"/>
                </a:solidFill>
              </a:rPr>
              <a:t>198</a:t>
            </a:r>
            <a:r>
              <a:rPr lang="en-US" smtClean="0">
                <a:solidFill>
                  <a:srgbClr val="000000"/>
                </a:solidFill>
              </a:rPr>
              <a:t>, 661-664.</a:t>
            </a:r>
          </a:p>
          <a:p>
            <a:pPr fontAlgn="base">
              <a:spcBef>
                <a:spcPct val="0"/>
              </a:spcBef>
              <a:spcAft>
                <a:spcPct val="0"/>
              </a:spcAft>
            </a:pPr>
            <a:r>
              <a:rPr lang="en-US" smtClean="0">
                <a:solidFill>
                  <a:srgbClr val="000000"/>
                </a:solidFill>
              </a:rPr>
              <a:t>Koizumi </a:t>
            </a:r>
            <a:r>
              <a:rPr lang="en-US" i="1" smtClean="0">
                <a:solidFill>
                  <a:srgbClr val="000000"/>
                </a:solidFill>
              </a:rPr>
              <a:t>et al. </a:t>
            </a:r>
            <a:r>
              <a:rPr lang="en-US" smtClean="0">
                <a:solidFill>
                  <a:srgbClr val="000000"/>
                </a:solidFill>
              </a:rPr>
              <a:t>(2009) </a:t>
            </a:r>
            <a:r>
              <a:rPr lang="en-US" i="1" smtClean="0">
                <a:solidFill>
                  <a:srgbClr val="000000"/>
                </a:solidFill>
              </a:rPr>
              <a:t>Physical Review E</a:t>
            </a:r>
            <a:r>
              <a:rPr lang="en-US" smtClean="0">
                <a:solidFill>
                  <a:srgbClr val="000000"/>
                </a:solidFill>
              </a:rPr>
              <a:t> </a:t>
            </a:r>
            <a:r>
              <a:rPr lang="en-US" b="1" smtClean="0">
                <a:solidFill>
                  <a:srgbClr val="000000"/>
                </a:solidFill>
              </a:rPr>
              <a:t>79</a:t>
            </a:r>
            <a:r>
              <a:rPr lang="en-US" smtClean="0">
                <a:solidFill>
                  <a:srgbClr val="000000"/>
                </a:solidFill>
              </a:rPr>
              <a:t>, 61917.  </a:t>
            </a:r>
          </a:p>
        </p:txBody>
      </p:sp>
      <p:sp>
        <p:nvSpPr>
          <p:cNvPr id="434182" name="Rectangle 6"/>
          <p:cNvSpPr>
            <a:spLocks noChangeArrowheads="1"/>
          </p:cNvSpPr>
          <p:nvPr/>
        </p:nvSpPr>
        <p:spPr bwMode="auto">
          <a:xfrm>
            <a:off x="4398963" y="1246188"/>
            <a:ext cx="3101975" cy="3087687"/>
          </a:xfrm>
          <a:prstGeom prst="rect">
            <a:avLst/>
          </a:prstGeom>
          <a:gradFill rotWithShape="1">
            <a:gsLst>
              <a:gs pos="0">
                <a:srgbClr val="8CAD44"/>
              </a:gs>
              <a:gs pos="100000">
                <a:srgbClr val="BEC575"/>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900535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34179"/>
                                        </p:tgtEl>
                                        <p:attrNameLst>
                                          <p:attrName>style.visibility</p:attrName>
                                        </p:attrNameLst>
                                      </p:cBhvr>
                                      <p:to>
                                        <p:strVal val="visible"/>
                                      </p:to>
                                    </p:set>
                                    <p:anim calcmode="lin" valueType="num">
                                      <p:cBhvr additive="base">
                                        <p:cTn id="7" dur="500" fill="hold"/>
                                        <p:tgtEl>
                                          <p:spTgt spid="434179"/>
                                        </p:tgtEl>
                                        <p:attrNameLst>
                                          <p:attrName>ppt_x</p:attrName>
                                        </p:attrNameLst>
                                      </p:cBhvr>
                                      <p:tavLst>
                                        <p:tav tm="0">
                                          <p:val>
                                            <p:strVal val="#ppt_x"/>
                                          </p:val>
                                        </p:tav>
                                        <p:tav tm="100000">
                                          <p:val>
                                            <p:strVal val="#ppt_x"/>
                                          </p:val>
                                        </p:tav>
                                      </p:tavLst>
                                    </p:anim>
                                    <p:anim calcmode="lin" valueType="num">
                                      <p:cBhvr additive="base">
                                        <p:cTn id="8" dur="500" fill="hold"/>
                                        <p:tgtEl>
                                          <p:spTgt spid="43417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xit" presetSubtype="0" fill="hold" grpId="0" nodeType="afterEffect">
                                  <p:stCondLst>
                                    <p:cond delay="0"/>
                                  </p:stCondLst>
                                  <p:childTnLst>
                                    <p:set>
                                      <p:cBhvr>
                                        <p:cTn id="11" dur="1" fill="hold">
                                          <p:stCondLst>
                                            <p:cond delay="0"/>
                                          </p:stCondLst>
                                        </p:cTn>
                                        <p:tgtEl>
                                          <p:spTgt spid="434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2"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30562"/>
          </a:xfrm>
        </p:spPr>
        <p:txBody>
          <a:bodyPr/>
          <a:lstStyle/>
          <a:p>
            <a:r>
              <a:rPr lang="en-US" sz="6600" dirty="0" err="1" smtClean="0"/>
              <a:t>Pattersons</a:t>
            </a:r>
            <a:endParaRPr lang="en-US" sz="6600" dirty="0"/>
          </a:p>
        </p:txBody>
      </p:sp>
      <p:sp>
        <p:nvSpPr>
          <p:cNvPr id="3" name="Content Placeholder 2"/>
          <p:cNvSpPr>
            <a:spLocks noGrp="1"/>
          </p:cNvSpPr>
          <p:nvPr>
            <p:ph idx="1"/>
          </p:nvPr>
        </p:nvSpPr>
        <p:spPr>
          <a:xfrm>
            <a:off x="457200" y="3200400"/>
            <a:ext cx="8229600" cy="2925763"/>
          </a:xfrm>
        </p:spPr>
        <p:txBody>
          <a:bodyPr/>
          <a:lstStyle/>
          <a:p>
            <a:pPr marL="0" indent="0" algn="ctr">
              <a:buNone/>
            </a:pPr>
            <a:r>
              <a:rPr lang="en-US" sz="4000" dirty="0" smtClean="0"/>
              <a:t>The “third space” </a:t>
            </a:r>
          </a:p>
          <a:p>
            <a:pPr marL="0" indent="0" algn="ctr">
              <a:buNone/>
            </a:pPr>
            <a:r>
              <a:rPr lang="en-US" sz="4000" dirty="0" smtClean="0"/>
              <a:t>of crystallography</a:t>
            </a:r>
          </a:p>
          <a:p>
            <a:pPr marL="0" indent="0">
              <a:buNone/>
            </a:pPr>
            <a:endParaRPr lang="en-US" sz="4000" dirty="0"/>
          </a:p>
        </p:txBody>
      </p:sp>
    </p:spTree>
    <p:extLst>
      <p:ext uri="{BB962C8B-B14F-4D97-AF65-F5344CB8AC3E}">
        <p14:creationId xmlns:p14="http://schemas.microsoft.com/office/powerpoint/2010/main" val="89095936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“spaces” of crystallography</a:t>
            </a:r>
            <a:endParaRPr lang="en-US" dirty="0"/>
          </a:p>
        </p:txBody>
      </p:sp>
      <p:sp>
        <p:nvSpPr>
          <p:cNvPr id="3" name="Content Placeholder 2"/>
          <p:cNvSpPr>
            <a:spLocks noGrp="1"/>
          </p:cNvSpPr>
          <p:nvPr>
            <p:ph idx="1"/>
          </p:nvPr>
        </p:nvSpPr>
        <p:spPr>
          <a:xfrm>
            <a:off x="457200" y="1600200"/>
            <a:ext cx="8229600" cy="4876800"/>
          </a:xfrm>
        </p:spPr>
        <p:txBody>
          <a:bodyPr/>
          <a:lstStyle/>
          <a:p>
            <a:r>
              <a:rPr lang="en-US" dirty="0" smtClean="0"/>
              <a:t>Direct/real space</a:t>
            </a:r>
          </a:p>
          <a:p>
            <a:pPr lvl="1"/>
            <a:r>
              <a:rPr lang="en-US" dirty="0" smtClean="0"/>
              <a:t>Distances are in Å, Angles are in degrees</a:t>
            </a:r>
            <a:endParaRPr lang="en-US" dirty="0"/>
          </a:p>
          <a:p>
            <a:r>
              <a:rPr lang="en-US" dirty="0" smtClean="0"/>
              <a:t>Reciprocal space</a:t>
            </a:r>
          </a:p>
          <a:p>
            <a:pPr lvl="1"/>
            <a:r>
              <a:rPr lang="en-US" dirty="0" smtClean="0"/>
              <a:t>Distances in 1/Å, Angles are different</a:t>
            </a:r>
          </a:p>
          <a:p>
            <a:r>
              <a:rPr lang="en-US" dirty="0" smtClean="0"/>
              <a:t>Patterson space</a:t>
            </a:r>
          </a:p>
          <a:p>
            <a:pPr lvl="1"/>
            <a:r>
              <a:rPr lang="en-US" dirty="0" smtClean="0"/>
              <a:t>Distances are in Å</a:t>
            </a:r>
            <a:r>
              <a:rPr lang="en-US" dirty="0" smtClean="0"/>
              <a:t> , Angles are in degrees</a:t>
            </a:r>
            <a:endParaRPr lang="en-US" dirty="0" smtClean="0"/>
          </a:p>
          <a:p>
            <a:pPr lvl="1"/>
            <a:r>
              <a:rPr lang="en-US" dirty="0" smtClean="0"/>
              <a:t>Relative distances only, origin lost</a:t>
            </a:r>
          </a:p>
          <a:p>
            <a:pPr lvl="1"/>
            <a:r>
              <a:rPr lang="en-US" dirty="0" smtClean="0"/>
              <a:t>“direction” is preserved</a:t>
            </a:r>
          </a:p>
        </p:txBody>
      </p:sp>
    </p:spTree>
    <p:extLst>
      <p:ext uri="{BB962C8B-B14F-4D97-AF65-F5344CB8AC3E}">
        <p14:creationId xmlns:p14="http://schemas.microsoft.com/office/powerpoint/2010/main" val="1385398749"/>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a Patterson:</a:t>
            </a:r>
            <a:endParaRPr lang="en-US" dirty="0"/>
          </a:p>
        </p:txBody>
      </p:sp>
      <p:sp>
        <p:nvSpPr>
          <p:cNvPr id="3" name="Content Placeholder 2"/>
          <p:cNvSpPr>
            <a:spLocks noGrp="1"/>
          </p:cNvSpPr>
          <p:nvPr>
            <p:ph idx="1"/>
          </p:nvPr>
        </p:nvSpPr>
        <p:spPr>
          <a:xfrm>
            <a:off x="1219200" y="1905000"/>
            <a:ext cx="7467600" cy="4221163"/>
          </a:xfrm>
        </p:spPr>
        <p:txBody>
          <a:bodyPr/>
          <a:lstStyle/>
          <a:p>
            <a:pPr marL="514350" indent="-514350">
              <a:buFont typeface="+mj-lt"/>
              <a:buAutoNum type="arabicPeriod"/>
            </a:pPr>
            <a:r>
              <a:rPr lang="en-US" dirty="0" smtClean="0"/>
              <a:t>Set all phases to zero</a:t>
            </a:r>
          </a:p>
          <a:p>
            <a:pPr marL="514350" indent="-514350">
              <a:buFont typeface="+mj-lt"/>
              <a:buAutoNum type="arabicPeriod"/>
            </a:pPr>
            <a:endParaRPr lang="en-US" dirty="0"/>
          </a:p>
          <a:p>
            <a:pPr marL="514350" indent="-514350">
              <a:buFont typeface="+mj-lt"/>
              <a:buAutoNum type="arabicPeriod"/>
            </a:pPr>
            <a:r>
              <a:rPr lang="en-US" dirty="0" smtClean="0"/>
              <a:t>Square all structure factors</a:t>
            </a:r>
          </a:p>
          <a:p>
            <a:pPr marL="514350" indent="-514350">
              <a:buFont typeface="+mj-lt"/>
              <a:buAutoNum type="arabicPeriod"/>
            </a:pPr>
            <a:endParaRPr lang="en-US" dirty="0"/>
          </a:p>
          <a:p>
            <a:pPr marL="514350" indent="-514350">
              <a:buFont typeface="+mj-lt"/>
              <a:buAutoNum type="arabicPeriod"/>
            </a:pPr>
            <a:r>
              <a:rPr lang="en-US" dirty="0" smtClean="0"/>
              <a:t>Calculate Fourier transform</a:t>
            </a:r>
          </a:p>
        </p:txBody>
      </p:sp>
    </p:spTree>
    <p:extLst>
      <p:ext uri="{BB962C8B-B14F-4D97-AF65-F5344CB8AC3E}">
        <p14:creationId xmlns:p14="http://schemas.microsoft.com/office/powerpoint/2010/main" val="33196888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One atom in unit cell</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2894930906"/>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26979"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1049936169"/>
      </p:ext>
    </p:extLst>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one atom</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976815985"/>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28003"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3166840463"/>
      </p:ext>
    </p:extLst>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one atom</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3440644467"/>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29027"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308353219"/>
      </p:ext>
    </p:extLst>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one atom</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2435602762"/>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32099"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2727791673"/>
      </p:ext>
    </p:extLst>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two atoms</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305980333"/>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30051"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3449541826"/>
      </p:ext>
    </p:extLst>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three atoms</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838540291"/>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33123"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363286667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3599860682"/>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three atoms</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784458999"/>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34148"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
        <p:nvSpPr>
          <p:cNvPr id="2" name="TextBox 1"/>
          <p:cNvSpPr txBox="1"/>
          <p:nvPr/>
        </p:nvSpPr>
        <p:spPr>
          <a:xfrm>
            <a:off x="3505200" y="1186934"/>
            <a:ext cx="1992853" cy="369332"/>
          </a:xfrm>
          <a:prstGeom prst="rect">
            <a:avLst/>
          </a:prstGeom>
          <a:noFill/>
        </p:spPr>
        <p:txBody>
          <a:bodyPr wrap="none" rtlCol="0">
            <a:spAutoFit/>
          </a:bodyPr>
          <a:lstStyle/>
          <a:p>
            <a:r>
              <a:rPr lang="en-US" dirty="0" smtClean="0"/>
              <a:t>Better resolution! </a:t>
            </a:r>
            <a:endParaRPr lang="en-US" dirty="0"/>
          </a:p>
        </p:txBody>
      </p:sp>
    </p:spTree>
    <p:extLst>
      <p:ext uri="{BB962C8B-B14F-4D97-AF65-F5344CB8AC3E}">
        <p14:creationId xmlns:p14="http://schemas.microsoft.com/office/powerpoint/2010/main" val="3097239913"/>
      </p:ext>
    </p:extLst>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five atoms</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3144915808"/>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35171"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473764117"/>
      </p:ext>
    </p:extLst>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Patterson: five atoms</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773870859"/>
              </p:ext>
            </p:extLst>
          </p:nvPr>
        </p:nvGraphicFramePr>
        <p:xfrm>
          <a:off x="446088" y="1336675"/>
          <a:ext cx="7862887" cy="5006975"/>
        </p:xfrm>
        <a:graphic>
          <a:graphicData uri="http://schemas.openxmlformats.org/presentationml/2006/ole">
            <mc:AlternateContent xmlns:mc="http://schemas.openxmlformats.org/markup-compatibility/2006">
              <mc:Choice xmlns:v="urn:schemas-microsoft-com:vml" Requires="v">
                <p:oleObj spid="_x0000_s136195" name="Chart" r:id="rId3" imgW="7896310" imgH="5029133" progId="MSGraph.Chart.8">
                  <p:embed followColorScheme="full"/>
                </p:oleObj>
              </mc:Choice>
              <mc:Fallback>
                <p:oleObj name="Chart" r:id="rId3" imgW="7896310" imgH="5029133" progId="MSGraph.Chart.8">
                  <p:embed followColorScheme="full"/>
                  <p:pic>
                    <p:nvPicPr>
                      <p:cNvPr id="0" name=""/>
                      <p:cNvPicPr>
                        <a:picLocks noChangeAspect="1" noChangeArrowheads="1"/>
                      </p:cNvPicPr>
                      <p:nvPr/>
                    </p:nvPicPr>
                    <p:blipFill>
                      <a:blip r:embed="rId4"/>
                      <a:srcRect/>
                      <a:stretch>
                        <a:fillRect/>
                      </a:stretch>
                    </p:blipFill>
                    <p:spPr bwMode="auto">
                      <a:xfrm>
                        <a:off x="446088" y="1336675"/>
                        <a:ext cx="7862887"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Fraction across unit cell</a:t>
            </a:r>
            <a:endParaRPr lang="en-US" dirty="0" smtClean="0">
              <a:solidFill>
                <a:srgbClr val="000000"/>
              </a:solidFill>
            </a:endParaRPr>
          </a:p>
        </p:txBody>
      </p:sp>
      <p:sp>
        <p:nvSpPr>
          <p:cNvPr id="735237" name="Text Box 5"/>
          <p:cNvSpPr txBox="1">
            <a:spLocks noChangeArrowheads="1"/>
          </p:cNvSpPr>
          <p:nvPr/>
        </p:nvSpPr>
        <p:spPr bwMode="auto">
          <a:xfrm rot="16200000">
            <a:off x="-518575" y="3369747"/>
            <a:ext cx="1826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Electron density</a:t>
            </a:r>
            <a:endParaRPr lang="en-US" dirty="0" smtClean="0">
              <a:solidFill>
                <a:srgbClr val="000000"/>
              </a:solidFill>
            </a:endParaRPr>
          </a:p>
        </p:txBody>
      </p:sp>
    </p:spTree>
    <p:extLst>
      <p:ext uri="{BB962C8B-B14F-4D97-AF65-F5344CB8AC3E}">
        <p14:creationId xmlns:p14="http://schemas.microsoft.com/office/powerpoint/2010/main" val="285030357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3458"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345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a:t>
            </a:r>
            <a:endParaRPr lang="en-US">
              <a:solidFill>
                <a:schemeClr val="tx1"/>
              </a:solidFill>
              <a:cs typeface="Arial" pitchFamily="34" charset="0"/>
            </a:endParaRPr>
          </a:p>
        </p:txBody>
      </p:sp>
    </p:spTree>
    <p:extLst>
      <p:ext uri="{BB962C8B-B14F-4D97-AF65-F5344CB8AC3E}">
        <p14:creationId xmlns:p14="http://schemas.microsoft.com/office/powerpoint/2010/main" val="89980310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4483"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0.014% (Si 111)</a:t>
            </a:r>
          </a:p>
        </p:txBody>
      </p:sp>
    </p:spTree>
    <p:extLst>
      <p:ext uri="{BB962C8B-B14F-4D97-AF65-F5344CB8AC3E}">
        <p14:creationId xmlns:p14="http://schemas.microsoft.com/office/powerpoint/2010/main" val="86984916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5506"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550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0.25% (CuK</a:t>
            </a:r>
            <a:r>
              <a:rPr lang="el-GR" baseline="-25000">
                <a:solidFill>
                  <a:schemeClr val="tx1"/>
                </a:solidFill>
                <a:cs typeface="Arial" pitchFamily="34" charset="0"/>
              </a:rPr>
              <a:t>α</a:t>
            </a:r>
            <a:r>
              <a:rPr lang="en-US">
                <a:solidFill>
                  <a:schemeClr val="tx1"/>
                </a:solidFill>
              </a:rPr>
              <a:t>)</a:t>
            </a:r>
          </a:p>
        </p:txBody>
      </p:sp>
    </p:spTree>
    <p:extLst>
      <p:ext uri="{BB962C8B-B14F-4D97-AF65-F5344CB8AC3E}">
        <p14:creationId xmlns:p14="http://schemas.microsoft.com/office/powerpoint/2010/main" val="26630437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6530"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653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0.6%</a:t>
            </a:r>
            <a:endParaRPr lang="en-US">
              <a:solidFill>
                <a:schemeClr val="tx1"/>
              </a:solidFill>
              <a:cs typeface="Arial" pitchFamily="34" charset="0"/>
            </a:endParaRPr>
          </a:p>
        </p:txBody>
      </p:sp>
    </p:spTree>
    <p:extLst>
      <p:ext uri="{BB962C8B-B14F-4D97-AF65-F5344CB8AC3E}">
        <p14:creationId xmlns:p14="http://schemas.microsoft.com/office/powerpoint/2010/main" val="368467814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554"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755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1.3%</a:t>
            </a:r>
            <a:endParaRPr lang="en-US">
              <a:solidFill>
                <a:schemeClr val="tx1"/>
              </a:solidFill>
              <a:cs typeface="Arial" pitchFamily="34" charset="0"/>
            </a:endParaRPr>
          </a:p>
        </p:txBody>
      </p:sp>
    </p:spTree>
    <p:extLst>
      <p:ext uri="{BB962C8B-B14F-4D97-AF65-F5344CB8AC3E}">
        <p14:creationId xmlns:p14="http://schemas.microsoft.com/office/powerpoint/2010/main" val="212959903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8578"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857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2.6%</a:t>
            </a:r>
            <a:endParaRPr lang="en-US">
              <a:solidFill>
                <a:schemeClr val="tx1"/>
              </a:solidFill>
              <a:cs typeface="Arial" pitchFamily="34" charset="0"/>
            </a:endParaRPr>
          </a:p>
        </p:txBody>
      </p:sp>
    </p:spTree>
    <p:extLst>
      <p:ext uri="{BB962C8B-B14F-4D97-AF65-F5344CB8AC3E}">
        <p14:creationId xmlns:p14="http://schemas.microsoft.com/office/powerpoint/2010/main" val="184119790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2"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960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5.1%</a:t>
            </a:r>
            <a:endParaRPr lang="en-US">
              <a:solidFill>
                <a:schemeClr val="tx1"/>
              </a:solidFill>
              <a:cs typeface="Arial" pitchFamily="34" charset="0"/>
            </a:endParaRPr>
          </a:p>
        </p:txBody>
      </p:sp>
    </p:spTree>
    <p:extLst>
      <p:ext uri="{BB962C8B-B14F-4D97-AF65-F5344CB8AC3E}">
        <p14:creationId xmlns:p14="http://schemas.microsoft.com/office/powerpoint/2010/main" val="59062661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1794233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l-GR" sz="2400" b="1">
              <a:solidFill>
                <a:srgbClr val="333399"/>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27110210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265073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58883" name="Rectangle 3"/>
          <p:cNvSpPr>
            <a:spLocks noGrp="1" noChangeArrowheads="1"/>
          </p:cNvSpPr>
          <p:nvPr>
            <p:ph type="title"/>
          </p:nvPr>
        </p:nvSpPr>
        <p:spPr>
          <a:xfrm>
            <a:off x="0" y="0"/>
            <a:ext cx="9721850" cy="1143000"/>
          </a:xfrm>
          <a:noFill/>
          <a:ln/>
        </p:spPr>
        <p:txBody>
          <a:bodyPr/>
          <a:lstStyle/>
          <a:p>
            <a:pPr algn="l"/>
            <a:r>
              <a:rPr lang="en-US">
                <a:solidFill>
                  <a:schemeClr val="bg1"/>
                </a:solidFill>
              </a:rPr>
              <a:t>		mosaic spread = 0 </a:t>
            </a:r>
            <a:r>
              <a:rPr lang="en-US">
                <a:solidFill>
                  <a:schemeClr val="bg1"/>
                </a:solidFill>
                <a:cs typeface="Arial" pitchFamily="34" charset="0"/>
              </a:rPr>
              <a:t>º</a:t>
            </a:r>
          </a:p>
        </p:txBody>
      </p:sp>
    </p:spTree>
    <p:extLst>
      <p:ext uri="{BB962C8B-B14F-4D97-AF65-F5344CB8AC3E}">
        <p14:creationId xmlns:p14="http://schemas.microsoft.com/office/powerpoint/2010/main" val="322677011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90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59907" name="Rectangle 3"/>
          <p:cNvSpPr>
            <a:spLocks noGrp="1" noChangeArrowheads="1"/>
          </p:cNvSpPr>
          <p:nvPr>
            <p:ph type="title"/>
          </p:nvPr>
        </p:nvSpPr>
        <p:spPr>
          <a:xfrm>
            <a:off x="0" y="0"/>
            <a:ext cx="9721850" cy="1143000"/>
          </a:xfrm>
          <a:noFill/>
          <a:ln/>
        </p:spPr>
        <p:txBody>
          <a:bodyPr/>
          <a:lstStyle/>
          <a:p>
            <a:pPr algn="l"/>
            <a:r>
              <a:rPr lang="en-US">
                <a:solidFill>
                  <a:schemeClr val="bg1"/>
                </a:solidFill>
              </a:rPr>
              <a:t>		mosaic spread = 0.1</a:t>
            </a:r>
            <a:r>
              <a:rPr lang="en-US">
                <a:solidFill>
                  <a:schemeClr val="bg1"/>
                </a:solidFill>
                <a:cs typeface="Arial" pitchFamily="34" charset="0"/>
              </a:rPr>
              <a:t>º</a:t>
            </a:r>
          </a:p>
        </p:txBody>
      </p:sp>
    </p:spTree>
    <p:extLst>
      <p:ext uri="{BB962C8B-B14F-4D97-AF65-F5344CB8AC3E}">
        <p14:creationId xmlns:p14="http://schemas.microsoft.com/office/powerpoint/2010/main" val="29811891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093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0931"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0.2</a:t>
            </a:r>
            <a:r>
              <a:rPr lang="en-US">
                <a:solidFill>
                  <a:schemeClr val="bg1"/>
                </a:solidFill>
                <a:cs typeface="Arial" pitchFamily="34" charset="0"/>
              </a:rPr>
              <a:t>º</a:t>
            </a:r>
          </a:p>
        </p:txBody>
      </p:sp>
    </p:spTree>
    <p:extLst>
      <p:ext uri="{BB962C8B-B14F-4D97-AF65-F5344CB8AC3E}">
        <p14:creationId xmlns:p14="http://schemas.microsoft.com/office/powerpoint/2010/main" val="187501482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195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1955"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0.4</a:t>
            </a:r>
            <a:r>
              <a:rPr lang="en-US">
                <a:solidFill>
                  <a:schemeClr val="bg1"/>
                </a:solidFill>
                <a:cs typeface="Arial" pitchFamily="34" charset="0"/>
              </a:rPr>
              <a:t>º</a:t>
            </a:r>
          </a:p>
        </p:txBody>
      </p:sp>
    </p:spTree>
    <p:extLst>
      <p:ext uri="{BB962C8B-B14F-4D97-AF65-F5344CB8AC3E}">
        <p14:creationId xmlns:p14="http://schemas.microsoft.com/office/powerpoint/2010/main" val="239346137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297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2979"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0.6</a:t>
            </a:r>
            <a:r>
              <a:rPr lang="en-US">
                <a:solidFill>
                  <a:schemeClr val="bg1"/>
                </a:solidFill>
                <a:cs typeface="Arial" pitchFamily="34" charset="0"/>
              </a:rPr>
              <a:t>º</a:t>
            </a:r>
          </a:p>
        </p:txBody>
      </p:sp>
    </p:spTree>
    <p:extLst>
      <p:ext uri="{BB962C8B-B14F-4D97-AF65-F5344CB8AC3E}">
        <p14:creationId xmlns:p14="http://schemas.microsoft.com/office/powerpoint/2010/main" val="401938169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400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4003"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0.8</a:t>
            </a:r>
            <a:r>
              <a:rPr lang="en-US">
                <a:solidFill>
                  <a:schemeClr val="bg1"/>
                </a:solidFill>
                <a:cs typeface="Arial" pitchFamily="34" charset="0"/>
              </a:rPr>
              <a:t>º</a:t>
            </a:r>
          </a:p>
        </p:txBody>
      </p:sp>
    </p:spTree>
    <p:extLst>
      <p:ext uri="{BB962C8B-B14F-4D97-AF65-F5344CB8AC3E}">
        <p14:creationId xmlns:p14="http://schemas.microsoft.com/office/powerpoint/2010/main" val="25313571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50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5027"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1.0</a:t>
            </a:r>
            <a:r>
              <a:rPr lang="en-US">
                <a:solidFill>
                  <a:schemeClr val="bg1"/>
                </a:solidFill>
                <a:cs typeface="Arial" pitchFamily="34" charset="0"/>
              </a:rPr>
              <a:t>º</a:t>
            </a:r>
          </a:p>
        </p:txBody>
      </p:sp>
    </p:spTree>
    <p:extLst>
      <p:ext uri="{BB962C8B-B14F-4D97-AF65-F5344CB8AC3E}">
        <p14:creationId xmlns:p14="http://schemas.microsoft.com/office/powerpoint/2010/main" val="119703137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605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6051"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1.5</a:t>
            </a:r>
            <a:r>
              <a:rPr lang="en-US">
                <a:solidFill>
                  <a:schemeClr val="bg1"/>
                </a:solidFill>
                <a:cs typeface="Arial" pitchFamily="34" charset="0"/>
              </a:rPr>
              <a:t>º</a:t>
            </a:r>
          </a:p>
        </p:txBody>
      </p:sp>
    </p:spTree>
    <p:extLst>
      <p:ext uri="{BB962C8B-B14F-4D97-AF65-F5344CB8AC3E}">
        <p14:creationId xmlns:p14="http://schemas.microsoft.com/office/powerpoint/2010/main" val="50061699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smtClean="0"/>
                <a:t>X-rays !</a:t>
              </a:r>
              <a:endParaRPr lang="en-US" dirty="0"/>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Tree>
    <p:extLst>
      <p:ext uri="{BB962C8B-B14F-4D97-AF65-F5344CB8AC3E}">
        <p14:creationId xmlns:p14="http://schemas.microsoft.com/office/powerpoint/2010/main" val="31654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707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7075"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2.0</a:t>
            </a:r>
            <a:r>
              <a:rPr lang="en-US">
                <a:solidFill>
                  <a:schemeClr val="bg1"/>
                </a:solidFill>
                <a:cs typeface="Arial" pitchFamily="34" charset="0"/>
              </a:rPr>
              <a:t>º</a:t>
            </a:r>
          </a:p>
        </p:txBody>
      </p:sp>
    </p:spTree>
    <p:extLst>
      <p:ext uri="{BB962C8B-B14F-4D97-AF65-F5344CB8AC3E}">
        <p14:creationId xmlns:p14="http://schemas.microsoft.com/office/powerpoint/2010/main" val="300984916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809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8099"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2.5</a:t>
            </a:r>
            <a:r>
              <a:rPr lang="en-US">
                <a:solidFill>
                  <a:schemeClr val="bg1"/>
                </a:solidFill>
                <a:cs typeface="Arial" pitchFamily="34" charset="0"/>
              </a:rPr>
              <a:t>º</a:t>
            </a:r>
          </a:p>
        </p:txBody>
      </p:sp>
    </p:spTree>
    <p:extLst>
      <p:ext uri="{BB962C8B-B14F-4D97-AF65-F5344CB8AC3E}">
        <p14:creationId xmlns:p14="http://schemas.microsoft.com/office/powerpoint/2010/main" val="167347540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2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9123"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3.2</a:t>
            </a:r>
            <a:r>
              <a:rPr lang="en-US">
                <a:solidFill>
                  <a:schemeClr val="bg1"/>
                </a:solidFill>
                <a:cs typeface="Arial" pitchFamily="34" charset="0"/>
              </a:rPr>
              <a:t>º</a:t>
            </a:r>
          </a:p>
        </p:txBody>
      </p:sp>
    </p:spTree>
    <p:extLst>
      <p:ext uri="{BB962C8B-B14F-4D97-AF65-F5344CB8AC3E}">
        <p14:creationId xmlns:p14="http://schemas.microsoft.com/office/powerpoint/2010/main" val="71970565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01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0147"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6.4</a:t>
            </a:r>
            <a:r>
              <a:rPr lang="en-US">
                <a:solidFill>
                  <a:schemeClr val="bg1"/>
                </a:solidFill>
                <a:cs typeface="Arial" pitchFamily="34" charset="0"/>
              </a:rPr>
              <a:t>º</a:t>
            </a:r>
          </a:p>
        </p:txBody>
      </p:sp>
    </p:spTree>
    <p:extLst>
      <p:ext uri="{BB962C8B-B14F-4D97-AF65-F5344CB8AC3E}">
        <p14:creationId xmlns:p14="http://schemas.microsoft.com/office/powerpoint/2010/main" val="271352194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11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1171"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12.8</a:t>
            </a:r>
            <a:r>
              <a:rPr lang="en-US">
                <a:solidFill>
                  <a:schemeClr val="bg1"/>
                </a:solidFill>
                <a:cs typeface="Arial" pitchFamily="34" charset="0"/>
              </a:rPr>
              <a:t>º</a:t>
            </a:r>
          </a:p>
        </p:txBody>
      </p:sp>
    </p:spTree>
    <p:extLst>
      <p:ext uri="{BB962C8B-B14F-4D97-AF65-F5344CB8AC3E}">
        <p14:creationId xmlns:p14="http://schemas.microsoft.com/office/powerpoint/2010/main" val="165214209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Ewald’s “mosaic” picture</a:t>
            </a:r>
          </a:p>
        </p:txBody>
      </p:sp>
      <p:grpSp>
        <p:nvGrpSpPr>
          <p:cNvPr id="55299" name="Group 3"/>
          <p:cNvGrpSpPr>
            <a:grpSpLocks/>
          </p:cNvGrpSpPr>
          <p:nvPr/>
        </p:nvGrpSpPr>
        <p:grpSpPr bwMode="auto">
          <a:xfrm>
            <a:off x="0" y="1582738"/>
            <a:ext cx="9086850" cy="5216525"/>
            <a:chOff x="0" y="997"/>
            <a:chExt cx="5724" cy="3286"/>
          </a:xfrm>
        </p:grpSpPr>
        <p:sp>
          <p:nvSpPr>
            <p:cNvPr id="55300"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1"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2"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3"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6"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7"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8"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9"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1"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2"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3"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4"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5"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6"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7"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8"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9"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0"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1"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2"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3"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4"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5"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6"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7"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8"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9"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330" name="Group 34"/>
          <p:cNvGrpSpPr>
            <a:grpSpLocks/>
          </p:cNvGrpSpPr>
          <p:nvPr/>
        </p:nvGrpSpPr>
        <p:grpSpPr bwMode="auto">
          <a:xfrm>
            <a:off x="3094038" y="3776663"/>
            <a:ext cx="1433512" cy="995362"/>
            <a:chOff x="1949" y="2379"/>
            <a:chExt cx="903" cy="627"/>
          </a:xfrm>
        </p:grpSpPr>
        <p:sp>
          <p:nvSpPr>
            <p:cNvPr id="55331"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What is</a:t>
              </a:r>
            </a:p>
            <a:p>
              <a:r>
                <a:rPr lang="en-US"/>
                <a:t>this stuff?</a:t>
              </a:r>
            </a:p>
          </p:txBody>
        </p:sp>
        <p:sp>
          <p:nvSpPr>
            <p:cNvPr id="55332"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0968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Darwin’s original picture</a:t>
            </a:r>
          </a:p>
        </p:txBody>
      </p:sp>
      <p:grpSp>
        <p:nvGrpSpPr>
          <p:cNvPr id="56323" name="Group 3"/>
          <p:cNvGrpSpPr>
            <a:grpSpLocks/>
          </p:cNvGrpSpPr>
          <p:nvPr/>
        </p:nvGrpSpPr>
        <p:grpSpPr bwMode="auto">
          <a:xfrm>
            <a:off x="-1433513" y="1246188"/>
            <a:ext cx="12114213" cy="6156325"/>
            <a:chOff x="-903" y="785"/>
            <a:chExt cx="7631" cy="3878"/>
          </a:xfrm>
        </p:grpSpPr>
        <p:sp>
          <p:nvSpPr>
            <p:cNvPr id="56324"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5"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9"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0"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1"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2"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3"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4"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5"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83957648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61" name="Picture 17"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57346" name="Text Box 2"/>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5400">
                <a:solidFill>
                  <a:schemeClr val="bg1"/>
                </a:solidFill>
              </a:rPr>
              <a:t>“mosaicity” with visible light</a:t>
            </a:r>
          </a:p>
        </p:txBody>
      </p:sp>
    </p:spTree>
    <p:extLst>
      <p:ext uri="{BB962C8B-B14F-4D97-AF65-F5344CB8AC3E}">
        <p14:creationId xmlns:p14="http://schemas.microsoft.com/office/powerpoint/2010/main" val="173516992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a:xfrm>
            <a:off x="0" y="0"/>
            <a:ext cx="9144000" cy="1143000"/>
          </a:xfrm>
          <a:noFill/>
          <a:ln/>
        </p:spPr>
        <p:txBody>
          <a:bodyPr/>
          <a:lstStyle/>
          <a:p>
            <a:r>
              <a:rPr lang="en-US"/>
              <a:t>mosaic block = “coherence length”</a:t>
            </a:r>
          </a:p>
        </p:txBody>
      </p:sp>
      <p:sp>
        <p:nvSpPr>
          <p:cNvPr id="508931" name="Text Box 3"/>
          <p:cNvSpPr txBox="1">
            <a:spLocks noChangeArrowheads="1"/>
          </p:cNvSpPr>
          <p:nvPr/>
        </p:nvSpPr>
        <p:spPr bwMode="auto">
          <a:xfrm>
            <a:off x="354013" y="6491288"/>
            <a:ext cx="8789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0000"/>
                </a:solidFill>
              </a:rPr>
              <a:t>James R. W. (1962) </a:t>
            </a:r>
            <a:r>
              <a:rPr lang="en-US" i="1" smtClean="0">
                <a:solidFill>
                  <a:srgbClr val="000000"/>
                </a:solidFill>
              </a:rPr>
              <a:t>Optical Principles of the Diffraction of X rays.</a:t>
            </a:r>
            <a:r>
              <a:rPr lang="en-US" smtClean="0">
                <a:solidFill>
                  <a:srgbClr val="000000"/>
                </a:solidFill>
              </a:rPr>
              <a:t> Ox Bow press.</a:t>
            </a:r>
          </a:p>
        </p:txBody>
      </p:sp>
      <p:pic>
        <p:nvPicPr>
          <p:cNvPr id="508932" name="Picture 4"/>
          <p:cNvPicPr>
            <a:picLocks noChangeAspect="1" noChangeArrowheads="1"/>
          </p:cNvPicPr>
          <p:nvPr/>
        </p:nvPicPr>
        <p:blipFill>
          <a:blip r:embed="rId2">
            <a:extLst>
              <a:ext uri="{28A0092B-C50C-407E-A947-70E740481C1C}">
                <a14:useLocalDpi xmlns:a14="http://schemas.microsoft.com/office/drawing/2010/main" val="0"/>
              </a:ext>
            </a:extLst>
          </a:blip>
          <a:srcRect l="7500" t="11533" r="8473" b="868"/>
          <a:stretch>
            <a:fillRect/>
          </a:stretch>
        </p:blipFill>
        <p:spPr bwMode="auto">
          <a:xfrm>
            <a:off x="303213" y="1019175"/>
            <a:ext cx="8226425"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42073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3656013" y="1370013"/>
            <a:ext cx="4521200" cy="520700"/>
            <a:chOff x="2499" y="797"/>
            <a:chExt cx="2848" cy="328"/>
          </a:xfrm>
        </p:grpSpPr>
        <p:sp>
          <p:nvSpPr>
            <p:cNvPr id="14339" name="Text Box 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 atoms</a:t>
              </a:r>
            </a:p>
          </p:txBody>
        </p:sp>
        <p:sp>
          <p:nvSpPr>
            <p:cNvPr id="14340" name="Text Box 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0.1 </a:t>
              </a:r>
              <a:r>
                <a:rPr lang="el-GR" sz="2800">
                  <a:cs typeface="Arial" pitchFamily="34" charset="0"/>
                </a:rPr>
                <a:t>μ</a:t>
              </a:r>
              <a:r>
                <a:rPr lang="en-US" sz="2800">
                  <a:cs typeface="Arial" pitchFamily="34" charset="0"/>
                </a:rPr>
                <a:t>m</a:t>
              </a:r>
              <a:endParaRPr lang="el-GR" sz="2800">
                <a:cs typeface="Arial" pitchFamily="34" charset="0"/>
              </a:endParaRPr>
            </a:p>
          </p:txBody>
        </p:sp>
      </p:grpSp>
      <p:pic>
        <p:nvPicPr>
          <p:cNvPr id="14341" name="Picture 5" descr="linescatter_peak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linescatter_peak_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linescatter_peak_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linescatter_peak_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linescatter_peak_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linescatter_peak_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4347" name="Rectangle 11"/>
          <p:cNvSpPr>
            <a:spLocks noGrp="1" noChangeArrowheads="1"/>
          </p:cNvSpPr>
          <p:nvPr>
            <p:ph type="title"/>
          </p:nvPr>
        </p:nvSpPr>
        <p:spPr>
          <a:xfrm>
            <a:off x="685800" y="0"/>
            <a:ext cx="7772400" cy="1143000"/>
          </a:xfrm>
          <a:noFill/>
          <a:ln/>
        </p:spPr>
        <p:txBody>
          <a:bodyPr/>
          <a:lstStyle/>
          <a:p>
            <a:r>
              <a:rPr lang="en-US"/>
              <a:t>Scattering: line of atoms</a:t>
            </a:r>
          </a:p>
        </p:txBody>
      </p:sp>
      <p:pic>
        <p:nvPicPr>
          <p:cNvPr id="14348" name="Picture 12" descr="linescatter_peak_5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descr="linescatter_peak_10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4350" name="Line 14"/>
          <p:cNvSpPr>
            <a:spLocks noChangeShapeType="1"/>
          </p:cNvSpPr>
          <p:nvPr/>
        </p:nvSpPr>
        <p:spPr bwMode="auto">
          <a:xfrm>
            <a:off x="1127125" y="3067050"/>
            <a:ext cx="9525" cy="8255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p:cNvSpPr>
            <a:spLocks noChangeShapeType="1"/>
          </p:cNvSpPr>
          <p:nvPr/>
        </p:nvSpPr>
        <p:spPr bwMode="auto">
          <a:xfrm>
            <a:off x="1135063" y="1466850"/>
            <a:ext cx="0" cy="393065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p:cNvSpPr>
            <a:spLocks noChangeShapeType="1"/>
          </p:cNvSpPr>
          <p:nvPr/>
        </p:nvSpPr>
        <p:spPr bwMode="auto">
          <a:xfrm>
            <a:off x="1135063" y="-514350"/>
            <a:ext cx="0" cy="78613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353" name="Group 17"/>
          <p:cNvGrpSpPr>
            <a:grpSpLocks/>
          </p:cNvGrpSpPr>
          <p:nvPr/>
        </p:nvGrpSpPr>
        <p:grpSpPr bwMode="auto">
          <a:xfrm>
            <a:off x="3656013" y="1370013"/>
            <a:ext cx="4521200" cy="520700"/>
            <a:chOff x="2499" y="797"/>
            <a:chExt cx="2848" cy="328"/>
          </a:xfrm>
        </p:grpSpPr>
        <p:sp>
          <p:nvSpPr>
            <p:cNvPr id="14354" name="Text Box 18"/>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50 atoms</a:t>
              </a:r>
            </a:p>
          </p:txBody>
        </p:sp>
        <p:sp>
          <p:nvSpPr>
            <p:cNvPr id="14355" name="Text Box 19"/>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0.5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56" name="Group 20"/>
          <p:cNvGrpSpPr>
            <a:grpSpLocks/>
          </p:cNvGrpSpPr>
          <p:nvPr/>
        </p:nvGrpSpPr>
        <p:grpSpPr bwMode="auto">
          <a:xfrm>
            <a:off x="3656013" y="1370013"/>
            <a:ext cx="4521200" cy="520700"/>
            <a:chOff x="2499" y="797"/>
            <a:chExt cx="2848" cy="328"/>
          </a:xfrm>
        </p:grpSpPr>
        <p:sp>
          <p:nvSpPr>
            <p:cNvPr id="14357" name="Text Box 21"/>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100 atoms</a:t>
              </a:r>
            </a:p>
          </p:txBody>
        </p:sp>
        <p:sp>
          <p:nvSpPr>
            <p:cNvPr id="14358" name="Text Box 22"/>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59" name="Group 23"/>
          <p:cNvGrpSpPr>
            <a:grpSpLocks/>
          </p:cNvGrpSpPr>
          <p:nvPr/>
        </p:nvGrpSpPr>
        <p:grpSpPr bwMode="auto">
          <a:xfrm>
            <a:off x="3656013" y="1370013"/>
            <a:ext cx="4521200" cy="520700"/>
            <a:chOff x="2499" y="797"/>
            <a:chExt cx="2848" cy="328"/>
          </a:xfrm>
        </p:grpSpPr>
        <p:sp>
          <p:nvSpPr>
            <p:cNvPr id="14360" name="Text Box 24"/>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200 atoms</a:t>
              </a:r>
            </a:p>
          </p:txBody>
        </p:sp>
        <p:sp>
          <p:nvSpPr>
            <p:cNvPr id="14361" name="Text Box 25"/>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2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62" name="Group 26"/>
          <p:cNvGrpSpPr>
            <a:grpSpLocks/>
          </p:cNvGrpSpPr>
          <p:nvPr/>
        </p:nvGrpSpPr>
        <p:grpSpPr bwMode="auto">
          <a:xfrm>
            <a:off x="3656013" y="1370013"/>
            <a:ext cx="4521200" cy="520700"/>
            <a:chOff x="2499" y="797"/>
            <a:chExt cx="2848" cy="328"/>
          </a:xfrm>
        </p:grpSpPr>
        <p:sp>
          <p:nvSpPr>
            <p:cNvPr id="14363" name="Text Box 27"/>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300 atoms</a:t>
              </a:r>
            </a:p>
          </p:txBody>
        </p:sp>
        <p:sp>
          <p:nvSpPr>
            <p:cNvPr id="14364" name="Text Box 28"/>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3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65" name="Group 29"/>
          <p:cNvGrpSpPr>
            <a:grpSpLocks/>
          </p:cNvGrpSpPr>
          <p:nvPr/>
        </p:nvGrpSpPr>
        <p:grpSpPr bwMode="auto">
          <a:xfrm>
            <a:off x="3656013" y="1370013"/>
            <a:ext cx="4521200" cy="520700"/>
            <a:chOff x="2499" y="797"/>
            <a:chExt cx="2848" cy="328"/>
          </a:xfrm>
        </p:grpSpPr>
        <p:sp>
          <p:nvSpPr>
            <p:cNvPr id="14366" name="Text Box 30"/>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400 atoms</a:t>
              </a:r>
            </a:p>
          </p:txBody>
        </p:sp>
        <p:sp>
          <p:nvSpPr>
            <p:cNvPr id="14367" name="Text Box 31"/>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4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68" name="Group 32"/>
          <p:cNvGrpSpPr>
            <a:grpSpLocks/>
          </p:cNvGrpSpPr>
          <p:nvPr/>
        </p:nvGrpSpPr>
        <p:grpSpPr bwMode="auto">
          <a:xfrm>
            <a:off x="3656013" y="1370013"/>
            <a:ext cx="4521200" cy="520700"/>
            <a:chOff x="2499" y="797"/>
            <a:chExt cx="2848" cy="328"/>
          </a:xfrm>
        </p:grpSpPr>
        <p:sp>
          <p:nvSpPr>
            <p:cNvPr id="14369" name="Text Box 3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500 atoms</a:t>
              </a:r>
            </a:p>
          </p:txBody>
        </p:sp>
        <p:sp>
          <p:nvSpPr>
            <p:cNvPr id="14370" name="Text Box 3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5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71" name="Group 35"/>
          <p:cNvGrpSpPr>
            <a:grpSpLocks/>
          </p:cNvGrpSpPr>
          <p:nvPr/>
        </p:nvGrpSpPr>
        <p:grpSpPr bwMode="auto">
          <a:xfrm>
            <a:off x="3656013" y="1370013"/>
            <a:ext cx="4521200" cy="520700"/>
            <a:chOff x="2499" y="797"/>
            <a:chExt cx="2848" cy="328"/>
          </a:xfrm>
        </p:grpSpPr>
        <p:sp>
          <p:nvSpPr>
            <p:cNvPr id="14372" name="Text Box 36"/>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1000 atoms</a:t>
              </a:r>
            </a:p>
          </p:txBody>
        </p:sp>
        <p:sp>
          <p:nvSpPr>
            <p:cNvPr id="14373" name="Text Box 37"/>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 </a:t>
              </a:r>
              <a:r>
                <a:rPr lang="el-GR" sz="2800">
                  <a:cs typeface="Arial" pitchFamily="34" charset="0"/>
                </a:rPr>
                <a:t>μ</a:t>
              </a:r>
              <a:r>
                <a:rPr lang="en-US" sz="2800">
                  <a:cs typeface="Arial" pitchFamily="34" charset="0"/>
                </a:rPr>
                <a:t>m</a:t>
              </a:r>
              <a:endParaRPr lang="el-GR" sz="2800">
                <a:cs typeface="Arial" pitchFamily="34" charset="0"/>
              </a:endParaRPr>
            </a:p>
          </p:txBody>
        </p:sp>
      </p:grpSp>
      <p:sp>
        <p:nvSpPr>
          <p:cNvPr id="14374" name="Text Box 38"/>
          <p:cNvSpPr txBox="1">
            <a:spLocks noChangeArrowheads="1"/>
          </p:cNvSpPr>
          <p:nvPr/>
        </p:nvSpPr>
        <p:spPr bwMode="auto">
          <a:xfrm>
            <a:off x="4618038" y="6256338"/>
            <a:ext cx="27749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position on detector (mm)</a:t>
            </a:r>
          </a:p>
        </p:txBody>
      </p:sp>
      <p:sp>
        <p:nvSpPr>
          <p:cNvPr id="14375" name="Text Box 39"/>
          <p:cNvSpPr txBox="1">
            <a:spLocks noChangeArrowheads="1"/>
          </p:cNvSpPr>
          <p:nvPr/>
        </p:nvSpPr>
        <p:spPr bwMode="auto">
          <a:xfrm rot="16200000">
            <a:off x="1224757" y="3855243"/>
            <a:ext cx="3003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intensity (photons/SR/atom)</a:t>
            </a:r>
          </a:p>
        </p:txBody>
      </p:sp>
    </p:spTree>
    <p:extLst>
      <p:ext uri="{BB962C8B-B14F-4D97-AF65-F5344CB8AC3E}">
        <p14:creationId xmlns:p14="http://schemas.microsoft.com/office/powerpoint/2010/main" val="1313972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5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3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3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36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43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36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3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animBg="1"/>
      <p:bldP spid="143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smtClean="0"/>
              <a:t>2x X-rays !</a:t>
            </a:r>
            <a:endParaRPr lang="en-US" dirty="0"/>
          </a:p>
        </p:txBody>
      </p:sp>
    </p:spTree>
    <p:extLst>
      <p:ext uri="{BB962C8B-B14F-4D97-AF65-F5344CB8AC3E}">
        <p14:creationId xmlns:p14="http://schemas.microsoft.com/office/powerpoint/2010/main" val="986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rot="196047">
            <a:off x="3251200" y="1525588"/>
            <a:ext cx="3606800" cy="2398712"/>
            <a:chOff x="2114" y="574"/>
            <a:chExt cx="2272" cy="1511"/>
          </a:xfrm>
        </p:grpSpPr>
        <p:sp>
          <p:nvSpPr>
            <p:cNvPr id="54275" name="Freeform 3"/>
            <p:cNvSpPr>
              <a:spLocks/>
            </p:cNvSpPr>
            <p:nvPr/>
          </p:nvSpPr>
          <p:spPr bwMode="auto">
            <a:xfrm rot="2096898">
              <a:off x="2114" y="57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6" name="Freeform 4"/>
            <p:cNvSpPr>
              <a:spLocks/>
            </p:cNvSpPr>
            <p:nvPr/>
          </p:nvSpPr>
          <p:spPr bwMode="auto">
            <a:xfrm rot="2096898">
              <a:off x="2429" y="79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7" name="Freeform 5"/>
            <p:cNvSpPr>
              <a:spLocks/>
            </p:cNvSpPr>
            <p:nvPr/>
          </p:nvSpPr>
          <p:spPr bwMode="auto">
            <a:xfrm rot="2096898">
              <a:off x="2743" y="101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8" name="Freeform 6"/>
            <p:cNvSpPr>
              <a:spLocks/>
            </p:cNvSpPr>
            <p:nvPr/>
          </p:nvSpPr>
          <p:spPr bwMode="auto">
            <a:xfrm rot="2096898">
              <a:off x="3058" y="123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Freeform 7"/>
            <p:cNvSpPr>
              <a:spLocks/>
            </p:cNvSpPr>
            <p:nvPr/>
          </p:nvSpPr>
          <p:spPr bwMode="auto">
            <a:xfrm rot="2096898">
              <a:off x="3373" y="14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0" name="Freeform 8"/>
            <p:cNvSpPr>
              <a:spLocks/>
            </p:cNvSpPr>
            <p:nvPr/>
          </p:nvSpPr>
          <p:spPr bwMode="auto">
            <a:xfrm rot="2096898">
              <a:off x="3688" y="167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1" name="Freeform 9"/>
            <p:cNvSpPr>
              <a:spLocks/>
            </p:cNvSpPr>
            <p:nvPr/>
          </p:nvSpPr>
          <p:spPr bwMode="auto">
            <a:xfrm rot="2096898">
              <a:off x="4002" y="189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282" name="Rectangle 10"/>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3" name="Line 11"/>
          <p:cNvSpPr>
            <a:spLocks noChangeShapeType="1"/>
          </p:cNvSpPr>
          <p:nvPr/>
        </p:nvSpPr>
        <p:spPr bwMode="auto">
          <a:xfrm>
            <a:off x="3276600" y="1257300"/>
            <a:ext cx="0" cy="5562600"/>
          </a:xfrm>
          <a:prstGeom prst="line">
            <a:avLst/>
          </a:prstGeom>
          <a:noFill/>
          <a:ln w="762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4" name="Line 12"/>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Freeform 13"/>
          <p:cNvSpPr>
            <a:spLocks/>
          </p:cNvSpPr>
          <p:nvPr/>
        </p:nvSpPr>
        <p:spPr bwMode="auto">
          <a:xfrm>
            <a:off x="6908800" y="2705100"/>
            <a:ext cx="711200" cy="3276600"/>
          </a:xfrm>
          <a:custGeom>
            <a:avLst/>
            <a:gdLst>
              <a:gd name="T0" fmla="*/ 64 w 448"/>
              <a:gd name="T1" fmla="*/ 0 h 2064"/>
              <a:gd name="T2" fmla="*/ 64 w 448"/>
              <a:gd name="T3" fmla="*/ 144 h 2064"/>
              <a:gd name="T4" fmla="*/ 448 w 448"/>
              <a:gd name="T5" fmla="*/ 192 h 2064"/>
              <a:gd name="T6" fmla="*/ 64 w 448"/>
              <a:gd name="T7" fmla="*/ 288 h 2064"/>
              <a:gd name="T8" fmla="*/ 64 w 448"/>
              <a:gd name="T9" fmla="*/ 384 h 2064"/>
              <a:gd name="T10" fmla="*/ 64 w 448"/>
              <a:gd name="T11" fmla="*/ 576 h 2064"/>
              <a:gd name="T12" fmla="*/ 64 w 448"/>
              <a:gd name="T13" fmla="*/ 720 h 2064"/>
              <a:gd name="T14" fmla="*/ 64 w 448"/>
              <a:gd name="T15" fmla="*/ 864 h 2064"/>
              <a:gd name="T16" fmla="*/ 400 w 448"/>
              <a:gd name="T17" fmla="*/ 912 h 2064"/>
              <a:gd name="T18" fmla="*/ 64 w 448"/>
              <a:gd name="T19" fmla="*/ 1008 h 2064"/>
              <a:gd name="T20" fmla="*/ 64 w 448"/>
              <a:gd name="T21" fmla="*/ 1104 h 2064"/>
              <a:gd name="T22" fmla="*/ 64 w 448"/>
              <a:gd name="T23" fmla="*/ 1248 h 2064"/>
              <a:gd name="T24" fmla="*/ 64 w 448"/>
              <a:gd name="T25" fmla="*/ 1392 h 2064"/>
              <a:gd name="T26" fmla="*/ 64 w 448"/>
              <a:gd name="T27" fmla="*/ 1488 h 2064"/>
              <a:gd name="T28" fmla="*/ 64 w 448"/>
              <a:gd name="T29" fmla="*/ 1632 h 2064"/>
              <a:gd name="T30" fmla="*/ 400 w 448"/>
              <a:gd name="T31" fmla="*/ 1680 h 2064"/>
              <a:gd name="T32" fmla="*/ 64 w 448"/>
              <a:gd name="T33" fmla="*/ 1776 h 2064"/>
              <a:gd name="T34" fmla="*/ 64 w 448"/>
              <a:gd name="T35" fmla="*/ 1872 h 2064"/>
              <a:gd name="T36" fmla="*/ 64 w 448"/>
              <a:gd name="T37" fmla="*/ 1968 h 2064"/>
              <a:gd name="T38" fmla="*/ 64 w 448"/>
              <a:gd name="T39"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8" h="2064">
                <a:moveTo>
                  <a:pt x="64" y="0"/>
                </a:moveTo>
                <a:cubicBezTo>
                  <a:pt x="32" y="56"/>
                  <a:pt x="0" y="112"/>
                  <a:pt x="64" y="144"/>
                </a:cubicBezTo>
                <a:cubicBezTo>
                  <a:pt x="128" y="176"/>
                  <a:pt x="448" y="168"/>
                  <a:pt x="448" y="192"/>
                </a:cubicBezTo>
                <a:cubicBezTo>
                  <a:pt x="448" y="216"/>
                  <a:pt x="128" y="256"/>
                  <a:pt x="64" y="288"/>
                </a:cubicBezTo>
                <a:cubicBezTo>
                  <a:pt x="0" y="320"/>
                  <a:pt x="64" y="336"/>
                  <a:pt x="64" y="384"/>
                </a:cubicBezTo>
                <a:cubicBezTo>
                  <a:pt x="64" y="432"/>
                  <a:pt x="64" y="520"/>
                  <a:pt x="64" y="576"/>
                </a:cubicBezTo>
                <a:cubicBezTo>
                  <a:pt x="64" y="632"/>
                  <a:pt x="64" y="672"/>
                  <a:pt x="64" y="720"/>
                </a:cubicBezTo>
                <a:cubicBezTo>
                  <a:pt x="64" y="768"/>
                  <a:pt x="8" y="832"/>
                  <a:pt x="64" y="864"/>
                </a:cubicBezTo>
                <a:cubicBezTo>
                  <a:pt x="120" y="896"/>
                  <a:pt x="400" y="888"/>
                  <a:pt x="400" y="912"/>
                </a:cubicBezTo>
                <a:cubicBezTo>
                  <a:pt x="400" y="936"/>
                  <a:pt x="120" y="976"/>
                  <a:pt x="64" y="1008"/>
                </a:cubicBezTo>
                <a:cubicBezTo>
                  <a:pt x="8" y="1040"/>
                  <a:pt x="64" y="1064"/>
                  <a:pt x="64" y="1104"/>
                </a:cubicBezTo>
                <a:cubicBezTo>
                  <a:pt x="64" y="1144"/>
                  <a:pt x="64" y="1200"/>
                  <a:pt x="64" y="1248"/>
                </a:cubicBezTo>
                <a:cubicBezTo>
                  <a:pt x="64" y="1296"/>
                  <a:pt x="64" y="1352"/>
                  <a:pt x="64" y="1392"/>
                </a:cubicBezTo>
                <a:cubicBezTo>
                  <a:pt x="64" y="1432"/>
                  <a:pt x="64" y="1448"/>
                  <a:pt x="64" y="1488"/>
                </a:cubicBezTo>
                <a:cubicBezTo>
                  <a:pt x="64" y="1528"/>
                  <a:pt x="8" y="1600"/>
                  <a:pt x="64" y="1632"/>
                </a:cubicBezTo>
                <a:cubicBezTo>
                  <a:pt x="120" y="1664"/>
                  <a:pt x="400" y="1656"/>
                  <a:pt x="400" y="1680"/>
                </a:cubicBezTo>
                <a:cubicBezTo>
                  <a:pt x="400" y="1704"/>
                  <a:pt x="120" y="1744"/>
                  <a:pt x="64" y="1776"/>
                </a:cubicBezTo>
                <a:cubicBezTo>
                  <a:pt x="8" y="1808"/>
                  <a:pt x="64" y="1840"/>
                  <a:pt x="64" y="1872"/>
                </a:cubicBezTo>
                <a:cubicBezTo>
                  <a:pt x="64" y="1904"/>
                  <a:pt x="64" y="1936"/>
                  <a:pt x="64" y="1968"/>
                </a:cubicBezTo>
                <a:cubicBezTo>
                  <a:pt x="64" y="2000"/>
                  <a:pt x="64" y="2032"/>
                  <a:pt x="64" y="206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6" name="Text Box 14"/>
          <p:cNvSpPr txBox="1">
            <a:spLocks noChangeArrowheads="1"/>
          </p:cNvSpPr>
          <p:nvPr/>
        </p:nvSpPr>
        <p:spPr bwMode="auto">
          <a:xfrm rot="16200000">
            <a:off x="3037682" y="5915818"/>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“crystal”</a:t>
            </a:r>
          </a:p>
        </p:txBody>
      </p:sp>
      <p:sp>
        <p:nvSpPr>
          <p:cNvPr id="54287" name="Text Box 15"/>
          <p:cNvSpPr txBox="1">
            <a:spLocks noChangeArrowheads="1"/>
          </p:cNvSpPr>
          <p:nvPr/>
        </p:nvSpPr>
        <p:spPr bwMode="auto">
          <a:xfrm rot="162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detector</a:t>
            </a:r>
          </a:p>
        </p:txBody>
      </p:sp>
      <p:sp>
        <p:nvSpPr>
          <p:cNvPr id="54288" name="Text Box 1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x-ray beam</a:t>
            </a:r>
          </a:p>
        </p:txBody>
      </p:sp>
      <p:sp>
        <p:nvSpPr>
          <p:cNvPr id="54289" name="Text Box 17"/>
          <p:cNvSpPr txBox="1">
            <a:spLocks noChangeArrowheads="1"/>
          </p:cNvSpPr>
          <p:nvPr/>
        </p:nvSpPr>
        <p:spPr bwMode="auto">
          <a:xfrm>
            <a:off x="7848600" y="3848100"/>
            <a:ext cx="102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peak</a:t>
            </a:r>
          </a:p>
          <a:p>
            <a:r>
              <a:rPr lang="en-US"/>
              <a:t>intensity</a:t>
            </a:r>
          </a:p>
        </p:txBody>
      </p:sp>
      <p:grpSp>
        <p:nvGrpSpPr>
          <p:cNvPr id="54290" name="Group 18"/>
          <p:cNvGrpSpPr>
            <a:grpSpLocks/>
          </p:cNvGrpSpPr>
          <p:nvPr/>
        </p:nvGrpSpPr>
        <p:grpSpPr bwMode="auto">
          <a:xfrm>
            <a:off x="-1676400" y="4610100"/>
            <a:ext cx="4876800" cy="304800"/>
            <a:chOff x="288" y="3936"/>
            <a:chExt cx="3072" cy="192"/>
          </a:xfrm>
        </p:grpSpPr>
        <p:sp>
          <p:nvSpPr>
            <p:cNvPr id="54291" name="Freeform 19"/>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2" name="Freeform 20"/>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3" name="Freeform 21"/>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4" name="Freeform 22"/>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5" name="Freeform 23"/>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6" name="Freeform 24"/>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7" name="Freeform 25"/>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8" name="Freeform 26"/>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299" name="Group 27"/>
          <p:cNvGrpSpPr>
            <a:grpSpLocks/>
          </p:cNvGrpSpPr>
          <p:nvPr/>
        </p:nvGrpSpPr>
        <p:grpSpPr bwMode="auto">
          <a:xfrm>
            <a:off x="-1676400" y="3390900"/>
            <a:ext cx="4876800" cy="304800"/>
            <a:chOff x="288" y="3936"/>
            <a:chExt cx="3072" cy="192"/>
          </a:xfrm>
        </p:grpSpPr>
        <p:sp>
          <p:nvSpPr>
            <p:cNvPr id="54300" name="Freeform 2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1" name="Freeform 2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2" name="Freeform 3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3" name="Freeform 3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4" name="Freeform 3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5" name="Freeform 3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6" name="Freeform 3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7" name="Freeform 3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08" name="Group 36"/>
          <p:cNvGrpSpPr>
            <a:grpSpLocks/>
          </p:cNvGrpSpPr>
          <p:nvPr/>
        </p:nvGrpSpPr>
        <p:grpSpPr bwMode="auto">
          <a:xfrm>
            <a:off x="-1752600" y="1257300"/>
            <a:ext cx="4876800" cy="304800"/>
            <a:chOff x="288" y="3936"/>
            <a:chExt cx="3072" cy="192"/>
          </a:xfrm>
        </p:grpSpPr>
        <p:sp>
          <p:nvSpPr>
            <p:cNvPr id="54309" name="Freeform 3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0" name="Freeform 3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1" name="Freeform 3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2" name="Freeform 4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3" name="Freeform 4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4" name="Freeform 4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5" name="Freeform 4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6" name="Freeform 4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17" name="Group 45"/>
          <p:cNvGrpSpPr>
            <a:grpSpLocks/>
          </p:cNvGrpSpPr>
          <p:nvPr/>
        </p:nvGrpSpPr>
        <p:grpSpPr bwMode="auto">
          <a:xfrm rot="245220">
            <a:off x="3363913" y="3532188"/>
            <a:ext cx="3640137" cy="620712"/>
            <a:chOff x="2119" y="1780"/>
            <a:chExt cx="2293" cy="391"/>
          </a:xfrm>
        </p:grpSpPr>
        <p:sp>
          <p:nvSpPr>
            <p:cNvPr id="54318" name="Freeform 46"/>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9" name="Freeform 47"/>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0" name="Freeform 48"/>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1" name="Freeform 49"/>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2" name="Freeform 50"/>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3" name="Freeform 51"/>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24" name="Group 52"/>
          <p:cNvGrpSpPr>
            <a:grpSpLocks/>
          </p:cNvGrpSpPr>
          <p:nvPr/>
        </p:nvGrpSpPr>
        <p:grpSpPr bwMode="auto">
          <a:xfrm>
            <a:off x="3375025" y="4076700"/>
            <a:ext cx="3624263" cy="744538"/>
            <a:chOff x="2126" y="2124"/>
            <a:chExt cx="2283" cy="469"/>
          </a:xfrm>
        </p:grpSpPr>
        <p:sp>
          <p:nvSpPr>
            <p:cNvPr id="54325" name="Freeform 53"/>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6" name="Freeform 54"/>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7" name="Freeform 55"/>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8" name="Freeform 56"/>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9" name="Freeform 57"/>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30" name="Freeform 58"/>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331" name="Text Box 59"/>
          <p:cNvSpPr txBox="1">
            <a:spLocks noChangeArrowheads="1"/>
          </p:cNvSpPr>
          <p:nvPr/>
        </p:nvSpPr>
        <p:spPr bwMode="auto">
          <a:xfrm>
            <a:off x="7772400" y="506730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integrated</a:t>
            </a:r>
          </a:p>
          <a:p>
            <a:r>
              <a:rPr lang="en-US"/>
              <a:t>intensity</a:t>
            </a:r>
          </a:p>
        </p:txBody>
      </p:sp>
      <p:sp>
        <p:nvSpPr>
          <p:cNvPr id="54332" name="AutoShape 60"/>
          <p:cNvSpPr>
            <a:spLocks/>
          </p:cNvSpPr>
          <p:nvPr/>
        </p:nvSpPr>
        <p:spPr bwMode="auto">
          <a:xfrm>
            <a:off x="7620000" y="5143500"/>
            <a:ext cx="152400" cy="457200"/>
          </a:xfrm>
          <a:prstGeom prst="rightBrace">
            <a:avLst>
              <a:gd name="adj1" fmla="val 25000"/>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33" name="Line 61"/>
          <p:cNvSpPr>
            <a:spLocks noChangeShapeType="1"/>
          </p:cNvSpPr>
          <p:nvPr/>
        </p:nvSpPr>
        <p:spPr bwMode="auto">
          <a:xfrm flipH="1">
            <a:off x="7620000" y="4152900"/>
            <a:ext cx="228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34" name="Rectangle 6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tx2"/>
                </a:solidFill>
              </a:rPr>
              <a:t>Scattering: line of atoms</a:t>
            </a:r>
          </a:p>
        </p:txBody>
      </p:sp>
    </p:spTree>
    <p:extLst>
      <p:ext uri="{BB962C8B-B14F-4D97-AF65-F5344CB8AC3E}">
        <p14:creationId xmlns:p14="http://schemas.microsoft.com/office/powerpoint/2010/main" val="1545315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3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3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3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p:bldP spid="54331" grpId="0"/>
      <p:bldP spid="54332" grpId="0" animBg="1"/>
      <p:bldP spid="543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143000"/>
          </a:xfrm>
          <a:noFill/>
          <a:ln/>
        </p:spPr>
        <p:txBody>
          <a:bodyPr/>
          <a:lstStyle/>
          <a:p>
            <a:r>
              <a:rPr lang="en-US"/>
              <a:t>Scattering: line of atoms</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7900"/>
            <a:ext cx="7313613"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551238" y="3492500"/>
            <a:ext cx="1952625" cy="522288"/>
            <a:chOff x="2237" y="2304"/>
            <a:chExt cx="1230" cy="329"/>
          </a:xfrm>
        </p:grpSpPr>
        <p:sp>
          <p:nvSpPr>
            <p:cNvPr id="15365" name="Line 5"/>
            <p:cNvSpPr>
              <a:spLocks noChangeShapeType="1"/>
            </p:cNvSpPr>
            <p:nvPr/>
          </p:nvSpPr>
          <p:spPr bwMode="auto">
            <a:xfrm flipH="1" flipV="1">
              <a:off x="2237" y="2304"/>
              <a:ext cx="626" cy="225"/>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Text Box 6"/>
            <p:cNvSpPr txBox="1">
              <a:spLocks noChangeArrowheads="1"/>
            </p:cNvSpPr>
            <p:nvPr/>
          </p:nvSpPr>
          <p:spPr bwMode="auto">
            <a:xfrm>
              <a:off x="2855" y="240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 factor</a:t>
              </a:r>
            </a:p>
          </p:txBody>
        </p:sp>
      </p:grpSp>
      <p:grpSp>
        <p:nvGrpSpPr>
          <p:cNvPr id="15367" name="Group 7"/>
          <p:cNvGrpSpPr>
            <a:grpSpLocks/>
          </p:cNvGrpSpPr>
          <p:nvPr/>
        </p:nvGrpSpPr>
        <p:grpSpPr bwMode="auto">
          <a:xfrm>
            <a:off x="6623050" y="1757363"/>
            <a:ext cx="908050" cy="1435100"/>
            <a:chOff x="3549" y="1235"/>
            <a:chExt cx="572" cy="904"/>
          </a:xfrm>
        </p:grpSpPr>
        <p:sp>
          <p:nvSpPr>
            <p:cNvPr id="15368" name="Line 8"/>
            <p:cNvSpPr>
              <a:spLocks noChangeShapeType="1"/>
            </p:cNvSpPr>
            <p:nvPr/>
          </p:nvSpPr>
          <p:spPr bwMode="auto">
            <a:xfrm flipH="1" flipV="1">
              <a:off x="3773" y="1235"/>
              <a:ext cx="50" cy="526"/>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9" name="Text Box 9"/>
            <p:cNvSpPr txBox="1">
              <a:spLocks noChangeArrowheads="1"/>
            </p:cNvSpPr>
            <p:nvPr/>
          </p:nvSpPr>
          <p:spPr bwMode="auto">
            <a:xfrm>
              <a:off x="3549" y="1735"/>
              <a:ext cx="5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mosaic</a:t>
              </a:r>
            </a:p>
            <a:p>
              <a:r>
                <a:rPr lang="en-US"/>
                <a:t>spread</a:t>
              </a:r>
            </a:p>
          </p:txBody>
        </p:sp>
      </p:grpSp>
      <p:sp>
        <p:nvSpPr>
          <p:cNvPr id="15370" name="Text Box 10"/>
          <p:cNvSpPr txBox="1">
            <a:spLocks noChangeArrowheads="1"/>
          </p:cNvSpPr>
          <p:nvPr/>
        </p:nvSpPr>
        <p:spPr bwMode="auto">
          <a:xfrm rot="16200000">
            <a:off x="-1041400" y="3328988"/>
            <a:ext cx="39306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peak intensity (photons/SR)</a:t>
            </a:r>
          </a:p>
        </p:txBody>
      </p:sp>
      <p:sp>
        <p:nvSpPr>
          <p:cNvPr id="15371" name="Text Box 11"/>
          <p:cNvSpPr txBox="1">
            <a:spLocks noChangeArrowheads="1"/>
          </p:cNvSpPr>
          <p:nvPr/>
        </p:nvSpPr>
        <p:spPr bwMode="auto">
          <a:xfrm>
            <a:off x="3100388" y="6261100"/>
            <a:ext cx="33543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number of atoms in line</a:t>
            </a:r>
          </a:p>
        </p:txBody>
      </p:sp>
      <p:sp>
        <p:nvSpPr>
          <p:cNvPr id="15372" name="Rectangle 12"/>
          <p:cNvSpPr>
            <a:spLocks noChangeArrowheads="1"/>
          </p:cNvSpPr>
          <p:nvPr/>
        </p:nvSpPr>
        <p:spPr bwMode="auto">
          <a:xfrm>
            <a:off x="3155950" y="989013"/>
            <a:ext cx="3395663"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373" name="Group 13"/>
          <p:cNvGrpSpPr>
            <a:grpSpLocks/>
          </p:cNvGrpSpPr>
          <p:nvPr/>
        </p:nvGrpSpPr>
        <p:grpSpPr bwMode="auto">
          <a:xfrm>
            <a:off x="5281613" y="1868488"/>
            <a:ext cx="1049337" cy="1682750"/>
            <a:chOff x="3327" y="1129"/>
            <a:chExt cx="661" cy="1060"/>
          </a:xfrm>
        </p:grpSpPr>
        <p:sp>
          <p:nvSpPr>
            <p:cNvPr id="15374" name="Line 14"/>
            <p:cNvSpPr>
              <a:spLocks noChangeShapeType="1"/>
            </p:cNvSpPr>
            <p:nvPr/>
          </p:nvSpPr>
          <p:spPr bwMode="auto">
            <a:xfrm flipH="1" flipV="1">
              <a:off x="3327" y="1129"/>
              <a:ext cx="176" cy="516"/>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5" name="Text Box 15"/>
            <p:cNvSpPr txBox="1">
              <a:spLocks noChangeArrowheads="1"/>
            </p:cNvSpPr>
            <p:nvPr/>
          </p:nvSpPr>
          <p:spPr bwMode="auto">
            <a:xfrm>
              <a:off x="3416" y="1612"/>
              <a:ext cx="572"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mosaic</a:t>
              </a:r>
            </a:p>
            <a:p>
              <a:r>
                <a:rPr lang="en-US"/>
                <a:t>block</a:t>
              </a:r>
            </a:p>
            <a:p>
              <a:r>
                <a:rPr lang="en-US"/>
                <a:t>size</a:t>
              </a:r>
            </a:p>
          </p:txBody>
        </p:sp>
      </p:grpSp>
      <p:sp>
        <p:nvSpPr>
          <p:cNvPr id="15376" name="Text Box 16"/>
          <p:cNvSpPr txBox="1">
            <a:spLocks noChangeArrowheads="1"/>
          </p:cNvSpPr>
          <p:nvPr/>
        </p:nvSpPr>
        <p:spPr bwMode="auto">
          <a:xfrm>
            <a:off x="1885950" y="4592638"/>
            <a:ext cx="6505575"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sz="3200"/>
              <a:t>depends on detector distance !!!</a:t>
            </a:r>
          </a:p>
          <a:p>
            <a:pPr>
              <a:buFontTx/>
              <a:buChar char="•"/>
            </a:pPr>
            <a:r>
              <a:rPr lang="en-US" sz="3200"/>
              <a:t>integrated intensity never changes</a:t>
            </a:r>
          </a:p>
        </p:txBody>
      </p:sp>
    </p:spTree>
    <p:extLst>
      <p:ext uri="{BB962C8B-B14F-4D97-AF65-F5344CB8AC3E}">
        <p14:creationId xmlns:p14="http://schemas.microsoft.com/office/powerpoint/2010/main" val="1802376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76">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76">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3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6" name="Oval 2"/>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27" name="Rectangle 3"/>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29" name="Line 5"/>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30" name="Rectangle 6"/>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1" name="Oval 7"/>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2" name="Rectangle 8"/>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3" name="Rectangle 9"/>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4" name="Rectangle 10"/>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5" name="Line 11"/>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36" name="Oval 12"/>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7" name="Oval 13"/>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8" name="Rectangle 14"/>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9" name="Rectangle 15"/>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0" name="Rectangle 16"/>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1" name="Oval 17"/>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2" name="Rectangle 18"/>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3" name="Line 19"/>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44" name="Rectangle 20"/>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5" name="Line 21"/>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46" name="Line 22"/>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47" name="Text Box 2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648" name="Text Box 2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649" name="Text Box 25"/>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650" name="Text Box 26"/>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90651" name="Text Box 27"/>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652" name="Freeform 28"/>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3" name="Line 29"/>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4" name="Text Box 30"/>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655" name="Line 31"/>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6" name="Text Box 32"/>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57" name="Text Box 33"/>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58" name="Line 34"/>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9" name="Rectangle 35"/>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0" name="Oval 36"/>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1" name="Rectangle 37"/>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2" name="Rectangle 38"/>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3" name="Line 39"/>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64" name="Oval 40"/>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5" name="Oval 4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6" name="Rectangle 4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7" name="Rectangle 4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8" name="Rectangle 4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9" name="Oval 4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70" name="Rectangle 4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71" name="Line 47"/>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72" name="Rectangle 48"/>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73" name="Line 49"/>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74" name="Line 50"/>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75" name="Text Box 5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676" name="Text Box 52"/>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677" name="Text Box 53"/>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678" name="Text Box 54"/>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90679" name="Text Box 5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680" name="Freeform 5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1" name="Line 57"/>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2" name="Text Box 58"/>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683" name="Line 59"/>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4" name="Text Box 60"/>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85" name="Text Box 61"/>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86" name="Line 6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7" name="Rectangle 6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88" name="Oval 6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89" name="Rectangle 65"/>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0" name="Rectangle 66"/>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1" name="Rectangle 67"/>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2" name="Text Box 6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693" name="Text Box 6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694" name="Text Box 70"/>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90695" name="Text Box 71"/>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696" name="Freeform 72"/>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97" name="Text Box 73"/>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698" name="Oval 74"/>
          <p:cNvSpPr>
            <a:spLocks noChangeArrowheads="1"/>
          </p:cNvSpPr>
          <p:nvPr/>
        </p:nvSpPr>
        <p:spPr bwMode="auto">
          <a:xfrm rot="-617010">
            <a:off x="-3314700" y="1425575"/>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9" name="Oval 75"/>
          <p:cNvSpPr>
            <a:spLocks noChangeAspect="1" noChangeArrowheads="1"/>
          </p:cNvSpPr>
          <p:nvPr/>
        </p:nvSpPr>
        <p:spPr bwMode="auto">
          <a:xfrm rot="-617010">
            <a:off x="-3314700" y="5091113"/>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00" name="Oval 76"/>
          <p:cNvSpPr>
            <a:spLocks noChangeArrowheads="1"/>
          </p:cNvSpPr>
          <p:nvPr/>
        </p:nvSpPr>
        <p:spPr bwMode="auto">
          <a:xfrm rot="-617010">
            <a:off x="-2173288" y="1423988"/>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01" name="Line 77"/>
          <p:cNvSpPr>
            <a:spLocks noChangeShapeType="1"/>
          </p:cNvSpPr>
          <p:nvPr/>
        </p:nvSpPr>
        <p:spPr bwMode="auto">
          <a:xfrm rot="-617010">
            <a:off x="1279525" y="5686425"/>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2" name="Text Box 78"/>
          <p:cNvSpPr txBox="1">
            <a:spLocks noChangeArrowheads="1"/>
          </p:cNvSpPr>
          <p:nvPr/>
        </p:nvSpPr>
        <p:spPr bwMode="auto">
          <a:xfrm rot="-617010">
            <a:off x="212725" y="2551113"/>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703" name="Line 79"/>
          <p:cNvSpPr>
            <a:spLocks noChangeShapeType="1"/>
          </p:cNvSpPr>
          <p:nvPr/>
        </p:nvSpPr>
        <p:spPr bwMode="auto">
          <a:xfrm rot="-617010">
            <a:off x="1209675" y="5573713"/>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4" name="Text Box 80"/>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705" name="Text Box 81"/>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706" name="Line 82"/>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7" name="Rectangle 83"/>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08" name="Line 84"/>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9" name="Rectangle 85"/>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0" name="Line 86"/>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1" name="Rectangle 8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2" name="Line 8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3" name="Line 89"/>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4" name="Rectangle 90"/>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5" name="Rectangle 91"/>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6" name="Line 92"/>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7" name="Oval 93"/>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8" name="Oval 94"/>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9" name="Rectangle 95"/>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0" name="Rectangle 96"/>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1" name="Oval 97"/>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2" name="Line 9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23" name="Rectangle 9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4" name="Line 10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25" name="Line 10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26" name="Text Box 10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727" name="Text Box 10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728" name="Text Box 10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729" name="Text Box 10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90730" name="Text Box 10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731" name="Freeform 10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32" name="Oval 10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33" name="Oval 10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34" name="Text Box 11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735" name="Line 11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36" name="Rectangle 11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37" name="Text Box 11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738" name="Line 11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39" name="Line 11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40" name="Rectangle 1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41" name="Rectangle 1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Tree>
    <p:extLst>
      <p:ext uri="{BB962C8B-B14F-4D97-AF65-F5344CB8AC3E}">
        <p14:creationId xmlns:p14="http://schemas.microsoft.com/office/powerpoint/2010/main" val="33850876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674" name="Picture 2" descr="perfect_det"/>
          <p:cNvPicPr>
            <a:picLocks noChangeAspect="1" noChangeArrowheads="1"/>
          </p:cNvPicPr>
          <p:nvPr/>
        </p:nvPicPr>
        <p:blipFill>
          <a:blip r:embed="rId2">
            <a:lum bright="-42000" contrast="80000"/>
            <a:extLst>
              <a:ext uri="{28A0092B-C50C-407E-A947-70E740481C1C}">
                <a14:useLocalDpi xmlns:a14="http://schemas.microsoft.com/office/drawing/2010/main" val="0"/>
              </a:ext>
            </a:extLst>
          </a:blip>
          <a:srcRect r="6245"/>
          <a:stretch>
            <a:fillRect/>
          </a:stretch>
        </p:blipFill>
        <p:spPr bwMode="auto">
          <a:xfrm>
            <a:off x="0" y="-457200"/>
            <a:ext cx="9144000" cy="7315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692675" name="Group 3"/>
          <p:cNvGrpSpPr>
            <a:grpSpLocks/>
          </p:cNvGrpSpPr>
          <p:nvPr/>
        </p:nvGrpSpPr>
        <p:grpSpPr bwMode="auto">
          <a:xfrm>
            <a:off x="4557713" y="-457200"/>
            <a:ext cx="4586287" cy="7315200"/>
            <a:chOff x="2871" y="-288"/>
            <a:chExt cx="2889" cy="4608"/>
          </a:xfrm>
        </p:grpSpPr>
        <p:pic>
          <p:nvPicPr>
            <p:cNvPr id="1692676" name="Picture 4" descr="normal_det"/>
            <p:cNvPicPr>
              <a:picLocks noChangeAspect="1" noChangeArrowheads="1"/>
            </p:cNvPicPr>
            <p:nvPr/>
          </p:nvPicPr>
          <p:blipFill>
            <a:blip r:embed="rId3">
              <a:lum bright="-42000" contrast="80000"/>
              <a:extLst>
                <a:ext uri="{28A0092B-C50C-407E-A947-70E740481C1C}">
                  <a14:useLocalDpi xmlns:a14="http://schemas.microsoft.com/office/drawing/2010/main" val="0"/>
                </a:ext>
              </a:extLst>
            </a:blip>
            <a:srcRect r="52977"/>
            <a:stretch>
              <a:fillRect/>
            </a:stretch>
          </p:blipFill>
          <p:spPr bwMode="auto">
            <a:xfrm>
              <a:off x="2871" y="-288"/>
              <a:ext cx="2889" cy="460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92677" name="Text Box 5"/>
            <p:cNvSpPr txBox="1">
              <a:spLocks noChangeArrowheads="1"/>
            </p:cNvSpPr>
            <p:nvPr/>
          </p:nvSpPr>
          <p:spPr bwMode="auto">
            <a:xfrm>
              <a:off x="3263" y="944"/>
              <a:ext cx="2230" cy="288"/>
            </a:xfrm>
            <a:prstGeom prst="rect">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a:solidFill>
                    <a:srgbClr val="FF0000"/>
                  </a:solidFill>
                  <a:effectLst>
                    <a:outerShdw blurRad="38100" dist="38100" dir="2700000" algn="tl">
                      <a:srgbClr val="C0C0C0"/>
                    </a:outerShdw>
                  </a:effectLst>
                </a:rPr>
                <a:t>“realistic” PSF</a:t>
              </a:r>
              <a:endParaRPr lang="en-US" sz="2400" b="1">
                <a:solidFill>
                  <a:srgbClr val="009900"/>
                </a:solidFill>
                <a:effectLst>
                  <a:outerShdw blurRad="38100" dist="38100" dir="2700000" algn="tl">
                    <a:srgbClr val="C0C0C0"/>
                  </a:outerShdw>
                </a:effectLst>
              </a:endParaRPr>
            </a:p>
          </p:txBody>
        </p:sp>
      </p:grpSp>
      <p:sp>
        <p:nvSpPr>
          <p:cNvPr id="1692678" name="Text Box 6"/>
          <p:cNvSpPr txBox="1">
            <a:spLocks noChangeArrowheads="1"/>
          </p:cNvSpPr>
          <p:nvPr/>
        </p:nvSpPr>
        <p:spPr bwMode="auto">
          <a:xfrm>
            <a:off x="1190625" y="1498600"/>
            <a:ext cx="1690688" cy="457200"/>
          </a:xfrm>
          <a:prstGeom prst="rect">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008000"/>
                </a:solidFill>
                <a:effectLst>
                  <a:outerShdw blurRad="38100" dist="38100" dir="2700000" algn="tl">
                    <a:srgbClr val="C0C0C0"/>
                  </a:outerShdw>
                </a:effectLst>
              </a:rPr>
              <a:t>“no” PSF</a:t>
            </a:r>
          </a:p>
        </p:txBody>
      </p:sp>
      <p:sp>
        <p:nvSpPr>
          <p:cNvPr id="1692679" name="AutoShape 7"/>
          <p:cNvSpPr>
            <a:spLocks noChangeArrowheads="1"/>
          </p:cNvSpPr>
          <p:nvPr/>
        </p:nvSpPr>
        <p:spPr bwMode="auto">
          <a:xfrm>
            <a:off x="-1449388" y="-515938"/>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2680" name="Rectangle 8"/>
          <p:cNvSpPr>
            <a:spLocks noGrp="1" noChangeArrowheads="1"/>
          </p:cNvSpPr>
          <p:nvPr>
            <p:ph type="title"/>
          </p:nvPr>
        </p:nvSpPr>
        <p:spPr>
          <a:xfrm>
            <a:off x="685800" y="0"/>
            <a:ext cx="7772400" cy="1143000"/>
          </a:xfrm>
          <a:noFill/>
        </p:spPr>
        <p:txBody>
          <a:bodyPr/>
          <a:lstStyle/>
          <a:p>
            <a:r>
              <a:rPr lang="en-US" sz="5400">
                <a:solidFill>
                  <a:schemeClr val="tx1"/>
                </a:solidFill>
              </a:rPr>
              <a:t>Point Spread Function</a:t>
            </a:r>
          </a:p>
        </p:txBody>
      </p:sp>
    </p:spTree>
    <p:extLst>
      <p:ext uri="{BB962C8B-B14F-4D97-AF65-F5344CB8AC3E}">
        <p14:creationId xmlns:p14="http://schemas.microsoft.com/office/powerpoint/2010/main" val="366648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692675"/>
                                        </p:tgtEl>
                                        <p:attrNameLst>
                                          <p:attrName>style.visibility</p:attrName>
                                        </p:attrNameLst>
                                      </p:cBhvr>
                                      <p:to>
                                        <p:strVal val="visible"/>
                                      </p:to>
                                    </p:set>
                                    <p:anim calcmode="lin" valueType="num">
                                      <p:cBhvr additive="base">
                                        <p:cTn id="7" dur="500" fill="hold"/>
                                        <p:tgtEl>
                                          <p:spTgt spid="1692675"/>
                                        </p:tgtEl>
                                        <p:attrNameLst>
                                          <p:attrName>ppt_x</p:attrName>
                                        </p:attrNameLst>
                                      </p:cBhvr>
                                      <p:tavLst>
                                        <p:tav tm="0">
                                          <p:val>
                                            <p:strVal val="1+#ppt_w/2"/>
                                          </p:val>
                                        </p:tav>
                                        <p:tav tm="100000">
                                          <p:val>
                                            <p:strVal val="#ppt_x"/>
                                          </p:val>
                                        </p:tav>
                                      </p:tavLst>
                                    </p:anim>
                                    <p:anim calcmode="lin" valueType="num">
                                      <p:cBhvr additive="base">
                                        <p:cTn id="8" dur="500" fill="hold"/>
                                        <p:tgtEl>
                                          <p:spTgt spid="16926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p:txBody>
          <a:bodyPr/>
          <a:lstStyle/>
          <a:p>
            <a:r>
              <a:rPr lang="en-US" sz="6000" dirty="0" smtClean="0"/>
              <a:t>Law of Convolution</a:t>
            </a:r>
            <a:endParaRPr lang="en-US" sz="6000" dirty="0"/>
          </a:p>
        </p:txBody>
      </p:sp>
      <p:sp>
        <p:nvSpPr>
          <p:cNvPr id="1259523" name="Rectangle 3"/>
          <p:cNvSpPr>
            <a:spLocks noGrp="1" noChangeArrowheads="1"/>
          </p:cNvSpPr>
          <p:nvPr>
            <p:ph type="body" idx="1"/>
          </p:nvPr>
        </p:nvSpPr>
        <p:spPr/>
        <p:txBody>
          <a:bodyPr/>
          <a:lstStyle/>
          <a:p>
            <a:pPr algn="ctr">
              <a:buFontTx/>
              <a:buNone/>
            </a:pPr>
            <a:endParaRPr lang="en-US" sz="2400">
              <a:cs typeface="Arial" pitchFamily="34" charset="0"/>
            </a:endParaRPr>
          </a:p>
          <a:p>
            <a:pPr algn="ctr">
              <a:buFontTx/>
              <a:buNone/>
            </a:pPr>
            <a:r>
              <a:rPr lang="en-US" sz="5400">
                <a:cs typeface="Arial" pitchFamily="34" charset="0"/>
              </a:rPr>
              <a:t>1</a:t>
            </a:r>
            <a:r>
              <a:rPr lang="en-US" sz="5400" baseline="50000">
                <a:solidFill>
                  <a:schemeClr val="bg2"/>
                </a:solidFill>
                <a:cs typeface="Arial" pitchFamily="34" charset="0"/>
              </a:rPr>
              <a:t>2</a:t>
            </a:r>
            <a:r>
              <a:rPr lang="en-US" sz="5400">
                <a:cs typeface="Arial" pitchFamily="34" charset="0"/>
              </a:rPr>
              <a:t> + 1</a:t>
            </a:r>
            <a:r>
              <a:rPr lang="en-US" sz="5400" baseline="50000">
                <a:solidFill>
                  <a:schemeClr val="bg2"/>
                </a:solidFill>
                <a:cs typeface="Arial" pitchFamily="34" charset="0"/>
              </a:rPr>
              <a:t>2</a:t>
            </a:r>
            <a:r>
              <a:rPr lang="en-US" sz="5400">
                <a:cs typeface="Arial" pitchFamily="34" charset="0"/>
              </a:rPr>
              <a:t> = 1.4</a:t>
            </a:r>
            <a:r>
              <a:rPr lang="en-US" sz="5400" baseline="50000">
                <a:solidFill>
                  <a:schemeClr val="bg2"/>
                </a:solidFill>
                <a:cs typeface="Arial" pitchFamily="34" charset="0"/>
              </a:rPr>
              <a:t>2</a:t>
            </a:r>
          </a:p>
          <a:p>
            <a:pPr algn="ctr">
              <a:buFontTx/>
              <a:buNone/>
            </a:pPr>
            <a:endParaRPr lang="en-US" sz="1800">
              <a:cs typeface="Arial" pitchFamily="34" charset="0"/>
            </a:endParaRPr>
          </a:p>
          <a:p>
            <a:pPr algn="ctr">
              <a:buFontTx/>
              <a:buNone/>
            </a:pPr>
            <a:r>
              <a:rPr lang="en-US" sz="5400">
                <a:cs typeface="Arial" pitchFamily="34" charset="0"/>
              </a:rPr>
              <a:t>3</a:t>
            </a:r>
            <a:r>
              <a:rPr lang="en-US" sz="5400" baseline="50000">
                <a:solidFill>
                  <a:schemeClr val="bg2"/>
                </a:solidFill>
                <a:cs typeface="Arial" pitchFamily="34" charset="0"/>
              </a:rPr>
              <a:t>2</a:t>
            </a:r>
            <a:r>
              <a:rPr lang="en-US" sz="5400">
                <a:cs typeface="Arial" pitchFamily="34" charset="0"/>
              </a:rPr>
              <a:t> + 1</a:t>
            </a:r>
            <a:r>
              <a:rPr lang="en-US" sz="5400" baseline="50000">
                <a:solidFill>
                  <a:schemeClr val="bg2"/>
                </a:solidFill>
                <a:cs typeface="Arial" pitchFamily="34" charset="0"/>
              </a:rPr>
              <a:t>2</a:t>
            </a:r>
            <a:r>
              <a:rPr lang="en-US" sz="5400">
                <a:cs typeface="Arial" pitchFamily="34" charset="0"/>
              </a:rPr>
              <a:t> = 3.2</a:t>
            </a:r>
            <a:r>
              <a:rPr lang="en-US" sz="5400" baseline="50000">
                <a:solidFill>
                  <a:schemeClr val="bg2"/>
                </a:solidFill>
                <a:cs typeface="Arial" pitchFamily="34" charset="0"/>
              </a:rPr>
              <a:t>2</a:t>
            </a:r>
          </a:p>
          <a:p>
            <a:pPr algn="ctr">
              <a:buFontTx/>
              <a:buNone/>
            </a:pPr>
            <a:endParaRPr lang="en-US" sz="1800">
              <a:cs typeface="Arial" pitchFamily="34" charset="0"/>
            </a:endParaRPr>
          </a:p>
          <a:p>
            <a:pPr algn="ctr">
              <a:buFontTx/>
              <a:buNone/>
            </a:pPr>
            <a:r>
              <a:rPr lang="el-GR" sz="5400">
                <a:cs typeface="Arial" pitchFamily="34" charset="0"/>
              </a:rPr>
              <a:t>σ</a:t>
            </a:r>
            <a:r>
              <a:rPr lang="el-GR" sz="5400" baseline="-25000">
                <a:cs typeface="Arial" pitchFamily="34" charset="0"/>
              </a:rPr>
              <a:t>total</a:t>
            </a:r>
            <a:r>
              <a:rPr lang="en-US" sz="5400" baseline="30000">
                <a:cs typeface="Arial" pitchFamily="34" charset="0"/>
              </a:rPr>
              <a:t>2</a:t>
            </a:r>
            <a:r>
              <a:rPr lang="en-US" sz="5400">
                <a:cs typeface="Arial" pitchFamily="34" charset="0"/>
              </a:rPr>
              <a:t> = </a:t>
            </a:r>
            <a:r>
              <a:rPr lang="el-GR" sz="5400">
                <a:cs typeface="Arial" pitchFamily="34" charset="0"/>
              </a:rPr>
              <a:t>σ</a:t>
            </a:r>
            <a:r>
              <a:rPr lang="en-US" sz="5400" baseline="-25000">
                <a:cs typeface="Arial" pitchFamily="34" charset="0"/>
              </a:rPr>
              <a:t>1</a:t>
            </a:r>
            <a:r>
              <a:rPr lang="en-US" sz="5400" baseline="30000">
                <a:cs typeface="Arial" pitchFamily="34" charset="0"/>
              </a:rPr>
              <a:t>2</a:t>
            </a:r>
            <a:r>
              <a:rPr lang="en-US" sz="5400">
                <a:cs typeface="Arial" pitchFamily="34" charset="0"/>
              </a:rPr>
              <a:t> + </a:t>
            </a:r>
            <a:r>
              <a:rPr lang="el-GR" sz="5400">
                <a:cs typeface="Arial" pitchFamily="34" charset="0"/>
              </a:rPr>
              <a:t>σ</a:t>
            </a:r>
            <a:r>
              <a:rPr lang="en-US" sz="5400" baseline="-25000">
                <a:cs typeface="Arial" pitchFamily="34" charset="0"/>
              </a:rPr>
              <a:t>2</a:t>
            </a:r>
            <a:r>
              <a:rPr lang="en-US" sz="5400" baseline="30000">
                <a:cs typeface="Arial" pitchFamily="34" charset="0"/>
              </a:rPr>
              <a:t>2</a:t>
            </a:r>
            <a:endParaRPr lang="en-US" sz="5400">
              <a:cs typeface="Arial" pitchFamily="34" charset="0"/>
            </a:endParaRPr>
          </a:p>
          <a:p>
            <a:pPr algn="ctr">
              <a:buFontTx/>
              <a:buNone/>
            </a:pPr>
            <a:endParaRPr lang="el-GR" sz="5400">
              <a:cs typeface="Arial" pitchFamily="34" charset="0"/>
            </a:endParaRPr>
          </a:p>
        </p:txBody>
      </p:sp>
    </p:spTree>
    <p:extLst>
      <p:ext uri="{BB962C8B-B14F-4D97-AF65-F5344CB8AC3E}">
        <p14:creationId xmlns:p14="http://schemas.microsoft.com/office/powerpoint/2010/main" val="5842136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go?</a:t>
            </a:r>
            <a:endParaRPr lang="en-US" sz="6000" dirty="0"/>
          </a:p>
        </p:txBody>
      </p:sp>
    </p:spTree>
    <p:extLst>
      <p:ext uri="{BB962C8B-B14F-4D97-AF65-F5344CB8AC3E}">
        <p14:creationId xmlns:p14="http://schemas.microsoft.com/office/powerpoint/2010/main" val="8123392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0595" name="Rectangle 3"/>
          <p:cNvSpPr>
            <a:spLocks noGrp="1" noChangeArrowheads="1"/>
          </p:cNvSpPr>
          <p:nvPr>
            <p:ph type="title"/>
          </p:nvPr>
        </p:nvSpPr>
        <p:spPr/>
        <p:txBody>
          <a:bodyPr/>
          <a:lstStyle/>
          <a:p>
            <a:r>
              <a:rPr lang="en-US"/>
              <a:t>Where do photons go?</a:t>
            </a:r>
          </a:p>
        </p:txBody>
      </p:sp>
      <p:sp>
        <p:nvSpPr>
          <p:cNvPr id="11059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10602" name="Group 10"/>
          <p:cNvGrpSpPr>
            <a:grpSpLocks/>
          </p:cNvGrpSpPr>
          <p:nvPr/>
        </p:nvGrpSpPr>
        <p:grpSpPr bwMode="auto">
          <a:xfrm>
            <a:off x="609600" y="3524250"/>
            <a:ext cx="7340600" cy="304800"/>
            <a:chOff x="384" y="2220"/>
            <a:chExt cx="4624" cy="192"/>
          </a:xfrm>
        </p:grpSpPr>
        <p:sp>
          <p:nvSpPr>
            <p:cNvPr id="110596" name="Line 4"/>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598" name="Line 6"/>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599" name="Text Box 7"/>
            <p:cNvSpPr txBox="1">
              <a:spLocks noChangeArrowheads="1"/>
            </p:cNvSpPr>
            <p:nvPr/>
          </p:nvSpPr>
          <p:spPr bwMode="auto">
            <a:xfrm>
              <a:off x="3525" y="2220"/>
              <a:ext cx="10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grpSp>
      <p:sp>
        <p:nvSpPr>
          <p:cNvPr id="110600" name="Text Box 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pic>
        <p:nvPicPr>
          <p:cNvPr id="110601" name="Picture 9"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940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0602"/>
                                        </p:tgtEl>
                                        <p:attrNameLst>
                                          <p:attrName>style.visibility</p:attrName>
                                        </p:attrNameLst>
                                      </p:cBhvr>
                                      <p:to>
                                        <p:strVal val="visible"/>
                                      </p:to>
                                    </p:set>
                                    <p:animEffect transition="in" filter="wipe(left)">
                                      <p:cBhvr>
                                        <p:cTn id="7" dur="10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t>Photonuclear absorption</a:t>
            </a:r>
          </a:p>
        </p:txBody>
      </p:sp>
      <p:sp>
        <p:nvSpPr>
          <p:cNvPr id="12493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2" name="Oval 4"/>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3"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4"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7476919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t>Photonuclear absorption</a:t>
            </a:r>
          </a:p>
        </p:txBody>
      </p:sp>
      <p:sp>
        <p:nvSpPr>
          <p:cNvPr id="125955"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6" name="Oval 4"/>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8"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5959" name="Group 7"/>
          <p:cNvGrpSpPr>
            <a:grpSpLocks/>
          </p:cNvGrpSpPr>
          <p:nvPr/>
        </p:nvGrpSpPr>
        <p:grpSpPr bwMode="auto">
          <a:xfrm>
            <a:off x="-122238" y="3554413"/>
            <a:ext cx="4676776" cy="585787"/>
            <a:chOff x="364" y="1976"/>
            <a:chExt cx="2946" cy="369"/>
          </a:xfrm>
        </p:grpSpPr>
        <p:grpSp>
          <p:nvGrpSpPr>
            <p:cNvPr id="125960" name="Group 8"/>
            <p:cNvGrpSpPr>
              <a:grpSpLocks/>
            </p:cNvGrpSpPr>
            <p:nvPr/>
          </p:nvGrpSpPr>
          <p:grpSpPr bwMode="auto">
            <a:xfrm>
              <a:off x="364" y="1976"/>
              <a:ext cx="370" cy="369"/>
              <a:chOff x="362" y="2318"/>
              <a:chExt cx="370" cy="369"/>
            </a:xfrm>
          </p:grpSpPr>
          <p:sp>
            <p:nvSpPr>
              <p:cNvPr id="125961" name="Freeform 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2" name="Freeform 1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63" name="Group 11"/>
            <p:cNvGrpSpPr>
              <a:grpSpLocks/>
            </p:cNvGrpSpPr>
            <p:nvPr/>
          </p:nvGrpSpPr>
          <p:grpSpPr bwMode="auto">
            <a:xfrm>
              <a:off x="732" y="1976"/>
              <a:ext cx="370" cy="369"/>
              <a:chOff x="362" y="2318"/>
              <a:chExt cx="370" cy="369"/>
            </a:xfrm>
          </p:grpSpPr>
          <p:sp>
            <p:nvSpPr>
              <p:cNvPr id="125964" name="Freeform 1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5" name="Freeform 1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66" name="Group 14"/>
            <p:cNvGrpSpPr>
              <a:grpSpLocks/>
            </p:cNvGrpSpPr>
            <p:nvPr/>
          </p:nvGrpSpPr>
          <p:grpSpPr bwMode="auto">
            <a:xfrm>
              <a:off x="1100" y="1976"/>
              <a:ext cx="370" cy="369"/>
              <a:chOff x="362" y="2318"/>
              <a:chExt cx="370" cy="369"/>
            </a:xfrm>
          </p:grpSpPr>
          <p:sp>
            <p:nvSpPr>
              <p:cNvPr id="125967"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8"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69" name="Group 17"/>
            <p:cNvGrpSpPr>
              <a:grpSpLocks/>
            </p:cNvGrpSpPr>
            <p:nvPr/>
          </p:nvGrpSpPr>
          <p:grpSpPr bwMode="auto">
            <a:xfrm>
              <a:off x="1468" y="1976"/>
              <a:ext cx="370" cy="369"/>
              <a:chOff x="362" y="2318"/>
              <a:chExt cx="370" cy="369"/>
            </a:xfrm>
          </p:grpSpPr>
          <p:sp>
            <p:nvSpPr>
              <p:cNvPr id="125970"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71"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72" name="Group 20"/>
            <p:cNvGrpSpPr>
              <a:grpSpLocks/>
            </p:cNvGrpSpPr>
            <p:nvPr/>
          </p:nvGrpSpPr>
          <p:grpSpPr bwMode="auto">
            <a:xfrm>
              <a:off x="1836" y="1976"/>
              <a:ext cx="370" cy="369"/>
              <a:chOff x="362" y="2318"/>
              <a:chExt cx="370" cy="369"/>
            </a:xfrm>
          </p:grpSpPr>
          <p:sp>
            <p:nvSpPr>
              <p:cNvPr id="125973" name="Freeform 2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74" name="Freeform 2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75" name="Group 23"/>
            <p:cNvGrpSpPr>
              <a:grpSpLocks/>
            </p:cNvGrpSpPr>
            <p:nvPr/>
          </p:nvGrpSpPr>
          <p:grpSpPr bwMode="auto">
            <a:xfrm>
              <a:off x="2204" y="1976"/>
              <a:ext cx="370" cy="369"/>
              <a:chOff x="362" y="2318"/>
              <a:chExt cx="370" cy="369"/>
            </a:xfrm>
          </p:grpSpPr>
          <p:sp>
            <p:nvSpPr>
              <p:cNvPr id="125976" name="Freeform 2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77" name="Freeform 2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78" name="Group 26"/>
            <p:cNvGrpSpPr>
              <a:grpSpLocks/>
            </p:cNvGrpSpPr>
            <p:nvPr/>
          </p:nvGrpSpPr>
          <p:grpSpPr bwMode="auto">
            <a:xfrm>
              <a:off x="2572" y="1976"/>
              <a:ext cx="370" cy="369"/>
              <a:chOff x="362" y="2318"/>
              <a:chExt cx="370" cy="369"/>
            </a:xfrm>
          </p:grpSpPr>
          <p:sp>
            <p:nvSpPr>
              <p:cNvPr id="125979"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0"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81" name="Group 29"/>
            <p:cNvGrpSpPr>
              <a:grpSpLocks/>
            </p:cNvGrpSpPr>
            <p:nvPr/>
          </p:nvGrpSpPr>
          <p:grpSpPr bwMode="auto">
            <a:xfrm>
              <a:off x="2940" y="1976"/>
              <a:ext cx="370" cy="369"/>
              <a:chOff x="362" y="2318"/>
              <a:chExt cx="370" cy="369"/>
            </a:xfrm>
          </p:grpSpPr>
          <p:sp>
            <p:nvSpPr>
              <p:cNvPr id="125982" name="Freeform 3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3" name="Freeform 3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078555555"/>
      </p:ext>
    </p:extLst>
  </p:cSld>
  <p:clrMapOvr>
    <a:masterClrMapping/>
  </p:clrMapOvr>
  <p:transition spd="slow">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Elastic scattering</a:t>
            </a:r>
          </a:p>
        </p:txBody>
      </p:sp>
      <p:sp>
        <p:nvSpPr>
          <p:cNvPr id="112643"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4" name="Oval 4"/>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5"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6"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738152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smtClean="0"/>
              <a:t>8x X-rays !</a:t>
            </a:r>
            <a:endParaRPr lang="en-US" dirty="0"/>
          </a:p>
        </p:txBody>
      </p:sp>
    </p:spTree>
    <p:extLst>
      <p:ext uri="{BB962C8B-B14F-4D97-AF65-F5344CB8AC3E}">
        <p14:creationId xmlns:p14="http://schemas.microsoft.com/office/powerpoint/2010/main" val="4652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2782888"/>
            <a:ext cx="5018088" cy="1319212"/>
            <a:chOff x="-1194" y="2058"/>
            <a:chExt cx="3161" cy="831"/>
          </a:xfrm>
        </p:grpSpPr>
        <p:grpSp>
          <p:nvGrpSpPr>
            <p:cNvPr id="113667" name="Group 3"/>
            <p:cNvGrpSpPr>
              <a:grpSpLocks/>
            </p:cNvGrpSpPr>
            <p:nvPr/>
          </p:nvGrpSpPr>
          <p:grpSpPr bwMode="auto">
            <a:xfrm>
              <a:off x="-1194" y="2273"/>
              <a:ext cx="370" cy="369"/>
              <a:chOff x="362" y="2318"/>
              <a:chExt cx="370" cy="369"/>
            </a:xfrm>
          </p:grpSpPr>
          <p:sp>
            <p:nvSpPr>
              <p:cNvPr id="113668" name="Freeform 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9" name="Freeform 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0" name="Group 6"/>
            <p:cNvGrpSpPr>
              <a:grpSpLocks/>
            </p:cNvGrpSpPr>
            <p:nvPr/>
          </p:nvGrpSpPr>
          <p:grpSpPr bwMode="auto">
            <a:xfrm>
              <a:off x="-826" y="2273"/>
              <a:ext cx="370" cy="369"/>
              <a:chOff x="362" y="2318"/>
              <a:chExt cx="370" cy="369"/>
            </a:xfrm>
          </p:grpSpPr>
          <p:sp>
            <p:nvSpPr>
              <p:cNvPr id="113671" name="Freeform 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2" name="Freeform 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3" name="Group 9"/>
            <p:cNvGrpSpPr>
              <a:grpSpLocks/>
            </p:cNvGrpSpPr>
            <p:nvPr/>
          </p:nvGrpSpPr>
          <p:grpSpPr bwMode="auto">
            <a:xfrm>
              <a:off x="-458" y="2273"/>
              <a:ext cx="370" cy="369"/>
              <a:chOff x="362" y="2318"/>
              <a:chExt cx="370" cy="369"/>
            </a:xfrm>
          </p:grpSpPr>
          <p:sp>
            <p:nvSpPr>
              <p:cNvPr id="113674" name="Freeform 1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5" name="Freeform 1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6" name="Group 12"/>
            <p:cNvGrpSpPr>
              <a:grpSpLocks/>
            </p:cNvGrpSpPr>
            <p:nvPr/>
          </p:nvGrpSpPr>
          <p:grpSpPr bwMode="auto">
            <a:xfrm>
              <a:off x="-90" y="2273"/>
              <a:ext cx="370" cy="369"/>
              <a:chOff x="362" y="2318"/>
              <a:chExt cx="370" cy="369"/>
            </a:xfrm>
          </p:grpSpPr>
          <p:sp>
            <p:nvSpPr>
              <p:cNvPr id="113677"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8"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9" name="Group 15"/>
            <p:cNvGrpSpPr>
              <a:grpSpLocks/>
            </p:cNvGrpSpPr>
            <p:nvPr/>
          </p:nvGrpSpPr>
          <p:grpSpPr bwMode="auto">
            <a:xfrm>
              <a:off x="278" y="2273"/>
              <a:ext cx="370" cy="369"/>
              <a:chOff x="362" y="2318"/>
              <a:chExt cx="370" cy="369"/>
            </a:xfrm>
          </p:grpSpPr>
          <p:sp>
            <p:nvSpPr>
              <p:cNvPr id="113680"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1"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82" name="Group 18"/>
            <p:cNvGrpSpPr>
              <a:grpSpLocks/>
            </p:cNvGrpSpPr>
            <p:nvPr/>
          </p:nvGrpSpPr>
          <p:grpSpPr bwMode="auto">
            <a:xfrm>
              <a:off x="646" y="2273"/>
              <a:ext cx="370" cy="369"/>
              <a:chOff x="362" y="2318"/>
              <a:chExt cx="370" cy="369"/>
            </a:xfrm>
          </p:grpSpPr>
          <p:sp>
            <p:nvSpPr>
              <p:cNvPr id="113683"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4"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85" name="Group 21"/>
            <p:cNvGrpSpPr>
              <a:grpSpLocks/>
            </p:cNvGrpSpPr>
            <p:nvPr/>
          </p:nvGrpSpPr>
          <p:grpSpPr bwMode="auto">
            <a:xfrm>
              <a:off x="1014" y="2273"/>
              <a:ext cx="370" cy="369"/>
              <a:chOff x="362" y="2318"/>
              <a:chExt cx="370" cy="369"/>
            </a:xfrm>
          </p:grpSpPr>
          <p:sp>
            <p:nvSpPr>
              <p:cNvPr id="113686"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7"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3688" name="Freeform 2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9" name="Freeform 2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3691" name="Rectangle 27"/>
          <p:cNvSpPr>
            <a:spLocks noGrp="1" noChangeArrowheads="1"/>
          </p:cNvSpPr>
          <p:nvPr>
            <p:ph type="title"/>
          </p:nvPr>
        </p:nvSpPr>
        <p:spPr/>
        <p:txBody>
          <a:bodyPr/>
          <a:lstStyle/>
          <a:p>
            <a:r>
              <a:rPr lang="en-US"/>
              <a:t>Elastic scattering</a:t>
            </a:r>
          </a:p>
        </p:txBody>
      </p:sp>
      <p:sp>
        <p:nvSpPr>
          <p:cNvPr id="11369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93" name="Oval 29"/>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9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9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96" name="Group 32"/>
          <p:cNvGrpSpPr>
            <a:grpSpLocks/>
          </p:cNvGrpSpPr>
          <p:nvPr/>
        </p:nvGrpSpPr>
        <p:grpSpPr bwMode="auto">
          <a:xfrm rot="-2052048">
            <a:off x="4125913" y="1389063"/>
            <a:ext cx="5018087" cy="1319212"/>
            <a:chOff x="-1194" y="2058"/>
            <a:chExt cx="3161" cy="831"/>
          </a:xfrm>
        </p:grpSpPr>
        <p:grpSp>
          <p:nvGrpSpPr>
            <p:cNvPr id="113697" name="Group 33"/>
            <p:cNvGrpSpPr>
              <a:grpSpLocks/>
            </p:cNvGrpSpPr>
            <p:nvPr/>
          </p:nvGrpSpPr>
          <p:grpSpPr bwMode="auto">
            <a:xfrm>
              <a:off x="-1194" y="2273"/>
              <a:ext cx="370" cy="369"/>
              <a:chOff x="362" y="2318"/>
              <a:chExt cx="370" cy="369"/>
            </a:xfrm>
          </p:grpSpPr>
          <p:sp>
            <p:nvSpPr>
              <p:cNvPr id="113698"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99"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0" name="Group 36"/>
            <p:cNvGrpSpPr>
              <a:grpSpLocks/>
            </p:cNvGrpSpPr>
            <p:nvPr/>
          </p:nvGrpSpPr>
          <p:grpSpPr bwMode="auto">
            <a:xfrm>
              <a:off x="-826" y="2273"/>
              <a:ext cx="370" cy="369"/>
              <a:chOff x="362" y="2318"/>
              <a:chExt cx="370" cy="369"/>
            </a:xfrm>
          </p:grpSpPr>
          <p:sp>
            <p:nvSpPr>
              <p:cNvPr id="113701"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2"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3" name="Group 39"/>
            <p:cNvGrpSpPr>
              <a:grpSpLocks/>
            </p:cNvGrpSpPr>
            <p:nvPr/>
          </p:nvGrpSpPr>
          <p:grpSpPr bwMode="auto">
            <a:xfrm>
              <a:off x="-458" y="2273"/>
              <a:ext cx="370" cy="369"/>
              <a:chOff x="362" y="2318"/>
              <a:chExt cx="370" cy="369"/>
            </a:xfrm>
          </p:grpSpPr>
          <p:sp>
            <p:nvSpPr>
              <p:cNvPr id="113704"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5"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6" name="Group 42"/>
            <p:cNvGrpSpPr>
              <a:grpSpLocks/>
            </p:cNvGrpSpPr>
            <p:nvPr/>
          </p:nvGrpSpPr>
          <p:grpSpPr bwMode="auto">
            <a:xfrm>
              <a:off x="-90" y="2273"/>
              <a:ext cx="370" cy="369"/>
              <a:chOff x="362" y="2318"/>
              <a:chExt cx="370" cy="369"/>
            </a:xfrm>
          </p:grpSpPr>
          <p:sp>
            <p:nvSpPr>
              <p:cNvPr id="113707"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8"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09" name="Group 45"/>
            <p:cNvGrpSpPr>
              <a:grpSpLocks/>
            </p:cNvGrpSpPr>
            <p:nvPr/>
          </p:nvGrpSpPr>
          <p:grpSpPr bwMode="auto">
            <a:xfrm>
              <a:off x="278" y="2273"/>
              <a:ext cx="370" cy="369"/>
              <a:chOff x="362" y="2318"/>
              <a:chExt cx="370" cy="369"/>
            </a:xfrm>
          </p:grpSpPr>
          <p:sp>
            <p:nvSpPr>
              <p:cNvPr id="113710" name="Freeform 4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1" name="Freeform 4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12" name="Group 48"/>
            <p:cNvGrpSpPr>
              <a:grpSpLocks/>
            </p:cNvGrpSpPr>
            <p:nvPr/>
          </p:nvGrpSpPr>
          <p:grpSpPr bwMode="auto">
            <a:xfrm>
              <a:off x="646" y="2273"/>
              <a:ext cx="370" cy="369"/>
              <a:chOff x="362" y="2318"/>
              <a:chExt cx="370" cy="369"/>
            </a:xfrm>
          </p:grpSpPr>
          <p:sp>
            <p:nvSpPr>
              <p:cNvPr id="113713" name="Freeform 4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4" name="Freeform 5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715" name="Group 51"/>
            <p:cNvGrpSpPr>
              <a:grpSpLocks/>
            </p:cNvGrpSpPr>
            <p:nvPr/>
          </p:nvGrpSpPr>
          <p:grpSpPr bwMode="auto">
            <a:xfrm>
              <a:off x="1014" y="2273"/>
              <a:ext cx="370" cy="369"/>
              <a:chOff x="362" y="2318"/>
              <a:chExt cx="370" cy="369"/>
            </a:xfrm>
          </p:grpSpPr>
          <p:sp>
            <p:nvSpPr>
              <p:cNvPr id="113716" name="Freeform 5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7" name="Freeform 5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3718" name="Freeform 5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19" name="Freeform 5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20"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94640185"/>
      </p:ext>
    </p:extLst>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1143000"/>
          </a:xfrm>
        </p:spPr>
        <p:txBody>
          <a:bodyPr/>
          <a:lstStyle/>
          <a:p>
            <a:pPr eaLnBrk="1" hangingPunct="1"/>
            <a:r>
              <a:rPr lang="en-US" smtClean="0"/>
              <a:t>How big is an atom?</a:t>
            </a:r>
            <a:endParaRPr lang="en-US" smtClean="0">
              <a:solidFill>
                <a:srgbClr val="FF0000"/>
              </a:solidFill>
            </a:endParaRPr>
          </a:p>
        </p:txBody>
      </p:sp>
      <p:sp>
        <p:nvSpPr>
          <p:cNvPr id="173059" name="Oval 3"/>
          <p:cNvSpPr>
            <a:spLocks noChangeAspect="1" noChangeArrowheads="1"/>
          </p:cNvSpPr>
          <p:nvPr/>
        </p:nvSpPr>
        <p:spPr bwMode="auto">
          <a:xfrm>
            <a:off x="1592263" y="1752600"/>
            <a:ext cx="739775" cy="739775"/>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C</a:t>
            </a:r>
          </a:p>
        </p:txBody>
      </p:sp>
      <p:sp>
        <p:nvSpPr>
          <p:cNvPr id="173060" name="Line 4"/>
          <p:cNvSpPr>
            <a:spLocks noChangeShapeType="1"/>
          </p:cNvSpPr>
          <p:nvPr/>
        </p:nvSpPr>
        <p:spPr bwMode="auto">
          <a:xfrm>
            <a:off x="1471613" y="3471863"/>
            <a:ext cx="822325" cy="0"/>
          </a:xfrm>
          <a:prstGeom prst="line">
            <a:avLst/>
          </a:prstGeom>
          <a:noFill/>
          <a:ln w="381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3061" name="Line 5"/>
          <p:cNvSpPr>
            <a:spLocks noChangeShapeType="1"/>
          </p:cNvSpPr>
          <p:nvPr/>
        </p:nvSpPr>
        <p:spPr bwMode="auto">
          <a:xfrm>
            <a:off x="431800" y="4814888"/>
            <a:ext cx="8226425" cy="0"/>
          </a:xfrm>
          <a:prstGeom prst="line">
            <a:avLst/>
          </a:prstGeom>
          <a:noFill/>
          <a:ln w="381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3062" name="Text Box 6"/>
          <p:cNvSpPr txBox="1">
            <a:spLocks noChangeArrowheads="1"/>
          </p:cNvSpPr>
          <p:nvPr/>
        </p:nvSpPr>
        <p:spPr bwMode="auto">
          <a:xfrm>
            <a:off x="1419225" y="3792538"/>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1 </a:t>
            </a:r>
            <a:r>
              <a:rPr lang="en-US" sz="2400" b="1">
                <a:solidFill>
                  <a:srgbClr val="000000"/>
                </a:solidFill>
                <a:cs typeface="Arial" charset="0"/>
              </a:rPr>
              <a:t>Ångstrom (Å)</a:t>
            </a:r>
          </a:p>
        </p:txBody>
      </p:sp>
      <p:sp>
        <p:nvSpPr>
          <p:cNvPr id="173063" name="Text Box 7"/>
          <p:cNvSpPr txBox="1">
            <a:spLocks noChangeArrowheads="1"/>
          </p:cNvSpPr>
          <p:nvPr/>
        </p:nvSpPr>
        <p:spPr bwMode="auto">
          <a:xfrm>
            <a:off x="1333500" y="5097463"/>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1 </a:t>
            </a:r>
            <a:r>
              <a:rPr lang="en-US" sz="2400" b="1">
                <a:solidFill>
                  <a:srgbClr val="000000"/>
                </a:solidFill>
                <a:cs typeface="Arial" charset="0"/>
              </a:rPr>
              <a:t>nanometer (10</a:t>
            </a:r>
            <a:r>
              <a:rPr lang="en-US" sz="2400" b="1" baseline="30000">
                <a:solidFill>
                  <a:srgbClr val="000000"/>
                </a:solidFill>
                <a:cs typeface="Arial" charset="0"/>
              </a:rPr>
              <a:t>-9</a:t>
            </a:r>
            <a:r>
              <a:rPr lang="en-US" sz="2400" b="1">
                <a:solidFill>
                  <a:srgbClr val="000000"/>
                </a:solidFill>
                <a:cs typeface="Arial" charset="0"/>
              </a:rPr>
              <a:t> m)</a:t>
            </a:r>
          </a:p>
        </p:txBody>
      </p:sp>
      <p:sp>
        <p:nvSpPr>
          <p:cNvPr id="173064" name="Oval 8"/>
          <p:cNvSpPr>
            <a:spLocks noChangeAspect="1" noChangeArrowheads="1"/>
          </p:cNvSpPr>
          <p:nvPr/>
        </p:nvSpPr>
        <p:spPr bwMode="auto">
          <a:xfrm>
            <a:off x="2884488" y="1793875"/>
            <a:ext cx="658812" cy="658813"/>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N</a:t>
            </a:r>
          </a:p>
        </p:txBody>
      </p:sp>
      <p:sp>
        <p:nvSpPr>
          <p:cNvPr id="173065" name="Oval 9"/>
          <p:cNvSpPr>
            <a:spLocks noChangeAspect="1" noChangeArrowheads="1"/>
          </p:cNvSpPr>
          <p:nvPr/>
        </p:nvSpPr>
        <p:spPr bwMode="auto">
          <a:xfrm>
            <a:off x="4097338" y="1825625"/>
            <a:ext cx="593725" cy="5937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O</a:t>
            </a:r>
          </a:p>
        </p:txBody>
      </p:sp>
      <p:sp>
        <p:nvSpPr>
          <p:cNvPr id="173066" name="Oval 10"/>
          <p:cNvSpPr>
            <a:spLocks noChangeAspect="1" noChangeArrowheads="1"/>
          </p:cNvSpPr>
          <p:nvPr/>
        </p:nvSpPr>
        <p:spPr bwMode="auto">
          <a:xfrm>
            <a:off x="6604000" y="1885950"/>
            <a:ext cx="474663" cy="4746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S</a:t>
            </a:r>
          </a:p>
        </p:txBody>
      </p:sp>
      <p:sp>
        <p:nvSpPr>
          <p:cNvPr id="173067" name="Oval 11"/>
          <p:cNvSpPr>
            <a:spLocks noChangeAspect="1" noChangeArrowheads="1"/>
          </p:cNvSpPr>
          <p:nvPr/>
        </p:nvSpPr>
        <p:spPr bwMode="auto">
          <a:xfrm>
            <a:off x="5245100" y="1720850"/>
            <a:ext cx="804863" cy="8048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H</a:t>
            </a:r>
          </a:p>
        </p:txBody>
      </p:sp>
      <p:sp>
        <p:nvSpPr>
          <p:cNvPr id="173068" name="Oval 12"/>
          <p:cNvSpPr>
            <a:spLocks noChangeAspect="1" noChangeArrowheads="1"/>
          </p:cNvSpPr>
          <p:nvPr/>
        </p:nvSpPr>
        <p:spPr bwMode="auto">
          <a:xfrm>
            <a:off x="7632700" y="1995488"/>
            <a:ext cx="255588" cy="255587"/>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solidFill>
                  <a:srgbClr val="000000"/>
                </a:solidFill>
              </a:rPr>
              <a:t>U</a:t>
            </a:r>
          </a:p>
        </p:txBody>
      </p:sp>
    </p:spTree>
    <p:extLst>
      <p:ext uri="{BB962C8B-B14F-4D97-AF65-F5344CB8AC3E}">
        <p14:creationId xmlns:p14="http://schemas.microsoft.com/office/powerpoint/2010/main" val="3766010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30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30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06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30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306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30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3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nimBg="1"/>
      <p:bldP spid="173060" grpId="0" animBg="1"/>
      <p:bldP spid="173061" grpId="0" animBg="1"/>
      <p:bldP spid="173062" grpId="0"/>
      <p:bldP spid="173063" grpId="0"/>
      <p:bldP spid="173064" grpId="0" animBg="1"/>
      <p:bldP spid="173065" grpId="0" animBg="1"/>
      <p:bldP spid="173066" grpId="0" animBg="1"/>
      <p:bldP spid="173067" grpId="0" animBg="1"/>
      <p:bldP spid="17306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spect="1" noChangeArrowheads="1"/>
          </p:cNvSpPr>
          <p:nvPr/>
        </p:nvSpPr>
        <p:spPr bwMode="auto">
          <a:xfrm>
            <a:off x="6218238" y="946150"/>
            <a:ext cx="2925762" cy="29257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U</a:t>
            </a:r>
          </a:p>
        </p:txBody>
      </p:sp>
      <p:sp>
        <p:nvSpPr>
          <p:cNvPr id="35843" name="Rectangle 3"/>
          <p:cNvSpPr>
            <a:spLocks noGrp="1" noChangeArrowheads="1"/>
          </p:cNvSpPr>
          <p:nvPr>
            <p:ph type="title"/>
          </p:nvPr>
        </p:nvSpPr>
        <p:spPr>
          <a:xfrm>
            <a:off x="457200" y="-152400"/>
            <a:ext cx="8229600" cy="1143000"/>
          </a:xfrm>
        </p:spPr>
        <p:txBody>
          <a:bodyPr/>
          <a:lstStyle/>
          <a:p>
            <a:pPr eaLnBrk="1" hangingPunct="1"/>
            <a:r>
              <a:rPr lang="en-US" smtClean="0"/>
              <a:t>How big is an atom?</a:t>
            </a:r>
            <a:endParaRPr lang="en-US" smtClean="0">
              <a:solidFill>
                <a:srgbClr val="FF0000"/>
              </a:solidFill>
            </a:endParaRPr>
          </a:p>
        </p:txBody>
      </p:sp>
      <p:sp>
        <p:nvSpPr>
          <p:cNvPr id="35844" name="Oval 4"/>
          <p:cNvSpPr>
            <a:spLocks noChangeAspect="1" noChangeArrowheads="1"/>
          </p:cNvSpPr>
          <p:nvPr/>
        </p:nvSpPr>
        <p:spPr bwMode="auto">
          <a:xfrm>
            <a:off x="1592263" y="2041525"/>
            <a:ext cx="739775" cy="739775"/>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C</a:t>
            </a:r>
          </a:p>
        </p:txBody>
      </p:sp>
      <p:sp>
        <p:nvSpPr>
          <p:cNvPr id="35845" name="Oval 5"/>
          <p:cNvSpPr>
            <a:spLocks noChangeAspect="1" noChangeArrowheads="1"/>
          </p:cNvSpPr>
          <p:nvPr/>
        </p:nvSpPr>
        <p:spPr bwMode="auto">
          <a:xfrm>
            <a:off x="2765425" y="2008188"/>
            <a:ext cx="804863" cy="804862"/>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N</a:t>
            </a:r>
          </a:p>
        </p:txBody>
      </p:sp>
      <p:sp>
        <p:nvSpPr>
          <p:cNvPr id="35846" name="Oval 6"/>
          <p:cNvSpPr>
            <a:spLocks noChangeAspect="1" noChangeArrowheads="1"/>
          </p:cNvSpPr>
          <p:nvPr/>
        </p:nvSpPr>
        <p:spPr bwMode="auto">
          <a:xfrm>
            <a:off x="4005263" y="1981200"/>
            <a:ext cx="858837" cy="8588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O</a:t>
            </a:r>
          </a:p>
        </p:txBody>
      </p:sp>
      <p:sp>
        <p:nvSpPr>
          <p:cNvPr id="35847" name="Oval 7"/>
          <p:cNvSpPr>
            <a:spLocks noChangeAspect="1" noChangeArrowheads="1"/>
          </p:cNvSpPr>
          <p:nvPr/>
        </p:nvSpPr>
        <p:spPr bwMode="auto">
          <a:xfrm>
            <a:off x="6034088" y="1803400"/>
            <a:ext cx="1216025" cy="12160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S</a:t>
            </a:r>
          </a:p>
        </p:txBody>
      </p:sp>
      <p:sp>
        <p:nvSpPr>
          <p:cNvPr id="35848" name="Oval 8"/>
          <p:cNvSpPr>
            <a:spLocks noChangeAspect="1" noChangeArrowheads="1"/>
          </p:cNvSpPr>
          <p:nvPr/>
        </p:nvSpPr>
        <p:spPr bwMode="auto">
          <a:xfrm>
            <a:off x="5297488" y="2260600"/>
            <a:ext cx="301625" cy="3016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000000"/>
                </a:solidFill>
              </a:rPr>
              <a:t>H</a:t>
            </a:r>
          </a:p>
        </p:txBody>
      </p:sp>
      <p:sp>
        <p:nvSpPr>
          <p:cNvPr id="35849" name="Text Box 9"/>
          <p:cNvSpPr txBox="1">
            <a:spLocks noChangeArrowheads="1"/>
          </p:cNvSpPr>
          <p:nvPr/>
        </p:nvSpPr>
        <p:spPr bwMode="auto">
          <a:xfrm>
            <a:off x="3114675" y="4548188"/>
            <a:ext cx="262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rPr>
              <a:t>as seen by X-rays</a:t>
            </a:r>
          </a:p>
        </p:txBody>
      </p:sp>
    </p:spTree>
    <p:extLst>
      <p:ext uri="{BB962C8B-B14F-4D97-AF65-F5344CB8AC3E}">
        <p14:creationId xmlns:p14="http://schemas.microsoft.com/office/powerpoint/2010/main" val="254082522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1619" name="Rectangle 3"/>
          <p:cNvSpPr>
            <a:spLocks noGrp="1" noChangeArrowheads="1"/>
          </p:cNvSpPr>
          <p:nvPr>
            <p:ph type="title"/>
          </p:nvPr>
        </p:nvSpPr>
        <p:spPr/>
        <p:txBody>
          <a:bodyPr/>
          <a:lstStyle/>
          <a:p>
            <a:r>
              <a:rPr lang="en-US"/>
              <a:t>Where do photons go?</a:t>
            </a:r>
          </a:p>
        </p:txBody>
      </p:sp>
      <p:sp>
        <p:nvSpPr>
          <p:cNvPr id="11162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sp>
        <p:nvSpPr>
          <p:cNvPr id="11163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1635" name="Group 19"/>
          <p:cNvGrpSpPr>
            <a:grpSpLocks/>
          </p:cNvGrpSpPr>
          <p:nvPr/>
        </p:nvGrpSpPr>
        <p:grpSpPr bwMode="auto">
          <a:xfrm>
            <a:off x="4473575" y="1277938"/>
            <a:ext cx="2892425" cy="2159000"/>
            <a:chOff x="2818" y="805"/>
            <a:chExt cx="1822" cy="1360"/>
          </a:xfrm>
        </p:grpSpPr>
        <p:grpSp>
          <p:nvGrpSpPr>
            <p:cNvPr id="111622" name="Group 6"/>
            <p:cNvGrpSpPr>
              <a:grpSpLocks/>
            </p:cNvGrpSpPr>
            <p:nvPr/>
          </p:nvGrpSpPr>
          <p:grpSpPr bwMode="auto">
            <a:xfrm>
              <a:off x="3330" y="805"/>
              <a:ext cx="939" cy="912"/>
              <a:chOff x="1893" y="816"/>
              <a:chExt cx="1597" cy="1500"/>
            </a:xfrm>
          </p:grpSpPr>
          <p:pic>
            <p:nvPicPr>
              <p:cNvPr id="11162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162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1627" name="Line 11"/>
            <p:cNvSpPr>
              <a:spLocks noChangeShapeType="1"/>
            </p:cNvSpPr>
            <p:nvPr/>
          </p:nvSpPr>
          <p:spPr bwMode="auto">
            <a:xfrm flipV="1">
              <a:off x="2822" y="1133"/>
              <a:ext cx="672" cy="1032"/>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8" name="Line 12"/>
            <p:cNvSpPr>
              <a:spLocks noChangeShapeType="1"/>
            </p:cNvSpPr>
            <p:nvPr/>
          </p:nvSpPr>
          <p:spPr bwMode="auto">
            <a:xfrm flipV="1">
              <a:off x="2818" y="1269"/>
              <a:ext cx="992" cy="89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9" name="Line 13"/>
            <p:cNvSpPr>
              <a:spLocks noChangeShapeType="1"/>
            </p:cNvSpPr>
            <p:nvPr/>
          </p:nvSpPr>
          <p:spPr bwMode="auto">
            <a:xfrm flipV="1">
              <a:off x="2818" y="1409"/>
              <a:ext cx="1280" cy="75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31" name="Text Box 15"/>
            <p:cNvSpPr txBox="1">
              <a:spLocks noChangeArrowheads="1"/>
            </p:cNvSpPr>
            <p:nvPr/>
          </p:nvSpPr>
          <p:spPr bwMode="auto">
            <a:xfrm>
              <a:off x="3346" y="1775"/>
              <a:ext cx="12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grpSp>
      <p:sp>
        <p:nvSpPr>
          <p:cNvPr id="11163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11633"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pic>
        <p:nvPicPr>
          <p:cNvPr id="111634"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2396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35"/>
                                        </p:tgtEl>
                                        <p:attrNameLst>
                                          <p:attrName>style.visibility</p:attrName>
                                        </p:attrNameLst>
                                      </p:cBhvr>
                                      <p:to>
                                        <p:strVal val="visible"/>
                                      </p:to>
                                    </p:set>
                                    <p:animEffect transition="in" filter="wipe(left)">
                                      <p:cBhvr>
                                        <p:cTn id="7" dur="1000"/>
                                        <p:tgtEl>
                                          <p:spTgt spid="111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0" y="2782888"/>
            <a:ext cx="5018088" cy="1319212"/>
            <a:chOff x="-1194" y="2058"/>
            <a:chExt cx="3161" cy="831"/>
          </a:xfrm>
        </p:grpSpPr>
        <p:grpSp>
          <p:nvGrpSpPr>
            <p:cNvPr id="128003" name="Group 3"/>
            <p:cNvGrpSpPr>
              <a:grpSpLocks/>
            </p:cNvGrpSpPr>
            <p:nvPr/>
          </p:nvGrpSpPr>
          <p:grpSpPr bwMode="auto">
            <a:xfrm>
              <a:off x="-1194" y="2273"/>
              <a:ext cx="370" cy="369"/>
              <a:chOff x="362" y="2318"/>
              <a:chExt cx="370" cy="369"/>
            </a:xfrm>
          </p:grpSpPr>
          <p:sp>
            <p:nvSpPr>
              <p:cNvPr id="128004" name="Freeform 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5" name="Freeform 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06" name="Group 6"/>
            <p:cNvGrpSpPr>
              <a:grpSpLocks/>
            </p:cNvGrpSpPr>
            <p:nvPr/>
          </p:nvGrpSpPr>
          <p:grpSpPr bwMode="auto">
            <a:xfrm>
              <a:off x="-826" y="2273"/>
              <a:ext cx="370" cy="369"/>
              <a:chOff x="362" y="2318"/>
              <a:chExt cx="370" cy="369"/>
            </a:xfrm>
          </p:grpSpPr>
          <p:sp>
            <p:nvSpPr>
              <p:cNvPr id="128007" name="Freeform 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8" name="Freeform 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09" name="Group 9"/>
            <p:cNvGrpSpPr>
              <a:grpSpLocks/>
            </p:cNvGrpSpPr>
            <p:nvPr/>
          </p:nvGrpSpPr>
          <p:grpSpPr bwMode="auto">
            <a:xfrm>
              <a:off x="-458" y="2273"/>
              <a:ext cx="370" cy="369"/>
              <a:chOff x="362" y="2318"/>
              <a:chExt cx="370" cy="369"/>
            </a:xfrm>
          </p:grpSpPr>
          <p:sp>
            <p:nvSpPr>
              <p:cNvPr id="128010" name="Freeform 1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1" name="Freeform 1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2" name="Group 12"/>
            <p:cNvGrpSpPr>
              <a:grpSpLocks/>
            </p:cNvGrpSpPr>
            <p:nvPr/>
          </p:nvGrpSpPr>
          <p:grpSpPr bwMode="auto">
            <a:xfrm>
              <a:off x="-90" y="2273"/>
              <a:ext cx="370" cy="369"/>
              <a:chOff x="362" y="2318"/>
              <a:chExt cx="370" cy="369"/>
            </a:xfrm>
          </p:grpSpPr>
          <p:sp>
            <p:nvSpPr>
              <p:cNvPr id="128013"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4"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5" name="Group 15"/>
            <p:cNvGrpSpPr>
              <a:grpSpLocks/>
            </p:cNvGrpSpPr>
            <p:nvPr/>
          </p:nvGrpSpPr>
          <p:grpSpPr bwMode="auto">
            <a:xfrm>
              <a:off x="278" y="2273"/>
              <a:ext cx="370" cy="369"/>
              <a:chOff x="362" y="2318"/>
              <a:chExt cx="370" cy="369"/>
            </a:xfrm>
          </p:grpSpPr>
          <p:sp>
            <p:nvSpPr>
              <p:cNvPr id="128016"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7"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8" name="Group 18"/>
            <p:cNvGrpSpPr>
              <a:grpSpLocks/>
            </p:cNvGrpSpPr>
            <p:nvPr/>
          </p:nvGrpSpPr>
          <p:grpSpPr bwMode="auto">
            <a:xfrm>
              <a:off x="646" y="2273"/>
              <a:ext cx="370" cy="369"/>
              <a:chOff x="362" y="2318"/>
              <a:chExt cx="370" cy="369"/>
            </a:xfrm>
          </p:grpSpPr>
          <p:sp>
            <p:nvSpPr>
              <p:cNvPr id="128019"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0"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1" name="Group 21"/>
            <p:cNvGrpSpPr>
              <a:grpSpLocks/>
            </p:cNvGrpSpPr>
            <p:nvPr/>
          </p:nvGrpSpPr>
          <p:grpSpPr bwMode="auto">
            <a:xfrm>
              <a:off x="1014" y="2273"/>
              <a:ext cx="370" cy="369"/>
              <a:chOff x="362" y="2318"/>
              <a:chExt cx="370" cy="369"/>
            </a:xfrm>
          </p:grpSpPr>
          <p:sp>
            <p:nvSpPr>
              <p:cNvPr id="128022"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3"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8024" name="Freeform 2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5" name="Freeform 2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6"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8027" name="Rectangle 27"/>
          <p:cNvSpPr>
            <a:spLocks noGrp="1" noChangeArrowheads="1"/>
          </p:cNvSpPr>
          <p:nvPr>
            <p:ph type="title"/>
          </p:nvPr>
        </p:nvSpPr>
        <p:spPr/>
        <p:txBody>
          <a:bodyPr/>
          <a:lstStyle/>
          <a:p>
            <a:r>
              <a:rPr lang="en-US"/>
              <a:t>Elastic scattering</a:t>
            </a:r>
          </a:p>
        </p:txBody>
      </p:sp>
      <p:sp>
        <p:nvSpPr>
          <p:cNvPr id="128028"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9" name="Oval 29"/>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0"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1"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032" name="Group 32"/>
          <p:cNvGrpSpPr>
            <a:grpSpLocks/>
          </p:cNvGrpSpPr>
          <p:nvPr/>
        </p:nvGrpSpPr>
        <p:grpSpPr bwMode="auto">
          <a:xfrm rot="-2052048">
            <a:off x="4125913" y="1389063"/>
            <a:ext cx="5018087" cy="1319212"/>
            <a:chOff x="-1194" y="2058"/>
            <a:chExt cx="3161" cy="831"/>
          </a:xfrm>
        </p:grpSpPr>
        <p:grpSp>
          <p:nvGrpSpPr>
            <p:cNvPr id="128033" name="Group 33"/>
            <p:cNvGrpSpPr>
              <a:grpSpLocks/>
            </p:cNvGrpSpPr>
            <p:nvPr/>
          </p:nvGrpSpPr>
          <p:grpSpPr bwMode="auto">
            <a:xfrm>
              <a:off x="-1194" y="2273"/>
              <a:ext cx="370" cy="369"/>
              <a:chOff x="362" y="2318"/>
              <a:chExt cx="370" cy="369"/>
            </a:xfrm>
          </p:grpSpPr>
          <p:sp>
            <p:nvSpPr>
              <p:cNvPr id="128034"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5"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6" name="Group 36"/>
            <p:cNvGrpSpPr>
              <a:grpSpLocks/>
            </p:cNvGrpSpPr>
            <p:nvPr/>
          </p:nvGrpSpPr>
          <p:grpSpPr bwMode="auto">
            <a:xfrm>
              <a:off x="-826" y="2273"/>
              <a:ext cx="370" cy="369"/>
              <a:chOff x="362" y="2318"/>
              <a:chExt cx="370" cy="369"/>
            </a:xfrm>
          </p:grpSpPr>
          <p:sp>
            <p:nvSpPr>
              <p:cNvPr id="128037"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8"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9" name="Group 39"/>
            <p:cNvGrpSpPr>
              <a:grpSpLocks/>
            </p:cNvGrpSpPr>
            <p:nvPr/>
          </p:nvGrpSpPr>
          <p:grpSpPr bwMode="auto">
            <a:xfrm>
              <a:off x="-458" y="2273"/>
              <a:ext cx="370" cy="369"/>
              <a:chOff x="362" y="2318"/>
              <a:chExt cx="370" cy="369"/>
            </a:xfrm>
          </p:grpSpPr>
          <p:sp>
            <p:nvSpPr>
              <p:cNvPr id="128040"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1"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2" name="Group 42"/>
            <p:cNvGrpSpPr>
              <a:grpSpLocks/>
            </p:cNvGrpSpPr>
            <p:nvPr/>
          </p:nvGrpSpPr>
          <p:grpSpPr bwMode="auto">
            <a:xfrm>
              <a:off x="-90" y="2273"/>
              <a:ext cx="370" cy="369"/>
              <a:chOff x="362" y="2318"/>
              <a:chExt cx="370" cy="369"/>
            </a:xfrm>
          </p:grpSpPr>
          <p:sp>
            <p:nvSpPr>
              <p:cNvPr id="128043"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4"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5" name="Group 45"/>
            <p:cNvGrpSpPr>
              <a:grpSpLocks/>
            </p:cNvGrpSpPr>
            <p:nvPr/>
          </p:nvGrpSpPr>
          <p:grpSpPr bwMode="auto">
            <a:xfrm>
              <a:off x="278" y="2273"/>
              <a:ext cx="370" cy="369"/>
              <a:chOff x="362" y="2318"/>
              <a:chExt cx="370" cy="369"/>
            </a:xfrm>
          </p:grpSpPr>
          <p:sp>
            <p:nvSpPr>
              <p:cNvPr id="128046" name="Freeform 4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7" name="Freeform 4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8" name="Group 48"/>
            <p:cNvGrpSpPr>
              <a:grpSpLocks/>
            </p:cNvGrpSpPr>
            <p:nvPr/>
          </p:nvGrpSpPr>
          <p:grpSpPr bwMode="auto">
            <a:xfrm>
              <a:off x="646" y="2273"/>
              <a:ext cx="370" cy="369"/>
              <a:chOff x="362" y="2318"/>
              <a:chExt cx="370" cy="369"/>
            </a:xfrm>
          </p:grpSpPr>
          <p:sp>
            <p:nvSpPr>
              <p:cNvPr id="128049" name="Freeform 4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0" name="Freeform 5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51" name="Group 51"/>
            <p:cNvGrpSpPr>
              <a:grpSpLocks/>
            </p:cNvGrpSpPr>
            <p:nvPr/>
          </p:nvGrpSpPr>
          <p:grpSpPr bwMode="auto">
            <a:xfrm>
              <a:off x="1014" y="2273"/>
              <a:ext cx="370" cy="369"/>
              <a:chOff x="362" y="2318"/>
              <a:chExt cx="370" cy="369"/>
            </a:xfrm>
          </p:grpSpPr>
          <p:sp>
            <p:nvSpPr>
              <p:cNvPr id="128052" name="Freeform 5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3" name="Freeform 5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8054" name="Freeform 5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5" name="Freeform 5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108881456"/>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0" y="2782888"/>
            <a:ext cx="5018088" cy="1319212"/>
            <a:chOff x="-1194" y="2058"/>
            <a:chExt cx="3161" cy="831"/>
          </a:xfrm>
        </p:grpSpPr>
        <p:grpSp>
          <p:nvGrpSpPr>
            <p:cNvPr id="129027" name="Group 3"/>
            <p:cNvGrpSpPr>
              <a:grpSpLocks/>
            </p:cNvGrpSpPr>
            <p:nvPr/>
          </p:nvGrpSpPr>
          <p:grpSpPr bwMode="auto">
            <a:xfrm>
              <a:off x="-1194" y="2273"/>
              <a:ext cx="370" cy="369"/>
              <a:chOff x="362" y="2318"/>
              <a:chExt cx="370" cy="369"/>
            </a:xfrm>
          </p:grpSpPr>
          <p:sp>
            <p:nvSpPr>
              <p:cNvPr id="129028" name="Freeform 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9" name="Freeform 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0" name="Group 6"/>
            <p:cNvGrpSpPr>
              <a:grpSpLocks/>
            </p:cNvGrpSpPr>
            <p:nvPr/>
          </p:nvGrpSpPr>
          <p:grpSpPr bwMode="auto">
            <a:xfrm>
              <a:off x="-826" y="2273"/>
              <a:ext cx="370" cy="369"/>
              <a:chOff x="362" y="2318"/>
              <a:chExt cx="370" cy="369"/>
            </a:xfrm>
          </p:grpSpPr>
          <p:sp>
            <p:nvSpPr>
              <p:cNvPr id="129031" name="Freeform 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2" name="Freeform 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3" name="Group 9"/>
            <p:cNvGrpSpPr>
              <a:grpSpLocks/>
            </p:cNvGrpSpPr>
            <p:nvPr/>
          </p:nvGrpSpPr>
          <p:grpSpPr bwMode="auto">
            <a:xfrm>
              <a:off x="-458" y="2273"/>
              <a:ext cx="370" cy="369"/>
              <a:chOff x="362" y="2318"/>
              <a:chExt cx="370" cy="369"/>
            </a:xfrm>
          </p:grpSpPr>
          <p:sp>
            <p:nvSpPr>
              <p:cNvPr id="129034" name="Freeform 1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5" name="Freeform 1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6" name="Group 12"/>
            <p:cNvGrpSpPr>
              <a:grpSpLocks/>
            </p:cNvGrpSpPr>
            <p:nvPr/>
          </p:nvGrpSpPr>
          <p:grpSpPr bwMode="auto">
            <a:xfrm>
              <a:off x="-90" y="2273"/>
              <a:ext cx="370" cy="369"/>
              <a:chOff x="362" y="2318"/>
              <a:chExt cx="370" cy="369"/>
            </a:xfrm>
          </p:grpSpPr>
          <p:sp>
            <p:nvSpPr>
              <p:cNvPr id="129037"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8"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39" name="Group 15"/>
            <p:cNvGrpSpPr>
              <a:grpSpLocks/>
            </p:cNvGrpSpPr>
            <p:nvPr/>
          </p:nvGrpSpPr>
          <p:grpSpPr bwMode="auto">
            <a:xfrm>
              <a:off x="278" y="2273"/>
              <a:ext cx="370" cy="369"/>
              <a:chOff x="362" y="2318"/>
              <a:chExt cx="370" cy="369"/>
            </a:xfrm>
          </p:grpSpPr>
          <p:sp>
            <p:nvSpPr>
              <p:cNvPr id="129040"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1"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42" name="Group 18"/>
            <p:cNvGrpSpPr>
              <a:grpSpLocks/>
            </p:cNvGrpSpPr>
            <p:nvPr/>
          </p:nvGrpSpPr>
          <p:grpSpPr bwMode="auto">
            <a:xfrm>
              <a:off x="646" y="2273"/>
              <a:ext cx="370" cy="369"/>
              <a:chOff x="362" y="2318"/>
              <a:chExt cx="370" cy="369"/>
            </a:xfrm>
          </p:grpSpPr>
          <p:sp>
            <p:nvSpPr>
              <p:cNvPr id="129043"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4"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45" name="Group 21"/>
            <p:cNvGrpSpPr>
              <a:grpSpLocks/>
            </p:cNvGrpSpPr>
            <p:nvPr/>
          </p:nvGrpSpPr>
          <p:grpSpPr bwMode="auto">
            <a:xfrm>
              <a:off x="1014" y="2273"/>
              <a:ext cx="370" cy="369"/>
              <a:chOff x="362" y="2318"/>
              <a:chExt cx="370" cy="369"/>
            </a:xfrm>
          </p:grpSpPr>
          <p:sp>
            <p:nvSpPr>
              <p:cNvPr id="129046"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7"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9048" name="Freeform 2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9" name="Freeform 2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5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9051" name="Rectangle 27"/>
          <p:cNvSpPr>
            <a:spLocks noGrp="1" noChangeArrowheads="1"/>
          </p:cNvSpPr>
          <p:nvPr>
            <p:ph type="title"/>
          </p:nvPr>
        </p:nvSpPr>
        <p:spPr/>
        <p:txBody>
          <a:bodyPr/>
          <a:lstStyle/>
          <a:p>
            <a:r>
              <a:rPr lang="en-US"/>
              <a:t>Inelastic scattering</a:t>
            </a:r>
          </a:p>
        </p:txBody>
      </p:sp>
      <p:sp>
        <p:nvSpPr>
          <p:cNvPr id="1290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3" name="Oval 29"/>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9056" name="Group 32"/>
          <p:cNvGrpSpPr>
            <a:grpSpLocks/>
          </p:cNvGrpSpPr>
          <p:nvPr/>
        </p:nvGrpSpPr>
        <p:grpSpPr bwMode="auto">
          <a:xfrm rot="-2052048">
            <a:off x="4100513" y="1306513"/>
            <a:ext cx="5310187" cy="1319212"/>
            <a:chOff x="-1194" y="2058"/>
            <a:chExt cx="3161" cy="831"/>
          </a:xfrm>
        </p:grpSpPr>
        <p:grpSp>
          <p:nvGrpSpPr>
            <p:cNvPr id="129057" name="Group 33"/>
            <p:cNvGrpSpPr>
              <a:grpSpLocks/>
            </p:cNvGrpSpPr>
            <p:nvPr/>
          </p:nvGrpSpPr>
          <p:grpSpPr bwMode="auto">
            <a:xfrm>
              <a:off x="-1194" y="2273"/>
              <a:ext cx="370" cy="369"/>
              <a:chOff x="362" y="2318"/>
              <a:chExt cx="370" cy="369"/>
            </a:xfrm>
          </p:grpSpPr>
          <p:sp>
            <p:nvSpPr>
              <p:cNvPr id="129058"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59"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0" name="Group 36"/>
            <p:cNvGrpSpPr>
              <a:grpSpLocks/>
            </p:cNvGrpSpPr>
            <p:nvPr/>
          </p:nvGrpSpPr>
          <p:grpSpPr bwMode="auto">
            <a:xfrm>
              <a:off x="-826" y="2273"/>
              <a:ext cx="370" cy="369"/>
              <a:chOff x="362" y="2318"/>
              <a:chExt cx="370" cy="369"/>
            </a:xfrm>
          </p:grpSpPr>
          <p:sp>
            <p:nvSpPr>
              <p:cNvPr id="129061"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62"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3" name="Group 39"/>
            <p:cNvGrpSpPr>
              <a:grpSpLocks/>
            </p:cNvGrpSpPr>
            <p:nvPr/>
          </p:nvGrpSpPr>
          <p:grpSpPr bwMode="auto">
            <a:xfrm>
              <a:off x="-458" y="2273"/>
              <a:ext cx="370" cy="369"/>
              <a:chOff x="362" y="2318"/>
              <a:chExt cx="370" cy="369"/>
            </a:xfrm>
          </p:grpSpPr>
          <p:sp>
            <p:nvSpPr>
              <p:cNvPr id="129064"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65"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6" name="Group 42"/>
            <p:cNvGrpSpPr>
              <a:grpSpLocks/>
            </p:cNvGrpSpPr>
            <p:nvPr/>
          </p:nvGrpSpPr>
          <p:grpSpPr bwMode="auto">
            <a:xfrm>
              <a:off x="-90" y="2273"/>
              <a:ext cx="370" cy="369"/>
              <a:chOff x="362" y="2318"/>
              <a:chExt cx="370" cy="369"/>
            </a:xfrm>
          </p:grpSpPr>
          <p:sp>
            <p:nvSpPr>
              <p:cNvPr id="129067"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68"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69" name="Group 45"/>
            <p:cNvGrpSpPr>
              <a:grpSpLocks/>
            </p:cNvGrpSpPr>
            <p:nvPr/>
          </p:nvGrpSpPr>
          <p:grpSpPr bwMode="auto">
            <a:xfrm>
              <a:off x="278" y="2273"/>
              <a:ext cx="370" cy="369"/>
              <a:chOff x="362" y="2318"/>
              <a:chExt cx="370" cy="369"/>
            </a:xfrm>
          </p:grpSpPr>
          <p:sp>
            <p:nvSpPr>
              <p:cNvPr id="129070" name="Freeform 4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1" name="Freeform 4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72" name="Group 48"/>
            <p:cNvGrpSpPr>
              <a:grpSpLocks/>
            </p:cNvGrpSpPr>
            <p:nvPr/>
          </p:nvGrpSpPr>
          <p:grpSpPr bwMode="auto">
            <a:xfrm>
              <a:off x="646" y="2273"/>
              <a:ext cx="370" cy="369"/>
              <a:chOff x="362" y="2318"/>
              <a:chExt cx="370" cy="369"/>
            </a:xfrm>
          </p:grpSpPr>
          <p:sp>
            <p:nvSpPr>
              <p:cNvPr id="129073" name="Freeform 4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4" name="Freeform 5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9075" name="Group 51"/>
            <p:cNvGrpSpPr>
              <a:grpSpLocks/>
            </p:cNvGrpSpPr>
            <p:nvPr/>
          </p:nvGrpSpPr>
          <p:grpSpPr bwMode="auto">
            <a:xfrm>
              <a:off x="1014" y="2273"/>
              <a:ext cx="370" cy="369"/>
              <a:chOff x="362" y="2318"/>
              <a:chExt cx="370" cy="369"/>
            </a:xfrm>
          </p:grpSpPr>
          <p:sp>
            <p:nvSpPr>
              <p:cNvPr id="129076" name="Freeform 5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7" name="Freeform 5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9078" name="Freeform 54"/>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79" name="Freeform 55"/>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80"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112318402"/>
      </p:ext>
    </p:extLst>
  </p:cSld>
  <p:clrMapOvr>
    <a:masterClrMapping/>
  </p:clrMapOvr>
  <p:transition spd="slow">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30051" name="Rectangle 3"/>
          <p:cNvSpPr>
            <a:spLocks noGrp="1" noChangeArrowheads="1"/>
          </p:cNvSpPr>
          <p:nvPr>
            <p:ph type="title"/>
          </p:nvPr>
        </p:nvSpPr>
        <p:spPr/>
        <p:txBody>
          <a:bodyPr/>
          <a:lstStyle/>
          <a:p>
            <a:r>
              <a:rPr lang="en-US"/>
              <a:t>Where do photons go?</a:t>
            </a:r>
          </a:p>
        </p:txBody>
      </p:sp>
      <p:sp>
        <p:nvSpPr>
          <p:cNvPr id="13005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30054" name="Group 6"/>
          <p:cNvGrpSpPr>
            <a:grpSpLocks/>
          </p:cNvGrpSpPr>
          <p:nvPr/>
        </p:nvGrpSpPr>
        <p:grpSpPr bwMode="auto">
          <a:xfrm>
            <a:off x="5286375" y="1277938"/>
            <a:ext cx="1490663" cy="1447800"/>
            <a:chOff x="1893" y="816"/>
            <a:chExt cx="1597" cy="1500"/>
          </a:xfrm>
        </p:grpSpPr>
        <p:pic>
          <p:nvPicPr>
            <p:cNvPr id="13005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3005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5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5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005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6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6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6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6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3006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30065"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pic>
        <p:nvPicPr>
          <p:cNvPr id="130066"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70837"/>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5715" name="Rectangle 3"/>
          <p:cNvSpPr>
            <a:spLocks noGrp="1" noChangeArrowheads="1"/>
          </p:cNvSpPr>
          <p:nvPr>
            <p:ph type="title"/>
          </p:nvPr>
        </p:nvSpPr>
        <p:spPr/>
        <p:txBody>
          <a:bodyPr/>
          <a:lstStyle/>
          <a:p>
            <a:r>
              <a:rPr lang="en-US"/>
              <a:t>Where do photons go?</a:t>
            </a:r>
          </a:p>
        </p:txBody>
      </p:sp>
      <p:sp>
        <p:nvSpPr>
          <p:cNvPr id="11571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15718" name="Group 6"/>
          <p:cNvGrpSpPr>
            <a:grpSpLocks/>
          </p:cNvGrpSpPr>
          <p:nvPr/>
        </p:nvGrpSpPr>
        <p:grpSpPr bwMode="auto">
          <a:xfrm>
            <a:off x="5286375" y="1277938"/>
            <a:ext cx="1490663" cy="1447800"/>
            <a:chOff x="1893" y="816"/>
            <a:chExt cx="1597" cy="1500"/>
          </a:xfrm>
        </p:grpSpPr>
        <p:pic>
          <p:nvPicPr>
            <p:cNvPr id="11571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572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2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2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572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1572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1572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115730"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115731"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5732" name="Picture 20"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638081"/>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6739" name="Rectangle 3"/>
          <p:cNvSpPr>
            <a:spLocks noGrp="1" noChangeArrowheads="1"/>
          </p:cNvSpPr>
          <p:nvPr>
            <p:ph type="title"/>
          </p:nvPr>
        </p:nvSpPr>
        <p:spPr/>
        <p:txBody>
          <a:bodyPr/>
          <a:lstStyle/>
          <a:p>
            <a:r>
              <a:rPr lang="en-US"/>
              <a:t>Where do photons go?</a:t>
            </a:r>
          </a:p>
        </p:txBody>
      </p:sp>
      <p:sp>
        <p:nvSpPr>
          <p:cNvPr id="11674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16742" name="Group 6"/>
          <p:cNvGrpSpPr>
            <a:grpSpLocks/>
          </p:cNvGrpSpPr>
          <p:nvPr/>
        </p:nvGrpSpPr>
        <p:grpSpPr bwMode="auto">
          <a:xfrm>
            <a:off x="5286375" y="1277938"/>
            <a:ext cx="1490663" cy="1447800"/>
            <a:chOff x="1893" y="816"/>
            <a:chExt cx="1597" cy="1500"/>
          </a:xfrm>
        </p:grpSpPr>
        <p:pic>
          <p:nvPicPr>
            <p:cNvPr id="11674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674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674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5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5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1675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16753"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116754"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116755"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56"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16757"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16758"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6759"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6760"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94930907"/>
      </p:ext>
    </p:extLst>
  </p:cSld>
  <p:clrMapOvr>
    <a:masterClrMapping/>
  </p:clrMapOvr>
  <p:transition spd="slow">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nvPr>
        </p:nvSpPr>
        <p:spPr/>
        <p:txBody>
          <a:bodyPr/>
          <a:lstStyle/>
          <a:p>
            <a:r>
              <a:rPr lang="en-US"/>
              <a:t>Photoelectric absorption</a:t>
            </a:r>
          </a:p>
        </p:txBody>
      </p:sp>
      <p:sp>
        <p:nvSpPr>
          <p:cNvPr id="26628"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9" name="Oval 5"/>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1111062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smtClean="0"/>
              <a:t>&gt; 8x X-rays !</a:t>
            </a:r>
            <a:endParaRPr lang="en-US" dirty="0"/>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nvPr>
        </p:nvSpPr>
        <p:spPr/>
        <p:txBody>
          <a:bodyPr/>
          <a:lstStyle/>
          <a:p>
            <a:r>
              <a:rPr lang="en-US"/>
              <a:t>Photoelectric absorption</a:t>
            </a:r>
          </a:p>
        </p:txBody>
      </p:sp>
      <p:sp>
        <p:nvSpPr>
          <p:cNvPr id="27652"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a:t>
            </a:r>
            <a:r>
              <a:rPr lang="en-US" b="1" baseline="30000"/>
              <a:t>-</a:t>
            </a:r>
          </a:p>
        </p:txBody>
      </p:sp>
      <p:grpSp>
        <p:nvGrpSpPr>
          <p:cNvPr id="27655" name="Group 7"/>
          <p:cNvGrpSpPr>
            <a:grpSpLocks/>
          </p:cNvGrpSpPr>
          <p:nvPr/>
        </p:nvGrpSpPr>
        <p:grpSpPr bwMode="auto">
          <a:xfrm>
            <a:off x="0" y="3124200"/>
            <a:ext cx="4733925" cy="585788"/>
            <a:chOff x="0" y="1968"/>
            <a:chExt cx="2982" cy="369"/>
          </a:xfrm>
        </p:grpSpPr>
        <p:grpSp>
          <p:nvGrpSpPr>
            <p:cNvPr id="27656" name="Group 8"/>
            <p:cNvGrpSpPr>
              <a:grpSpLocks/>
            </p:cNvGrpSpPr>
            <p:nvPr/>
          </p:nvGrpSpPr>
          <p:grpSpPr bwMode="auto">
            <a:xfrm>
              <a:off x="0" y="1968"/>
              <a:ext cx="370" cy="369"/>
              <a:chOff x="362" y="2318"/>
              <a:chExt cx="370" cy="369"/>
            </a:xfrm>
          </p:grpSpPr>
          <p:sp>
            <p:nvSpPr>
              <p:cNvPr id="27657" name="Freeform 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8" name="Freeform 1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59" name="Group 11"/>
            <p:cNvGrpSpPr>
              <a:grpSpLocks/>
            </p:cNvGrpSpPr>
            <p:nvPr/>
          </p:nvGrpSpPr>
          <p:grpSpPr bwMode="auto">
            <a:xfrm>
              <a:off x="368" y="1968"/>
              <a:ext cx="370" cy="369"/>
              <a:chOff x="362" y="2318"/>
              <a:chExt cx="370" cy="369"/>
            </a:xfrm>
          </p:grpSpPr>
          <p:sp>
            <p:nvSpPr>
              <p:cNvPr id="27660" name="Freeform 1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 name="Freeform 1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62" name="Group 14"/>
            <p:cNvGrpSpPr>
              <a:grpSpLocks/>
            </p:cNvGrpSpPr>
            <p:nvPr/>
          </p:nvGrpSpPr>
          <p:grpSpPr bwMode="auto">
            <a:xfrm>
              <a:off x="736" y="1968"/>
              <a:ext cx="370" cy="369"/>
              <a:chOff x="362" y="2318"/>
              <a:chExt cx="370" cy="369"/>
            </a:xfrm>
          </p:grpSpPr>
          <p:sp>
            <p:nvSpPr>
              <p:cNvPr id="27663"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4"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65" name="Group 17"/>
            <p:cNvGrpSpPr>
              <a:grpSpLocks/>
            </p:cNvGrpSpPr>
            <p:nvPr/>
          </p:nvGrpSpPr>
          <p:grpSpPr bwMode="auto">
            <a:xfrm>
              <a:off x="1104" y="1968"/>
              <a:ext cx="370" cy="369"/>
              <a:chOff x="362" y="2318"/>
              <a:chExt cx="370" cy="369"/>
            </a:xfrm>
          </p:grpSpPr>
          <p:sp>
            <p:nvSpPr>
              <p:cNvPr id="27666"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7"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68" name="Group 20"/>
            <p:cNvGrpSpPr>
              <a:grpSpLocks/>
            </p:cNvGrpSpPr>
            <p:nvPr/>
          </p:nvGrpSpPr>
          <p:grpSpPr bwMode="auto">
            <a:xfrm>
              <a:off x="1472" y="1968"/>
              <a:ext cx="370" cy="369"/>
              <a:chOff x="362" y="2318"/>
              <a:chExt cx="370" cy="369"/>
            </a:xfrm>
          </p:grpSpPr>
          <p:sp>
            <p:nvSpPr>
              <p:cNvPr id="27669" name="Freeform 2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0" name="Freeform 2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71" name="Group 23"/>
            <p:cNvGrpSpPr>
              <a:grpSpLocks/>
            </p:cNvGrpSpPr>
            <p:nvPr/>
          </p:nvGrpSpPr>
          <p:grpSpPr bwMode="auto">
            <a:xfrm>
              <a:off x="1840" y="1968"/>
              <a:ext cx="370" cy="369"/>
              <a:chOff x="362" y="2318"/>
              <a:chExt cx="370" cy="369"/>
            </a:xfrm>
          </p:grpSpPr>
          <p:sp>
            <p:nvSpPr>
              <p:cNvPr id="27672" name="Freeform 2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3" name="Freeform 2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74" name="Group 26"/>
            <p:cNvGrpSpPr>
              <a:grpSpLocks/>
            </p:cNvGrpSpPr>
            <p:nvPr/>
          </p:nvGrpSpPr>
          <p:grpSpPr bwMode="auto">
            <a:xfrm>
              <a:off x="2208" y="1968"/>
              <a:ext cx="370" cy="369"/>
              <a:chOff x="362" y="2318"/>
              <a:chExt cx="370" cy="369"/>
            </a:xfrm>
          </p:grpSpPr>
          <p:sp>
            <p:nvSpPr>
              <p:cNvPr id="27675"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6"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77" name="Freeform 29"/>
            <p:cNvSpPr>
              <a:spLocks/>
            </p:cNvSpPr>
            <p:nvPr/>
          </p:nvSpPr>
          <p:spPr bwMode="auto">
            <a:xfrm>
              <a:off x="2576" y="214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8" name="Freeform 30"/>
            <p:cNvSpPr>
              <a:spLocks/>
            </p:cNvSpPr>
            <p:nvPr/>
          </p:nvSpPr>
          <p:spPr bwMode="auto">
            <a:xfrm rot="10800000">
              <a:off x="2761" y="196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9"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80"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1" name="Oval 33"/>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2"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697817737"/>
      </p:ext>
    </p:extLst>
  </p:cSld>
  <p:clrMapOvr>
    <a:masterClrMapping/>
  </p:clrMapOvr>
  <p:transition spd="slow">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Fluorescence</a:t>
            </a:r>
          </a:p>
        </p:txBody>
      </p:sp>
      <p:sp>
        <p:nvSpPr>
          <p:cNvPr id="28675"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6"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8" name="Oval 6"/>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9"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0"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4183477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Fluorescence</a:t>
            </a:r>
          </a:p>
        </p:txBody>
      </p:sp>
      <p:sp>
        <p:nvSpPr>
          <p:cNvPr id="29699"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0"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1"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a:t>
            </a:r>
            <a:r>
              <a:rPr lang="en-US" b="1" baseline="30000"/>
              <a:t>-</a:t>
            </a:r>
          </a:p>
        </p:txBody>
      </p:sp>
      <p:sp>
        <p:nvSpPr>
          <p:cNvPr id="29702"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3"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4"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5"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6" name="Oval 10"/>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9707" name="Group 11"/>
          <p:cNvGrpSpPr>
            <a:grpSpLocks/>
          </p:cNvGrpSpPr>
          <p:nvPr/>
        </p:nvGrpSpPr>
        <p:grpSpPr bwMode="auto">
          <a:xfrm rot="-2052048">
            <a:off x="4054475" y="1157288"/>
            <a:ext cx="5840413" cy="1319212"/>
            <a:chOff x="-1194" y="2058"/>
            <a:chExt cx="3161" cy="831"/>
          </a:xfrm>
        </p:grpSpPr>
        <p:grpSp>
          <p:nvGrpSpPr>
            <p:cNvPr id="29708" name="Group 12"/>
            <p:cNvGrpSpPr>
              <a:grpSpLocks/>
            </p:cNvGrpSpPr>
            <p:nvPr/>
          </p:nvGrpSpPr>
          <p:grpSpPr bwMode="auto">
            <a:xfrm>
              <a:off x="-1194" y="2273"/>
              <a:ext cx="370" cy="369"/>
              <a:chOff x="362" y="2318"/>
              <a:chExt cx="370" cy="369"/>
            </a:xfrm>
          </p:grpSpPr>
          <p:sp>
            <p:nvSpPr>
              <p:cNvPr id="29709" name="Freeform 1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Freeform 1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11" name="Group 15"/>
            <p:cNvGrpSpPr>
              <a:grpSpLocks/>
            </p:cNvGrpSpPr>
            <p:nvPr/>
          </p:nvGrpSpPr>
          <p:grpSpPr bwMode="auto">
            <a:xfrm>
              <a:off x="-826" y="2273"/>
              <a:ext cx="370" cy="369"/>
              <a:chOff x="362" y="2318"/>
              <a:chExt cx="370" cy="369"/>
            </a:xfrm>
          </p:grpSpPr>
          <p:sp>
            <p:nvSpPr>
              <p:cNvPr id="29712" name="Freeform 1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Freeform 1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14" name="Group 18"/>
            <p:cNvGrpSpPr>
              <a:grpSpLocks/>
            </p:cNvGrpSpPr>
            <p:nvPr/>
          </p:nvGrpSpPr>
          <p:grpSpPr bwMode="auto">
            <a:xfrm>
              <a:off x="-458" y="2273"/>
              <a:ext cx="370" cy="369"/>
              <a:chOff x="362" y="2318"/>
              <a:chExt cx="370" cy="369"/>
            </a:xfrm>
          </p:grpSpPr>
          <p:sp>
            <p:nvSpPr>
              <p:cNvPr id="29715" name="Freeform 1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6" name="Freeform 2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17" name="Group 21"/>
            <p:cNvGrpSpPr>
              <a:grpSpLocks/>
            </p:cNvGrpSpPr>
            <p:nvPr/>
          </p:nvGrpSpPr>
          <p:grpSpPr bwMode="auto">
            <a:xfrm>
              <a:off x="-90" y="2273"/>
              <a:ext cx="370" cy="369"/>
              <a:chOff x="362" y="2318"/>
              <a:chExt cx="370" cy="369"/>
            </a:xfrm>
          </p:grpSpPr>
          <p:sp>
            <p:nvSpPr>
              <p:cNvPr id="29718"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9"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20" name="Group 24"/>
            <p:cNvGrpSpPr>
              <a:grpSpLocks/>
            </p:cNvGrpSpPr>
            <p:nvPr/>
          </p:nvGrpSpPr>
          <p:grpSpPr bwMode="auto">
            <a:xfrm>
              <a:off x="278" y="2273"/>
              <a:ext cx="370" cy="369"/>
              <a:chOff x="362" y="2318"/>
              <a:chExt cx="370" cy="369"/>
            </a:xfrm>
          </p:grpSpPr>
          <p:sp>
            <p:nvSpPr>
              <p:cNvPr id="29721" name="Freeform 2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2" name="Freeform 2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23" name="Group 27"/>
            <p:cNvGrpSpPr>
              <a:grpSpLocks/>
            </p:cNvGrpSpPr>
            <p:nvPr/>
          </p:nvGrpSpPr>
          <p:grpSpPr bwMode="auto">
            <a:xfrm>
              <a:off x="646" y="2273"/>
              <a:ext cx="370" cy="369"/>
              <a:chOff x="362" y="2318"/>
              <a:chExt cx="370" cy="369"/>
            </a:xfrm>
          </p:grpSpPr>
          <p:sp>
            <p:nvSpPr>
              <p:cNvPr id="29724" name="Freeform 2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Freeform 2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26" name="Group 30"/>
            <p:cNvGrpSpPr>
              <a:grpSpLocks/>
            </p:cNvGrpSpPr>
            <p:nvPr/>
          </p:nvGrpSpPr>
          <p:grpSpPr bwMode="auto">
            <a:xfrm>
              <a:off x="1014" y="2273"/>
              <a:ext cx="370" cy="369"/>
              <a:chOff x="362" y="2318"/>
              <a:chExt cx="370" cy="369"/>
            </a:xfrm>
          </p:grpSpPr>
          <p:sp>
            <p:nvSpPr>
              <p:cNvPr id="29727" name="Freeform 3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8" name="Freeform 3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29" name="Freeform 33"/>
            <p:cNvSpPr>
              <a:spLocks/>
            </p:cNvSpPr>
            <p:nvPr/>
          </p:nvSpPr>
          <p:spPr bwMode="auto">
            <a:xfrm>
              <a:off x="1382" y="2454"/>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Freeform 34"/>
            <p:cNvSpPr>
              <a:spLocks/>
            </p:cNvSpPr>
            <p:nvPr/>
          </p:nvSpPr>
          <p:spPr bwMode="auto">
            <a:xfrm rot="10800000">
              <a:off x="1567" y="2273"/>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732"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3"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66269769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Fluorescence-based x-ray sources</a:t>
            </a:r>
            <a:endParaRPr lang="en-US" dirty="0"/>
          </a:p>
        </p:txBody>
      </p:sp>
      <p:pic>
        <p:nvPicPr>
          <p:cNvPr id="99330" name="Picture 2" descr="http://www.crtsite.com/image/x-ray%20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Copper Rotating An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205" y="1139727"/>
            <a:ext cx="4000500" cy="2800352"/>
          </a:xfrm>
          <a:prstGeom prst="rect">
            <a:avLst/>
          </a:prstGeom>
          <a:noFill/>
          <a:extLst>
            <a:ext uri="{909E8E84-426E-40DD-AFC4-6F175D3DCCD1}">
              <a14:hiddenFill xmlns:a14="http://schemas.microsoft.com/office/drawing/2010/main">
                <a:solidFill>
                  <a:srgbClr val="FFFFFF"/>
                </a:solidFill>
              </a14:hiddenFill>
            </a:ext>
          </a:extLst>
        </p:spPr>
      </p:pic>
      <p:pic>
        <p:nvPicPr>
          <p:cNvPr id="99336" name="Picture 8" descr="Gallium Me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2682"/>
            <a:ext cx="2857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9338" name="Picture 10" descr="http://www.biox.kth.se/research/hardxraysource/expsetuphardxr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640" y="3971924"/>
            <a:ext cx="4219575"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2118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dirty="0" smtClean="0"/>
              <a:t>What limits the source?</a:t>
            </a:r>
            <a:endParaRPr lang="en-US" dirty="0"/>
          </a:p>
        </p:txBody>
      </p:sp>
      <p:sp>
        <p:nvSpPr>
          <p:cNvPr id="3" name="TextBox 2"/>
          <p:cNvSpPr txBox="1"/>
          <p:nvPr/>
        </p:nvSpPr>
        <p:spPr>
          <a:xfrm>
            <a:off x="304800" y="1828800"/>
            <a:ext cx="7543800" cy="1384995"/>
          </a:xfrm>
          <a:prstGeom prst="rect">
            <a:avLst/>
          </a:prstGeom>
          <a:noFill/>
        </p:spPr>
        <p:txBody>
          <a:bodyPr wrap="square" rtlCol="0">
            <a:spAutoFit/>
          </a:bodyPr>
          <a:lstStyle/>
          <a:p>
            <a:r>
              <a:rPr lang="en-US" sz="3600" dirty="0" smtClean="0"/>
              <a:t>Fluorescence-based source:</a:t>
            </a:r>
          </a:p>
          <a:p>
            <a:endParaRPr lang="en-US" dirty="0"/>
          </a:p>
          <a:p>
            <a:r>
              <a:rPr lang="en-US" sz="2800" dirty="0" smtClean="0"/>
              <a:t>	Thermal distortion of anode</a:t>
            </a:r>
            <a:endParaRPr lang="en-US" sz="2800" dirty="0"/>
          </a:p>
        </p:txBody>
      </p:sp>
      <p:sp>
        <p:nvSpPr>
          <p:cNvPr id="8" name="TextBox 7"/>
          <p:cNvSpPr txBox="1"/>
          <p:nvPr/>
        </p:nvSpPr>
        <p:spPr>
          <a:xfrm>
            <a:off x="2438400" y="3962400"/>
            <a:ext cx="6172200" cy="1846659"/>
          </a:xfrm>
          <a:prstGeom prst="rect">
            <a:avLst/>
          </a:prstGeom>
          <a:noFill/>
        </p:spPr>
        <p:txBody>
          <a:bodyPr wrap="square" rtlCol="0">
            <a:spAutoFit/>
          </a:bodyPr>
          <a:lstStyle/>
          <a:p>
            <a:r>
              <a:rPr lang="en-US" sz="3600" dirty="0" smtClean="0"/>
              <a:t>Accelerator-based source</a:t>
            </a:r>
          </a:p>
          <a:p>
            <a:endParaRPr lang="en-US" sz="1400" dirty="0" smtClean="0"/>
          </a:p>
          <a:p>
            <a:r>
              <a:rPr lang="en-US" sz="3600" dirty="0" smtClean="0"/>
              <a:t>	</a:t>
            </a:r>
            <a:r>
              <a:rPr lang="en-US" sz="2800" dirty="0" smtClean="0"/>
              <a:t>Quality of optics</a:t>
            </a:r>
          </a:p>
          <a:p>
            <a:r>
              <a:rPr lang="en-US" sz="2800" dirty="0" smtClean="0"/>
              <a:t>	Electric bill</a:t>
            </a:r>
            <a:endParaRPr lang="en-US" sz="2800" dirty="0"/>
          </a:p>
        </p:txBody>
      </p:sp>
    </p:spTree>
    <p:extLst>
      <p:ext uri="{BB962C8B-B14F-4D97-AF65-F5344CB8AC3E}">
        <p14:creationId xmlns:p14="http://schemas.microsoft.com/office/powerpoint/2010/main" val="11600586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smtClean="0"/>
              <a:t>How much brighter is the synchrotron?</a:t>
            </a:r>
            <a:endParaRPr lang="en-US" dirty="0"/>
          </a:p>
        </p:txBody>
      </p:sp>
      <p:sp>
        <p:nvSpPr>
          <p:cNvPr id="4" name="TextBox 3"/>
          <p:cNvSpPr txBox="1"/>
          <p:nvPr/>
        </p:nvSpPr>
        <p:spPr>
          <a:xfrm>
            <a:off x="304800" y="3442395"/>
            <a:ext cx="7178568" cy="3108543"/>
          </a:xfrm>
          <a:prstGeom prst="rect">
            <a:avLst/>
          </a:prstGeom>
          <a:noFill/>
        </p:spPr>
        <p:txBody>
          <a:bodyPr wrap="none" rtlCol="0">
            <a:spAutoFit/>
          </a:bodyPr>
          <a:lstStyle/>
          <a:p>
            <a:r>
              <a:rPr lang="en-US" sz="2800" dirty="0" smtClean="0"/>
              <a:t>MX2:</a:t>
            </a:r>
          </a:p>
          <a:p>
            <a:r>
              <a:rPr lang="en-US" sz="2800" dirty="0" smtClean="0"/>
              <a:t>2 x 10</a:t>
            </a:r>
            <a:r>
              <a:rPr lang="en-US" sz="2800" baseline="30000" dirty="0" smtClean="0"/>
              <a:t>12</a:t>
            </a:r>
            <a:r>
              <a:rPr lang="en-US" sz="2800" dirty="0" smtClean="0"/>
              <a:t> photons/s</a:t>
            </a:r>
          </a:p>
          <a:p>
            <a:r>
              <a:rPr lang="en-US" sz="2800" dirty="0" smtClean="0"/>
              <a:t>10 </a:t>
            </a:r>
            <a:r>
              <a:rPr lang="el-GR" sz="2800" dirty="0" smtClean="0"/>
              <a:t>μ</a:t>
            </a:r>
            <a:r>
              <a:rPr lang="en-US" sz="2800" dirty="0" smtClean="0"/>
              <a:t>m beam size </a:t>
            </a:r>
          </a:p>
          <a:p>
            <a:r>
              <a:rPr lang="en-US" sz="2800" dirty="0" smtClean="0"/>
              <a:t>0.1 </a:t>
            </a:r>
            <a:r>
              <a:rPr lang="en-US" sz="2800" dirty="0" err="1" smtClean="0"/>
              <a:t>mrad</a:t>
            </a:r>
            <a:r>
              <a:rPr lang="en-US" sz="2800" dirty="0" smtClean="0"/>
              <a:t> divergence</a:t>
            </a:r>
          </a:p>
          <a:p>
            <a:r>
              <a:rPr lang="en-US" sz="2800" dirty="0" smtClean="0"/>
              <a:t>0.014% BW (Si 111)</a:t>
            </a:r>
          </a:p>
          <a:p>
            <a:r>
              <a:rPr lang="en-US" sz="2800" dirty="0" smtClean="0"/>
              <a:t>= 1.4 x 10</a:t>
            </a:r>
            <a:r>
              <a:rPr lang="en-US" sz="2800" baseline="30000" dirty="0" smtClean="0"/>
              <a:t>19</a:t>
            </a:r>
            <a:r>
              <a:rPr lang="en-US" sz="2800" dirty="0" smtClean="0"/>
              <a:t> photons/s/mm</a:t>
            </a:r>
            <a:r>
              <a:rPr lang="en-US" sz="2800" baseline="30000" dirty="0" smtClean="0"/>
              <a:t>2</a:t>
            </a:r>
            <a:r>
              <a:rPr lang="en-US" sz="2800" dirty="0" smtClean="0"/>
              <a:t>/mrad</a:t>
            </a:r>
            <a:r>
              <a:rPr lang="en-US" sz="2800" baseline="30000" dirty="0" smtClean="0"/>
              <a:t>2</a:t>
            </a:r>
            <a:r>
              <a:rPr lang="en-US" sz="2800" dirty="0" smtClean="0"/>
              <a:t>/0.1%BW</a:t>
            </a:r>
          </a:p>
          <a:p>
            <a:endParaRPr lang="en-US" sz="2800" dirty="0"/>
          </a:p>
        </p:txBody>
      </p:sp>
      <p:sp>
        <p:nvSpPr>
          <p:cNvPr id="6" name="TextBox 5"/>
          <p:cNvSpPr txBox="1"/>
          <p:nvPr/>
        </p:nvSpPr>
        <p:spPr>
          <a:xfrm>
            <a:off x="2209800" y="2057399"/>
            <a:ext cx="6636753" cy="1384995"/>
          </a:xfrm>
          <a:prstGeom prst="rect">
            <a:avLst/>
          </a:prstGeom>
          <a:noFill/>
        </p:spPr>
        <p:txBody>
          <a:bodyPr wrap="none" rtlCol="0">
            <a:spAutoFit/>
          </a:bodyPr>
          <a:lstStyle/>
          <a:p>
            <a:r>
              <a:rPr lang="en-US" sz="2800" dirty="0" smtClean="0"/>
              <a:t>Gallium liquid METALJET</a:t>
            </a:r>
          </a:p>
          <a:p>
            <a:r>
              <a:rPr lang="en-US" sz="2800" dirty="0" smtClean="0"/>
              <a:t>1.4 x 10</a:t>
            </a:r>
            <a:r>
              <a:rPr lang="en-US" sz="2800" baseline="30000" dirty="0" smtClean="0"/>
              <a:t>8</a:t>
            </a:r>
            <a:r>
              <a:rPr lang="en-US" sz="2800" dirty="0" smtClean="0"/>
              <a:t> photons/s/mm</a:t>
            </a:r>
            <a:r>
              <a:rPr lang="en-US" sz="2800" baseline="30000" dirty="0" smtClean="0"/>
              <a:t>2</a:t>
            </a:r>
            <a:r>
              <a:rPr lang="en-US" sz="2800" dirty="0" smtClean="0"/>
              <a:t>/mrad</a:t>
            </a:r>
            <a:r>
              <a:rPr lang="en-US" sz="2800" baseline="30000" dirty="0" smtClean="0"/>
              <a:t>2</a:t>
            </a:r>
            <a:r>
              <a:rPr lang="en-US" sz="2800" dirty="0" smtClean="0"/>
              <a:t>/0.1%BW</a:t>
            </a:r>
          </a:p>
          <a:p>
            <a:endParaRPr lang="en-US" sz="2800" dirty="0" smtClean="0"/>
          </a:p>
        </p:txBody>
      </p:sp>
      <p:sp>
        <p:nvSpPr>
          <p:cNvPr id="5" name="TextBox 4"/>
          <p:cNvSpPr txBox="1"/>
          <p:nvPr/>
        </p:nvSpPr>
        <p:spPr>
          <a:xfrm>
            <a:off x="3657600" y="3471714"/>
            <a:ext cx="2787943" cy="646331"/>
          </a:xfrm>
          <a:prstGeom prst="rect">
            <a:avLst/>
          </a:prstGeom>
          <a:noFill/>
        </p:spPr>
        <p:txBody>
          <a:bodyPr wrap="none" rtlCol="0">
            <a:spAutoFit/>
          </a:bodyPr>
          <a:lstStyle/>
          <a:p>
            <a:r>
              <a:rPr lang="en-US" sz="3600" dirty="0" smtClean="0">
                <a:solidFill>
                  <a:srgbClr val="FF0000"/>
                </a:solidFill>
              </a:rPr>
              <a:t>1 s at MX2 =</a:t>
            </a:r>
            <a:endParaRPr lang="en-US" sz="3600" dirty="0">
              <a:solidFill>
                <a:srgbClr val="FF0000"/>
              </a:solidFill>
            </a:endParaRPr>
          </a:p>
        </p:txBody>
      </p:sp>
      <p:sp>
        <p:nvSpPr>
          <p:cNvPr id="9" name="TextBox 8"/>
          <p:cNvSpPr txBox="1"/>
          <p:nvPr/>
        </p:nvSpPr>
        <p:spPr>
          <a:xfrm>
            <a:off x="6384371" y="3442394"/>
            <a:ext cx="2759629" cy="1200329"/>
          </a:xfrm>
          <a:prstGeom prst="rect">
            <a:avLst/>
          </a:prstGeom>
          <a:noFill/>
        </p:spPr>
        <p:txBody>
          <a:bodyPr wrap="square" rtlCol="0">
            <a:spAutoFit/>
          </a:bodyPr>
          <a:lstStyle/>
          <a:p>
            <a:r>
              <a:rPr lang="en-US" sz="3600" dirty="0" smtClean="0">
                <a:solidFill>
                  <a:srgbClr val="FF0000"/>
                </a:solidFill>
              </a:rPr>
              <a:t>3000 years</a:t>
            </a:r>
          </a:p>
          <a:p>
            <a:r>
              <a:rPr lang="en-US" dirty="0" smtClean="0">
                <a:solidFill>
                  <a:srgbClr val="FF0000"/>
                </a:solidFill>
              </a:rPr>
              <a:t>With same beam size, divergence &amp; dispersion</a:t>
            </a:r>
            <a:endParaRPr lang="en-US" dirty="0">
              <a:solidFill>
                <a:srgbClr val="FF0000"/>
              </a:solidFill>
            </a:endParaRPr>
          </a:p>
        </p:txBody>
      </p:sp>
    </p:spTree>
    <p:extLst>
      <p:ext uri="{BB962C8B-B14F-4D97-AF65-F5344CB8AC3E}">
        <p14:creationId xmlns:p14="http://schemas.microsoft.com/office/powerpoint/2010/main" val="13244031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Auger emission</a:t>
            </a:r>
          </a:p>
        </p:txBody>
      </p:sp>
      <p:sp>
        <p:nvSpPr>
          <p:cNvPr id="132099"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0"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1"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2" name="Oval 6"/>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3"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4"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326466754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Auger emission</a:t>
            </a:r>
          </a:p>
        </p:txBody>
      </p:sp>
      <p:sp>
        <p:nvSpPr>
          <p:cNvPr id="133126"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7"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8"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9"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30" name="Oval 10"/>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6"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7" name="Text Box 37"/>
          <p:cNvSpPr txBox="1">
            <a:spLocks noChangeArrowheads="1"/>
          </p:cNvSpPr>
          <p:nvPr/>
        </p:nvSpPr>
        <p:spPr bwMode="auto">
          <a:xfrm>
            <a:off x="4198938" y="3517900"/>
            <a:ext cx="823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
        <p:nvSpPr>
          <p:cNvPr id="133158" name="Text Box 38"/>
          <p:cNvSpPr txBox="1">
            <a:spLocks noChangeArrowheads="1"/>
          </p:cNvSpPr>
          <p:nvPr/>
        </p:nvSpPr>
        <p:spPr bwMode="auto">
          <a:xfrm>
            <a:off x="2743200" y="17748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e</a:t>
            </a:r>
            <a:r>
              <a:rPr lang="en-US" b="1" baseline="30000"/>
              <a:t>-</a:t>
            </a:r>
          </a:p>
        </p:txBody>
      </p:sp>
      <p:sp>
        <p:nvSpPr>
          <p:cNvPr id="133159" name="Line 39"/>
          <p:cNvSpPr>
            <a:spLocks noChangeShapeType="1"/>
          </p:cNvSpPr>
          <p:nvPr/>
        </p:nvSpPr>
        <p:spPr bwMode="auto">
          <a:xfrm flipH="1" flipV="1">
            <a:off x="3076575" y="2041525"/>
            <a:ext cx="1377950" cy="9096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5903064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31075" name="Rectangle 3"/>
          <p:cNvSpPr>
            <a:spLocks noGrp="1" noChangeArrowheads="1"/>
          </p:cNvSpPr>
          <p:nvPr>
            <p:ph type="title"/>
          </p:nvPr>
        </p:nvSpPr>
        <p:spPr/>
        <p:txBody>
          <a:bodyPr/>
          <a:lstStyle/>
          <a:p>
            <a:r>
              <a:rPr lang="en-US"/>
              <a:t>Where do photons go?</a:t>
            </a:r>
          </a:p>
        </p:txBody>
      </p:sp>
      <p:sp>
        <p:nvSpPr>
          <p:cNvPr id="1310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31078" name="Group 6"/>
          <p:cNvGrpSpPr>
            <a:grpSpLocks/>
          </p:cNvGrpSpPr>
          <p:nvPr/>
        </p:nvGrpSpPr>
        <p:grpSpPr bwMode="auto">
          <a:xfrm>
            <a:off x="5286375" y="1277938"/>
            <a:ext cx="1490663" cy="1447800"/>
            <a:chOff x="1893" y="816"/>
            <a:chExt cx="1597" cy="1500"/>
          </a:xfrm>
        </p:grpSpPr>
        <p:pic>
          <p:nvPicPr>
            <p:cNvPr id="13107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3108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108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3108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3108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131090"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131091"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92"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31093"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31094"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1095"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31096"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78028989"/>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7763" name="Rectangle 3"/>
          <p:cNvSpPr>
            <a:spLocks noGrp="1" noChangeArrowheads="1"/>
          </p:cNvSpPr>
          <p:nvPr>
            <p:ph type="title"/>
          </p:nvPr>
        </p:nvSpPr>
        <p:spPr/>
        <p:txBody>
          <a:bodyPr/>
          <a:lstStyle/>
          <a:p>
            <a:r>
              <a:rPr lang="en-US"/>
              <a:t>Where do photons go?</a:t>
            </a:r>
          </a:p>
        </p:txBody>
      </p:sp>
      <p:sp>
        <p:nvSpPr>
          <p:cNvPr id="11776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17766" name="Group 6"/>
          <p:cNvGrpSpPr>
            <a:grpSpLocks/>
          </p:cNvGrpSpPr>
          <p:nvPr/>
        </p:nvGrpSpPr>
        <p:grpSpPr bwMode="auto">
          <a:xfrm>
            <a:off x="5286375" y="1277938"/>
            <a:ext cx="1490663" cy="1447800"/>
            <a:chOff x="1893" y="816"/>
            <a:chExt cx="1597" cy="1500"/>
          </a:xfrm>
        </p:grpSpPr>
        <p:pic>
          <p:nvPicPr>
            <p:cNvPr id="117767"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7768"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9"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70"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777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1777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17777"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117778"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(87%)</a:t>
            </a:r>
            <a:endParaRPr lang="en-US" sz="1400" b="1">
              <a:solidFill>
                <a:srgbClr val="009900"/>
              </a:solidFill>
            </a:endParaRPr>
          </a:p>
        </p:txBody>
      </p:sp>
      <p:sp>
        <p:nvSpPr>
          <p:cNvPr id="117779"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117780"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1" name="Text Box 21"/>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17782" name="Text Box 22"/>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17783" name="Line 23"/>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24"/>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7785" name="Picture 25"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7786" name="Line 26"/>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8600806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916035935"/>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8787" name="Rectangle 3"/>
          <p:cNvSpPr>
            <a:spLocks noGrp="1" noChangeArrowheads="1"/>
          </p:cNvSpPr>
          <p:nvPr>
            <p:ph type="title"/>
          </p:nvPr>
        </p:nvSpPr>
        <p:spPr/>
        <p:txBody>
          <a:bodyPr/>
          <a:lstStyle/>
          <a:p>
            <a:r>
              <a:rPr lang="en-US"/>
              <a:t>Where do photons go?</a:t>
            </a:r>
          </a:p>
        </p:txBody>
      </p:sp>
      <p:sp>
        <p:nvSpPr>
          <p:cNvPr id="11878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8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18790" name="Group 6"/>
          <p:cNvGrpSpPr>
            <a:grpSpLocks/>
          </p:cNvGrpSpPr>
          <p:nvPr/>
        </p:nvGrpSpPr>
        <p:grpSpPr bwMode="auto">
          <a:xfrm>
            <a:off x="5286375" y="1277938"/>
            <a:ext cx="1490663" cy="1447800"/>
            <a:chOff x="1893" y="816"/>
            <a:chExt cx="1597" cy="1500"/>
          </a:xfrm>
        </p:grpSpPr>
        <p:pic>
          <p:nvPicPr>
            <p:cNvPr id="118791"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8792"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793"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794"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879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1880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1880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118802"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(87%)</a:t>
            </a:r>
            <a:endParaRPr lang="en-US" sz="1400" b="1">
              <a:solidFill>
                <a:srgbClr val="009900"/>
              </a:solidFill>
            </a:endParaRPr>
          </a:p>
        </p:txBody>
      </p:sp>
      <p:sp>
        <p:nvSpPr>
          <p:cNvPr id="118803"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118804"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5" name="Text Box 21"/>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(~0%)</a:t>
            </a:r>
          </a:p>
        </p:txBody>
      </p:sp>
      <p:sp>
        <p:nvSpPr>
          <p:cNvPr id="118806" name="Text Box 22"/>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(99%)</a:t>
            </a:r>
            <a:endParaRPr lang="en-US" sz="1400" b="1">
              <a:solidFill>
                <a:srgbClr val="009900"/>
              </a:solidFill>
            </a:endParaRPr>
          </a:p>
        </p:txBody>
      </p:sp>
      <p:sp>
        <p:nvSpPr>
          <p:cNvPr id="118807" name="Text Box 23"/>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18808" name="Text Box 24"/>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18809" name="Line 25"/>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0" name="Line 26"/>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11" name="Picture 27"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8812" name="Line 28"/>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30"/>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76448551"/>
      </p:ext>
    </p:extLst>
  </p:cSld>
  <p:clrMapOvr>
    <a:masterClrMapping/>
  </p:clrMapOvr>
  <p:transition spd="slow">
    <p:wipe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19811" name="Rectangle 3"/>
          <p:cNvSpPr>
            <a:spLocks noGrp="1" noChangeArrowheads="1"/>
          </p:cNvSpPr>
          <p:nvPr>
            <p:ph type="title"/>
          </p:nvPr>
        </p:nvSpPr>
        <p:spPr/>
        <p:txBody>
          <a:bodyPr/>
          <a:lstStyle/>
          <a:p>
            <a:r>
              <a:rPr lang="en-US"/>
              <a:t>Where do photons go?</a:t>
            </a:r>
          </a:p>
        </p:txBody>
      </p:sp>
      <p:sp>
        <p:nvSpPr>
          <p:cNvPr id="11981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19814" name="Group 6"/>
          <p:cNvGrpSpPr>
            <a:grpSpLocks/>
          </p:cNvGrpSpPr>
          <p:nvPr/>
        </p:nvGrpSpPr>
        <p:grpSpPr bwMode="auto">
          <a:xfrm>
            <a:off x="5286375" y="1277938"/>
            <a:ext cx="1490663" cy="1447800"/>
            <a:chOff x="1893" y="816"/>
            <a:chExt cx="1597" cy="1500"/>
          </a:xfrm>
        </p:grpSpPr>
        <p:pic>
          <p:nvPicPr>
            <p:cNvPr id="11981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981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81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1982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(98%)</a:t>
            </a:r>
          </a:p>
        </p:txBody>
      </p:sp>
      <p:sp>
        <p:nvSpPr>
          <p:cNvPr id="119825"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7.3%</a:t>
            </a:r>
          </a:p>
        </p:txBody>
      </p:sp>
      <p:sp>
        <p:nvSpPr>
          <p:cNvPr id="119826"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(7%)</a:t>
            </a:r>
          </a:p>
        </p:txBody>
      </p:sp>
      <p:sp>
        <p:nvSpPr>
          <p:cNvPr id="119827"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(87%)</a:t>
            </a:r>
            <a:endParaRPr lang="en-US" sz="1400" b="1">
              <a:solidFill>
                <a:srgbClr val="009900"/>
              </a:solidFill>
            </a:endParaRPr>
          </a:p>
        </p:txBody>
      </p:sp>
      <p:sp>
        <p:nvSpPr>
          <p:cNvPr id="119828"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Protein</a:t>
            </a:r>
          </a:p>
          <a:p>
            <a:pPr algn="ctr"/>
            <a:r>
              <a:rPr lang="en-US" sz="3200" b="1"/>
              <a:t>1A x-rays</a:t>
            </a:r>
          </a:p>
        </p:txBody>
      </p:sp>
      <p:sp>
        <p:nvSpPr>
          <p:cNvPr id="119829"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(~0%)</a:t>
            </a:r>
          </a:p>
        </p:txBody>
      </p:sp>
      <p:sp>
        <p:nvSpPr>
          <p:cNvPr id="119831"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(99%)</a:t>
            </a:r>
            <a:endParaRPr lang="en-US" sz="1400" b="1">
              <a:solidFill>
                <a:srgbClr val="009900"/>
              </a:solidFill>
            </a:endParaRPr>
          </a:p>
        </p:txBody>
      </p:sp>
      <p:sp>
        <p:nvSpPr>
          <p:cNvPr id="119832"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19833"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19834"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9836"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9837"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8"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100580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20835" name="Rectangle 3"/>
          <p:cNvSpPr>
            <a:spLocks noGrp="1" noChangeArrowheads="1"/>
          </p:cNvSpPr>
          <p:nvPr>
            <p:ph type="title"/>
          </p:nvPr>
        </p:nvSpPr>
        <p:spPr/>
        <p:txBody>
          <a:bodyPr/>
          <a:lstStyle/>
          <a:p>
            <a:r>
              <a:rPr lang="en-US"/>
              <a:t>Where do photons go?</a:t>
            </a:r>
          </a:p>
        </p:txBody>
      </p:sp>
      <p:sp>
        <p:nvSpPr>
          <p:cNvPr id="12083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3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20838" name="Group 6"/>
          <p:cNvGrpSpPr>
            <a:grpSpLocks/>
          </p:cNvGrpSpPr>
          <p:nvPr/>
        </p:nvGrpSpPr>
        <p:grpSpPr bwMode="auto">
          <a:xfrm>
            <a:off x="5286375" y="1277938"/>
            <a:ext cx="1490663" cy="1447800"/>
            <a:chOff x="1893" y="816"/>
            <a:chExt cx="1597" cy="1500"/>
          </a:xfrm>
        </p:grpSpPr>
        <p:pic>
          <p:nvPicPr>
            <p:cNvPr id="12083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2084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4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4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084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(6%)</a:t>
            </a:r>
          </a:p>
        </p:txBody>
      </p:sp>
      <p:sp>
        <p:nvSpPr>
          <p:cNvPr id="12084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(97%)</a:t>
            </a:r>
          </a:p>
        </p:txBody>
      </p:sp>
      <p:sp>
        <p:nvSpPr>
          <p:cNvPr id="120849"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7.6%</a:t>
            </a:r>
          </a:p>
        </p:txBody>
      </p:sp>
      <p:sp>
        <p:nvSpPr>
          <p:cNvPr id="120850"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(5%)</a:t>
            </a:r>
          </a:p>
        </p:txBody>
      </p:sp>
      <p:sp>
        <p:nvSpPr>
          <p:cNvPr id="120851" name="Text Box 19"/>
          <p:cNvSpPr txBox="1">
            <a:spLocks noChangeArrowheads="1"/>
          </p:cNvSpPr>
          <p:nvPr/>
        </p:nvSpPr>
        <p:spPr bwMode="auto">
          <a:xfrm>
            <a:off x="5767388"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(88%)</a:t>
            </a:r>
            <a:endParaRPr lang="en-US" sz="1400" b="1">
              <a:solidFill>
                <a:srgbClr val="009900"/>
              </a:solidFill>
            </a:endParaRPr>
          </a:p>
        </p:txBody>
      </p:sp>
      <p:sp>
        <p:nvSpPr>
          <p:cNvPr id="120852" name="Text Box 20"/>
          <p:cNvSpPr txBox="1">
            <a:spLocks noChangeArrowheads="1"/>
          </p:cNvSpPr>
          <p:nvPr/>
        </p:nvSpPr>
        <p:spPr bwMode="auto">
          <a:xfrm>
            <a:off x="160338" y="1417638"/>
            <a:ext cx="29130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SelenoProtein</a:t>
            </a:r>
          </a:p>
          <a:p>
            <a:pPr algn="ctr"/>
            <a:r>
              <a:rPr lang="en-US" sz="3200" b="1"/>
              <a:t>1A x-rays</a:t>
            </a:r>
          </a:p>
        </p:txBody>
      </p:sp>
      <p:sp>
        <p:nvSpPr>
          <p:cNvPr id="120853"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54"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(~0%)</a:t>
            </a:r>
          </a:p>
        </p:txBody>
      </p:sp>
      <p:sp>
        <p:nvSpPr>
          <p:cNvPr id="120855"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(99%)</a:t>
            </a:r>
            <a:endParaRPr lang="en-US" sz="1400" b="1">
              <a:solidFill>
                <a:srgbClr val="009900"/>
              </a:solidFill>
            </a:endParaRPr>
          </a:p>
        </p:txBody>
      </p:sp>
      <p:sp>
        <p:nvSpPr>
          <p:cNvPr id="120856"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20857"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20858"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59"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0860"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20861"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62" name="Line 30"/>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63"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9491375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21859" name="Rectangle 3"/>
          <p:cNvSpPr>
            <a:spLocks noGrp="1" noChangeArrowheads="1"/>
          </p:cNvSpPr>
          <p:nvPr>
            <p:ph type="title"/>
          </p:nvPr>
        </p:nvSpPr>
        <p:spPr/>
        <p:txBody>
          <a:bodyPr/>
          <a:lstStyle/>
          <a:p>
            <a:r>
              <a:rPr lang="en-US"/>
              <a:t>Where do photons go?</a:t>
            </a:r>
          </a:p>
        </p:txBody>
      </p:sp>
      <p:sp>
        <p:nvSpPr>
          <p:cNvPr id="12186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21862" name="Group 6"/>
          <p:cNvGrpSpPr>
            <a:grpSpLocks/>
          </p:cNvGrpSpPr>
          <p:nvPr/>
        </p:nvGrpSpPr>
        <p:grpSpPr bwMode="auto">
          <a:xfrm>
            <a:off x="5286375" y="1277938"/>
            <a:ext cx="1490663" cy="1447800"/>
            <a:chOff x="1893" y="816"/>
            <a:chExt cx="1597" cy="1500"/>
          </a:xfrm>
        </p:grpSpPr>
        <p:pic>
          <p:nvPicPr>
            <p:cNvPr id="12186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2186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186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(2%)</a:t>
            </a:r>
          </a:p>
        </p:txBody>
      </p:sp>
      <p:sp>
        <p:nvSpPr>
          <p:cNvPr id="12187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(91%)</a:t>
            </a:r>
          </a:p>
        </p:txBody>
      </p:sp>
      <p:sp>
        <p:nvSpPr>
          <p:cNvPr id="12187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5.1%</a:t>
            </a:r>
          </a:p>
        </p:txBody>
      </p:sp>
      <p:sp>
        <p:nvSpPr>
          <p:cNvPr id="12187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(2%)</a:t>
            </a:r>
          </a:p>
        </p:txBody>
      </p:sp>
      <p:sp>
        <p:nvSpPr>
          <p:cNvPr id="121875" name="Text Box 19"/>
          <p:cNvSpPr txBox="1">
            <a:spLocks noChangeArrowheads="1"/>
          </p:cNvSpPr>
          <p:nvPr/>
        </p:nvSpPr>
        <p:spPr bwMode="auto">
          <a:xfrm>
            <a:off x="5767388"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(96%)</a:t>
            </a:r>
            <a:endParaRPr lang="en-US" sz="1400" b="1">
              <a:solidFill>
                <a:srgbClr val="009900"/>
              </a:solidFill>
            </a:endParaRPr>
          </a:p>
        </p:txBody>
      </p:sp>
      <p:sp>
        <p:nvSpPr>
          <p:cNvPr id="121876" name="Text Box 20"/>
          <p:cNvSpPr txBox="1">
            <a:spLocks noChangeArrowheads="1"/>
          </p:cNvSpPr>
          <p:nvPr/>
        </p:nvSpPr>
        <p:spPr bwMode="auto">
          <a:xfrm>
            <a:off x="160338" y="1417638"/>
            <a:ext cx="29130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SelenoProtein</a:t>
            </a:r>
          </a:p>
          <a:p>
            <a:pPr algn="ctr"/>
            <a:r>
              <a:rPr lang="en-US" sz="3200" b="1"/>
              <a:t>0.92A x-rays</a:t>
            </a:r>
          </a:p>
        </p:txBody>
      </p:sp>
      <p:sp>
        <p:nvSpPr>
          <p:cNvPr id="12187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8" name="Text Box 22"/>
          <p:cNvSpPr txBox="1">
            <a:spLocks noChangeArrowheads="1"/>
          </p:cNvSpPr>
          <p:nvPr/>
        </p:nvSpPr>
        <p:spPr bwMode="auto">
          <a:xfrm>
            <a:off x="4927600" y="5351463"/>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(57%)</a:t>
            </a:r>
          </a:p>
        </p:txBody>
      </p:sp>
      <p:sp>
        <p:nvSpPr>
          <p:cNvPr id="12187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(44%)</a:t>
            </a:r>
            <a:endParaRPr lang="en-US" sz="1400" b="1">
              <a:solidFill>
                <a:srgbClr val="009900"/>
              </a:solidFill>
            </a:endParaRPr>
          </a:p>
        </p:txBody>
      </p:sp>
      <p:sp>
        <p:nvSpPr>
          <p:cNvPr id="12188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2188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2188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8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188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21885" name="Line 29"/>
          <p:cNvSpPr>
            <a:spLocks noChangeShapeType="1"/>
          </p:cNvSpPr>
          <p:nvPr/>
        </p:nvSpPr>
        <p:spPr bwMode="auto">
          <a:xfrm flipH="1">
            <a:off x="5592763" y="4818063"/>
            <a:ext cx="833437" cy="554037"/>
          </a:xfrm>
          <a:prstGeom prst="line">
            <a:avLst/>
          </a:prstGeom>
          <a:noFill/>
          <a:ln w="508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8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87" name="Line 31"/>
          <p:cNvSpPr>
            <a:spLocks noChangeShapeType="1"/>
          </p:cNvSpPr>
          <p:nvPr/>
        </p:nvSpPr>
        <p:spPr bwMode="auto">
          <a:xfrm>
            <a:off x="6577013" y="4840288"/>
            <a:ext cx="806450" cy="509587"/>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88" name="Text Box 32"/>
          <p:cNvSpPr txBox="1">
            <a:spLocks noChangeArrowheads="1"/>
          </p:cNvSpPr>
          <p:nvPr/>
        </p:nvSpPr>
        <p:spPr bwMode="auto">
          <a:xfrm>
            <a:off x="623888" y="2482850"/>
            <a:ext cx="1730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just above the edge</a:t>
            </a:r>
          </a:p>
        </p:txBody>
      </p:sp>
    </p:spTree>
    <p:extLst>
      <p:ext uri="{BB962C8B-B14F-4D97-AF65-F5344CB8AC3E}">
        <p14:creationId xmlns:p14="http://schemas.microsoft.com/office/powerpoint/2010/main" val="3138345520"/>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p>
        </p:txBody>
      </p:sp>
      <p:sp>
        <p:nvSpPr>
          <p:cNvPr id="122883" name="Rectangle 3"/>
          <p:cNvSpPr>
            <a:spLocks noGrp="1" noChangeArrowheads="1"/>
          </p:cNvSpPr>
          <p:nvPr>
            <p:ph type="title"/>
          </p:nvPr>
        </p:nvSpPr>
        <p:spPr/>
        <p:txBody>
          <a:bodyPr/>
          <a:lstStyle/>
          <a:p>
            <a:r>
              <a:rPr lang="en-US"/>
              <a:t>Where do photons go?</a:t>
            </a:r>
          </a:p>
        </p:txBody>
      </p:sp>
      <p:sp>
        <p:nvSpPr>
          <p:cNvPr id="12288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beamstop</a:t>
            </a:r>
          </a:p>
        </p:txBody>
      </p:sp>
      <p:grpSp>
        <p:nvGrpSpPr>
          <p:cNvPr id="122886" name="Group 6"/>
          <p:cNvGrpSpPr>
            <a:grpSpLocks/>
          </p:cNvGrpSpPr>
          <p:nvPr/>
        </p:nvGrpSpPr>
        <p:grpSpPr bwMode="auto">
          <a:xfrm>
            <a:off x="5286375" y="1277938"/>
            <a:ext cx="1490663" cy="1447800"/>
            <a:chOff x="1893" y="816"/>
            <a:chExt cx="1597" cy="1500"/>
          </a:xfrm>
        </p:grpSpPr>
        <p:pic>
          <p:nvPicPr>
            <p:cNvPr id="122887"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22888"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9"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0"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289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elastic scattering (2%)</a:t>
            </a:r>
          </a:p>
        </p:txBody>
      </p:sp>
      <p:sp>
        <p:nvSpPr>
          <p:cNvPr id="12289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Transmitted (90%)</a:t>
            </a:r>
          </a:p>
        </p:txBody>
      </p:sp>
      <p:sp>
        <p:nvSpPr>
          <p:cNvPr id="122897"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useful/absorbed energy: 5.1%</a:t>
            </a:r>
          </a:p>
        </p:txBody>
      </p:sp>
      <p:sp>
        <p:nvSpPr>
          <p:cNvPr id="122898"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inelastic scattering (2%)</a:t>
            </a:r>
          </a:p>
        </p:txBody>
      </p:sp>
      <p:sp>
        <p:nvSpPr>
          <p:cNvPr id="122899" name="Text Box 19"/>
          <p:cNvSpPr txBox="1">
            <a:spLocks noChangeArrowheads="1"/>
          </p:cNvSpPr>
          <p:nvPr/>
        </p:nvSpPr>
        <p:spPr bwMode="auto">
          <a:xfrm>
            <a:off x="5767388"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Photoelectric (96%)</a:t>
            </a:r>
            <a:endParaRPr lang="en-US" sz="1400" b="1">
              <a:solidFill>
                <a:srgbClr val="009900"/>
              </a:solidFill>
            </a:endParaRPr>
          </a:p>
        </p:txBody>
      </p:sp>
      <p:sp>
        <p:nvSpPr>
          <p:cNvPr id="122900" name="Text Box 20"/>
          <p:cNvSpPr txBox="1">
            <a:spLocks noChangeArrowheads="1"/>
          </p:cNvSpPr>
          <p:nvPr/>
        </p:nvSpPr>
        <p:spPr bwMode="auto">
          <a:xfrm>
            <a:off x="160338" y="1417638"/>
            <a:ext cx="29130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t>SelenoProtein</a:t>
            </a:r>
          </a:p>
          <a:p>
            <a:pPr algn="ctr"/>
            <a:r>
              <a:rPr lang="en-US" sz="3200" b="1"/>
              <a:t>0.97A x-rays</a:t>
            </a:r>
          </a:p>
        </p:txBody>
      </p:sp>
      <p:sp>
        <p:nvSpPr>
          <p:cNvPr id="122901"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02" name="Text Box 22"/>
          <p:cNvSpPr txBox="1">
            <a:spLocks noChangeArrowheads="1"/>
          </p:cNvSpPr>
          <p:nvPr/>
        </p:nvSpPr>
        <p:spPr bwMode="auto">
          <a:xfrm>
            <a:off x="4927600" y="5351463"/>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(60%)</a:t>
            </a:r>
          </a:p>
        </p:txBody>
      </p:sp>
      <p:sp>
        <p:nvSpPr>
          <p:cNvPr id="122903"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(40%)</a:t>
            </a:r>
            <a:endParaRPr lang="en-US" sz="1400" b="1">
              <a:solidFill>
                <a:srgbClr val="009900"/>
              </a:solidFill>
            </a:endParaRPr>
          </a:p>
        </p:txBody>
      </p:sp>
      <p:sp>
        <p:nvSpPr>
          <p:cNvPr id="122904"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009900"/>
                </a:solidFill>
              </a:rPr>
              <a:t>Re-emitted (99%)</a:t>
            </a:r>
          </a:p>
        </p:txBody>
      </p:sp>
      <p:sp>
        <p:nvSpPr>
          <p:cNvPr id="122905"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3300"/>
                </a:solidFill>
              </a:rPr>
              <a:t>Absorbed (~0%)</a:t>
            </a:r>
            <a:endParaRPr lang="en-US" sz="1400" b="1">
              <a:solidFill>
                <a:srgbClr val="009900"/>
              </a:solidFill>
            </a:endParaRPr>
          </a:p>
        </p:txBody>
      </p:sp>
      <p:sp>
        <p:nvSpPr>
          <p:cNvPr id="122906"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07"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2908"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22909" name="Line 29"/>
          <p:cNvSpPr>
            <a:spLocks noChangeShapeType="1"/>
          </p:cNvSpPr>
          <p:nvPr/>
        </p:nvSpPr>
        <p:spPr bwMode="auto">
          <a:xfrm flipH="1">
            <a:off x="5592763" y="4818063"/>
            <a:ext cx="833437" cy="554037"/>
          </a:xfrm>
          <a:prstGeom prst="line">
            <a:avLst/>
          </a:prstGeom>
          <a:noFill/>
          <a:ln w="508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0"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1" name="Line 31"/>
          <p:cNvSpPr>
            <a:spLocks noChangeShapeType="1"/>
          </p:cNvSpPr>
          <p:nvPr/>
        </p:nvSpPr>
        <p:spPr bwMode="auto">
          <a:xfrm>
            <a:off x="6577013" y="4840288"/>
            <a:ext cx="806450" cy="509587"/>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2" name="Text Box 32"/>
          <p:cNvSpPr txBox="1">
            <a:spLocks noChangeArrowheads="1"/>
          </p:cNvSpPr>
          <p:nvPr/>
        </p:nvSpPr>
        <p:spPr bwMode="auto">
          <a:xfrm>
            <a:off x="658813" y="2482850"/>
            <a:ext cx="166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far above the edge</a:t>
            </a:r>
          </a:p>
        </p:txBody>
      </p:sp>
    </p:spTree>
    <p:extLst>
      <p:ext uri="{BB962C8B-B14F-4D97-AF65-F5344CB8AC3E}">
        <p14:creationId xmlns:p14="http://schemas.microsoft.com/office/powerpoint/2010/main" val="30947028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title"/>
          </p:nvPr>
        </p:nvSpPr>
        <p:spPr/>
        <p:txBody>
          <a:bodyPr/>
          <a:lstStyle/>
          <a:p>
            <a:r>
              <a:rPr lang="en-US"/>
              <a:t>Photoelectric absorption</a:t>
            </a:r>
          </a:p>
        </p:txBody>
      </p:sp>
      <p:sp>
        <p:nvSpPr>
          <p:cNvPr id="30724"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Oval 5"/>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8078019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7" name="Rectangle 3"/>
          <p:cNvSpPr>
            <a:spLocks noGrp="1" noChangeArrowheads="1"/>
          </p:cNvSpPr>
          <p:nvPr>
            <p:ph type="title"/>
          </p:nvPr>
        </p:nvSpPr>
        <p:spPr/>
        <p:txBody>
          <a:bodyPr/>
          <a:lstStyle/>
          <a:p>
            <a:r>
              <a:rPr lang="en-US"/>
              <a:t>Photoelectric absorption</a:t>
            </a:r>
          </a:p>
        </p:txBody>
      </p:sp>
      <p:sp>
        <p:nvSpPr>
          <p:cNvPr id="31748"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9"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0"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grpSp>
        <p:nvGrpSpPr>
          <p:cNvPr id="31751" name="Group 7"/>
          <p:cNvGrpSpPr>
            <a:grpSpLocks/>
          </p:cNvGrpSpPr>
          <p:nvPr/>
        </p:nvGrpSpPr>
        <p:grpSpPr bwMode="auto">
          <a:xfrm>
            <a:off x="0" y="3124200"/>
            <a:ext cx="4733925" cy="585788"/>
            <a:chOff x="0" y="1968"/>
            <a:chExt cx="2982" cy="369"/>
          </a:xfrm>
        </p:grpSpPr>
        <p:grpSp>
          <p:nvGrpSpPr>
            <p:cNvPr id="31752" name="Group 8"/>
            <p:cNvGrpSpPr>
              <a:grpSpLocks/>
            </p:cNvGrpSpPr>
            <p:nvPr/>
          </p:nvGrpSpPr>
          <p:grpSpPr bwMode="auto">
            <a:xfrm>
              <a:off x="0" y="1968"/>
              <a:ext cx="370" cy="369"/>
              <a:chOff x="362" y="2318"/>
              <a:chExt cx="370" cy="369"/>
            </a:xfrm>
          </p:grpSpPr>
          <p:sp>
            <p:nvSpPr>
              <p:cNvPr id="31753" name="Freeform 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Freeform 1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55" name="Group 11"/>
            <p:cNvGrpSpPr>
              <a:grpSpLocks/>
            </p:cNvGrpSpPr>
            <p:nvPr/>
          </p:nvGrpSpPr>
          <p:grpSpPr bwMode="auto">
            <a:xfrm>
              <a:off x="368" y="1968"/>
              <a:ext cx="370" cy="369"/>
              <a:chOff x="362" y="2318"/>
              <a:chExt cx="370" cy="369"/>
            </a:xfrm>
          </p:grpSpPr>
          <p:sp>
            <p:nvSpPr>
              <p:cNvPr id="31756" name="Freeform 1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Freeform 1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58" name="Group 14"/>
            <p:cNvGrpSpPr>
              <a:grpSpLocks/>
            </p:cNvGrpSpPr>
            <p:nvPr/>
          </p:nvGrpSpPr>
          <p:grpSpPr bwMode="auto">
            <a:xfrm>
              <a:off x="736" y="1968"/>
              <a:ext cx="370" cy="369"/>
              <a:chOff x="362" y="2318"/>
              <a:chExt cx="370" cy="369"/>
            </a:xfrm>
          </p:grpSpPr>
          <p:sp>
            <p:nvSpPr>
              <p:cNvPr id="31759"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61" name="Group 17"/>
            <p:cNvGrpSpPr>
              <a:grpSpLocks/>
            </p:cNvGrpSpPr>
            <p:nvPr/>
          </p:nvGrpSpPr>
          <p:grpSpPr bwMode="auto">
            <a:xfrm>
              <a:off x="1104" y="1968"/>
              <a:ext cx="370" cy="369"/>
              <a:chOff x="362" y="2318"/>
              <a:chExt cx="370" cy="369"/>
            </a:xfrm>
          </p:grpSpPr>
          <p:sp>
            <p:nvSpPr>
              <p:cNvPr id="31762"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64" name="Group 20"/>
            <p:cNvGrpSpPr>
              <a:grpSpLocks/>
            </p:cNvGrpSpPr>
            <p:nvPr/>
          </p:nvGrpSpPr>
          <p:grpSpPr bwMode="auto">
            <a:xfrm>
              <a:off x="1472" y="1968"/>
              <a:ext cx="370" cy="369"/>
              <a:chOff x="362" y="2318"/>
              <a:chExt cx="370" cy="369"/>
            </a:xfrm>
          </p:grpSpPr>
          <p:sp>
            <p:nvSpPr>
              <p:cNvPr id="31765" name="Freeform 2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6" name="Freeform 2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67" name="Group 23"/>
            <p:cNvGrpSpPr>
              <a:grpSpLocks/>
            </p:cNvGrpSpPr>
            <p:nvPr/>
          </p:nvGrpSpPr>
          <p:grpSpPr bwMode="auto">
            <a:xfrm>
              <a:off x="1840" y="1968"/>
              <a:ext cx="370" cy="369"/>
              <a:chOff x="362" y="2318"/>
              <a:chExt cx="370" cy="369"/>
            </a:xfrm>
          </p:grpSpPr>
          <p:sp>
            <p:nvSpPr>
              <p:cNvPr id="31768" name="Freeform 2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9" name="Freeform 2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70" name="Group 26"/>
            <p:cNvGrpSpPr>
              <a:grpSpLocks/>
            </p:cNvGrpSpPr>
            <p:nvPr/>
          </p:nvGrpSpPr>
          <p:grpSpPr bwMode="auto">
            <a:xfrm>
              <a:off x="2208" y="1968"/>
              <a:ext cx="370" cy="369"/>
              <a:chOff x="362" y="2318"/>
              <a:chExt cx="370" cy="369"/>
            </a:xfrm>
          </p:grpSpPr>
          <p:sp>
            <p:nvSpPr>
              <p:cNvPr id="31771"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2"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73" name="Freeform 29"/>
            <p:cNvSpPr>
              <a:spLocks/>
            </p:cNvSpPr>
            <p:nvPr/>
          </p:nvSpPr>
          <p:spPr bwMode="auto">
            <a:xfrm>
              <a:off x="2576" y="214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4" name="Freeform 30"/>
            <p:cNvSpPr>
              <a:spLocks/>
            </p:cNvSpPr>
            <p:nvPr/>
          </p:nvSpPr>
          <p:spPr bwMode="auto">
            <a:xfrm rot="10800000">
              <a:off x="2761" y="196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776"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7" name="Oval 33"/>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8"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9"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0"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2436841863"/>
      </p:ext>
    </p:extLst>
  </p:cSld>
  <p:clrMapOvr>
    <a:masterClrMapping/>
  </p:clrMapOvr>
  <p:transition spd="slow">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Secondary ionization</a:t>
            </a:r>
          </a:p>
        </p:txBody>
      </p:sp>
      <p:sp>
        <p:nvSpPr>
          <p:cNvPr id="58371"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2"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3"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5" name="Text Box 7"/>
          <p:cNvSpPr txBox="1">
            <a:spLocks noChangeArrowheads="1"/>
          </p:cNvSpPr>
          <p:nvPr/>
        </p:nvSpPr>
        <p:spPr bwMode="auto">
          <a:xfrm>
            <a:off x="4319588" y="55610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58376" name="Line 8"/>
          <p:cNvSpPr>
            <a:spLocks noChangeShapeType="1"/>
          </p:cNvSpPr>
          <p:nvPr/>
        </p:nvSpPr>
        <p:spPr bwMode="auto">
          <a:xfrm flipV="1">
            <a:off x="4478338" y="5876925"/>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915574146"/>
      </p:ext>
    </p:extLst>
  </p:cSld>
  <p:clrMapOvr>
    <a:masterClrMapping/>
  </p:clrMapOvr>
  <p:transition spd="slow">
    <p:cover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Secondary ionization</a:t>
            </a:r>
          </a:p>
        </p:txBody>
      </p:sp>
      <p:sp>
        <p:nvSpPr>
          <p:cNvPr id="59395"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6" name="Rectangle 4"/>
          <p:cNvSpPr>
            <a:spLocks noChangeArrowheads="1"/>
          </p:cNvSpPr>
          <p:nvPr/>
        </p:nvSpPr>
        <p:spPr bwMode="auto">
          <a:xfrm rot="16200000">
            <a:off x="3214688" y="421957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7" name="Oval 5"/>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8" name="Text Box 6"/>
          <p:cNvSpPr txBox="1">
            <a:spLocks noChangeArrowheads="1"/>
          </p:cNvSpPr>
          <p:nvPr/>
        </p:nvSpPr>
        <p:spPr bwMode="auto">
          <a:xfrm>
            <a:off x="2222500" y="33940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59399" name="Line 7"/>
          <p:cNvSpPr>
            <a:spLocks noChangeShapeType="1"/>
          </p:cNvSpPr>
          <p:nvPr/>
        </p:nvSpPr>
        <p:spPr bwMode="auto">
          <a:xfrm rot="16200000" flipV="1">
            <a:off x="3322638" y="2833687"/>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0" name="Oval 8"/>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1" name="Oval 9"/>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2" name="Rectangle 10"/>
          <p:cNvSpPr>
            <a:spLocks noChangeArrowheads="1"/>
          </p:cNvSpPr>
          <p:nvPr/>
        </p:nvSpPr>
        <p:spPr bwMode="auto">
          <a:xfrm rot="16200000">
            <a:off x="3931444" y="5410994"/>
            <a:ext cx="1924050"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3" name="Text Box 11"/>
          <p:cNvSpPr txBox="1">
            <a:spLocks noChangeArrowheads="1"/>
          </p:cNvSpPr>
          <p:nvPr/>
        </p:nvSpPr>
        <p:spPr bwMode="auto">
          <a:xfrm>
            <a:off x="4319588" y="49895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59404" name="Line 12"/>
          <p:cNvSpPr>
            <a:spLocks noChangeShapeType="1"/>
          </p:cNvSpPr>
          <p:nvPr/>
        </p:nvSpPr>
        <p:spPr bwMode="auto">
          <a:xfrm flipV="1">
            <a:off x="4478338" y="5324475"/>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5" name="Text Box 13"/>
          <p:cNvSpPr txBox="1">
            <a:spLocks noChangeArrowheads="1"/>
          </p:cNvSpPr>
          <p:nvPr/>
        </p:nvSpPr>
        <p:spPr bwMode="auto">
          <a:xfrm>
            <a:off x="4313238" y="323215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1">
                <a:solidFill>
                  <a:srgbClr val="FF0000"/>
                </a:solidFill>
              </a:rPr>
              <a:t>+</a:t>
            </a:r>
            <a:endParaRPr lang="en-US" sz="4000" b="1" baseline="30000">
              <a:solidFill>
                <a:srgbClr val="FF0000"/>
              </a:solidFill>
            </a:endParaRPr>
          </a:p>
        </p:txBody>
      </p:sp>
    </p:spTree>
    <p:extLst>
      <p:ext uri="{BB962C8B-B14F-4D97-AF65-F5344CB8AC3E}">
        <p14:creationId xmlns:p14="http://schemas.microsoft.com/office/powerpoint/2010/main" val="2514245974"/>
      </p:ext>
    </p:extLst>
  </p:cSld>
  <p:clrMapOvr>
    <a:masterClrMapping/>
  </p:clrMapOvr>
  <p:transition spd="slow">
    <p:wipe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Excitation</a:t>
            </a:r>
          </a:p>
        </p:txBody>
      </p:sp>
      <p:sp>
        <p:nvSpPr>
          <p:cNvPr id="60419"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0"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1"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2"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423" name="Group 7"/>
          <p:cNvGrpSpPr>
            <a:grpSpLocks/>
          </p:cNvGrpSpPr>
          <p:nvPr/>
        </p:nvGrpSpPr>
        <p:grpSpPr bwMode="auto">
          <a:xfrm>
            <a:off x="6005513" y="4719638"/>
            <a:ext cx="361950" cy="2138362"/>
            <a:chOff x="2721" y="3503"/>
            <a:chExt cx="228" cy="1165"/>
          </a:xfrm>
        </p:grpSpPr>
        <p:sp>
          <p:nvSpPr>
            <p:cNvPr id="60424" name="Text Box 8"/>
            <p:cNvSpPr txBox="1">
              <a:spLocks noChangeArrowheads="1"/>
            </p:cNvSpPr>
            <p:nvPr/>
          </p:nvSpPr>
          <p:spPr bwMode="auto">
            <a:xfrm>
              <a:off x="2721" y="3503"/>
              <a:ext cx="228"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0000CC"/>
                  </a:solidFill>
                </a:rPr>
                <a:t>e</a:t>
              </a:r>
              <a:r>
                <a:rPr lang="en-US" b="1" baseline="30000">
                  <a:solidFill>
                    <a:srgbClr val="0000CC"/>
                  </a:solidFill>
                </a:rPr>
                <a:t>-</a:t>
              </a:r>
            </a:p>
          </p:txBody>
        </p:sp>
        <p:sp>
          <p:nvSpPr>
            <p:cNvPr id="60425" name="Line 9"/>
            <p:cNvSpPr>
              <a:spLocks noChangeShapeType="1"/>
            </p:cNvSpPr>
            <p:nvPr/>
          </p:nvSpPr>
          <p:spPr bwMode="auto">
            <a:xfrm flipV="1">
              <a:off x="2821" y="3702"/>
              <a:ext cx="0" cy="966"/>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418012692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TotalTime>
  <Words>3948</Words>
  <Application>Microsoft Office PowerPoint</Application>
  <PresentationFormat>On-screen Show (4:3)</PresentationFormat>
  <Paragraphs>1422</Paragraphs>
  <Slides>312</Slides>
  <Notes>7</Notes>
  <HiddenSlides>3</HiddenSlides>
  <MMClips>9</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312</vt:i4>
      </vt:variant>
    </vt:vector>
  </HeadingPairs>
  <TitlesOfParts>
    <vt:vector size="322" baseType="lpstr">
      <vt:lpstr>Default Design</vt:lpstr>
      <vt:lpstr>1_Default Design</vt:lpstr>
      <vt:lpstr>4_Default Design</vt:lpstr>
      <vt:lpstr>2_Default Design</vt:lpstr>
      <vt:lpstr>3_Default Design</vt:lpstr>
      <vt:lpstr>5_Default Design</vt:lpstr>
      <vt:lpstr>6_Default Design</vt:lpstr>
      <vt:lpstr>7_Default Design</vt:lpstr>
      <vt:lpstr>Chart</vt:lpstr>
      <vt:lpstr>Microsoft Graph Chart</vt:lpstr>
      <vt:lpstr>Where do the  X-rays come from?</vt:lpstr>
      <vt:lpstr>Electric charge</vt:lpstr>
      <vt:lpstr>Electric field of a moving charge</vt:lpstr>
      <vt:lpstr>Electric field of a moving charge</vt:lpstr>
      <vt:lpstr>Bending Magnet</vt:lpstr>
      <vt:lpstr>Two Bending Magnets</vt:lpstr>
      <vt:lpstr>Wiggler</vt:lpstr>
      <vt:lpstr>Undulator</vt:lpstr>
      <vt:lpstr>Undulator emission spectrum</vt:lpstr>
      <vt:lpstr>LCLS undulator hall</vt:lpstr>
      <vt:lpstr>LCLS at SLAC</vt:lpstr>
      <vt:lpstr>Electric field of a moving charge</vt:lpstr>
      <vt:lpstr>SASE effect</vt:lpstr>
      <vt:lpstr>Self-Amplified Stimulated Emission (SASE) effect</vt:lpstr>
      <vt:lpstr>Accelerator-based light source terminology</vt:lpstr>
      <vt:lpstr>The truth about x-ray beams</vt:lpstr>
      <vt:lpstr>Spot Shape</vt:lpstr>
      <vt:lpstr>Spot Shape</vt:lpstr>
      <vt:lpstr>Spot Shape</vt:lpstr>
      <vt:lpstr>Spot Shape</vt:lpstr>
      <vt:lpstr>Spot Shape</vt:lpstr>
      <vt:lpstr>Spot Shape</vt:lpstr>
      <vt:lpstr>Spot Shape</vt:lpstr>
      <vt:lpstr>Spot Shape</vt:lpstr>
      <vt:lpstr>Spot shape</vt:lpstr>
      <vt:lpstr>beam divergence</vt:lpstr>
      <vt:lpstr>beam divergence</vt:lpstr>
      <vt:lpstr>  divergence = 0 º</vt:lpstr>
      <vt:lpstr>  divergence = 0.3 º</vt:lpstr>
      <vt:lpstr>beam divergence</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mosaic spread</vt:lpstr>
      <vt:lpstr>mosaic spread</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PowerPoint Presentation</vt:lpstr>
      <vt:lpstr>PowerPoint Presentation</vt:lpstr>
      <vt:lpstr>PowerPoint Presentation</vt:lpstr>
      <vt:lpstr>mosaic block = “coherence length”</vt:lpstr>
      <vt:lpstr>Scattering: line of atoms</vt:lpstr>
      <vt:lpstr>PowerPoint Presentation</vt:lpstr>
      <vt:lpstr>Scattering: line of atoms</vt:lpstr>
      <vt:lpstr>spot shape</vt:lpstr>
      <vt:lpstr>Point Spread Function</vt:lpstr>
      <vt:lpstr>Law of Convolution</vt:lpstr>
      <vt:lpstr>Where do the  X-rays go?</vt:lpstr>
      <vt:lpstr>Where do photons go?</vt:lpstr>
      <vt:lpstr>Photonuclear absorption</vt:lpstr>
      <vt:lpstr>Photonuclear absorption</vt:lpstr>
      <vt:lpstr>Elastic scattering</vt:lpstr>
      <vt:lpstr>Elastic scattering</vt:lpstr>
      <vt:lpstr>How big is an atom?</vt:lpstr>
      <vt:lpstr>How big is an atom?</vt:lpstr>
      <vt:lpstr>Where do photons go?</vt:lpstr>
      <vt:lpstr>Elastic scattering</vt:lpstr>
      <vt:lpstr>Inelastic scattering</vt:lpstr>
      <vt:lpstr>Where do photons go?</vt:lpstr>
      <vt:lpstr>Where do photons go?</vt:lpstr>
      <vt:lpstr>Where do photons go?</vt:lpstr>
      <vt:lpstr>Photoelectric absorption</vt:lpstr>
      <vt:lpstr>Photoelectric absorption</vt:lpstr>
      <vt:lpstr>Fluorescence</vt:lpstr>
      <vt:lpstr>Fluorescence</vt:lpstr>
      <vt:lpstr>Fluorescence-based x-ray sources</vt:lpstr>
      <vt:lpstr>What limits the source?</vt:lpstr>
      <vt:lpstr>How much brighter is the synchrotron?</vt:lpstr>
      <vt:lpstr>Auger emission</vt:lpstr>
      <vt:lpstr>Auger emission</vt:lpstr>
      <vt:lpstr>Where do photons go?</vt:lpstr>
      <vt:lpstr>Where do photons go?</vt:lpstr>
      <vt:lpstr>Where do photons go?</vt:lpstr>
      <vt:lpstr>Where do photons go?</vt:lpstr>
      <vt:lpstr>Where do photons go?</vt:lpstr>
      <vt:lpstr>Where do photons go?</vt:lpstr>
      <vt:lpstr>Where do photons go?</vt:lpstr>
      <vt:lpstr>Photoelectric absorption</vt:lpstr>
      <vt:lpstr>Photoelectric absorption</vt:lpstr>
      <vt:lpstr>Secondary ionization</vt:lpstr>
      <vt:lpstr>Secondary ionization</vt:lpstr>
      <vt:lpstr>Excitation</vt:lpstr>
      <vt:lpstr>Excitation</vt:lpstr>
      <vt:lpstr>Excitation</vt:lpstr>
      <vt:lpstr>Excitation</vt:lpstr>
      <vt:lpstr>Electron attachment</vt:lpstr>
      <vt:lpstr>Electron attachment</vt:lpstr>
      <vt:lpstr>Sample atoms</vt:lpstr>
      <vt:lpstr>Sample atoms</vt:lpstr>
      <vt:lpstr>Primary ionization</vt:lpstr>
      <vt:lpstr>Secondary ionizations</vt:lpstr>
      <vt:lpstr>Ionization track</vt:lpstr>
      <vt:lpstr>Ionization track</vt:lpstr>
      <vt:lpstr>Ionization track</vt:lpstr>
      <vt:lpstr>Ionization track</vt:lpstr>
      <vt:lpstr>Ionization track</vt:lpstr>
      <vt:lpstr>Ionization track</vt:lpstr>
      <vt:lpstr>Ionization track</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PowerPoint Presentation</vt:lpstr>
      <vt:lpstr>PowerPoint Presentation</vt:lpstr>
      <vt:lpstr>initial effects</vt:lpstr>
      <vt:lpstr>initial effects</vt:lpstr>
      <vt:lpstr>initial effects</vt:lpstr>
      <vt:lpstr>initial effects</vt:lpstr>
      <vt:lpstr>initial effects</vt:lpstr>
      <vt:lpstr>Excitation transfer</vt:lpstr>
      <vt:lpstr>Excitation transfer</vt:lpstr>
      <vt:lpstr>Excitation transfer</vt:lpstr>
      <vt:lpstr>Excitation transfer</vt:lpstr>
      <vt:lpstr>Excitation transfer</vt:lpstr>
      <vt:lpstr>t = 0 s</vt:lpstr>
      <vt:lpstr>t ≈ 10-15 s</vt:lpstr>
      <vt:lpstr>Timescales of radiation damage</vt:lpstr>
      <vt:lpstr>Ionization track</vt:lpstr>
      <vt:lpstr>Timescales of radiation damage</vt:lpstr>
      <vt:lpstr>Timescales of radiation damage</vt:lpstr>
      <vt:lpstr>Where do photons go?</vt:lpstr>
      <vt:lpstr>Where do photons go?</vt:lpstr>
      <vt:lpstr>Where do photons go?</vt:lpstr>
      <vt:lpstr>Where do photons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lysozyme: real and reciprocal</vt:lpstr>
      <vt:lpstr>X-ray data are 3D!</vt:lpstr>
      <vt:lpstr>Major Phasing techniques</vt:lpstr>
      <vt:lpstr>PowerPoint Presentation</vt:lpstr>
      <vt:lpstr>PowerPoint Presentation</vt:lpstr>
      <vt:lpstr>Major Phasing techniques</vt:lpstr>
      <vt:lpstr>PowerPoint Presentation</vt:lpstr>
      <vt:lpstr>PowerPoint Presentation</vt:lpstr>
      <vt:lpstr>PowerPoint Presentation</vt:lpstr>
      <vt:lpstr>PowerPoint Presentation</vt:lpstr>
      <vt:lpstr>PowerPoint Presentation</vt:lpstr>
      <vt:lpstr>Major Phasing techniques</vt:lpstr>
      <vt:lpstr>Molecular Replacement</vt:lpstr>
      <vt:lpstr>Molecular Replacement</vt:lpstr>
      <vt:lpstr>Model Building</vt:lpstr>
      <vt:lpstr>Model Building</vt:lpstr>
      <vt:lpstr>Model Building</vt:lpstr>
      <vt:lpstr>Model Building</vt:lpstr>
      <vt:lpstr>The “phase problem”</vt:lpstr>
      <vt:lpstr>The “phase problem”</vt:lpstr>
      <vt:lpstr>The “phase problem”</vt:lpstr>
      <vt:lpstr>The “phase problem”</vt:lpstr>
      <vt:lpstr>The “phase problem”</vt:lpstr>
      <vt:lpstr>The “phase problem”</vt:lpstr>
      <vt:lpstr>The “phase problem”</vt:lpstr>
      <vt:lpstr>What is “disorder”?</vt:lpstr>
      <vt:lpstr>What is “disorder”?</vt:lpstr>
      <vt:lpstr>What is “disorder”?</vt:lpstr>
      <vt:lpstr>What is “disorder”?</vt:lpstr>
      <vt:lpstr>Debye-Waller-Ott factor</vt:lpstr>
      <vt:lpstr>Debye-Waller-Ott factor</vt:lpstr>
      <vt:lpstr>Debye-Waller-Ott factor</vt:lpstr>
      <vt:lpstr>Debye-Waller-Ott factor</vt:lpstr>
      <vt:lpstr>PowerPoint Presentation</vt:lpstr>
      <vt:lpstr>PowerPoint Presentation</vt:lpstr>
      <vt:lpstr>PowerPoint Presentation</vt:lpstr>
      <vt:lpstr>“B” factors</vt:lpstr>
      <vt:lpstr>PowerPoint Presentation</vt:lpstr>
      <vt:lpstr>PowerPoint Presentation</vt:lpstr>
      <vt:lpstr>PowerPoint Presentation</vt:lpstr>
      <vt:lpstr>PowerPoint Presentation</vt:lpstr>
      <vt:lpstr>“B” factors</vt:lpstr>
      <vt:lpstr>Resolution</vt:lpstr>
      <vt:lpstr>Resolution: low-angle cutoff</vt:lpstr>
      <vt:lpstr>R-factor</vt:lpstr>
      <vt:lpstr>Figure of Merit</vt:lpstr>
      <vt:lpstr>Overloads</vt:lpstr>
      <vt:lpstr>Completeness: missing wedge</vt:lpstr>
      <vt:lpstr>Completeness: random deletion</vt:lpstr>
      <vt:lpstr>What does all that stuff in the beamline do?</vt:lpstr>
      <vt:lpstr>X-ray optics</vt:lpstr>
      <vt:lpstr>X-ray optics</vt:lpstr>
      <vt:lpstr>X-ray optics</vt:lpstr>
      <vt:lpstr>Debye-Waller-Ott factor</vt:lpstr>
      <vt:lpstr>PowerPoint Presentation</vt:lpstr>
      <vt:lpstr>PowerPoint Presentation</vt:lpstr>
      <vt:lpstr>PowerPoint Presentation</vt:lpstr>
      <vt:lpstr>PowerPoint Presentation</vt:lpstr>
      <vt:lpstr>non-Gaussian Debye-Waller-Ott factor</vt:lpstr>
      <vt:lpstr>crystal expansion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Sodium Chloride is Immortal!</vt:lpstr>
      <vt:lpstr>Sodium acetate trihydrate</vt:lpstr>
      <vt:lpstr>lowest-angle spot: (1,1,0)  7.7 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Interesting spots: (2,6,1)  1.6 Å</vt:lpstr>
      <vt:lpstr>Interesting spots: (3,3,-3)  2.3 Å</vt:lpstr>
      <vt:lpstr>Interesting spots: (6,2,-5)  1.6 Å</vt:lpstr>
      <vt:lpstr>Interesting spots: (2,0,0)  5.7 Å</vt:lpstr>
      <vt:lpstr>Overall Scale Factor</vt:lpstr>
      <vt:lpstr>Global Damage: protein</vt:lpstr>
      <vt:lpstr>PowerPoint Presentation</vt:lpstr>
      <vt:lpstr>Purity is crucial!</vt:lpstr>
      <vt:lpstr>What can I improve?</vt:lpstr>
      <vt:lpstr>What can I improve?</vt:lpstr>
      <vt:lpstr>causes of stress</vt:lpstr>
      <vt:lpstr>causes of stress</vt:lpstr>
      <vt:lpstr>Vicker’s hardness</vt:lpstr>
      <vt:lpstr>Pattersons</vt:lpstr>
      <vt:lpstr>The “spaces” of crystallography</vt:lpstr>
      <vt:lpstr>How to make a Patterson:</vt:lpstr>
      <vt:lpstr>One atom in unit cell</vt:lpstr>
      <vt:lpstr>Patterson: one atom</vt:lpstr>
      <vt:lpstr>Patterson: one atom</vt:lpstr>
      <vt:lpstr>Patterson: one atom</vt:lpstr>
      <vt:lpstr>Patterson: two atoms</vt:lpstr>
      <vt:lpstr>Patterson: three atoms</vt:lpstr>
      <vt:lpstr>Patterson: three atoms</vt:lpstr>
      <vt:lpstr>Patterson: five atoms</vt:lpstr>
      <vt:lpstr>Patterson: five atoms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JMHolton</cp:lastModifiedBy>
  <cp:revision>29</cp:revision>
  <dcterms:created xsi:type="dcterms:W3CDTF">2013-05-28T14:39:43Z</dcterms:created>
  <dcterms:modified xsi:type="dcterms:W3CDTF">2013-05-28T22:34:24Z</dcterms:modified>
</cp:coreProperties>
</file>