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730" r:id="rId3"/>
    <p:sldMasterId id="2147483746" r:id="rId4"/>
    <p:sldMasterId id="2147483762" r:id="rId5"/>
    <p:sldMasterId id="2147483777" r:id="rId6"/>
    <p:sldMasterId id="2147483790" r:id="rId7"/>
    <p:sldMasterId id="2147483817" r:id="rId8"/>
    <p:sldMasterId id="2147483830" r:id="rId9"/>
    <p:sldMasterId id="2147483857" r:id="rId10"/>
    <p:sldMasterId id="2147483871" r:id="rId11"/>
    <p:sldMasterId id="2147483886" r:id="rId12"/>
    <p:sldMasterId id="2147483901" r:id="rId13"/>
    <p:sldMasterId id="2147483916" r:id="rId14"/>
  </p:sldMasterIdLst>
  <p:notesMasterIdLst>
    <p:notesMasterId r:id="rId117"/>
  </p:notesMasterIdLst>
  <p:sldIdLst>
    <p:sldId id="425" r:id="rId15"/>
    <p:sldId id="428" r:id="rId16"/>
    <p:sldId id="464" r:id="rId17"/>
    <p:sldId id="474" r:id="rId18"/>
    <p:sldId id="470" r:id="rId19"/>
    <p:sldId id="471" r:id="rId20"/>
    <p:sldId id="472" r:id="rId21"/>
    <p:sldId id="473" r:id="rId22"/>
    <p:sldId id="468" r:id="rId23"/>
    <p:sldId id="469" r:id="rId24"/>
    <p:sldId id="484" r:id="rId25"/>
    <p:sldId id="475" r:id="rId26"/>
    <p:sldId id="476" r:id="rId27"/>
    <p:sldId id="485" r:id="rId28"/>
    <p:sldId id="486" r:id="rId29"/>
    <p:sldId id="487" r:id="rId30"/>
    <p:sldId id="488" r:id="rId31"/>
    <p:sldId id="489" r:id="rId32"/>
    <p:sldId id="477" r:id="rId33"/>
    <p:sldId id="478" r:id="rId34"/>
    <p:sldId id="434" r:id="rId35"/>
    <p:sldId id="435" r:id="rId36"/>
    <p:sldId id="430" r:id="rId37"/>
    <p:sldId id="431" r:id="rId38"/>
    <p:sldId id="432" r:id="rId39"/>
    <p:sldId id="433" r:id="rId40"/>
    <p:sldId id="479" r:id="rId41"/>
    <p:sldId id="480" r:id="rId42"/>
    <p:sldId id="491" r:id="rId43"/>
    <p:sldId id="490" r:id="rId44"/>
    <p:sldId id="481" r:id="rId45"/>
    <p:sldId id="258" r:id="rId46"/>
    <p:sldId id="259" r:id="rId47"/>
    <p:sldId id="260" r:id="rId48"/>
    <p:sldId id="408" r:id="rId49"/>
    <p:sldId id="261" r:id="rId50"/>
    <p:sldId id="262" r:id="rId51"/>
    <p:sldId id="263" r:id="rId52"/>
    <p:sldId id="283" r:id="rId53"/>
    <p:sldId id="429" r:id="rId54"/>
    <p:sldId id="407" r:id="rId55"/>
    <p:sldId id="395" r:id="rId56"/>
    <p:sldId id="264" r:id="rId57"/>
    <p:sldId id="265" r:id="rId58"/>
    <p:sldId id="266" r:id="rId59"/>
    <p:sldId id="285" r:id="rId60"/>
    <p:sldId id="396" r:id="rId61"/>
    <p:sldId id="267" r:id="rId62"/>
    <p:sldId id="286" r:id="rId63"/>
    <p:sldId id="287" r:id="rId64"/>
    <p:sldId id="288" r:id="rId65"/>
    <p:sldId id="397" r:id="rId66"/>
    <p:sldId id="268" r:id="rId67"/>
    <p:sldId id="483" r:id="rId68"/>
    <p:sldId id="410" r:id="rId69"/>
    <p:sldId id="482" r:id="rId70"/>
    <p:sldId id="296" r:id="rId71"/>
    <p:sldId id="295" r:id="rId72"/>
    <p:sldId id="298" r:id="rId73"/>
    <p:sldId id="299" r:id="rId74"/>
    <p:sldId id="300" r:id="rId75"/>
    <p:sldId id="301" r:id="rId76"/>
    <p:sldId id="297" r:id="rId77"/>
    <p:sldId id="302" r:id="rId78"/>
    <p:sldId id="304" r:id="rId79"/>
    <p:sldId id="305" r:id="rId80"/>
    <p:sldId id="303" r:id="rId81"/>
    <p:sldId id="289" r:id="rId82"/>
    <p:sldId id="290" r:id="rId83"/>
    <p:sldId id="291" r:id="rId84"/>
    <p:sldId id="292" r:id="rId85"/>
    <p:sldId id="293" r:id="rId86"/>
    <p:sldId id="294" r:id="rId87"/>
    <p:sldId id="463" r:id="rId88"/>
    <p:sldId id="495" r:id="rId89"/>
    <p:sldId id="438" r:id="rId90"/>
    <p:sldId id="439" r:id="rId91"/>
    <p:sldId id="440" r:id="rId92"/>
    <p:sldId id="458" r:id="rId93"/>
    <p:sldId id="459" r:id="rId94"/>
    <p:sldId id="460" r:id="rId95"/>
    <p:sldId id="496" r:id="rId96"/>
    <p:sldId id="442" r:id="rId97"/>
    <p:sldId id="493" r:id="rId98"/>
    <p:sldId id="494" r:id="rId99"/>
    <p:sldId id="443" r:id="rId100"/>
    <p:sldId id="441" r:id="rId101"/>
    <p:sldId id="461" r:id="rId102"/>
    <p:sldId id="462" r:id="rId103"/>
    <p:sldId id="465" r:id="rId104"/>
    <p:sldId id="444" r:id="rId105"/>
    <p:sldId id="445" r:id="rId106"/>
    <p:sldId id="497" r:id="rId107"/>
    <p:sldId id="446" r:id="rId108"/>
    <p:sldId id="447" r:id="rId109"/>
    <p:sldId id="448" r:id="rId110"/>
    <p:sldId id="449" r:id="rId111"/>
    <p:sldId id="450" r:id="rId112"/>
    <p:sldId id="451" r:id="rId113"/>
    <p:sldId id="498" r:id="rId114"/>
    <p:sldId id="499" r:id="rId115"/>
    <p:sldId id="492"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9815" autoAdjust="0"/>
  </p:normalViewPr>
  <p:slideViewPr>
    <p:cSldViewPr snapToGrid="0">
      <p:cViewPr varScale="1">
        <p:scale>
          <a:sx n="71" d="100"/>
          <a:sy n="71" d="100"/>
        </p:scale>
        <p:origin x="-150" y="-96"/>
      </p:cViewPr>
      <p:guideLst>
        <p:guide orient="horz" pos="2160"/>
        <p:guide pos="2880"/>
      </p:guideLst>
    </p:cSldViewPr>
  </p:slideViewPr>
  <p:notesTextViewPr>
    <p:cViewPr>
      <p:scale>
        <a:sx n="1" d="1"/>
        <a:sy n="1" d="1"/>
      </p:scale>
      <p:origin x="0" y="0"/>
    </p:cViewPr>
  </p:notesTextViewPr>
  <p:sorterViewPr>
    <p:cViewPr>
      <p:scale>
        <a:sx n="66" d="100"/>
        <a:sy n="66" d="100"/>
      </p:scale>
      <p:origin x="0" y="17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notesMaster" Target="notesMasters/notesMaster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62264851-1707-4905-80C2-BB6105098C0A}" type="datetimeFigureOut">
              <a:rPr lang="en-US" smtClean="0"/>
              <a:pPr/>
              <a:t>4/19/2016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FD86BA44-F007-4974-BAE7-9E3CAC47783C}" type="slidenum">
              <a:rPr lang="en-US" smtClean="0"/>
              <a:pPr/>
              <a:t>‹#›</a:t>
            </a:fld>
            <a:endParaRPr lang="en-US" dirty="0"/>
          </a:p>
        </p:txBody>
      </p:sp>
    </p:spTree>
    <p:extLst>
      <p:ext uri="{BB962C8B-B14F-4D97-AF65-F5344CB8AC3E}">
        <p14:creationId xmlns:p14="http://schemas.microsoft.com/office/powerpoint/2010/main" val="23814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8D77E-31E0-4AAB-BEB7-D1BD432E4E1E}" type="slidenum">
              <a:rPr lang="en-US" altLang="en-US"/>
              <a:pPr/>
              <a:t>39</a:t>
            </a:fld>
            <a:endParaRPr lang="en-US" altLang="en-US" dirty="0"/>
          </a:p>
        </p:txBody>
      </p:sp>
      <p:sp>
        <p:nvSpPr>
          <p:cNvPr id="2909186" name="Rectangle 2"/>
          <p:cNvSpPr>
            <a:spLocks noGrp="1" noRot="1" noChangeAspect="1" noChangeArrowheads="1" noTextEdit="1"/>
          </p:cNvSpPr>
          <p:nvPr>
            <p:ph type="sldImg"/>
          </p:nvPr>
        </p:nvSpPr>
        <p:spPr>
          <a:ln/>
        </p:spPr>
      </p:sp>
      <p:sp>
        <p:nvSpPr>
          <p:cNvPr id="2909187"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5F521-D3E8-4EF6-A775-8B45D2987E9A}" type="slidenum">
              <a:rPr lang="en-US" altLang="en-US"/>
              <a:pPr/>
              <a:t>61</a:t>
            </a:fld>
            <a:endParaRPr lang="en-US" alt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8B15A-6766-450C-B107-8BFEF9282C08}" type="slidenum">
              <a:rPr lang="en-US" altLang="en-US"/>
              <a:pPr/>
              <a:t>62</a:t>
            </a:fld>
            <a:endParaRPr lang="en-US" altLang="en-US"/>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3B804-DC57-46C8-9B07-FA9C0F0E960B}" type="slidenum">
              <a:rPr lang="en-US" altLang="en-US"/>
              <a:pPr/>
              <a:t>63</a:t>
            </a:fld>
            <a:endParaRPr lang="en-US" alt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E3AF81-1D0D-4493-A6CA-8530A7656E6D}" type="slidenum">
              <a:rPr lang="en-US" altLang="en-US"/>
              <a:pPr/>
              <a:t>64</a:t>
            </a:fld>
            <a:endParaRPr lang="en-US" altLang="en-US"/>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pPr/>
              <a:t>66</a:t>
            </a:fld>
            <a:endParaRPr lang="en-US" alt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pPr/>
              <a:t>67</a:t>
            </a:fld>
            <a:endParaRPr lang="en-US" alt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68</a:t>
            </a:fld>
            <a:endParaRPr lang="en-US" altLang="en-US" dirty="0"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p:spPr>
        <p:txBody>
          <a:bodyPr/>
          <a:lstStyle/>
          <a:p>
            <a:r>
              <a:rPr lang="en-US" altLang="en-US" dirty="0" smtClean="0"/>
              <a:t>Of the 1275 PDB deposits involving ALS 8.3.1, 1038 of them mention a data collection date.  The timeline between collection and deposition for each PDB entry is shown in blue. For example, in April 2004 only 46 PDBs had been deposited, but the data for 252 had already been collected.  The red line indicates the cumulative number of images collected at a given date.  The kink in the red line in mid-2003 is coincident with an optics upgrade that tripled the flux. In 2014 another flux</a:t>
            </a:r>
            <a:r>
              <a:rPr lang="en-US" altLang="en-US" baseline="0" dirty="0" smtClean="0"/>
              <a:t> upgrade brought another factor of 4.5.</a:t>
            </a:r>
            <a:endParaRPr lang="en-US" altLang="en-US" dirty="0" smtClean="0"/>
          </a:p>
        </p:txBody>
      </p:sp>
      <p:sp>
        <p:nvSpPr>
          <p:cNvPr id="23555" name="Slide Number Placeholder 3"/>
          <p:cNvSpPr>
            <a:spLocks noGrp="1"/>
          </p:cNvSpPr>
          <p:nvPr>
            <p:ph type="sldNum" sz="quarter" idx="5"/>
          </p:nvPr>
        </p:nvSpPr>
        <p:spPr>
          <a:noFill/>
          <a:ln>
            <a:miter lim="800000"/>
            <a:headEnd/>
            <a:tailEnd/>
          </a:ln>
        </p:spPr>
        <p:txBody>
          <a:bodyPr/>
          <a:lstStyle/>
          <a:p>
            <a:fld id="{9368D39A-7401-41A3-8D49-E95252FDD6FF}" type="slidenum">
              <a:rPr lang="en-US" altLang="en-US" smtClean="0"/>
              <a:pPr/>
              <a:t>69</a:t>
            </a:fld>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3216B-EFBF-409E-AC05-4559F406ED62}" type="slidenum">
              <a:rPr lang="en-US" altLang="en-US"/>
              <a:pPr/>
              <a:t>70</a:t>
            </a:fld>
            <a:endParaRPr lang="en-US" altLang="en-US" dirty="0"/>
          </a:p>
        </p:txBody>
      </p:sp>
      <p:sp>
        <p:nvSpPr>
          <p:cNvPr id="3116034" name="Rectangle 2"/>
          <p:cNvSpPr>
            <a:spLocks noGrp="1" noRot="1" noChangeAspect="1" noChangeArrowheads="1" noTextEdit="1"/>
          </p:cNvSpPr>
          <p:nvPr>
            <p:ph type="sldImg"/>
          </p:nvPr>
        </p:nvSpPr>
        <p:spPr>
          <a:ln/>
        </p:spPr>
      </p:sp>
      <p:sp>
        <p:nvSpPr>
          <p:cNvPr id="311603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6AC8E5-C65B-46D0-929D-00CD7A50ABF8}" type="slidenum">
              <a:rPr lang="en-US" altLang="en-US"/>
              <a:pPr/>
              <a:t>71</a:t>
            </a:fld>
            <a:endParaRPr lang="en-US" altLang="en-US" dirty="0"/>
          </a:p>
        </p:txBody>
      </p:sp>
      <p:sp>
        <p:nvSpPr>
          <p:cNvPr id="3043330" name="Rectangle 2"/>
          <p:cNvSpPr>
            <a:spLocks noGrp="1" noRot="1" noChangeAspect="1" noChangeArrowheads="1" noTextEdit="1"/>
          </p:cNvSpPr>
          <p:nvPr>
            <p:ph type="sldImg"/>
          </p:nvPr>
        </p:nvSpPr>
        <p:spPr>
          <a:ln/>
        </p:spPr>
      </p:sp>
      <p:sp>
        <p:nvSpPr>
          <p:cNvPr id="304333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8D77E-31E0-4AAB-BEB7-D1BD432E4E1E}" type="slidenum">
              <a:rPr lang="en-US" altLang="en-US"/>
              <a:pPr/>
              <a:t>40</a:t>
            </a:fld>
            <a:endParaRPr lang="en-US" altLang="en-US" dirty="0"/>
          </a:p>
        </p:txBody>
      </p:sp>
      <p:sp>
        <p:nvSpPr>
          <p:cNvPr id="2909186" name="Rectangle 2"/>
          <p:cNvSpPr>
            <a:spLocks noGrp="1" noRot="1" noChangeAspect="1" noChangeArrowheads="1" noTextEdit="1"/>
          </p:cNvSpPr>
          <p:nvPr>
            <p:ph type="sldImg"/>
          </p:nvPr>
        </p:nvSpPr>
        <p:spPr>
          <a:ln/>
        </p:spPr>
      </p:sp>
      <p:sp>
        <p:nvSpPr>
          <p:cNvPr id="2909187"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Comparision</a:t>
            </a:r>
            <a:r>
              <a:rPr lang="en-US" dirty="0" smtClean="0"/>
              <a:t> of SHSSS measured</a:t>
            </a:r>
            <a:r>
              <a:rPr lang="en-US" baseline="0" dirty="0" smtClean="0"/>
              <a:t> by the detector-shift experiment on three different detectors:</a:t>
            </a:r>
          </a:p>
          <a:p>
            <a:r>
              <a:rPr lang="en-US" baseline="0" dirty="0" smtClean="0"/>
              <a:t>The Q315R in ALS 8.3.1</a:t>
            </a:r>
          </a:p>
          <a:p>
            <a:r>
              <a:rPr lang="en-US" baseline="0" dirty="0" smtClean="0"/>
              <a:t>The first Pilatus detector at the Swiss Light </a:t>
            </a:r>
            <a:r>
              <a:rPr lang="en-US" baseline="0" dirty="0" err="1" smtClean="0"/>
              <a:t>Soruce</a:t>
            </a:r>
            <a:endParaRPr lang="en-US" baseline="0" dirty="0" smtClean="0"/>
          </a:p>
          <a:p>
            <a:r>
              <a:rPr lang="en-US" baseline="0" dirty="0" smtClean="0"/>
              <a:t>A newer Pilatus detector at Stanford</a:t>
            </a:r>
          </a:p>
          <a:p>
            <a:r>
              <a:rPr lang="en-US" baseline="0" dirty="0" smtClean="0"/>
              <a:t>Improvements in calibration technology have finally made</a:t>
            </a:r>
          </a:p>
          <a:p>
            <a:r>
              <a:rPr lang="en-US" baseline="0" dirty="0" smtClean="0"/>
              <a:t>Pilatus competitive with calibration on CCDs</a:t>
            </a:r>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68660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25259-F222-46C8-A750-B4A14E87E9D1}" type="slidenum">
              <a:rPr lang="en-US" altLang="en-US">
                <a:solidFill>
                  <a:prstClr val="black"/>
                </a:solidFill>
              </a:rPr>
              <a:pPr/>
              <a:t>41</a:t>
            </a:fld>
            <a:endParaRPr lang="en-US" altLang="en-US" dirty="0">
              <a:solidFill>
                <a:prstClr val="black"/>
              </a:solidFill>
            </a:endParaRPr>
          </a:p>
        </p:txBody>
      </p:sp>
      <p:sp>
        <p:nvSpPr>
          <p:cNvPr id="2919426" name="Rectangle 2"/>
          <p:cNvSpPr>
            <a:spLocks noGrp="1" noRot="1" noChangeAspect="1" noChangeArrowheads="1" noTextEdit="1"/>
          </p:cNvSpPr>
          <p:nvPr>
            <p:ph type="sldImg"/>
          </p:nvPr>
        </p:nvSpPr>
        <p:spPr>
          <a:ln/>
        </p:spPr>
      </p:sp>
      <p:sp>
        <p:nvSpPr>
          <p:cNvPr id="2919427"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C263F-2ADF-491E-B153-E900AD14DFCD}" type="slidenum">
              <a:rPr lang="en-US" altLang="en-US"/>
              <a:pPr/>
              <a:t>46</a:t>
            </a:fld>
            <a:endParaRPr lang="en-US" altLang="en-US" dirty="0"/>
          </a:p>
        </p:txBody>
      </p:sp>
      <p:sp>
        <p:nvSpPr>
          <p:cNvPr id="2921474" name="Rectangle 2"/>
          <p:cNvSpPr>
            <a:spLocks noGrp="1" noRot="1" noChangeAspect="1" noChangeArrowheads="1" noTextEdit="1"/>
          </p:cNvSpPr>
          <p:nvPr>
            <p:ph type="sldImg"/>
          </p:nvPr>
        </p:nvSpPr>
        <p:spPr>
          <a:ln/>
        </p:spPr>
      </p:sp>
      <p:sp>
        <p:nvSpPr>
          <p:cNvPr id="2921475"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58563-DBA3-4E22-B63F-8016F2B01171}" type="slidenum">
              <a:rPr lang="en-US" altLang="en-US"/>
              <a:pPr/>
              <a:t>49</a:t>
            </a:fld>
            <a:endParaRPr lang="en-US" altLang="en-US" dirty="0"/>
          </a:p>
        </p:txBody>
      </p:sp>
      <p:sp>
        <p:nvSpPr>
          <p:cNvPr id="2925570" name="Rectangle 2"/>
          <p:cNvSpPr>
            <a:spLocks noGrp="1" noRot="1" noChangeAspect="1" noChangeArrowheads="1" noTextEdit="1"/>
          </p:cNvSpPr>
          <p:nvPr>
            <p:ph type="sldImg"/>
          </p:nvPr>
        </p:nvSpPr>
        <p:spPr>
          <a:ln/>
        </p:spPr>
      </p:sp>
      <p:sp>
        <p:nvSpPr>
          <p:cNvPr id="2925571"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A799C-DBC1-4365-A224-CF10DD735869}" type="slidenum">
              <a:rPr lang="en-US" altLang="en-US"/>
              <a:pPr/>
              <a:t>50</a:t>
            </a:fld>
            <a:endParaRPr lang="en-US" altLang="en-US" dirty="0"/>
          </a:p>
        </p:txBody>
      </p:sp>
      <p:sp>
        <p:nvSpPr>
          <p:cNvPr id="2927618" name="Rectangle 2"/>
          <p:cNvSpPr>
            <a:spLocks noGrp="1" noRot="1" noChangeAspect="1" noChangeArrowheads="1" noTextEdit="1"/>
          </p:cNvSpPr>
          <p:nvPr>
            <p:ph type="sldImg"/>
          </p:nvPr>
        </p:nvSpPr>
        <p:spPr>
          <a:ln/>
        </p:spPr>
      </p:sp>
      <p:sp>
        <p:nvSpPr>
          <p:cNvPr id="2927619"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pPr/>
              <a:t>57</a:t>
            </a:fld>
            <a:endParaRPr lang="en-US" alt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CD414-380F-4C4E-A009-E457AE77C1AE}" type="slidenum">
              <a:rPr lang="en-US" altLang="en-US"/>
              <a:pPr/>
              <a:t>59</a:t>
            </a:fld>
            <a:endParaRPr lang="en-US" alt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77B27-DB52-4719-B197-5A350BF06832}" type="slidenum">
              <a:rPr lang="en-US" altLang="en-US"/>
              <a:pPr/>
              <a:t>60</a:t>
            </a:fld>
            <a:endParaRPr lang="en-US" altLang="en-US"/>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274062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38412279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12123-36F0-4636-BBC6-CA62AF76A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042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06B87B-7E4D-4A4B-93DB-9BFDD016B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8648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9E705B-CA05-4874-AB8E-C2975D3D38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7622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FB96B8-4B6A-492E-AD9A-161794987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8390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DA1420-0147-46B4-900A-B4A2A1F9CB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2858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676445-3526-4F61-A644-1EABB224E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194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1DDE6A-323B-4D95-A872-8469654456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3456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C3DAF-7DF4-4548-9E11-A1070763E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146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5FA22-A79E-4EF9-AFCF-103C11E72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1795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5D833-7DAC-4F28-B4C4-04646A15C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96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50623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75ECA-C55D-45AF-8E9D-2FDCCEAB5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09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751B90-BE96-4C9E-8318-FC52D9A8E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6746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163527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97223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467148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73396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451244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40013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739022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2075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pPr/>
              <a:t>‹#›</a:t>
            </a:fld>
            <a:endParaRPr lang="en-US" altLang="en-US" dirty="0"/>
          </a:p>
        </p:txBody>
      </p:sp>
    </p:spTree>
    <p:extLst>
      <p:ext uri="{BB962C8B-B14F-4D97-AF65-F5344CB8AC3E}">
        <p14:creationId xmlns:p14="http://schemas.microsoft.com/office/powerpoint/2010/main" val="3232462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63356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092238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800205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30422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F2B11A-92FD-4FD3-87DF-915A999179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9407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2804AD-1904-4C3F-8A17-846C9E6C29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39646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B6B484-5F57-41BD-948F-30D32FDEA4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18885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8C79B2-B7C3-4968-9AB0-7C7B2CBAF6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6976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A02EA00-DE7F-4CB0-AD86-E77A8A12CA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2755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543A19D-7AD4-45E9-B401-1620D0897F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7523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pPr>
                <a:defRPr/>
              </a:pPr>
              <a:t>‹#›</a:t>
            </a:fld>
            <a:endParaRPr lang="en-US" altLang="en-US" dirty="0"/>
          </a:p>
        </p:txBody>
      </p:sp>
    </p:spTree>
    <p:extLst>
      <p:ext uri="{BB962C8B-B14F-4D97-AF65-F5344CB8AC3E}">
        <p14:creationId xmlns:p14="http://schemas.microsoft.com/office/powerpoint/2010/main" val="16529507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0130238-C93A-469C-B26A-21F1DD5F74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13614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794140-F242-4221-8A4F-E80F6A8CA2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18264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57218-C10C-4290-A14F-16FCDA4BEA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4745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9A4E2C-99D0-4EA4-A792-949A48D93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4167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21018C-4F08-4D1D-B30C-C92C3ABB40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6398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1934709-A95A-4C13-ACF8-237D4E120A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75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56405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1487688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36794847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19585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pPr/>
              <a:t>‹#›</a:t>
            </a:fld>
            <a:endParaRPr lang="en-US" altLang="en-US" dirty="0"/>
          </a:p>
        </p:txBody>
      </p:sp>
    </p:spTree>
    <p:extLst>
      <p:ext uri="{BB962C8B-B14F-4D97-AF65-F5344CB8AC3E}">
        <p14:creationId xmlns:p14="http://schemas.microsoft.com/office/powerpoint/2010/main" val="1559150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33757210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7545399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38085518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22746551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9603052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92878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4282399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7499674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18004884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553759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pPr/>
              <a:t>‹#›</a:t>
            </a:fld>
            <a:endParaRPr lang="en-US" altLang="en-US"/>
          </a:p>
        </p:txBody>
      </p:sp>
    </p:spTree>
    <p:extLst>
      <p:ext uri="{BB962C8B-B14F-4D97-AF65-F5344CB8AC3E}">
        <p14:creationId xmlns:p14="http://schemas.microsoft.com/office/powerpoint/2010/main" val="2186971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F6991FB1-7F7C-48FF-B605-02D84E152D2F}" type="slidenum">
              <a:rPr lang="en-US"/>
              <a:pPr>
                <a:defRPr/>
              </a:pPr>
              <a:t>‹#›</a:t>
            </a:fld>
            <a:endParaRPr lang="en-US"/>
          </a:p>
        </p:txBody>
      </p:sp>
    </p:spTree>
    <p:extLst>
      <p:ext uri="{BB962C8B-B14F-4D97-AF65-F5344CB8AC3E}">
        <p14:creationId xmlns:p14="http://schemas.microsoft.com/office/powerpoint/2010/main" val="35390476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1632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4666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2924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080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2452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2697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465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6212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231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7028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394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0264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0322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4157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6904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4809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6518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0398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5987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852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6013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870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77362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22532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3296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336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4891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426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92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48817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839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9348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96954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2175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4/21/2016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3198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4/21/2016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0727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4/21/2016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5601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4/21/2016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0445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4/21/2016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71610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4/21/2016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58427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86245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98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3606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983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2392054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0628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021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566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1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03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659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5855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96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1347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30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t>4/19/2016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709044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166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700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730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62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92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615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92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45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718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43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1714180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999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57515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157142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257928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18337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1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451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17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268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88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t>4/19/2016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1871931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08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790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733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187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748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02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041552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34208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26192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1294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t>4/19/2016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415931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BCFEC6-531D-45D7-B51F-18EA5F6AF5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472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9470C9-F3CD-4A58-BA95-070975248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131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3D97D7-281F-4ED3-9574-ED6700D76C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327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F03E03-C9BF-425B-90CA-D24AF531B0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352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5E1050-6903-41B3-9BE7-39D050E09F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6264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D799FD-4972-4ED6-BB9B-BC931A9D9A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0447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4624B5-5A60-4289-A7A4-24F9AA471A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240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28D1C7-A8F5-48F1-B263-1F3A43BDA8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0706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3212D-8622-47D2-9CB3-0305E9DB76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1824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32F07E-8E7E-4747-ADBB-689E68CC6A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329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t>4/19/2016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35860056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1A44F8-C3A0-452A-BEB0-E6480D96ED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90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09F9C35C-88C7-4AA3-940C-4A085773F3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980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8CCE6F1-3C4A-43DA-A2BD-C6B0CF8FA8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722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99C2EB1-9591-4E54-9914-0A3EA7C85A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448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4/20/2016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5074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4/20/2016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4880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4/20/2016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5257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4/20/2016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5219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4/20/2016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58793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4/20/2016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76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4251377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4/20/2016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253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4/20/2016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7541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4/20/2016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2479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4/20/2016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0669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4/20/2016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346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4966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360817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16730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738016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8087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t>4/19/2016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154EE-FA8E-4C12-B9D6-E6CF5AC7CB99}" type="slidenum">
              <a:rPr lang="en-US" smtClean="0"/>
              <a:t>‹#›</a:t>
            </a:fld>
            <a:endParaRPr lang="en-US"/>
          </a:p>
        </p:txBody>
      </p:sp>
    </p:spTree>
    <p:extLst>
      <p:ext uri="{BB962C8B-B14F-4D97-AF65-F5344CB8AC3E}">
        <p14:creationId xmlns:p14="http://schemas.microsoft.com/office/powerpoint/2010/main" val="1241828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9707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26939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35835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1724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0063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737330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36746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08498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730329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0730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2.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3.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4.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5.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8.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pPr/>
              <a:t>4/19/2016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pPr/>
              <a:t>‹#›</a:t>
            </a:fld>
            <a:endParaRPr lang="en-US" dirty="0"/>
          </a:p>
        </p:txBody>
      </p:sp>
    </p:spTree>
    <p:extLst>
      <p:ext uri="{BB962C8B-B14F-4D97-AF65-F5344CB8AC3E}">
        <p14:creationId xmlns:p14="http://schemas.microsoft.com/office/powerpoint/2010/main" val="97956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856"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CFC8270-EA6B-41B2-A156-921DCF70D3D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0428506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0269050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8764082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477341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4/21/2016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582557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663748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4/19/2016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969153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4/19/2016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502721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2F3ACD9-D25F-4598-BB7B-2AF471BF508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2773079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4/20/2016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374245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27198043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1129BC40-BAFC-47DD-A47A-D2AA36BA9E3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982140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ctr" defTabSz="914400" rtl="0" eaLnBrk="1" fontAlgn="base" latinLnBrk="0" hangingPunct="1">
              <a:lnSpc>
                <a:spcPct val="100000"/>
              </a:lnSpc>
              <a:spcBef>
                <a:spcPct val="0"/>
              </a:spcBef>
              <a:spcAft>
                <a:spcPct val="0"/>
              </a:spcAft>
              <a:buClrTx/>
              <a:buSzTx/>
              <a:buFontTx/>
              <a:buNone/>
              <a:tabLst/>
              <a:defRPr sz="1400" i="1">
                <a:latin typeface="Arial"/>
                <a:cs typeface="Arial"/>
              </a:defRPr>
            </a:lvl1pPr>
          </a:lstStyle>
          <a:p>
            <a:pPr defTabSz="457200" fontAlgn="auto">
              <a:spcBef>
                <a:spcPts val="0"/>
              </a:spcBef>
              <a:spcAft>
                <a:spcPts val="0"/>
              </a:spcAft>
            </a:pPr>
            <a:r>
              <a:rPr lang="en-US" dirty="0" smtClean="0">
                <a:solidFill>
                  <a:prstClr val="black"/>
                </a:solidFill>
              </a:rPr>
              <a:t>P41 Program Review</a:t>
            </a:r>
          </a:p>
          <a:p>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
        <p:nvSpPr>
          <p:cNvPr id="13" name="Arc 12"/>
          <p:cNvSpPr/>
          <p:nvPr userDrawn="1"/>
        </p:nvSpPr>
        <p:spPr>
          <a:xfrm>
            <a:off x="84196" y="6371209"/>
            <a:ext cx="1515523" cy="329789"/>
          </a:xfrm>
          <a:prstGeom prst="arc">
            <a:avLst>
              <a:gd name="adj1" fmla="val 10786682"/>
              <a:gd name="adj2" fmla="val 21583269"/>
            </a:avLst>
          </a:prstGeom>
          <a:noFill/>
          <a:ln w="47625"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ln w="57150" cmpd="sng">
                <a:solidFill>
                  <a:sysClr val="windowText" lastClr="000000"/>
                </a:solidFill>
              </a:ln>
              <a:solidFill>
                <a:sysClr val="windowText" lastClr="000000"/>
              </a:solidFill>
              <a:latin typeface="Arial" panose="020B0604020202020204" pitchFamily="34" charset="0"/>
            </a:endParaRPr>
          </a:p>
        </p:txBody>
      </p:sp>
      <p:pic>
        <p:nvPicPr>
          <p:cNvPr id="14" name="Picture 13" descr="bis-white.jpg"/>
          <p:cNvPicPr>
            <a:picLocks noChangeAspect="1"/>
          </p:cNvPicPr>
          <p:nvPr userDrawn="1"/>
        </p:nvPicPr>
        <p:blipFill>
          <a:blip r:embed="rId14" cstate="print">
            <a:extLst>
              <a:ext uri="{BEBA8EAE-BF5A-486C-A8C5-ECC9F3942E4B}">
                <a14:imgProps xmlns:a14="http://schemas.microsoft.com/office/drawing/2010/main">
                  <a14:imgLayer r:embed="rId15">
                    <a14:imgEffect>
                      <a14:backgroundRemoval t="0" b="98198" l="0" r="100000"/>
                    </a14:imgEffect>
                  </a14:imgLayer>
                </a14:imgProps>
              </a:ext>
              <a:ext uri="{28A0092B-C50C-407E-A947-70E740481C1C}">
                <a14:useLocalDpi xmlns:a14="http://schemas.microsoft.com/office/drawing/2010/main" val="0"/>
              </a:ext>
            </a:extLst>
          </a:blip>
          <a:stretch>
            <a:fillRect/>
          </a:stretch>
        </p:blipFill>
        <p:spPr>
          <a:xfrm>
            <a:off x="151942" y="5929159"/>
            <a:ext cx="1323133" cy="844068"/>
          </a:xfrm>
          <a:prstGeom prst="rect">
            <a:avLst/>
          </a:prstGeom>
        </p:spPr>
      </p:pic>
      <p:sp>
        <p:nvSpPr>
          <p:cNvPr id="15" name="Rectangle 14"/>
          <p:cNvSpPr/>
          <p:nvPr userDrawn="1"/>
        </p:nvSpPr>
        <p:spPr>
          <a:xfrm>
            <a:off x="7020" y="6084061"/>
            <a:ext cx="1734967" cy="707886"/>
          </a:xfrm>
          <a:prstGeom prst="rect">
            <a:avLst/>
          </a:prstGeom>
          <a:noFill/>
          <a:ln>
            <a:noFill/>
          </a:ln>
        </p:spPr>
        <p:txBody>
          <a:bodyPr wrap="none" lIns="91440" tIns="45720" rIns="91440" bIns="45720">
            <a:spAutoFit/>
          </a:bodyPr>
          <a:lstStyle/>
          <a:p>
            <a:pPr algn="ctr">
              <a:defRPr/>
            </a:pPr>
            <a:r>
              <a:rPr lang="en-US" sz="4000" b="1" i="1" kern="0" dirty="0" smtClean="0">
                <a:ln w="19050">
                  <a:solidFill>
                    <a:sysClr val="window" lastClr="FFFFFF"/>
                  </a:solidFill>
                  <a:prstDash val="solid"/>
                </a:ln>
                <a:solidFill>
                  <a:srgbClr val="1F497D">
                    <a:lumMod val="60000"/>
                    <a:lumOff val="40000"/>
                  </a:srgbClr>
                </a:solidFill>
                <a:effectLst>
                  <a:outerShdw blurRad="50000" dist="50800" dir="7500000" algn="tl">
                    <a:srgbClr val="000000">
                      <a:shade val="5000"/>
                      <a:alpha val="35000"/>
                    </a:srgbClr>
                  </a:outerShdw>
                </a:effectLst>
                <a:cs typeface="Arial"/>
              </a:rPr>
              <a:t>XSBR</a:t>
            </a:r>
            <a:endParaRPr lang="en-US" sz="4000" b="1" i="1" kern="0" dirty="0">
              <a:ln w="19050">
                <a:solidFill>
                  <a:sysClr val="window" lastClr="FFFFFF"/>
                </a:solidFill>
                <a:prstDash val="solid"/>
              </a:ln>
              <a:solidFill>
                <a:srgbClr val="1F497D">
                  <a:lumMod val="60000"/>
                  <a:lumOff val="40000"/>
                </a:srgbClr>
              </a:solidFill>
              <a:effectLst>
                <a:outerShdw blurRad="50000" dist="50800" dir="7500000" algn="tl">
                  <a:srgbClr val="000000">
                    <a:shade val="5000"/>
                    <a:alpha val="35000"/>
                  </a:srgbClr>
                </a:outerShdw>
              </a:effectLst>
              <a:cs typeface="Arial"/>
            </a:endParaRPr>
          </a:p>
        </p:txBody>
      </p:sp>
      <p:sp>
        <p:nvSpPr>
          <p:cNvPr id="16" name="Arc 15"/>
          <p:cNvSpPr/>
          <p:nvPr userDrawn="1"/>
        </p:nvSpPr>
        <p:spPr>
          <a:xfrm>
            <a:off x="84196" y="6374283"/>
            <a:ext cx="1515523" cy="329789"/>
          </a:xfrm>
          <a:prstGeom prst="arc">
            <a:avLst>
              <a:gd name="adj1" fmla="val 21581987"/>
              <a:gd name="adj2" fmla="val 5629308"/>
            </a:avLst>
          </a:prstGeom>
          <a:noFill/>
          <a:ln w="47625"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ln w="57150" cmpd="sng">
                <a:solidFill>
                  <a:sysClr val="windowText" lastClr="000000"/>
                </a:solidFill>
              </a:ln>
              <a:solidFill>
                <a:sysClr val="windowText" lastClr="000000"/>
              </a:solidFill>
              <a:latin typeface="Arial" panose="020B0604020202020204" pitchFamily="34" charset="0"/>
            </a:endParaRPr>
          </a:p>
        </p:txBody>
      </p:sp>
      <p:sp>
        <p:nvSpPr>
          <p:cNvPr id="17" name="10-Point Star 16"/>
          <p:cNvSpPr/>
          <p:nvPr userDrawn="1"/>
        </p:nvSpPr>
        <p:spPr>
          <a:xfrm>
            <a:off x="736710" y="6585221"/>
            <a:ext cx="238554" cy="231554"/>
          </a:xfrm>
          <a:prstGeom prst="star10">
            <a:avLst>
              <a:gd name="adj" fmla="val 27401"/>
              <a:gd name="hf" fmla="val 105146"/>
            </a:avLst>
          </a:prstGeom>
          <a:solidFill>
            <a:srgbClr val="1F497D">
              <a:lumMod val="60000"/>
              <a:lumOff val="40000"/>
            </a:srgbClr>
          </a:solidFill>
          <a:ln w="9525" cap="flat" cmpd="sng" algn="ctr">
            <a:solidFill>
              <a:srgbClr val="4F81BD">
                <a:lumMod val="20000"/>
                <a:lumOff val="80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sysClr val="window" lastClr="FFFFFF"/>
              </a:solidFill>
              <a:latin typeface="Arial" panose="020B0604020202020204" pitchFamily="34" charset="0"/>
            </a:endParaRPr>
          </a:p>
        </p:txBody>
      </p:sp>
    </p:spTree>
    <p:extLst>
      <p:ext uri="{BB962C8B-B14F-4D97-AF65-F5344CB8AC3E}">
        <p14:creationId xmlns:p14="http://schemas.microsoft.com/office/powerpoint/2010/main" val="190502220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0.xml"/><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8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8.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Users\JMHolton\Desktop\James_Holton\xtallography_talks\movies\lyso_rotate.wm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6.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6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5.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58.emf"/><Relationship Id="rId4" Type="http://schemas.openxmlformats.org/officeDocument/2006/relationships/oleObject" Target="../embeddings/Microsoft_Excel_97-2003_Worksheet11.xls"/></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5.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5.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7.xml"/><Relationship Id="rId1" Type="http://schemas.openxmlformats.org/officeDocument/2006/relationships/vmlDrawing" Target="../drawings/vmlDrawing8.vml"/><Relationship Id="rId4" Type="http://schemas.openxmlformats.org/officeDocument/2006/relationships/image" Target="../media/image70.emf"/></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microsoft.com/office/2007/relationships/hdphoto" Target="../media/hdphoto6.wdp"/></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vmlDrawing" Target="../drawings/vmlDrawing9.vml"/><Relationship Id="rId4" Type="http://schemas.openxmlformats.org/officeDocument/2006/relationships/image" Target="../media/image73.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0.xml"/><Relationship Id="rId1" Type="http://schemas.openxmlformats.org/officeDocument/2006/relationships/vmlDrawing" Target="../drawings/vmlDrawing10.vml"/><Relationship Id="rId4" Type="http://schemas.openxmlformats.org/officeDocument/2006/relationships/image" Target="../media/image74.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3472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normal_det"/>
          <p:cNvPicPr>
            <a:picLocks noChangeAspect="1" noChangeArrowheads="1"/>
          </p:cNvPicPr>
          <p:nvPr/>
        </p:nvPicPr>
        <p:blipFill>
          <a:blip r:embed="rId2">
            <a:lum bright="70000" contrast="-90000"/>
            <a:extLst>
              <a:ext uri="{28A0092B-C50C-407E-A947-70E740481C1C}">
                <a14:useLocalDpi xmlns:a14="http://schemas.microsoft.com/office/drawing/2010/main" val="0"/>
              </a:ext>
            </a:extLst>
          </a:blip>
          <a:srcRect r="6281"/>
          <a:stretch>
            <a:fillRect/>
          </a:stretch>
        </p:blipFill>
        <p:spPr bwMode="auto">
          <a:xfrm>
            <a:off x="0" y="-457200"/>
            <a:ext cx="91408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pic>
        <p:nvPicPr>
          <p:cNvPr id="314371" name="Picture 3" descr="perfect_det"/>
          <p:cNvPicPr>
            <a:picLocks noChangeAspect="1" noChangeArrowheads="1"/>
          </p:cNvPicPr>
          <p:nvPr/>
        </p:nvPicPr>
        <p:blipFill>
          <a:blip r:embed="rId3">
            <a:lum bright="70000" contrast="-90000"/>
            <a:extLst>
              <a:ext uri="{28A0092B-C50C-407E-A947-70E740481C1C}">
                <a14:useLocalDpi xmlns:a14="http://schemas.microsoft.com/office/drawing/2010/main" val="0"/>
              </a:ext>
            </a:extLst>
          </a:blip>
          <a:srcRect r="53156"/>
          <a:stretch>
            <a:fillRect/>
          </a:stretch>
        </p:blipFill>
        <p:spPr bwMode="auto">
          <a:xfrm>
            <a:off x="4570413" y="-457200"/>
            <a:ext cx="45688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graphicFrame>
        <p:nvGraphicFramePr>
          <p:cNvPr id="314372" name="Group 4"/>
          <p:cNvGraphicFramePr>
            <a:graphicFrameLocks noGrp="1"/>
          </p:cNvGraphicFramePr>
          <p:nvPr>
            <p:ph/>
          </p:nvPr>
        </p:nvGraphicFramePr>
        <p:xfrm>
          <a:off x="457200" y="274638"/>
          <a:ext cx="8229600" cy="6217920"/>
        </p:xfrm>
        <a:graphic>
          <a:graphicData uri="http://schemas.openxmlformats.org/drawingml/2006/table">
            <a:tbl>
              <a:tblPr/>
              <a:tblGrid>
                <a:gridCol w="2743200"/>
                <a:gridCol w="2743200"/>
                <a:gridCol w="2743200"/>
              </a:tblGrid>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normal</a:t>
                      </a:r>
                    </a:p>
                  </a:txBody>
                  <a:tcP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statistic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perfect</a:t>
                      </a:r>
                    </a:p>
                  </a:txBody>
                  <a:tcPr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4.0%</a:t>
                      </a:r>
                    </a:p>
                  </a:txBody>
                  <a:tcP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merge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3.9%</a:t>
                      </a:r>
                    </a:p>
                  </a:txBody>
                  <a:tcPr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24.3</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28.1</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3.7</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 (1.4 </a:t>
                      </a:r>
                      <a:r>
                        <a:rPr kumimoji="0" lang="en-US" altLang="en-US" sz="2800" b="0" i="0" u="none" strike="noStrike" cap="none" normalizeH="0" baseline="0" smtClean="0">
                          <a:ln>
                            <a:noFill/>
                          </a:ln>
                          <a:solidFill>
                            <a:schemeClr val="tx1"/>
                          </a:solidFill>
                          <a:effectLst/>
                          <a:latin typeface="Arial" pitchFamily="34" charset="0"/>
                          <a:cs typeface="Arial" pitchFamily="34" charset="0"/>
                        </a:rPr>
                        <a:t>Ǻ</a:t>
                      </a:r>
                      <a:r>
                        <a:rPr kumimoji="0" lang="en-US" altLang="en-US" sz="2800" b="0"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7.3</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1.37 3 0.02</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SDCORR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0.98 11 0.05</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38.01</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PADFPH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35.16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4.104</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cs typeface="Arial" pitchFamily="34" charset="0"/>
                        </a:rPr>
                        <a:t>mlphare f”</a:t>
                      </a:r>
                      <a:endParaRPr kumimoji="0" lang="el-GR" alt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3.973</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0.224</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0.272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0.579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FOMDM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0.563</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0.7113</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CC(1H87)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0.7051</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15.72</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cryst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16.64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18.30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free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19.38</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1971921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
          <p:cNvGrpSpPr>
            <a:grpSpLocks noChangeAspect="1"/>
          </p:cNvGrpSpPr>
          <p:nvPr/>
        </p:nvGrpSpPr>
        <p:grpSpPr bwMode="auto">
          <a:xfrm flipH="1">
            <a:off x="622300" y="1666875"/>
            <a:ext cx="4113213" cy="4113213"/>
            <a:chOff x="2400" y="1104"/>
            <a:chExt cx="1728" cy="1728"/>
          </a:xfrm>
        </p:grpSpPr>
        <p:sp>
          <p:nvSpPr>
            <p:cNvPr id="2084" name="Rectangle 4"/>
            <p:cNvSpPr>
              <a:spLocks noChangeAspect="1" noChangeArrowheads="1"/>
            </p:cNvSpPr>
            <p:nvPr/>
          </p:nvSpPr>
          <p:spPr bwMode="auto">
            <a:xfrm>
              <a:off x="2400"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85" name="Rectangle 5"/>
            <p:cNvSpPr>
              <a:spLocks noChangeAspect="1" noChangeArrowheads="1"/>
            </p:cNvSpPr>
            <p:nvPr/>
          </p:nvSpPr>
          <p:spPr bwMode="auto">
            <a:xfrm>
              <a:off x="2976"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86" name="Rectangle 6"/>
            <p:cNvSpPr>
              <a:spLocks noChangeAspect="1" noChangeArrowheads="1"/>
            </p:cNvSpPr>
            <p:nvPr/>
          </p:nvSpPr>
          <p:spPr bwMode="auto">
            <a:xfrm>
              <a:off x="3552" y="1104"/>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87" name="Rectangle 7"/>
            <p:cNvSpPr>
              <a:spLocks noChangeAspect="1" noChangeArrowheads="1"/>
            </p:cNvSpPr>
            <p:nvPr/>
          </p:nvSpPr>
          <p:spPr bwMode="auto">
            <a:xfrm>
              <a:off x="2400"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88" name="Rectangle 8"/>
            <p:cNvSpPr>
              <a:spLocks noChangeAspect="1" noChangeArrowheads="1"/>
            </p:cNvSpPr>
            <p:nvPr/>
          </p:nvSpPr>
          <p:spPr bwMode="auto">
            <a:xfrm>
              <a:off x="2976"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89" name="Rectangle 9"/>
            <p:cNvSpPr>
              <a:spLocks noChangeAspect="1" noChangeArrowheads="1"/>
            </p:cNvSpPr>
            <p:nvPr/>
          </p:nvSpPr>
          <p:spPr bwMode="auto">
            <a:xfrm>
              <a:off x="3552" y="1680"/>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90" name="Rectangle 10"/>
            <p:cNvSpPr>
              <a:spLocks noChangeAspect="1" noChangeArrowheads="1"/>
            </p:cNvSpPr>
            <p:nvPr/>
          </p:nvSpPr>
          <p:spPr bwMode="auto">
            <a:xfrm>
              <a:off x="2400"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91" name="Rectangle 11"/>
            <p:cNvSpPr>
              <a:spLocks noChangeAspect="1" noChangeArrowheads="1"/>
            </p:cNvSpPr>
            <p:nvPr/>
          </p:nvSpPr>
          <p:spPr bwMode="auto">
            <a:xfrm>
              <a:off x="2976"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92" name="Rectangle 12"/>
            <p:cNvSpPr>
              <a:spLocks noChangeAspect="1" noChangeArrowheads="1"/>
            </p:cNvSpPr>
            <p:nvPr/>
          </p:nvSpPr>
          <p:spPr bwMode="auto">
            <a:xfrm>
              <a:off x="3552" y="2256"/>
              <a:ext cx="576" cy="576"/>
            </a:xfrm>
            <a:prstGeom prst="rect">
              <a:avLst/>
            </a:prstGeom>
            <a:solidFill>
              <a:srgbClr val="C0C0C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grpSp>
      <p:grpSp>
        <p:nvGrpSpPr>
          <p:cNvPr id="2051" name="Group 13"/>
          <p:cNvGrpSpPr>
            <a:grpSpLocks/>
          </p:cNvGrpSpPr>
          <p:nvPr/>
        </p:nvGrpSpPr>
        <p:grpSpPr bwMode="auto">
          <a:xfrm flipH="1">
            <a:off x="4273550" y="2954338"/>
            <a:ext cx="3735388" cy="3035300"/>
            <a:chOff x="672" y="1920"/>
            <a:chExt cx="2353" cy="1912"/>
          </a:xfrm>
        </p:grpSpPr>
        <p:sp>
          <p:nvSpPr>
            <p:cNvPr id="2079" name="Freeform 14"/>
            <p:cNvSpPr>
              <a:spLocks/>
            </p:cNvSpPr>
            <p:nvPr/>
          </p:nvSpPr>
          <p:spPr bwMode="auto">
            <a:xfrm>
              <a:off x="1710" y="2556"/>
              <a:ext cx="1315" cy="657"/>
            </a:xfrm>
            <a:custGeom>
              <a:avLst/>
              <a:gdLst>
                <a:gd name="T0" fmla="*/ 712 w 1315"/>
                <a:gd name="T1" fmla="*/ 50 h 657"/>
                <a:gd name="T2" fmla="*/ 1101 w 1315"/>
                <a:gd name="T3" fmla="*/ 26 h 657"/>
                <a:gd name="T4" fmla="*/ 1291 w 1315"/>
                <a:gd name="T5" fmla="*/ 207 h 657"/>
                <a:gd name="T6" fmla="*/ 1245 w 1315"/>
                <a:gd name="T7" fmla="*/ 505 h 657"/>
                <a:gd name="T8" fmla="*/ 986 w 1315"/>
                <a:gd name="T9" fmla="*/ 579 h 657"/>
                <a:gd name="T10" fmla="*/ 652 w 1315"/>
                <a:gd name="T11" fmla="*/ 627 h 657"/>
                <a:gd name="T12" fmla="*/ 147 w 1315"/>
                <a:gd name="T13" fmla="*/ 399 h 657"/>
                <a:gd name="T14" fmla="*/ 29 w 1315"/>
                <a:gd name="T15" fmla="*/ 315 h 657"/>
                <a:gd name="T16" fmla="*/ 114 w 1315"/>
                <a:gd name="T17" fmla="*/ 262 h 657"/>
                <a:gd name="T18" fmla="*/ 712 w 1315"/>
                <a:gd name="T19" fmla="*/ 50 h 6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5" h="657">
                  <a:moveTo>
                    <a:pt x="712" y="50"/>
                  </a:moveTo>
                  <a:cubicBezTo>
                    <a:pt x="877" y="10"/>
                    <a:pt x="1005" y="0"/>
                    <a:pt x="1101" y="26"/>
                  </a:cubicBezTo>
                  <a:cubicBezTo>
                    <a:pt x="1197" y="53"/>
                    <a:pt x="1267" y="127"/>
                    <a:pt x="1291" y="207"/>
                  </a:cubicBezTo>
                  <a:cubicBezTo>
                    <a:pt x="1315" y="287"/>
                    <a:pt x="1296" y="443"/>
                    <a:pt x="1245" y="505"/>
                  </a:cubicBezTo>
                  <a:cubicBezTo>
                    <a:pt x="1194" y="567"/>
                    <a:pt x="1085" y="559"/>
                    <a:pt x="986" y="579"/>
                  </a:cubicBezTo>
                  <a:cubicBezTo>
                    <a:pt x="887" y="599"/>
                    <a:pt x="792" y="657"/>
                    <a:pt x="652" y="627"/>
                  </a:cubicBezTo>
                  <a:cubicBezTo>
                    <a:pt x="511" y="597"/>
                    <a:pt x="250" y="451"/>
                    <a:pt x="147" y="399"/>
                  </a:cubicBezTo>
                  <a:cubicBezTo>
                    <a:pt x="42" y="347"/>
                    <a:pt x="34" y="338"/>
                    <a:pt x="29" y="315"/>
                  </a:cubicBezTo>
                  <a:cubicBezTo>
                    <a:pt x="23" y="292"/>
                    <a:pt x="0" y="307"/>
                    <a:pt x="114" y="262"/>
                  </a:cubicBezTo>
                  <a:cubicBezTo>
                    <a:pt x="228" y="217"/>
                    <a:pt x="548" y="90"/>
                    <a:pt x="712" y="5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nvGrpSpPr>
            <p:cNvPr id="2080" name="Group 15"/>
            <p:cNvGrpSpPr>
              <a:grpSpLocks/>
            </p:cNvGrpSpPr>
            <p:nvPr/>
          </p:nvGrpSpPr>
          <p:grpSpPr bwMode="auto">
            <a:xfrm rot="-2471156">
              <a:off x="672" y="1920"/>
              <a:ext cx="2116" cy="1912"/>
              <a:chOff x="11" y="1490"/>
              <a:chExt cx="2116" cy="1903"/>
            </a:xfrm>
          </p:grpSpPr>
          <p:sp>
            <p:nvSpPr>
              <p:cNvPr id="2082" name="Freeform 1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083" name="Freeform 1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2081" name="Rectangle 18"/>
            <p:cNvSpPr>
              <a:spLocks noChangeArrowheads="1"/>
            </p:cNvSpPr>
            <p:nvPr/>
          </p:nvSpPr>
          <p:spPr bwMode="auto">
            <a:xfrm rot="-2466725">
              <a:off x="2448" y="2832"/>
              <a:ext cx="142" cy="143"/>
            </a:xfrm>
            <a:prstGeom prst="rect">
              <a:avLst/>
            </a:prstGeom>
            <a:solidFill>
              <a:srgbClr val="FF0000"/>
            </a:solidFill>
            <a:ln w="9525">
              <a:miter lim="800000"/>
              <a:headEnd/>
              <a:tailEnd/>
            </a:ln>
            <a:effectLst/>
            <a:scene3d>
              <a:camera prst="legacyObliqueTopRight">
                <a:rot lat="20999997" lon="21299997"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grpSp>
      <p:sp>
        <p:nvSpPr>
          <p:cNvPr id="3263508" name="AutoShape 20"/>
          <p:cNvSpPr>
            <a:spLocks noChangeArrowheads="1"/>
          </p:cNvSpPr>
          <p:nvPr/>
        </p:nvSpPr>
        <p:spPr bwMode="auto">
          <a:xfrm rot="18458975" flipH="1">
            <a:off x="4035425" y="3111500"/>
            <a:ext cx="228600" cy="3556000"/>
          </a:xfrm>
          <a:prstGeom prst="triangle">
            <a:avLst>
              <a:gd name="adj" fmla="val 50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056" name="Text Box 35"/>
          <p:cNvSpPr txBox="1">
            <a:spLocks noChangeArrowheads="1"/>
          </p:cNvSpPr>
          <p:nvPr/>
        </p:nvSpPr>
        <p:spPr bwMode="auto">
          <a:xfrm>
            <a:off x="695325" y="1630363"/>
            <a:ext cx="1285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smtClean="0">
                <a:solidFill>
                  <a:srgbClr val="000000"/>
                </a:solidFill>
              </a:rPr>
              <a:t>ADSC</a:t>
            </a:r>
          </a:p>
          <a:p>
            <a:pPr eaLnBrk="1" fontAlgn="base" hangingPunct="1">
              <a:spcBef>
                <a:spcPct val="0"/>
              </a:spcBef>
              <a:spcAft>
                <a:spcPct val="0"/>
              </a:spcAft>
            </a:pPr>
            <a:r>
              <a:rPr lang="en-US" altLang="en-US" sz="2400" smtClean="0">
                <a:solidFill>
                  <a:srgbClr val="000000"/>
                </a:solidFill>
              </a:rPr>
              <a:t>area </a:t>
            </a:r>
          </a:p>
          <a:p>
            <a:pPr eaLnBrk="1" fontAlgn="base" hangingPunct="1">
              <a:spcBef>
                <a:spcPct val="0"/>
              </a:spcBef>
              <a:spcAft>
                <a:spcPct val="0"/>
              </a:spcAft>
            </a:pPr>
            <a:r>
              <a:rPr lang="en-US" altLang="en-US" sz="2400" smtClean="0">
                <a:solidFill>
                  <a:srgbClr val="000000"/>
                </a:solidFill>
              </a:rPr>
              <a:t>detector</a:t>
            </a:r>
          </a:p>
        </p:txBody>
      </p:sp>
      <p:sp>
        <p:nvSpPr>
          <p:cNvPr id="3263507" name="Oval 19"/>
          <p:cNvSpPr>
            <a:spLocks noChangeArrowheads="1"/>
          </p:cNvSpPr>
          <p:nvPr/>
        </p:nvSpPr>
        <p:spPr bwMode="auto">
          <a:xfrm flipH="1">
            <a:off x="240057" y="1346408"/>
            <a:ext cx="10055225" cy="10055225"/>
          </a:xfrm>
          <a:prstGeom prst="ellipse">
            <a:avLst/>
          </a:prstGeom>
          <a:gradFill rotWithShape="1">
            <a:gsLst>
              <a:gs pos="0">
                <a:schemeClr val="folHlink">
                  <a:gamma/>
                  <a:tint val="89020"/>
                  <a:invGamma/>
                  <a:alpha val="67000"/>
                </a:schemeClr>
              </a:gs>
              <a:gs pos="100000">
                <a:schemeClr val="folHlink">
                  <a:alpha val="0"/>
                </a:schemeClr>
              </a:gs>
            </a:gsLst>
            <a:path path="shape">
              <a:fillToRect l="50000" t="50000" r="50000" b="50000"/>
            </a:path>
          </a:gradFill>
          <a:ln>
            <a:noFill/>
          </a:ln>
          <a:effectLst/>
        </p:spPr>
        <p:txBody>
          <a:bodyPr wrap="none" anchor="ctr"/>
          <a:lstStyle/>
          <a:p>
            <a:pPr algn="ctr" fontAlgn="base">
              <a:spcBef>
                <a:spcPct val="0"/>
              </a:spcBef>
              <a:spcAft>
                <a:spcPct val="0"/>
              </a:spcAft>
              <a:defRPr/>
            </a:pPr>
            <a:endParaRPr lang="en-US" altLang="en-US" dirty="0">
              <a:solidFill>
                <a:srgbClr val="000000"/>
              </a:solidFill>
            </a:endParaRPr>
          </a:p>
        </p:txBody>
      </p:sp>
      <p:grpSp>
        <p:nvGrpSpPr>
          <p:cNvPr id="5" name="Group 4"/>
          <p:cNvGrpSpPr/>
          <p:nvPr/>
        </p:nvGrpSpPr>
        <p:grpSpPr>
          <a:xfrm>
            <a:off x="2554288" y="0"/>
            <a:ext cx="6589712" cy="3676650"/>
            <a:chOff x="2554288" y="0"/>
            <a:chExt cx="6589712" cy="3676650"/>
          </a:xfrm>
        </p:grpSpPr>
        <p:pic>
          <p:nvPicPr>
            <p:cNvPr id="2052" name="Picture 32"/>
            <p:cNvPicPr>
              <a:picLocks noChangeAspect="1" noChangeArrowheads="1"/>
            </p:cNvPicPr>
            <p:nvPr/>
          </p:nvPicPr>
          <p:blipFill>
            <a:blip r:embed="rId2" cstate="print">
              <a:lum bright="32000"/>
              <a:grayscl/>
              <a:extLst>
                <a:ext uri="{28A0092B-C50C-407E-A947-70E740481C1C}">
                  <a14:useLocalDpi xmlns:a14="http://schemas.microsoft.com/office/drawing/2010/main" val="0"/>
                </a:ext>
              </a:extLst>
            </a:blip>
            <a:srcRect l="18477" t="16685"/>
            <a:stretch>
              <a:fillRect/>
            </a:stretch>
          </p:blipFill>
          <p:spPr bwMode="auto">
            <a:xfrm>
              <a:off x="2554288" y="3473450"/>
              <a:ext cx="31115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Line 27"/>
            <p:cNvSpPr>
              <a:spLocks noChangeShapeType="1"/>
            </p:cNvSpPr>
            <p:nvPr/>
          </p:nvSpPr>
          <p:spPr bwMode="auto">
            <a:xfrm flipH="1">
              <a:off x="2570163" y="0"/>
              <a:ext cx="1885950" cy="3468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055" name="Line 28"/>
            <p:cNvSpPr>
              <a:spLocks noChangeShapeType="1"/>
            </p:cNvSpPr>
            <p:nvPr/>
          </p:nvSpPr>
          <p:spPr bwMode="auto">
            <a:xfrm flipH="1">
              <a:off x="2832100" y="3052763"/>
              <a:ext cx="6311900" cy="604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2061" name="Picture 31"/>
            <p:cNvPicPr>
              <a:picLocks noChangeAspect="1" noChangeArrowheads="1"/>
            </p:cNvPicPr>
            <p:nvPr/>
          </p:nvPicPr>
          <p:blipFill>
            <a:blip r:embed="rId3">
              <a:extLst>
                <a:ext uri="{28A0092B-C50C-407E-A947-70E740481C1C}">
                  <a14:useLocalDpi xmlns:a14="http://schemas.microsoft.com/office/drawing/2010/main" val="0"/>
                </a:ext>
              </a:extLst>
            </a:blip>
            <a:srcRect l="18446" t="16588"/>
            <a:stretch>
              <a:fillRect/>
            </a:stretch>
          </p:blipFill>
          <p:spPr bwMode="auto">
            <a:xfrm>
              <a:off x="4462463" y="0"/>
              <a:ext cx="4681537" cy="306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50000" y="2511425"/>
              <a:ext cx="1998663" cy="461963"/>
            </a:xfrm>
            <a:prstGeom prst="rect">
              <a:avLst/>
            </a:prstGeom>
            <a:noFill/>
          </p:spPr>
          <p:txBody>
            <a:bodyPr wrap="none">
              <a:spAutoFit/>
            </a:bodyPr>
            <a:lstStyle/>
            <a:p>
              <a:pPr fontAlgn="base">
                <a:spcBef>
                  <a:spcPct val="0"/>
                </a:spcBef>
                <a:spcAft>
                  <a:spcPct val="0"/>
                </a:spcAft>
                <a:defRPr/>
              </a:pPr>
              <a:r>
                <a:rPr lang="en-US" sz="2400" b="1" dirty="0">
                  <a:solidFill>
                    <a:srgbClr val="FF0000"/>
                  </a:solidFill>
                  <a:effectLst>
                    <a:outerShdw blurRad="38100" dist="38100" dir="2700000" algn="tl">
                      <a:srgbClr val="000000">
                        <a:alpha val="43137"/>
                      </a:srgbClr>
                    </a:outerShdw>
                  </a:effectLst>
                </a:rPr>
                <a:t>beam center</a:t>
              </a:r>
            </a:p>
          </p:txBody>
        </p:sp>
        <p:cxnSp>
          <p:nvCxnSpPr>
            <p:cNvPr id="4" name="Straight Arrow Connector 3"/>
            <p:cNvCxnSpPr>
              <a:stCxn id="2" idx="1"/>
            </p:cNvCxnSpPr>
            <p:nvPr/>
          </p:nvCxnSpPr>
          <p:spPr>
            <a:xfrm flipH="1" flipV="1">
              <a:off x="5937250" y="2576513"/>
              <a:ext cx="412750" cy="165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763" y="219075"/>
              <a:ext cx="617537"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50163" y="0"/>
              <a:ext cx="1030287" cy="1570038"/>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rPr>
                <a:t>3%</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rPr>
                <a:t>2%</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rPr>
                <a:t>1%</a:t>
              </a:r>
            </a:p>
            <a:p>
              <a:pPr fontAlgn="base">
                <a:spcBef>
                  <a:spcPct val="0"/>
                </a:spcBef>
                <a:spcAft>
                  <a:spcPct val="0"/>
                </a:spcAft>
                <a:defRPr/>
              </a:pPr>
              <a:r>
                <a:rPr lang="en-US" sz="2400" b="1" dirty="0">
                  <a:solidFill>
                    <a:srgbClr val="FFFFFF"/>
                  </a:solidFill>
                  <a:effectLst>
                    <a:outerShdw blurRad="38100" dist="38100" dir="2700000" algn="tl">
                      <a:srgbClr val="000000">
                        <a:alpha val="43137"/>
                      </a:srgbClr>
                    </a:outerShdw>
                  </a:effectLst>
                </a:rPr>
                <a:t>0</a:t>
              </a:r>
            </a:p>
          </p:txBody>
        </p:sp>
      </p:grpSp>
      <p:sp>
        <p:nvSpPr>
          <p:cNvPr id="2068" name="TextBox 9"/>
          <p:cNvSpPr txBox="1">
            <a:spLocks noChangeArrowheads="1"/>
          </p:cNvSpPr>
          <p:nvPr/>
        </p:nvSpPr>
        <p:spPr bwMode="auto">
          <a:xfrm>
            <a:off x="5975350" y="3786188"/>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crystal in loop</a:t>
            </a:r>
          </a:p>
        </p:txBody>
      </p:sp>
      <p:sp>
        <p:nvSpPr>
          <p:cNvPr id="11" name="Rectangle 10"/>
          <p:cNvSpPr/>
          <p:nvPr/>
        </p:nvSpPr>
        <p:spPr>
          <a:xfrm>
            <a:off x="657225" y="779463"/>
            <a:ext cx="50800" cy="488950"/>
          </a:xfrm>
          <a:prstGeom prst="rect">
            <a:avLst/>
          </a:prstGeom>
          <a:solidFill>
            <a:srgbClr val="CC73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a:xfrm>
            <a:off x="1393825" y="781050"/>
            <a:ext cx="61913" cy="161925"/>
          </a:xfrm>
          <a:prstGeom prst="ellipse">
            <a:avLst/>
          </a:prstGeom>
          <a:solidFill>
            <a:srgbClr val="FFCCCC"/>
          </a:solidFill>
          <a:ln>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Trapezoid 14"/>
          <p:cNvSpPr/>
          <p:nvPr/>
        </p:nvSpPr>
        <p:spPr>
          <a:xfrm rot="16200000">
            <a:off x="2103438" y="579437"/>
            <a:ext cx="1200150" cy="212725"/>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4" name="Straight Connector 13"/>
          <p:cNvCxnSpPr>
            <a:endCxn id="23" idx="0"/>
          </p:cNvCxnSpPr>
          <p:nvPr/>
        </p:nvCxnSpPr>
        <p:spPr>
          <a:xfrm flipV="1">
            <a:off x="344488" y="1031875"/>
            <a:ext cx="1368425" cy="1588"/>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3"/>
          </p:cNvCxnSpPr>
          <p:nvPr/>
        </p:nvCxnSpPr>
        <p:spPr>
          <a:xfrm flipV="1">
            <a:off x="708025" y="314325"/>
            <a:ext cx="1987550" cy="709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1" idx="3"/>
          </p:cNvCxnSpPr>
          <p:nvPr/>
        </p:nvCxnSpPr>
        <p:spPr>
          <a:xfrm flipV="1">
            <a:off x="708025" y="828675"/>
            <a:ext cx="1978025" cy="195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Can 22"/>
          <p:cNvSpPr/>
          <p:nvPr/>
        </p:nvSpPr>
        <p:spPr>
          <a:xfrm rot="16200000">
            <a:off x="1726407" y="978694"/>
            <a:ext cx="52387" cy="104775"/>
          </a:xfrm>
          <a:prstGeom prst="can">
            <a:avLst/>
          </a:prstGeom>
          <a:solidFill>
            <a:srgbClr val="CC735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9" name="Straight Connector 58"/>
          <p:cNvCxnSpPr>
            <a:stCxn id="23" idx="3"/>
          </p:cNvCxnSpPr>
          <p:nvPr/>
        </p:nvCxnSpPr>
        <p:spPr>
          <a:xfrm>
            <a:off x="1804988" y="1031875"/>
            <a:ext cx="8667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3509" name="Group 21"/>
          <p:cNvGrpSpPr>
            <a:grpSpLocks/>
          </p:cNvGrpSpPr>
          <p:nvPr/>
        </p:nvGrpSpPr>
        <p:grpSpPr bwMode="auto">
          <a:xfrm flipH="1">
            <a:off x="4441825" y="4859338"/>
            <a:ext cx="2209800" cy="1905000"/>
            <a:chOff x="1527" y="3120"/>
            <a:chExt cx="1392" cy="1200"/>
          </a:xfrm>
        </p:grpSpPr>
        <p:sp>
          <p:nvSpPr>
            <p:cNvPr id="2077" name="Rectangle 22"/>
            <p:cNvSpPr>
              <a:spLocks noChangeArrowheads="1"/>
            </p:cNvSpPr>
            <p:nvPr/>
          </p:nvSpPr>
          <p:spPr bwMode="auto">
            <a:xfrm>
              <a:off x="1527" y="3120"/>
              <a:ext cx="1392" cy="1200"/>
            </a:xfrm>
            <a:prstGeom prst="rect">
              <a:avLst/>
            </a:prstGeom>
            <a:solidFill>
              <a:srgbClr val="CC735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735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mtClean="0">
                <a:solidFill>
                  <a:srgbClr val="000000"/>
                </a:solidFill>
              </a:endParaRPr>
            </a:p>
          </p:txBody>
        </p:sp>
        <p:sp>
          <p:nvSpPr>
            <p:cNvPr id="2078" name="Text Box 23"/>
            <p:cNvSpPr txBox="1">
              <a:spLocks noChangeArrowheads="1"/>
            </p:cNvSpPr>
            <p:nvPr/>
          </p:nvSpPr>
          <p:spPr bwMode="auto">
            <a:xfrm>
              <a:off x="1681" y="3273"/>
              <a:ext cx="91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smtClean="0">
                  <a:solidFill>
                    <a:srgbClr val="000000"/>
                  </a:solidFill>
                </a:rPr>
                <a:t>Cu foil</a:t>
              </a:r>
            </a:p>
          </p:txBody>
        </p:sp>
      </p:grpSp>
      <p:sp>
        <p:nvSpPr>
          <p:cNvPr id="2066" name="TextBox 35"/>
          <p:cNvSpPr txBox="1">
            <a:spLocks noChangeArrowheads="1"/>
          </p:cNvSpPr>
          <p:nvPr/>
        </p:nvSpPr>
        <p:spPr bwMode="auto">
          <a:xfrm>
            <a:off x="6772275" y="5072063"/>
            <a:ext cx="2084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dirty="0" smtClean="0">
                <a:solidFill>
                  <a:srgbClr val="006600"/>
                </a:solidFill>
              </a:rPr>
              <a:t>X-ray excited</a:t>
            </a:r>
          </a:p>
          <a:p>
            <a:pPr eaLnBrk="1" fontAlgn="base" hangingPunct="1">
              <a:spcBef>
                <a:spcPct val="0"/>
              </a:spcBef>
              <a:spcAft>
                <a:spcPct val="0"/>
              </a:spcAft>
            </a:pPr>
            <a:r>
              <a:rPr lang="en-US" altLang="en-US" sz="2400" b="1" dirty="0" smtClean="0">
                <a:solidFill>
                  <a:srgbClr val="006600"/>
                </a:solidFill>
              </a:rPr>
              <a:t>fluorescent</a:t>
            </a:r>
          </a:p>
          <a:p>
            <a:pPr eaLnBrk="1" fontAlgn="base" hangingPunct="1">
              <a:spcBef>
                <a:spcPct val="0"/>
              </a:spcBef>
              <a:spcAft>
                <a:spcPct val="0"/>
              </a:spcAft>
            </a:pPr>
            <a:r>
              <a:rPr lang="en-US" altLang="en-US" sz="2400" b="1" dirty="0" smtClean="0">
                <a:solidFill>
                  <a:srgbClr val="006600"/>
                </a:solidFill>
              </a:rPr>
              <a:t>X-ray source</a:t>
            </a:r>
          </a:p>
        </p:txBody>
      </p:sp>
      <p:cxnSp>
        <p:nvCxnSpPr>
          <p:cNvPr id="37" name="Straight Arrow Connector 36"/>
          <p:cNvCxnSpPr>
            <a:stCxn id="2066" idx="1"/>
          </p:cNvCxnSpPr>
          <p:nvPr/>
        </p:nvCxnSpPr>
        <p:spPr>
          <a:xfrm flipH="1">
            <a:off x="5808663" y="5672138"/>
            <a:ext cx="963612" cy="239712"/>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3263512" name="AutoShape 24"/>
          <p:cNvSpPr>
            <a:spLocks noChangeArrowheads="1"/>
          </p:cNvSpPr>
          <p:nvPr/>
        </p:nvSpPr>
        <p:spPr bwMode="auto">
          <a:xfrm rot="7602949" flipH="1">
            <a:off x="6026150" y="5600701"/>
            <a:ext cx="466725" cy="1797050"/>
          </a:xfrm>
          <a:custGeom>
            <a:avLst/>
            <a:gdLst>
              <a:gd name="T0" fmla="*/ 408384 w 21600"/>
              <a:gd name="T1" fmla="*/ 898525 h 21600"/>
              <a:gd name="T2" fmla="*/ 233363 w 21600"/>
              <a:gd name="T3" fmla="*/ 1797050 h 21600"/>
              <a:gd name="T4" fmla="*/ 58341 w 21600"/>
              <a:gd name="T5" fmla="*/ 898525 h 21600"/>
              <a:gd name="T6" fmla="*/ 2333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060" name="Text Box 34"/>
          <p:cNvSpPr txBox="1">
            <a:spLocks noChangeArrowheads="1"/>
          </p:cNvSpPr>
          <p:nvPr/>
        </p:nvSpPr>
        <p:spPr bwMode="auto">
          <a:xfrm rot="2046076">
            <a:off x="5446713" y="6149975"/>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000000"/>
                </a:solidFill>
              </a:rPr>
              <a:t>x-ray beam</a:t>
            </a:r>
          </a:p>
        </p:txBody>
      </p:sp>
    </p:spTree>
    <p:extLst>
      <p:ext uri="{BB962C8B-B14F-4D97-AF65-F5344CB8AC3E}">
        <p14:creationId xmlns:p14="http://schemas.microsoft.com/office/powerpoint/2010/main" val="3231019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3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635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6350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635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508" grpId="0" animBg="1"/>
      <p:bldP spid="32635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668"/>
            <a:ext cx="9144000" cy="1120462"/>
          </a:xfrm>
        </p:spPr>
        <p:txBody>
          <a:bodyPr/>
          <a:lstStyle/>
          <a:p>
            <a:r>
              <a:rPr lang="en-US" sz="3200" dirty="0" smtClean="0">
                <a:latin typeface="Arial" panose="020B0604020202020204" pitchFamily="34" charset="0"/>
                <a:cs typeface="Arial" panose="020B0604020202020204" pitchFamily="34" charset="0"/>
              </a:rPr>
              <a:t>Cone-Beam Online X-ray Absorption Radiograph</a:t>
            </a:r>
            <a:endParaRPr lang="en-US"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9399"/>
            <a:ext cx="9144000" cy="5720417"/>
          </a:xfrm>
          <a:prstGeom prst="rect">
            <a:avLst/>
          </a:prstGeom>
        </p:spPr>
      </p:pic>
    </p:spTree>
    <p:extLst>
      <p:ext uri="{BB962C8B-B14F-4D97-AF65-F5344CB8AC3E}">
        <p14:creationId xmlns:p14="http://schemas.microsoft.com/office/powerpoint/2010/main" val="23535578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solidFill>
                  <a:schemeClr val="bg1">
                    <a:lumMod val="50000"/>
                  </a:schemeClr>
                </a:solidFill>
              </a:rPr>
              <a:t>Read-out noise: 2 </a:t>
            </a:r>
            <a:r>
              <a:rPr lang="en-US" dirty="0" err="1" smtClean="0">
                <a:solidFill>
                  <a:schemeClr val="bg1">
                    <a:lumMod val="50000"/>
                  </a:schemeClr>
                </a:solidFill>
              </a:rPr>
              <a:t>ph</a:t>
            </a:r>
            <a:r>
              <a:rPr lang="en-US" dirty="0" smtClean="0">
                <a:solidFill>
                  <a:schemeClr val="bg1">
                    <a:lumMod val="50000"/>
                  </a:schemeClr>
                </a:solidFill>
              </a:rPr>
              <a:t>/pix</a:t>
            </a:r>
          </a:p>
          <a:p>
            <a:pPr lvl="1"/>
            <a:r>
              <a:rPr lang="en-US" dirty="0" smtClean="0">
                <a:solidFill>
                  <a:schemeClr val="bg1">
                    <a:lumMod val="50000"/>
                  </a:schemeClr>
                </a:solidFill>
              </a:rPr>
              <a:t>100 ADU/pixel</a:t>
            </a:r>
          </a:p>
          <a:p>
            <a:r>
              <a:rPr lang="en-US" dirty="0" smtClean="0">
                <a:solidFill>
                  <a:schemeClr val="bg1">
                    <a:lumMod val="50000"/>
                  </a:schemeClr>
                </a:solidFill>
              </a:rPr>
              <a:t>1.15s read-out, ~0.3 Hz</a:t>
            </a:r>
          </a:p>
          <a:p>
            <a:pPr lvl="1"/>
            <a:r>
              <a:rPr lang="en-US" dirty="0" smtClean="0">
                <a:solidFill>
                  <a:schemeClr val="bg1">
                    <a:lumMod val="50000"/>
                  </a:schemeClr>
                </a:solidFill>
              </a:rPr>
              <a:t>23 min data set @ 30 </a:t>
            </a:r>
            <a:r>
              <a:rPr lang="en-US" dirty="0" err="1" smtClean="0">
                <a:solidFill>
                  <a:schemeClr val="bg1">
                    <a:lumMod val="50000"/>
                  </a:schemeClr>
                </a:solidFill>
              </a:rPr>
              <a:t>MGy</a:t>
            </a:r>
            <a:endParaRPr lang="en-US" dirty="0" smtClean="0">
              <a:solidFill>
                <a:schemeClr val="bg1">
                  <a:lumMod val="50000"/>
                </a:schemeClr>
              </a:solidFill>
            </a:endParaRPr>
          </a:p>
          <a:p>
            <a:pPr lvl="1"/>
            <a:r>
              <a:rPr lang="en-US" dirty="0" err="1">
                <a:solidFill>
                  <a:schemeClr val="bg1">
                    <a:lumMod val="50000"/>
                  </a:schemeClr>
                </a:solidFill>
              </a:rPr>
              <a:t>r</a:t>
            </a:r>
            <a:r>
              <a:rPr lang="en-US" dirty="0" err="1" smtClean="0">
                <a:solidFill>
                  <a:schemeClr val="bg1">
                    <a:lumMod val="50000"/>
                  </a:schemeClr>
                </a:solidFill>
              </a:rPr>
              <a:t>astering</a:t>
            </a:r>
            <a:r>
              <a:rPr lang="en-US" dirty="0" smtClean="0">
                <a:solidFill>
                  <a:schemeClr val="bg1">
                    <a:lumMod val="50000"/>
                  </a:schemeClr>
                </a:solidFill>
              </a:rPr>
              <a:t> impractical</a:t>
            </a:r>
          </a:p>
          <a:p>
            <a:r>
              <a:rPr lang="en-US" dirty="0" smtClean="0">
                <a:solidFill>
                  <a:schemeClr val="bg1">
                    <a:lumMod val="50000"/>
                  </a:schemeClr>
                </a:solidFill>
              </a:rPr>
              <a:t>16 bits</a:t>
            </a:r>
          </a:p>
          <a:p>
            <a:r>
              <a:rPr lang="en-US" dirty="0" smtClean="0">
                <a:solidFill>
                  <a:schemeClr val="bg1">
                    <a:lumMod val="50000"/>
                  </a:schemeClr>
                </a:solidFill>
              </a:rPr>
              <a:t>0.7% inactive area</a:t>
            </a:r>
          </a:p>
          <a:p>
            <a:r>
              <a:rPr lang="en-US" dirty="0" smtClean="0">
                <a:solidFill>
                  <a:schemeClr val="bg1">
                    <a:lumMod val="50000"/>
                  </a:schemeClr>
                </a:solidFill>
              </a:rPr>
              <a:t>315 mm face; 80 </a:t>
            </a:r>
            <a:r>
              <a:rPr lang="el-GR" dirty="0" smtClean="0">
                <a:solidFill>
                  <a:schemeClr val="bg1">
                    <a:lumMod val="50000"/>
                  </a:schemeClr>
                </a:solidFill>
              </a:rPr>
              <a:t>μ</a:t>
            </a:r>
            <a:r>
              <a:rPr lang="en-US" dirty="0" smtClean="0">
                <a:solidFill>
                  <a:schemeClr val="bg1">
                    <a:lumMod val="50000"/>
                  </a:schemeClr>
                </a:solidFill>
              </a:rPr>
              <a:t>m PSF</a:t>
            </a:r>
          </a:p>
          <a:p>
            <a:pPr lvl="1"/>
            <a:r>
              <a:rPr lang="en-US" dirty="0" smtClean="0">
                <a:solidFill>
                  <a:schemeClr val="bg1">
                    <a:lumMod val="50000"/>
                  </a:schemeClr>
                </a:solidFill>
              </a:rPr>
              <a:t>1312 orders across face</a:t>
            </a:r>
          </a:p>
          <a:p>
            <a:r>
              <a:rPr lang="en-US" dirty="0" smtClean="0">
                <a:solidFill>
                  <a:schemeClr val="bg1">
                    <a:lumMod val="50000"/>
                  </a:schemeClr>
                </a:solidFill>
              </a:rPr>
              <a:t>No max count rate</a:t>
            </a:r>
          </a:p>
          <a:p>
            <a:r>
              <a:rPr lang="en-US" dirty="0" smtClean="0">
                <a:solidFill>
                  <a:schemeClr val="bg1">
                    <a:lumMod val="50000"/>
                  </a:schemeClr>
                </a:solidFill>
              </a:rPr>
              <a:t>3% SHSSS error</a:t>
            </a:r>
          </a:p>
          <a:p>
            <a:pPr lvl="1"/>
            <a:r>
              <a:rPr lang="en-US" dirty="0" smtClean="0">
                <a:solidFill>
                  <a:schemeClr val="bg1">
                    <a:lumMod val="50000"/>
                  </a:schemeClr>
                </a:solidFill>
              </a:rPr>
              <a:t>7235 eV optimal</a:t>
            </a:r>
            <a:endParaRPr lang="en-US" dirty="0">
              <a:solidFill>
                <a:schemeClr val="bg1">
                  <a:lumMod val="50000"/>
                </a:schemeClr>
              </a:solidFill>
            </a:endParaRPr>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t>No read-out noise</a:t>
            </a:r>
          </a:p>
          <a:p>
            <a:pPr lvl="1"/>
            <a:r>
              <a:rPr lang="en-US" dirty="0">
                <a:solidFill>
                  <a:srgbClr val="C00000"/>
                </a:solidFill>
              </a:rPr>
              <a:t>n</a:t>
            </a:r>
            <a:r>
              <a:rPr lang="en-US" dirty="0" smtClean="0">
                <a:solidFill>
                  <a:srgbClr val="C00000"/>
                </a:solidFill>
              </a:rPr>
              <a:t>o more strategy</a:t>
            </a:r>
          </a:p>
          <a:p>
            <a:r>
              <a:rPr lang="en-US" dirty="0" smtClean="0"/>
              <a:t>2.03 </a:t>
            </a:r>
            <a:r>
              <a:rPr lang="en-US" dirty="0" err="1" smtClean="0"/>
              <a:t>ms</a:t>
            </a:r>
            <a:r>
              <a:rPr lang="en-US" dirty="0" smtClean="0"/>
              <a:t> read-out, 25 Hz</a:t>
            </a:r>
          </a:p>
          <a:p>
            <a:pPr lvl="1"/>
            <a:r>
              <a:rPr lang="en-US" dirty="0" smtClean="0">
                <a:solidFill>
                  <a:srgbClr val="C00000"/>
                </a:solidFill>
              </a:rPr>
              <a:t>200 s data set @ 30 </a:t>
            </a:r>
            <a:r>
              <a:rPr lang="en-US" dirty="0" err="1" smtClean="0">
                <a:solidFill>
                  <a:srgbClr val="C00000"/>
                </a:solidFill>
              </a:rPr>
              <a:t>MGy</a:t>
            </a:r>
            <a:endParaRPr lang="en-US" dirty="0" smtClean="0">
              <a:solidFill>
                <a:srgbClr val="C00000"/>
              </a:solidFill>
            </a:endParaRPr>
          </a:p>
          <a:p>
            <a:pPr lvl="1"/>
            <a:r>
              <a:rPr lang="en-US" dirty="0" smtClean="0"/>
              <a:t>10 min/mm</a:t>
            </a:r>
            <a:r>
              <a:rPr lang="en-US" baseline="30000" dirty="0" smtClean="0"/>
              <a:t>2</a:t>
            </a:r>
            <a:r>
              <a:rPr lang="en-US" dirty="0" smtClean="0"/>
              <a:t> raster 1% </a:t>
            </a:r>
            <a:r>
              <a:rPr lang="en-US" dirty="0" err="1" smtClean="0"/>
              <a:t>lifedose</a:t>
            </a:r>
            <a:endParaRPr lang="en-US" dirty="0" smtClean="0"/>
          </a:p>
          <a:p>
            <a:r>
              <a:rPr lang="en-US" dirty="0" smtClean="0"/>
              <a:t>20 bits</a:t>
            </a:r>
          </a:p>
          <a:p>
            <a:r>
              <a:rPr lang="en-US" dirty="0" smtClean="0"/>
              <a:t>8.5% inactive area</a:t>
            </a:r>
          </a:p>
          <a:p>
            <a:r>
              <a:rPr lang="en-US" dirty="0" smtClean="0"/>
              <a:t>430 mm face, 172 </a:t>
            </a:r>
            <a:r>
              <a:rPr lang="el-GR" dirty="0" smtClean="0"/>
              <a:t>μ</a:t>
            </a:r>
            <a:r>
              <a:rPr lang="en-US" dirty="0" smtClean="0"/>
              <a:t>m PSF</a:t>
            </a:r>
          </a:p>
          <a:p>
            <a:pPr lvl="1"/>
            <a:r>
              <a:rPr lang="en-US" dirty="0" smtClean="0"/>
              <a:t>833 orders across face</a:t>
            </a:r>
          </a:p>
          <a:p>
            <a:r>
              <a:rPr lang="en-US" dirty="0" smtClean="0"/>
              <a:t>Max 10</a:t>
            </a:r>
            <a:r>
              <a:rPr lang="en-US" baseline="30000" dirty="0" smtClean="0"/>
              <a:t>7</a:t>
            </a:r>
            <a:r>
              <a:rPr lang="en-US" dirty="0" smtClean="0"/>
              <a:t> </a:t>
            </a:r>
            <a:r>
              <a:rPr lang="en-US" dirty="0" err="1" smtClean="0"/>
              <a:t>ph</a:t>
            </a:r>
            <a:r>
              <a:rPr lang="en-US" dirty="0" smtClean="0"/>
              <a:t>/s/pix</a:t>
            </a:r>
          </a:p>
          <a:p>
            <a:r>
              <a:rPr lang="en-US" dirty="0" smtClean="0">
                <a:solidFill>
                  <a:srgbClr val="C00000"/>
                </a:solidFill>
              </a:rPr>
              <a:t>&lt; 1% SHSSS error</a:t>
            </a:r>
          </a:p>
          <a:p>
            <a:pPr lvl="1"/>
            <a:r>
              <a:rPr lang="en-US" dirty="0" smtClean="0">
                <a:solidFill>
                  <a:srgbClr val="C00000"/>
                </a:solidFill>
              </a:rPr>
              <a:t>S-SAD, 5 </a:t>
            </a:r>
            <a:r>
              <a:rPr lang="en-US" dirty="0" err="1" smtClean="0">
                <a:solidFill>
                  <a:srgbClr val="C00000"/>
                </a:solidFill>
              </a:rPr>
              <a:t>keV</a:t>
            </a:r>
            <a:r>
              <a:rPr lang="en-US" dirty="0" smtClean="0">
                <a:solidFill>
                  <a:srgbClr val="C00000"/>
                </a:solidFill>
              </a:rPr>
              <a:t>?</a:t>
            </a:r>
          </a:p>
        </p:txBody>
      </p:sp>
    </p:spTree>
    <p:extLst>
      <p:ext uri="{BB962C8B-B14F-4D97-AF65-F5344CB8AC3E}">
        <p14:creationId xmlns:p14="http://schemas.microsoft.com/office/powerpoint/2010/main" val="3194442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40"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Optimal exposure time for data set (s)</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exposure time of reference image (s)</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ref</a:t>
            </a:r>
            <a:r>
              <a:rPr lang="en-US" altLang="en-US" sz="1800" i="1">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	background level near weak spots on </a:t>
            </a:r>
          </a:p>
          <a:p>
            <a:pPr eaLnBrk="1" fontAlgn="base" hangingPunct="1">
              <a:spcBef>
                <a:spcPct val="0"/>
              </a:spcBef>
              <a:spcAft>
                <a:spcPct val="0"/>
              </a:spcAft>
              <a:buFontTx/>
              <a:buNone/>
            </a:pPr>
            <a:r>
              <a:rPr lang="en-US" altLang="en-US" sz="1800">
                <a:solidFill>
                  <a:srgbClr val="000000"/>
                </a:solidFill>
                <a:latin typeface="Times New Roman" pitchFamily="18" charset="0"/>
                <a:cs typeface="Arial" pitchFamily="34" charset="0"/>
              </a:rPr>
              <a:t>	reference image (ADU)</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bg</a:t>
            </a:r>
            <a:r>
              <a:rPr lang="en-US" altLang="en-US" sz="1800" baseline="-25000">
                <a:solidFill>
                  <a:srgbClr val="000000"/>
                </a:solidFill>
                <a:latin typeface="Times New Roman" pitchFamily="18" charset="0"/>
                <a:cs typeface="Arial" pitchFamily="34" charset="0"/>
              </a:rPr>
              <a:t>0</a:t>
            </a:r>
            <a:r>
              <a:rPr lang="en-US" altLang="en-US" sz="1800">
                <a:solidFill>
                  <a:srgbClr val="000000"/>
                </a:solidFill>
                <a:latin typeface="Times New Roman" pitchFamily="18" charset="0"/>
                <a:cs typeface="Arial" pitchFamily="34" charset="0"/>
              </a:rPr>
              <a:t>	ADC offset of detector (ADU)</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bg</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	optimal background level (via </a:t>
            </a:r>
            <a:r>
              <a:rPr lang="en-US" altLang="en-US" sz="1800" i="1">
                <a:solidFill>
                  <a:srgbClr val="000000"/>
                </a:solidFill>
                <a:latin typeface="Times New Roman" pitchFamily="18" charset="0"/>
                <a:cs typeface="Arial" pitchFamily="34" charset="0"/>
              </a:rPr>
              <a:t>t</a:t>
            </a:r>
            <a:r>
              <a:rPr lang="en-US" altLang="en-US" sz="1800" i="1" baseline="-25000">
                <a:solidFill>
                  <a:srgbClr val="000000"/>
                </a:solidFill>
                <a:latin typeface="Times New Roman" pitchFamily="18" charset="0"/>
                <a:cs typeface="Arial" pitchFamily="34" charset="0"/>
              </a:rPr>
              <a:t>hr</a:t>
            </a:r>
            <a:r>
              <a:rPr lang="en-US" altLang="en-US" sz="1800">
                <a:solidFill>
                  <a:srgbClr val="000000"/>
                </a:solidFill>
                <a:latin typeface="Times New Roman" pitchFamily="18" charset="0"/>
                <a:cs typeface="Arial" pitchFamily="34" charset="0"/>
              </a:rPr>
              <a:t>)</a:t>
            </a:r>
            <a:endParaRPr lang="en-US" altLang="en-US" sz="1800" i="1" baseline="-25000">
              <a:solidFill>
                <a:srgbClr val="000000"/>
              </a:solidFill>
              <a:latin typeface="Times New Roman" pitchFamily="18" charset="0"/>
              <a:cs typeface="Arial" pitchFamily="34" charset="0"/>
            </a:endParaRPr>
          </a:p>
          <a:p>
            <a:pPr eaLnBrk="1" fontAlgn="base" hangingPunct="1">
              <a:spcBef>
                <a:spcPct val="0"/>
              </a:spcBef>
              <a:spcAft>
                <a:spcPct val="0"/>
              </a:spcAft>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pitchFamily="34" charset="0"/>
              </a:rPr>
              <a:t>0</a:t>
            </a:r>
            <a:r>
              <a:rPr lang="en-US" altLang="en-US" sz="1800" i="1" baseline="-25000">
                <a:solidFill>
                  <a:srgbClr val="000000"/>
                </a:solidFill>
                <a:latin typeface="Times New Roman" pitchFamily="18" charset="0"/>
                <a:cs typeface="Arial" pitchFamily="34" charset="0"/>
              </a:rPr>
              <a:t>	</a:t>
            </a:r>
            <a:r>
              <a:rPr lang="en-US" altLang="en-US" sz="1800">
                <a:solidFill>
                  <a:srgbClr val="000000"/>
                </a:solidFill>
                <a:latin typeface="Times New Roman" pitchFamily="18" charset="0"/>
                <a:cs typeface="Arial" pitchFamily="34" charset="0"/>
              </a:rPr>
              <a:t>rms read-out noise (ADU)</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gain</a:t>
            </a:r>
            <a:r>
              <a:rPr lang="en-US" altLang="en-US" sz="1800">
                <a:solidFill>
                  <a:srgbClr val="000000"/>
                </a:solidFill>
                <a:latin typeface="Times New Roman" pitchFamily="18" charset="0"/>
                <a:cs typeface="Arial" pitchFamily="34" charset="0"/>
              </a:rPr>
              <a:t>	ADU/photon</a:t>
            </a:r>
          </a:p>
          <a:p>
            <a:pPr eaLnBrk="1" fontAlgn="base" hangingPunct="1">
              <a:spcBef>
                <a:spcPct val="0"/>
              </a:spcBef>
              <a:spcAft>
                <a:spcPct val="0"/>
              </a:spcAft>
              <a:buFontTx/>
              <a:buNone/>
            </a:pPr>
            <a:r>
              <a:rPr lang="en-US" altLang="en-US" sz="1800" i="1">
                <a:solidFill>
                  <a:srgbClr val="000000"/>
                </a:solidFill>
                <a:latin typeface="Times New Roman" pitchFamily="18" charset="0"/>
                <a:cs typeface="Arial" pitchFamily="34" charset="0"/>
              </a:rPr>
              <a:t>m</a:t>
            </a:r>
            <a:r>
              <a:rPr lang="en-US" altLang="en-US" sz="1800">
                <a:solidFill>
                  <a:srgbClr val="000000"/>
                </a:solidFill>
                <a:latin typeface="Times New Roman" pitchFamily="18" charset="0"/>
                <a:cs typeface="Arial" pitchFamily="34"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654217" name="Text Box 9"/>
            <p:cNvSpPr txBox="1">
              <a:spLocks noChangeArrowheads="1"/>
            </p:cNvSpPr>
            <p:nvPr/>
          </p:nvSpPr>
          <p:spPr bwMode="auto">
            <a:xfrm>
              <a:off x="3911" y="3097"/>
              <a:ext cx="172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adjust exposure</a:t>
              </a:r>
            </a:p>
            <a:p>
              <a:pPr fontAlgn="base">
                <a:spcBef>
                  <a:spcPct val="0"/>
                </a:spcBef>
                <a:spcAft>
                  <a:spcPct val="0"/>
                </a:spcAft>
                <a:defRPr/>
              </a:pPr>
              <a:r>
                <a:rPr lang="en-US" sz="2400" b="1" dirty="0">
                  <a:solidFill>
                    <a:srgbClr val="FF0000"/>
                  </a:solidFill>
                  <a:effectLst>
                    <a:outerShdw blurRad="38100" dist="38100" dir="2700000" algn="tl">
                      <a:srgbClr val="C0C0C0"/>
                    </a:outerShdw>
                  </a:effectLst>
                  <a:latin typeface="Comic Sans MS" pitchFamily="66" charset="0"/>
                  <a:cs typeface="Arial" pitchFamily="34" charset="0"/>
                </a:rPr>
                <a:t>so this is ~</a:t>
              </a:r>
              <a:r>
                <a:rPr lang="en-US" sz="2400" b="1" dirty="0" smtClean="0">
                  <a:solidFill>
                    <a:srgbClr val="FF0000"/>
                  </a:solidFill>
                  <a:effectLst>
                    <a:outerShdw blurRad="38100" dist="38100" dir="2700000" algn="tl">
                      <a:srgbClr val="C0C0C0"/>
                    </a:outerShdw>
                  </a:effectLst>
                  <a:latin typeface="Comic Sans MS" pitchFamily="66" charset="0"/>
                  <a:cs typeface="Arial" pitchFamily="34" charset="0"/>
                </a:rPr>
                <a:t>15</a:t>
              </a:r>
              <a:endParaRPr lang="en-US" sz="2400" b="1" dirty="0">
                <a:solidFill>
                  <a:srgbClr val="FF0000"/>
                </a:solidFill>
                <a:effectLst>
                  <a:outerShdw blurRad="38100" dist="38100" dir="2700000" algn="tl">
                    <a:srgbClr val="C0C0C0"/>
                  </a:outerShdw>
                </a:effectLst>
                <a:latin typeface="Comic Sans MS" pitchFamily="66" charset="0"/>
                <a:cs typeface="Arial" pitchFamily="34" charset="0"/>
              </a:endParaRP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spTree>
    <p:extLst>
      <p:ext uri="{BB962C8B-B14F-4D97-AF65-F5344CB8AC3E}">
        <p14:creationId xmlns:p14="http://schemas.microsoft.com/office/powerpoint/2010/main" val="2974927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solidFill>
                  <a:schemeClr val="bg1">
                    <a:lumMod val="50000"/>
                  </a:schemeClr>
                </a:solidFill>
              </a:rPr>
              <a:t>Read-out noise: 2 </a:t>
            </a:r>
            <a:r>
              <a:rPr lang="en-US" dirty="0" err="1" smtClean="0">
                <a:solidFill>
                  <a:schemeClr val="bg1">
                    <a:lumMod val="50000"/>
                  </a:schemeClr>
                </a:solidFill>
              </a:rPr>
              <a:t>ph</a:t>
            </a:r>
            <a:r>
              <a:rPr lang="en-US" dirty="0" smtClean="0">
                <a:solidFill>
                  <a:schemeClr val="bg1">
                    <a:lumMod val="50000"/>
                  </a:schemeClr>
                </a:solidFill>
              </a:rPr>
              <a:t>/pix</a:t>
            </a:r>
          </a:p>
          <a:p>
            <a:pPr lvl="1"/>
            <a:r>
              <a:rPr lang="en-US" dirty="0" smtClean="0">
                <a:solidFill>
                  <a:schemeClr val="bg1">
                    <a:lumMod val="50000"/>
                  </a:schemeClr>
                </a:solidFill>
              </a:rPr>
              <a:t>100 ADU/pixel</a:t>
            </a:r>
          </a:p>
          <a:p>
            <a:r>
              <a:rPr lang="en-US" dirty="0" smtClean="0"/>
              <a:t>1.15s read-out, ~0.3 Hz</a:t>
            </a:r>
          </a:p>
          <a:p>
            <a:pPr lvl="1"/>
            <a:r>
              <a:rPr lang="en-US" dirty="0" smtClean="0">
                <a:solidFill>
                  <a:srgbClr val="C00000"/>
                </a:solidFill>
              </a:rPr>
              <a:t>23 min data set @ 30 </a:t>
            </a:r>
            <a:r>
              <a:rPr lang="en-US" dirty="0" err="1" smtClean="0">
                <a:solidFill>
                  <a:srgbClr val="C00000"/>
                </a:solidFill>
              </a:rPr>
              <a:t>MGy</a:t>
            </a:r>
            <a:endParaRPr lang="en-US" dirty="0" smtClean="0">
              <a:solidFill>
                <a:srgbClr val="C00000"/>
              </a:solidFill>
            </a:endParaRPr>
          </a:p>
          <a:p>
            <a:pPr lvl="1"/>
            <a:r>
              <a:rPr lang="en-US" dirty="0" err="1"/>
              <a:t>r</a:t>
            </a:r>
            <a:r>
              <a:rPr lang="en-US" dirty="0" err="1" smtClean="0"/>
              <a:t>astering</a:t>
            </a:r>
            <a:r>
              <a:rPr lang="en-US" dirty="0" smtClean="0"/>
              <a:t> impractical</a:t>
            </a:r>
          </a:p>
          <a:p>
            <a:r>
              <a:rPr lang="en-US" dirty="0" smtClean="0"/>
              <a:t>16 bits</a:t>
            </a:r>
          </a:p>
          <a:p>
            <a:r>
              <a:rPr lang="en-US" dirty="0" smtClean="0"/>
              <a:t>0.7% inactive area</a:t>
            </a:r>
          </a:p>
          <a:p>
            <a:r>
              <a:rPr lang="en-US" dirty="0" smtClean="0"/>
              <a:t>315 mm face; 80 </a:t>
            </a:r>
            <a:r>
              <a:rPr lang="el-GR" dirty="0" smtClean="0"/>
              <a:t>μ</a:t>
            </a:r>
            <a:r>
              <a:rPr lang="en-US" dirty="0" smtClean="0"/>
              <a:t>m PSF</a:t>
            </a:r>
          </a:p>
          <a:p>
            <a:pPr lvl="1"/>
            <a:r>
              <a:rPr lang="en-US" dirty="0" smtClean="0"/>
              <a:t>1312 orders across face</a:t>
            </a:r>
          </a:p>
          <a:p>
            <a:r>
              <a:rPr lang="en-US" dirty="0" smtClean="0"/>
              <a:t>No max count rate</a:t>
            </a:r>
          </a:p>
          <a:p>
            <a:r>
              <a:rPr lang="en-US" dirty="0" smtClean="0"/>
              <a:t>3% SHSSS error</a:t>
            </a:r>
          </a:p>
          <a:p>
            <a:pPr lvl="1"/>
            <a:r>
              <a:rPr lang="en-US" dirty="0" smtClean="0"/>
              <a:t>7235 eV optimal</a:t>
            </a:r>
            <a:endParaRPr lang="en-US" dirty="0"/>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solidFill>
                  <a:schemeClr val="bg1">
                    <a:lumMod val="50000"/>
                  </a:schemeClr>
                </a:solidFill>
              </a:rPr>
              <a:t>No read-out noise</a:t>
            </a:r>
          </a:p>
          <a:p>
            <a:pPr lvl="1"/>
            <a:r>
              <a:rPr lang="en-US" dirty="0">
                <a:solidFill>
                  <a:schemeClr val="bg1">
                    <a:lumMod val="50000"/>
                  </a:schemeClr>
                </a:solidFill>
              </a:rPr>
              <a:t>n</a:t>
            </a:r>
            <a:r>
              <a:rPr lang="en-US" dirty="0" smtClean="0">
                <a:solidFill>
                  <a:schemeClr val="bg1">
                    <a:lumMod val="50000"/>
                  </a:schemeClr>
                </a:solidFill>
              </a:rPr>
              <a:t>o more strategy</a:t>
            </a:r>
          </a:p>
          <a:p>
            <a:r>
              <a:rPr lang="en-US" dirty="0" smtClean="0"/>
              <a:t>2.03 </a:t>
            </a:r>
            <a:r>
              <a:rPr lang="en-US" dirty="0" err="1" smtClean="0"/>
              <a:t>ms</a:t>
            </a:r>
            <a:r>
              <a:rPr lang="en-US" dirty="0" smtClean="0"/>
              <a:t> read-out, 25 Hz</a:t>
            </a:r>
          </a:p>
          <a:p>
            <a:pPr lvl="1"/>
            <a:r>
              <a:rPr lang="en-US" dirty="0" smtClean="0">
                <a:solidFill>
                  <a:srgbClr val="C00000"/>
                </a:solidFill>
              </a:rPr>
              <a:t>200 s data set @ 30 </a:t>
            </a:r>
            <a:r>
              <a:rPr lang="en-US" dirty="0" err="1" smtClean="0">
                <a:solidFill>
                  <a:srgbClr val="C00000"/>
                </a:solidFill>
              </a:rPr>
              <a:t>MGy</a:t>
            </a:r>
            <a:endParaRPr lang="en-US" dirty="0" smtClean="0">
              <a:solidFill>
                <a:srgbClr val="C00000"/>
              </a:solidFill>
            </a:endParaRPr>
          </a:p>
          <a:p>
            <a:pPr lvl="1"/>
            <a:r>
              <a:rPr lang="en-US" dirty="0" smtClean="0"/>
              <a:t>10 min/mm</a:t>
            </a:r>
            <a:r>
              <a:rPr lang="en-US" baseline="30000" dirty="0" smtClean="0"/>
              <a:t>2</a:t>
            </a:r>
            <a:r>
              <a:rPr lang="en-US" dirty="0" smtClean="0"/>
              <a:t> raster 1% </a:t>
            </a:r>
            <a:r>
              <a:rPr lang="en-US" dirty="0" err="1" smtClean="0"/>
              <a:t>lifedose</a:t>
            </a:r>
            <a:endParaRPr lang="en-US" dirty="0" smtClean="0"/>
          </a:p>
          <a:p>
            <a:r>
              <a:rPr lang="en-US" dirty="0" smtClean="0"/>
              <a:t>20 bits</a:t>
            </a:r>
          </a:p>
          <a:p>
            <a:r>
              <a:rPr lang="en-US" dirty="0" smtClean="0"/>
              <a:t>8.5% inactive area</a:t>
            </a:r>
          </a:p>
          <a:p>
            <a:r>
              <a:rPr lang="en-US" dirty="0" smtClean="0"/>
              <a:t>430 mm face, 172 </a:t>
            </a:r>
            <a:r>
              <a:rPr lang="el-GR" dirty="0" smtClean="0"/>
              <a:t>μ</a:t>
            </a:r>
            <a:r>
              <a:rPr lang="en-US" dirty="0" smtClean="0"/>
              <a:t>m PSF</a:t>
            </a:r>
          </a:p>
          <a:p>
            <a:pPr lvl="1"/>
            <a:r>
              <a:rPr lang="en-US" dirty="0" smtClean="0"/>
              <a:t>833 orders across face</a:t>
            </a:r>
          </a:p>
          <a:p>
            <a:r>
              <a:rPr lang="en-US" dirty="0" smtClean="0"/>
              <a:t>Max 10</a:t>
            </a:r>
            <a:r>
              <a:rPr lang="en-US" baseline="30000" dirty="0" smtClean="0"/>
              <a:t>7</a:t>
            </a:r>
            <a:r>
              <a:rPr lang="en-US" dirty="0" smtClean="0"/>
              <a:t> </a:t>
            </a:r>
            <a:r>
              <a:rPr lang="en-US" dirty="0" err="1" smtClean="0"/>
              <a:t>ph</a:t>
            </a:r>
            <a:r>
              <a:rPr lang="en-US" dirty="0" smtClean="0"/>
              <a:t>/s/pix</a:t>
            </a:r>
          </a:p>
          <a:p>
            <a:r>
              <a:rPr lang="en-US" dirty="0" smtClean="0"/>
              <a:t>&lt; 1% SHSSS error</a:t>
            </a:r>
          </a:p>
          <a:p>
            <a:pPr lvl="1"/>
            <a:r>
              <a:rPr lang="en-US" dirty="0" smtClean="0"/>
              <a:t>S-SAD, 5 </a:t>
            </a:r>
            <a:r>
              <a:rPr lang="en-US" dirty="0" err="1" smtClean="0"/>
              <a:t>keV</a:t>
            </a:r>
            <a:r>
              <a:rPr lang="en-US" dirty="0" smtClean="0"/>
              <a:t>?</a:t>
            </a:r>
          </a:p>
        </p:txBody>
      </p:sp>
    </p:spTree>
    <p:extLst>
      <p:ext uri="{BB962C8B-B14F-4D97-AF65-F5344CB8AC3E}">
        <p14:creationId xmlns:p14="http://schemas.microsoft.com/office/powerpoint/2010/main" val="3323304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453820"/>
            <a:ext cx="8229600" cy="4802188"/>
          </a:xfrm>
        </p:spPr>
        <p:txBody>
          <a:bodyPr/>
          <a:lstStyle/>
          <a:p>
            <a:pPr algn="ctr" eaLnBrk="1" hangingPunct="1">
              <a:lnSpc>
                <a:spcPct val="80000"/>
              </a:lnSpc>
              <a:buFontTx/>
              <a:buNone/>
            </a:pPr>
            <a:r>
              <a:rPr lang="en-US" altLang="en-US" sz="5400" dirty="0" smtClean="0"/>
              <a:t>Damage is done</a:t>
            </a:r>
          </a:p>
          <a:p>
            <a:pPr algn="ctr" eaLnBrk="1" hangingPunct="1">
              <a:lnSpc>
                <a:spcPct val="80000"/>
              </a:lnSpc>
              <a:buFontTx/>
              <a:buNone/>
            </a:pPr>
            <a:r>
              <a:rPr lang="en-US" altLang="en-US" sz="5400" dirty="0" smtClean="0"/>
              <a:t>by </a:t>
            </a:r>
            <a:r>
              <a:rPr lang="en-US" altLang="en-US" sz="5400" dirty="0" smtClean="0">
                <a:solidFill>
                  <a:srgbClr val="FF0000"/>
                </a:solidFill>
              </a:rPr>
              <a:t>dose (</a:t>
            </a:r>
            <a:r>
              <a:rPr lang="en-US" altLang="en-US" sz="5400" dirty="0" err="1" smtClean="0">
                <a:solidFill>
                  <a:srgbClr val="FF0000"/>
                </a:solidFill>
              </a:rPr>
              <a:t>MGy</a:t>
            </a:r>
            <a:r>
              <a:rPr lang="en-US" altLang="en-US" sz="5400" dirty="0" smtClean="0">
                <a:solidFill>
                  <a:srgbClr val="FF0000"/>
                </a:solidFill>
              </a:rPr>
              <a:t>)</a:t>
            </a:r>
          </a:p>
          <a:p>
            <a:pPr algn="ctr" eaLnBrk="1" hangingPunct="1">
              <a:lnSpc>
                <a:spcPct val="80000"/>
              </a:lnSpc>
              <a:buFontTx/>
              <a:buNone/>
            </a:pPr>
            <a:r>
              <a:rPr lang="en-US" altLang="en-US" dirty="0" smtClean="0"/>
              <a:t>proportional to photons/area</a:t>
            </a:r>
          </a:p>
          <a:p>
            <a:pPr algn="ctr" eaLnBrk="1" hangingPunct="1">
              <a:lnSpc>
                <a:spcPct val="80000"/>
              </a:lnSpc>
              <a:buFontTx/>
              <a:buNone/>
            </a:pPr>
            <a:endParaRPr lang="en-US" altLang="en-US" sz="5400" dirty="0" smtClean="0"/>
          </a:p>
          <a:p>
            <a:pPr algn="ctr" eaLnBrk="1" hangingPunct="1">
              <a:lnSpc>
                <a:spcPct val="80000"/>
              </a:lnSpc>
              <a:buFontTx/>
              <a:buNone/>
            </a:pPr>
            <a:r>
              <a:rPr lang="en-US" altLang="en-US" sz="5400" dirty="0" smtClean="0"/>
              <a:t>not time</a:t>
            </a:r>
          </a:p>
          <a:p>
            <a:pPr algn="ctr" eaLnBrk="1" hangingPunct="1">
              <a:lnSpc>
                <a:spcPct val="80000"/>
              </a:lnSpc>
              <a:buFontTx/>
              <a:buNone/>
            </a:pPr>
            <a:r>
              <a:rPr lang="en-US" altLang="en-US" sz="5400" dirty="0" smtClean="0"/>
              <a:t>not heat</a:t>
            </a:r>
          </a:p>
        </p:txBody>
      </p:sp>
      <p:sp>
        <p:nvSpPr>
          <p:cNvPr id="2" name="TextBox 1"/>
          <p:cNvSpPr txBox="1"/>
          <p:nvPr/>
        </p:nvSpPr>
        <p:spPr>
          <a:xfrm>
            <a:off x="604684" y="5380672"/>
            <a:ext cx="8770866" cy="1477328"/>
          </a:xfrm>
          <a:prstGeom prst="rect">
            <a:avLst/>
          </a:prstGeom>
          <a:noFill/>
        </p:spPr>
        <p:txBody>
          <a:bodyPr wrap="square" rtlCol="0">
            <a:spAutoFit/>
          </a:bodyPr>
          <a:lstStyle/>
          <a:p>
            <a:r>
              <a:rPr lang="en-US" dirty="0" err="1">
                <a:solidFill>
                  <a:srgbClr val="000000"/>
                </a:solidFill>
                <a:latin typeface="Arial" panose="020B0604020202020204" pitchFamily="34" charset="0"/>
              </a:rPr>
              <a:t>Sliz</a:t>
            </a:r>
            <a:r>
              <a:rPr lang="en-US" dirty="0">
                <a:solidFill>
                  <a:srgbClr val="000000"/>
                </a:solidFill>
                <a:latin typeface="Arial" panose="020B0604020202020204" pitchFamily="34" charset="0"/>
              </a:rPr>
              <a:t> P, Harrison SC &amp; Rosenbaum G (2003</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Structure</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11</a:t>
            </a:r>
            <a:r>
              <a:rPr lang="en-US" dirty="0">
                <a:solidFill>
                  <a:srgbClr val="000000"/>
                </a:solidFill>
                <a:latin typeface="Arial" panose="020B0604020202020204" pitchFamily="34" charset="0"/>
              </a:rPr>
              <a:t>, 13-19. </a:t>
            </a:r>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Garman </a:t>
            </a:r>
            <a:r>
              <a:rPr lang="en-US" dirty="0">
                <a:solidFill>
                  <a:srgbClr val="000000"/>
                </a:solidFill>
                <a:latin typeface="Arial" panose="020B0604020202020204" pitchFamily="34" charset="0"/>
              </a:rPr>
              <a:t>EF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SM (2006</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J. Sync. Rad. </a:t>
            </a:r>
            <a:r>
              <a:rPr lang="en-US" b="1" dirty="0" smtClean="0">
                <a:solidFill>
                  <a:srgbClr val="000000"/>
                </a:solidFill>
                <a:latin typeface="Arial" panose="020B0604020202020204" pitchFamily="34" charset="0"/>
              </a:rPr>
              <a:t>14</a:t>
            </a:r>
            <a:r>
              <a:rPr lang="en-US" dirty="0">
                <a:solidFill>
                  <a:srgbClr val="000000"/>
                </a:solidFill>
                <a:latin typeface="Arial" panose="020B0604020202020204" pitchFamily="34" charset="0"/>
              </a:rPr>
              <a:t>, 1-3. </a:t>
            </a:r>
          </a:p>
          <a:p>
            <a:r>
              <a:rPr lang="en-US" dirty="0">
                <a:solidFill>
                  <a:srgbClr val="000000"/>
                </a:solidFill>
                <a:latin typeface="Arial" panose="020B0604020202020204" pitchFamily="34" charset="0"/>
              </a:rPr>
              <a:t>Owen RL, </a:t>
            </a:r>
            <a:r>
              <a:rPr lang="en-US" dirty="0" err="1">
                <a:solidFill>
                  <a:srgbClr val="000000"/>
                </a:solidFill>
                <a:latin typeface="Arial" panose="020B0604020202020204" pitchFamily="34" charset="0"/>
              </a:rPr>
              <a:t>Rudino</a:t>
            </a:r>
            <a:r>
              <a:rPr lang="en-US" dirty="0">
                <a:solidFill>
                  <a:srgbClr val="000000"/>
                </a:solidFill>
                <a:latin typeface="Arial" panose="020B0604020202020204" pitchFamily="34" charset="0"/>
              </a:rPr>
              <a:t>-Pinera E &amp; Garman EF (2006</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PNAS </a:t>
            </a:r>
            <a:r>
              <a:rPr lang="en-US" b="1" dirty="0" smtClean="0">
                <a:solidFill>
                  <a:srgbClr val="000000"/>
                </a:solidFill>
                <a:latin typeface="Arial" panose="020B0604020202020204" pitchFamily="34" charset="0"/>
              </a:rPr>
              <a:t>103</a:t>
            </a:r>
            <a:r>
              <a:rPr lang="en-US" dirty="0">
                <a:solidFill>
                  <a:srgbClr val="000000"/>
                </a:solidFill>
                <a:latin typeface="Arial" panose="020B0604020202020204" pitchFamily="34" charset="0"/>
              </a:rPr>
              <a:t>, 4912-4917</a:t>
            </a:r>
            <a:r>
              <a:rPr lang="en-US" dirty="0" smtClean="0">
                <a:solidFill>
                  <a:srgbClr val="000000"/>
                </a:solidFill>
                <a:latin typeface="Arial" panose="020B0604020202020204" pitchFamily="34" charset="0"/>
              </a:rPr>
              <a:t>.</a:t>
            </a:r>
          </a:p>
          <a:p>
            <a:r>
              <a:rPr lang="en-US" dirty="0" err="1">
                <a:solidFill>
                  <a:srgbClr val="000000"/>
                </a:solidFill>
                <a:latin typeface="Arial" panose="020B0604020202020204" pitchFamily="34" charset="0"/>
              </a:rPr>
              <a:t>Leiros</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et al. (2006). </a:t>
            </a:r>
            <a:r>
              <a:rPr lang="en-US" i="1" dirty="0" err="1">
                <a:solidFill>
                  <a:srgbClr val="000000"/>
                </a:solidFill>
                <a:latin typeface="Arial" panose="020B0604020202020204" pitchFamily="34" charset="0"/>
              </a:rPr>
              <a:t>Acta</a:t>
            </a:r>
            <a:r>
              <a:rPr lang="en-US" i="1" dirty="0">
                <a:solidFill>
                  <a:srgbClr val="000000"/>
                </a:solidFill>
                <a:latin typeface="Arial" panose="020B0604020202020204" pitchFamily="34" charset="0"/>
              </a:rPr>
              <a:t> </a:t>
            </a:r>
            <a:r>
              <a:rPr lang="en-US" i="1" dirty="0" err="1" smtClean="0">
                <a:solidFill>
                  <a:srgbClr val="000000"/>
                </a:solidFill>
                <a:latin typeface="Arial" panose="020B0604020202020204" pitchFamily="34" charset="0"/>
              </a:rPr>
              <a:t>Cryst</a:t>
            </a:r>
            <a:r>
              <a:rPr lang="en-US" i="1" dirty="0" smtClean="0">
                <a:solidFill>
                  <a:srgbClr val="000000"/>
                </a:solidFill>
                <a:latin typeface="Arial" panose="020B0604020202020204" pitchFamily="34" charset="0"/>
              </a:rPr>
              <a:t>. D</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62</a:t>
            </a:r>
            <a:r>
              <a:rPr lang="en-US" dirty="0">
                <a:solidFill>
                  <a:srgbClr val="000000"/>
                </a:solidFill>
                <a:latin typeface="Arial" panose="020B0604020202020204" pitchFamily="34" charset="0"/>
              </a:rPr>
              <a:t>, 125-132. </a:t>
            </a:r>
            <a:r>
              <a:rPr lang="en-US" dirty="0" smtClean="0">
                <a:solidFill>
                  <a:srgbClr val="000000"/>
                </a:solidFill>
                <a:latin typeface="Arial" panose="020B0604020202020204" pitchFamily="34" charset="0"/>
              </a:rPr>
              <a:t> </a:t>
            </a:r>
          </a:p>
          <a:p>
            <a:r>
              <a:rPr lang="en-US" dirty="0">
                <a:solidFill>
                  <a:srgbClr val="000000"/>
                </a:solidFill>
                <a:latin typeface="Arial" panose="020B0604020202020204" pitchFamily="34" charset="0"/>
              </a:rPr>
              <a:t>Holton JM (2007</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J. Synch Rad.</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14</a:t>
            </a:r>
            <a:r>
              <a:rPr lang="en-US" dirty="0">
                <a:solidFill>
                  <a:srgbClr val="000000"/>
                </a:solidFill>
                <a:latin typeface="Arial" panose="020B0604020202020204" pitchFamily="34" charset="0"/>
              </a:rPr>
              <a:t>, 51-72. </a:t>
            </a:r>
          </a:p>
        </p:txBody>
      </p:sp>
    </p:spTree>
    <p:extLst>
      <p:ext uri="{BB962C8B-B14F-4D97-AF65-F5344CB8AC3E}">
        <p14:creationId xmlns:p14="http://schemas.microsoft.com/office/powerpoint/2010/main" val="4119030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en-US" altLang="en-US" sz="4400" dirty="0" smtClean="0">
              <a:solidFill>
                <a:srgbClr val="000000"/>
              </a:solidFill>
              <a:latin typeface="Arial" panose="020B0604020202020204" pitchFamily="34" charset="0"/>
              <a:cs typeface="Arial" charset="0"/>
            </a:endParaRPr>
          </a:p>
          <a:p>
            <a:pPr algn="ctr" eaLnBrk="1" fontAlgn="base" hangingPunct="1">
              <a:spcBef>
                <a:spcPct val="0"/>
              </a:spcBef>
              <a:spcAft>
                <a:spcPct val="0"/>
              </a:spcAft>
              <a:buFontTx/>
              <a:buNone/>
            </a:pPr>
            <a:r>
              <a:rPr lang="en-US" altLang="en-US" sz="4400" dirty="0" smtClean="0">
                <a:solidFill>
                  <a:srgbClr val="000000"/>
                </a:solidFill>
                <a:latin typeface="Arial" panose="020B0604020202020204" pitchFamily="34" charset="0"/>
                <a:cs typeface="Arial" charset="0"/>
              </a:rPr>
              <a:t>The </a:t>
            </a:r>
            <a:r>
              <a:rPr lang="en-US" altLang="en-US" sz="4400" dirty="0">
                <a:solidFill>
                  <a:srgbClr val="000000"/>
                </a:solidFill>
                <a:latin typeface="Arial" panose="020B0604020202020204" pitchFamily="34" charset="0"/>
                <a:cs typeface="Arial" charset="0"/>
              </a:rPr>
              <a:t>amount of </a:t>
            </a:r>
            <a:r>
              <a:rPr lang="en-US" altLang="en-US" sz="4400" dirty="0">
                <a:solidFill>
                  <a:srgbClr val="00B050"/>
                </a:solidFill>
                <a:latin typeface="Arial" panose="020B0604020202020204" pitchFamily="34" charset="0"/>
                <a:cs typeface="Arial" charset="0"/>
              </a:rPr>
              <a:t>data</a:t>
            </a:r>
            <a:r>
              <a:rPr lang="en-US" altLang="en-US" sz="4400" dirty="0">
                <a:solidFill>
                  <a:srgbClr val="000000"/>
                </a:solidFill>
                <a:latin typeface="Arial" panose="020B0604020202020204" pitchFamily="34" charset="0"/>
                <a:cs typeface="Arial" charset="0"/>
              </a:rPr>
              <a:t> you get</a:t>
            </a:r>
          </a:p>
          <a:p>
            <a:pPr algn="ctr" eaLnBrk="1" fontAlgn="base" hangingPunct="1">
              <a:spcBef>
                <a:spcPct val="0"/>
              </a:spcBef>
              <a:spcAft>
                <a:spcPct val="0"/>
              </a:spcAft>
              <a:buFontTx/>
              <a:buNone/>
            </a:pPr>
            <a:r>
              <a:rPr lang="en-US" altLang="en-US" sz="4400" dirty="0">
                <a:solidFill>
                  <a:srgbClr val="000000"/>
                </a:solidFill>
                <a:latin typeface="Arial" panose="020B0604020202020204" pitchFamily="34" charset="0"/>
                <a:cs typeface="Arial" charset="0"/>
              </a:rPr>
              <a:t>from any given crystal</a:t>
            </a:r>
          </a:p>
          <a:p>
            <a:pPr algn="ctr" eaLnBrk="1" fontAlgn="base" hangingPunct="1">
              <a:spcBef>
                <a:spcPct val="0"/>
              </a:spcBef>
              <a:spcAft>
                <a:spcPct val="0"/>
              </a:spcAft>
              <a:buFontTx/>
              <a:buNone/>
            </a:pPr>
            <a:endParaRPr lang="en-US" altLang="en-US" sz="4400" dirty="0">
              <a:solidFill>
                <a:srgbClr val="000000"/>
              </a:solidFill>
              <a:latin typeface="Arial" panose="020B0604020202020204" pitchFamily="34" charset="0"/>
              <a:cs typeface="Arial" charset="0"/>
            </a:endParaRPr>
          </a:p>
          <a:p>
            <a:pPr algn="ctr" eaLnBrk="1" fontAlgn="base" hangingPunct="1">
              <a:spcBef>
                <a:spcPct val="0"/>
              </a:spcBef>
              <a:spcAft>
                <a:spcPct val="0"/>
              </a:spcAft>
              <a:buFontTx/>
              <a:buNone/>
            </a:pPr>
            <a:r>
              <a:rPr lang="en-US" altLang="en-US" sz="4400" dirty="0">
                <a:solidFill>
                  <a:srgbClr val="000000"/>
                </a:solidFill>
                <a:latin typeface="Arial" panose="020B0604020202020204" pitchFamily="34" charset="0"/>
                <a:cs typeface="Arial" charset="0"/>
              </a:rPr>
              <a:t>is </a:t>
            </a:r>
            <a:r>
              <a:rPr lang="en-US" altLang="en-US" sz="4400" b="1" dirty="0">
                <a:solidFill>
                  <a:srgbClr val="FF0000"/>
                </a:solidFill>
                <a:latin typeface="Arial" panose="020B0604020202020204" pitchFamily="34" charset="0"/>
                <a:cs typeface="Arial" charset="0"/>
              </a:rPr>
              <a:t>independent</a:t>
            </a:r>
          </a:p>
          <a:p>
            <a:pPr algn="ctr" eaLnBrk="1" fontAlgn="base" hangingPunct="1">
              <a:spcBef>
                <a:spcPct val="0"/>
              </a:spcBef>
              <a:spcAft>
                <a:spcPct val="0"/>
              </a:spcAft>
              <a:buFontTx/>
              <a:buNone/>
            </a:pPr>
            <a:r>
              <a:rPr lang="en-US" altLang="en-US" sz="4400" dirty="0">
                <a:solidFill>
                  <a:srgbClr val="000000"/>
                </a:solidFill>
                <a:latin typeface="Arial" panose="020B0604020202020204" pitchFamily="34" charset="0"/>
                <a:cs typeface="Arial" charset="0"/>
              </a:rPr>
              <a:t>of data collection </a:t>
            </a:r>
            <a:r>
              <a:rPr lang="en-US" altLang="en-US" sz="4400" dirty="0" smtClean="0">
                <a:solidFill>
                  <a:srgbClr val="000000"/>
                </a:solidFill>
                <a:latin typeface="Arial" panose="020B0604020202020204" pitchFamily="34" charset="0"/>
                <a:cs typeface="Arial" charset="0"/>
              </a:rPr>
              <a:t>time</a:t>
            </a:r>
          </a:p>
          <a:p>
            <a:pPr algn="ctr" eaLnBrk="1" fontAlgn="base" hangingPunct="1">
              <a:spcBef>
                <a:spcPct val="0"/>
              </a:spcBef>
              <a:spcAft>
                <a:spcPct val="0"/>
              </a:spcAft>
              <a:buFontTx/>
              <a:buNone/>
            </a:pPr>
            <a:endParaRPr lang="en-US" altLang="en-US" sz="4400" dirty="0">
              <a:solidFill>
                <a:srgbClr val="000000"/>
              </a:solidFill>
              <a:latin typeface="Arial" panose="020B0604020202020204" pitchFamily="34" charset="0"/>
              <a:cs typeface="Arial" charset="0"/>
            </a:endParaRPr>
          </a:p>
          <a:p>
            <a:pPr algn="ctr" eaLnBrk="1" fontAlgn="base" hangingPunct="1">
              <a:spcBef>
                <a:spcPct val="0"/>
              </a:spcBef>
              <a:spcAft>
                <a:spcPct val="0"/>
              </a:spcAft>
              <a:buFontTx/>
              <a:buNone/>
            </a:pPr>
            <a:r>
              <a:rPr lang="en-US" altLang="en-US" sz="4400" dirty="0" smtClean="0">
                <a:solidFill>
                  <a:srgbClr val="000000"/>
                </a:solidFill>
                <a:latin typeface="Arial" panose="020B0604020202020204" pitchFamily="34" charset="0"/>
                <a:cs typeface="Arial" charset="0"/>
              </a:rPr>
              <a:t>1 um</a:t>
            </a:r>
            <a:r>
              <a:rPr lang="en-US" altLang="en-US" sz="4400" baseline="30000" dirty="0" smtClean="0">
                <a:solidFill>
                  <a:srgbClr val="000000"/>
                </a:solidFill>
                <a:latin typeface="Arial" panose="020B0604020202020204" pitchFamily="34" charset="0"/>
                <a:cs typeface="Arial" charset="0"/>
              </a:rPr>
              <a:t>3</a:t>
            </a:r>
            <a:r>
              <a:rPr lang="en-US" altLang="en-US" sz="4400" dirty="0" smtClean="0">
                <a:solidFill>
                  <a:srgbClr val="000000"/>
                </a:solidFill>
                <a:latin typeface="Arial" panose="020B0604020202020204" pitchFamily="34" charset="0"/>
                <a:cs typeface="Arial" charset="0"/>
              </a:rPr>
              <a:t> = 10</a:t>
            </a:r>
            <a:r>
              <a:rPr lang="en-US" altLang="en-US" sz="4400" baseline="30000" dirty="0" smtClean="0">
                <a:solidFill>
                  <a:srgbClr val="000000"/>
                </a:solidFill>
                <a:latin typeface="Arial" panose="020B0604020202020204" pitchFamily="34" charset="0"/>
                <a:cs typeface="Arial" charset="0"/>
              </a:rPr>
              <a:t>6</a:t>
            </a:r>
            <a:r>
              <a:rPr lang="en-US" altLang="en-US" sz="4400" dirty="0" smtClean="0">
                <a:solidFill>
                  <a:srgbClr val="000000"/>
                </a:solidFill>
                <a:latin typeface="Arial" panose="020B0604020202020204" pitchFamily="34" charset="0"/>
                <a:cs typeface="Arial" charset="0"/>
              </a:rPr>
              <a:t> photons</a:t>
            </a:r>
            <a:endParaRPr lang="en-US" altLang="en-US" sz="4400" dirty="0">
              <a:solidFill>
                <a:srgbClr val="000000"/>
              </a:solidFill>
              <a:latin typeface="Arial" panose="020B0604020202020204" pitchFamily="34" charset="0"/>
              <a:cs typeface="Arial" charset="0"/>
            </a:endParaRPr>
          </a:p>
        </p:txBody>
      </p:sp>
    </p:spTree>
    <p:extLst>
      <p:ext uri="{BB962C8B-B14F-4D97-AF65-F5344CB8AC3E}">
        <p14:creationId xmlns:p14="http://schemas.microsoft.com/office/powerpoint/2010/main" val="21980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9490" name="Rectangle 2"/>
          <p:cNvSpPr>
            <a:spLocks noGrp="1" noChangeArrowheads="1"/>
          </p:cNvSpPr>
          <p:nvPr>
            <p:ph type="title"/>
          </p:nvPr>
        </p:nvSpPr>
        <p:spPr>
          <a:xfrm>
            <a:off x="457200" y="0"/>
            <a:ext cx="8229600" cy="2162175"/>
          </a:xfrm>
          <a:noFill/>
        </p:spPr>
        <p:txBody>
          <a:bodyPr/>
          <a:lstStyle/>
          <a:p>
            <a:r>
              <a:rPr lang="en-US" altLang="en-US" sz="8000">
                <a:solidFill>
                  <a:schemeClr val="tx1"/>
                </a:solidFill>
              </a:rPr>
              <a:t>10 MGy/Å</a:t>
            </a:r>
          </a:p>
        </p:txBody>
      </p:sp>
      <p:sp>
        <p:nvSpPr>
          <p:cNvPr id="2239491"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000000"/>
                </a:solidFill>
              </a:rPr>
              <a:t>what the is a MGy?</a:t>
            </a:r>
          </a:p>
        </p:txBody>
      </p:sp>
      <p:sp>
        <p:nvSpPr>
          <p:cNvPr id="2239492"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a:solidFill>
                  <a:srgbClr val="000000"/>
                </a:solidFill>
              </a:rPr>
              <a:t>http://bl831.als.lbl.gov/</a:t>
            </a:r>
          </a:p>
          <a:p>
            <a:pPr algn="ctr">
              <a:spcBef>
                <a:spcPct val="50000"/>
              </a:spcBef>
            </a:pPr>
            <a:r>
              <a:rPr lang="en-US" altLang="en-US" sz="4400">
                <a:solidFill>
                  <a:srgbClr val="000000"/>
                </a:solidFill>
              </a:rPr>
              <a:t>damage_rates.pdf</a:t>
            </a:r>
          </a:p>
        </p:txBody>
      </p:sp>
      <p:sp>
        <p:nvSpPr>
          <p:cNvPr id="2239493"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00"/>
                </a:solidFill>
              </a:rPr>
              <a:t>Holton J. M.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Tree>
    <p:extLst>
      <p:ext uri="{BB962C8B-B14F-4D97-AF65-F5344CB8AC3E}">
        <p14:creationId xmlns:p14="http://schemas.microsoft.com/office/powerpoint/2010/main" val="20845168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9491"/>
                                        </p:tgtEl>
                                        <p:attrNameLst>
                                          <p:attrName>style.visibility</p:attrName>
                                        </p:attrNameLst>
                                      </p:cBhvr>
                                      <p:to>
                                        <p:strVal val="visible"/>
                                      </p:to>
                                    </p:set>
                                    <p:animEffect transition="in" filter="wipe(left)">
                                      <p:cBhvr>
                                        <p:cTn id="7" dur="500"/>
                                        <p:tgtEl>
                                          <p:spTgt spid="2239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39492"/>
                                        </p:tgtEl>
                                        <p:attrNameLst>
                                          <p:attrName>style.visibility</p:attrName>
                                        </p:attrNameLst>
                                      </p:cBhvr>
                                      <p:to>
                                        <p:strVal val="visible"/>
                                      </p:to>
                                    </p:set>
                                    <p:animEffect transition="in" filter="wipe(up)">
                                      <p:cBhvr>
                                        <p:cTn id="12" dur="500"/>
                                        <p:tgtEl>
                                          <p:spTgt spid="223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491" grpId="0"/>
      <p:bldP spid="22394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941" y="2474259"/>
            <a:ext cx="8175812"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smtClean="0">
                <a:effectLst/>
                <a:latin typeface="Courier New" panose="02070309020205020404" pitchFamily="49" charset="0"/>
                <a:cs typeface="Courier New" panose="02070309020205020404" pitchFamily="49" charset="0"/>
              </a:rPr>
              <a:t>synch   line      type    flux  </a:t>
            </a:r>
            <a:r>
              <a:rPr lang="en-US" sz="1200" dirty="0" err="1" smtClean="0">
                <a:effectLst/>
                <a:latin typeface="Courier New" panose="02070309020205020404" pitchFamily="49" charset="0"/>
                <a:cs typeface="Courier New" panose="02070309020205020404" pitchFamily="49" charset="0"/>
              </a:rPr>
              <a:t>beamsize</a:t>
            </a:r>
            <a:r>
              <a:rPr lang="en-US" sz="1200" dirty="0" smtClean="0">
                <a:effectLst/>
                <a:latin typeface="Courier New" panose="02070309020205020404" pitchFamily="49" charset="0"/>
                <a:cs typeface="Courier New" panose="02070309020205020404" pitchFamily="49" charset="0"/>
              </a:rPr>
              <a:t>  flux density  dose    max </a:t>
            </a:r>
            <a:r>
              <a:rPr lang="en-US" sz="1200" dirty="0" err="1" smtClean="0">
                <a:effectLst/>
                <a:latin typeface="Courier New" panose="02070309020205020404" pitchFamily="49" charset="0"/>
                <a:cs typeface="Courier New" panose="02070309020205020404" pitchFamily="49" charset="0"/>
              </a:rPr>
              <a:t>xtal</a:t>
            </a:r>
            <a:r>
              <a:rPr lang="en-US" sz="1200" dirty="0" smtClean="0">
                <a:effectLst/>
                <a:latin typeface="Courier New" panose="02070309020205020404" pitchFamily="49" charset="0"/>
                <a:cs typeface="Courier New" panose="02070309020205020404" pitchFamily="49" charset="0"/>
              </a:rPr>
              <a:t>  min site</a:t>
            </a:r>
          </a:p>
          <a:p>
            <a:r>
              <a:rPr lang="en-US" sz="1200" dirty="0" smtClean="0">
                <a:effectLst/>
                <a:latin typeface="Courier New" panose="02070309020205020404" pitchFamily="49" charset="0"/>
                <a:cs typeface="Courier New" panose="02070309020205020404" pitchFamily="49" charset="0"/>
              </a:rPr>
              <a:t>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/s        </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   </a:t>
            </a:r>
            <a:r>
              <a:rPr lang="en-US" sz="1200" dirty="0" err="1" smtClean="0">
                <a:effectLst/>
                <a:latin typeface="Courier New" panose="02070309020205020404" pitchFamily="49" charset="0"/>
                <a:cs typeface="Courier New" panose="02070309020205020404" pitchFamily="49" charset="0"/>
              </a:rPr>
              <a:t>ph</a:t>
            </a:r>
            <a:r>
              <a:rPr lang="en-US" sz="1200" dirty="0" smtClean="0">
                <a:effectLst/>
                <a:latin typeface="Courier New" panose="02070309020205020404" pitchFamily="49" charset="0"/>
                <a:cs typeface="Courier New" panose="02070309020205020404" pitchFamily="49" charset="0"/>
              </a:rPr>
              <a:t>/</a:t>
            </a:r>
            <a:r>
              <a:rPr lang="el-GR" sz="1200" dirty="0" smtClean="0">
                <a:effectLst/>
                <a:latin typeface="Courier New" panose="02070309020205020404" pitchFamily="49" charset="0"/>
                <a:cs typeface="Courier New" panose="02070309020205020404" pitchFamily="49" charset="0"/>
              </a:rPr>
              <a:t>μ</a:t>
            </a:r>
            <a:r>
              <a:rPr lang="en-US" sz="1200" dirty="0" smtClean="0">
                <a:effectLst/>
                <a:latin typeface="Courier New" panose="02070309020205020404" pitchFamily="49" charset="0"/>
                <a:cs typeface="Courier New" panose="02070309020205020404" pitchFamily="49" charset="0"/>
              </a:rPr>
              <a:t>m2/s     rate    lifetime  </a:t>
            </a:r>
            <a:r>
              <a:rPr lang="en-US" sz="1200" dirty="0" err="1" smtClean="0">
                <a:effectLst/>
                <a:latin typeface="Courier New" panose="02070309020205020404" pitchFamily="49" charset="0"/>
                <a:cs typeface="Courier New" panose="02070309020205020404" pitchFamily="49" charset="0"/>
              </a:rPr>
              <a:t>lifetime</a:t>
            </a:r>
            <a:endParaRPr lang="en-US" sz="1200" dirty="0" smtClean="0">
              <a:effectLst/>
              <a:latin typeface="Courier New" panose="02070309020205020404" pitchFamily="49" charset="0"/>
              <a:cs typeface="Courier New" panose="02070309020205020404" pitchFamily="49" charset="0"/>
            </a:endParaRPr>
          </a:p>
          <a:p>
            <a:r>
              <a:rPr lang="en-US" sz="1200" dirty="0" smtClean="0">
                <a:effectLst/>
                <a:latin typeface="Courier New" panose="02070309020205020404" pitchFamily="49" charset="0"/>
                <a:cs typeface="Courier New" panose="02070309020205020404" pitchFamily="49" charset="0"/>
              </a:rPr>
              <a:t>ALS     4.2.2      MAD   2.2e11    75x80    3.7e+07  27.3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73 s </a:t>
            </a:r>
          </a:p>
          <a:p>
            <a:r>
              <a:rPr lang="en-US" sz="1200" dirty="0" smtClean="0">
                <a:effectLst/>
                <a:latin typeface="Courier New" panose="02070309020205020404" pitchFamily="49" charset="0"/>
                <a:cs typeface="Courier New" panose="02070309020205020404" pitchFamily="49" charset="0"/>
              </a:rPr>
              <a:t>ALS     5.0.1     mono   1.6e11      100    2.0e+07  10.4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48 m   3.2 m</a:t>
            </a:r>
          </a:p>
          <a:p>
            <a:r>
              <a:rPr lang="en-US" sz="1200" dirty="0" smtClean="0">
                <a:effectLst/>
                <a:latin typeface="Courier New" panose="02070309020205020404" pitchFamily="49" charset="0"/>
                <a:cs typeface="Courier New" panose="02070309020205020404" pitchFamily="49" charset="0"/>
              </a:rPr>
              <a:t>ALS     5.0.2      MAD     8e11      100    1.0e+08  51.8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9.6 m    39 s</a:t>
            </a:r>
          </a:p>
          <a:p>
            <a:r>
              <a:rPr lang="en-US" sz="1200" dirty="0" smtClean="0">
                <a:effectLst/>
                <a:latin typeface="Courier New" panose="02070309020205020404" pitchFamily="49" charset="0"/>
                <a:cs typeface="Courier New" panose="02070309020205020404" pitchFamily="49" charset="0"/>
              </a:rPr>
              <a:t>ALS     5.0.3     mono   1.7e11      100    2.2e+07    11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45 m     3 m </a:t>
            </a:r>
          </a:p>
          <a:p>
            <a:r>
              <a:rPr lang="en-US" sz="1200" dirty="0" smtClean="0">
                <a:effectLst/>
                <a:latin typeface="Courier New" panose="02070309020205020404" pitchFamily="49" charset="0"/>
                <a:cs typeface="Courier New" panose="02070309020205020404" pitchFamily="49" charset="0"/>
              </a:rPr>
              <a:t>ALS     8.2.1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8.2.2      MAD   2.3e11      100    2.9e+07  14.9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34 m   2.2 m</a:t>
            </a:r>
          </a:p>
          <a:p>
            <a:r>
              <a:rPr lang="pt-BR" sz="1200" dirty="0">
                <a:latin typeface="Courier New" panose="02070309020205020404" pitchFamily="49" charset="0"/>
                <a:cs typeface="Courier New" panose="02070309020205020404" pitchFamily="49" charset="0"/>
              </a:rPr>
              <a:t>ALS     8.3.1      MAD     9e11       70    2.3e+08   119 kGy/s    4.2 m    17 s</a:t>
            </a:r>
          </a:p>
          <a:p>
            <a:r>
              <a:rPr lang="pt-BR" sz="1200" dirty="0">
                <a:latin typeface="Courier New" panose="02070309020205020404" pitchFamily="49" charset="0"/>
                <a:cs typeface="Courier New" panose="02070309020205020404" pitchFamily="49" charset="0"/>
              </a:rPr>
              <a:t>ALS     8.3.1  typical     6e11       70    1.6e+08   115 kGy/s    4.3 m    17 s</a:t>
            </a:r>
          </a:p>
          <a:p>
            <a:r>
              <a:rPr lang="en-US" sz="1200" dirty="0" smtClean="0">
                <a:effectLst/>
                <a:latin typeface="Courier New" panose="02070309020205020404" pitchFamily="49" charset="0"/>
                <a:cs typeface="Courier New" panose="02070309020205020404" pitchFamily="49" charset="0"/>
              </a:rPr>
              <a:t>ALS     12.3.1     MAD   1.8e11      100    2.3e+07  11.7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43 m   2.9 m</a:t>
            </a:r>
          </a:p>
          <a:p>
            <a:r>
              <a:rPr lang="en-US" sz="1200" dirty="0" smtClean="0">
                <a:effectLst/>
                <a:latin typeface="Courier New" panose="02070309020205020404" pitchFamily="49" charset="0"/>
                <a:cs typeface="Courier New" panose="02070309020205020404" pitchFamily="49" charset="0"/>
              </a:rPr>
              <a:t>ALS     </a:t>
            </a:r>
            <a:r>
              <a:rPr lang="en-US" sz="1200" dirty="0" smtClean="0">
                <a:effectLst/>
                <a:latin typeface="Courier New" panose="02070309020205020404" pitchFamily="49" charset="0"/>
                <a:cs typeface="Courier New" panose="02070309020205020404" pitchFamily="49" charset="0"/>
              </a:rPr>
              <a:t>12.3.1      ML   4.0e12      100    5.1e+08   513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58 s   3.9 s</a:t>
            </a:r>
          </a:p>
          <a:p>
            <a:r>
              <a:rPr lang="en-US" sz="1200" dirty="0" smtClean="0">
                <a:effectLst/>
                <a:latin typeface="Courier New" panose="02070309020205020404" pitchFamily="49" charset="0"/>
                <a:cs typeface="Courier New" panose="02070309020205020404" pitchFamily="49" charset="0"/>
              </a:rPr>
              <a:t>APS     8-BM       MAD     1e11      200    2.5e+06  1.27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6.6 h    26 m</a:t>
            </a:r>
          </a:p>
          <a:p>
            <a:r>
              <a:rPr lang="en-US" sz="1200" dirty="0" smtClean="0">
                <a:effectLst/>
                <a:latin typeface="Courier New" panose="02070309020205020404" pitchFamily="49" charset="0"/>
                <a:cs typeface="Courier New" panose="02070309020205020404" pitchFamily="49" charset="0"/>
              </a:rPr>
              <a:t>APS     14-BM-C   mono   5.8e10      200    1.4e+06   738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45 m</a:t>
            </a:r>
          </a:p>
          <a:p>
            <a:r>
              <a:rPr lang="en-US" sz="1200" dirty="0" smtClean="0">
                <a:effectLst/>
                <a:latin typeface="Courier New" panose="02070309020205020404" pitchFamily="49" charset="0"/>
                <a:cs typeface="Courier New" panose="02070309020205020404" pitchFamily="49" charset="0"/>
              </a:rPr>
              <a:t>APS     14-BM-D    MAD    3.3e9      200    8.2e+04    42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8.3 d    13 h</a:t>
            </a:r>
          </a:p>
          <a:p>
            <a:r>
              <a:rPr lang="en-US" sz="1200" dirty="0" smtClean="0">
                <a:effectLst/>
                <a:latin typeface="Courier New" panose="02070309020205020404" pitchFamily="49" charset="0"/>
                <a:cs typeface="Courier New" panose="02070309020205020404" pitchFamily="49" charset="0"/>
              </a:rPr>
              <a:t>APS     14-ID-B    MAD   6.0e10      200    1.5e+06   763  </a:t>
            </a:r>
            <a:r>
              <a:rPr lang="en-US" sz="1200" dirty="0" err="1" smtClean="0">
                <a:effectLst/>
                <a:latin typeface="Courier New" panose="02070309020205020404" pitchFamily="49" charset="0"/>
                <a:cs typeface="Courier New" panose="02070309020205020404" pitchFamily="49" charset="0"/>
              </a:rPr>
              <a:t>Gy</a:t>
            </a:r>
            <a:r>
              <a:rPr lang="en-US" sz="1200" dirty="0" smtClean="0">
                <a:effectLst/>
                <a:latin typeface="Courier New" panose="02070309020205020404" pitchFamily="49" charset="0"/>
                <a:cs typeface="Courier New" panose="02070309020205020404" pitchFamily="49" charset="0"/>
              </a:rPr>
              <a:t>/s     11 h    44 m</a:t>
            </a:r>
          </a:p>
          <a:p>
            <a:r>
              <a:rPr lang="en-US" sz="1200" dirty="0" smtClean="0">
                <a:effectLst/>
                <a:latin typeface="Courier New" panose="02070309020205020404" pitchFamily="49" charset="0"/>
                <a:cs typeface="Courier New" panose="02070309020205020404" pitchFamily="49" charset="0"/>
              </a:rPr>
              <a:t>APS     17-BM      MAD   1.1e11      200    2.8e+06   1.4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6 h    24 m</a:t>
            </a:r>
          </a:p>
          <a:p>
            <a:r>
              <a:rPr lang="en-US" sz="1200" dirty="0" smtClean="0">
                <a:effectLst/>
                <a:latin typeface="Courier New" panose="02070309020205020404" pitchFamily="49" charset="0"/>
                <a:cs typeface="Courier New" panose="02070309020205020404" pitchFamily="49" charset="0"/>
              </a:rPr>
              <a:t>APS     17-ID      MAD   2.3e11      200    5.8e+06  2.93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2.8 h    11 m</a:t>
            </a:r>
          </a:p>
          <a:p>
            <a:r>
              <a:rPr lang="en-US" sz="1200" dirty="0" smtClean="0">
                <a:effectLst/>
                <a:latin typeface="Courier New" panose="02070309020205020404" pitchFamily="49" charset="0"/>
                <a:cs typeface="Courier New" panose="02070309020205020404" pitchFamily="49" charset="0"/>
              </a:rPr>
              <a:t>APS     19-BM      MAD   2.0e11    70x60    4.8e+07  24.2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21 m    83 s</a:t>
            </a:r>
          </a:p>
          <a:p>
            <a:r>
              <a:rPr lang="en-US" sz="1200" dirty="0" smtClean="0">
                <a:effectLst/>
                <a:latin typeface="Courier New" panose="02070309020205020404" pitchFamily="49" charset="0"/>
                <a:cs typeface="Courier New" panose="02070309020205020404" pitchFamily="49" charset="0"/>
              </a:rPr>
              <a:t>APS     19-ID      MAD   1.3e13    80x40    4.1e+09  2.07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15 s  0.97 s</a:t>
            </a:r>
          </a:p>
          <a:p>
            <a:r>
              <a:rPr lang="en-US" sz="1200" dirty="0" smtClean="0">
                <a:effectLst/>
                <a:latin typeface="Courier New" panose="02070309020205020404" pitchFamily="49" charset="0"/>
                <a:cs typeface="Courier New" panose="02070309020205020404" pitchFamily="49" charset="0"/>
              </a:rPr>
              <a:t>APS     19-ID  typical   5.5e11  100x100    5.5e+07    28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18 m    71 s</a:t>
            </a:r>
          </a:p>
          <a:p>
            <a:r>
              <a:rPr lang="en-US" sz="1200" dirty="0" smtClean="0">
                <a:effectLst/>
                <a:latin typeface="Courier New" panose="02070309020205020404" pitchFamily="49" charset="0"/>
                <a:cs typeface="Courier New" panose="02070309020205020404" pitchFamily="49" charset="0"/>
              </a:rPr>
              <a:t>APS     22-BM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MAD     7e12    80x40    2.2e+09  1.23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24 s   1.6 s</a:t>
            </a:r>
          </a:p>
          <a:p>
            <a:r>
              <a:rPr lang="en-US" sz="1200" dirty="0" smtClean="0">
                <a:effectLst/>
                <a:latin typeface="Courier New" panose="02070309020205020404" pitchFamily="49" charset="0"/>
                <a:cs typeface="Courier New" panose="02070309020205020404" pitchFamily="49" charset="0"/>
              </a:rPr>
              <a:t>APS     22-ID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23-ID-B    MAD     1e13    75x25    5.3e+09  3.01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10 s  0.66 s</a:t>
            </a:r>
          </a:p>
          <a:p>
            <a:r>
              <a:rPr lang="en-US" sz="1200" dirty="0" smtClean="0">
                <a:effectLst/>
                <a:latin typeface="Courier New" panose="02070309020205020404" pitchFamily="49" charset="0"/>
                <a:cs typeface="Courier New" panose="02070309020205020404" pitchFamily="49" charset="0"/>
              </a:rPr>
              <a:t>APS     23-ID  typical   1.5e12       80    2.3e+08   119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4.2 m    17 s</a:t>
            </a:r>
          </a:p>
          <a:p>
            <a:r>
              <a:rPr lang="en-US" sz="1200" dirty="0" smtClean="0">
                <a:effectLst/>
                <a:latin typeface="Courier New" panose="02070309020205020404" pitchFamily="49" charset="0"/>
                <a:cs typeface="Courier New" panose="02070309020205020404" pitchFamily="49" charset="0"/>
              </a:rPr>
              <a:t>APS     24-ID-C    MAD   1.3e13    20x60    1.1e+10  5.23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5.7 s  0.38 s</a:t>
            </a:r>
          </a:p>
          <a:p>
            <a:r>
              <a:rPr lang="en-US" sz="1200" dirty="0" smtClean="0">
                <a:effectLst/>
                <a:latin typeface="Courier New" panose="02070309020205020404" pitchFamily="49" charset="0"/>
                <a:cs typeface="Courier New" panose="02070309020205020404" pitchFamily="49" charset="0"/>
              </a:rPr>
              <a:t>APS     24-ID-E    MAD   0.5e13   20x100    2.5e+09  1.19 </a:t>
            </a:r>
            <a:r>
              <a:rPr lang="en-US" sz="1200" dirty="0" err="1" smtClean="0">
                <a:effectLst/>
                <a:latin typeface="Courier New" panose="02070309020205020404" pitchFamily="49" charset="0"/>
                <a:cs typeface="Courier New" panose="02070309020205020404" pitchFamily="49" charset="0"/>
              </a:rPr>
              <a:t>MGy</a:t>
            </a:r>
            <a:r>
              <a:rPr lang="en-US" sz="1200" dirty="0" smtClean="0">
                <a:effectLst/>
                <a:latin typeface="Courier New" panose="02070309020205020404" pitchFamily="49" charset="0"/>
                <a:cs typeface="Courier New" panose="02070309020205020404" pitchFamily="49" charset="0"/>
              </a:rPr>
              <a:t>/s     25 s   1.7 s</a:t>
            </a:r>
          </a:p>
          <a:p>
            <a:r>
              <a:rPr lang="en-US" sz="1200" dirty="0" smtClean="0">
                <a:effectLst/>
                <a:latin typeface="Courier New" panose="02070309020205020404" pitchFamily="49" charset="0"/>
                <a:cs typeface="Courier New" panose="02070309020205020404" pitchFamily="49" charset="0"/>
              </a:rPr>
              <a:t>APS     31-ID      MAD     2e12       70    4.1e+08   194 </a:t>
            </a:r>
            <a:r>
              <a:rPr lang="en-US" sz="1200" dirty="0" err="1" smtClean="0">
                <a:effectLst/>
                <a:latin typeface="Courier New" panose="02070309020205020404" pitchFamily="49" charset="0"/>
                <a:cs typeface="Courier New" panose="02070309020205020404" pitchFamily="49" charset="0"/>
              </a:rPr>
              <a:t>kGy</a:t>
            </a:r>
            <a:r>
              <a:rPr lang="en-US" sz="1200" dirty="0" smtClean="0">
                <a:effectLst/>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23514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592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37625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dirty="0">
                <a:solidFill>
                  <a:srgbClr val="000000"/>
                </a:solidFill>
                <a:cs typeface="Arial" panose="020B0604020202020204" pitchFamily="34" charset="0"/>
              </a:rPr>
              <a:t>Where:</a:t>
            </a:r>
          </a:p>
          <a:p>
            <a:pPr eaLnBrk="1" fontAlgn="base" hangingPunct="1">
              <a:spcBef>
                <a:spcPct val="0"/>
              </a:spcBef>
              <a:spcAft>
                <a:spcPct val="0"/>
              </a:spcAft>
              <a:buFontTx/>
              <a:buNone/>
            </a:pP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I</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i="1" baseline="-30000" dirty="0">
                <a:solidFill>
                  <a:srgbClr val="000000"/>
                </a:solidFill>
                <a:cs typeface="Times New Roman" pitchFamily="18" charset="0"/>
              </a:rPr>
              <a:t>DL</a:t>
            </a:r>
            <a:r>
              <a:rPr lang="en-US" altLang="en-US" sz="1200" dirty="0">
                <a:solidFill>
                  <a:srgbClr val="000000"/>
                </a:solidFill>
                <a:cs typeface="Times New Roman" pitchFamily="18" charset="0"/>
              </a:rPr>
              <a:t>	- average damage-limited intensity (photons/</a:t>
            </a:r>
            <a:r>
              <a:rPr lang="en-US" altLang="en-US" sz="1200" dirty="0" err="1">
                <a:solidFill>
                  <a:srgbClr val="000000"/>
                </a:solidFill>
                <a:cs typeface="Times New Roman" pitchFamily="18" charset="0"/>
              </a:rPr>
              <a:t>hkl</a:t>
            </a:r>
            <a:r>
              <a:rPr lang="en-US" altLang="en-US" sz="1200" dirty="0">
                <a:solidFill>
                  <a:srgbClr val="000000"/>
                </a:solidFill>
                <a:cs typeface="Times New Roman" pitchFamily="18" charset="0"/>
              </a:rPr>
              <a:t>) at a given resolution</a:t>
            </a:r>
          </a:p>
          <a:p>
            <a:pPr eaLnBrk="1" fontAlgn="base" hangingPunct="1">
              <a:spcBef>
                <a:spcPct val="0"/>
              </a:spcBef>
              <a:spcAft>
                <a:spcPct val="0"/>
              </a:spcAft>
              <a:buFontTx/>
              <a:buNone/>
            </a:pPr>
            <a:r>
              <a:rPr lang="en-US" altLang="en-US" sz="1200" dirty="0">
                <a:solidFill>
                  <a:srgbClr val="000000"/>
                </a:solidFill>
                <a:cs typeface="Times New Roman" pitchFamily="18" charset="0"/>
              </a:rPr>
              <a:t>10</a:t>
            </a:r>
            <a:r>
              <a:rPr lang="en-US" altLang="en-US" sz="1200" baseline="30000" dirty="0">
                <a:solidFill>
                  <a:srgbClr val="000000"/>
                </a:solidFill>
                <a:cs typeface="Times New Roman" pitchFamily="18" charset="0"/>
              </a:rPr>
              <a:t>5</a:t>
            </a:r>
            <a:r>
              <a:rPr lang="en-US" altLang="en-US" sz="1200" dirty="0">
                <a:solidFill>
                  <a:srgbClr val="000000"/>
                </a:solidFill>
                <a:cs typeface="Times New Roman" pitchFamily="18" charset="0"/>
              </a:rPr>
              <a:t>	- converting </a:t>
            </a: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from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 to m, </a:t>
            </a: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from m to Å, </a:t>
            </a: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from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to kg/m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and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 to </a:t>
            </a:r>
            <a:r>
              <a:rPr lang="en-US" altLang="en-US" sz="1200" dirty="0" err="1">
                <a:solidFill>
                  <a:srgbClr val="000000"/>
                </a:solidFill>
                <a:cs typeface="Times New Roman" pitchFamily="18" charset="0"/>
              </a:rPr>
              <a:t>Gy</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 classical electron radius (2.818 x 10</a:t>
            </a:r>
            <a:r>
              <a:rPr lang="en-US" altLang="en-US" sz="1200" baseline="30000" dirty="0">
                <a:solidFill>
                  <a:srgbClr val="000000"/>
                </a:solidFill>
                <a:cs typeface="Times New Roman" pitchFamily="18" charset="0"/>
              </a:rPr>
              <a:t>-15</a:t>
            </a:r>
            <a:r>
              <a:rPr lang="en-US" altLang="en-US" sz="1200" dirty="0">
                <a:solidFill>
                  <a:srgbClr val="000000"/>
                </a:solidFill>
                <a:cs typeface="Times New Roman" pitchFamily="18" charset="0"/>
              </a:rPr>
              <a:t> m/electron)</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h</a:t>
            </a:r>
            <a:r>
              <a:rPr lang="fr-FR" altLang="en-US" sz="1200" dirty="0">
                <a:solidFill>
                  <a:srgbClr val="000000"/>
                </a:solidFill>
                <a:cs typeface="Times New Roman" pitchFamily="18" charset="0"/>
              </a:rPr>
              <a:t>	- </a:t>
            </a:r>
            <a:r>
              <a:rPr lang="fr-FR" altLang="en-US" sz="1200" dirty="0" err="1">
                <a:solidFill>
                  <a:srgbClr val="000000"/>
                </a:solidFill>
                <a:cs typeface="Times New Roman" pitchFamily="18" charset="0"/>
              </a:rPr>
              <a:t>Planck’s</a:t>
            </a:r>
            <a:r>
              <a:rPr lang="fr-FR" altLang="en-US" sz="1200" dirty="0">
                <a:solidFill>
                  <a:srgbClr val="000000"/>
                </a:solidFill>
                <a:cs typeface="Times New Roman" pitchFamily="18" charset="0"/>
              </a:rPr>
              <a:t> constant (6.626 x 10</a:t>
            </a:r>
            <a:r>
              <a:rPr lang="fr-FR" altLang="en-US" sz="1200" baseline="30000" dirty="0">
                <a:solidFill>
                  <a:srgbClr val="000000"/>
                </a:solidFill>
                <a:cs typeface="Times New Roman" pitchFamily="18" charset="0"/>
              </a:rPr>
              <a:t>-34</a:t>
            </a:r>
            <a:r>
              <a:rPr lang="fr-FR" altLang="en-US" sz="1200" dirty="0">
                <a:solidFill>
                  <a:srgbClr val="000000"/>
                </a:solidFill>
                <a:cs typeface="Times New Roman" pitchFamily="18" charset="0"/>
              </a:rPr>
              <a:t> </a:t>
            </a:r>
            <a:r>
              <a:rPr lang="fr-FR" altLang="en-US" sz="1200" dirty="0" err="1">
                <a:solidFill>
                  <a:srgbClr val="000000"/>
                </a:solidFill>
                <a:cs typeface="Times New Roman" pitchFamily="18" charset="0"/>
              </a:rPr>
              <a:t>J∙s</a:t>
            </a:r>
            <a:r>
              <a:rPr lang="fr-FR"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c</a:t>
            </a:r>
            <a:r>
              <a:rPr lang="en-US" altLang="en-US" sz="1200" dirty="0">
                <a:solidFill>
                  <a:srgbClr val="000000"/>
                </a:solidFill>
                <a:cs typeface="Times New Roman" pitchFamily="18" charset="0"/>
              </a:rPr>
              <a:t>	- speed of light (299792458 m/s)</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decayed</a:t>
            </a:r>
            <a:r>
              <a:rPr lang="en-US" altLang="en-US" sz="1200" dirty="0">
                <a:solidFill>
                  <a:srgbClr val="000000"/>
                </a:solidFill>
                <a:cs typeface="Times New Roman" pitchFamily="18" charset="0"/>
              </a:rPr>
              <a:t>	- fractional progress toward completely faded spots at end of data set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 density of crystal (~1.2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 radius of the spherical crystal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λ</a:t>
            </a:r>
            <a:r>
              <a:rPr lang="en-US" altLang="en-US" sz="1200" dirty="0">
                <a:solidFill>
                  <a:srgbClr val="000000"/>
                </a:solidFill>
                <a:cs typeface="Times New Roman" pitchFamily="18" charset="0"/>
              </a:rPr>
              <a:t>	- X-ray wavelength (Å)</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NH</a:t>
            </a:r>
            <a:r>
              <a:rPr lang="en-US" altLang="en-US" sz="1200" dirty="0">
                <a:solidFill>
                  <a:srgbClr val="000000"/>
                </a:solidFill>
                <a:cs typeface="Times New Roman" pitchFamily="18" charset="0"/>
              </a:rPr>
              <a:t>	- the Nave &amp; Hill (2005) dose capture fraction (1 for large crystals)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n</a:t>
            </a:r>
            <a:r>
              <a:rPr lang="en-US" altLang="en-US" sz="1200" i="1" baseline="-30000" dirty="0" err="1">
                <a:solidFill>
                  <a:srgbClr val="000000"/>
                </a:solidFill>
                <a:cs typeface="Times New Roman" pitchFamily="18" charset="0"/>
              </a:rPr>
              <a:t>ASU</a:t>
            </a:r>
            <a:r>
              <a:rPr lang="en-US" altLang="en-US" sz="1200" dirty="0">
                <a:solidFill>
                  <a:srgbClr val="000000"/>
                </a:solidFill>
                <a:cs typeface="Times New Roman" pitchFamily="18" charset="0"/>
              </a:rPr>
              <a:t>	- number of proteins in the asymmetric unit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M</a:t>
            </a:r>
            <a:r>
              <a:rPr lang="en-US" altLang="en-US" sz="1200" i="1" baseline="-30000" dirty="0" err="1">
                <a:solidFill>
                  <a:srgbClr val="000000"/>
                </a:solidFill>
                <a:cs typeface="Times New Roman" pitchFamily="18" charset="0"/>
              </a:rPr>
              <a:t>r</a:t>
            </a:r>
            <a:r>
              <a:rPr lang="en-US" altLang="en-US" sz="1200" dirty="0">
                <a:solidFill>
                  <a:srgbClr val="000000"/>
                </a:solidFill>
                <a:cs typeface="Times New Roman" pitchFamily="18" charset="0"/>
              </a:rPr>
              <a:t>	- molecular weight of the protein (Daltons or g/</a:t>
            </a:r>
            <a:r>
              <a:rPr lang="en-US" altLang="en-US" sz="1200" dirty="0" err="1">
                <a:solidFill>
                  <a:srgbClr val="000000"/>
                </a:solidFill>
                <a:cs typeface="Times New Roman" pitchFamily="18" charset="0"/>
              </a:rPr>
              <a:t>mol</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V</a:t>
            </a:r>
            <a:r>
              <a:rPr lang="en-US" altLang="en-US" sz="1200" i="1" baseline="-30000" dirty="0">
                <a:solidFill>
                  <a:srgbClr val="000000"/>
                </a:solidFill>
                <a:cs typeface="Times New Roman" pitchFamily="18" charset="0"/>
              </a:rPr>
              <a:t>M</a:t>
            </a:r>
            <a:r>
              <a:rPr lang="en-US" altLang="en-US" sz="1200" dirty="0">
                <a:solidFill>
                  <a:srgbClr val="000000"/>
                </a:solidFill>
                <a:cs typeface="Times New Roman" pitchFamily="18" charset="0"/>
              </a:rPr>
              <a:t>	- Matthews’s coefficient (~2.4 Å</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/Dalton)</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H</a:t>
            </a:r>
            <a:r>
              <a:rPr lang="en-US" altLang="en-US" sz="1200" dirty="0">
                <a:solidFill>
                  <a:srgbClr val="000000"/>
                </a:solidFill>
                <a:cs typeface="Times New Roman" pitchFamily="18" charset="0"/>
              </a:rPr>
              <a:t>	- Howells’s criterion (10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/Å)</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θ</a:t>
            </a:r>
            <a:r>
              <a:rPr lang="en-US" altLang="en-US" sz="1200" dirty="0">
                <a:solidFill>
                  <a:srgbClr val="000000"/>
                </a:solidFill>
                <a:cs typeface="Times New Roman" pitchFamily="18" charset="0"/>
              </a:rPr>
              <a:t>	- Bragg angle</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baseline="-30000" dirty="0">
                <a:solidFill>
                  <a:srgbClr val="000000"/>
                </a:solidFill>
                <a:cs typeface="Times New Roman" pitchFamily="18" charset="0"/>
              </a:rPr>
              <a:t>a</a:t>
            </a:r>
            <a:r>
              <a:rPr lang="en-US" altLang="en-US" sz="1200" baseline="30000" dirty="0">
                <a:solidFill>
                  <a:srgbClr val="000000"/>
                </a:solidFill>
                <a:cs typeface="Times New Roman" pitchFamily="18" charset="0"/>
              </a:rPr>
              <a:t>2</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dirty="0">
                <a:solidFill>
                  <a:srgbClr val="000000"/>
                </a:solidFill>
                <a:cs typeface="Times New Roman" pitchFamily="18" charset="0"/>
              </a:rPr>
              <a:t>	- </a:t>
            </a:r>
            <a:r>
              <a:rPr lang="en-US" altLang="en-US" sz="1200" dirty="0">
                <a:solidFill>
                  <a:srgbClr val="000000"/>
                </a:solidFill>
                <a:cs typeface="Times New Roman" pitchFamily="18" charset="0"/>
              </a:rPr>
              <a:t>number-averaged squared structure factor per protein atom (electron</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M</a:t>
            </a:r>
            <a:r>
              <a:rPr lang="en-US" altLang="en-US" sz="1200" i="1" baseline="-30000" dirty="0">
                <a:solidFill>
                  <a:srgbClr val="000000"/>
                </a:solidFill>
                <a:cs typeface="Times New Roman" pitchFamily="18" charset="0"/>
              </a:rPr>
              <a:t>a</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dirty="0">
                <a:solidFill>
                  <a:srgbClr val="000000"/>
                </a:solidFill>
                <a:cs typeface="Times New Roman" pitchFamily="18" charset="0"/>
              </a:rPr>
              <a:t>	- number-averaged atomic weight of a protein atom (~7.1 Daltons)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B</a:t>
            </a:r>
            <a:r>
              <a:rPr lang="en-US" altLang="en-US" sz="1200" dirty="0">
                <a:solidFill>
                  <a:srgbClr val="000000"/>
                </a:solidFill>
                <a:cs typeface="Times New Roman" pitchFamily="18" charset="0"/>
              </a:rPr>
              <a:t>	- average (Wilson) temperature factor (Å</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dirty="0">
                <a:solidFill>
                  <a:srgbClr val="000000"/>
                </a:solidFill>
                <a:cs typeface="Times New Roman" pitchFamily="18" charset="0"/>
              </a:rPr>
              <a:t>	- attenuation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i="1" baseline="-30000" dirty="0" err="1">
                <a:solidFill>
                  <a:srgbClr val="000000"/>
                </a:solidFill>
                <a:cs typeface="Times New Roman" pitchFamily="18" charset="0"/>
              </a:rPr>
              <a:t>en</a:t>
            </a:r>
            <a:r>
              <a:rPr lang="en-US" altLang="en-US" sz="1200" dirty="0">
                <a:solidFill>
                  <a:srgbClr val="000000"/>
                </a:solidFill>
                <a:cs typeface="Times New Roman" pitchFamily="18" charset="0"/>
              </a:rPr>
              <a:t>	- mass energy-absorption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dirty="0">
                <a:solidFill>
                  <a:srgbClr val="000000"/>
                </a:solidFill>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10247"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
        <p:nvSpPr>
          <p:cNvPr id="3537928" name="Oval 8"/>
          <p:cNvSpPr>
            <a:spLocks noChangeArrowheads="1"/>
          </p:cNvSpPr>
          <p:nvPr/>
        </p:nvSpPr>
        <p:spPr bwMode="auto">
          <a:xfrm>
            <a:off x="1541462"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1" name="Oval 8"/>
          <p:cNvSpPr>
            <a:spLocks noChangeArrowheads="1"/>
          </p:cNvSpPr>
          <p:nvPr/>
        </p:nvSpPr>
        <p:spPr bwMode="auto">
          <a:xfrm>
            <a:off x="1635125"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 name="TextBox 1"/>
          <p:cNvSpPr txBox="1"/>
          <p:nvPr/>
        </p:nvSpPr>
        <p:spPr>
          <a:xfrm>
            <a:off x="7068457" y="3831771"/>
            <a:ext cx="1544012" cy="646331"/>
          </a:xfrm>
          <a:prstGeom prst="rect">
            <a:avLst/>
          </a:prstGeom>
          <a:noFill/>
        </p:spPr>
        <p:txBody>
          <a:bodyPr wrap="none" rtlCol="0">
            <a:spAutoFit/>
          </a:bodyPr>
          <a:lstStyle/>
          <a:p>
            <a:pPr fontAlgn="base">
              <a:spcBef>
                <a:spcPct val="0"/>
              </a:spcBef>
              <a:spcAft>
                <a:spcPct val="0"/>
              </a:spcAft>
            </a:pPr>
            <a:r>
              <a:rPr lang="en-US" dirty="0" smtClean="0">
                <a:solidFill>
                  <a:srgbClr val="FF0000"/>
                </a:solidFill>
                <a:latin typeface="Arial" panose="020B0604020202020204" pitchFamily="34" charset="0"/>
                <a:cs typeface="Arial" panose="020B0604020202020204" pitchFamily="34" charset="0"/>
              </a:rPr>
              <a:t>No flux</a:t>
            </a:r>
          </a:p>
          <a:p>
            <a:pPr fontAlgn="base">
              <a:spcBef>
                <a:spcPct val="0"/>
              </a:spcBef>
              <a:spcAft>
                <a:spcPct val="0"/>
              </a:spcAft>
            </a:pPr>
            <a:r>
              <a:rPr lang="en-US" dirty="0" smtClean="0">
                <a:solidFill>
                  <a:srgbClr val="FF0000"/>
                </a:solidFill>
                <a:latin typeface="Arial" panose="020B0604020202020204" pitchFamily="34" charset="0"/>
                <a:cs typeface="Arial" panose="020B0604020202020204" pitchFamily="34" charset="0"/>
              </a:rPr>
              <a:t>No symmetry</a:t>
            </a:r>
            <a:endParaRPr lang="en-US" dirty="0">
              <a:solidFill>
                <a:srgbClr val="FF0000"/>
              </a:solidFill>
              <a:latin typeface="Arial" panose="020B0604020202020204" pitchFamily="34" charset="0"/>
              <a:cs typeface="Arial" panose="020B0604020202020204" pitchFamily="34" charset="0"/>
            </a:endParaRPr>
          </a:p>
        </p:txBody>
      </p:sp>
      <p:sp>
        <p:nvSpPr>
          <p:cNvPr id="16" name="Oval 8"/>
          <p:cNvSpPr>
            <a:spLocks noChangeArrowheads="1"/>
          </p:cNvSpPr>
          <p:nvPr/>
        </p:nvSpPr>
        <p:spPr bwMode="auto">
          <a:xfrm>
            <a:off x="1560513" y="55626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7" name="Oval 9"/>
          <p:cNvSpPr>
            <a:spLocks noChangeArrowheads="1"/>
          </p:cNvSpPr>
          <p:nvPr/>
        </p:nvSpPr>
        <p:spPr bwMode="auto">
          <a:xfrm>
            <a:off x="7904163" y="1524000"/>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30384385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379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3792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5379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537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8" grpId="1" animBg="1"/>
      <p:bldP spid="3537929" grpId="0" animBg="1"/>
      <p:bldP spid="353792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4" grpId="2" animBg="1"/>
      <p:bldP spid="2" grpId="0" build="allAtOnce"/>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449" y="-860612"/>
            <a:ext cx="8821270" cy="6615953"/>
          </a:xfrm>
        </p:spPr>
      </p:pic>
    </p:spTree>
    <p:extLst>
      <p:ext uri="{BB962C8B-B14F-4D97-AF65-F5344CB8AC3E}">
        <p14:creationId xmlns:p14="http://schemas.microsoft.com/office/powerpoint/2010/main" val="3830851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07918193"/>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1271"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0</a:t>
            </a:r>
            <a:endParaRPr lang="en-US" b="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20</a:t>
            </a:r>
            <a:endParaRPr lang="en-US" b="1" dirty="0">
              <a:solidFill>
                <a:prstClr val="black"/>
              </a:solidFill>
              <a:latin typeface="Arial" panose="020B0604020202020204" pitchFamily="34" charset="0"/>
              <a:cs typeface="Arial" panose="020B0604020202020204" pitchFamily="34" charset="0"/>
            </a:endParaRP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60</a:t>
            </a:r>
            <a:endParaRPr lang="en-US"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170</a:t>
            </a:r>
            <a:endParaRPr lang="en-US" b="1" dirty="0">
              <a:solidFill>
                <a:prstClr val="black"/>
              </a:solidFill>
              <a:latin typeface="Arial" panose="020B0604020202020204" pitchFamily="34" charset="0"/>
              <a:cs typeface="Arial" panose="020B0604020202020204" pitchFamily="34" charset="0"/>
            </a:endParaRP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330</a:t>
            </a:r>
            <a:endParaRPr lang="en-US" b="1" dirty="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560</a:t>
            </a:r>
            <a:endParaRPr lang="en-US" b="1" dirty="0">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panose="020B0604020202020204" pitchFamily="34" charset="0"/>
                <a:cs typeface="Arial" panose="020B0604020202020204" pitchFamily="34" charset="0"/>
              </a:rPr>
              <a:t>B = 850</a:t>
            </a:r>
            <a:endParaRPr lang="en-US" b="1"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Bigger is better, but not by much</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19515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500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7346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smtClean="0">
                <a:solidFill>
                  <a:prstClr val="black"/>
                </a:solidFill>
                <a:latin typeface="Arial" panose="020B0604020202020204" pitchFamily="34" charset="0"/>
                <a:cs typeface="Arial" panose="020B0604020202020204" pitchFamily="34" charset="0"/>
              </a:rPr>
              <a:t>B = 20</a:t>
            </a:r>
            <a:endParaRPr lang="en-US" sz="2400" b="1" dirty="0">
              <a:solidFill>
                <a:prstClr val="black"/>
              </a:solidFill>
              <a:latin typeface="Arial" panose="020B0604020202020204" pitchFamily="34" charset="0"/>
              <a:cs typeface="Arial" panose="020B0604020202020204" pitchFamily="34" charset="0"/>
            </a:endParaRP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2464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249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60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211284047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159617762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60846"/>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2295"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400508" y="6261096"/>
            <a:ext cx="44791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Home Lab Resolution </a:t>
            </a:r>
            <a:r>
              <a:rPr lang="en-US" altLang="en-US" sz="2800" b="1" dirty="0">
                <a:solidFill>
                  <a:prstClr val="black"/>
                </a:solidFill>
                <a:latin typeface="Arial" panose="020B0604020202020204" pitchFamily="34" charset="0"/>
              </a:rPr>
              <a:t>(Å)</a:t>
            </a:r>
          </a:p>
        </p:txBody>
      </p:sp>
      <p:sp>
        <p:nvSpPr>
          <p:cNvPr id="71685" name="Text Box 5"/>
          <p:cNvSpPr txBox="1">
            <a:spLocks noChangeArrowheads="1"/>
          </p:cNvSpPr>
          <p:nvPr/>
        </p:nvSpPr>
        <p:spPr bwMode="auto">
          <a:xfrm rot="-5400000">
            <a:off x="-2004721" y="3234062"/>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Synchrotron Resolution (Å)</a:t>
            </a:r>
            <a:endParaRPr lang="en-US" altLang="en-US" sz="2800" b="1" dirty="0">
              <a:solidFill>
                <a:prstClr val="black"/>
              </a:solidFill>
              <a:latin typeface="Arial" panose="020B0604020202020204" pitchFamily="34" charset="0"/>
            </a:endParaRPr>
          </a:p>
        </p:txBody>
      </p:sp>
      <p:sp>
        <p:nvSpPr>
          <p:cNvPr id="5" name="TextBox 4"/>
          <p:cNvSpPr txBox="1"/>
          <p:nvPr/>
        </p:nvSpPr>
        <p:spPr>
          <a:xfrm>
            <a:off x="1669142" y="0"/>
            <a:ext cx="6144631"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Predicting resolution limits</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57682446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40076964"/>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3319"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200933" y="6261096"/>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Synchrotron </a:t>
            </a:r>
            <a:r>
              <a:rPr lang="en-US" altLang="en-US" sz="2800" b="1" dirty="0">
                <a:solidFill>
                  <a:prstClr val="black"/>
                </a:solidFill>
                <a:latin typeface="Arial" panose="020B0604020202020204" pitchFamily="34" charset="0"/>
              </a:rPr>
              <a:t>Resolution (Å)</a:t>
            </a:r>
          </a:p>
        </p:txBody>
      </p:sp>
      <p:sp>
        <p:nvSpPr>
          <p:cNvPr id="71685" name="Text Box 5"/>
          <p:cNvSpPr txBox="1">
            <a:spLocks noChangeArrowheads="1"/>
          </p:cNvSpPr>
          <p:nvPr/>
        </p:nvSpPr>
        <p:spPr bwMode="auto">
          <a:xfrm rot="-5400000">
            <a:off x="-1391542" y="3234062"/>
            <a:ext cx="365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XFEL Resolution (Å)</a:t>
            </a:r>
            <a:endParaRPr lang="en-US" altLang="en-US" sz="2800" b="1" dirty="0">
              <a:solidFill>
                <a:prstClr val="black"/>
              </a:solidFill>
              <a:latin typeface="Arial" panose="020B0604020202020204" pitchFamily="34" charset="0"/>
            </a:endParaRPr>
          </a:p>
        </p:txBody>
      </p:sp>
      <p:sp>
        <p:nvSpPr>
          <p:cNvPr id="5" name="TextBox 4"/>
          <p:cNvSpPr txBox="1"/>
          <p:nvPr/>
        </p:nvSpPr>
        <p:spPr>
          <a:xfrm>
            <a:off x="1669142" y="0"/>
            <a:ext cx="6144631"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Predicting resolution limits</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409446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020162756"/>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15363"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rPr>
              <a:t>j</a:t>
            </a:r>
            <a:r>
              <a:rPr lang="en-US" dirty="0" smtClean="0">
                <a:solidFill>
                  <a:prstClr val="black"/>
                </a:solidFill>
              </a:rPr>
              <a:t>ust right</a:t>
            </a:r>
            <a:endParaRPr lang="en-US" dirty="0">
              <a:solidFill>
                <a:prstClr val="black"/>
              </a:solidFill>
            </a:endParaRPr>
          </a:p>
        </p:txBody>
      </p:sp>
    </p:spTree>
    <p:extLst>
      <p:ext uri="{BB962C8B-B14F-4D97-AF65-F5344CB8AC3E}">
        <p14:creationId xmlns:p14="http://schemas.microsoft.com/office/powerpoint/2010/main" val="26306898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t>Read-out noise: 2 </a:t>
            </a:r>
            <a:r>
              <a:rPr lang="en-US" dirty="0" err="1" smtClean="0"/>
              <a:t>ph</a:t>
            </a:r>
            <a:r>
              <a:rPr lang="en-US" dirty="0" smtClean="0"/>
              <a:t>/pix</a:t>
            </a:r>
          </a:p>
          <a:p>
            <a:pPr lvl="1"/>
            <a:r>
              <a:rPr lang="en-US" dirty="0" smtClean="0"/>
              <a:t>100 ADU/pixel</a:t>
            </a:r>
          </a:p>
          <a:p>
            <a:r>
              <a:rPr lang="en-US" dirty="0" smtClean="0"/>
              <a:t>1.15s read-out, ~0.3 Hz</a:t>
            </a:r>
          </a:p>
          <a:p>
            <a:pPr lvl="1"/>
            <a:r>
              <a:rPr lang="en-US" dirty="0" smtClean="0"/>
              <a:t>23 min data set @ 30 </a:t>
            </a:r>
            <a:r>
              <a:rPr lang="en-US" dirty="0" err="1" smtClean="0"/>
              <a:t>MGy</a:t>
            </a:r>
            <a:endParaRPr lang="en-US" dirty="0" smtClean="0"/>
          </a:p>
          <a:p>
            <a:pPr lvl="1"/>
            <a:r>
              <a:rPr lang="en-US" dirty="0" err="1"/>
              <a:t>r</a:t>
            </a:r>
            <a:r>
              <a:rPr lang="en-US" dirty="0" err="1" smtClean="0"/>
              <a:t>astering</a:t>
            </a:r>
            <a:r>
              <a:rPr lang="en-US" dirty="0" smtClean="0"/>
              <a:t> impractical</a:t>
            </a:r>
          </a:p>
          <a:p>
            <a:r>
              <a:rPr lang="en-US" dirty="0" smtClean="0"/>
              <a:t>16 bits</a:t>
            </a:r>
          </a:p>
          <a:p>
            <a:r>
              <a:rPr lang="en-US" dirty="0" smtClean="0"/>
              <a:t>0.7% inactive area</a:t>
            </a:r>
          </a:p>
          <a:p>
            <a:r>
              <a:rPr lang="en-US" dirty="0" smtClean="0"/>
              <a:t>315 mm face; 80 </a:t>
            </a:r>
            <a:r>
              <a:rPr lang="el-GR" dirty="0" smtClean="0"/>
              <a:t>μ</a:t>
            </a:r>
            <a:r>
              <a:rPr lang="en-US" dirty="0" smtClean="0"/>
              <a:t>m PSF</a:t>
            </a:r>
          </a:p>
          <a:p>
            <a:pPr lvl="1"/>
            <a:r>
              <a:rPr lang="en-US" dirty="0" smtClean="0"/>
              <a:t>1312 orders across face</a:t>
            </a:r>
          </a:p>
          <a:p>
            <a:r>
              <a:rPr lang="en-US" dirty="0" smtClean="0"/>
              <a:t>No max count rate</a:t>
            </a:r>
          </a:p>
          <a:p>
            <a:r>
              <a:rPr lang="en-US" dirty="0" smtClean="0"/>
              <a:t>3% SHSSS error</a:t>
            </a:r>
          </a:p>
          <a:p>
            <a:pPr lvl="1"/>
            <a:r>
              <a:rPr lang="en-US" dirty="0" smtClean="0"/>
              <a:t>7235 eV optimal</a:t>
            </a:r>
            <a:endParaRPr lang="en-US" dirty="0"/>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t>No read-out noise</a:t>
            </a:r>
          </a:p>
          <a:p>
            <a:pPr lvl="1"/>
            <a:r>
              <a:rPr lang="en-US" dirty="0"/>
              <a:t>n</a:t>
            </a:r>
            <a:r>
              <a:rPr lang="en-US" dirty="0" smtClean="0"/>
              <a:t>o more strategy</a:t>
            </a:r>
          </a:p>
          <a:p>
            <a:r>
              <a:rPr lang="en-US" dirty="0" smtClean="0"/>
              <a:t>2.03 </a:t>
            </a:r>
            <a:r>
              <a:rPr lang="en-US" dirty="0" err="1" smtClean="0"/>
              <a:t>ms</a:t>
            </a:r>
            <a:r>
              <a:rPr lang="en-US" dirty="0" smtClean="0"/>
              <a:t> read-out, 25 Hz</a:t>
            </a:r>
          </a:p>
          <a:p>
            <a:pPr lvl="1"/>
            <a:r>
              <a:rPr lang="en-US" dirty="0" smtClean="0"/>
              <a:t>200 s data set @ 30 </a:t>
            </a:r>
            <a:r>
              <a:rPr lang="en-US" dirty="0" err="1" smtClean="0"/>
              <a:t>MGy</a:t>
            </a:r>
            <a:endParaRPr lang="en-US" dirty="0" smtClean="0"/>
          </a:p>
          <a:p>
            <a:pPr lvl="1"/>
            <a:r>
              <a:rPr lang="en-US" dirty="0" smtClean="0"/>
              <a:t>10 min/mm</a:t>
            </a:r>
            <a:r>
              <a:rPr lang="en-US" baseline="30000" dirty="0" smtClean="0"/>
              <a:t>2</a:t>
            </a:r>
            <a:r>
              <a:rPr lang="en-US" dirty="0" smtClean="0"/>
              <a:t> raster 1% </a:t>
            </a:r>
            <a:r>
              <a:rPr lang="en-US" dirty="0" err="1" smtClean="0"/>
              <a:t>lifedose</a:t>
            </a:r>
            <a:endParaRPr lang="en-US" dirty="0" smtClean="0"/>
          </a:p>
          <a:p>
            <a:r>
              <a:rPr lang="en-US" dirty="0" smtClean="0"/>
              <a:t>20 bits</a:t>
            </a:r>
          </a:p>
          <a:p>
            <a:r>
              <a:rPr lang="en-US" dirty="0" smtClean="0"/>
              <a:t>8.5% inactive area</a:t>
            </a:r>
          </a:p>
          <a:p>
            <a:r>
              <a:rPr lang="en-US" dirty="0" smtClean="0"/>
              <a:t>430 mm face, 172 </a:t>
            </a:r>
            <a:r>
              <a:rPr lang="el-GR" dirty="0" smtClean="0"/>
              <a:t>μ</a:t>
            </a:r>
            <a:r>
              <a:rPr lang="en-US" dirty="0" smtClean="0"/>
              <a:t>m PSF</a:t>
            </a:r>
          </a:p>
          <a:p>
            <a:pPr lvl="1"/>
            <a:r>
              <a:rPr lang="en-US" dirty="0" smtClean="0"/>
              <a:t>833 orders across face</a:t>
            </a:r>
          </a:p>
          <a:p>
            <a:r>
              <a:rPr lang="en-US" dirty="0" smtClean="0"/>
              <a:t>Max 10</a:t>
            </a:r>
            <a:r>
              <a:rPr lang="en-US" baseline="30000" dirty="0" smtClean="0"/>
              <a:t>7</a:t>
            </a:r>
            <a:r>
              <a:rPr lang="en-US" dirty="0" smtClean="0"/>
              <a:t> </a:t>
            </a:r>
            <a:r>
              <a:rPr lang="en-US" dirty="0" err="1" smtClean="0"/>
              <a:t>ph</a:t>
            </a:r>
            <a:r>
              <a:rPr lang="en-US" dirty="0" smtClean="0"/>
              <a:t>/s/pix</a:t>
            </a:r>
          </a:p>
          <a:p>
            <a:r>
              <a:rPr lang="en-US" dirty="0" smtClean="0"/>
              <a:t>&lt; 1% SHSSS error</a:t>
            </a:r>
          </a:p>
          <a:p>
            <a:pPr lvl="1"/>
            <a:r>
              <a:rPr lang="en-US" dirty="0" smtClean="0"/>
              <a:t>S-SAD, 5 </a:t>
            </a:r>
            <a:r>
              <a:rPr lang="en-US" dirty="0" err="1" smtClean="0"/>
              <a:t>keV</a:t>
            </a:r>
            <a:r>
              <a:rPr lang="en-US" dirty="0" smtClean="0"/>
              <a:t>?</a:t>
            </a:r>
          </a:p>
        </p:txBody>
      </p:sp>
    </p:spTree>
    <p:extLst>
      <p:ext uri="{BB962C8B-B14F-4D97-AF65-F5344CB8AC3E}">
        <p14:creationId xmlns:p14="http://schemas.microsoft.com/office/powerpoint/2010/main" val="14755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981200"/>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4521200"/>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 name="Oval 3"/>
          <p:cNvSpPr/>
          <p:nvPr/>
        </p:nvSpPr>
        <p:spPr>
          <a:xfrm>
            <a:off x="1651000" y="2286000"/>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3517521"/>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884251"/>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4109936"/>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2614312"/>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3587561"/>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922919"/>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4250015"/>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2" name="TextBox 31"/>
          <p:cNvSpPr txBox="1"/>
          <p:nvPr/>
        </p:nvSpPr>
        <p:spPr>
          <a:xfrm>
            <a:off x="304800" y="1600200"/>
            <a:ext cx="1418978" cy="4154984"/>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rotary </a:t>
            </a:r>
          </a:p>
          <a:p>
            <a:r>
              <a:rPr lang="en-US" sz="2400" dirty="0">
                <a:solidFill>
                  <a:prstClr val="black"/>
                </a:solidFill>
                <a:latin typeface="Arial" panose="020B0604020202020204" pitchFamily="34" charset="0"/>
                <a:cs typeface="Arial" panose="020B0604020202020204" pitchFamily="34" charset="0"/>
              </a:rPr>
              <a:t>p</a:t>
            </a:r>
            <a:r>
              <a:rPr lang="en-US" sz="2400" dirty="0" smtClean="0">
                <a:solidFill>
                  <a:prstClr val="black"/>
                </a:solidFill>
                <a:latin typeface="Arial" panose="020B0604020202020204" pitchFamily="34" charset="0"/>
                <a:cs typeface="Arial" panose="020B0604020202020204" pitchFamily="34" charset="0"/>
              </a:rPr>
              <a:t>inholes:</a:t>
            </a:r>
          </a:p>
          <a:p>
            <a:r>
              <a:rPr lang="en-US" sz="2400" dirty="0" smtClean="0">
                <a:solidFill>
                  <a:prstClr val="black"/>
                </a:solidFill>
                <a:latin typeface="Arial" panose="020B0604020202020204" pitchFamily="34" charset="0"/>
                <a:cs typeface="Arial" panose="020B0604020202020204" pitchFamily="34" charset="0"/>
              </a:rPr>
              <a:t>300</a:t>
            </a:r>
          </a:p>
          <a:p>
            <a:r>
              <a:rPr lang="en-US" sz="2400" dirty="0" smtClean="0">
                <a:solidFill>
                  <a:prstClr val="black"/>
                </a:solidFill>
                <a:latin typeface="Arial" panose="020B0604020202020204" pitchFamily="34" charset="0"/>
                <a:cs typeface="Arial" panose="020B0604020202020204" pitchFamily="34" charset="0"/>
              </a:rPr>
              <a:t>100</a:t>
            </a:r>
          </a:p>
          <a:p>
            <a:r>
              <a:rPr lang="en-US" sz="2400" dirty="0" smtClean="0">
                <a:solidFill>
                  <a:prstClr val="black"/>
                </a:solidFill>
                <a:latin typeface="Arial" panose="020B0604020202020204" pitchFamily="34" charset="0"/>
                <a:cs typeface="Arial" panose="020B0604020202020204" pitchFamily="34" charset="0"/>
              </a:rPr>
              <a:t>75</a:t>
            </a:r>
          </a:p>
          <a:p>
            <a:r>
              <a:rPr lang="en-US" sz="2400" dirty="0" smtClean="0">
                <a:solidFill>
                  <a:prstClr val="black"/>
                </a:solidFill>
                <a:latin typeface="Arial" panose="020B0604020202020204" pitchFamily="34" charset="0"/>
                <a:cs typeface="Arial" panose="020B0604020202020204" pitchFamily="34" charset="0"/>
              </a:rPr>
              <a:t>50</a:t>
            </a:r>
          </a:p>
          <a:p>
            <a:r>
              <a:rPr lang="en-US" sz="2400" dirty="0" smtClean="0">
                <a:solidFill>
                  <a:prstClr val="black"/>
                </a:solidFill>
                <a:latin typeface="Arial" panose="020B0604020202020204" pitchFamily="34" charset="0"/>
                <a:cs typeface="Arial" panose="020B0604020202020204" pitchFamily="34" charset="0"/>
              </a:rPr>
              <a:t>30</a:t>
            </a:r>
          </a:p>
          <a:p>
            <a:r>
              <a:rPr lang="en-US" sz="2400" dirty="0" smtClean="0">
                <a:solidFill>
                  <a:prstClr val="black"/>
                </a:solidFill>
                <a:latin typeface="Arial" panose="020B0604020202020204" pitchFamily="34" charset="0"/>
                <a:cs typeface="Arial" panose="020B0604020202020204" pitchFamily="34" charset="0"/>
              </a:rPr>
              <a:t>25</a:t>
            </a:r>
          </a:p>
          <a:p>
            <a:r>
              <a:rPr lang="en-US" sz="2400" dirty="0" smtClean="0">
                <a:solidFill>
                  <a:prstClr val="black"/>
                </a:solidFill>
                <a:latin typeface="Arial" panose="020B0604020202020204" pitchFamily="34" charset="0"/>
                <a:cs typeface="Arial" panose="020B0604020202020204" pitchFamily="34" charset="0"/>
              </a:rPr>
              <a:t>10</a:t>
            </a:r>
          </a:p>
          <a:p>
            <a:r>
              <a:rPr lang="en-US" sz="2400" dirty="0" smtClean="0">
                <a:solidFill>
                  <a:prstClr val="black"/>
                </a:solidFill>
                <a:latin typeface="Arial" panose="020B0604020202020204" pitchFamily="34" charset="0"/>
                <a:cs typeface="Arial" panose="020B0604020202020204" pitchFamily="34" charset="0"/>
              </a:rPr>
              <a:t>“small”</a:t>
            </a:r>
          </a:p>
          <a:p>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4590836"/>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Rectangle 21"/>
          <p:cNvSpPr/>
          <p:nvPr/>
        </p:nvSpPr>
        <p:spPr>
          <a:xfrm flipH="1">
            <a:off x="125129" y="4585497"/>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29019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get time at LCLS</a:t>
            </a:r>
            <a:endParaRPr lang="en-US" dirty="0"/>
          </a:p>
        </p:txBody>
      </p:sp>
      <p:sp>
        <p:nvSpPr>
          <p:cNvPr id="3" name="Content Placeholder 2"/>
          <p:cNvSpPr>
            <a:spLocks noGrp="1"/>
          </p:cNvSpPr>
          <p:nvPr>
            <p:ph idx="1"/>
          </p:nvPr>
        </p:nvSpPr>
        <p:spPr>
          <a:xfrm>
            <a:off x="1066799" y="3962400"/>
            <a:ext cx="7915835" cy="2163763"/>
          </a:xfrm>
        </p:spPr>
        <p:txBody>
          <a:bodyPr>
            <a:normAutofit/>
          </a:bodyPr>
          <a:lstStyle/>
          <a:p>
            <a:r>
              <a:rPr lang="en-US" dirty="0" smtClean="0"/>
              <a:t>Can’t be done at synchrotron</a:t>
            </a:r>
          </a:p>
          <a:p>
            <a:r>
              <a:rPr lang="en-US" dirty="0" smtClean="0"/>
              <a:t>Showcase LCLS</a:t>
            </a:r>
          </a:p>
          <a:p>
            <a:r>
              <a:rPr lang="en-US" dirty="0" smtClean="0"/>
              <a:t>Won’t waste valuable beam </a:t>
            </a:r>
            <a:r>
              <a:rPr lang="en-US" dirty="0" smtClean="0"/>
              <a:t>time ($20/s)</a:t>
            </a:r>
            <a:endParaRPr lang="en-US" dirty="0"/>
          </a:p>
        </p:txBody>
      </p:sp>
      <p:sp>
        <p:nvSpPr>
          <p:cNvPr id="4" name="Content Placeholder 2"/>
          <p:cNvSpPr txBox="1">
            <a:spLocks/>
          </p:cNvSpPr>
          <p:nvPr/>
        </p:nvSpPr>
        <p:spPr bwMode="auto">
          <a:xfrm>
            <a:off x="1219200" y="1524000"/>
            <a:ext cx="76200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latin typeface="Arial" panose="020B0604020202020204" pitchFamily="34" charset="0"/>
              </a:rPr>
              <a:t>Work there</a:t>
            </a:r>
          </a:p>
          <a:p>
            <a:r>
              <a:rPr lang="en-US" kern="0" dirty="0" smtClean="0">
                <a:latin typeface="Arial" panose="020B0604020202020204" pitchFamily="34" charset="0"/>
              </a:rPr>
              <a:t>Hot biological project</a:t>
            </a:r>
          </a:p>
          <a:p>
            <a:r>
              <a:rPr lang="en-US" kern="0" dirty="0" smtClean="0">
                <a:latin typeface="Arial" panose="020B0604020202020204" pitchFamily="34" charset="0"/>
              </a:rPr>
              <a:t>Tons of small crystals</a:t>
            </a:r>
            <a:endParaRPr lang="en-US" kern="0" dirty="0">
              <a:latin typeface="Arial" panose="020B0604020202020204" pitchFamily="34" charset="0"/>
            </a:endParaRPr>
          </a:p>
        </p:txBody>
      </p:sp>
      <p:sp>
        <p:nvSpPr>
          <p:cNvPr id="5" name="Freeform 4"/>
          <p:cNvSpPr/>
          <p:nvPr/>
        </p:nvSpPr>
        <p:spPr>
          <a:xfrm>
            <a:off x="1452282" y="1747797"/>
            <a:ext cx="2312894" cy="148238"/>
          </a:xfrm>
          <a:custGeom>
            <a:avLst/>
            <a:gdLst>
              <a:gd name="connsiteX0" fmla="*/ 0 w 2312894"/>
              <a:gd name="connsiteY0" fmla="*/ 148238 h 148238"/>
              <a:gd name="connsiteX1" fmla="*/ 1129553 w 2312894"/>
              <a:gd name="connsiteY1" fmla="*/ 321 h 148238"/>
              <a:gd name="connsiteX2" fmla="*/ 1882589 w 2312894"/>
              <a:gd name="connsiteY2" fmla="*/ 107897 h 148238"/>
              <a:gd name="connsiteX3" fmla="*/ 2312894 w 2312894"/>
              <a:gd name="connsiteY3" fmla="*/ 81003 h 148238"/>
            </a:gdLst>
            <a:ahLst/>
            <a:cxnLst>
              <a:cxn ang="0">
                <a:pos x="connsiteX0" y="connsiteY0"/>
              </a:cxn>
              <a:cxn ang="0">
                <a:pos x="connsiteX1" y="connsiteY1"/>
              </a:cxn>
              <a:cxn ang="0">
                <a:pos x="connsiteX2" y="connsiteY2"/>
              </a:cxn>
              <a:cxn ang="0">
                <a:pos x="connsiteX3" y="connsiteY3"/>
              </a:cxn>
            </a:cxnLst>
            <a:rect l="l" t="t" r="r" b="b"/>
            <a:pathLst>
              <a:path w="2312894" h="148238">
                <a:moveTo>
                  <a:pt x="0" y="148238"/>
                </a:moveTo>
                <a:cubicBezTo>
                  <a:pt x="407894" y="77641"/>
                  <a:pt x="815788" y="7044"/>
                  <a:pt x="1129553" y="321"/>
                </a:cubicBezTo>
                <a:cubicBezTo>
                  <a:pt x="1443318" y="-6402"/>
                  <a:pt x="1685366" y="94450"/>
                  <a:pt x="1882589" y="107897"/>
                </a:cubicBezTo>
                <a:cubicBezTo>
                  <a:pt x="2079813" y="121344"/>
                  <a:pt x="2196353" y="101173"/>
                  <a:pt x="2312894" y="810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Freeform 5"/>
          <p:cNvSpPr/>
          <p:nvPr/>
        </p:nvSpPr>
        <p:spPr>
          <a:xfrm>
            <a:off x="1600200" y="2362200"/>
            <a:ext cx="3886200" cy="152400"/>
          </a:xfrm>
          <a:custGeom>
            <a:avLst/>
            <a:gdLst>
              <a:gd name="connsiteX0" fmla="*/ 0 w 2312894"/>
              <a:gd name="connsiteY0" fmla="*/ 148238 h 148238"/>
              <a:gd name="connsiteX1" fmla="*/ 1129553 w 2312894"/>
              <a:gd name="connsiteY1" fmla="*/ 321 h 148238"/>
              <a:gd name="connsiteX2" fmla="*/ 1882589 w 2312894"/>
              <a:gd name="connsiteY2" fmla="*/ 107897 h 148238"/>
              <a:gd name="connsiteX3" fmla="*/ 2312894 w 2312894"/>
              <a:gd name="connsiteY3" fmla="*/ 81003 h 148238"/>
            </a:gdLst>
            <a:ahLst/>
            <a:cxnLst>
              <a:cxn ang="0">
                <a:pos x="connsiteX0" y="connsiteY0"/>
              </a:cxn>
              <a:cxn ang="0">
                <a:pos x="connsiteX1" y="connsiteY1"/>
              </a:cxn>
              <a:cxn ang="0">
                <a:pos x="connsiteX2" y="connsiteY2"/>
              </a:cxn>
              <a:cxn ang="0">
                <a:pos x="connsiteX3" y="connsiteY3"/>
              </a:cxn>
            </a:cxnLst>
            <a:rect l="l" t="t" r="r" b="b"/>
            <a:pathLst>
              <a:path w="2312894" h="148238">
                <a:moveTo>
                  <a:pt x="0" y="148238"/>
                </a:moveTo>
                <a:cubicBezTo>
                  <a:pt x="407894" y="77641"/>
                  <a:pt x="815788" y="7044"/>
                  <a:pt x="1129553" y="321"/>
                </a:cubicBezTo>
                <a:cubicBezTo>
                  <a:pt x="1443318" y="-6402"/>
                  <a:pt x="1685366" y="94450"/>
                  <a:pt x="1882589" y="107897"/>
                </a:cubicBezTo>
                <a:cubicBezTo>
                  <a:pt x="2079813" y="121344"/>
                  <a:pt x="2196353" y="101173"/>
                  <a:pt x="2312894" y="810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Freeform 6"/>
          <p:cNvSpPr/>
          <p:nvPr/>
        </p:nvSpPr>
        <p:spPr>
          <a:xfrm>
            <a:off x="1600200" y="2971800"/>
            <a:ext cx="4038600" cy="152400"/>
          </a:xfrm>
          <a:custGeom>
            <a:avLst/>
            <a:gdLst>
              <a:gd name="connsiteX0" fmla="*/ 0 w 2312894"/>
              <a:gd name="connsiteY0" fmla="*/ 148238 h 148238"/>
              <a:gd name="connsiteX1" fmla="*/ 1129553 w 2312894"/>
              <a:gd name="connsiteY1" fmla="*/ 321 h 148238"/>
              <a:gd name="connsiteX2" fmla="*/ 1882589 w 2312894"/>
              <a:gd name="connsiteY2" fmla="*/ 107897 h 148238"/>
              <a:gd name="connsiteX3" fmla="*/ 2312894 w 2312894"/>
              <a:gd name="connsiteY3" fmla="*/ 81003 h 148238"/>
            </a:gdLst>
            <a:ahLst/>
            <a:cxnLst>
              <a:cxn ang="0">
                <a:pos x="connsiteX0" y="connsiteY0"/>
              </a:cxn>
              <a:cxn ang="0">
                <a:pos x="connsiteX1" y="connsiteY1"/>
              </a:cxn>
              <a:cxn ang="0">
                <a:pos x="connsiteX2" y="connsiteY2"/>
              </a:cxn>
              <a:cxn ang="0">
                <a:pos x="connsiteX3" y="connsiteY3"/>
              </a:cxn>
            </a:cxnLst>
            <a:rect l="l" t="t" r="r" b="b"/>
            <a:pathLst>
              <a:path w="2312894" h="148238">
                <a:moveTo>
                  <a:pt x="0" y="148238"/>
                </a:moveTo>
                <a:cubicBezTo>
                  <a:pt x="407894" y="77641"/>
                  <a:pt x="815788" y="7044"/>
                  <a:pt x="1129553" y="321"/>
                </a:cubicBezTo>
                <a:cubicBezTo>
                  <a:pt x="1443318" y="-6402"/>
                  <a:pt x="1685366" y="94450"/>
                  <a:pt x="1882589" y="107897"/>
                </a:cubicBezTo>
                <a:cubicBezTo>
                  <a:pt x="2079813" y="121344"/>
                  <a:pt x="2196353" y="101173"/>
                  <a:pt x="2312894" y="8100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27336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543619" name="Rectangle 3"/>
          <p:cNvSpPr>
            <a:spLocks noGrp="1" noChangeArrowheads="1"/>
          </p:cNvSpPr>
          <p:nvPr>
            <p:ph type="title"/>
          </p:nvPr>
        </p:nvSpPr>
        <p:spPr>
          <a:xfrm>
            <a:off x="441325" y="1447800"/>
            <a:ext cx="8229600" cy="1143000"/>
          </a:xfrm>
        </p:spPr>
        <p:txBody>
          <a:bodyPr/>
          <a:lstStyle/>
          <a:p>
            <a:r>
              <a:rPr lang="en-US" altLang="en-US" sz="5400" dirty="0">
                <a:solidFill>
                  <a:schemeClr val="bg1"/>
                </a:solidFill>
              </a:rPr>
              <a:t>Advanced Light Source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8" y="6001979"/>
            <a:ext cx="1629003" cy="857370"/>
          </a:xfrm>
          <a:prstGeom prst="rect">
            <a:avLst/>
          </a:prstGeom>
        </p:spPr>
      </p:pic>
    </p:spTree>
    <p:extLst>
      <p:ext uri="{BB962C8B-B14F-4D97-AF65-F5344CB8AC3E}">
        <p14:creationId xmlns:p14="http://schemas.microsoft.com/office/powerpoint/2010/main" val="3652643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896899"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aphicFrame>
        <p:nvGraphicFramePr>
          <p:cNvPr id="2896900" name="Group 4"/>
          <p:cNvGraphicFramePr>
            <a:graphicFrameLocks noGrp="1"/>
          </p:cNvGraphicFramePr>
          <p:nvPr>
            <p:extLst>
              <p:ext uri="{D42A27DB-BD31-4B8C-83A1-F6EECF244321}">
                <p14:modId xmlns:p14="http://schemas.microsoft.com/office/powerpoint/2010/main" val="2420621905"/>
              </p:ext>
            </p:extLst>
          </p:nvPr>
        </p:nvGraphicFramePr>
        <p:xfrm>
          <a:off x="741363" y="1290638"/>
          <a:ext cx="7556500" cy="4505326"/>
        </p:xfrm>
        <a:graphic>
          <a:graphicData uri="http://schemas.openxmlformats.org/drawingml/2006/table">
            <a:tbl>
              <a:tblPr/>
              <a:tblGrid>
                <a:gridCol w="3778250"/>
                <a:gridCol w="3778250"/>
              </a:tblGrid>
              <a:tr h="9017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1.9 GeV</a:t>
                      </a:r>
                    </a:p>
                  </a:txBody>
                  <a:tcPr anchor="ctr" anchorCtr="1"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500 mA</a:t>
                      </a:r>
                    </a:p>
                  </a:txBody>
                  <a:tcPr anchor="ctr" anchorCtr="1" horzOverflow="overflow">
                    <a:lnL>
                      <a:noFill/>
                    </a:lnL>
                    <a:lnR cap="flat">
                      <a:noFill/>
                    </a:lnR>
                    <a:lnT cap="flat">
                      <a:noFill/>
                    </a:lnT>
                    <a:lnB>
                      <a:noFill/>
                    </a:lnB>
                    <a:lnTlToBr>
                      <a:noFill/>
                    </a:lnTlToBr>
                    <a:lnBlToTr>
                      <a:noFill/>
                    </a:lnBlToTr>
                    <a:noFill/>
                  </a:tcPr>
                </a:tc>
              </a:tr>
              <a:tr h="901700">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2 x 0.04 </a:t>
                      </a:r>
                      <a:r>
                        <a:rPr kumimoji="0" lang="en-US" altLang="en-US" sz="4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n</a:t>
                      </a:r>
                      <a:r>
                        <a:rPr kumimoji="0" lang="en-US" altLang="en-US" sz="4400" b="1" i="0" u="none" strike="noStrike" cap="none" normalizeH="0" baseline="0" dirty="0" err="1" smtClean="0">
                          <a:ln>
                            <a:noFill/>
                          </a:ln>
                          <a:solidFill>
                            <a:schemeClr val="tx1"/>
                          </a:solidFill>
                          <a:effectLst/>
                          <a:latin typeface="Arial" panose="020B0604020202020204" pitchFamily="34" charset="0"/>
                        </a:rPr>
                        <a:t>m·rad</a:t>
                      </a:r>
                      <a:r>
                        <a:rPr kumimoji="0" lang="en-US" altLang="en-US" sz="4400" b="1" i="0" u="none" strike="noStrike" cap="none" normalizeH="0" baseline="0" dirty="0" smtClean="0">
                          <a:ln>
                            <a:noFill/>
                          </a:ln>
                          <a:solidFill>
                            <a:schemeClr val="tx1"/>
                          </a:solidFill>
                          <a:effectLst/>
                          <a:latin typeface="Arial" panose="020B0604020202020204" pitchFamily="34" charset="0"/>
                        </a:rPr>
                        <a:t> </a:t>
                      </a:r>
                    </a:p>
                  </a:txBody>
                  <a:tcPr anchor="ctr" anchorCtr="1" horzOverflow="overflow">
                    <a:lnL cap="flat">
                      <a:noFill/>
                    </a:lnL>
                    <a:lnR cap="flat">
                      <a:noFill/>
                    </a:lnR>
                    <a:lnT>
                      <a:noFill/>
                    </a:lnT>
                    <a:lnB>
                      <a:noFill/>
                    </a:lnB>
                    <a:lnTlToBr>
                      <a:noFill/>
                    </a:lnTlToBr>
                    <a:lnBlToTr>
                      <a:noFill/>
                    </a:lnBlToTr>
                    <a:noFill/>
                  </a:tcPr>
                </a:tc>
                <a:tc hMerge="1">
                  <a:txBody>
                    <a:bodyPr/>
                    <a:lstStyle/>
                    <a:p>
                      <a:endParaRPr lang="en-US"/>
                    </a:p>
                  </a:txBody>
                  <a:tcPr/>
                </a:tc>
              </a:tr>
              <a:tr h="901700">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251 x 8 </a:t>
                      </a:r>
                      <a:r>
                        <a:rPr kumimoji="0" lang="el-GR" altLang="en-US" sz="4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μ</a:t>
                      </a:r>
                      <a:r>
                        <a:rPr kumimoji="0" lang="en-US" altLang="en-US" sz="4400" b="1" i="0" u="none" strike="noStrike" cap="none" normalizeH="0" baseline="0" dirty="0" smtClean="0">
                          <a:ln>
                            <a:noFill/>
                          </a:ln>
                          <a:solidFill>
                            <a:schemeClr val="tx1"/>
                          </a:solidFill>
                          <a:effectLst/>
                          <a:latin typeface="Arial" panose="020B0604020202020204" pitchFamily="34" charset="0"/>
                        </a:rPr>
                        <a:t>m</a:t>
                      </a:r>
                    </a:p>
                  </a:txBody>
                  <a:tcPr anchor="ctr" anchorCtr="1" horzOverflow="overflow">
                    <a:lnL cap="flat">
                      <a:noFill/>
                    </a:lnL>
                    <a:lnR cap="flat">
                      <a:noFill/>
                    </a:lnR>
                    <a:lnT>
                      <a:noFill/>
                    </a:lnT>
                    <a:lnB>
                      <a:noFill/>
                    </a:lnB>
                    <a:lnTlToBr>
                      <a:noFill/>
                    </a:lnTlToBr>
                    <a:lnBlToTr>
                      <a:noFill/>
                    </a:lnBlToTr>
                    <a:noFill/>
                  </a:tcPr>
                </a:tc>
                <a:tc hMerge="1">
                  <a:txBody>
                    <a:bodyPr/>
                    <a:lstStyle/>
                    <a:p>
                      <a:endParaRPr lang="en-US"/>
                    </a:p>
                  </a:txBody>
                  <a:tcPr/>
                </a:tc>
              </a:tr>
              <a:tr h="900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63 m dia.</a:t>
                      </a:r>
                    </a:p>
                  </a:txBody>
                  <a:tcPr anchor="ctr" anchorCtr="1"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12 sectors</a:t>
                      </a:r>
                    </a:p>
                  </a:txBody>
                  <a:tcPr anchor="ctr" anchorCtr="1" horzOverflow="overflow">
                    <a:lnL>
                      <a:noFill/>
                    </a:lnL>
                    <a:lnR cap="flat">
                      <a:noFill/>
                    </a:lnR>
                    <a:lnT>
                      <a:noFill/>
                    </a:lnT>
                    <a:lnB>
                      <a:noFill/>
                    </a:lnB>
                    <a:lnTlToBr>
                      <a:noFill/>
                    </a:lnTlToBr>
                    <a:lnBlToTr>
                      <a:noFill/>
                    </a:lnBlToTr>
                    <a:noFill/>
                  </a:tcPr>
                </a:tc>
              </a:tr>
              <a:tr h="9001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175 staff</a:t>
                      </a:r>
                    </a:p>
                  </a:txBody>
                  <a:tcPr anchor="ctr" anchorCtr="1"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400" b="1" i="0" u="none" strike="noStrike" cap="none" normalizeH="0" baseline="0" dirty="0" smtClean="0">
                          <a:ln>
                            <a:noFill/>
                          </a:ln>
                          <a:solidFill>
                            <a:schemeClr val="tx1"/>
                          </a:solidFill>
                          <a:effectLst/>
                          <a:latin typeface="Arial" panose="020B0604020202020204" pitchFamily="34" charset="0"/>
                        </a:rPr>
                        <a:t>43 </a:t>
                      </a:r>
                      <a:r>
                        <a:rPr kumimoji="0" lang="en-US" altLang="en-US" sz="4000" b="1" i="0" u="none" strike="noStrike" cap="none" normalizeH="0" baseline="0" dirty="0" smtClean="0">
                          <a:ln>
                            <a:noFill/>
                          </a:ln>
                          <a:solidFill>
                            <a:schemeClr val="tx1"/>
                          </a:solidFill>
                          <a:effectLst/>
                          <a:latin typeface="Arial" panose="020B0604020202020204" pitchFamily="34" charset="0"/>
                        </a:rPr>
                        <a:t>beamlines</a:t>
                      </a:r>
                    </a:p>
                  </a:txBody>
                  <a:tcPr anchor="ctr" anchorCtr="1"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096894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897923"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897924" name="Group 4"/>
          <p:cNvGrpSpPr>
            <a:grpSpLocks/>
          </p:cNvGrpSpPr>
          <p:nvPr/>
        </p:nvGrpSpPr>
        <p:grpSpPr bwMode="auto">
          <a:xfrm>
            <a:off x="2314575" y="1827213"/>
            <a:ext cx="4325938" cy="4303712"/>
            <a:chOff x="1557" y="1124"/>
            <a:chExt cx="2725" cy="2711"/>
          </a:xfrm>
        </p:grpSpPr>
        <p:sp>
          <p:nvSpPr>
            <p:cNvPr id="2897925"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6"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7"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8"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9"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0"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1"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2"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3"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4"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5"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6"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897937" name="Line 17"/>
          <p:cNvSpPr>
            <a:spLocks noChangeShapeType="1"/>
          </p:cNvSpPr>
          <p:nvPr/>
        </p:nvSpPr>
        <p:spPr bwMode="auto">
          <a:xfrm>
            <a:off x="1746250" y="2641600"/>
            <a:ext cx="441325" cy="1355725"/>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8" name="Text Box 1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897939" name="Text Box 19"/>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897940" name="Group 20"/>
          <p:cNvGrpSpPr>
            <a:grpSpLocks/>
          </p:cNvGrpSpPr>
          <p:nvPr/>
        </p:nvGrpSpPr>
        <p:grpSpPr bwMode="auto">
          <a:xfrm rot="4502188">
            <a:off x="2016125" y="4329113"/>
            <a:ext cx="560388" cy="138112"/>
            <a:chOff x="364" y="1976"/>
            <a:chExt cx="2946" cy="369"/>
          </a:xfrm>
        </p:grpSpPr>
        <p:grpSp>
          <p:nvGrpSpPr>
            <p:cNvPr id="2897941" name="Group 21"/>
            <p:cNvGrpSpPr>
              <a:grpSpLocks/>
            </p:cNvGrpSpPr>
            <p:nvPr/>
          </p:nvGrpSpPr>
          <p:grpSpPr bwMode="auto">
            <a:xfrm>
              <a:off x="364" y="1976"/>
              <a:ext cx="370" cy="369"/>
              <a:chOff x="362" y="2318"/>
              <a:chExt cx="370" cy="369"/>
            </a:xfrm>
          </p:grpSpPr>
          <p:sp>
            <p:nvSpPr>
              <p:cNvPr id="2897942"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3"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44" name="Group 24"/>
            <p:cNvGrpSpPr>
              <a:grpSpLocks/>
            </p:cNvGrpSpPr>
            <p:nvPr/>
          </p:nvGrpSpPr>
          <p:grpSpPr bwMode="auto">
            <a:xfrm>
              <a:off x="732" y="1976"/>
              <a:ext cx="370" cy="369"/>
              <a:chOff x="362" y="2318"/>
              <a:chExt cx="370" cy="369"/>
            </a:xfrm>
          </p:grpSpPr>
          <p:sp>
            <p:nvSpPr>
              <p:cNvPr id="2897945" name="Freeform 2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6" name="Freeform 2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47" name="Group 27"/>
            <p:cNvGrpSpPr>
              <a:grpSpLocks/>
            </p:cNvGrpSpPr>
            <p:nvPr/>
          </p:nvGrpSpPr>
          <p:grpSpPr bwMode="auto">
            <a:xfrm>
              <a:off x="1100" y="1976"/>
              <a:ext cx="370" cy="369"/>
              <a:chOff x="362" y="2318"/>
              <a:chExt cx="370" cy="369"/>
            </a:xfrm>
          </p:grpSpPr>
          <p:sp>
            <p:nvSpPr>
              <p:cNvPr id="2897948" name="Freeform 2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9" name="Freeform 2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0" name="Group 30"/>
            <p:cNvGrpSpPr>
              <a:grpSpLocks/>
            </p:cNvGrpSpPr>
            <p:nvPr/>
          </p:nvGrpSpPr>
          <p:grpSpPr bwMode="auto">
            <a:xfrm>
              <a:off x="1468" y="1976"/>
              <a:ext cx="370" cy="369"/>
              <a:chOff x="362" y="2318"/>
              <a:chExt cx="370" cy="369"/>
            </a:xfrm>
          </p:grpSpPr>
          <p:sp>
            <p:nvSpPr>
              <p:cNvPr id="2897951" name="Freeform 3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2" name="Freeform 3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3" name="Group 33"/>
            <p:cNvGrpSpPr>
              <a:grpSpLocks/>
            </p:cNvGrpSpPr>
            <p:nvPr/>
          </p:nvGrpSpPr>
          <p:grpSpPr bwMode="auto">
            <a:xfrm>
              <a:off x="1836" y="1976"/>
              <a:ext cx="370" cy="369"/>
              <a:chOff x="362" y="2318"/>
              <a:chExt cx="370" cy="369"/>
            </a:xfrm>
          </p:grpSpPr>
          <p:sp>
            <p:nvSpPr>
              <p:cNvPr id="2897954"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5"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6" name="Group 36"/>
            <p:cNvGrpSpPr>
              <a:grpSpLocks/>
            </p:cNvGrpSpPr>
            <p:nvPr/>
          </p:nvGrpSpPr>
          <p:grpSpPr bwMode="auto">
            <a:xfrm>
              <a:off x="2204" y="1976"/>
              <a:ext cx="370" cy="369"/>
              <a:chOff x="362" y="2318"/>
              <a:chExt cx="370" cy="369"/>
            </a:xfrm>
          </p:grpSpPr>
          <p:sp>
            <p:nvSpPr>
              <p:cNvPr id="2897957"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8"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9" name="Group 39"/>
            <p:cNvGrpSpPr>
              <a:grpSpLocks/>
            </p:cNvGrpSpPr>
            <p:nvPr/>
          </p:nvGrpSpPr>
          <p:grpSpPr bwMode="auto">
            <a:xfrm>
              <a:off x="2572" y="1976"/>
              <a:ext cx="370" cy="369"/>
              <a:chOff x="362" y="2318"/>
              <a:chExt cx="370" cy="369"/>
            </a:xfrm>
          </p:grpSpPr>
          <p:sp>
            <p:nvSpPr>
              <p:cNvPr id="2897960"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61"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62" name="Group 42"/>
            <p:cNvGrpSpPr>
              <a:grpSpLocks/>
            </p:cNvGrpSpPr>
            <p:nvPr/>
          </p:nvGrpSpPr>
          <p:grpSpPr bwMode="auto">
            <a:xfrm>
              <a:off x="2940" y="1976"/>
              <a:ext cx="370" cy="369"/>
              <a:chOff x="362" y="2318"/>
              <a:chExt cx="370" cy="369"/>
            </a:xfrm>
          </p:grpSpPr>
          <p:sp>
            <p:nvSpPr>
              <p:cNvPr id="2897963"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64"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897965" name="Text Box 45"/>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1996</a:t>
            </a:r>
          </a:p>
        </p:txBody>
      </p:sp>
    </p:spTree>
    <p:extLst>
      <p:ext uri="{BB962C8B-B14F-4D97-AF65-F5344CB8AC3E}">
        <p14:creationId xmlns:p14="http://schemas.microsoft.com/office/powerpoint/2010/main" val="1670459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897923"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897924" name="Group 4"/>
          <p:cNvGrpSpPr>
            <a:grpSpLocks/>
          </p:cNvGrpSpPr>
          <p:nvPr/>
        </p:nvGrpSpPr>
        <p:grpSpPr bwMode="auto">
          <a:xfrm>
            <a:off x="2314575" y="1827213"/>
            <a:ext cx="4325938" cy="4303712"/>
            <a:chOff x="1557" y="1124"/>
            <a:chExt cx="2725" cy="2711"/>
          </a:xfrm>
        </p:grpSpPr>
        <p:sp>
          <p:nvSpPr>
            <p:cNvPr id="2897925"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6"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7"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8"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29"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0"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1"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2"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3"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4"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5"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6"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897937" name="Line 17"/>
          <p:cNvSpPr>
            <a:spLocks noChangeShapeType="1"/>
          </p:cNvSpPr>
          <p:nvPr/>
        </p:nvSpPr>
        <p:spPr bwMode="auto">
          <a:xfrm>
            <a:off x="1746250" y="2641600"/>
            <a:ext cx="441325" cy="1355725"/>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38" name="Text Box 1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897939" name="Text Box 19"/>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897940" name="Group 20"/>
          <p:cNvGrpSpPr>
            <a:grpSpLocks/>
          </p:cNvGrpSpPr>
          <p:nvPr/>
        </p:nvGrpSpPr>
        <p:grpSpPr bwMode="auto">
          <a:xfrm rot="4502188">
            <a:off x="2016125" y="4329113"/>
            <a:ext cx="560388" cy="138112"/>
            <a:chOff x="364" y="1976"/>
            <a:chExt cx="2946" cy="369"/>
          </a:xfrm>
        </p:grpSpPr>
        <p:grpSp>
          <p:nvGrpSpPr>
            <p:cNvPr id="2897941" name="Group 21"/>
            <p:cNvGrpSpPr>
              <a:grpSpLocks/>
            </p:cNvGrpSpPr>
            <p:nvPr/>
          </p:nvGrpSpPr>
          <p:grpSpPr bwMode="auto">
            <a:xfrm>
              <a:off x="364" y="1976"/>
              <a:ext cx="370" cy="369"/>
              <a:chOff x="362" y="2318"/>
              <a:chExt cx="370" cy="369"/>
            </a:xfrm>
          </p:grpSpPr>
          <p:sp>
            <p:nvSpPr>
              <p:cNvPr id="2897942" name="Freeform 2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3" name="Freeform 2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44" name="Group 24"/>
            <p:cNvGrpSpPr>
              <a:grpSpLocks/>
            </p:cNvGrpSpPr>
            <p:nvPr/>
          </p:nvGrpSpPr>
          <p:grpSpPr bwMode="auto">
            <a:xfrm>
              <a:off x="732" y="1976"/>
              <a:ext cx="370" cy="369"/>
              <a:chOff x="362" y="2318"/>
              <a:chExt cx="370" cy="369"/>
            </a:xfrm>
          </p:grpSpPr>
          <p:sp>
            <p:nvSpPr>
              <p:cNvPr id="2897945" name="Freeform 2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6" name="Freeform 2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47" name="Group 27"/>
            <p:cNvGrpSpPr>
              <a:grpSpLocks/>
            </p:cNvGrpSpPr>
            <p:nvPr/>
          </p:nvGrpSpPr>
          <p:grpSpPr bwMode="auto">
            <a:xfrm>
              <a:off x="1100" y="1976"/>
              <a:ext cx="370" cy="369"/>
              <a:chOff x="362" y="2318"/>
              <a:chExt cx="370" cy="369"/>
            </a:xfrm>
          </p:grpSpPr>
          <p:sp>
            <p:nvSpPr>
              <p:cNvPr id="2897948" name="Freeform 2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49" name="Freeform 2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0" name="Group 30"/>
            <p:cNvGrpSpPr>
              <a:grpSpLocks/>
            </p:cNvGrpSpPr>
            <p:nvPr/>
          </p:nvGrpSpPr>
          <p:grpSpPr bwMode="auto">
            <a:xfrm>
              <a:off x="1468" y="1976"/>
              <a:ext cx="370" cy="369"/>
              <a:chOff x="362" y="2318"/>
              <a:chExt cx="370" cy="369"/>
            </a:xfrm>
          </p:grpSpPr>
          <p:sp>
            <p:nvSpPr>
              <p:cNvPr id="2897951" name="Freeform 3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2" name="Freeform 3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3" name="Group 33"/>
            <p:cNvGrpSpPr>
              <a:grpSpLocks/>
            </p:cNvGrpSpPr>
            <p:nvPr/>
          </p:nvGrpSpPr>
          <p:grpSpPr bwMode="auto">
            <a:xfrm>
              <a:off x="1836" y="1976"/>
              <a:ext cx="370" cy="369"/>
              <a:chOff x="362" y="2318"/>
              <a:chExt cx="370" cy="369"/>
            </a:xfrm>
          </p:grpSpPr>
          <p:sp>
            <p:nvSpPr>
              <p:cNvPr id="2897954" name="Freeform 3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5" name="Freeform 3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6" name="Group 36"/>
            <p:cNvGrpSpPr>
              <a:grpSpLocks/>
            </p:cNvGrpSpPr>
            <p:nvPr/>
          </p:nvGrpSpPr>
          <p:grpSpPr bwMode="auto">
            <a:xfrm>
              <a:off x="2204" y="1976"/>
              <a:ext cx="370" cy="369"/>
              <a:chOff x="362" y="2318"/>
              <a:chExt cx="370" cy="369"/>
            </a:xfrm>
          </p:grpSpPr>
          <p:sp>
            <p:nvSpPr>
              <p:cNvPr id="2897957" name="Freeform 3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58" name="Freeform 3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59" name="Group 39"/>
            <p:cNvGrpSpPr>
              <a:grpSpLocks/>
            </p:cNvGrpSpPr>
            <p:nvPr/>
          </p:nvGrpSpPr>
          <p:grpSpPr bwMode="auto">
            <a:xfrm>
              <a:off x="2572" y="1976"/>
              <a:ext cx="370" cy="369"/>
              <a:chOff x="362" y="2318"/>
              <a:chExt cx="370" cy="369"/>
            </a:xfrm>
          </p:grpSpPr>
          <p:sp>
            <p:nvSpPr>
              <p:cNvPr id="2897960" name="Freeform 4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61" name="Freeform 4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7962" name="Group 42"/>
            <p:cNvGrpSpPr>
              <a:grpSpLocks/>
            </p:cNvGrpSpPr>
            <p:nvPr/>
          </p:nvGrpSpPr>
          <p:grpSpPr bwMode="auto">
            <a:xfrm>
              <a:off x="2940" y="1976"/>
              <a:ext cx="370" cy="369"/>
              <a:chOff x="362" y="2318"/>
              <a:chExt cx="370" cy="369"/>
            </a:xfrm>
          </p:grpSpPr>
          <p:sp>
            <p:nvSpPr>
              <p:cNvPr id="2897963" name="Freeform 4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7964" name="Freeform 4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897965" name="Text Box 45"/>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1996</a:t>
            </a:r>
          </a:p>
        </p:txBody>
      </p:sp>
    </p:spTree>
    <p:extLst>
      <p:ext uri="{BB962C8B-B14F-4D97-AF65-F5344CB8AC3E}">
        <p14:creationId xmlns:p14="http://schemas.microsoft.com/office/powerpoint/2010/main" val="3777596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898947"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898948" name="Group 4"/>
          <p:cNvGrpSpPr>
            <a:grpSpLocks/>
          </p:cNvGrpSpPr>
          <p:nvPr/>
        </p:nvGrpSpPr>
        <p:grpSpPr bwMode="auto">
          <a:xfrm>
            <a:off x="2314575" y="1827213"/>
            <a:ext cx="4325938" cy="4303712"/>
            <a:chOff x="1557" y="1124"/>
            <a:chExt cx="2725" cy="2711"/>
          </a:xfrm>
        </p:grpSpPr>
        <p:sp>
          <p:nvSpPr>
            <p:cNvPr id="2898949"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0"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1"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2"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3"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4"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5"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6"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7"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8"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59"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60"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61" name="Group 17"/>
          <p:cNvGrpSpPr>
            <a:grpSpLocks/>
          </p:cNvGrpSpPr>
          <p:nvPr/>
        </p:nvGrpSpPr>
        <p:grpSpPr bwMode="auto">
          <a:xfrm>
            <a:off x="1746250" y="2641600"/>
            <a:ext cx="441325" cy="1355725"/>
            <a:chOff x="1092" y="1718"/>
            <a:chExt cx="278" cy="854"/>
          </a:xfrm>
        </p:grpSpPr>
        <p:sp>
          <p:nvSpPr>
            <p:cNvPr id="2898962"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63"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64"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898965" name="Text Box 21"/>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898966" name="Text Box 22"/>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898967" name="Text Box 23"/>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898968" name="Text Box 24"/>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898969" name="Group 25"/>
          <p:cNvGrpSpPr>
            <a:grpSpLocks/>
          </p:cNvGrpSpPr>
          <p:nvPr/>
        </p:nvGrpSpPr>
        <p:grpSpPr bwMode="auto">
          <a:xfrm rot="4502188">
            <a:off x="2016125" y="4329113"/>
            <a:ext cx="560388" cy="138112"/>
            <a:chOff x="364" y="1976"/>
            <a:chExt cx="2946" cy="369"/>
          </a:xfrm>
        </p:grpSpPr>
        <p:grpSp>
          <p:nvGrpSpPr>
            <p:cNvPr id="2898970" name="Group 26"/>
            <p:cNvGrpSpPr>
              <a:grpSpLocks/>
            </p:cNvGrpSpPr>
            <p:nvPr/>
          </p:nvGrpSpPr>
          <p:grpSpPr bwMode="auto">
            <a:xfrm>
              <a:off x="364" y="1976"/>
              <a:ext cx="370" cy="369"/>
              <a:chOff x="362" y="2318"/>
              <a:chExt cx="370" cy="369"/>
            </a:xfrm>
          </p:grpSpPr>
          <p:sp>
            <p:nvSpPr>
              <p:cNvPr id="2898971"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72"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73" name="Group 29"/>
            <p:cNvGrpSpPr>
              <a:grpSpLocks/>
            </p:cNvGrpSpPr>
            <p:nvPr/>
          </p:nvGrpSpPr>
          <p:grpSpPr bwMode="auto">
            <a:xfrm>
              <a:off x="732" y="1976"/>
              <a:ext cx="370" cy="369"/>
              <a:chOff x="362" y="2318"/>
              <a:chExt cx="370" cy="369"/>
            </a:xfrm>
          </p:grpSpPr>
          <p:sp>
            <p:nvSpPr>
              <p:cNvPr id="2898974" name="Freeform 3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75" name="Freeform 3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76" name="Group 32"/>
            <p:cNvGrpSpPr>
              <a:grpSpLocks/>
            </p:cNvGrpSpPr>
            <p:nvPr/>
          </p:nvGrpSpPr>
          <p:grpSpPr bwMode="auto">
            <a:xfrm>
              <a:off x="1100" y="1976"/>
              <a:ext cx="370" cy="369"/>
              <a:chOff x="362" y="2318"/>
              <a:chExt cx="370" cy="369"/>
            </a:xfrm>
          </p:grpSpPr>
          <p:sp>
            <p:nvSpPr>
              <p:cNvPr id="2898977" name="Freeform 3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78" name="Freeform 3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79" name="Group 35"/>
            <p:cNvGrpSpPr>
              <a:grpSpLocks/>
            </p:cNvGrpSpPr>
            <p:nvPr/>
          </p:nvGrpSpPr>
          <p:grpSpPr bwMode="auto">
            <a:xfrm>
              <a:off x="1468" y="1976"/>
              <a:ext cx="370" cy="369"/>
              <a:chOff x="362" y="2318"/>
              <a:chExt cx="370" cy="369"/>
            </a:xfrm>
          </p:grpSpPr>
          <p:sp>
            <p:nvSpPr>
              <p:cNvPr id="2898980" name="Freeform 3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81" name="Freeform 3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82" name="Group 38"/>
            <p:cNvGrpSpPr>
              <a:grpSpLocks/>
            </p:cNvGrpSpPr>
            <p:nvPr/>
          </p:nvGrpSpPr>
          <p:grpSpPr bwMode="auto">
            <a:xfrm>
              <a:off x="1836" y="1976"/>
              <a:ext cx="370" cy="369"/>
              <a:chOff x="362" y="2318"/>
              <a:chExt cx="370" cy="369"/>
            </a:xfrm>
          </p:grpSpPr>
          <p:sp>
            <p:nvSpPr>
              <p:cNvPr id="289898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8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85" name="Group 41"/>
            <p:cNvGrpSpPr>
              <a:grpSpLocks/>
            </p:cNvGrpSpPr>
            <p:nvPr/>
          </p:nvGrpSpPr>
          <p:grpSpPr bwMode="auto">
            <a:xfrm>
              <a:off x="2204" y="1976"/>
              <a:ext cx="370" cy="369"/>
              <a:chOff x="362" y="2318"/>
              <a:chExt cx="370" cy="369"/>
            </a:xfrm>
          </p:grpSpPr>
          <p:sp>
            <p:nvSpPr>
              <p:cNvPr id="289898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8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88" name="Group 44"/>
            <p:cNvGrpSpPr>
              <a:grpSpLocks/>
            </p:cNvGrpSpPr>
            <p:nvPr/>
          </p:nvGrpSpPr>
          <p:grpSpPr bwMode="auto">
            <a:xfrm>
              <a:off x="2572" y="1976"/>
              <a:ext cx="370" cy="369"/>
              <a:chOff x="362" y="2318"/>
              <a:chExt cx="370" cy="369"/>
            </a:xfrm>
          </p:grpSpPr>
          <p:sp>
            <p:nvSpPr>
              <p:cNvPr id="289898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9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8991" name="Group 47"/>
            <p:cNvGrpSpPr>
              <a:grpSpLocks/>
            </p:cNvGrpSpPr>
            <p:nvPr/>
          </p:nvGrpSpPr>
          <p:grpSpPr bwMode="auto">
            <a:xfrm>
              <a:off x="2940" y="1976"/>
              <a:ext cx="370" cy="369"/>
              <a:chOff x="362" y="2318"/>
              <a:chExt cx="370" cy="369"/>
            </a:xfrm>
          </p:grpSpPr>
          <p:sp>
            <p:nvSpPr>
              <p:cNvPr id="289899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899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898994" name="Text Box 50"/>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2000</a:t>
            </a:r>
          </a:p>
        </p:txBody>
      </p:sp>
    </p:spTree>
    <p:extLst>
      <p:ext uri="{BB962C8B-B14F-4D97-AF65-F5344CB8AC3E}">
        <p14:creationId xmlns:p14="http://schemas.microsoft.com/office/powerpoint/2010/main" val="1227235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899971"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899972" name="Group 4"/>
          <p:cNvGrpSpPr>
            <a:grpSpLocks/>
          </p:cNvGrpSpPr>
          <p:nvPr/>
        </p:nvGrpSpPr>
        <p:grpSpPr bwMode="auto">
          <a:xfrm>
            <a:off x="2314575" y="1827213"/>
            <a:ext cx="4325938" cy="4303712"/>
            <a:chOff x="1557" y="1124"/>
            <a:chExt cx="2725" cy="2711"/>
          </a:xfrm>
        </p:grpSpPr>
        <p:sp>
          <p:nvSpPr>
            <p:cNvPr id="2899973"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4"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5"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6"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7"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8"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79"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0"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1"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2"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3"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4"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9985" name="Group 17"/>
          <p:cNvGrpSpPr>
            <a:grpSpLocks/>
          </p:cNvGrpSpPr>
          <p:nvPr/>
        </p:nvGrpSpPr>
        <p:grpSpPr bwMode="auto">
          <a:xfrm>
            <a:off x="1746250" y="2641600"/>
            <a:ext cx="441325" cy="1355725"/>
            <a:chOff x="1092" y="1718"/>
            <a:chExt cx="278" cy="854"/>
          </a:xfrm>
        </p:grpSpPr>
        <p:sp>
          <p:nvSpPr>
            <p:cNvPr id="2899986"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7"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88"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899989" name="Text Box 21"/>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899990" name="Text Box 22"/>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899991" name="Text Box 23"/>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899992" name="Text Box 24"/>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899993" name="Group 25"/>
          <p:cNvGrpSpPr>
            <a:grpSpLocks/>
          </p:cNvGrpSpPr>
          <p:nvPr/>
        </p:nvGrpSpPr>
        <p:grpSpPr bwMode="auto">
          <a:xfrm rot="4502188">
            <a:off x="2016125" y="4329113"/>
            <a:ext cx="560388" cy="138112"/>
            <a:chOff x="364" y="1976"/>
            <a:chExt cx="2946" cy="369"/>
          </a:xfrm>
        </p:grpSpPr>
        <p:grpSp>
          <p:nvGrpSpPr>
            <p:cNvPr id="2899994" name="Group 26"/>
            <p:cNvGrpSpPr>
              <a:grpSpLocks/>
            </p:cNvGrpSpPr>
            <p:nvPr/>
          </p:nvGrpSpPr>
          <p:grpSpPr bwMode="auto">
            <a:xfrm>
              <a:off x="364" y="1976"/>
              <a:ext cx="370" cy="369"/>
              <a:chOff x="362" y="2318"/>
              <a:chExt cx="370" cy="369"/>
            </a:xfrm>
          </p:grpSpPr>
          <p:sp>
            <p:nvSpPr>
              <p:cNvPr id="2899995"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96"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899997" name="Group 29"/>
            <p:cNvGrpSpPr>
              <a:grpSpLocks/>
            </p:cNvGrpSpPr>
            <p:nvPr/>
          </p:nvGrpSpPr>
          <p:grpSpPr bwMode="auto">
            <a:xfrm>
              <a:off x="732" y="1976"/>
              <a:ext cx="370" cy="369"/>
              <a:chOff x="362" y="2318"/>
              <a:chExt cx="370" cy="369"/>
            </a:xfrm>
          </p:grpSpPr>
          <p:sp>
            <p:nvSpPr>
              <p:cNvPr id="2899998" name="Freeform 3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899999" name="Freeform 3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00" name="Group 32"/>
            <p:cNvGrpSpPr>
              <a:grpSpLocks/>
            </p:cNvGrpSpPr>
            <p:nvPr/>
          </p:nvGrpSpPr>
          <p:grpSpPr bwMode="auto">
            <a:xfrm>
              <a:off x="1100" y="1976"/>
              <a:ext cx="370" cy="369"/>
              <a:chOff x="362" y="2318"/>
              <a:chExt cx="370" cy="369"/>
            </a:xfrm>
          </p:grpSpPr>
          <p:sp>
            <p:nvSpPr>
              <p:cNvPr id="2900001" name="Freeform 3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02" name="Freeform 3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03" name="Group 35"/>
            <p:cNvGrpSpPr>
              <a:grpSpLocks/>
            </p:cNvGrpSpPr>
            <p:nvPr/>
          </p:nvGrpSpPr>
          <p:grpSpPr bwMode="auto">
            <a:xfrm>
              <a:off x="1468" y="1976"/>
              <a:ext cx="370" cy="369"/>
              <a:chOff x="362" y="2318"/>
              <a:chExt cx="370" cy="369"/>
            </a:xfrm>
          </p:grpSpPr>
          <p:sp>
            <p:nvSpPr>
              <p:cNvPr id="2900004" name="Freeform 3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05" name="Freeform 3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06" name="Group 38"/>
            <p:cNvGrpSpPr>
              <a:grpSpLocks/>
            </p:cNvGrpSpPr>
            <p:nvPr/>
          </p:nvGrpSpPr>
          <p:grpSpPr bwMode="auto">
            <a:xfrm>
              <a:off x="1836" y="1976"/>
              <a:ext cx="370" cy="369"/>
              <a:chOff x="362" y="2318"/>
              <a:chExt cx="370" cy="369"/>
            </a:xfrm>
          </p:grpSpPr>
          <p:sp>
            <p:nvSpPr>
              <p:cNvPr id="2900007"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08"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09" name="Group 41"/>
            <p:cNvGrpSpPr>
              <a:grpSpLocks/>
            </p:cNvGrpSpPr>
            <p:nvPr/>
          </p:nvGrpSpPr>
          <p:grpSpPr bwMode="auto">
            <a:xfrm>
              <a:off x="2204" y="1976"/>
              <a:ext cx="370" cy="369"/>
              <a:chOff x="362" y="2318"/>
              <a:chExt cx="370" cy="369"/>
            </a:xfrm>
          </p:grpSpPr>
          <p:sp>
            <p:nvSpPr>
              <p:cNvPr id="2900010"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11"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12" name="Group 44"/>
            <p:cNvGrpSpPr>
              <a:grpSpLocks/>
            </p:cNvGrpSpPr>
            <p:nvPr/>
          </p:nvGrpSpPr>
          <p:grpSpPr bwMode="auto">
            <a:xfrm>
              <a:off x="2572" y="1976"/>
              <a:ext cx="370" cy="369"/>
              <a:chOff x="362" y="2318"/>
              <a:chExt cx="370" cy="369"/>
            </a:xfrm>
          </p:grpSpPr>
          <p:sp>
            <p:nvSpPr>
              <p:cNvPr id="2900013"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14"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0015" name="Group 47"/>
            <p:cNvGrpSpPr>
              <a:grpSpLocks/>
            </p:cNvGrpSpPr>
            <p:nvPr/>
          </p:nvGrpSpPr>
          <p:grpSpPr bwMode="auto">
            <a:xfrm>
              <a:off x="2940" y="1976"/>
              <a:ext cx="370" cy="369"/>
              <a:chOff x="362" y="2318"/>
              <a:chExt cx="370" cy="369"/>
            </a:xfrm>
          </p:grpSpPr>
          <p:sp>
            <p:nvSpPr>
              <p:cNvPr id="2900016"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017"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0018" name="Text Box 50"/>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2001</a:t>
            </a:r>
          </a:p>
        </p:txBody>
      </p:sp>
      <p:sp>
        <p:nvSpPr>
          <p:cNvPr id="2900019" name="Oval 51"/>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0020" name="Oval 52"/>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0021" name="Oval 53"/>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Tree>
    <p:extLst>
      <p:ext uri="{BB962C8B-B14F-4D97-AF65-F5344CB8AC3E}">
        <p14:creationId xmlns:p14="http://schemas.microsoft.com/office/powerpoint/2010/main" val="1400145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0995"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900996" name="Group 4"/>
          <p:cNvGrpSpPr>
            <a:grpSpLocks/>
          </p:cNvGrpSpPr>
          <p:nvPr/>
        </p:nvGrpSpPr>
        <p:grpSpPr bwMode="auto">
          <a:xfrm>
            <a:off x="2314575" y="1827213"/>
            <a:ext cx="4325938" cy="4303712"/>
            <a:chOff x="1557" y="1124"/>
            <a:chExt cx="2725" cy="2711"/>
          </a:xfrm>
        </p:grpSpPr>
        <p:sp>
          <p:nvSpPr>
            <p:cNvPr id="2900997"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998"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0999"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0"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1"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2"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3"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4"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5"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6"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7"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08"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09" name="Group 17"/>
          <p:cNvGrpSpPr>
            <a:grpSpLocks/>
          </p:cNvGrpSpPr>
          <p:nvPr/>
        </p:nvGrpSpPr>
        <p:grpSpPr bwMode="auto">
          <a:xfrm>
            <a:off x="1746250" y="2641600"/>
            <a:ext cx="441325" cy="1355725"/>
            <a:chOff x="1092" y="1718"/>
            <a:chExt cx="278" cy="854"/>
          </a:xfrm>
        </p:grpSpPr>
        <p:sp>
          <p:nvSpPr>
            <p:cNvPr id="2901010"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11"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12"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1013" name="Line 21"/>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14" name="Text Box 22"/>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1015" name="Text Box 23"/>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1016" name="Text Box 24"/>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1017" name="Text Box 25"/>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1036" name="Text Box 44"/>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901037" name="Group 45"/>
          <p:cNvGrpSpPr>
            <a:grpSpLocks/>
          </p:cNvGrpSpPr>
          <p:nvPr/>
        </p:nvGrpSpPr>
        <p:grpSpPr bwMode="auto">
          <a:xfrm rot="4502188">
            <a:off x="2016125" y="4329113"/>
            <a:ext cx="560388" cy="138112"/>
            <a:chOff x="364" y="1976"/>
            <a:chExt cx="2946" cy="369"/>
          </a:xfrm>
        </p:grpSpPr>
        <p:grpSp>
          <p:nvGrpSpPr>
            <p:cNvPr id="2901038" name="Group 46"/>
            <p:cNvGrpSpPr>
              <a:grpSpLocks/>
            </p:cNvGrpSpPr>
            <p:nvPr/>
          </p:nvGrpSpPr>
          <p:grpSpPr bwMode="auto">
            <a:xfrm>
              <a:off x="364" y="1976"/>
              <a:ext cx="370" cy="369"/>
              <a:chOff x="362" y="2318"/>
              <a:chExt cx="370" cy="369"/>
            </a:xfrm>
          </p:grpSpPr>
          <p:sp>
            <p:nvSpPr>
              <p:cNvPr id="2901039" name="Freeform 4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40" name="Freeform 4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41" name="Group 49"/>
            <p:cNvGrpSpPr>
              <a:grpSpLocks/>
            </p:cNvGrpSpPr>
            <p:nvPr/>
          </p:nvGrpSpPr>
          <p:grpSpPr bwMode="auto">
            <a:xfrm>
              <a:off x="732" y="1976"/>
              <a:ext cx="370" cy="369"/>
              <a:chOff x="362" y="2318"/>
              <a:chExt cx="370" cy="369"/>
            </a:xfrm>
          </p:grpSpPr>
          <p:sp>
            <p:nvSpPr>
              <p:cNvPr id="2901042" name="Freeform 5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43" name="Freeform 5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44" name="Group 52"/>
            <p:cNvGrpSpPr>
              <a:grpSpLocks/>
            </p:cNvGrpSpPr>
            <p:nvPr/>
          </p:nvGrpSpPr>
          <p:grpSpPr bwMode="auto">
            <a:xfrm>
              <a:off x="1100" y="1976"/>
              <a:ext cx="370" cy="369"/>
              <a:chOff x="362" y="2318"/>
              <a:chExt cx="370" cy="369"/>
            </a:xfrm>
          </p:grpSpPr>
          <p:sp>
            <p:nvSpPr>
              <p:cNvPr id="2901045" name="Freeform 5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46" name="Freeform 5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47" name="Group 55"/>
            <p:cNvGrpSpPr>
              <a:grpSpLocks/>
            </p:cNvGrpSpPr>
            <p:nvPr/>
          </p:nvGrpSpPr>
          <p:grpSpPr bwMode="auto">
            <a:xfrm>
              <a:off x="1468" y="1976"/>
              <a:ext cx="370" cy="369"/>
              <a:chOff x="362" y="2318"/>
              <a:chExt cx="370" cy="369"/>
            </a:xfrm>
          </p:grpSpPr>
          <p:sp>
            <p:nvSpPr>
              <p:cNvPr id="2901048" name="Freeform 5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49" name="Freeform 5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50" name="Group 58"/>
            <p:cNvGrpSpPr>
              <a:grpSpLocks/>
            </p:cNvGrpSpPr>
            <p:nvPr/>
          </p:nvGrpSpPr>
          <p:grpSpPr bwMode="auto">
            <a:xfrm>
              <a:off x="1836" y="1976"/>
              <a:ext cx="370" cy="369"/>
              <a:chOff x="362" y="2318"/>
              <a:chExt cx="370" cy="369"/>
            </a:xfrm>
          </p:grpSpPr>
          <p:sp>
            <p:nvSpPr>
              <p:cNvPr id="2901051"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52"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53" name="Group 61"/>
            <p:cNvGrpSpPr>
              <a:grpSpLocks/>
            </p:cNvGrpSpPr>
            <p:nvPr/>
          </p:nvGrpSpPr>
          <p:grpSpPr bwMode="auto">
            <a:xfrm>
              <a:off x="2204" y="1976"/>
              <a:ext cx="370" cy="369"/>
              <a:chOff x="362" y="2318"/>
              <a:chExt cx="370" cy="369"/>
            </a:xfrm>
          </p:grpSpPr>
          <p:sp>
            <p:nvSpPr>
              <p:cNvPr id="2901054"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55"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56" name="Group 64"/>
            <p:cNvGrpSpPr>
              <a:grpSpLocks/>
            </p:cNvGrpSpPr>
            <p:nvPr/>
          </p:nvGrpSpPr>
          <p:grpSpPr bwMode="auto">
            <a:xfrm>
              <a:off x="2572" y="1976"/>
              <a:ext cx="370" cy="369"/>
              <a:chOff x="362" y="2318"/>
              <a:chExt cx="370" cy="369"/>
            </a:xfrm>
          </p:grpSpPr>
          <p:sp>
            <p:nvSpPr>
              <p:cNvPr id="2901057"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58"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1059" name="Group 67"/>
            <p:cNvGrpSpPr>
              <a:grpSpLocks/>
            </p:cNvGrpSpPr>
            <p:nvPr/>
          </p:nvGrpSpPr>
          <p:grpSpPr bwMode="auto">
            <a:xfrm>
              <a:off x="2940" y="1976"/>
              <a:ext cx="370" cy="369"/>
              <a:chOff x="362" y="2318"/>
              <a:chExt cx="370" cy="369"/>
            </a:xfrm>
          </p:grpSpPr>
          <p:sp>
            <p:nvSpPr>
              <p:cNvPr id="2901060"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1061"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1062" name="Text Box 70"/>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2001</a:t>
            </a:r>
          </a:p>
        </p:txBody>
      </p:sp>
      <p:sp>
        <p:nvSpPr>
          <p:cNvPr id="2901063" name="Oval 71"/>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1064" name="Oval 72"/>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1065" name="Oval 73"/>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75"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spTree>
    <p:extLst>
      <p:ext uri="{BB962C8B-B14F-4D97-AF65-F5344CB8AC3E}">
        <p14:creationId xmlns:p14="http://schemas.microsoft.com/office/powerpoint/2010/main" val="1946568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63" name="Text Box 3"/>
          <p:cNvSpPr txBox="1">
            <a:spLocks noChangeAspect="1" noChangeArrowheads="1"/>
          </p:cNvSpPr>
          <p:nvPr/>
        </p:nvSpPr>
        <p:spPr bwMode="auto">
          <a:xfrm rot="16200000">
            <a:off x="7455103" y="3387532"/>
            <a:ext cx="2434820"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a:solidFill>
                  <a:srgbClr val="000000"/>
                </a:solidFill>
                <a:latin typeface="Arial" panose="020B0604020202020204" pitchFamily="34" charset="0"/>
              </a:rPr>
              <a:t>ADSC Quantum 315r</a:t>
            </a:r>
          </a:p>
        </p:txBody>
      </p:sp>
      <p:sp>
        <p:nvSpPr>
          <p:cNvPr id="29081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65"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66"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67" name="Rectangle 7"/>
          <p:cNvSpPr>
            <a:spLocks noGrp="1" noChangeArrowheads="1"/>
          </p:cNvSpPr>
          <p:nvPr>
            <p:ph type="title"/>
          </p:nvPr>
        </p:nvSpPr>
        <p:spPr>
          <a:xfrm>
            <a:off x="685800" y="0"/>
            <a:ext cx="7772400" cy="1143000"/>
          </a:xfrm>
        </p:spPr>
        <p:txBody>
          <a:bodyPr/>
          <a:lstStyle/>
          <a:p>
            <a:r>
              <a:rPr lang="en-US" altLang="en-US" dirty="0"/>
              <a:t>ALS 8.3.1 optics</a:t>
            </a:r>
          </a:p>
        </p:txBody>
      </p:sp>
      <p:pic>
        <p:nvPicPr>
          <p:cNvPr id="29081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70"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nvGrpSpPr>
          <p:cNvPr id="2908171" name="Group 11"/>
          <p:cNvGrpSpPr>
            <a:grpSpLocks/>
          </p:cNvGrpSpPr>
          <p:nvPr/>
        </p:nvGrpSpPr>
        <p:grpSpPr bwMode="auto">
          <a:xfrm>
            <a:off x="6413500" y="2738438"/>
            <a:ext cx="1387475" cy="2276475"/>
            <a:chOff x="2962" y="1779"/>
            <a:chExt cx="874" cy="1434"/>
          </a:xfrm>
        </p:grpSpPr>
        <p:pic>
          <p:nvPicPr>
            <p:cNvPr id="2908172"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08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8177" name="Text Box 17"/>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08178" name="Text Box 18"/>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08179" name="Text Box 19"/>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08180" name="Text Box 20"/>
          <p:cNvSpPr txBox="1">
            <a:spLocks noChangeAspect="1" noChangeArrowheads="1"/>
          </p:cNvSpPr>
          <p:nvPr/>
        </p:nvSpPr>
        <p:spPr bwMode="auto">
          <a:xfrm>
            <a:off x="2439268"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Si(111)</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08181" name="Text Box 21"/>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08182"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3"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4"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5"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6"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87"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88"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9"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0"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1"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92"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3" name="Text Box 33"/>
          <p:cNvSpPr txBox="1">
            <a:spLocks noChangeAspect="1" noChangeArrowheads="1"/>
          </p:cNvSpPr>
          <p:nvPr/>
        </p:nvSpPr>
        <p:spPr bwMode="auto">
          <a:xfrm>
            <a:off x="5076149" y="1947863"/>
            <a:ext cx="810977"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pinhole</a:t>
            </a:r>
          </a:p>
        </p:txBody>
      </p:sp>
      <p:sp>
        <p:nvSpPr>
          <p:cNvPr id="2908194" name="Text Box 34"/>
          <p:cNvSpPr txBox="1">
            <a:spLocks noChangeAspect="1" noChangeArrowheads="1"/>
          </p:cNvSpPr>
          <p:nvPr/>
        </p:nvSpPr>
        <p:spPr bwMode="auto">
          <a:xfrm>
            <a:off x="6425695" y="1911350"/>
            <a:ext cx="77571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Scatter</a:t>
            </a:r>
          </a:p>
          <a:p>
            <a:pPr algn="ctr" eaLnBrk="0" hangingPunct="0"/>
            <a:r>
              <a:rPr lang="en-US" altLang="en-US" sz="1700" b="1" dirty="0">
                <a:solidFill>
                  <a:srgbClr val="000000"/>
                </a:solidFill>
                <a:latin typeface="Arial" panose="020B0604020202020204" pitchFamily="34" charset="0"/>
              </a:rPr>
              <a:t>guard</a:t>
            </a:r>
          </a:p>
        </p:txBody>
      </p:sp>
      <p:sp>
        <p:nvSpPr>
          <p:cNvPr id="2908195"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6"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7"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200"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1"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2"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3" name="Text Box 43"/>
          <p:cNvSpPr txBox="1">
            <a:spLocks noChangeAspect="1" noChangeArrowheads="1"/>
          </p:cNvSpPr>
          <p:nvPr/>
        </p:nvSpPr>
        <p:spPr bwMode="auto">
          <a:xfrm>
            <a:off x="4062773"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08204"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205" name="Text Box 45"/>
          <p:cNvSpPr txBox="1">
            <a:spLocks noChangeArrowheads="1"/>
          </p:cNvSpPr>
          <p:nvPr/>
        </p:nvSpPr>
        <p:spPr bwMode="auto">
          <a:xfrm>
            <a:off x="1012718" y="990600"/>
            <a:ext cx="674550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300" dirty="0">
                <a:latin typeface="Arial" panose="020B0604020202020204" pitchFamily="34" charset="0"/>
              </a:rPr>
              <a:t>MacDowell et. al. (2004) </a:t>
            </a:r>
            <a:r>
              <a:rPr lang="en-US" altLang="en-US" sz="2300" i="1" dirty="0">
                <a:latin typeface="Arial" panose="020B0604020202020204" pitchFamily="34" charset="0"/>
              </a:rPr>
              <a:t>J. Sync. Rad.</a:t>
            </a:r>
            <a:r>
              <a:rPr lang="en-US" altLang="en-US" sz="2300" dirty="0">
                <a:latin typeface="Arial" panose="020B0604020202020204" pitchFamily="34" charset="0"/>
              </a:rPr>
              <a:t> </a:t>
            </a:r>
            <a:r>
              <a:rPr lang="en-US" altLang="en-US" sz="2300" b="1" dirty="0">
                <a:latin typeface="Arial" panose="020B0604020202020204" pitchFamily="34" charset="0"/>
              </a:rPr>
              <a:t>11</a:t>
            </a:r>
            <a:r>
              <a:rPr lang="en-US" altLang="en-US" sz="2300" dirty="0">
                <a:latin typeface="Arial" panose="020B0604020202020204" pitchFamily="34" charset="0"/>
              </a:rPr>
              <a:t> 447-455</a:t>
            </a:r>
          </a:p>
        </p:txBody>
      </p:sp>
      <p:sp>
        <p:nvSpPr>
          <p:cNvPr id="46" name="Text Box 40"/>
          <p:cNvSpPr txBox="1">
            <a:spLocks noChangeArrowheads="1"/>
          </p:cNvSpPr>
          <p:nvPr/>
        </p:nvSpPr>
        <p:spPr bwMode="auto">
          <a:xfrm>
            <a:off x="2743200" y="5638800"/>
            <a:ext cx="6878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Arial" panose="020B0604020202020204" pitchFamily="34" charset="0"/>
              </a:rPr>
              <a:t> 2:1 demagnification cancels spherical aberrations</a:t>
            </a:r>
          </a:p>
          <a:p>
            <a:pPr>
              <a:spcBef>
                <a:spcPct val="50000"/>
              </a:spcBef>
            </a:pPr>
            <a:r>
              <a:rPr lang="en-US" altLang="en-US" b="1" dirty="0">
                <a:latin typeface="Arial" panose="020B0604020202020204" pitchFamily="34" charset="0"/>
              </a:rPr>
              <a:t>Pt/Rh mirrors   </a:t>
            </a:r>
            <a:r>
              <a:rPr lang="en-US" altLang="en-US" b="1" dirty="0" smtClean="0">
                <a:latin typeface="Arial" panose="020B0604020202020204" pitchFamily="34" charset="0"/>
              </a:rPr>
              <a:t>1.3 </a:t>
            </a:r>
            <a:r>
              <a:rPr lang="en-US" altLang="en-US" b="1" dirty="0">
                <a:latin typeface="Arial" panose="020B0604020202020204" pitchFamily="34" charset="0"/>
              </a:rPr>
              <a:t>x 10</a:t>
            </a:r>
            <a:r>
              <a:rPr lang="en-US" altLang="en-US" b="1" baseline="50000" dirty="0">
                <a:latin typeface="Arial" panose="020B0604020202020204" pitchFamily="34" charset="0"/>
              </a:rPr>
              <a:t>8</a:t>
            </a:r>
            <a:r>
              <a:rPr lang="en-US" altLang="en-US" b="1" dirty="0">
                <a:latin typeface="Arial" panose="020B0604020202020204" pitchFamily="34" charset="0"/>
              </a:rPr>
              <a:t> </a:t>
            </a:r>
            <a:r>
              <a:rPr lang="en-US" altLang="en-US" b="1" dirty="0" err="1">
                <a:latin typeface="Arial" panose="020B0604020202020204" pitchFamily="34" charset="0"/>
              </a:rPr>
              <a:t>ph</a:t>
            </a:r>
            <a:r>
              <a:rPr lang="en-US" altLang="en-US" b="1" dirty="0">
                <a:latin typeface="Arial" panose="020B0604020202020204" pitchFamily="34" charset="0"/>
              </a:rPr>
              <a:t>/s/</a:t>
            </a:r>
            <a:r>
              <a:rPr lang="el-GR" altLang="en-US" b="1" dirty="0">
                <a:latin typeface="Arial" panose="020B0604020202020204" pitchFamily="34" charset="0"/>
                <a:cs typeface="Arial" panose="020B0604020202020204" pitchFamily="34" charset="0"/>
              </a:rPr>
              <a:t>μ</a:t>
            </a:r>
            <a:r>
              <a:rPr lang="en-US" altLang="en-US" b="1" dirty="0">
                <a:latin typeface="Arial" panose="020B0604020202020204" pitchFamily="34" charset="0"/>
                <a:cs typeface="Arial" panose="020B0604020202020204" pitchFamily="34" charset="0"/>
              </a:rPr>
              <a:t>m</a:t>
            </a:r>
            <a:r>
              <a:rPr lang="en-US" altLang="en-US" b="1" baseline="30000" dirty="0">
                <a:latin typeface="Arial" panose="020B0604020202020204" pitchFamily="34" charset="0"/>
                <a:cs typeface="Arial" panose="020B0604020202020204" pitchFamily="34" charset="0"/>
              </a:rPr>
              <a:t>2</a:t>
            </a:r>
            <a:r>
              <a:rPr lang="en-US" altLang="en-US" b="1" dirty="0">
                <a:latin typeface="Arial" panose="020B0604020202020204" pitchFamily="34" charset="0"/>
                <a:cs typeface="Arial" panose="020B0604020202020204" pitchFamily="34" charset="0"/>
              </a:rPr>
              <a:t> ≈  300 s/</a:t>
            </a:r>
            <a:r>
              <a:rPr lang="en-US" altLang="en-US" b="1" dirty="0" err="1">
                <a:latin typeface="Arial" panose="020B0604020202020204" pitchFamily="34" charset="0"/>
                <a:cs typeface="Arial" panose="020B0604020202020204" pitchFamily="34" charset="0"/>
              </a:rPr>
              <a:t>xtal</a:t>
            </a:r>
            <a:r>
              <a:rPr lang="en-US" altLang="en-US" b="1" dirty="0">
                <a:latin typeface="Arial" panose="020B0604020202020204" pitchFamily="34" charset="0"/>
                <a:cs typeface="Arial" panose="020B0604020202020204" pitchFamily="34" charset="0"/>
              </a:rPr>
              <a:t> </a:t>
            </a:r>
            <a:endParaRPr lang="en-US" altLang="en-US" b="1" dirty="0">
              <a:latin typeface="Arial" panose="020B0604020202020204" pitchFamily="34" charset="0"/>
            </a:endParaRPr>
          </a:p>
          <a:p>
            <a:pPr>
              <a:spcBef>
                <a:spcPct val="50000"/>
              </a:spcBef>
            </a:pPr>
            <a:r>
              <a:rPr lang="en-US" altLang="en-US" b="1" dirty="0">
                <a:latin typeface="Arial" panose="020B0604020202020204" pitchFamily="34" charset="0"/>
              </a:rPr>
              <a:t> total power dissipation: 100 W</a:t>
            </a:r>
          </a:p>
        </p:txBody>
      </p:sp>
    </p:spTree>
    <p:extLst>
      <p:ext uri="{BB962C8B-B14F-4D97-AF65-F5344CB8AC3E}">
        <p14:creationId xmlns:p14="http://schemas.microsoft.com/office/powerpoint/2010/main" val="3132962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solidFill>
                  <a:srgbClr val="C00000"/>
                </a:solidFill>
              </a:rPr>
              <a:t>Read-out noise: 2 </a:t>
            </a:r>
            <a:r>
              <a:rPr lang="en-US" dirty="0" err="1" smtClean="0">
                <a:solidFill>
                  <a:srgbClr val="C00000"/>
                </a:solidFill>
              </a:rPr>
              <a:t>ph</a:t>
            </a:r>
            <a:r>
              <a:rPr lang="en-US" dirty="0" smtClean="0">
                <a:solidFill>
                  <a:srgbClr val="C00000"/>
                </a:solidFill>
              </a:rPr>
              <a:t>/pix</a:t>
            </a:r>
          </a:p>
          <a:p>
            <a:pPr lvl="1"/>
            <a:r>
              <a:rPr lang="en-US" dirty="0" smtClean="0"/>
              <a:t>100 ADU/pixel</a:t>
            </a:r>
          </a:p>
          <a:p>
            <a:r>
              <a:rPr lang="en-US" dirty="0" smtClean="0"/>
              <a:t>1.15s read-out, ~0.3 Hz</a:t>
            </a:r>
          </a:p>
          <a:p>
            <a:pPr lvl="1"/>
            <a:r>
              <a:rPr lang="en-US" dirty="0" smtClean="0"/>
              <a:t>23 min data set @ 30 </a:t>
            </a:r>
            <a:r>
              <a:rPr lang="en-US" dirty="0" err="1" smtClean="0"/>
              <a:t>MGy</a:t>
            </a:r>
            <a:endParaRPr lang="en-US" dirty="0" smtClean="0"/>
          </a:p>
          <a:p>
            <a:pPr lvl="1"/>
            <a:r>
              <a:rPr lang="en-US" dirty="0" err="1"/>
              <a:t>r</a:t>
            </a:r>
            <a:r>
              <a:rPr lang="en-US" dirty="0" err="1" smtClean="0"/>
              <a:t>astering</a:t>
            </a:r>
            <a:r>
              <a:rPr lang="en-US" dirty="0" smtClean="0"/>
              <a:t> impractical</a:t>
            </a:r>
          </a:p>
          <a:p>
            <a:r>
              <a:rPr lang="en-US" dirty="0" smtClean="0"/>
              <a:t>16 bits</a:t>
            </a:r>
          </a:p>
          <a:p>
            <a:r>
              <a:rPr lang="en-US" dirty="0" smtClean="0"/>
              <a:t>0.7% inactive area</a:t>
            </a:r>
          </a:p>
          <a:p>
            <a:r>
              <a:rPr lang="en-US" dirty="0" smtClean="0"/>
              <a:t>315 mm face; 80 </a:t>
            </a:r>
            <a:r>
              <a:rPr lang="el-GR" dirty="0" smtClean="0"/>
              <a:t>μ</a:t>
            </a:r>
            <a:r>
              <a:rPr lang="en-US" dirty="0" smtClean="0"/>
              <a:t>m PSF</a:t>
            </a:r>
          </a:p>
          <a:p>
            <a:pPr lvl="1"/>
            <a:r>
              <a:rPr lang="en-US" dirty="0" smtClean="0"/>
              <a:t>1312 orders across face</a:t>
            </a:r>
          </a:p>
          <a:p>
            <a:r>
              <a:rPr lang="en-US" dirty="0" smtClean="0"/>
              <a:t>No max count rate</a:t>
            </a:r>
          </a:p>
          <a:p>
            <a:r>
              <a:rPr lang="en-US" dirty="0" smtClean="0"/>
              <a:t>3% SHSSS error</a:t>
            </a:r>
          </a:p>
          <a:p>
            <a:pPr lvl="1"/>
            <a:r>
              <a:rPr lang="en-US" dirty="0" smtClean="0"/>
              <a:t>7235 eV optimal</a:t>
            </a:r>
            <a:endParaRPr lang="en-US" dirty="0"/>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solidFill>
                  <a:srgbClr val="C00000"/>
                </a:solidFill>
              </a:rPr>
              <a:t>No read-out noise</a:t>
            </a:r>
          </a:p>
          <a:p>
            <a:pPr lvl="1"/>
            <a:r>
              <a:rPr lang="en-US" dirty="0"/>
              <a:t>n</a:t>
            </a:r>
            <a:r>
              <a:rPr lang="en-US" dirty="0" smtClean="0"/>
              <a:t>o more strategy</a:t>
            </a:r>
          </a:p>
          <a:p>
            <a:r>
              <a:rPr lang="en-US" dirty="0" smtClean="0"/>
              <a:t>2.03 </a:t>
            </a:r>
            <a:r>
              <a:rPr lang="en-US" dirty="0" err="1" smtClean="0"/>
              <a:t>ms</a:t>
            </a:r>
            <a:r>
              <a:rPr lang="en-US" dirty="0" smtClean="0"/>
              <a:t> read-out, 25 Hz</a:t>
            </a:r>
          </a:p>
          <a:p>
            <a:pPr lvl="1"/>
            <a:r>
              <a:rPr lang="en-US" dirty="0" smtClean="0"/>
              <a:t>200 s data set @ 30 </a:t>
            </a:r>
            <a:r>
              <a:rPr lang="en-US" dirty="0" err="1" smtClean="0"/>
              <a:t>MGy</a:t>
            </a:r>
            <a:endParaRPr lang="en-US" dirty="0" smtClean="0"/>
          </a:p>
          <a:p>
            <a:pPr lvl="1"/>
            <a:r>
              <a:rPr lang="en-US" dirty="0" smtClean="0"/>
              <a:t>10 min/mm</a:t>
            </a:r>
            <a:r>
              <a:rPr lang="en-US" baseline="30000" dirty="0" smtClean="0"/>
              <a:t>2</a:t>
            </a:r>
            <a:r>
              <a:rPr lang="en-US" dirty="0" smtClean="0"/>
              <a:t> raster 1% </a:t>
            </a:r>
            <a:r>
              <a:rPr lang="en-US" dirty="0" err="1" smtClean="0"/>
              <a:t>lifedose</a:t>
            </a:r>
            <a:endParaRPr lang="en-US" dirty="0" smtClean="0"/>
          </a:p>
          <a:p>
            <a:r>
              <a:rPr lang="en-US" dirty="0" smtClean="0"/>
              <a:t>20 bits</a:t>
            </a:r>
          </a:p>
          <a:p>
            <a:r>
              <a:rPr lang="en-US" dirty="0" smtClean="0"/>
              <a:t>8.5% inactive area</a:t>
            </a:r>
          </a:p>
          <a:p>
            <a:r>
              <a:rPr lang="en-US" dirty="0" smtClean="0"/>
              <a:t>430 mm face, 172 </a:t>
            </a:r>
            <a:r>
              <a:rPr lang="el-GR" dirty="0" smtClean="0"/>
              <a:t>μ</a:t>
            </a:r>
            <a:r>
              <a:rPr lang="en-US" dirty="0" smtClean="0"/>
              <a:t>m PSF</a:t>
            </a:r>
          </a:p>
          <a:p>
            <a:pPr lvl="1"/>
            <a:r>
              <a:rPr lang="en-US" dirty="0" smtClean="0"/>
              <a:t>833 orders across face</a:t>
            </a:r>
          </a:p>
          <a:p>
            <a:r>
              <a:rPr lang="en-US" dirty="0" smtClean="0"/>
              <a:t>Max 10</a:t>
            </a:r>
            <a:r>
              <a:rPr lang="en-US" baseline="30000" dirty="0" smtClean="0"/>
              <a:t>7</a:t>
            </a:r>
            <a:r>
              <a:rPr lang="en-US" dirty="0" smtClean="0"/>
              <a:t> </a:t>
            </a:r>
            <a:r>
              <a:rPr lang="en-US" dirty="0" err="1" smtClean="0"/>
              <a:t>ph</a:t>
            </a:r>
            <a:r>
              <a:rPr lang="en-US" dirty="0" smtClean="0"/>
              <a:t>/s/pix</a:t>
            </a:r>
          </a:p>
          <a:p>
            <a:r>
              <a:rPr lang="en-US" dirty="0" smtClean="0"/>
              <a:t>&lt; 1% SHSSS error</a:t>
            </a:r>
          </a:p>
          <a:p>
            <a:pPr lvl="1"/>
            <a:r>
              <a:rPr lang="en-US" dirty="0" smtClean="0"/>
              <a:t>S-SAD, 5 </a:t>
            </a:r>
            <a:r>
              <a:rPr lang="en-US" dirty="0" err="1" smtClean="0"/>
              <a:t>keV</a:t>
            </a:r>
            <a:r>
              <a:rPr lang="en-US" dirty="0" smtClean="0"/>
              <a:t>?</a:t>
            </a:r>
          </a:p>
        </p:txBody>
      </p:sp>
    </p:spTree>
    <p:extLst>
      <p:ext uri="{BB962C8B-B14F-4D97-AF65-F5344CB8AC3E}">
        <p14:creationId xmlns:p14="http://schemas.microsoft.com/office/powerpoint/2010/main" val="2730471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7621260" y="723900"/>
            <a:ext cx="1206238" cy="4910137"/>
            <a:chOff x="7621260" y="723900"/>
            <a:chExt cx="1206238" cy="4910137"/>
          </a:xfrm>
        </p:grpSpPr>
        <p:sp>
          <p:nvSpPr>
            <p:cNvPr id="57" name="Text Box 5"/>
            <p:cNvSpPr txBox="1">
              <a:spLocks noChangeAspect="1" noChangeArrowheads="1"/>
            </p:cNvSpPr>
            <p:nvPr/>
          </p:nvSpPr>
          <p:spPr bwMode="auto">
            <a:xfrm rot="16200000">
              <a:off x="7535263" y="3389913"/>
              <a:ext cx="2274519"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err="1" smtClean="0">
                  <a:solidFill>
                    <a:prstClr val="black"/>
                  </a:solidFill>
                  <a:latin typeface="Arial" panose="020B0604020202020204" pitchFamily="34" charset="0"/>
                </a:rPr>
                <a:t>Dectris</a:t>
              </a:r>
              <a:r>
                <a:rPr lang="en-US" altLang="en-US" sz="1900" b="1" dirty="0" smtClean="0">
                  <a:solidFill>
                    <a:prstClr val="black"/>
                  </a:solidFill>
                  <a:latin typeface="Arial" panose="020B0604020202020204" pitchFamily="34" charset="0"/>
                </a:rPr>
                <a:t> Pilatus3 6M</a:t>
              </a:r>
              <a:endParaRPr lang="en-US" altLang="en-US" sz="1900" b="1" dirty="0">
                <a:solidFill>
                  <a:prstClr val="black"/>
                </a:solidFill>
                <a:latin typeface="Arial" panose="020B0604020202020204" pitchFamily="34" charset="0"/>
              </a:endParaRPr>
            </a:p>
          </p:txBody>
        </p:sp>
        <p:pic>
          <p:nvPicPr>
            <p:cNvPr id="58" name="Picture 5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59" name="Straight Connector 58"/>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7645075" y="723900"/>
              <a:ext cx="695441" cy="4910137"/>
              <a:chOff x="7645075" y="1582459"/>
              <a:chExt cx="695441" cy="1197254"/>
            </a:xfrm>
          </p:grpSpPr>
          <p:cxnSp>
            <p:nvCxnSpPr>
              <p:cNvPr id="73" name="Straight Connector 72"/>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29081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65"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66"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67" name="Rectangle 7"/>
          <p:cNvSpPr>
            <a:spLocks noGrp="1" noChangeArrowheads="1"/>
          </p:cNvSpPr>
          <p:nvPr>
            <p:ph type="title"/>
          </p:nvPr>
        </p:nvSpPr>
        <p:spPr>
          <a:xfrm>
            <a:off x="685800" y="0"/>
            <a:ext cx="7772400" cy="1143000"/>
          </a:xfrm>
        </p:spPr>
        <p:txBody>
          <a:bodyPr/>
          <a:lstStyle/>
          <a:p>
            <a:r>
              <a:rPr lang="en-US" altLang="en-US" dirty="0"/>
              <a:t>ALS 8.3.1 optics</a:t>
            </a:r>
          </a:p>
        </p:txBody>
      </p:sp>
      <p:pic>
        <p:nvPicPr>
          <p:cNvPr id="2908168" name="Picture 8" descr="suprbend_w"/>
          <p:cNvPicPr>
            <a:picLocks noChangeAspect="1" noChangeArrowheads="1"/>
          </p:cNvPicPr>
          <p:nvPr/>
        </p:nvPicPr>
        <p:blipFill>
          <a:blip r:embed="rId5"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70"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nvGrpSpPr>
          <p:cNvPr id="2908171" name="Group 11"/>
          <p:cNvGrpSpPr>
            <a:grpSpLocks/>
          </p:cNvGrpSpPr>
          <p:nvPr/>
        </p:nvGrpSpPr>
        <p:grpSpPr bwMode="auto">
          <a:xfrm>
            <a:off x="6413500" y="2738438"/>
            <a:ext cx="1387475" cy="2276475"/>
            <a:chOff x="2962" y="1779"/>
            <a:chExt cx="874" cy="1434"/>
          </a:xfrm>
        </p:grpSpPr>
        <p:pic>
          <p:nvPicPr>
            <p:cNvPr id="2908172" name="Picture 12" descr="xtal_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08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8177" name="Text Box 17"/>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08178" name="Text Box 18"/>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08179" name="Text Box 19"/>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08180" name="Text Box 20"/>
          <p:cNvSpPr txBox="1">
            <a:spLocks noChangeAspect="1" noChangeArrowheads="1"/>
          </p:cNvSpPr>
          <p:nvPr/>
        </p:nvSpPr>
        <p:spPr bwMode="auto">
          <a:xfrm>
            <a:off x="2439268"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Si(111)</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08181" name="Text Box 21"/>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08182"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3"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4"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5"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6"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87"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88"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89"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0"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1"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192"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8193" name="Text Box 33"/>
          <p:cNvSpPr txBox="1">
            <a:spLocks noChangeAspect="1" noChangeArrowheads="1"/>
          </p:cNvSpPr>
          <p:nvPr/>
        </p:nvSpPr>
        <p:spPr bwMode="auto">
          <a:xfrm>
            <a:off x="5076149" y="1947863"/>
            <a:ext cx="810977"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pinhole</a:t>
            </a:r>
          </a:p>
        </p:txBody>
      </p:sp>
      <p:sp>
        <p:nvSpPr>
          <p:cNvPr id="2908194" name="Text Box 34"/>
          <p:cNvSpPr txBox="1">
            <a:spLocks noChangeAspect="1" noChangeArrowheads="1"/>
          </p:cNvSpPr>
          <p:nvPr/>
        </p:nvSpPr>
        <p:spPr bwMode="auto">
          <a:xfrm>
            <a:off x="6425695" y="1911350"/>
            <a:ext cx="77571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Scatter</a:t>
            </a:r>
          </a:p>
          <a:p>
            <a:pPr algn="ctr" eaLnBrk="0" hangingPunct="0"/>
            <a:r>
              <a:rPr lang="en-US" altLang="en-US" sz="1700" b="1" dirty="0">
                <a:solidFill>
                  <a:srgbClr val="000000"/>
                </a:solidFill>
                <a:latin typeface="Arial" panose="020B0604020202020204" pitchFamily="34" charset="0"/>
              </a:rPr>
              <a:t>guard</a:t>
            </a:r>
          </a:p>
        </p:txBody>
      </p:sp>
      <p:sp>
        <p:nvSpPr>
          <p:cNvPr id="2908195"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6"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7"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19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200"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1"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2"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08203" name="Text Box 43"/>
          <p:cNvSpPr txBox="1">
            <a:spLocks noChangeAspect="1" noChangeArrowheads="1"/>
          </p:cNvSpPr>
          <p:nvPr/>
        </p:nvSpPr>
        <p:spPr bwMode="auto">
          <a:xfrm>
            <a:off x="4062773"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08204"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8205" name="Text Box 45"/>
          <p:cNvSpPr txBox="1">
            <a:spLocks noChangeArrowheads="1"/>
          </p:cNvSpPr>
          <p:nvPr/>
        </p:nvSpPr>
        <p:spPr bwMode="auto">
          <a:xfrm>
            <a:off x="1012718" y="990600"/>
            <a:ext cx="674550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300" dirty="0">
                <a:latin typeface="Arial" panose="020B0604020202020204" pitchFamily="34" charset="0"/>
              </a:rPr>
              <a:t>MacDowell et. al. (2004) </a:t>
            </a:r>
            <a:r>
              <a:rPr lang="en-US" altLang="en-US" sz="2300" i="1" dirty="0">
                <a:latin typeface="Arial" panose="020B0604020202020204" pitchFamily="34" charset="0"/>
              </a:rPr>
              <a:t>J. Sync. Rad.</a:t>
            </a:r>
            <a:r>
              <a:rPr lang="en-US" altLang="en-US" sz="2300" dirty="0">
                <a:latin typeface="Arial" panose="020B0604020202020204" pitchFamily="34" charset="0"/>
              </a:rPr>
              <a:t> </a:t>
            </a:r>
            <a:r>
              <a:rPr lang="en-US" altLang="en-US" sz="2300" b="1" dirty="0">
                <a:latin typeface="Arial" panose="020B0604020202020204" pitchFamily="34" charset="0"/>
              </a:rPr>
              <a:t>11</a:t>
            </a:r>
            <a:r>
              <a:rPr lang="en-US" altLang="en-US" sz="2300" dirty="0">
                <a:latin typeface="Arial" panose="020B0604020202020204" pitchFamily="34" charset="0"/>
              </a:rPr>
              <a:t> 447-455</a:t>
            </a:r>
          </a:p>
        </p:txBody>
      </p:sp>
      <p:sp>
        <p:nvSpPr>
          <p:cNvPr id="46" name="Text Box 40"/>
          <p:cNvSpPr txBox="1">
            <a:spLocks noChangeArrowheads="1"/>
          </p:cNvSpPr>
          <p:nvPr/>
        </p:nvSpPr>
        <p:spPr bwMode="auto">
          <a:xfrm>
            <a:off x="2743200" y="5638800"/>
            <a:ext cx="6878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Arial" panose="020B0604020202020204" pitchFamily="34" charset="0"/>
              </a:rPr>
              <a:t> 2:1 demagnification cancels spherical aberrations</a:t>
            </a:r>
          </a:p>
          <a:p>
            <a:pPr>
              <a:spcBef>
                <a:spcPct val="50000"/>
              </a:spcBef>
            </a:pPr>
            <a:r>
              <a:rPr lang="en-US" altLang="en-US" b="1" dirty="0">
                <a:latin typeface="Arial" panose="020B0604020202020204" pitchFamily="34" charset="0"/>
              </a:rPr>
              <a:t>Pt/Rh mirrors   </a:t>
            </a:r>
            <a:r>
              <a:rPr lang="en-US" altLang="en-US" b="1" dirty="0" smtClean="0">
                <a:latin typeface="Arial" panose="020B0604020202020204" pitchFamily="34" charset="0"/>
              </a:rPr>
              <a:t>1.3 </a:t>
            </a:r>
            <a:r>
              <a:rPr lang="en-US" altLang="en-US" b="1" dirty="0">
                <a:latin typeface="Arial" panose="020B0604020202020204" pitchFamily="34" charset="0"/>
              </a:rPr>
              <a:t>x 10</a:t>
            </a:r>
            <a:r>
              <a:rPr lang="en-US" altLang="en-US" b="1" baseline="50000" dirty="0">
                <a:latin typeface="Arial" panose="020B0604020202020204" pitchFamily="34" charset="0"/>
              </a:rPr>
              <a:t>8</a:t>
            </a:r>
            <a:r>
              <a:rPr lang="en-US" altLang="en-US" b="1" dirty="0">
                <a:latin typeface="Arial" panose="020B0604020202020204" pitchFamily="34" charset="0"/>
              </a:rPr>
              <a:t> </a:t>
            </a:r>
            <a:r>
              <a:rPr lang="en-US" altLang="en-US" b="1" dirty="0" err="1">
                <a:latin typeface="Arial" panose="020B0604020202020204" pitchFamily="34" charset="0"/>
              </a:rPr>
              <a:t>ph</a:t>
            </a:r>
            <a:r>
              <a:rPr lang="en-US" altLang="en-US" b="1" dirty="0">
                <a:latin typeface="Arial" panose="020B0604020202020204" pitchFamily="34" charset="0"/>
              </a:rPr>
              <a:t>/s/</a:t>
            </a:r>
            <a:r>
              <a:rPr lang="el-GR" altLang="en-US" b="1" dirty="0">
                <a:latin typeface="Arial" panose="020B0604020202020204" pitchFamily="34" charset="0"/>
                <a:cs typeface="Arial" panose="020B0604020202020204" pitchFamily="34" charset="0"/>
              </a:rPr>
              <a:t>μ</a:t>
            </a:r>
            <a:r>
              <a:rPr lang="en-US" altLang="en-US" b="1" dirty="0">
                <a:latin typeface="Arial" panose="020B0604020202020204" pitchFamily="34" charset="0"/>
                <a:cs typeface="Arial" panose="020B0604020202020204" pitchFamily="34" charset="0"/>
              </a:rPr>
              <a:t>m</a:t>
            </a:r>
            <a:r>
              <a:rPr lang="en-US" altLang="en-US" b="1" baseline="30000" dirty="0">
                <a:latin typeface="Arial" panose="020B0604020202020204" pitchFamily="34" charset="0"/>
                <a:cs typeface="Arial" panose="020B0604020202020204" pitchFamily="34" charset="0"/>
              </a:rPr>
              <a:t>2</a:t>
            </a:r>
            <a:r>
              <a:rPr lang="en-US" altLang="en-US" b="1" dirty="0">
                <a:latin typeface="Arial" panose="020B0604020202020204" pitchFamily="34" charset="0"/>
                <a:cs typeface="Arial" panose="020B0604020202020204" pitchFamily="34" charset="0"/>
              </a:rPr>
              <a:t> ≈  300 s/</a:t>
            </a:r>
            <a:r>
              <a:rPr lang="en-US" altLang="en-US" b="1" dirty="0" err="1">
                <a:latin typeface="Arial" panose="020B0604020202020204" pitchFamily="34" charset="0"/>
                <a:cs typeface="Arial" panose="020B0604020202020204" pitchFamily="34" charset="0"/>
              </a:rPr>
              <a:t>xtal</a:t>
            </a:r>
            <a:r>
              <a:rPr lang="en-US" altLang="en-US" b="1" dirty="0">
                <a:latin typeface="Arial" panose="020B0604020202020204" pitchFamily="34" charset="0"/>
                <a:cs typeface="Arial" panose="020B0604020202020204" pitchFamily="34" charset="0"/>
              </a:rPr>
              <a:t> </a:t>
            </a:r>
            <a:endParaRPr lang="en-US" altLang="en-US" b="1" dirty="0">
              <a:latin typeface="Arial" panose="020B0604020202020204" pitchFamily="34" charset="0"/>
            </a:endParaRPr>
          </a:p>
          <a:p>
            <a:pPr>
              <a:spcBef>
                <a:spcPct val="50000"/>
              </a:spcBef>
            </a:pPr>
            <a:r>
              <a:rPr lang="en-US" altLang="en-US" b="1" dirty="0">
                <a:latin typeface="Arial" panose="020B0604020202020204" pitchFamily="34" charset="0"/>
              </a:rPr>
              <a:t> total power dissipation: 100 W</a:t>
            </a:r>
          </a:p>
        </p:txBody>
      </p:sp>
    </p:spTree>
    <p:extLst>
      <p:ext uri="{BB962C8B-B14F-4D97-AF65-F5344CB8AC3E}">
        <p14:creationId xmlns:p14="http://schemas.microsoft.com/office/powerpoint/2010/main" val="304116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8" name="Rectangle 8"/>
          <p:cNvSpPr>
            <a:spLocks noGrp="1" noChangeArrowheads="1"/>
          </p:cNvSpPr>
          <p:nvPr>
            <p:ph type="title"/>
          </p:nvPr>
        </p:nvSpPr>
        <p:spPr>
          <a:xfrm>
            <a:off x="457200" y="10886"/>
            <a:ext cx="8229600" cy="1143000"/>
          </a:xfrm>
        </p:spPr>
        <p:txBody>
          <a:bodyPr/>
          <a:lstStyle/>
          <a:p>
            <a:r>
              <a:rPr lang="en-US" altLang="en-US" dirty="0"/>
              <a:t>ALS 5.0.2 optics</a:t>
            </a:r>
          </a:p>
        </p:txBody>
      </p:sp>
      <p:pic>
        <p:nvPicPr>
          <p:cNvPr id="2918403" name="Picture 3" descr="wigg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3313">
            <a:off x="-219075" y="3097213"/>
            <a:ext cx="2093913" cy="1360487"/>
          </a:xfrm>
          <a:prstGeom prst="rect">
            <a:avLst/>
          </a:prstGeom>
          <a:noFill/>
          <a:extLst>
            <a:ext uri="{909E8E84-426E-40DD-AFC4-6F175D3DCCD1}">
              <a14:hiddenFill xmlns:a14="http://schemas.microsoft.com/office/drawing/2010/main">
                <a:solidFill>
                  <a:srgbClr val="FFFFFF"/>
                </a:solidFill>
              </a14:hiddenFill>
            </a:ext>
          </a:extLst>
        </p:spPr>
      </p:pic>
      <p:sp>
        <p:nvSpPr>
          <p:cNvPr id="291840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1840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10"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grpSp>
        <p:nvGrpSpPr>
          <p:cNvPr id="2918411" name="Group 11"/>
          <p:cNvGrpSpPr>
            <a:grpSpLocks/>
          </p:cNvGrpSpPr>
          <p:nvPr/>
        </p:nvGrpSpPr>
        <p:grpSpPr bwMode="auto">
          <a:xfrm>
            <a:off x="6413500" y="2738438"/>
            <a:ext cx="1387475" cy="2276475"/>
            <a:chOff x="2962" y="1779"/>
            <a:chExt cx="874" cy="1434"/>
          </a:xfrm>
        </p:grpSpPr>
        <p:pic>
          <p:nvPicPr>
            <p:cNvPr id="291841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1841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1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1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1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sp>
        <p:nvSpPr>
          <p:cNvPr id="2918417" name="Text Box 17"/>
          <p:cNvSpPr txBox="1">
            <a:spLocks noChangeAspect="1" noChangeArrowheads="1"/>
          </p:cNvSpPr>
          <p:nvPr/>
        </p:nvSpPr>
        <p:spPr bwMode="auto">
          <a:xfrm>
            <a:off x="128588" y="2474913"/>
            <a:ext cx="1997199"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a:solidFill>
                  <a:srgbClr val="000000"/>
                </a:solidFill>
                <a:latin typeface="Arial" panose="020B0604020202020204" pitchFamily="34" charset="0"/>
              </a:rPr>
              <a:t>16-pole wiggler</a:t>
            </a:r>
          </a:p>
        </p:txBody>
      </p:sp>
      <p:sp>
        <p:nvSpPr>
          <p:cNvPr id="2918418" name="Text Box 18"/>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18419" name="Text Box 19"/>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18420" name="Text Box 20"/>
          <p:cNvSpPr txBox="1">
            <a:spLocks noChangeAspect="1" noChangeArrowheads="1"/>
          </p:cNvSpPr>
          <p:nvPr/>
        </p:nvSpPr>
        <p:spPr bwMode="auto">
          <a:xfrm>
            <a:off x="2439268"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Si(111)</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18421" name="Text Box 21"/>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18428"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18429"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18430"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18431"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32"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18435"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36"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37"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18440"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41"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42"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18443" name="Text Box 43"/>
          <p:cNvSpPr txBox="1">
            <a:spLocks noChangeAspect="1" noChangeArrowheads="1"/>
          </p:cNvSpPr>
          <p:nvPr/>
        </p:nvSpPr>
        <p:spPr bwMode="auto">
          <a:xfrm>
            <a:off x="4062773"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18444"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nvGrpSpPr>
          <p:cNvPr id="2" name="Group 1"/>
          <p:cNvGrpSpPr/>
          <p:nvPr/>
        </p:nvGrpSpPr>
        <p:grpSpPr>
          <a:xfrm>
            <a:off x="7621260" y="723900"/>
            <a:ext cx="1206238" cy="4910137"/>
            <a:chOff x="7621260" y="723900"/>
            <a:chExt cx="1206238" cy="4910137"/>
          </a:xfrm>
        </p:grpSpPr>
        <p:sp>
          <p:nvSpPr>
            <p:cNvPr id="48" name="Text Box 5"/>
            <p:cNvSpPr txBox="1">
              <a:spLocks noChangeAspect="1" noChangeArrowheads="1"/>
            </p:cNvSpPr>
            <p:nvPr/>
          </p:nvSpPr>
          <p:spPr bwMode="auto">
            <a:xfrm rot="16200000">
              <a:off x="7535263" y="3389913"/>
              <a:ext cx="2274519"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err="1" smtClean="0">
                  <a:solidFill>
                    <a:prstClr val="black"/>
                  </a:solidFill>
                  <a:latin typeface="Arial" panose="020B0604020202020204" pitchFamily="34" charset="0"/>
                </a:rPr>
                <a:t>Dectris</a:t>
              </a:r>
              <a:r>
                <a:rPr lang="en-US" altLang="en-US" sz="1900" b="1" dirty="0" smtClean="0">
                  <a:solidFill>
                    <a:prstClr val="black"/>
                  </a:solidFill>
                  <a:latin typeface="Arial" panose="020B0604020202020204" pitchFamily="34" charset="0"/>
                </a:rPr>
                <a:t> Pilatus3 6M</a:t>
              </a:r>
              <a:endParaRPr lang="en-US" altLang="en-US" sz="1900" b="1" dirty="0">
                <a:solidFill>
                  <a:prstClr val="black"/>
                </a:solidFill>
                <a:latin typeface="Arial" panose="020B0604020202020204" pitchFamily="34" charset="0"/>
              </a:endParaRPr>
            </a:p>
          </p:txBody>
        </p:sp>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cxnSp>
          <p:nvCxnSpPr>
            <p:cNvPr id="4" name="Straight Connector 3"/>
            <p:cNvCxnSpPr/>
            <p:nvPr/>
          </p:nvCxnSpPr>
          <p:spPr>
            <a:xfrm flipV="1">
              <a:off x="7630786" y="1609725"/>
              <a:ext cx="703647" cy="7025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7621260" y="1940720"/>
              <a:ext cx="713173" cy="5705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628426" y="2271714"/>
              <a:ext cx="706007" cy="44291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622845" y="2602708"/>
              <a:ext cx="711588" cy="30664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622845" y="2933702"/>
              <a:ext cx="711588" cy="17468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22845" y="3264695"/>
              <a:ext cx="711588" cy="4272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621260" y="3482976"/>
              <a:ext cx="713173" cy="1127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22845" y="3705484"/>
              <a:ext cx="711588" cy="2211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630786" y="3904515"/>
              <a:ext cx="703647" cy="3531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622845" y="4106864"/>
              <a:ext cx="711588" cy="4818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622845" y="4302583"/>
              <a:ext cx="711588" cy="61708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622845" y="4501616"/>
              <a:ext cx="711588" cy="74904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21260" y="4700648"/>
              <a:ext cx="713173" cy="881004"/>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645075" y="723900"/>
              <a:ext cx="695441" cy="4910137"/>
              <a:chOff x="7645075" y="1582459"/>
              <a:chExt cx="695441" cy="1197254"/>
            </a:xfrm>
          </p:grpSpPr>
          <p:cxnSp>
            <p:nvCxnSpPr>
              <p:cNvPr id="110" name="Straight Connector 109"/>
              <p:cNvCxnSpPr/>
              <p:nvPr/>
            </p:nvCxnSpPr>
            <p:spPr>
              <a:xfrm flipH="1" flipV="1">
                <a:off x="7645075"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flipV="1">
                <a:off x="7784163"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flipV="1">
                <a:off x="7923251"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8062339" y="1844815"/>
                <a:ext cx="2" cy="93489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8201427" y="1582459"/>
                <a:ext cx="2" cy="119725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flipV="1">
                <a:off x="8340514" y="1609725"/>
                <a:ext cx="2" cy="11699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8" name="Text Box 45"/>
          <p:cNvSpPr txBox="1">
            <a:spLocks noChangeArrowheads="1"/>
          </p:cNvSpPr>
          <p:nvPr/>
        </p:nvSpPr>
        <p:spPr bwMode="auto">
          <a:xfrm>
            <a:off x="2084999" y="990600"/>
            <a:ext cx="46009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l-NL" sz="2300" dirty="0" smtClean="0">
                <a:latin typeface="Arial" panose="020B0604020202020204" pitchFamily="34" charset="0"/>
                <a:cs typeface="Arial" panose="020B0604020202020204" pitchFamily="34" charset="0"/>
              </a:rPr>
              <a:t>Zwart et. al. (2015) SRN </a:t>
            </a:r>
            <a:r>
              <a:rPr lang="nl-NL" sz="2300" b="1" dirty="0" smtClean="0">
                <a:latin typeface="Arial" panose="020B0604020202020204" pitchFamily="34" charset="0"/>
                <a:cs typeface="Arial" panose="020B0604020202020204" pitchFamily="34" charset="0"/>
              </a:rPr>
              <a:t>28</a:t>
            </a:r>
            <a:r>
              <a:rPr lang="nl-NL" sz="2300" dirty="0" smtClean="0">
                <a:latin typeface="Arial" panose="020B0604020202020204" pitchFamily="34" charset="0"/>
                <a:cs typeface="Arial" panose="020B0604020202020204" pitchFamily="34" charset="0"/>
              </a:rPr>
              <a:t> 22-27</a:t>
            </a:r>
            <a:endParaRPr lang="en-US" altLang="en-US" sz="2300" dirty="0">
              <a:latin typeface="Arial" panose="020B0604020202020204" pitchFamily="34" charset="0"/>
              <a:cs typeface="Arial" panose="020B0604020202020204" pitchFamily="34" charset="0"/>
            </a:endParaRPr>
          </a:p>
        </p:txBody>
      </p:sp>
      <p:sp>
        <p:nvSpPr>
          <p:cNvPr id="6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7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71" name="Text Box 28"/>
          <p:cNvSpPr txBox="1">
            <a:spLocks noChangeAspect="1" noChangeArrowheads="1"/>
          </p:cNvSpPr>
          <p:nvPr/>
        </p:nvSpPr>
        <p:spPr bwMode="auto">
          <a:xfrm>
            <a:off x="5077729" y="1947863"/>
            <a:ext cx="81258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Sample</a:t>
            </a:r>
          </a:p>
          <a:p>
            <a:pPr algn="ctr" eaLnBrk="0" hangingPunct="0"/>
            <a:r>
              <a:rPr lang="en-US" altLang="en-US" sz="1700" b="1" dirty="0">
                <a:solidFill>
                  <a:srgbClr val="000000"/>
                </a:solidFill>
                <a:latin typeface="Arial" panose="020B0604020202020204" pitchFamily="34" charset="0"/>
              </a:rPr>
              <a:t>slits</a:t>
            </a:r>
          </a:p>
        </p:txBody>
      </p:sp>
      <p:sp>
        <p:nvSpPr>
          <p:cNvPr id="72" name="Line 32"/>
          <p:cNvSpPr>
            <a:spLocks noChangeShapeType="1"/>
          </p:cNvSpPr>
          <p:nvPr/>
        </p:nvSpPr>
        <p:spPr bwMode="auto">
          <a:xfrm>
            <a:off x="5562600" y="2514600"/>
            <a:ext cx="112713"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73" name="Text Box 45"/>
          <p:cNvSpPr txBox="1">
            <a:spLocks noChangeArrowheads="1"/>
          </p:cNvSpPr>
          <p:nvPr/>
        </p:nvSpPr>
        <p:spPr bwMode="auto">
          <a:xfrm>
            <a:off x="4572000" y="6048256"/>
            <a:ext cx="3302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en-US" b="1" dirty="0">
                <a:solidFill>
                  <a:prstClr val="black"/>
                </a:solidFill>
                <a:latin typeface="Arial" panose="020B0604020202020204" pitchFamily="34" charset="0"/>
              </a:rPr>
              <a:t>1</a:t>
            </a:r>
            <a:r>
              <a:rPr lang="en-US" altLang="en-US" b="1" dirty="0" smtClean="0">
                <a:solidFill>
                  <a:prstClr val="black"/>
                </a:solidFill>
                <a:latin typeface="Arial" panose="020B0604020202020204" pitchFamily="34" charset="0"/>
              </a:rPr>
              <a:t> </a:t>
            </a:r>
            <a:r>
              <a:rPr lang="en-US" altLang="en-US" b="1" dirty="0">
                <a:solidFill>
                  <a:prstClr val="black"/>
                </a:solidFill>
                <a:latin typeface="Arial" panose="020B0604020202020204" pitchFamily="34" charset="0"/>
              </a:rPr>
              <a:t>x 10</a:t>
            </a:r>
            <a:r>
              <a:rPr lang="en-US" altLang="en-US" b="1" baseline="50000" dirty="0">
                <a:solidFill>
                  <a:prstClr val="black"/>
                </a:solidFill>
                <a:latin typeface="Arial" panose="020B0604020202020204" pitchFamily="34" charset="0"/>
              </a:rPr>
              <a:t>8</a:t>
            </a:r>
            <a:r>
              <a:rPr lang="en-US" altLang="en-US" b="1" dirty="0">
                <a:solidFill>
                  <a:prstClr val="black"/>
                </a:solidFill>
                <a:latin typeface="Arial" panose="020B0604020202020204" pitchFamily="34" charset="0"/>
              </a:rPr>
              <a:t> </a:t>
            </a:r>
            <a:r>
              <a:rPr lang="en-US" altLang="en-US" b="1" dirty="0" err="1">
                <a:solidFill>
                  <a:prstClr val="black"/>
                </a:solidFill>
                <a:latin typeface="Arial" panose="020B0604020202020204" pitchFamily="34" charset="0"/>
              </a:rPr>
              <a:t>ph</a:t>
            </a:r>
            <a:r>
              <a:rPr lang="en-US" altLang="en-US" b="1" dirty="0">
                <a:solidFill>
                  <a:prstClr val="black"/>
                </a:solidFill>
                <a:latin typeface="Arial" panose="020B0604020202020204" pitchFamily="34" charset="0"/>
              </a:rPr>
              <a:t>/s/</a:t>
            </a:r>
            <a:r>
              <a:rPr lang="el-GR" altLang="en-US" b="1" dirty="0">
                <a:solidFill>
                  <a:prstClr val="black"/>
                </a:solidFill>
                <a:latin typeface="Arial" panose="020B0604020202020204" pitchFamily="34" charset="0"/>
                <a:cs typeface="Arial" panose="020B0604020202020204" pitchFamily="34" charset="0"/>
              </a:rPr>
              <a:t>μ</a:t>
            </a:r>
            <a:r>
              <a:rPr lang="en-US" altLang="en-US" b="1" dirty="0">
                <a:solidFill>
                  <a:prstClr val="black"/>
                </a:solidFill>
                <a:latin typeface="Arial" panose="020B0604020202020204" pitchFamily="34" charset="0"/>
                <a:cs typeface="Arial" panose="020B0604020202020204" pitchFamily="34" charset="0"/>
              </a:rPr>
              <a:t>m</a:t>
            </a:r>
            <a:r>
              <a:rPr lang="en-US" altLang="en-US" b="1" baseline="30000" dirty="0">
                <a:solidFill>
                  <a:prstClr val="black"/>
                </a:solidFill>
                <a:latin typeface="Arial" panose="020B0604020202020204" pitchFamily="34" charset="0"/>
                <a:cs typeface="Arial" panose="020B0604020202020204" pitchFamily="34" charset="0"/>
              </a:rPr>
              <a:t>2</a:t>
            </a:r>
            <a:r>
              <a:rPr lang="en-US" altLang="en-US" b="1" dirty="0">
                <a:solidFill>
                  <a:prstClr val="black"/>
                </a:solidFill>
                <a:latin typeface="Arial" panose="020B0604020202020204" pitchFamily="34" charset="0"/>
                <a:cs typeface="Arial" panose="020B0604020202020204" pitchFamily="34" charset="0"/>
              </a:rPr>
              <a:t> ≈  </a:t>
            </a:r>
            <a:r>
              <a:rPr lang="en-US" altLang="en-US" b="1" dirty="0" smtClean="0">
                <a:solidFill>
                  <a:prstClr val="black"/>
                </a:solidFill>
                <a:latin typeface="Arial" panose="020B0604020202020204" pitchFamily="34" charset="0"/>
                <a:cs typeface="Arial" panose="020B0604020202020204" pitchFamily="34" charset="0"/>
              </a:rPr>
              <a:t>30</a:t>
            </a:r>
            <a:r>
              <a:rPr lang="en-US" altLang="en-US" b="1" dirty="0" smtClean="0">
                <a:solidFill>
                  <a:prstClr val="black"/>
                </a:solidFill>
                <a:latin typeface="Arial" panose="020B0604020202020204" pitchFamily="34" charset="0"/>
                <a:cs typeface="Arial" panose="020B0604020202020204" pitchFamily="34" charset="0"/>
              </a:rPr>
              <a:t>0 </a:t>
            </a:r>
            <a:r>
              <a:rPr lang="en-US" altLang="en-US" b="1" dirty="0">
                <a:solidFill>
                  <a:prstClr val="black"/>
                </a:solidFill>
                <a:latin typeface="Arial" panose="020B0604020202020204" pitchFamily="34" charset="0"/>
                <a:cs typeface="Arial" panose="020B0604020202020204" pitchFamily="34" charset="0"/>
              </a:rPr>
              <a:t>s/</a:t>
            </a:r>
            <a:r>
              <a:rPr lang="en-US" altLang="en-US" b="1" dirty="0" err="1">
                <a:solidFill>
                  <a:prstClr val="black"/>
                </a:solidFill>
                <a:latin typeface="Arial" panose="020B0604020202020204" pitchFamily="34" charset="0"/>
                <a:cs typeface="Arial" panose="020B0604020202020204" pitchFamily="34" charset="0"/>
              </a:rPr>
              <a:t>xtal</a:t>
            </a:r>
            <a:endParaRPr lang="el-GR" alt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507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0995"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900996" name="Group 4"/>
          <p:cNvGrpSpPr>
            <a:grpSpLocks/>
          </p:cNvGrpSpPr>
          <p:nvPr/>
        </p:nvGrpSpPr>
        <p:grpSpPr bwMode="auto">
          <a:xfrm>
            <a:off x="2314575" y="1827213"/>
            <a:ext cx="4325938" cy="4303712"/>
            <a:chOff x="1557" y="1124"/>
            <a:chExt cx="2725" cy="2711"/>
          </a:xfrm>
        </p:grpSpPr>
        <p:sp>
          <p:nvSpPr>
            <p:cNvPr id="2900997"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0998"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0999"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0"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1"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2"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3"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4"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5"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6"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7"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08"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09" name="Group 17"/>
          <p:cNvGrpSpPr>
            <a:grpSpLocks/>
          </p:cNvGrpSpPr>
          <p:nvPr/>
        </p:nvGrpSpPr>
        <p:grpSpPr bwMode="auto">
          <a:xfrm>
            <a:off x="1746250" y="2641600"/>
            <a:ext cx="441325" cy="1355725"/>
            <a:chOff x="1092" y="1718"/>
            <a:chExt cx="278" cy="854"/>
          </a:xfrm>
        </p:grpSpPr>
        <p:sp>
          <p:nvSpPr>
            <p:cNvPr id="2901010"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11"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12"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1013" name="Line 21"/>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14" name="Text Box 22"/>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1015" name="Text Box 23"/>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1016" name="Text Box 24"/>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1017" name="Text Box 25"/>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1036" name="Text Box 44"/>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901037" name="Group 45"/>
          <p:cNvGrpSpPr>
            <a:grpSpLocks/>
          </p:cNvGrpSpPr>
          <p:nvPr/>
        </p:nvGrpSpPr>
        <p:grpSpPr bwMode="auto">
          <a:xfrm rot="4502188">
            <a:off x="2016125" y="4329113"/>
            <a:ext cx="560388" cy="138112"/>
            <a:chOff x="364" y="1976"/>
            <a:chExt cx="2946" cy="369"/>
          </a:xfrm>
        </p:grpSpPr>
        <p:grpSp>
          <p:nvGrpSpPr>
            <p:cNvPr id="2901038" name="Group 46"/>
            <p:cNvGrpSpPr>
              <a:grpSpLocks/>
            </p:cNvGrpSpPr>
            <p:nvPr/>
          </p:nvGrpSpPr>
          <p:grpSpPr bwMode="auto">
            <a:xfrm>
              <a:off x="364" y="1976"/>
              <a:ext cx="370" cy="369"/>
              <a:chOff x="362" y="2318"/>
              <a:chExt cx="370" cy="369"/>
            </a:xfrm>
          </p:grpSpPr>
          <p:sp>
            <p:nvSpPr>
              <p:cNvPr id="2901039" name="Freeform 4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40" name="Freeform 4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41" name="Group 49"/>
            <p:cNvGrpSpPr>
              <a:grpSpLocks/>
            </p:cNvGrpSpPr>
            <p:nvPr/>
          </p:nvGrpSpPr>
          <p:grpSpPr bwMode="auto">
            <a:xfrm>
              <a:off x="732" y="1976"/>
              <a:ext cx="370" cy="369"/>
              <a:chOff x="362" y="2318"/>
              <a:chExt cx="370" cy="369"/>
            </a:xfrm>
          </p:grpSpPr>
          <p:sp>
            <p:nvSpPr>
              <p:cNvPr id="2901042" name="Freeform 5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43" name="Freeform 5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44" name="Group 52"/>
            <p:cNvGrpSpPr>
              <a:grpSpLocks/>
            </p:cNvGrpSpPr>
            <p:nvPr/>
          </p:nvGrpSpPr>
          <p:grpSpPr bwMode="auto">
            <a:xfrm>
              <a:off x="1100" y="1976"/>
              <a:ext cx="370" cy="369"/>
              <a:chOff x="362" y="2318"/>
              <a:chExt cx="370" cy="369"/>
            </a:xfrm>
          </p:grpSpPr>
          <p:sp>
            <p:nvSpPr>
              <p:cNvPr id="2901045" name="Freeform 5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46" name="Freeform 5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47" name="Group 55"/>
            <p:cNvGrpSpPr>
              <a:grpSpLocks/>
            </p:cNvGrpSpPr>
            <p:nvPr/>
          </p:nvGrpSpPr>
          <p:grpSpPr bwMode="auto">
            <a:xfrm>
              <a:off x="1468" y="1976"/>
              <a:ext cx="370" cy="369"/>
              <a:chOff x="362" y="2318"/>
              <a:chExt cx="370" cy="369"/>
            </a:xfrm>
          </p:grpSpPr>
          <p:sp>
            <p:nvSpPr>
              <p:cNvPr id="2901048" name="Freeform 5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49" name="Freeform 5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50" name="Group 58"/>
            <p:cNvGrpSpPr>
              <a:grpSpLocks/>
            </p:cNvGrpSpPr>
            <p:nvPr/>
          </p:nvGrpSpPr>
          <p:grpSpPr bwMode="auto">
            <a:xfrm>
              <a:off x="1836" y="1976"/>
              <a:ext cx="370" cy="369"/>
              <a:chOff x="362" y="2318"/>
              <a:chExt cx="370" cy="369"/>
            </a:xfrm>
          </p:grpSpPr>
          <p:sp>
            <p:nvSpPr>
              <p:cNvPr id="2901051"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52"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53" name="Group 61"/>
            <p:cNvGrpSpPr>
              <a:grpSpLocks/>
            </p:cNvGrpSpPr>
            <p:nvPr/>
          </p:nvGrpSpPr>
          <p:grpSpPr bwMode="auto">
            <a:xfrm>
              <a:off x="2204" y="1976"/>
              <a:ext cx="370" cy="369"/>
              <a:chOff x="362" y="2318"/>
              <a:chExt cx="370" cy="369"/>
            </a:xfrm>
          </p:grpSpPr>
          <p:sp>
            <p:nvSpPr>
              <p:cNvPr id="2901054"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55"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56" name="Group 64"/>
            <p:cNvGrpSpPr>
              <a:grpSpLocks/>
            </p:cNvGrpSpPr>
            <p:nvPr/>
          </p:nvGrpSpPr>
          <p:grpSpPr bwMode="auto">
            <a:xfrm>
              <a:off x="2572" y="1976"/>
              <a:ext cx="370" cy="369"/>
              <a:chOff x="362" y="2318"/>
              <a:chExt cx="370" cy="369"/>
            </a:xfrm>
          </p:grpSpPr>
          <p:sp>
            <p:nvSpPr>
              <p:cNvPr id="2901057"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58"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1059" name="Group 67"/>
            <p:cNvGrpSpPr>
              <a:grpSpLocks/>
            </p:cNvGrpSpPr>
            <p:nvPr/>
          </p:nvGrpSpPr>
          <p:grpSpPr bwMode="auto">
            <a:xfrm>
              <a:off x="2940" y="1976"/>
              <a:ext cx="370" cy="369"/>
              <a:chOff x="362" y="2318"/>
              <a:chExt cx="370" cy="369"/>
            </a:xfrm>
          </p:grpSpPr>
          <p:sp>
            <p:nvSpPr>
              <p:cNvPr id="2901060"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1061"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sp>
        <p:nvSpPr>
          <p:cNvPr id="2901062" name="Text Box 70"/>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prstClr val="black"/>
                </a:solidFill>
                <a:latin typeface="Arial" panose="020B0604020202020204" pitchFamily="34" charset="0"/>
              </a:rPr>
              <a:t>ALS MX ca 2001</a:t>
            </a:r>
          </a:p>
        </p:txBody>
      </p:sp>
      <p:sp>
        <p:nvSpPr>
          <p:cNvPr id="2901063" name="Oval 71"/>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1064" name="Oval 72"/>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1065" name="Oval 73"/>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75"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spTree>
    <p:extLst>
      <p:ext uri="{BB962C8B-B14F-4D97-AF65-F5344CB8AC3E}">
        <p14:creationId xmlns:p14="http://schemas.microsoft.com/office/powerpoint/2010/main" val="29852729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2019"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902020" name="Group 4"/>
          <p:cNvGrpSpPr>
            <a:grpSpLocks/>
          </p:cNvGrpSpPr>
          <p:nvPr/>
        </p:nvGrpSpPr>
        <p:grpSpPr bwMode="auto">
          <a:xfrm>
            <a:off x="2314575" y="1827213"/>
            <a:ext cx="4325938" cy="4303712"/>
            <a:chOff x="1557" y="1124"/>
            <a:chExt cx="2725" cy="2711"/>
          </a:xfrm>
        </p:grpSpPr>
        <p:sp>
          <p:nvSpPr>
            <p:cNvPr id="2902021"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2"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3"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4"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5"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6"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7"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8"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29"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0"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1"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2"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33" name="Group 17"/>
          <p:cNvGrpSpPr>
            <a:grpSpLocks/>
          </p:cNvGrpSpPr>
          <p:nvPr/>
        </p:nvGrpSpPr>
        <p:grpSpPr bwMode="auto">
          <a:xfrm>
            <a:off x="1746250" y="2641600"/>
            <a:ext cx="441325" cy="1355725"/>
            <a:chOff x="1092" y="1718"/>
            <a:chExt cx="278" cy="854"/>
          </a:xfrm>
        </p:grpSpPr>
        <p:sp>
          <p:nvSpPr>
            <p:cNvPr id="2902034"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5"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6"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2037" name="Line 21"/>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8" name="Line 22"/>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39" name="Line 23"/>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40" name="Text Box 24"/>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2041" name="Text Box 25"/>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2042" name="Text Box 26"/>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2043" name="Text Box 27"/>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2044" name="Text Box 28"/>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2045" name="Text Box 29"/>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sp>
        <p:nvSpPr>
          <p:cNvPr id="2902065" name="Text Box 49"/>
          <p:cNvSpPr txBox="1">
            <a:spLocks noChangeArrowheads="1"/>
          </p:cNvSpPr>
          <p:nvPr/>
        </p:nvSpPr>
        <p:spPr bwMode="auto">
          <a:xfrm>
            <a:off x="1450975" y="1355725"/>
            <a:ext cx="19543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M</a:t>
            </a:r>
            <a:r>
              <a:rPr lang="en-US" altLang="en-US" b="1" dirty="0">
                <a:solidFill>
                  <a:srgbClr val="C80000"/>
                </a:solidFill>
                <a:latin typeface="Arial" panose="020B0604020202020204" pitchFamily="34" charset="0"/>
              </a:rPr>
              <a:t>acromolecular</a:t>
            </a:r>
          </a:p>
          <a:p>
            <a:r>
              <a:rPr lang="en-US" altLang="en-US" b="1" dirty="0">
                <a:solidFill>
                  <a:srgbClr val="000096"/>
                </a:solidFill>
                <a:latin typeface="Arial" panose="020B0604020202020204" pitchFamily="34" charset="0"/>
              </a:rPr>
              <a:t>C</a:t>
            </a:r>
            <a:r>
              <a:rPr lang="en-US" altLang="en-US" b="1" dirty="0">
                <a:solidFill>
                  <a:srgbClr val="C80000"/>
                </a:solidFill>
                <a:latin typeface="Arial" panose="020B0604020202020204" pitchFamily="34" charset="0"/>
              </a:rPr>
              <a:t>rystallography</a:t>
            </a:r>
          </a:p>
          <a:p>
            <a:r>
              <a:rPr lang="en-US" altLang="en-US" b="1" dirty="0">
                <a:solidFill>
                  <a:srgbClr val="000096"/>
                </a:solidFill>
                <a:latin typeface="Arial" panose="020B0604020202020204" pitchFamily="34" charset="0"/>
              </a:rPr>
              <a:t>F</a:t>
            </a:r>
            <a:r>
              <a:rPr lang="en-US" altLang="en-US" b="1" dirty="0">
                <a:solidFill>
                  <a:srgbClr val="C80000"/>
                </a:solidFill>
                <a:latin typeface="Arial" panose="020B0604020202020204" pitchFamily="34" charset="0"/>
              </a:rPr>
              <a:t>acility</a:t>
            </a:r>
          </a:p>
        </p:txBody>
      </p:sp>
      <p:grpSp>
        <p:nvGrpSpPr>
          <p:cNvPr id="2902066" name="Group 50"/>
          <p:cNvGrpSpPr>
            <a:grpSpLocks/>
          </p:cNvGrpSpPr>
          <p:nvPr/>
        </p:nvGrpSpPr>
        <p:grpSpPr bwMode="auto">
          <a:xfrm rot="4502188">
            <a:off x="2016125" y="4329113"/>
            <a:ext cx="560388" cy="138112"/>
            <a:chOff x="364" y="1976"/>
            <a:chExt cx="2946" cy="369"/>
          </a:xfrm>
        </p:grpSpPr>
        <p:grpSp>
          <p:nvGrpSpPr>
            <p:cNvPr id="2902067" name="Group 51"/>
            <p:cNvGrpSpPr>
              <a:grpSpLocks/>
            </p:cNvGrpSpPr>
            <p:nvPr/>
          </p:nvGrpSpPr>
          <p:grpSpPr bwMode="auto">
            <a:xfrm>
              <a:off x="364" y="1976"/>
              <a:ext cx="370" cy="369"/>
              <a:chOff x="362" y="2318"/>
              <a:chExt cx="370" cy="369"/>
            </a:xfrm>
          </p:grpSpPr>
          <p:sp>
            <p:nvSpPr>
              <p:cNvPr id="2902068" name="Freeform 5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69" name="Freeform 5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70" name="Group 54"/>
            <p:cNvGrpSpPr>
              <a:grpSpLocks/>
            </p:cNvGrpSpPr>
            <p:nvPr/>
          </p:nvGrpSpPr>
          <p:grpSpPr bwMode="auto">
            <a:xfrm>
              <a:off x="732" y="1976"/>
              <a:ext cx="370" cy="369"/>
              <a:chOff x="362" y="2318"/>
              <a:chExt cx="370" cy="369"/>
            </a:xfrm>
          </p:grpSpPr>
          <p:sp>
            <p:nvSpPr>
              <p:cNvPr id="2902071" name="Freeform 5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72" name="Freeform 5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73" name="Group 57"/>
            <p:cNvGrpSpPr>
              <a:grpSpLocks/>
            </p:cNvGrpSpPr>
            <p:nvPr/>
          </p:nvGrpSpPr>
          <p:grpSpPr bwMode="auto">
            <a:xfrm>
              <a:off x="1100" y="1976"/>
              <a:ext cx="370" cy="369"/>
              <a:chOff x="362" y="2318"/>
              <a:chExt cx="370" cy="369"/>
            </a:xfrm>
          </p:grpSpPr>
          <p:sp>
            <p:nvSpPr>
              <p:cNvPr id="2902074" name="Freeform 5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75" name="Freeform 5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76" name="Group 60"/>
            <p:cNvGrpSpPr>
              <a:grpSpLocks/>
            </p:cNvGrpSpPr>
            <p:nvPr/>
          </p:nvGrpSpPr>
          <p:grpSpPr bwMode="auto">
            <a:xfrm>
              <a:off x="1468" y="1976"/>
              <a:ext cx="370" cy="369"/>
              <a:chOff x="362" y="2318"/>
              <a:chExt cx="370" cy="369"/>
            </a:xfrm>
          </p:grpSpPr>
          <p:sp>
            <p:nvSpPr>
              <p:cNvPr id="2902077" name="Freeform 6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78" name="Freeform 6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79" name="Group 63"/>
            <p:cNvGrpSpPr>
              <a:grpSpLocks/>
            </p:cNvGrpSpPr>
            <p:nvPr/>
          </p:nvGrpSpPr>
          <p:grpSpPr bwMode="auto">
            <a:xfrm>
              <a:off x="1836" y="1976"/>
              <a:ext cx="370" cy="369"/>
              <a:chOff x="362" y="2318"/>
              <a:chExt cx="370" cy="369"/>
            </a:xfrm>
          </p:grpSpPr>
          <p:sp>
            <p:nvSpPr>
              <p:cNvPr id="2902080" name="Freeform 6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81" name="Freeform 6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82" name="Group 66"/>
            <p:cNvGrpSpPr>
              <a:grpSpLocks/>
            </p:cNvGrpSpPr>
            <p:nvPr/>
          </p:nvGrpSpPr>
          <p:grpSpPr bwMode="auto">
            <a:xfrm>
              <a:off x="2204" y="1976"/>
              <a:ext cx="370" cy="369"/>
              <a:chOff x="362" y="2318"/>
              <a:chExt cx="370" cy="369"/>
            </a:xfrm>
          </p:grpSpPr>
          <p:sp>
            <p:nvSpPr>
              <p:cNvPr id="2902083" name="Freeform 6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84" name="Freeform 6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85" name="Group 69"/>
            <p:cNvGrpSpPr>
              <a:grpSpLocks/>
            </p:cNvGrpSpPr>
            <p:nvPr/>
          </p:nvGrpSpPr>
          <p:grpSpPr bwMode="auto">
            <a:xfrm>
              <a:off x="2572" y="1976"/>
              <a:ext cx="370" cy="369"/>
              <a:chOff x="362" y="2318"/>
              <a:chExt cx="370" cy="369"/>
            </a:xfrm>
          </p:grpSpPr>
          <p:sp>
            <p:nvSpPr>
              <p:cNvPr id="2902086" name="Freeform 7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87" name="Freeform 7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2088" name="Group 72"/>
            <p:cNvGrpSpPr>
              <a:grpSpLocks/>
            </p:cNvGrpSpPr>
            <p:nvPr/>
          </p:nvGrpSpPr>
          <p:grpSpPr bwMode="auto">
            <a:xfrm>
              <a:off x="2940" y="1976"/>
              <a:ext cx="370" cy="369"/>
              <a:chOff x="362" y="2318"/>
              <a:chExt cx="370" cy="369"/>
            </a:xfrm>
          </p:grpSpPr>
          <p:sp>
            <p:nvSpPr>
              <p:cNvPr id="2902089" name="Freeform 7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2090" name="Freeform 7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2091" name="Text Box 75"/>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2002</a:t>
            </a:r>
          </a:p>
        </p:txBody>
      </p:sp>
      <p:sp>
        <p:nvSpPr>
          <p:cNvPr id="2902092" name="Oval 76"/>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2093" name="Oval 77"/>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2094" name="Oval 78"/>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80"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pic>
        <p:nvPicPr>
          <p:cNvPr id="81" name="Picture 4" descr="https://lh4.googleusercontent.com/-avDxcb9JWsU/AAAAAAAAAAI/AAAAAAAAAAA/Dws2Rp4VuY8/s0-c-k-no-ns/photo.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14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3043" name="Rectangle 3"/>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grpSp>
        <p:nvGrpSpPr>
          <p:cNvPr id="2903044" name="Group 4"/>
          <p:cNvGrpSpPr>
            <a:grpSpLocks/>
          </p:cNvGrpSpPr>
          <p:nvPr/>
        </p:nvGrpSpPr>
        <p:grpSpPr bwMode="auto">
          <a:xfrm>
            <a:off x="2314575" y="1827213"/>
            <a:ext cx="4325938" cy="4303712"/>
            <a:chOff x="1557" y="1124"/>
            <a:chExt cx="2725" cy="2711"/>
          </a:xfrm>
        </p:grpSpPr>
        <p:sp>
          <p:nvSpPr>
            <p:cNvPr id="2903045" name="Line 5"/>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46" name="Line 6"/>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47" name="Line 7"/>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48" name="Line 8"/>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49" name="Line 9"/>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0" name="Line 10"/>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1" name="Line 11"/>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2" name="Line 12"/>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3" name="Line 13"/>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4" name="Line 14"/>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5" name="Line 15"/>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6" name="Line 16"/>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057" name="Group 17"/>
          <p:cNvGrpSpPr>
            <a:grpSpLocks/>
          </p:cNvGrpSpPr>
          <p:nvPr/>
        </p:nvGrpSpPr>
        <p:grpSpPr bwMode="auto">
          <a:xfrm>
            <a:off x="1746250" y="2641600"/>
            <a:ext cx="441325" cy="1355725"/>
            <a:chOff x="1092" y="1718"/>
            <a:chExt cx="278" cy="854"/>
          </a:xfrm>
        </p:grpSpPr>
        <p:sp>
          <p:nvSpPr>
            <p:cNvPr id="2903058" name="Line 18"/>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59" name="Line 19"/>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60" name="Line 20"/>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3061" name="Line 21"/>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62" name="Line 22"/>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63" name="Line 23"/>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64" name="Text Box 24"/>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3065" name="Text Box 25"/>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3066" name="Text Box 26"/>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3067" name="Text Box 27"/>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3068" name="Text Box 28"/>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3069" name="Text Box 29"/>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grpSp>
        <p:nvGrpSpPr>
          <p:cNvPr id="2903089" name="Group 49"/>
          <p:cNvGrpSpPr>
            <a:grpSpLocks/>
          </p:cNvGrpSpPr>
          <p:nvPr/>
        </p:nvGrpSpPr>
        <p:grpSpPr bwMode="auto">
          <a:xfrm rot="4502188">
            <a:off x="2016125" y="4329113"/>
            <a:ext cx="560388" cy="138112"/>
            <a:chOff x="364" y="1976"/>
            <a:chExt cx="2946" cy="369"/>
          </a:xfrm>
        </p:grpSpPr>
        <p:grpSp>
          <p:nvGrpSpPr>
            <p:cNvPr id="2903090" name="Group 50"/>
            <p:cNvGrpSpPr>
              <a:grpSpLocks/>
            </p:cNvGrpSpPr>
            <p:nvPr/>
          </p:nvGrpSpPr>
          <p:grpSpPr bwMode="auto">
            <a:xfrm>
              <a:off x="364" y="1976"/>
              <a:ext cx="370" cy="369"/>
              <a:chOff x="362" y="2318"/>
              <a:chExt cx="370" cy="369"/>
            </a:xfrm>
          </p:grpSpPr>
          <p:sp>
            <p:nvSpPr>
              <p:cNvPr id="2903091"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92"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093" name="Group 53"/>
            <p:cNvGrpSpPr>
              <a:grpSpLocks/>
            </p:cNvGrpSpPr>
            <p:nvPr/>
          </p:nvGrpSpPr>
          <p:grpSpPr bwMode="auto">
            <a:xfrm>
              <a:off x="732" y="1976"/>
              <a:ext cx="370" cy="369"/>
              <a:chOff x="362" y="2318"/>
              <a:chExt cx="370" cy="369"/>
            </a:xfrm>
          </p:grpSpPr>
          <p:sp>
            <p:nvSpPr>
              <p:cNvPr id="2903094"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95"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096" name="Group 56"/>
            <p:cNvGrpSpPr>
              <a:grpSpLocks/>
            </p:cNvGrpSpPr>
            <p:nvPr/>
          </p:nvGrpSpPr>
          <p:grpSpPr bwMode="auto">
            <a:xfrm>
              <a:off x="1100" y="1976"/>
              <a:ext cx="370" cy="369"/>
              <a:chOff x="362" y="2318"/>
              <a:chExt cx="370" cy="369"/>
            </a:xfrm>
          </p:grpSpPr>
          <p:sp>
            <p:nvSpPr>
              <p:cNvPr id="2903097"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098"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099" name="Group 59"/>
            <p:cNvGrpSpPr>
              <a:grpSpLocks/>
            </p:cNvGrpSpPr>
            <p:nvPr/>
          </p:nvGrpSpPr>
          <p:grpSpPr bwMode="auto">
            <a:xfrm>
              <a:off x="1468" y="1976"/>
              <a:ext cx="370" cy="369"/>
              <a:chOff x="362" y="2318"/>
              <a:chExt cx="370" cy="369"/>
            </a:xfrm>
          </p:grpSpPr>
          <p:sp>
            <p:nvSpPr>
              <p:cNvPr id="2903100"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101"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102" name="Group 62"/>
            <p:cNvGrpSpPr>
              <a:grpSpLocks/>
            </p:cNvGrpSpPr>
            <p:nvPr/>
          </p:nvGrpSpPr>
          <p:grpSpPr bwMode="auto">
            <a:xfrm>
              <a:off x="1836" y="1976"/>
              <a:ext cx="370" cy="369"/>
              <a:chOff x="362" y="2318"/>
              <a:chExt cx="370" cy="369"/>
            </a:xfrm>
          </p:grpSpPr>
          <p:sp>
            <p:nvSpPr>
              <p:cNvPr id="2903103" name="Freeform 6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104" name="Freeform 6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105" name="Group 65"/>
            <p:cNvGrpSpPr>
              <a:grpSpLocks/>
            </p:cNvGrpSpPr>
            <p:nvPr/>
          </p:nvGrpSpPr>
          <p:grpSpPr bwMode="auto">
            <a:xfrm>
              <a:off x="2204" y="1976"/>
              <a:ext cx="370" cy="369"/>
              <a:chOff x="362" y="2318"/>
              <a:chExt cx="370" cy="369"/>
            </a:xfrm>
          </p:grpSpPr>
          <p:sp>
            <p:nvSpPr>
              <p:cNvPr id="2903106" name="Freeform 6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107" name="Freeform 6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108" name="Group 68"/>
            <p:cNvGrpSpPr>
              <a:grpSpLocks/>
            </p:cNvGrpSpPr>
            <p:nvPr/>
          </p:nvGrpSpPr>
          <p:grpSpPr bwMode="auto">
            <a:xfrm>
              <a:off x="2572" y="1976"/>
              <a:ext cx="370" cy="369"/>
              <a:chOff x="362" y="2318"/>
              <a:chExt cx="370" cy="369"/>
            </a:xfrm>
          </p:grpSpPr>
          <p:sp>
            <p:nvSpPr>
              <p:cNvPr id="2903109" name="Freeform 6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110" name="Freeform 7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3111" name="Group 71"/>
            <p:cNvGrpSpPr>
              <a:grpSpLocks/>
            </p:cNvGrpSpPr>
            <p:nvPr/>
          </p:nvGrpSpPr>
          <p:grpSpPr bwMode="auto">
            <a:xfrm>
              <a:off x="2940" y="1976"/>
              <a:ext cx="370" cy="369"/>
              <a:chOff x="362" y="2318"/>
              <a:chExt cx="370" cy="369"/>
            </a:xfrm>
          </p:grpSpPr>
          <p:sp>
            <p:nvSpPr>
              <p:cNvPr id="2903112" name="Freeform 7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3113" name="Freeform 7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3114" name="Text Box 74"/>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2002</a:t>
            </a:r>
          </a:p>
        </p:txBody>
      </p:sp>
      <p:sp>
        <p:nvSpPr>
          <p:cNvPr id="2903115" name="Oval 75"/>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3116" name="Oval 76"/>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3117" name="Oval 77"/>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pic>
        <p:nvPicPr>
          <p:cNvPr id="2903118" name="Picture 78"/>
          <p:cNvPicPr>
            <a:picLocks noChangeAspect="1" noChangeArrowheads="1"/>
          </p:cNvPicPr>
          <p:nvPr/>
        </p:nvPicPr>
        <p:blipFill>
          <a:blip r:embed="rId4">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3119" name="Text Box 79"/>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sp>
        <p:nvSpPr>
          <p:cNvPr id="2903120" name="Freeform 80"/>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2"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pic>
        <p:nvPicPr>
          <p:cNvPr id="83" name="Picture 4" descr="https://lh4.googleusercontent.com/-avDxcb9JWsU/AAAAAAAAAAI/AAAAAAAAAAA/Dws2Rp4VuY8/s0-c-k-no-ns/photo.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71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 name="Picture 87"/>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4068" name="Rectangle 4"/>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4067" name="Picture 3"/>
          <p:cNvPicPr>
            <a:picLocks noChangeAspect="1" noChangeArrowheads="1"/>
          </p:cNvPicPr>
          <p:nvPr/>
        </p:nvPicPr>
        <p:blipFill>
          <a:blip r:embed="rId4">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4069" name="Group 5"/>
          <p:cNvGrpSpPr>
            <a:grpSpLocks/>
          </p:cNvGrpSpPr>
          <p:nvPr/>
        </p:nvGrpSpPr>
        <p:grpSpPr bwMode="auto">
          <a:xfrm>
            <a:off x="2314575" y="1827213"/>
            <a:ext cx="4325938" cy="4303712"/>
            <a:chOff x="1557" y="1124"/>
            <a:chExt cx="2725" cy="2711"/>
          </a:xfrm>
        </p:grpSpPr>
        <p:sp>
          <p:nvSpPr>
            <p:cNvPr id="290407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7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408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2904083" name="Group 19"/>
          <p:cNvGrpSpPr>
            <a:grpSpLocks/>
          </p:cNvGrpSpPr>
          <p:nvPr/>
        </p:nvGrpSpPr>
        <p:grpSpPr bwMode="auto">
          <a:xfrm>
            <a:off x="1746250" y="2641600"/>
            <a:ext cx="441325" cy="1355725"/>
            <a:chOff x="1092" y="1718"/>
            <a:chExt cx="278" cy="854"/>
          </a:xfrm>
        </p:grpSpPr>
        <p:sp>
          <p:nvSpPr>
            <p:cNvPr id="290408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408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8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090" name="Text Box 26"/>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4091" name="Text Box 27"/>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4092" name="Text Box 28"/>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4093" name="Text Box 29"/>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4094" name="Text Box 30"/>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4095" name="Text Box 31"/>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4096" name="Text Box 32"/>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pic>
        <p:nvPicPr>
          <p:cNvPr id="2904097" name="Picture 33"/>
          <p:cNvPicPr>
            <a:picLocks noChangeAspect="1" noChangeArrowheads="1"/>
          </p:cNvPicPr>
          <p:nvPr/>
        </p:nvPicPr>
        <p:blipFill>
          <a:blip r:embed="rId5">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4117" name="Text Box 53"/>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4118" name="Group 54"/>
          <p:cNvGrpSpPr>
            <a:grpSpLocks/>
          </p:cNvGrpSpPr>
          <p:nvPr/>
        </p:nvGrpSpPr>
        <p:grpSpPr bwMode="auto">
          <a:xfrm rot="4502188">
            <a:off x="2016125" y="4329113"/>
            <a:ext cx="560388" cy="138112"/>
            <a:chOff x="364" y="1976"/>
            <a:chExt cx="2946" cy="369"/>
          </a:xfrm>
        </p:grpSpPr>
        <p:grpSp>
          <p:nvGrpSpPr>
            <p:cNvPr id="2904119" name="Group 55"/>
            <p:cNvGrpSpPr>
              <a:grpSpLocks/>
            </p:cNvGrpSpPr>
            <p:nvPr/>
          </p:nvGrpSpPr>
          <p:grpSpPr bwMode="auto">
            <a:xfrm>
              <a:off x="364" y="1976"/>
              <a:ext cx="370" cy="369"/>
              <a:chOff x="362" y="2318"/>
              <a:chExt cx="370" cy="369"/>
            </a:xfrm>
          </p:grpSpPr>
          <p:sp>
            <p:nvSpPr>
              <p:cNvPr id="2904120" name="Freeform 5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21" name="Freeform 5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22" name="Group 58"/>
            <p:cNvGrpSpPr>
              <a:grpSpLocks/>
            </p:cNvGrpSpPr>
            <p:nvPr/>
          </p:nvGrpSpPr>
          <p:grpSpPr bwMode="auto">
            <a:xfrm>
              <a:off x="732" y="1976"/>
              <a:ext cx="370" cy="369"/>
              <a:chOff x="362" y="2318"/>
              <a:chExt cx="370" cy="369"/>
            </a:xfrm>
          </p:grpSpPr>
          <p:sp>
            <p:nvSpPr>
              <p:cNvPr id="2904123"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24"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25" name="Group 61"/>
            <p:cNvGrpSpPr>
              <a:grpSpLocks/>
            </p:cNvGrpSpPr>
            <p:nvPr/>
          </p:nvGrpSpPr>
          <p:grpSpPr bwMode="auto">
            <a:xfrm>
              <a:off x="1100" y="1976"/>
              <a:ext cx="370" cy="369"/>
              <a:chOff x="362" y="2318"/>
              <a:chExt cx="370" cy="369"/>
            </a:xfrm>
          </p:grpSpPr>
          <p:sp>
            <p:nvSpPr>
              <p:cNvPr id="2904126"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27"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28" name="Group 64"/>
            <p:cNvGrpSpPr>
              <a:grpSpLocks/>
            </p:cNvGrpSpPr>
            <p:nvPr/>
          </p:nvGrpSpPr>
          <p:grpSpPr bwMode="auto">
            <a:xfrm>
              <a:off x="1468" y="1976"/>
              <a:ext cx="370" cy="369"/>
              <a:chOff x="362" y="2318"/>
              <a:chExt cx="370" cy="369"/>
            </a:xfrm>
          </p:grpSpPr>
          <p:sp>
            <p:nvSpPr>
              <p:cNvPr id="2904129"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30"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31" name="Group 67"/>
            <p:cNvGrpSpPr>
              <a:grpSpLocks/>
            </p:cNvGrpSpPr>
            <p:nvPr/>
          </p:nvGrpSpPr>
          <p:grpSpPr bwMode="auto">
            <a:xfrm>
              <a:off x="1836" y="1976"/>
              <a:ext cx="370" cy="369"/>
              <a:chOff x="362" y="2318"/>
              <a:chExt cx="370" cy="369"/>
            </a:xfrm>
          </p:grpSpPr>
          <p:sp>
            <p:nvSpPr>
              <p:cNvPr id="2904132"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33"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34" name="Group 70"/>
            <p:cNvGrpSpPr>
              <a:grpSpLocks/>
            </p:cNvGrpSpPr>
            <p:nvPr/>
          </p:nvGrpSpPr>
          <p:grpSpPr bwMode="auto">
            <a:xfrm>
              <a:off x="2204" y="1976"/>
              <a:ext cx="370" cy="369"/>
              <a:chOff x="362" y="2318"/>
              <a:chExt cx="370" cy="369"/>
            </a:xfrm>
          </p:grpSpPr>
          <p:sp>
            <p:nvSpPr>
              <p:cNvPr id="2904135"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36"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37" name="Group 73"/>
            <p:cNvGrpSpPr>
              <a:grpSpLocks/>
            </p:cNvGrpSpPr>
            <p:nvPr/>
          </p:nvGrpSpPr>
          <p:grpSpPr bwMode="auto">
            <a:xfrm>
              <a:off x="2572" y="1976"/>
              <a:ext cx="370" cy="369"/>
              <a:chOff x="362" y="2318"/>
              <a:chExt cx="370" cy="369"/>
            </a:xfrm>
          </p:grpSpPr>
          <p:sp>
            <p:nvSpPr>
              <p:cNvPr id="2904138"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39"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4140" name="Group 76"/>
            <p:cNvGrpSpPr>
              <a:grpSpLocks/>
            </p:cNvGrpSpPr>
            <p:nvPr/>
          </p:nvGrpSpPr>
          <p:grpSpPr bwMode="auto">
            <a:xfrm>
              <a:off x="2940" y="1976"/>
              <a:ext cx="370" cy="369"/>
              <a:chOff x="362" y="2318"/>
              <a:chExt cx="370" cy="369"/>
            </a:xfrm>
          </p:grpSpPr>
          <p:sp>
            <p:nvSpPr>
              <p:cNvPr id="2904141"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4142"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4143" name="Text Box 79"/>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2005</a:t>
            </a:r>
          </a:p>
        </p:txBody>
      </p:sp>
      <p:sp>
        <p:nvSpPr>
          <p:cNvPr id="2904144" name="Oval 80"/>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4145" name="Oval 81"/>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4146" name="Oval 82"/>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4147" name="Freeform 83"/>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4"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pic>
        <p:nvPicPr>
          <p:cNvPr id="86" name="Picture 4" descr="https://lh4.googleusercontent.com/-avDxcb9JWsU/AAAAAAAAAAI/AAAAAAAAAAA/Dws2Rp4VuY8/s0-c-k-no-ns/photo.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551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8517542" y="1030514"/>
            <a:ext cx="309950" cy="49638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rapezoid 1"/>
          <p:cNvSpPr/>
          <p:nvPr/>
        </p:nvSpPr>
        <p:spPr>
          <a:xfrm rot="16200000">
            <a:off x="5529978" y="3006840"/>
            <a:ext cx="4963889" cy="1011238"/>
          </a:xfrm>
          <a:prstGeom prst="trapezoid">
            <a:avLst>
              <a:gd name="adj" fmla="val 118295"/>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1" name="Text Box 5"/>
          <p:cNvSpPr txBox="1">
            <a:spLocks noChangeAspect="1" noChangeArrowheads="1"/>
          </p:cNvSpPr>
          <p:nvPr/>
        </p:nvSpPr>
        <p:spPr bwMode="auto">
          <a:xfrm rot="16200000">
            <a:off x="6903674" y="3389913"/>
            <a:ext cx="3537686"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smtClean="0">
                <a:solidFill>
                  <a:schemeClr val="bg1"/>
                </a:solidFill>
                <a:latin typeface="Arial" panose="020B0604020202020204" pitchFamily="34" charset="0"/>
              </a:rPr>
              <a:t>Research Detectors CMOS 8M</a:t>
            </a:r>
            <a:endParaRPr lang="en-US" altLang="en-US" sz="1900" b="1" dirty="0">
              <a:solidFill>
                <a:schemeClr val="bg1"/>
              </a:solidFill>
              <a:latin typeface="Arial" panose="020B0604020202020204" pitchFamily="34" charset="0"/>
            </a:endParaRPr>
          </a:p>
        </p:txBody>
      </p:sp>
      <p:sp>
        <p:nvSpPr>
          <p:cNvPr id="2920451" name="Rectangle 3"/>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53"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54"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55" name="Rectangle 7"/>
          <p:cNvSpPr>
            <a:spLocks noGrp="1" noChangeArrowheads="1"/>
          </p:cNvSpPr>
          <p:nvPr>
            <p:ph type="title"/>
          </p:nvPr>
        </p:nvSpPr>
        <p:spPr/>
        <p:txBody>
          <a:bodyPr/>
          <a:lstStyle/>
          <a:p>
            <a:r>
              <a:rPr lang="en-US" altLang="en-US" dirty="0"/>
              <a:t>ALS 4.2.2 optics</a:t>
            </a:r>
          </a:p>
        </p:txBody>
      </p:sp>
      <p:pic>
        <p:nvPicPr>
          <p:cNvPr id="2920456" name="Picture 8" descr="suprbend_w"/>
          <p:cNvPicPr>
            <a:picLocks noChangeAspect="1" noChangeArrowheads="1"/>
          </p:cNvPicPr>
          <p:nvPr/>
        </p:nvPicPr>
        <p:blipFill>
          <a:blip r:embed="rId3"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0457"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58"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nvGrpSpPr>
          <p:cNvPr id="2920459" name="Group 11"/>
          <p:cNvGrpSpPr>
            <a:grpSpLocks/>
          </p:cNvGrpSpPr>
          <p:nvPr/>
        </p:nvGrpSpPr>
        <p:grpSpPr bwMode="auto">
          <a:xfrm>
            <a:off x="6413500" y="2738438"/>
            <a:ext cx="1387475" cy="2276475"/>
            <a:chOff x="2962" y="1779"/>
            <a:chExt cx="874" cy="1434"/>
          </a:xfrm>
        </p:grpSpPr>
        <p:pic>
          <p:nvPicPr>
            <p:cNvPr id="2920460"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20461"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62"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63"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64"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20465" name="Text Box 17"/>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20466" name="Text Box 18"/>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20467" name="Text Box 19"/>
          <p:cNvSpPr txBox="1">
            <a:spLocks noChangeAspect="1" noChangeArrowheads="1"/>
          </p:cNvSpPr>
          <p:nvPr/>
        </p:nvSpPr>
        <p:spPr bwMode="auto">
          <a:xfrm>
            <a:off x="3797003" y="1989138"/>
            <a:ext cx="1061046"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20468" name="Text Box 20"/>
          <p:cNvSpPr txBox="1">
            <a:spLocks noChangeAspect="1" noChangeArrowheads="1"/>
          </p:cNvSpPr>
          <p:nvPr/>
        </p:nvSpPr>
        <p:spPr bwMode="auto">
          <a:xfrm>
            <a:off x="2439268"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sagital</a:t>
            </a:r>
            <a:endParaRPr lang="en-US" altLang="en-US" b="1" dirty="0">
              <a:solidFill>
                <a:srgbClr val="000000"/>
              </a:solidFill>
              <a:latin typeface="Arial" panose="020B0604020202020204" pitchFamily="34" charset="0"/>
            </a:endParaRP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20469" name="Text Box 21"/>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20470"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1"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2" name="AutoShape 24"/>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3" name="Rectangle 25"/>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4" name="Rectangle 26"/>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5" name="AutoShape 27"/>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0476" name="Text Box 28"/>
          <p:cNvSpPr txBox="1">
            <a:spLocks noChangeAspect="1" noChangeArrowheads="1"/>
          </p:cNvSpPr>
          <p:nvPr/>
        </p:nvSpPr>
        <p:spPr bwMode="auto">
          <a:xfrm>
            <a:off x="5077729" y="1947863"/>
            <a:ext cx="81258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Sample</a:t>
            </a:r>
          </a:p>
          <a:p>
            <a:pPr algn="ctr" eaLnBrk="0" hangingPunct="0"/>
            <a:r>
              <a:rPr lang="en-US" altLang="en-US" sz="1700" b="1" dirty="0">
                <a:solidFill>
                  <a:srgbClr val="000000"/>
                </a:solidFill>
                <a:latin typeface="Arial" panose="020B0604020202020204" pitchFamily="34" charset="0"/>
              </a:rPr>
              <a:t>slits</a:t>
            </a:r>
          </a:p>
        </p:txBody>
      </p:sp>
      <p:sp>
        <p:nvSpPr>
          <p:cNvPr id="2920477" name="Line 29"/>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78" name="Line 30"/>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79" name="Line 31"/>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80" name="Line 32"/>
          <p:cNvSpPr>
            <a:spLocks noChangeShapeType="1"/>
          </p:cNvSpPr>
          <p:nvPr/>
        </p:nvSpPr>
        <p:spPr bwMode="auto">
          <a:xfrm>
            <a:off x="5562600" y="2514600"/>
            <a:ext cx="112713"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81" name="Rectangle 33"/>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82" name="Rectangle 34"/>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83" name="Rectangle 35"/>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0484" name="Text Box 36"/>
          <p:cNvSpPr txBox="1">
            <a:spLocks noChangeAspect="1" noChangeArrowheads="1"/>
          </p:cNvSpPr>
          <p:nvPr/>
        </p:nvSpPr>
        <p:spPr bwMode="auto">
          <a:xfrm>
            <a:off x="4062773"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20485" name="Line 37"/>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0486" name="AutoShape 38"/>
          <p:cNvSpPr>
            <a:spLocks noChangeAspect="1" noChangeArrowheads="1"/>
          </p:cNvSpPr>
          <p:nvPr/>
        </p:nvSpPr>
        <p:spPr bwMode="auto">
          <a:xfrm rot="-1977176">
            <a:off x="2709917" y="3289617"/>
            <a:ext cx="2055813"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808000"/>
          </a:solidFill>
          <a:ln w="9525">
            <a:miter lim="800000"/>
            <a:headEnd/>
            <a:tailEnd/>
          </a:ln>
          <a:effectLst/>
          <a:scene3d>
            <a:camera prst="legacyPerspectiveBottom">
              <a:rot lat="20399999" lon="17099998" rev="0"/>
            </a:camera>
            <a:lightRig rig="legacyFlat3" dir="r"/>
          </a:scene3d>
          <a:sp3d extrusionH="2270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30786" y="1582459"/>
            <a:ext cx="713173" cy="4016932"/>
          </a:xfrm>
          <a:prstGeom prst="rect">
            <a:avLst/>
          </a:prstGeom>
        </p:spPr>
      </p:pic>
      <p:pic>
        <p:nvPicPr>
          <p:cNvPr id="13314" name="Picture 2"/>
          <p:cNvPicPr>
            <a:picLocks noGrp="1"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00" y="1625600"/>
            <a:ext cx="7112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45"/>
          <p:cNvSpPr txBox="1">
            <a:spLocks noChangeArrowheads="1"/>
          </p:cNvSpPr>
          <p:nvPr/>
        </p:nvSpPr>
        <p:spPr bwMode="auto">
          <a:xfrm>
            <a:off x="4572000" y="6048256"/>
            <a:ext cx="3302507" cy="33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en-US" b="1" dirty="0">
                <a:solidFill>
                  <a:prstClr val="black"/>
                </a:solidFill>
                <a:latin typeface="Arial" panose="020B0604020202020204" pitchFamily="34" charset="0"/>
              </a:rPr>
              <a:t>1</a:t>
            </a:r>
            <a:r>
              <a:rPr lang="en-US" altLang="en-US" b="1" dirty="0" smtClean="0">
                <a:solidFill>
                  <a:prstClr val="black"/>
                </a:solidFill>
                <a:latin typeface="Arial" panose="020B0604020202020204" pitchFamily="34" charset="0"/>
              </a:rPr>
              <a:t> </a:t>
            </a:r>
            <a:r>
              <a:rPr lang="en-US" altLang="en-US" b="1" dirty="0">
                <a:solidFill>
                  <a:prstClr val="black"/>
                </a:solidFill>
                <a:latin typeface="Arial" panose="020B0604020202020204" pitchFamily="34" charset="0"/>
              </a:rPr>
              <a:t>x 10</a:t>
            </a:r>
            <a:r>
              <a:rPr lang="en-US" altLang="en-US" b="1" baseline="50000" dirty="0">
                <a:solidFill>
                  <a:prstClr val="black"/>
                </a:solidFill>
                <a:latin typeface="Arial" panose="020B0604020202020204" pitchFamily="34" charset="0"/>
              </a:rPr>
              <a:t>8</a:t>
            </a:r>
            <a:r>
              <a:rPr lang="en-US" altLang="en-US" b="1" dirty="0">
                <a:solidFill>
                  <a:prstClr val="black"/>
                </a:solidFill>
                <a:latin typeface="Arial" panose="020B0604020202020204" pitchFamily="34" charset="0"/>
              </a:rPr>
              <a:t> </a:t>
            </a:r>
            <a:r>
              <a:rPr lang="en-US" altLang="en-US" b="1" dirty="0" err="1">
                <a:solidFill>
                  <a:prstClr val="black"/>
                </a:solidFill>
                <a:latin typeface="Arial" panose="020B0604020202020204" pitchFamily="34" charset="0"/>
              </a:rPr>
              <a:t>ph</a:t>
            </a:r>
            <a:r>
              <a:rPr lang="en-US" altLang="en-US" b="1" dirty="0">
                <a:solidFill>
                  <a:prstClr val="black"/>
                </a:solidFill>
                <a:latin typeface="Arial" panose="020B0604020202020204" pitchFamily="34" charset="0"/>
              </a:rPr>
              <a:t>/s/</a:t>
            </a:r>
            <a:r>
              <a:rPr lang="el-GR" altLang="en-US" b="1" dirty="0">
                <a:solidFill>
                  <a:prstClr val="black"/>
                </a:solidFill>
                <a:latin typeface="Arial" panose="020B0604020202020204" pitchFamily="34" charset="0"/>
                <a:cs typeface="Arial" panose="020B0604020202020204" pitchFamily="34" charset="0"/>
              </a:rPr>
              <a:t>μ</a:t>
            </a:r>
            <a:r>
              <a:rPr lang="en-US" altLang="en-US" b="1" dirty="0">
                <a:solidFill>
                  <a:prstClr val="black"/>
                </a:solidFill>
                <a:latin typeface="Arial" panose="020B0604020202020204" pitchFamily="34" charset="0"/>
                <a:cs typeface="Arial" panose="020B0604020202020204" pitchFamily="34" charset="0"/>
              </a:rPr>
              <a:t>m</a:t>
            </a:r>
            <a:r>
              <a:rPr lang="en-US" altLang="en-US" b="1" baseline="30000" dirty="0">
                <a:solidFill>
                  <a:prstClr val="black"/>
                </a:solidFill>
                <a:latin typeface="Arial" panose="020B0604020202020204" pitchFamily="34" charset="0"/>
                <a:cs typeface="Arial" panose="020B0604020202020204" pitchFamily="34" charset="0"/>
              </a:rPr>
              <a:t>2</a:t>
            </a:r>
            <a:r>
              <a:rPr lang="en-US" altLang="en-US" b="1" dirty="0">
                <a:solidFill>
                  <a:prstClr val="black"/>
                </a:solidFill>
                <a:latin typeface="Arial" panose="020B0604020202020204" pitchFamily="34" charset="0"/>
                <a:cs typeface="Arial" panose="020B0604020202020204" pitchFamily="34" charset="0"/>
              </a:rPr>
              <a:t> ≈  </a:t>
            </a:r>
            <a:r>
              <a:rPr lang="en-US" altLang="en-US" b="1" dirty="0" smtClean="0">
                <a:solidFill>
                  <a:prstClr val="black"/>
                </a:solidFill>
                <a:latin typeface="Arial" panose="020B0604020202020204" pitchFamily="34" charset="0"/>
                <a:cs typeface="Arial" panose="020B0604020202020204" pitchFamily="34" charset="0"/>
              </a:rPr>
              <a:t>300 </a:t>
            </a:r>
            <a:r>
              <a:rPr lang="en-US" altLang="en-US" b="1" dirty="0">
                <a:solidFill>
                  <a:prstClr val="black"/>
                </a:solidFill>
                <a:latin typeface="Arial" panose="020B0604020202020204" pitchFamily="34" charset="0"/>
                <a:cs typeface="Arial" panose="020B0604020202020204" pitchFamily="34" charset="0"/>
              </a:rPr>
              <a:t>s/</a:t>
            </a:r>
            <a:r>
              <a:rPr lang="en-US" altLang="en-US" b="1" dirty="0" err="1">
                <a:solidFill>
                  <a:prstClr val="black"/>
                </a:solidFill>
                <a:latin typeface="Arial" panose="020B0604020202020204" pitchFamily="34" charset="0"/>
                <a:cs typeface="Arial" panose="020B0604020202020204" pitchFamily="34" charset="0"/>
              </a:rPr>
              <a:t>xtal</a:t>
            </a:r>
            <a:endParaRPr lang="el-GR" alt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231495"/>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4068" name="Rectangle 4"/>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4067" name="Picture 3"/>
          <p:cNvPicPr>
            <a:picLocks noChangeAspect="1" noChangeArrowheads="1"/>
          </p:cNvPicPr>
          <p:nvPr/>
        </p:nvPicPr>
        <p:blipFill>
          <a:blip r:embed="rId4">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4069" name="Group 5"/>
          <p:cNvGrpSpPr>
            <a:grpSpLocks/>
          </p:cNvGrpSpPr>
          <p:nvPr/>
        </p:nvGrpSpPr>
        <p:grpSpPr bwMode="auto">
          <a:xfrm>
            <a:off x="2314575" y="1827213"/>
            <a:ext cx="4325938" cy="4303712"/>
            <a:chOff x="1557" y="1124"/>
            <a:chExt cx="2725" cy="2711"/>
          </a:xfrm>
        </p:grpSpPr>
        <p:sp>
          <p:nvSpPr>
            <p:cNvPr id="290407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7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408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nvGrpSpPr>
          <p:cNvPr id="2904083" name="Group 19"/>
          <p:cNvGrpSpPr>
            <a:grpSpLocks/>
          </p:cNvGrpSpPr>
          <p:nvPr/>
        </p:nvGrpSpPr>
        <p:grpSpPr bwMode="auto">
          <a:xfrm>
            <a:off x="1746250" y="2641600"/>
            <a:ext cx="441325" cy="1355725"/>
            <a:chOff x="1092" y="1718"/>
            <a:chExt cx="278" cy="854"/>
          </a:xfrm>
        </p:grpSpPr>
        <p:sp>
          <p:nvSpPr>
            <p:cNvPr id="290408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408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8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090" name="Text Box 26"/>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4091" name="Text Box 27"/>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4092" name="Text Box 28"/>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4093" name="Text Box 29"/>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4094" name="Text Box 30"/>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4095" name="Text Box 31"/>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4096" name="Text Box 32"/>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pic>
        <p:nvPicPr>
          <p:cNvPr id="2904097" name="Picture 33"/>
          <p:cNvPicPr>
            <a:picLocks noChangeAspect="1" noChangeArrowheads="1"/>
          </p:cNvPicPr>
          <p:nvPr/>
        </p:nvPicPr>
        <p:blipFill>
          <a:blip r:embed="rId5">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4117" name="Text Box 53"/>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4118" name="Group 54"/>
          <p:cNvGrpSpPr>
            <a:grpSpLocks/>
          </p:cNvGrpSpPr>
          <p:nvPr/>
        </p:nvGrpSpPr>
        <p:grpSpPr bwMode="auto">
          <a:xfrm rot="4502188">
            <a:off x="2016125" y="4329113"/>
            <a:ext cx="560388" cy="138112"/>
            <a:chOff x="364" y="1976"/>
            <a:chExt cx="2946" cy="369"/>
          </a:xfrm>
        </p:grpSpPr>
        <p:grpSp>
          <p:nvGrpSpPr>
            <p:cNvPr id="2904119" name="Group 55"/>
            <p:cNvGrpSpPr>
              <a:grpSpLocks/>
            </p:cNvGrpSpPr>
            <p:nvPr/>
          </p:nvGrpSpPr>
          <p:grpSpPr bwMode="auto">
            <a:xfrm>
              <a:off x="364" y="1976"/>
              <a:ext cx="370" cy="369"/>
              <a:chOff x="362" y="2318"/>
              <a:chExt cx="370" cy="369"/>
            </a:xfrm>
          </p:grpSpPr>
          <p:sp>
            <p:nvSpPr>
              <p:cNvPr id="2904120" name="Freeform 5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21" name="Freeform 5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22" name="Group 58"/>
            <p:cNvGrpSpPr>
              <a:grpSpLocks/>
            </p:cNvGrpSpPr>
            <p:nvPr/>
          </p:nvGrpSpPr>
          <p:grpSpPr bwMode="auto">
            <a:xfrm>
              <a:off x="732" y="1976"/>
              <a:ext cx="370" cy="369"/>
              <a:chOff x="362" y="2318"/>
              <a:chExt cx="370" cy="369"/>
            </a:xfrm>
          </p:grpSpPr>
          <p:sp>
            <p:nvSpPr>
              <p:cNvPr id="2904123"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24"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25" name="Group 61"/>
            <p:cNvGrpSpPr>
              <a:grpSpLocks/>
            </p:cNvGrpSpPr>
            <p:nvPr/>
          </p:nvGrpSpPr>
          <p:grpSpPr bwMode="auto">
            <a:xfrm>
              <a:off x="1100" y="1976"/>
              <a:ext cx="370" cy="369"/>
              <a:chOff x="362" y="2318"/>
              <a:chExt cx="370" cy="369"/>
            </a:xfrm>
          </p:grpSpPr>
          <p:sp>
            <p:nvSpPr>
              <p:cNvPr id="2904126"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27"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28" name="Group 64"/>
            <p:cNvGrpSpPr>
              <a:grpSpLocks/>
            </p:cNvGrpSpPr>
            <p:nvPr/>
          </p:nvGrpSpPr>
          <p:grpSpPr bwMode="auto">
            <a:xfrm>
              <a:off x="1468" y="1976"/>
              <a:ext cx="370" cy="369"/>
              <a:chOff x="362" y="2318"/>
              <a:chExt cx="370" cy="369"/>
            </a:xfrm>
          </p:grpSpPr>
          <p:sp>
            <p:nvSpPr>
              <p:cNvPr id="2904129"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30"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31" name="Group 67"/>
            <p:cNvGrpSpPr>
              <a:grpSpLocks/>
            </p:cNvGrpSpPr>
            <p:nvPr/>
          </p:nvGrpSpPr>
          <p:grpSpPr bwMode="auto">
            <a:xfrm>
              <a:off x="1836" y="1976"/>
              <a:ext cx="370" cy="369"/>
              <a:chOff x="362" y="2318"/>
              <a:chExt cx="370" cy="369"/>
            </a:xfrm>
          </p:grpSpPr>
          <p:sp>
            <p:nvSpPr>
              <p:cNvPr id="2904132"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33"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34" name="Group 70"/>
            <p:cNvGrpSpPr>
              <a:grpSpLocks/>
            </p:cNvGrpSpPr>
            <p:nvPr/>
          </p:nvGrpSpPr>
          <p:grpSpPr bwMode="auto">
            <a:xfrm>
              <a:off x="2204" y="1976"/>
              <a:ext cx="370" cy="369"/>
              <a:chOff x="362" y="2318"/>
              <a:chExt cx="370" cy="369"/>
            </a:xfrm>
          </p:grpSpPr>
          <p:sp>
            <p:nvSpPr>
              <p:cNvPr id="2904135"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36"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37" name="Group 73"/>
            <p:cNvGrpSpPr>
              <a:grpSpLocks/>
            </p:cNvGrpSpPr>
            <p:nvPr/>
          </p:nvGrpSpPr>
          <p:grpSpPr bwMode="auto">
            <a:xfrm>
              <a:off x="2572" y="1976"/>
              <a:ext cx="370" cy="369"/>
              <a:chOff x="362" y="2318"/>
              <a:chExt cx="370" cy="369"/>
            </a:xfrm>
          </p:grpSpPr>
          <p:sp>
            <p:nvSpPr>
              <p:cNvPr id="2904138"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39"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4140" name="Group 76"/>
            <p:cNvGrpSpPr>
              <a:grpSpLocks/>
            </p:cNvGrpSpPr>
            <p:nvPr/>
          </p:nvGrpSpPr>
          <p:grpSpPr bwMode="auto">
            <a:xfrm>
              <a:off x="2940" y="1976"/>
              <a:ext cx="370" cy="369"/>
              <a:chOff x="362" y="2318"/>
              <a:chExt cx="370" cy="369"/>
            </a:xfrm>
          </p:grpSpPr>
          <p:sp>
            <p:nvSpPr>
              <p:cNvPr id="2904141"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4142"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sp>
        <p:nvSpPr>
          <p:cNvPr id="2904143" name="Text Box 79"/>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prstClr val="black"/>
                </a:solidFill>
                <a:latin typeface="Arial" panose="020B0604020202020204" pitchFamily="34" charset="0"/>
              </a:rPr>
              <a:t>ALS MX ca 2005</a:t>
            </a:r>
          </a:p>
        </p:txBody>
      </p:sp>
      <p:sp>
        <p:nvSpPr>
          <p:cNvPr id="2904144" name="Oval 80"/>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4145" name="Oval 81"/>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4146" name="Oval 82"/>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4147" name="Freeform 83"/>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4"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pic>
        <p:nvPicPr>
          <p:cNvPr id="86" name="Picture 4" descr="https://lh4.googleusercontent.com/-avDxcb9JWsU/AAAAAAAAAAI/AAAAAAAAAAA/Dws2Rp4VuY8/s0-c-k-no-ns/photo.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85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5093" name="Rectangle 5"/>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5091" name="Picture 3"/>
          <p:cNvPicPr>
            <a:picLocks noChangeAspect="1" noChangeArrowheads="1"/>
          </p:cNvPicPr>
          <p:nvPr/>
        </p:nvPicPr>
        <p:blipFill>
          <a:blip r:embed="rId4">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5092" name="Picture 4"/>
          <p:cNvPicPr>
            <a:picLocks noChangeAspect="1" noChangeArrowheads="1"/>
          </p:cNvPicPr>
          <p:nvPr/>
        </p:nvPicPr>
        <p:blipFill>
          <a:blip r:embed="rId5">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5094" name="Group 6"/>
          <p:cNvGrpSpPr>
            <a:grpSpLocks/>
          </p:cNvGrpSpPr>
          <p:nvPr/>
        </p:nvGrpSpPr>
        <p:grpSpPr bwMode="auto">
          <a:xfrm>
            <a:off x="2314575" y="1827213"/>
            <a:ext cx="4325938" cy="4303712"/>
            <a:chOff x="1557" y="1124"/>
            <a:chExt cx="2725" cy="2711"/>
          </a:xfrm>
        </p:grpSpPr>
        <p:sp>
          <p:nvSpPr>
            <p:cNvPr id="2905095" name="Line 7"/>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6" name="Line 8"/>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7" name="Line 9"/>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8" name="Line 10"/>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9" name="Line 11"/>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0" name="Line 12"/>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1" name="Line 13"/>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2" name="Line 14"/>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3" name="Line 15"/>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4" name="Line 16"/>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5" name="Line 17"/>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6" name="Line 18"/>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07" name="Line 19"/>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2905108" name="Group 20"/>
          <p:cNvGrpSpPr>
            <a:grpSpLocks/>
          </p:cNvGrpSpPr>
          <p:nvPr/>
        </p:nvGrpSpPr>
        <p:grpSpPr bwMode="auto">
          <a:xfrm>
            <a:off x="1746250" y="2641600"/>
            <a:ext cx="441325" cy="1355725"/>
            <a:chOff x="1092" y="1718"/>
            <a:chExt cx="278" cy="854"/>
          </a:xfrm>
        </p:grpSpPr>
        <p:sp>
          <p:nvSpPr>
            <p:cNvPr id="2905109" name="Line 21"/>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0" name="Line 22"/>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1" name="Line 23"/>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12" name="Line 24"/>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3" name="Line 25"/>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4" name="Line 26"/>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5" name="Line 27"/>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6" name="Text Box 2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5117" name="Text Box 29"/>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5118" name="Text Box 30"/>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5119" name="Text Box 31"/>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5120" name="Text Box 32"/>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5121" name="Text Box 33"/>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5122" name="Text Box 34"/>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pic>
        <p:nvPicPr>
          <p:cNvPr id="2905124" name="Picture 36"/>
          <p:cNvPicPr>
            <a:picLocks noChangeAspect="1" noChangeArrowheads="1"/>
          </p:cNvPicPr>
          <p:nvPr/>
        </p:nvPicPr>
        <p:blipFill>
          <a:blip r:embed="rId6">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5144" name="Text Box 56"/>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5145" name="Group 57"/>
          <p:cNvGrpSpPr>
            <a:grpSpLocks/>
          </p:cNvGrpSpPr>
          <p:nvPr/>
        </p:nvGrpSpPr>
        <p:grpSpPr bwMode="auto">
          <a:xfrm rot="4502188">
            <a:off x="2016125" y="4329113"/>
            <a:ext cx="560388" cy="138112"/>
            <a:chOff x="364" y="1976"/>
            <a:chExt cx="2946" cy="369"/>
          </a:xfrm>
        </p:grpSpPr>
        <p:grpSp>
          <p:nvGrpSpPr>
            <p:cNvPr id="2905146" name="Group 58"/>
            <p:cNvGrpSpPr>
              <a:grpSpLocks/>
            </p:cNvGrpSpPr>
            <p:nvPr/>
          </p:nvGrpSpPr>
          <p:grpSpPr bwMode="auto">
            <a:xfrm>
              <a:off x="364" y="1976"/>
              <a:ext cx="370" cy="369"/>
              <a:chOff x="362" y="2318"/>
              <a:chExt cx="370" cy="369"/>
            </a:xfrm>
          </p:grpSpPr>
          <p:sp>
            <p:nvSpPr>
              <p:cNvPr id="2905147"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48"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49" name="Group 61"/>
            <p:cNvGrpSpPr>
              <a:grpSpLocks/>
            </p:cNvGrpSpPr>
            <p:nvPr/>
          </p:nvGrpSpPr>
          <p:grpSpPr bwMode="auto">
            <a:xfrm>
              <a:off x="732" y="1976"/>
              <a:ext cx="370" cy="369"/>
              <a:chOff x="362" y="2318"/>
              <a:chExt cx="370" cy="369"/>
            </a:xfrm>
          </p:grpSpPr>
          <p:sp>
            <p:nvSpPr>
              <p:cNvPr id="2905150"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1"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2" name="Group 64"/>
            <p:cNvGrpSpPr>
              <a:grpSpLocks/>
            </p:cNvGrpSpPr>
            <p:nvPr/>
          </p:nvGrpSpPr>
          <p:grpSpPr bwMode="auto">
            <a:xfrm>
              <a:off x="1100" y="1976"/>
              <a:ext cx="370" cy="369"/>
              <a:chOff x="362" y="2318"/>
              <a:chExt cx="370" cy="369"/>
            </a:xfrm>
          </p:grpSpPr>
          <p:sp>
            <p:nvSpPr>
              <p:cNvPr id="2905153"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4"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5" name="Group 67"/>
            <p:cNvGrpSpPr>
              <a:grpSpLocks/>
            </p:cNvGrpSpPr>
            <p:nvPr/>
          </p:nvGrpSpPr>
          <p:grpSpPr bwMode="auto">
            <a:xfrm>
              <a:off x="1468" y="1976"/>
              <a:ext cx="370" cy="369"/>
              <a:chOff x="362" y="2318"/>
              <a:chExt cx="370" cy="369"/>
            </a:xfrm>
          </p:grpSpPr>
          <p:sp>
            <p:nvSpPr>
              <p:cNvPr id="2905156"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7"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8" name="Group 70"/>
            <p:cNvGrpSpPr>
              <a:grpSpLocks/>
            </p:cNvGrpSpPr>
            <p:nvPr/>
          </p:nvGrpSpPr>
          <p:grpSpPr bwMode="auto">
            <a:xfrm>
              <a:off x="1836" y="1976"/>
              <a:ext cx="370" cy="369"/>
              <a:chOff x="362" y="2318"/>
              <a:chExt cx="370" cy="369"/>
            </a:xfrm>
          </p:grpSpPr>
          <p:sp>
            <p:nvSpPr>
              <p:cNvPr id="2905159"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0"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1" name="Group 73"/>
            <p:cNvGrpSpPr>
              <a:grpSpLocks/>
            </p:cNvGrpSpPr>
            <p:nvPr/>
          </p:nvGrpSpPr>
          <p:grpSpPr bwMode="auto">
            <a:xfrm>
              <a:off x="2204" y="1976"/>
              <a:ext cx="370" cy="369"/>
              <a:chOff x="362" y="2318"/>
              <a:chExt cx="370" cy="369"/>
            </a:xfrm>
          </p:grpSpPr>
          <p:sp>
            <p:nvSpPr>
              <p:cNvPr id="2905162"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3"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4" name="Group 76"/>
            <p:cNvGrpSpPr>
              <a:grpSpLocks/>
            </p:cNvGrpSpPr>
            <p:nvPr/>
          </p:nvGrpSpPr>
          <p:grpSpPr bwMode="auto">
            <a:xfrm>
              <a:off x="2572" y="1976"/>
              <a:ext cx="370" cy="369"/>
              <a:chOff x="362" y="2318"/>
              <a:chExt cx="370" cy="369"/>
            </a:xfrm>
          </p:grpSpPr>
          <p:sp>
            <p:nvSpPr>
              <p:cNvPr id="2905165"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6"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7" name="Group 79"/>
            <p:cNvGrpSpPr>
              <a:grpSpLocks/>
            </p:cNvGrpSpPr>
            <p:nvPr/>
          </p:nvGrpSpPr>
          <p:grpSpPr bwMode="auto">
            <a:xfrm>
              <a:off x="2940" y="1976"/>
              <a:ext cx="370" cy="369"/>
              <a:chOff x="362" y="2318"/>
              <a:chExt cx="370" cy="369"/>
            </a:xfrm>
          </p:grpSpPr>
          <p:sp>
            <p:nvSpPr>
              <p:cNvPr id="2905168"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9"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5170" name="Text Box 82"/>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MX ca 2006</a:t>
            </a:r>
          </a:p>
        </p:txBody>
      </p:sp>
      <p:sp>
        <p:nvSpPr>
          <p:cNvPr id="2905171" name="Oval 8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2" name="Oval 8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3" name="Oval 8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4" name="Freeform 86"/>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pic>
        <p:nvPicPr>
          <p:cNvPr id="25604" name="Picture 4" descr="https://lh4.googleusercontent.com/-avDxcb9JWsU/AAAAAAAAAAI/AAAAAAAAAAA/Dws2Rp4VuY8/s0-c-k-no-ns/photo.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sp>
        <p:nvSpPr>
          <p:cNvPr id="71" name="Text Box 35"/>
          <p:cNvSpPr txBox="1">
            <a:spLocks noChangeArrowheads="1"/>
          </p:cNvSpPr>
          <p:nvPr/>
        </p:nvSpPr>
        <p:spPr bwMode="auto">
          <a:xfrm>
            <a:off x="6469558" y="5379006"/>
            <a:ext cx="1967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99"/>
                </a:solidFill>
                <a:latin typeface="Arial" panose="020B0604020202020204" pitchFamily="34" charset="0"/>
              </a:rPr>
              <a:t>12.3.1 </a:t>
            </a:r>
            <a:r>
              <a:rPr lang="en-US" altLang="en-US" b="1" dirty="0" smtClean="0">
                <a:solidFill>
                  <a:srgbClr val="990099"/>
                </a:solidFill>
                <a:latin typeface="Arial" panose="020B0604020202020204" pitchFamily="34" charset="0"/>
              </a:rPr>
              <a:t>SIBYLS</a:t>
            </a:r>
          </a:p>
          <a:p>
            <a:r>
              <a:rPr lang="en-US" altLang="en-US" b="1" dirty="0">
                <a:solidFill>
                  <a:srgbClr val="990099"/>
                </a:solidFill>
                <a:latin typeface="Arial" panose="020B0604020202020204" pitchFamily="34" charset="0"/>
              </a:rPr>
              <a:t> </a:t>
            </a:r>
            <a:r>
              <a:rPr lang="en-US" altLang="en-US" b="1" dirty="0" smtClean="0">
                <a:solidFill>
                  <a:srgbClr val="990099"/>
                </a:solidFill>
                <a:latin typeface="Arial" panose="020B0604020202020204" pitchFamily="34" charset="0"/>
              </a:rPr>
              <a:t>       MX &amp; SAXS</a:t>
            </a:r>
            <a:endParaRPr lang="en-US" altLang="en-US" b="1" dirty="0">
              <a:solidFill>
                <a:srgbClr val="990099"/>
              </a:solidFill>
              <a:latin typeface="Arial" panose="020B0604020202020204" pitchFamily="34" charset="0"/>
            </a:endParaRPr>
          </a:p>
        </p:txBody>
      </p:sp>
    </p:spTree>
    <p:extLst>
      <p:ext uri="{BB962C8B-B14F-4D97-AF65-F5344CB8AC3E}">
        <p14:creationId xmlns:p14="http://schemas.microsoft.com/office/powerpoint/2010/main" val="1496828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4546"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4547" name="Rectangle 3"/>
          <p:cNvSpPr>
            <a:spLocks noChangeArrowheads="1"/>
          </p:cNvSpPr>
          <p:nvPr/>
        </p:nvSpPr>
        <p:spPr bwMode="auto">
          <a:xfrm>
            <a:off x="3986213"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48" name="Text Box 4"/>
          <p:cNvSpPr txBox="1">
            <a:spLocks noChangeAspect="1" noChangeArrowheads="1"/>
          </p:cNvSpPr>
          <p:nvPr/>
        </p:nvSpPr>
        <p:spPr bwMode="auto">
          <a:xfrm rot="16200000">
            <a:off x="7455103" y="3385944"/>
            <a:ext cx="2434820"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a:solidFill>
                  <a:srgbClr val="000000"/>
                </a:solidFill>
                <a:latin typeface="Arial" panose="020B0604020202020204" pitchFamily="34" charset="0"/>
              </a:rPr>
              <a:t>ADSC Quantum 315r</a:t>
            </a:r>
          </a:p>
        </p:txBody>
      </p:sp>
      <p:sp>
        <p:nvSpPr>
          <p:cNvPr id="2924549"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50" name="Rectangle 6"/>
          <p:cNvSpPr>
            <a:spLocks noChangeArrowheads="1"/>
          </p:cNvSpPr>
          <p:nvPr/>
        </p:nvSpPr>
        <p:spPr bwMode="auto">
          <a:xfrm rot="-249808">
            <a:off x="3459163" y="3498850"/>
            <a:ext cx="1187450"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4551" name="Rectangle 7"/>
          <p:cNvSpPr>
            <a:spLocks noGrp="1" noChangeArrowheads="1"/>
          </p:cNvSpPr>
          <p:nvPr>
            <p:ph type="title"/>
          </p:nvPr>
        </p:nvSpPr>
        <p:spPr>
          <a:xfrm>
            <a:off x="457200" y="0"/>
            <a:ext cx="8229600" cy="1143000"/>
          </a:xfrm>
        </p:spPr>
        <p:txBody>
          <a:bodyPr/>
          <a:lstStyle/>
          <a:p>
            <a:r>
              <a:rPr lang="en-US" altLang="en-US" dirty="0"/>
              <a:t>ALS 12.3.1 optics</a:t>
            </a:r>
          </a:p>
        </p:txBody>
      </p:sp>
      <p:pic>
        <p:nvPicPr>
          <p:cNvPr id="2924552"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4553" name="AutoShape 9"/>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nvGrpSpPr>
          <p:cNvPr id="2924554" name="Group 10"/>
          <p:cNvGrpSpPr>
            <a:grpSpLocks/>
          </p:cNvGrpSpPr>
          <p:nvPr/>
        </p:nvGrpSpPr>
        <p:grpSpPr bwMode="auto">
          <a:xfrm>
            <a:off x="6413500" y="2738438"/>
            <a:ext cx="1387475" cy="2276475"/>
            <a:chOff x="2962" y="1779"/>
            <a:chExt cx="874" cy="1434"/>
          </a:xfrm>
        </p:grpSpPr>
        <p:pic>
          <p:nvPicPr>
            <p:cNvPr id="2924555" name="Picture 11"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24556" name="Line 12"/>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57" name="Line 13"/>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58" name="Line 14"/>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59" name="Line 15"/>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24560" name="Text Box 16"/>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24561" name="Text Box 17"/>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24562" name="Text Box 18"/>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24563" name="Text Box 19"/>
          <p:cNvSpPr txBox="1">
            <a:spLocks noChangeAspect="1" noChangeArrowheads="1"/>
          </p:cNvSpPr>
          <p:nvPr/>
        </p:nvSpPr>
        <p:spPr bwMode="auto">
          <a:xfrm>
            <a:off x="2596431"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Si(111)</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24564" name="Text Box 20"/>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24571" name="AutoShape 27"/>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4572" name="Rectangle 28"/>
          <p:cNvSpPr>
            <a:spLocks noChangeArrowheads="1"/>
          </p:cNvSpPr>
          <p:nvPr/>
        </p:nvSpPr>
        <p:spPr bwMode="auto">
          <a:xfrm rot="-733861">
            <a:off x="2513013" y="3741738"/>
            <a:ext cx="938212"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4573" name="Rectangle 29"/>
          <p:cNvSpPr>
            <a:spLocks noChangeArrowheads="1"/>
          </p:cNvSpPr>
          <p:nvPr/>
        </p:nvSpPr>
        <p:spPr bwMode="auto">
          <a:xfrm rot="-3648441">
            <a:off x="3363912" y="3613151"/>
            <a:ext cx="214313" cy="68262"/>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4574" name="AutoShape 30"/>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4577" name="Line 33"/>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78" name="Line 34"/>
          <p:cNvSpPr>
            <a:spLocks noChangeShapeType="1"/>
          </p:cNvSpPr>
          <p:nvPr/>
        </p:nvSpPr>
        <p:spPr bwMode="auto">
          <a:xfrm flipH="1" flipV="1">
            <a:off x="3495675"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79" name="Line 35"/>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4582" name="Rectangle 38"/>
          <p:cNvSpPr>
            <a:spLocks noChangeArrowheads="1"/>
          </p:cNvSpPr>
          <p:nvPr/>
        </p:nvSpPr>
        <p:spPr bwMode="auto">
          <a:xfrm>
            <a:off x="4119563"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83" name="Rectangle 39"/>
          <p:cNvSpPr>
            <a:spLocks noChangeArrowheads="1"/>
          </p:cNvSpPr>
          <p:nvPr/>
        </p:nvSpPr>
        <p:spPr bwMode="auto">
          <a:xfrm>
            <a:off x="4114800"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84" name="Rectangle 40"/>
          <p:cNvSpPr>
            <a:spLocks noChangeArrowheads="1"/>
          </p:cNvSpPr>
          <p:nvPr/>
        </p:nvSpPr>
        <p:spPr bwMode="auto">
          <a:xfrm>
            <a:off x="4252913"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85" name="Text Box 41"/>
          <p:cNvSpPr txBox="1">
            <a:spLocks noChangeAspect="1" noChangeArrowheads="1"/>
          </p:cNvSpPr>
          <p:nvPr/>
        </p:nvSpPr>
        <p:spPr bwMode="auto">
          <a:xfrm>
            <a:off x="4343760"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24586" name="Line 42"/>
          <p:cNvSpPr>
            <a:spLocks noChangeShapeType="1"/>
          </p:cNvSpPr>
          <p:nvPr/>
        </p:nvSpPr>
        <p:spPr bwMode="auto">
          <a:xfrm>
            <a:off x="4276725"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2924587" name="Group 43"/>
          <p:cNvGrpSpPr>
            <a:grpSpLocks/>
          </p:cNvGrpSpPr>
          <p:nvPr/>
        </p:nvGrpSpPr>
        <p:grpSpPr bwMode="auto">
          <a:xfrm>
            <a:off x="2914650" y="3262313"/>
            <a:ext cx="1079500" cy="704850"/>
            <a:chOff x="1836" y="2055"/>
            <a:chExt cx="680" cy="444"/>
          </a:xfrm>
        </p:grpSpPr>
        <p:sp>
          <p:nvSpPr>
            <p:cNvPr id="2924588" name="Rectangle 44"/>
            <p:cNvSpPr>
              <a:spLocks noChangeAspect="1" noChangeArrowheads="1"/>
            </p:cNvSpPr>
            <p:nvPr/>
          </p:nvSpPr>
          <p:spPr bwMode="auto">
            <a:xfrm rot="360000">
              <a:off x="2040" y="2316"/>
              <a:ext cx="206" cy="90"/>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89" name="Rectangle 45"/>
            <p:cNvSpPr>
              <a:spLocks noChangeAspect="1" noChangeArrowheads="1"/>
            </p:cNvSpPr>
            <p:nvPr/>
          </p:nvSpPr>
          <p:spPr bwMode="auto">
            <a:xfrm rot="360000">
              <a:off x="2084" y="2103"/>
              <a:ext cx="206" cy="90"/>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90" name="Rectangle 46"/>
            <p:cNvSpPr>
              <a:spLocks noChangeAspect="1" noChangeArrowheads="1"/>
            </p:cNvSpPr>
            <p:nvPr/>
          </p:nvSpPr>
          <p:spPr bwMode="auto">
            <a:xfrm rot="360000">
              <a:off x="1836" y="2409"/>
              <a:ext cx="206" cy="90"/>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4591" name="Rectangle 47"/>
            <p:cNvSpPr>
              <a:spLocks noChangeAspect="1" noChangeArrowheads="1"/>
            </p:cNvSpPr>
            <p:nvPr/>
          </p:nvSpPr>
          <p:spPr bwMode="auto">
            <a:xfrm rot="360000">
              <a:off x="2310" y="2055"/>
              <a:ext cx="206" cy="90"/>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sp>
        <p:nvSpPr>
          <p:cNvPr id="50"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51"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52" name="Text Box 28"/>
          <p:cNvSpPr txBox="1">
            <a:spLocks noChangeAspect="1" noChangeArrowheads="1"/>
          </p:cNvSpPr>
          <p:nvPr/>
        </p:nvSpPr>
        <p:spPr bwMode="auto">
          <a:xfrm>
            <a:off x="5077729" y="1947863"/>
            <a:ext cx="81258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Sample</a:t>
            </a:r>
          </a:p>
          <a:p>
            <a:pPr algn="ctr" eaLnBrk="0" hangingPunct="0"/>
            <a:r>
              <a:rPr lang="en-US" altLang="en-US" sz="1700" b="1" dirty="0">
                <a:solidFill>
                  <a:srgbClr val="000000"/>
                </a:solidFill>
                <a:latin typeface="Arial" panose="020B0604020202020204" pitchFamily="34" charset="0"/>
              </a:rPr>
              <a:t>slits</a:t>
            </a:r>
          </a:p>
        </p:txBody>
      </p:sp>
      <p:sp>
        <p:nvSpPr>
          <p:cNvPr id="53" name="Line 32"/>
          <p:cNvSpPr>
            <a:spLocks noChangeShapeType="1"/>
          </p:cNvSpPr>
          <p:nvPr/>
        </p:nvSpPr>
        <p:spPr bwMode="auto">
          <a:xfrm>
            <a:off x="5562600" y="2514600"/>
            <a:ext cx="112713"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4" name="Text Box 45"/>
          <p:cNvSpPr txBox="1">
            <a:spLocks noChangeArrowheads="1"/>
          </p:cNvSpPr>
          <p:nvPr/>
        </p:nvSpPr>
        <p:spPr bwMode="auto">
          <a:xfrm>
            <a:off x="4572000" y="6048256"/>
            <a:ext cx="3430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en-US" b="1" dirty="0">
                <a:solidFill>
                  <a:prstClr val="black"/>
                </a:solidFill>
                <a:latin typeface="Arial" panose="020B0604020202020204" pitchFamily="34" charset="0"/>
              </a:rPr>
              <a:t>4</a:t>
            </a:r>
            <a:r>
              <a:rPr lang="en-US" altLang="en-US" b="1" dirty="0" smtClean="0">
                <a:solidFill>
                  <a:prstClr val="black"/>
                </a:solidFill>
                <a:latin typeface="Arial" panose="020B0604020202020204" pitchFamily="34" charset="0"/>
              </a:rPr>
              <a:t> </a:t>
            </a:r>
            <a:r>
              <a:rPr lang="en-US" altLang="en-US" b="1" dirty="0">
                <a:solidFill>
                  <a:prstClr val="black"/>
                </a:solidFill>
                <a:latin typeface="Arial" panose="020B0604020202020204" pitchFamily="34" charset="0"/>
              </a:rPr>
              <a:t>x </a:t>
            </a:r>
            <a:r>
              <a:rPr lang="en-US" altLang="en-US" b="1" dirty="0" smtClean="0">
                <a:solidFill>
                  <a:prstClr val="black"/>
                </a:solidFill>
                <a:latin typeface="Arial" panose="020B0604020202020204" pitchFamily="34" charset="0"/>
              </a:rPr>
              <a:t>10</a:t>
            </a:r>
            <a:r>
              <a:rPr lang="en-US" altLang="en-US" b="1" baseline="50000" dirty="0" smtClean="0">
                <a:solidFill>
                  <a:prstClr val="black"/>
                </a:solidFill>
                <a:latin typeface="Arial" panose="020B0604020202020204" pitchFamily="34" charset="0"/>
              </a:rPr>
              <a:t>7</a:t>
            </a:r>
            <a:r>
              <a:rPr lang="en-US" altLang="en-US" b="1" dirty="0" smtClean="0">
                <a:solidFill>
                  <a:prstClr val="black"/>
                </a:solidFill>
                <a:latin typeface="Arial" panose="020B0604020202020204" pitchFamily="34" charset="0"/>
              </a:rPr>
              <a:t> </a:t>
            </a:r>
            <a:r>
              <a:rPr lang="en-US" altLang="en-US" b="1" dirty="0" err="1">
                <a:solidFill>
                  <a:prstClr val="black"/>
                </a:solidFill>
                <a:latin typeface="Arial" panose="020B0604020202020204" pitchFamily="34" charset="0"/>
              </a:rPr>
              <a:t>ph</a:t>
            </a:r>
            <a:r>
              <a:rPr lang="en-US" altLang="en-US" b="1" dirty="0">
                <a:solidFill>
                  <a:prstClr val="black"/>
                </a:solidFill>
                <a:latin typeface="Arial" panose="020B0604020202020204" pitchFamily="34" charset="0"/>
              </a:rPr>
              <a:t>/s/</a:t>
            </a:r>
            <a:r>
              <a:rPr lang="el-GR" altLang="en-US" b="1" dirty="0">
                <a:solidFill>
                  <a:prstClr val="black"/>
                </a:solidFill>
                <a:latin typeface="Arial" panose="020B0604020202020204" pitchFamily="34" charset="0"/>
                <a:cs typeface="Arial" panose="020B0604020202020204" pitchFamily="34" charset="0"/>
              </a:rPr>
              <a:t>μ</a:t>
            </a:r>
            <a:r>
              <a:rPr lang="en-US" altLang="en-US" b="1" dirty="0">
                <a:solidFill>
                  <a:prstClr val="black"/>
                </a:solidFill>
                <a:latin typeface="Arial" panose="020B0604020202020204" pitchFamily="34" charset="0"/>
                <a:cs typeface="Arial" panose="020B0604020202020204" pitchFamily="34" charset="0"/>
              </a:rPr>
              <a:t>m</a:t>
            </a:r>
            <a:r>
              <a:rPr lang="en-US" altLang="en-US" b="1" baseline="30000" dirty="0">
                <a:solidFill>
                  <a:prstClr val="black"/>
                </a:solidFill>
                <a:latin typeface="Arial" panose="020B0604020202020204" pitchFamily="34" charset="0"/>
                <a:cs typeface="Arial" panose="020B0604020202020204" pitchFamily="34" charset="0"/>
              </a:rPr>
              <a:t>2</a:t>
            </a:r>
            <a:r>
              <a:rPr lang="en-US" altLang="en-US" b="1" dirty="0">
                <a:solidFill>
                  <a:prstClr val="black"/>
                </a:solidFill>
                <a:latin typeface="Arial" panose="020B0604020202020204" pitchFamily="34" charset="0"/>
                <a:cs typeface="Arial" panose="020B0604020202020204" pitchFamily="34" charset="0"/>
              </a:rPr>
              <a:t> ≈  </a:t>
            </a:r>
            <a:r>
              <a:rPr lang="en-US" altLang="en-US" b="1" dirty="0" smtClean="0">
                <a:solidFill>
                  <a:prstClr val="black"/>
                </a:solidFill>
                <a:latin typeface="Arial" panose="020B0604020202020204" pitchFamily="34" charset="0"/>
                <a:cs typeface="Arial" panose="020B0604020202020204" pitchFamily="34" charset="0"/>
              </a:rPr>
              <a:t>1600 </a:t>
            </a:r>
            <a:r>
              <a:rPr lang="en-US" altLang="en-US" b="1" dirty="0">
                <a:solidFill>
                  <a:prstClr val="black"/>
                </a:solidFill>
                <a:latin typeface="Arial" panose="020B0604020202020204" pitchFamily="34" charset="0"/>
                <a:cs typeface="Arial" panose="020B0604020202020204" pitchFamily="34" charset="0"/>
              </a:rPr>
              <a:t>s/</a:t>
            </a:r>
            <a:r>
              <a:rPr lang="en-US" altLang="en-US" b="1" dirty="0" err="1">
                <a:solidFill>
                  <a:prstClr val="black"/>
                </a:solidFill>
                <a:latin typeface="Arial" panose="020B0604020202020204" pitchFamily="34" charset="0"/>
                <a:cs typeface="Arial" panose="020B0604020202020204" pitchFamily="34" charset="0"/>
              </a:rPr>
              <a:t>xtal</a:t>
            </a:r>
            <a:endParaRPr lang="el-GR" alt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77425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0" name="Picture 6"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13671" name="Picture 7"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13668"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13669"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MLFSOM</a:t>
            </a:r>
          </a:p>
        </p:txBody>
      </p:sp>
    </p:spTree>
    <p:extLst>
      <p:ext uri="{BB962C8B-B14F-4D97-AF65-F5344CB8AC3E}">
        <p14:creationId xmlns:p14="http://schemas.microsoft.com/office/powerpoint/2010/main" val="308705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6594" name="Picture 2" descr="diff_1231"/>
          <p:cNvPicPr>
            <a:picLocks noChangeAspect="1" noChangeArrowheads="1"/>
          </p:cNvPicPr>
          <p:nvPr/>
        </p:nvPicPr>
        <p:blipFill>
          <a:blip r:embed="rId3">
            <a:lum bright="-20000" contrast="6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6595" name="Text Box 3"/>
          <p:cNvSpPr txBox="1">
            <a:spLocks noChangeAspect="1" noChangeArrowheads="1"/>
          </p:cNvSpPr>
          <p:nvPr/>
        </p:nvSpPr>
        <p:spPr bwMode="auto">
          <a:xfrm rot="16200000">
            <a:off x="7455103" y="3385944"/>
            <a:ext cx="2434820"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a:solidFill>
                  <a:srgbClr val="000000"/>
                </a:solidFill>
                <a:latin typeface="Arial" panose="020B0604020202020204" pitchFamily="34" charset="0"/>
              </a:rPr>
              <a:t>ADSC Quantum 315r</a:t>
            </a:r>
          </a:p>
        </p:txBody>
      </p:sp>
      <p:sp>
        <p:nvSpPr>
          <p:cNvPr id="2926596" name="AutoShape 4"/>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597" name="Rectangle 5"/>
          <p:cNvSpPr>
            <a:spLocks noGrp="1" noChangeArrowheads="1"/>
          </p:cNvSpPr>
          <p:nvPr>
            <p:ph type="title"/>
          </p:nvPr>
        </p:nvSpPr>
        <p:spPr>
          <a:xfrm>
            <a:off x="457200" y="0"/>
            <a:ext cx="8229600" cy="1143000"/>
          </a:xfrm>
        </p:spPr>
        <p:txBody>
          <a:bodyPr/>
          <a:lstStyle/>
          <a:p>
            <a:r>
              <a:rPr lang="en-US" altLang="en-US" dirty="0"/>
              <a:t>ALS 12.3.1 optics</a:t>
            </a:r>
          </a:p>
        </p:txBody>
      </p:sp>
      <p:pic>
        <p:nvPicPr>
          <p:cNvPr id="2926598" name="Picture 6"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6599" name="AutoShape 7"/>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grpSp>
        <p:nvGrpSpPr>
          <p:cNvPr id="2926600" name="Group 8"/>
          <p:cNvGrpSpPr>
            <a:grpSpLocks/>
          </p:cNvGrpSpPr>
          <p:nvPr/>
        </p:nvGrpSpPr>
        <p:grpSpPr bwMode="auto">
          <a:xfrm>
            <a:off x="6413500" y="2738438"/>
            <a:ext cx="1387475" cy="2276475"/>
            <a:chOff x="2962" y="1779"/>
            <a:chExt cx="874" cy="1434"/>
          </a:xfrm>
        </p:grpSpPr>
        <p:pic>
          <p:nvPicPr>
            <p:cNvPr id="2926601" name="Picture 9"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26602" name="Line 10"/>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03" name="Line 11"/>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04" name="Line 12"/>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05" name="Line 13"/>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26606" name="Text Box 14"/>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26607" name="Text Box 15"/>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26608" name="Text Box 16"/>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26609" name="Text Box 17"/>
          <p:cNvSpPr txBox="1">
            <a:spLocks noChangeAspect="1" noChangeArrowheads="1"/>
          </p:cNvSpPr>
          <p:nvPr/>
        </p:nvSpPr>
        <p:spPr bwMode="auto">
          <a:xfrm>
            <a:off x="2596431"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1% ML</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26610" name="Text Box 18"/>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26617" name="AutoShape 25"/>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6618" name="AutoShape 26"/>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6621" name="Line 29"/>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22" name="Line 30"/>
          <p:cNvSpPr>
            <a:spLocks noChangeShapeType="1"/>
          </p:cNvSpPr>
          <p:nvPr/>
        </p:nvSpPr>
        <p:spPr bwMode="auto">
          <a:xfrm flipH="1" flipV="1">
            <a:off x="3495675"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23" name="Line 31"/>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26" name="Rectangle 34"/>
          <p:cNvSpPr>
            <a:spLocks noChangeAspect="1" noChangeArrowheads="1"/>
          </p:cNvSpPr>
          <p:nvPr/>
        </p:nvSpPr>
        <p:spPr bwMode="auto">
          <a:xfrm rot="1651711">
            <a:off x="3192463" y="3648075"/>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27" name="Rectangle 35"/>
          <p:cNvSpPr>
            <a:spLocks noChangeArrowheads="1"/>
          </p:cNvSpPr>
          <p:nvPr/>
        </p:nvSpPr>
        <p:spPr bwMode="auto">
          <a:xfrm>
            <a:off x="3986213"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28" name="Rectangle 36"/>
          <p:cNvSpPr>
            <a:spLocks noChangeArrowheads="1"/>
          </p:cNvSpPr>
          <p:nvPr/>
        </p:nvSpPr>
        <p:spPr bwMode="auto">
          <a:xfrm>
            <a:off x="4119563"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29" name="Rectangle 37"/>
          <p:cNvSpPr>
            <a:spLocks noChangeArrowheads="1"/>
          </p:cNvSpPr>
          <p:nvPr/>
        </p:nvSpPr>
        <p:spPr bwMode="auto">
          <a:xfrm>
            <a:off x="4114800"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30" name="Text Box 38"/>
          <p:cNvSpPr txBox="1">
            <a:spLocks noChangeAspect="1" noChangeArrowheads="1"/>
          </p:cNvSpPr>
          <p:nvPr/>
        </p:nvSpPr>
        <p:spPr bwMode="auto">
          <a:xfrm>
            <a:off x="4343760"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26631" name="Line 39"/>
          <p:cNvSpPr>
            <a:spLocks noChangeShapeType="1"/>
          </p:cNvSpPr>
          <p:nvPr/>
        </p:nvSpPr>
        <p:spPr bwMode="auto">
          <a:xfrm>
            <a:off x="4276725"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26632" name="Rectangle 40"/>
          <p:cNvSpPr>
            <a:spLocks noChangeAspect="1" noChangeArrowheads="1"/>
          </p:cNvSpPr>
          <p:nvPr/>
        </p:nvSpPr>
        <p:spPr bwMode="auto">
          <a:xfrm rot="1651711">
            <a:off x="2836863" y="3665538"/>
            <a:ext cx="327025" cy="142875"/>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33" name="Rectangle 41"/>
          <p:cNvSpPr>
            <a:spLocks noChangeArrowheads="1"/>
          </p:cNvSpPr>
          <p:nvPr/>
        </p:nvSpPr>
        <p:spPr bwMode="auto">
          <a:xfrm rot="-249808">
            <a:off x="3813175" y="3484563"/>
            <a:ext cx="831850" cy="61912"/>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6634" name="Rectangle 42"/>
          <p:cNvSpPr>
            <a:spLocks noChangeArrowheads="1"/>
          </p:cNvSpPr>
          <p:nvPr/>
        </p:nvSpPr>
        <p:spPr bwMode="auto">
          <a:xfrm rot="-733861">
            <a:off x="2517775" y="3786188"/>
            <a:ext cx="5080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6635" name="Rectangle 43"/>
          <p:cNvSpPr>
            <a:spLocks noChangeArrowheads="1"/>
          </p:cNvSpPr>
          <p:nvPr/>
        </p:nvSpPr>
        <p:spPr bwMode="auto">
          <a:xfrm rot="-963557">
            <a:off x="3001963" y="3622675"/>
            <a:ext cx="844550"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26636" name="Rectangle 44"/>
          <p:cNvSpPr>
            <a:spLocks noChangeAspect="1" noChangeArrowheads="1"/>
          </p:cNvSpPr>
          <p:nvPr/>
        </p:nvSpPr>
        <p:spPr bwMode="auto">
          <a:xfrm rot="1651711">
            <a:off x="3381375" y="33591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37" name="Rectangle 45"/>
          <p:cNvSpPr>
            <a:spLocks noChangeAspect="1" noChangeArrowheads="1"/>
          </p:cNvSpPr>
          <p:nvPr/>
        </p:nvSpPr>
        <p:spPr bwMode="auto">
          <a:xfrm rot="1651711">
            <a:off x="3743325" y="3419475"/>
            <a:ext cx="327025" cy="142875"/>
          </a:xfrm>
          <a:prstGeom prst="rect">
            <a:avLst/>
          </a:prstGeom>
          <a:solidFill>
            <a:schemeClr val="bg2"/>
          </a:solidFill>
          <a:ln w="9525">
            <a:miter lim="800000"/>
            <a:headEnd/>
            <a:tailEnd/>
          </a:ln>
          <a:effectLst/>
          <a:scene3d>
            <a:camera prst="legacyPerspectiveFront">
              <a:rot lat="17699998" lon="1200000" rev="0"/>
            </a:camera>
            <a:lightRig rig="legacyFlat4" dir="b"/>
          </a:scene3d>
          <a:sp3d extrusionH="111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2926638" name="Rectangle 46"/>
          <p:cNvSpPr>
            <a:spLocks noChangeArrowheads="1"/>
          </p:cNvSpPr>
          <p:nvPr/>
        </p:nvSpPr>
        <p:spPr bwMode="auto">
          <a:xfrm>
            <a:off x="4252913"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latin typeface="Arial" panose="020B0604020202020204" pitchFamily="34" charset="0"/>
            </a:endParaRPr>
          </a:p>
        </p:txBody>
      </p:sp>
      <p:sp>
        <p:nvSpPr>
          <p:cNvPr id="4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5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51" name="Text Box 28"/>
          <p:cNvSpPr txBox="1">
            <a:spLocks noChangeAspect="1" noChangeArrowheads="1"/>
          </p:cNvSpPr>
          <p:nvPr/>
        </p:nvSpPr>
        <p:spPr bwMode="auto">
          <a:xfrm>
            <a:off x="5077729" y="1947863"/>
            <a:ext cx="81258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Sample</a:t>
            </a:r>
          </a:p>
          <a:p>
            <a:pPr algn="ctr" eaLnBrk="0" hangingPunct="0"/>
            <a:r>
              <a:rPr lang="en-US" altLang="en-US" sz="1700" b="1" dirty="0">
                <a:solidFill>
                  <a:srgbClr val="000000"/>
                </a:solidFill>
                <a:latin typeface="Arial" panose="020B0604020202020204" pitchFamily="34" charset="0"/>
              </a:rPr>
              <a:t>slits</a:t>
            </a:r>
          </a:p>
        </p:txBody>
      </p:sp>
      <p:sp>
        <p:nvSpPr>
          <p:cNvPr id="52" name="Line 32"/>
          <p:cNvSpPr>
            <a:spLocks noChangeShapeType="1"/>
          </p:cNvSpPr>
          <p:nvPr/>
        </p:nvSpPr>
        <p:spPr bwMode="auto">
          <a:xfrm>
            <a:off x="5562600" y="2514600"/>
            <a:ext cx="112713"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3" name="Text Box 45"/>
          <p:cNvSpPr txBox="1">
            <a:spLocks noChangeArrowheads="1"/>
          </p:cNvSpPr>
          <p:nvPr/>
        </p:nvSpPr>
        <p:spPr bwMode="auto">
          <a:xfrm>
            <a:off x="4572000" y="6048256"/>
            <a:ext cx="34515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a:r>
              <a:rPr lang="en-US" altLang="en-US" b="1" dirty="0" smtClean="0">
                <a:solidFill>
                  <a:prstClr val="black"/>
                </a:solidFill>
                <a:latin typeface="Arial" panose="020B0604020202020204" pitchFamily="34" charset="0"/>
              </a:rPr>
              <a:t>1.5 </a:t>
            </a:r>
            <a:r>
              <a:rPr lang="en-US" altLang="en-US" b="1" dirty="0">
                <a:solidFill>
                  <a:prstClr val="black"/>
                </a:solidFill>
                <a:latin typeface="Arial" panose="020B0604020202020204" pitchFamily="34" charset="0"/>
              </a:rPr>
              <a:t>x </a:t>
            </a:r>
            <a:r>
              <a:rPr lang="en-US" altLang="en-US" b="1" dirty="0" smtClean="0">
                <a:solidFill>
                  <a:prstClr val="black"/>
                </a:solidFill>
                <a:latin typeface="Arial" panose="020B0604020202020204" pitchFamily="34" charset="0"/>
              </a:rPr>
              <a:t>10</a:t>
            </a:r>
            <a:r>
              <a:rPr lang="en-US" altLang="en-US" b="1" baseline="50000" dirty="0" smtClean="0">
                <a:solidFill>
                  <a:prstClr val="black"/>
                </a:solidFill>
                <a:latin typeface="Arial" panose="020B0604020202020204" pitchFamily="34" charset="0"/>
              </a:rPr>
              <a:t>9</a:t>
            </a:r>
            <a:r>
              <a:rPr lang="en-US" altLang="en-US" b="1" dirty="0" smtClean="0">
                <a:solidFill>
                  <a:prstClr val="black"/>
                </a:solidFill>
                <a:latin typeface="Arial" panose="020B0604020202020204" pitchFamily="34" charset="0"/>
              </a:rPr>
              <a:t> </a:t>
            </a:r>
            <a:r>
              <a:rPr lang="en-US" altLang="en-US" b="1" dirty="0" err="1">
                <a:solidFill>
                  <a:prstClr val="black"/>
                </a:solidFill>
                <a:latin typeface="Arial" panose="020B0604020202020204" pitchFamily="34" charset="0"/>
              </a:rPr>
              <a:t>ph</a:t>
            </a:r>
            <a:r>
              <a:rPr lang="en-US" altLang="en-US" b="1" dirty="0">
                <a:solidFill>
                  <a:prstClr val="black"/>
                </a:solidFill>
                <a:latin typeface="Arial" panose="020B0604020202020204" pitchFamily="34" charset="0"/>
              </a:rPr>
              <a:t>/s/</a:t>
            </a:r>
            <a:r>
              <a:rPr lang="el-GR" altLang="en-US" b="1" dirty="0">
                <a:solidFill>
                  <a:prstClr val="black"/>
                </a:solidFill>
                <a:latin typeface="Arial" panose="020B0604020202020204" pitchFamily="34" charset="0"/>
                <a:cs typeface="Arial" panose="020B0604020202020204" pitchFamily="34" charset="0"/>
              </a:rPr>
              <a:t>μ</a:t>
            </a:r>
            <a:r>
              <a:rPr lang="en-US" altLang="en-US" b="1" dirty="0">
                <a:solidFill>
                  <a:prstClr val="black"/>
                </a:solidFill>
                <a:latin typeface="Arial" panose="020B0604020202020204" pitchFamily="34" charset="0"/>
                <a:cs typeface="Arial" panose="020B0604020202020204" pitchFamily="34" charset="0"/>
              </a:rPr>
              <a:t>m</a:t>
            </a:r>
            <a:r>
              <a:rPr lang="en-US" altLang="en-US" b="1" baseline="30000" dirty="0">
                <a:solidFill>
                  <a:prstClr val="black"/>
                </a:solidFill>
                <a:latin typeface="Arial" panose="020B0604020202020204" pitchFamily="34" charset="0"/>
                <a:cs typeface="Arial" panose="020B0604020202020204" pitchFamily="34" charset="0"/>
              </a:rPr>
              <a:t>2</a:t>
            </a:r>
            <a:r>
              <a:rPr lang="en-US" altLang="en-US" b="1" dirty="0">
                <a:solidFill>
                  <a:prstClr val="black"/>
                </a:solidFill>
                <a:latin typeface="Arial" panose="020B0604020202020204" pitchFamily="34" charset="0"/>
                <a:cs typeface="Arial" panose="020B0604020202020204" pitchFamily="34" charset="0"/>
              </a:rPr>
              <a:t> ≈  </a:t>
            </a:r>
            <a:r>
              <a:rPr lang="en-US" altLang="en-US" b="1" dirty="0" smtClean="0">
                <a:solidFill>
                  <a:prstClr val="black"/>
                </a:solidFill>
                <a:latin typeface="Arial" panose="020B0604020202020204" pitchFamily="34" charset="0"/>
                <a:cs typeface="Arial" panose="020B0604020202020204" pitchFamily="34" charset="0"/>
              </a:rPr>
              <a:t>40 </a:t>
            </a:r>
            <a:r>
              <a:rPr lang="en-US" altLang="en-US" b="1" dirty="0">
                <a:solidFill>
                  <a:prstClr val="black"/>
                </a:solidFill>
                <a:latin typeface="Arial" panose="020B0604020202020204" pitchFamily="34" charset="0"/>
                <a:cs typeface="Arial" panose="020B0604020202020204" pitchFamily="34" charset="0"/>
              </a:rPr>
              <a:t>s/</a:t>
            </a:r>
            <a:r>
              <a:rPr lang="en-US" altLang="en-US" b="1" dirty="0" err="1">
                <a:solidFill>
                  <a:prstClr val="black"/>
                </a:solidFill>
                <a:latin typeface="Arial" panose="020B0604020202020204" pitchFamily="34" charset="0"/>
                <a:cs typeface="Arial" panose="020B0604020202020204" pitchFamily="34" charset="0"/>
              </a:rPr>
              <a:t>xtal</a:t>
            </a:r>
            <a:endParaRPr lang="el-GR" alt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656074"/>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42" name="Rectangle 2"/>
          <p:cNvSpPr>
            <a:spLocks noGrp="1" noChangeArrowheads="1"/>
          </p:cNvSpPr>
          <p:nvPr>
            <p:ph type="title"/>
          </p:nvPr>
        </p:nvSpPr>
        <p:spPr>
          <a:xfrm>
            <a:off x="457200" y="-76200"/>
            <a:ext cx="8229600" cy="1143000"/>
          </a:xfrm>
        </p:spPr>
        <p:txBody>
          <a:bodyPr>
            <a:normAutofit/>
          </a:bodyPr>
          <a:lstStyle/>
          <a:p>
            <a:r>
              <a:rPr lang="en-US" altLang="en-US" dirty="0">
                <a:solidFill>
                  <a:schemeClr val="tx1"/>
                </a:solidFill>
              </a:rPr>
              <a:t>ALS 12.3.1 double </a:t>
            </a:r>
            <a:r>
              <a:rPr lang="en-US" altLang="en-US" dirty="0" err="1">
                <a:solidFill>
                  <a:schemeClr val="tx1"/>
                </a:solidFill>
              </a:rPr>
              <a:t>endstation</a:t>
            </a:r>
            <a:endParaRPr lang="en-US" altLang="en-US" dirty="0">
              <a:solidFill>
                <a:schemeClr val="tx1"/>
              </a:solidFill>
            </a:endParaRPr>
          </a:p>
        </p:txBody>
      </p:sp>
      <p:pic>
        <p:nvPicPr>
          <p:cNvPr id="29286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4" t="22937" r="16187" b="14325"/>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909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5093" name="Rectangle 5"/>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5091" name="Picture 3"/>
          <p:cNvPicPr>
            <a:picLocks noChangeAspect="1" noChangeArrowheads="1"/>
          </p:cNvPicPr>
          <p:nvPr/>
        </p:nvPicPr>
        <p:blipFill>
          <a:blip r:embed="rId4">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5092" name="Picture 4"/>
          <p:cNvPicPr>
            <a:picLocks noChangeAspect="1" noChangeArrowheads="1"/>
          </p:cNvPicPr>
          <p:nvPr/>
        </p:nvPicPr>
        <p:blipFill>
          <a:blip r:embed="rId5">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5094" name="Group 6"/>
          <p:cNvGrpSpPr>
            <a:grpSpLocks/>
          </p:cNvGrpSpPr>
          <p:nvPr/>
        </p:nvGrpSpPr>
        <p:grpSpPr bwMode="auto">
          <a:xfrm>
            <a:off x="2314575" y="1827213"/>
            <a:ext cx="4325938" cy="4303712"/>
            <a:chOff x="1557" y="1124"/>
            <a:chExt cx="2725" cy="2711"/>
          </a:xfrm>
        </p:grpSpPr>
        <p:sp>
          <p:nvSpPr>
            <p:cNvPr id="2905095" name="Line 7"/>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6" name="Line 8"/>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7" name="Line 9"/>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8" name="Line 10"/>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9" name="Line 11"/>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0" name="Line 12"/>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1" name="Line 13"/>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2" name="Line 14"/>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3" name="Line 15"/>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4" name="Line 16"/>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5" name="Line 17"/>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6" name="Line 18"/>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5107" name="Line 19"/>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nvGrpSpPr>
          <p:cNvPr id="2905108" name="Group 20"/>
          <p:cNvGrpSpPr>
            <a:grpSpLocks/>
          </p:cNvGrpSpPr>
          <p:nvPr/>
        </p:nvGrpSpPr>
        <p:grpSpPr bwMode="auto">
          <a:xfrm>
            <a:off x="1746250" y="2641600"/>
            <a:ext cx="441325" cy="1355725"/>
            <a:chOff x="1092" y="1718"/>
            <a:chExt cx="278" cy="854"/>
          </a:xfrm>
        </p:grpSpPr>
        <p:sp>
          <p:nvSpPr>
            <p:cNvPr id="2905109" name="Line 21"/>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0" name="Line 22"/>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1" name="Line 23"/>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5112" name="Line 24"/>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3" name="Line 25"/>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4" name="Line 26"/>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5" name="Line 27"/>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6" name="Text Box 2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5117" name="Text Box 29"/>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5118" name="Text Box 30"/>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5119" name="Text Box 31"/>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5120" name="Text Box 32"/>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5121" name="Text Box 33"/>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5122" name="Text Box 34"/>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pic>
        <p:nvPicPr>
          <p:cNvPr id="2905124" name="Picture 36"/>
          <p:cNvPicPr>
            <a:picLocks noChangeAspect="1" noChangeArrowheads="1"/>
          </p:cNvPicPr>
          <p:nvPr/>
        </p:nvPicPr>
        <p:blipFill>
          <a:blip r:embed="rId6">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5144" name="Text Box 56"/>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5145" name="Group 57"/>
          <p:cNvGrpSpPr>
            <a:grpSpLocks/>
          </p:cNvGrpSpPr>
          <p:nvPr/>
        </p:nvGrpSpPr>
        <p:grpSpPr bwMode="auto">
          <a:xfrm rot="4502188">
            <a:off x="2016125" y="4329113"/>
            <a:ext cx="560388" cy="138112"/>
            <a:chOff x="364" y="1976"/>
            <a:chExt cx="2946" cy="369"/>
          </a:xfrm>
        </p:grpSpPr>
        <p:grpSp>
          <p:nvGrpSpPr>
            <p:cNvPr id="2905146" name="Group 58"/>
            <p:cNvGrpSpPr>
              <a:grpSpLocks/>
            </p:cNvGrpSpPr>
            <p:nvPr/>
          </p:nvGrpSpPr>
          <p:grpSpPr bwMode="auto">
            <a:xfrm>
              <a:off x="364" y="1976"/>
              <a:ext cx="370" cy="369"/>
              <a:chOff x="362" y="2318"/>
              <a:chExt cx="370" cy="369"/>
            </a:xfrm>
          </p:grpSpPr>
          <p:sp>
            <p:nvSpPr>
              <p:cNvPr id="2905147"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48"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49" name="Group 61"/>
            <p:cNvGrpSpPr>
              <a:grpSpLocks/>
            </p:cNvGrpSpPr>
            <p:nvPr/>
          </p:nvGrpSpPr>
          <p:grpSpPr bwMode="auto">
            <a:xfrm>
              <a:off x="732" y="1976"/>
              <a:ext cx="370" cy="369"/>
              <a:chOff x="362" y="2318"/>
              <a:chExt cx="370" cy="369"/>
            </a:xfrm>
          </p:grpSpPr>
          <p:sp>
            <p:nvSpPr>
              <p:cNvPr id="2905150"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1"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2" name="Group 64"/>
            <p:cNvGrpSpPr>
              <a:grpSpLocks/>
            </p:cNvGrpSpPr>
            <p:nvPr/>
          </p:nvGrpSpPr>
          <p:grpSpPr bwMode="auto">
            <a:xfrm>
              <a:off x="1100" y="1976"/>
              <a:ext cx="370" cy="369"/>
              <a:chOff x="362" y="2318"/>
              <a:chExt cx="370" cy="369"/>
            </a:xfrm>
          </p:grpSpPr>
          <p:sp>
            <p:nvSpPr>
              <p:cNvPr id="2905153"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4"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5" name="Group 67"/>
            <p:cNvGrpSpPr>
              <a:grpSpLocks/>
            </p:cNvGrpSpPr>
            <p:nvPr/>
          </p:nvGrpSpPr>
          <p:grpSpPr bwMode="auto">
            <a:xfrm>
              <a:off x="1468" y="1976"/>
              <a:ext cx="370" cy="369"/>
              <a:chOff x="362" y="2318"/>
              <a:chExt cx="370" cy="369"/>
            </a:xfrm>
          </p:grpSpPr>
          <p:sp>
            <p:nvSpPr>
              <p:cNvPr id="2905156"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7"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8" name="Group 70"/>
            <p:cNvGrpSpPr>
              <a:grpSpLocks/>
            </p:cNvGrpSpPr>
            <p:nvPr/>
          </p:nvGrpSpPr>
          <p:grpSpPr bwMode="auto">
            <a:xfrm>
              <a:off x="1836" y="1976"/>
              <a:ext cx="370" cy="369"/>
              <a:chOff x="362" y="2318"/>
              <a:chExt cx="370" cy="369"/>
            </a:xfrm>
          </p:grpSpPr>
          <p:sp>
            <p:nvSpPr>
              <p:cNvPr id="2905159"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0"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1" name="Group 73"/>
            <p:cNvGrpSpPr>
              <a:grpSpLocks/>
            </p:cNvGrpSpPr>
            <p:nvPr/>
          </p:nvGrpSpPr>
          <p:grpSpPr bwMode="auto">
            <a:xfrm>
              <a:off x="2204" y="1976"/>
              <a:ext cx="370" cy="369"/>
              <a:chOff x="362" y="2318"/>
              <a:chExt cx="370" cy="369"/>
            </a:xfrm>
          </p:grpSpPr>
          <p:sp>
            <p:nvSpPr>
              <p:cNvPr id="2905162"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3"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4" name="Group 76"/>
            <p:cNvGrpSpPr>
              <a:grpSpLocks/>
            </p:cNvGrpSpPr>
            <p:nvPr/>
          </p:nvGrpSpPr>
          <p:grpSpPr bwMode="auto">
            <a:xfrm>
              <a:off x="2572" y="1976"/>
              <a:ext cx="370" cy="369"/>
              <a:chOff x="362" y="2318"/>
              <a:chExt cx="370" cy="369"/>
            </a:xfrm>
          </p:grpSpPr>
          <p:sp>
            <p:nvSpPr>
              <p:cNvPr id="2905165"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6"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7" name="Group 79"/>
            <p:cNvGrpSpPr>
              <a:grpSpLocks/>
            </p:cNvGrpSpPr>
            <p:nvPr/>
          </p:nvGrpSpPr>
          <p:grpSpPr bwMode="auto">
            <a:xfrm>
              <a:off x="2940" y="1976"/>
              <a:ext cx="370" cy="369"/>
              <a:chOff x="362" y="2318"/>
              <a:chExt cx="370" cy="369"/>
            </a:xfrm>
          </p:grpSpPr>
          <p:sp>
            <p:nvSpPr>
              <p:cNvPr id="2905168"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9"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sp>
        <p:nvSpPr>
          <p:cNvPr id="2905170" name="Text Box 82"/>
          <p:cNvSpPr txBox="1">
            <a:spLocks noChangeArrowheads="1"/>
          </p:cNvSpPr>
          <p:nvPr/>
        </p:nvSpPr>
        <p:spPr bwMode="auto">
          <a:xfrm>
            <a:off x="3448050" y="3740150"/>
            <a:ext cx="213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prstClr val="black"/>
                </a:solidFill>
                <a:latin typeface="Arial" panose="020B0604020202020204" pitchFamily="34" charset="0"/>
              </a:rPr>
              <a:t>ALS MX ca 2006</a:t>
            </a:r>
          </a:p>
        </p:txBody>
      </p:sp>
      <p:sp>
        <p:nvSpPr>
          <p:cNvPr id="2905171" name="Oval 8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2" name="Oval 8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3" name="Oval 8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4" name="Freeform 86"/>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pic>
        <p:nvPicPr>
          <p:cNvPr id="25604" name="Picture 4" descr="https://lh4.googleusercontent.com/-avDxcb9JWsU/AAAAAAAAAAI/AAAAAAAAAAA/Dws2Rp4VuY8/s0-c-k-no-ns/photo.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31"/>
          <p:cNvSpPr txBox="1">
            <a:spLocks noChangeArrowheads="1"/>
          </p:cNvSpPr>
          <p:nvPr/>
        </p:nvSpPr>
        <p:spPr bwMode="auto">
          <a:xfrm>
            <a:off x="7126288" y="1847850"/>
            <a:ext cx="1776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UCB/UCSF</a:t>
            </a:r>
            <a:endParaRPr lang="en-US" altLang="en-US" sz="2400" b="1" dirty="0">
              <a:solidFill>
                <a:srgbClr val="000096"/>
              </a:solidFill>
              <a:latin typeface="Arial" panose="020B0604020202020204" pitchFamily="34" charset="0"/>
            </a:endParaRPr>
          </a:p>
        </p:txBody>
      </p:sp>
      <p:sp>
        <p:nvSpPr>
          <p:cNvPr id="71" name="Text Box 35"/>
          <p:cNvSpPr txBox="1">
            <a:spLocks noChangeArrowheads="1"/>
          </p:cNvSpPr>
          <p:nvPr/>
        </p:nvSpPr>
        <p:spPr bwMode="auto">
          <a:xfrm>
            <a:off x="6469558" y="5379006"/>
            <a:ext cx="1967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99"/>
                </a:solidFill>
                <a:latin typeface="Arial" panose="020B0604020202020204" pitchFamily="34" charset="0"/>
              </a:rPr>
              <a:t>12.3.1 </a:t>
            </a:r>
            <a:r>
              <a:rPr lang="en-US" altLang="en-US" b="1" dirty="0" smtClean="0">
                <a:solidFill>
                  <a:srgbClr val="990099"/>
                </a:solidFill>
                <a:latin typeface="Arial" panose="020B0604020202020204" pitchFamily="34" charset="0"/>
              </a:rPr>
              <a:t>SIBYLS</a:t>
            </a:r>
          </a:p>
          <a:p>
            <a:r>
              <a:rPr lang="en-US" altLang="en-US" b="1" dirty="0">
                <a:solidFill>
                  <a:srgbClr val="990099"/>
                </a:solidFill>
                <a:latin typeface="Arial" panose="020B0604020202020204" pitchFamily="34" charset="0"/>
              </a:rPr>
              <a:t> </a:t>
            </a:r>
            <a:r>
              <a:rPr lang="en-US" altLang="en-US" b="1" dirty="0" smtClean="0">
                <a:solidFill>
                  <a:srgbClr val="990099"/>
                </a:solidFill>
                <a:latin typeface="Arial" panose="020B0604020202020204" pitchFamily="34" charset="0"/>
              </a:rPr>
              <a:t>       MX &amp; SAXS</a:t>
            </a:r>
            <a:endParaRPr lang="en-US" altLang="en-US" b="1" dirty="0">
              <a:solidFill>
                <a:srgbClr val="990099"/>
              </a:solidFill>
              <a:latin typeface="Arial" panose="020B0604020202020204" pitchFamily="34" charset="0"/>
            </a:endParaRPr>
          </a:p>
        </p:txBody>
      </p:sp>
    </p:spTree>
    <p:extLst>
      <p:ext uri="{BB962C8B-B14F-4D97-AF65-F5344CB8AC3E}">
        <p14:creationId xmlns:p14="http://schemas.microsoft.com/office/powerpoint/2010/main" val="10489159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5093" name="Rectangle 5"/>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5091" name="Picture 3"/>
          <p:cNvPicPr>
            <a:picLocks noChangeAspect="1" noChangeArrowheads="1"/>
          </p:cNvPicPr>
          <p:nvPr/>
        </p:nvPicPr>
        <p:blipFill>
          <a:blip r:embed="rId4">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5092" name="Picture 4"/>
          <p:cNvPicPr>
            <a:picLocks noChangeAspect="1" noChangeArrowheads="1"/>
          </p:cNvPicPr>
          <p:nvPr/>
        </p:nvPicPr>
        <p:blipFill>
          <a:blip r:embed="rId5">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5094" name="Group 6"/>
          <p:cNvGrpSpPr>
            <a:grpSpLocks/>
          </p:cNvGrpSpPr>
          <p:nvPr/>
        </p:nvGrpSpPr>
        <p:grpSpPr bwMode="auto">
          <a:xfrm>
            <a:off x="2314575" y="1827213"/>
            <a:ext cx="4325938" cy="4303712"/>
            <a:chOff x="1557" y="1124"/>
            <a:chExt cx="2725" cy="2711"/>
          </a:xfrm>
        </p:grpSpPr>
        <p:sp>
          <p:nvSpPr>
            <p:cNvPr id="2905095" name="Line 7"/>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6" name="Line 8"/>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7" name="Line 9"/>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8" name="Line 10"/>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9" name="Line 11"/>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0" name="Line 12"/>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1" name="Line 13"/>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2" name="Line 14"/>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3" name="Line 15"/>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4" name="Line 16"/>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5" name="Line 17"/>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6" name="Line 18"/>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07" name="Line 19"/>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2905108" name="Group 20"/>
          <p:cNvGrpSpPr>
            <a:grpSpLocks/>
          </p:cNvGrpSpPr>
          <p:nvPr/>
        </p:nvGrpSpPr>
        <p:grpSpPr bwMode="auto">
          <a:xfrm>
            <a:off x="1746250" y="2641600"/>
            <a:ext cx="441325" cy="1355725"/>
            <a:chOff x="1092" y="1718"/>
            <a:chExt cx="278" cy="854"/>
          </a:xfrm>
        </p:grpSpPr>
        <p:sp>
          <p:nvSpPr>
            <p:cNvPr id="2905109" name="Line 21"/>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0" name="Line 22"/>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1" name="Line 23"/>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12" name="Line 24"/>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3" name="Line 25"/>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4" name="Line 26"/>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5" name="Line 27"/>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6" name="Text Box 2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5117" name="Text Box 29"/>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5118" name="Text Box 30"/>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5119" name="Text Box 31"/>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5120" name="Text Box 32"/>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5121" name="Text Box 33"/>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5122" name="Text Box 34"/>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sp>
        <p:nvSpPr>
          <p:cNvPr id="2905123" name="Text Box 35"/>
          <p:cNvSpPr txBox="1">
            <a:spLocks noChangeArrowheads="1"/>
          </p:cNvSpPr>
          <p:nvPr/>
        </p:nvSpPr>
        <p:spPr bwMode="auto">
          <a:xfrm>
            <a:off x="6469558" y="5379006"/>
            <a:ext cx="1967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99"/>
                </a:solidFill>
                <a:latin typeface="Arial" panose="020B0604020202020204" pitchFamily="34" charset="0"/>
              </a:rPr>
              <a:t>12.3.1 </a:t>
            </a:r>
            <a:r>
              <a:rPr lang="en-US" altLang="en-US" b="1" dirty="0" smtClean="0">
                <a:solidFill>
                  <a:srgbClr val="990099"/>
                </a:solidFill>
                <a:latin typeface="Arial" panose="020B0604020202020204" pitchFamily="34" charset="0"/>
              </a:rPr>
              <a:t>SIBYLS</a:t>
            </a:r>
          </a:p>
          <a:p>
            <a:r>
              <a:rPr lang="en-US" altLang="en-US" b="1" dirty="0">
                <a:solidFill>
                  <a:srgbClr val="990099"/>
                </a:solidFill>
                <a:latin typeface="Arial" panose="020B0604020202020204" pitchFamily="34" charset="0"/>
              </a:rPr>
              <a:t> </a:t>
            </a:r>
            <a:r>
              <a:rPr lang="en-US" altLang="en-US" b="1" dirty="0" smtClean="0">
                <a:solidFill>
                  <a:srgbClr val="990099"/>
                </a:solidFill>
                <a:latin typeface="Arial" panose="020B0604020202020204" pitchFamily="34" charset="0"/>
              </a:rPr>
              <a:t>       MX &amp; SAXS</a:t>
            </a:r>
            <a:endParaRPr lang="en-US" altLang="en-US" b="1" dirty="0">
              <a:solidFill>
                <a:srgbClr val="990099"/>
              </a:solidFill>
              <a:latin typeface="Arial" panose="020B0604020202020204" pitchFamily="34" charset="0"/>
            </a:endParaRPr>
          </a:p>
        </p:txBody>
      </p:sp>
      <p:pic>
        <p:nvPicPr>
          <p:cNvPr id="2905124" name="Picture 36"/>
          <p:cNvPicPr>
            <a:picLocks noChangeAspect="1" noChangeArrowheads="1"/>
          </p:cNvPicPr>
          <p:nvPr/>
        </p:nvPicPr>
        <p:blipFill>
          <a:blip r:embed="rId6">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5144" name="Text Box 56"/>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5145" name="Group 57"/>
          <p:cNvGrpSpPr>
            <a:grpSpLocks/>
          </p:cNvGrpSpPr>
          <p:nvPr/>
        </p:nvGrpSpPr>
        <p:grpSpPr bwMode="auto">
          <a:xfrm rot="4502188">
            <a:off x="2016125" y="4329113"/>
            <a:ext cx="560388" cy="138112"/>
            <a:chOff x="364" y="1976"/>
            <a:chExt cx="2946" cy="369"/>
          </a:xfrm>
        </p:grpSpPr>
        <p:grpSp>
          <p:nvGrpSpPr>
            <p:cNvPr id="2905146" name="Group 58"/>
            <p:cNvGrpSpPr>
              <a:grpSpLocks/>
            </p:cNvGrpSpPr>
            <p:nvPr/>
          </p:nvGrpSpPr>
          <p:grpSpPr bwMode="auto">
            <a:xfrm>
              <a:off x="364" y="1976"/>
              <a:ext cx="370" cy="369"/>
              <a:chOff x="362" y="2318"/>
              <a:chExt cx="370" cy="369"/>
            </a:xfrm>
          </p:grpSpPr>
          <p:sp>
            <p:nvSpPr>
              <p:cNvPr id="2905147"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48"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49" name="Group 61"/>
            <p:cNvGrpSpPr>
              <a:grpSpLocks/>
            </p:cNvGrpSpPr>
            <p:nvPr/>
          </p:nvGrpSpPr>
          <p:grpSpPr bwMode="auto">
            <a:xfrm>
              <a:off x="732" y="1976"/>
              <a:ext cx="370" cy="369"/>
              <a:chOff x="362" y="2318"/>
              <a:chExt cx="370" cy="369"/>
            </a:xfrm>
          </p:grpSpPr>
          <p:sp>
            <p:nvSpPr>
              <p:cNvPr id="2905150"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1"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2" name="Group 64"/>
            <p:cNvGrpSpPr>
              <a:grpSpLocks/>
            </p:cNvGrpSpPr>
            <p:nvPr/>
          </p:nvGrpSpPr>
          <p:grpSpPr bwMode="auto">
            <a:xfrm>
              <a:off x="1100" y="1976"/>
              <a:ext cx="370" cy="369"/>
              <a:chOff x="362" y="2318"/>
              <a:chExt cx="370" cy="369"/>
            </a:xfrm>
          </p:grpSpPr>
          <p:sp>
            <p:nvSpPr>
              <p:cNvPr id="2905153"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4"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5" name="Group 67"/>
            <p:cNvGrpSpPr>
              <a:grpSpLocks/>
            </p:cNvGrpSpPr>
            <p:nvPr/>
          </p:nvGrpSpPr>
          <p:grpSpPr bwMode="auto">
            <a:xfrm>
              <a:off x="1468" y="1976"/>
              <a:ext cx="370" cy="369"/>
              <a:chOff x="362" y="2318"/>
              <a:chExt cx="370" cy="369"/>
            </a:xfrm>
          </p:grpSpPr>
          <p:sp>
            <p:nvSpPr>
              <p:cNvPr id="2905156"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7"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8" name="Group 70"/>
            <p:cNvGrpSpPr>
              <a:grpSpLocks/>
            </p:cNvGrpSpPr>
            <p:nvPr/>
          </p:nvGrpSpPr>
          <p:grpSpPr bwMode="auto">
            <a:xfrm>
              <a:off x="1836" y="1976"/>
              <a:ext cx="370" cy="369"/>
              <a:chOff x="362" y="2318"/>
              <a:chExt cx="370" cy="369"/>
            </a:xfrm>
          </p:grpSpPr>
          <p:sp>
            <p:nvSpPr>
              <p:cNvPr id="2905159"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0"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1" name="Group 73"/>
            <p:cNvGrpSpPr>
              <a:grpSpLocks/>
            </p:cNvGrpSpPr>
            <p:nvPr/>
          </p:nvGrpSpPr>
          <p:grpSpPr bwMode="auto">
            <a:xfrm>
              <a:off x="2204" y="1976"/>
              <a:ext cx="370" cy="369"/>
              <a:chOff x="362" y="2318"/>
              <a:chExt cx="370" cy="369"/>
            </a:xfrm>
          </p:grpSpPr>
          <p:sp>
            <p:nvSpPr>
              <p:cNvPr id="2905162"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3"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4" name="Group 76"/>
            <p:cNvGrpSpPr>
              <a:grpSpLocks/>
            </p:cNvGrpSpPr>
            <p:nvPr/>
          </p:nvGrpSpPr>
          <p:grpSpPr bwMode="auto">
            <a:xfrm>
              <a:off x="2572" y="1976"/>
              <a:ext cx="370" cy="369"/>
              <a:chOff x="362" y="2318"/>
              <a:chExt cx="370" cy="369"/>
            </a:xfrm>
          </p:grpSpPr>
          <p:sp>
            <p:nvSpPr>
              <p:cNvPr id="2905165"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6"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7" name="Group 79"/>
            <p:cNvGrpSpPr>
              <a:grpSpLocks/>
            </p:cNvGrpSpPr>
            <p:nvPr/>
          </p:nvGrpSpPr>
          <p:grpSpPr bwMode="auto">
            <a:xfrm>
              <a:off x="2940" y="1976"/>
              <a:ext cx="370" cy="369"/>
              <a:chOff x="362" y="2318"/>
              <a:chExt cx="370" cy="369"/>
            </a:xfrm>
          </p:grpSpPr>
          <p:sp>
            <p:nvSpPr>
              <p:cNvPr id="2905168"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9"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5170" name="Text Box 82"/>
          <p:cNvSpPr txBox="1">
            <a:spLocks noChangeArrowheads="1"/>
          </p:cNvSpPr>
          <p:nvPr/>
        </p:nvSpPr>
        <p:spPr bwMode="auto">
          <a:xfrm>
            <a:off x="3651246" y="3740150"/>
            <a:ext cx="16962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a:t>
            </a:r>
            <a:r>
              <a:rPr lang="en-US" altLang="en-US" sz="2000" b="1" dirty="0" smtClean="0">
                <a:latin typeface="Arial" panose="020B0604020202020204" pitchFamily="34" charset="0"/>
              </a:rPr>
              <a:t>ca 2015</a:t>
            </a:r>
            <a:endParaRPr lang="en-US" altLang="en-US" sz="2000" b="1" dirty="0">
              <a:latin typeface="Arial" panose="020B0604020202020204" pitchFamily="34" charset="0"/>
            </a:endParaRPr>
          </a:p>
        </p:txBody>
      </p:sp>
      <p:sp>
        <p:nvSpPr>
          <p:cNvPr id="2905171" name="Oval 8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2" name="Oval 8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3" name="Oval 8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4" name="Freeform 86"/>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pic>
        <p:nvPicPr>
          <p:cNvPr id="25604" name="Picture 4" descr="https://lh4.googleusercontent.com/-avDxcb9JWsU/AAAAAAAAAAI/AAAAAAAAAAA/Dws2Rp4VuY8/s0-c-k-no-ns/photo.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31"/>
          <p:cNvSpPr txBox="1">
            <a:spLocks noChangeArrowheads="1"/>
          </p:cNvSpPr>
          <p:nvPr/>
        </p:nvSpPr>
        <p:spPr bwMode="auto">
          <a:xfrm>
            <a:off x="7126288" y="1847850"/>
            <a:ext cx="630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a:t>
            </a:r>
            <a:endParaRPr lang="en-US" altLang="en-US" sz="2400" b="1" dirty="0">
              <a:solidFill>
                <a:srgbClr val="000096"/>
              </a:solidFill>
              <a:latin typeface="Arial" panose="020B0604020202020204" pitchFamily="34" charset="0"/>
            </a:endParaRPr>
          </a:p>
        </p:txBody>
      </p:sp>
    </p:spTree>
    <p:extLst>
      <p:ext uri="{BB962C8B-B14F-4D97-AF65-F5344CB8AC3E}">
        <p14:creationId xmlns:p14="http://schemas.microsoft.com/office/powerpoint/2010/main" val="30946812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5093" name="Rectangle 5"/>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5091" name="Picture 3"/>
          <p:cNvPicPr>
            <a:picLocks noChangeAspect="1" noChangeArrowheads="1"/>
          </p:cNvPicPr>
          <p:nvPr/>
        </p:nvPicPr>
        <p:blipFill>
          <a:blip r:embed="rId4">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5092" name="Picture 4"/>
          <p:cNvPicPr>
            <a:picLocks noChangeAspect="1" noChangeArrowheads="1"/>
          </p:cNvPicPr>
          <p:nvPr/>
        </p:nvPicPr>
        <p:blipFill>
          <a:blip r:embed="rId5">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5094" name="Group 6"/>
          <p:cNvGrpSpPr>
            <a:grpSpLocks/>
          </p:cNvGrpSpPr>
          <p:nvPr/>
        </p:nvGrpSpPr>
        <p:grpSpPr bwMode="auto">
          <a:xfrm>
            <a:off x="2314575" y="1827213"/>
            <a:ext cx="4325938" cy="4303712"/>
            <a:chOff x="1557" y="1124"/>
            <a:chExt cx="2725" cy="2711"/>
          </a:xfrm>
        </p:grpSpPr>
        <p:sp>
          <p:nvSpPr>
            <p:cNvPr id="2905095" name="Line 7"/>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6" name="Line 8"/>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7" name="Line 9"/>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8" name="Line 10"/>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099" name="Line 11"/>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0" name="Line 12"/>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1" name="Line 13"/>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2" name="Line 14"/>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3" name="Line 15"/>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4" name="Line 16"/>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5" name="Line 17"/>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06" name="Line 18"/>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07" name="Line 19"/>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2905108" name="Group 20"/>
          <p:cNvGrpSpPr>
            <a:grpSpLocks/>
          </p:cNvGrpSpPr>
          <p:nvPr/>
        </p:nvGrpSpPr>
        <p:grpSpPr bwMode="auto">
          <a:xfrm>
            <a:off x="1746250" y="2641600"/>
            <a:ext cx="441325" cy="1355725"/>
            <a:chOff x="1092" y="1718"/>
            <a:chExt cx="278" cy="854"/>
          </a:xfrm>
        </p:grpSpPr>
        <p:sp>
          <p:nvSpPr>
            <p:cNvPr id="2905109" name="Line 21"/>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0" name="Line 22"/>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1" name="Line 23"/>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905112" name="Line 24"/>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3" name="Line 25"/>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4" name="Line 26"/>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5" name="Line 27"/>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16" name="Text Box 2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5117" name="Text Box 29"/>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5118" name="Text Box 30"/>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5119" name="Text Box 31"/>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5120" name="Text Box 32"/>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5121" name="Text Box 33"/>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5122" name="Text Box 34"/>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sp>
        <p:nvSpPr>
          <p:cNvPr id="2905123" name="Text Box 35"/>
          <p:cNvSpPr txBox="1">
            <a:spLocks noChangeArrowheads="1"/>
          </p:cNvSpPr>
          <p:nvPr/>
        </p:nvSpPr>
        <p:spPr bwMode="auto">
          <a:xfrm>
            <a:off x="6469558" y="5379006"/>
            <a:ext cx="1967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99"/>
                </a:solidFill>
                <a:latin typeface="Arial" panose="020B0604020202020204" pitchFamily="34" charset="0"/>
              </a:rPr>
              <a:t>12.3.1 </a:t>
            </a:r>
            <a:r>
              <a:rPr lang="en-US" altLang="en-US" b="1" dirty="0" smtClean="0">
                <a:solidFill>
                  <a:srgbClr val="990099"/>
                </a:solidFill>
                <a:latin typeface="Arial" panose="020B0604020202020204" pitchFamily="34" charset="0"/>
              </a:rPr>
              <a:t>SIBYLS</a:t>
            </a:r>
          </a:p>
          <a:p>
            <a:r>
              <a:rPr lang="en-US" altLang="en-US" b="1" dirty="0">
                <a:solidFill>
                  <a:srgbClr val="990099"/>
                </a:solidFill>
                <a:latin typeface="Arial" panose="020B0604020202020204" pitchFamily="34" charset="0"/>
              </a:rPr>
              <a:t> </a:t>
            </a:r>
            <a:r>
              <a:rPr lang="en-US" altLang="en-US" b="1" dirty="0" smtClean="0">
                <a:solidFill>
                  <a:srgbClr val="990099"/>
                </a:solidFill>
                <a:latin typeface="Arial" panose="020B0604020202020204" pitchFamily="34" charset="0"/>
              </a:rPr>
              <a:t>       MX &amp; SAXS</a:t>
            </a:r>
            <a:endParaRPr lang="en-US" altLang="en-US" b="1" dirty="0">
              <a:solidFill>
                <a:srgbClr val="990099"/>
              </a:solidFill>
              <a:latin typeface="Arial" panose="020B0604020202020204" pitchFamily="34" charset="0"/>
            </a:endParaRPr>
          </a:p>
        </p:txBody>
      </p:sp>
      <p:pic>
        <p:nvPicPr>
          <p:cNvPr id="2905124" name="Picture 36"/>
          <p:cNvPicPr>
            <a:picLocks noChangeAspect="1" noChangeArrowheads="1"/>
          </p:cNvPicPr>
          <p:nvPr/>
        </p:nvPicPr>
        <p:blipFill>
          <a:blip r:embed="rId6">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5144" name="Text Box 56"/>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5145" name="Group 57"/>
          <p:cNvGrpSpPr>
            <a:grpSpLocks/>
          </p:cNvGrpSpPr>
          <p:nvPr/>
        </p:nvGrpSpPr>
        <p:grpSpPr bwMode="auto">
          <a:xfrm rot="4502188">
            <a:off x="2016125" y="4329113"/>
            <a:ext cx="560388" cy="138112"/>
            <a:chOff x="364" y="1976"/>
            <a:chExt cx="2946" cy="369"/>
          </a:xfrm>
        </p:grpSpPr>
        <p:grpSp>
          <p:nvGrpSpPr>
            <p:cNvPr id="2905146" name="Group 58"/>
            <p:cNvGrpSpPr>
              <a:grpSpLocks/>
            </p:cNvGrpSpPr>
            <p:nvPr/>
          </p:nvGrpSpPr>
          <p:grpSpPr bwMode="auto">
            <a:xfrm>
              <a:off x="364" y="1976"/>
              <a:ext cx="370" cy="369"/>
              <a:chOff x="362" y="2318"/>
              <a:chExt cx="370" cy="369"/>
            </a:xfrm>
          </p:grpSpPr>
          <p:sp>
            <p:nvSpPr>
              <p:cNvPr id="2905147"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48"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49" name="Group 61"/>
            <p:cNvGrpSpPr>
              <a:grpSpLocks/>
            </p:cNvGrpSpPr>
            <p:nvPr/>
          </p:nvGrpSpPr>
          <p:grpSpPr bwMode="auto">
            <a:xfrm>
              <a:off x="732" y="1976"/>
              <a:ext cx="370" cy="369"/>
              <a:chOff x="362" y="2318"/>
              <a:chExt cx="370" cy="369"/>
            </a:xfrm>
          </p:grpSpPr>
          <p:sp>
            <p:nvSpPr>
              <p:cNvPr id="2905150"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1"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2" name="Group 64"/>
            <p:cNvGrpSpPr>
              <a:grpSpLocks/>
            </p:cNvGrpSpPr>
            <p:nvPr/>
          </p:nvGrpSpPr>
          <p:grpSpPr bwMode="auto">
            <a:xfrm>
              <a:off x="1100" y="1976"/>
              <a:ext cx="370" cy="369"/>
              <a:chOff x="362" y="2318"/>
              <a:chExt cx="370" cy="369"/>
            </a:xfrm>
          </p:grpSpPr>
          <p:sp>
            <p:nvSpPr>
              <p:cNvPr id="2905153"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4"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5" name="Group 67"/>
            <p:cNvGrpSpPr>
              <a:grpSpLocks/>
            </p:cNvGrpSpPr>
            <p:nvPr/>
          </p:nvGrpSpPr>
          <p:grpSpPr bwMode="auto">
            <a:xfrm>
              <a:off x="1468" y="1976"/>
              <a:ext cx="370" cy="369"/>
              <a:chOff x="362" y="2318"/>
              <a:chExt cx="370" cy="369"/>
            </a:xfrm>
          </p:grpSpPr>
          <p:sp>
            <p:nvSpPr>
              <p:cNvPr id="2905156"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57"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58" name="Group 70"/>
            <p:cNvGrpSpPr>
              <a:grpSpLocks/>
            </p:cNvGrpSpPr>
            <p:nvPr/>
          </p:nvGrpSpPr>
          <p:grpSpPr bwMode="auto">
            <a:xfrm>
              <a:off x="1836" y="1976"/>
              <a:ext cx="370" cy="369"/>
              <a:chOff x="362" y="2318"/>
              <a:chExt cx="370" cy="369"/>
            </a:xfrm>
          </p:grpSpPr>
          <p:sp>
            <p:nvSpPr>
              <p:cNvPr id="2905159"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0"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1" name="Group 73"/>
            <p:cNvGrpSpPr>
              <a:grpSpLocks/>
            </p:cNvGrpSpPr>
            <p:nvPr/>
          </p:nvGrpSpPr>
          <p:grpSpPr bwMode="auto">
            <a:xfrm>
              <a:off x="2204" y="1976"/>
              <a:ext cx="370" cy="369"/>
              <a:chOff x="362" y="2318"/>
              <a:chExt cx="370" cy="369"/>
            </a:xfrm>
          </p:grpSpPr>
          <p:sp>
            <p:nvSpPr>
              <p:cNvPr id="2905162"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3"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4" name="Group 76"/>
            <p:cNvGrpSpPr>
              <a:grpSpLocks/>
            </p:cNvGrpSpPr>
            <p:nvPr/>
          </p:nvGrpSpPr>
          <p:grpSpPr bwMode="auto">
            <a:xfrm>
              <a:off x="2572" y="1976"/>
              <a:ext cx="370" cy="369"/>
              <a:chOff x="362" y="2318"/>
              <a:chExt cx="370" cy="369"/>
            </a:xfrm>
          </p:grpSpPr>
          <p:sp>
            <p:nvSpPr>
              <p:cNvPr id="2905165"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6"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2905167" name="Group 79"/>
            <p:cNvGrpSpPr>
              <a:grpSpLocks/>
            </p:cNvGrpSpPr>
            <p:nvPr/>
          </p:nvGrpSpPr>
          <p:grpSpPr bwMode="auto">
            <a:xfrm>
              <a:off x="2940" y="1976"/>
              <a:ext cx="370" cy="369"/>
              <a:chOff x="362" y="2318"/>
              <a:chExt cx="370" cy="369"/>
            </a:xfrm>
          </p:grpSpPr>
          <p:sp>
            <p:nvSpPr>
              <p:cNvPr id="2905168"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2905169"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2905170" name="Text Box 82"/>
          <p:cNvSpPr txBox="1">
            <a:spLocks noChangeArrowheads="1"/>
          </p:cNvSpPr>
          <p:nvPr/>
        </p:nvSpPr>
        <p:spPr bwMode="auto">
          <a:xfrm>
            <a:off x="3651246" y="3740150"/>
            <a:ext cx="16962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latin typeface="Arial" panose="020B0604020202020204" pitchFamily="34" charset="0"/>
              </a:rPr>
              <a:t>ALS </a:t>
            </a:r>
            <a:r>
              <a:rPr lang="en-US" altLang="en-US" sz="2000" b="1" dirty="0" smtClean="0">
                <a:latin typeface="Arial" panose="020B0604020202020204" pitchFamily="34" charset="0"/>
              </a:rPr>
              <a:t>ca </a:t>
            </a:r>
            <a:r>
              <a:rPr lang="en-US" altLang="en-US" sz="2000" b="1" dirty="0" smtClean="0">
                <a:latin typeface="Arial" panose="020B0604020202020204" pitchFamily="34" charset="0"/>
              </a:rPr>
              <a:t>2018</a:t>
            </a:r>
            <a:endParaRPr lang="en-US" altLang="en-US" sz="2000" b="1" dirty="0">
              <a:latin typeface="Arial" panose="020B0604020202020204" pitchFamily="34" charset="0"/>
            </a:endParaRPr>
          </a:p>
        </p:txBody>
      </p:sp>
      <p:sp>
        <p:nvSpPr>
          <p:cNvPr id="2905171" name="Oval 8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2" name="Oval 8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3" name="Oval 8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2905174" name="Freeform 86"/>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pic>
        <p:nvPicPr>
          <p:cNvPr id="25604" name="Picture 4" descr="https://lh4.googleusercontent.com/-avDxcb9JWsU/AAAAAAAAAAI/AAAAAAAAAAA/Dws2Rp4VuY8/s0-c-k-no-ns/photo.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31"/>
          <p:cNvSpPr txBox="1">
            <a:spLocks noChangeArrowheads="1"/>
          </p:cNvSpPr>
          <p:nvPr/>
        </p:nvSpPr>
        <p:spPr bwMode="auto">
          <a:xfrm>
            <a:off x="7126288" y="1847850"/>
            <a:ext cx="630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a:t>
            </a:r>
            <a:endParaRPr lang="en-US" altLang="en-US" sz="2400" b="1" dirty="0">
              <a:solidFill>
                <a:srgbClr val="000096"/>
              </a:solidFill>
              <a:latin typeface="Arial" panose="020B0604020202020204" pitchFamily="34" charset="0"/>
            </a:endParaRPr>
          </a:p>
        </p:txBody>
      </p:sp>
      <p:grpSp>
        <p:nvGrpSpPr>
          <p:cNvPr id="73" name="Group 57"/>
          <p:cNvGrpSpPr>
            <a:grpSpLocks/>
          </p:cNvGrpSpPr>
          <p:nvPr/>
        </p:nvGrpSpPr>
        <p:grpSpPr bwMode="auto">
          <a:xfrm rot="20476927">
            <a:off x="4642884" y="6001499"/>
            <a:ext cx="373551" cy="240964"/>
            <a:chOff x="364" y="1976"/>
            <a:chExt cx="2946" cy="369"/>
          </a:xfrm>
        </p:grpSpPr>
        <p:grpSp>
          <p:nvGrpSpPr>
            <p:cNvPr id="74" name="Group 58"/>
            <p:cNvGrpSpPr>
              <a:grpSpLocks/>
            </p:cNvGrpSpPr>
            <p:nvPr/>
          </p:nvGrpSpPr>
          <p:grpSpPr bwMode="auto">
            <a:xfrm>
              <a:off x="364" y="1976"/>
              <a:ext cx="370" cy="369"/>
              <a:chOff x="362" y="2318"/>
              <a:chExt cx="370" cy="369"/>
            </a:xfrm>
          </p:grpSpPr>
          <p:sp>
            <p:nvSpPr>
              <p:cNvPr id="98"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9"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75" name="Group 61"/>
            <p:cNvGrpSpPr>
              <a:grpSpLocks/>
            </p:cNvGrpSpPr>
            <p:nvPr/>
          </p:nvGrpSpPr>
          <p:grpSpPr bwMode="auto">
            <a:xfrm>
              <a:off x="732" y="1976"/>
              <a:ext cx="370" cy="369"/>
              <a:chOff x="362" y="2318"/>
              <a:chExt cx="370" cy="369"/>
            </a:xfrm>
          </p:grpSpPr>
          <p:sp>
            <p:nvSpPr>
              <p:cNvPr id="96"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7"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76" name="Group 64"/>
            <p:cNvGrpSpPr>
              <a:grpSpLocks/>
            </p:cNvGrpSpPr>
            <p:nvPr/>
          </p:nvGrpSpPr>
          <p:grpSpPr bwMode="auto">
            <a:xfrm>
              <a:off x="1100" y="1976"/>
              <a:ext cx="370" cy="369"/>
              <a:chOff x="362" y="2318"/>
              <a:chExt cx="370" cy="369"/>
            </a:xfrm>
          </p:grpSpPr>
          <p:sp>
            <p:nvSpPr>
              <p:cNvPr id="94"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5"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77" name="Group 67"/>
            <p:cNvGrpSpPr>
              <a:grpSpLocks/>
            </p:cNvGrpSpPr>
            <p:nvPr/>
          </p:nvGrpSpPr>
          <p:grpSpPr bwMode="auto">
            <a:xfrm>
              <a:off x="1468" y="1976"/>
              <a:ext cx="370" cy="369"/>
              <a:chOff x="362" y="2318"/>
              <a:chExt cx="370" cy="369"/>
            </a:xfrm>
          </p:grpSpPr>
          <p:sp>
            <p:nvSpPr>
              <p:cNvPr id="90"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3"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78" name="Group 70"/>
            <p:cNvGrpSpPr>
              <a:grpSpLocks/>
            </p:cNvGrpSpPr>
            <p:nvPr/>
          </p:nvGrpSpPr>
          <p:grpSpPr bwMode="auto">
            <a:xfrm>
              <a:off x="1836" y="1976"/>
              <a:ext cx="370" cy="369"/>
              <a:chOff x="362" y="2318"/>
              <a:chExt cx="370" cy="369"/>
            </a:xfrm>
          </p:grpSpPr>
          <p:sp>
            <p:nvSpPr>
              <p:cNvPr id="88"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9"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79" name="Group 73"/>
            <p:cNvGrpSpPr>
              <a:grpSpLocks/>
            </p:cNvGrpSpPr>
            <p:nvPr/>
          </p:nvGrpSpPr>
          <p:grpSpPr bwMode="auto">
            <a:xfrm>
              <a:off x="2204" y="1976"/>
              <a:ext cx="370" cy="369"/>
              <a:chOff x="362" y="2318"/>
              <a:chExt cx="370" cy="369"/>
            </a:xfrm>
          </p:grpSpPr>
          <p:sp>
            <p:nvSpPr>
              <p:cNvPr id="86"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7"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80" name="Group 76"/>
            <p:cNvGrpSpPr>
              <a:grpSpLocks/>
            </p:cNvGrpSpPr>
            <p:nvPr/>
          </p:nvGrpSpPr>
          <p:grpSpPr bwMode="auto">
            <a:xfrm>
              <a:off x="2572" y="1976"/>
              <a:ext cx="370" cy="369"/>
              <a:chOff x="362" y="2318"/>
              <a:chExt cx="370" cy="369"/>
            </a:xfrm>
          </p:grpSpPr>
          <p:sp>
            <p:nvSpPr>
              <p:cNvPr id="84"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5"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nvGrpSpPr>
            <p:cNvPr id="81" name="Group 79"/>
            <p:cNvGrpSpPr>
              <a:grpSpLocks/>
            </p:cNvGrpSpPr>
            <p:nvPr/>
          </p:nvGrpSpPr>
          <p:grpSpPr bwMode="auto">
            <a:xfrm>
              <a:off x="2940" y="1976"/>
              <a:ext cx="370" cy="369"/>
              <a:chOff x="362" y="2318"/>
              <a:chExt cx="370" cy="369"/>
            </a:xfrm>
          </p:grpSpPr>
          <p:sp>
            <p:nvSpPr>
              <p:cNvPr id="82"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3"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grpSp>
      <p:sp>
        <p:nvSpPr>
          <p:cNvPr id="100" name="Line 19"/>
          <p:cNvSpPr>
            <a:spLocks noChangeShapeType="1"/>
          </p:cNvSpPr>
          <p:nvPr/>
        </p:nvSpPr>
        <p:spPr bwMode="auto">
          <a:xfrm flipV="1">
            <a:off x="3477985" y="6281056"/>
            <a:ext cx="1003300" cy="270557"/>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101" name="Text Box 31"/>
          <p:cNvSpPr txBox="1">
            <a:spLocks noChangeArrowheads="1"/>
          </p:cNvSpPr>
          <p:nvPr/>
        </p:nvSpPr>
        <p:spPr bwMode="auto">
          <a:xfrm>
            <a:off x="3978744" y="5269534"/>
            <a:ext cx="1569660" cy="646331"/>
          </a:xfrm>
          <a:prstGeom prst="rect">
            <a:avLst/>
          </a:prstGeom>
          <a:solidFill>
            <a:schemeClr val="bg1"/>
          </a:solidFill>
          <a:ln w="9525">
            <a:noFill/>
            <a:miter lim="800000"/>
            <a:headEnd/>
            <a:tailEnd/>
          </a:ln>
          <a:effectLst/>
          <a:extLst/>
        </p:spPr>
        <p:txBody>
          <a:bodyPr wrap="none">
            <a:spAutoFit/>
          </a:bodyPr>
          <a:lstStyle/>
          <a:p>
            <a:r>
              <a:rPr lang="en-US" altLang="en-US" b="1" dirty="0" smtClean="0">
                <a:solidFill>
                  <a:srgbClr val="FF9900"/>
                </a:solidFill>
                <a:latin typeface="Arial" panose="020B0604020202020204" pitchFamily="34" charset="0"/>
              </a:rPr>
              <a:t>Gemini 2.0.1</a:t>
            </a:r>
          </a:p>
          <a:p>
            <a:r>
              <a:rPr lang="el-GR" altLang="en-US" b="1" dirty="0" smtClean="0">
                <a:solidFill>
                  <a:srgbClr val="FF9900"/>
                </a:solidFill>
                <a:latin typeface="Arial" panose="020B0604020202020204" pitchFamily="34" charset="0"/>
              </a:rPr>
              <a:t>μ</a:t>
            </a:r>
            <a:r>
              <a:rPr lang="en-US" altLang="en-US" b="1" dirty="0" smtClean="0">
                <a:solidFill>
                  <a:srgbClr val="FF9900"/>
                </a:solidFill>
                <a:latin typeface="Arial" panose="020B0604020202020204" pitchFamily="34" charset="0"/>
              </a:rPr>
              <a:t>focus 2.0.2</a:t>
            </a:r>
            <a:endParaRPr lang="en-US" altLang="en-US" b="1" dirty="0">
              <a:solidFill>
                <a:srgbClr val="FF9900"/>
              </a:solidFill>
              <a:latin typeface="Arial" panose="020B0604020202020204" pitchFamily="34" charset="0"/>
            </a:endParaRPr>
          </a:p>
        </p:txBody>
      </p:sp>
      <p:sp>
        <p:nvSpPr>
          <p:cNvPr id="109" name="Line 19"/>
          <p:cNvSpPr>
            <a:spLocks noChangeShapeType="1"/>
          </p:cNvSpPr>
          <p:nvPr/>
        </p:nvSpPr>
        <p:spPr bwMode="auto">
          <a:xfrm flipV="1">
            <a:off x="3630385" y="6296029"/>
            <a:ext cx="852715" cy="407983"/>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7097147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586" name="Picture 2" descr="lab_view_als_title"/>
          <p:cNvPicPr>
            <a:picLocks noGrp="1" noChangeAspect="1" noChangeArrowheads="1"/>
          </p:cNvPicPr>
          <p:nvPr>
            <p:ph idx="1"/>
          </p:nvPr>
        </p:nvPicPr>
        <p:blipFill>
          <a:blip r:embed="rId2">
            <a:lum bright="60000" contrast="-60000"/>
            <a:extLst>
              <a:ext uri="{28A0092B-C50C-407E-A947-70E740481C1C}">
                <a14:useLocalDpi xmlns:a14="http://schemas.microsoft.com/office/drawing/2010/main" val="0"/>
              </a:ext>
            </a:extLst>
          </a:blip>
          <a:srcRect r="21909" b="13078"/>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1587" name="Picture 3"/>
          <p:cNvPicPr>
            <a:picLocks noChangeAspect="1" noChangeArrowheads="1"/>
          </p:cNvPicPr>
          <p:nvPr/>
        </p:nvPicPr>
        <p:blipFill>
          <a:blip r:embed="rId3">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1588" name="Rectangle 4"/>
          <p:cNvSpPr>
            <a:spLocks noGrp="1" noChangeArrowheads="1"/>
          </p:cNvSpPr>
          <p:nvPr>
            <p:ph type="title"/>
          </p:nvPr>
        </p:nvSpPr>
        <p:spPr>
          <a:xfrm>
            <a:off x="441325" y="0"/>
            <a:ext cx="8229600" cy="1143000"/>
          </a:xfrm>
        </p:spPr>
        <p:txBody>
          <a:bodyPr/>
          <a:lstStyle/>
          <a:p>
            <a:r>
              <a:rPr lang="en-US" altLang="en-US" sz="5400">
                <a:solidFill>
                  <a:srgbClr val="0000FF"/>
                </a:solidFill>
              </a:rPr>
              <a:t>ALS</a:t>
            </a:r>
            <a:r>
              <a:rPr lang="en-US" altLang="en-US" sz="5400"/>
              <a:t> robots</a:t>
            </a:r>
          </a:p>
        </p:txBody>
      </p:sp>
      <p:grpSp>
        <p:nvGrpSpPr>
          <p:cNvPr id="3011589" name="Group 5"/>
          <p:cNvGrpSpPr>
            <a:grpSpLocks/>
          </p:cNvGrpSpPr>
          <p:nvPr/>
        </p:nvGrpSpPr>
        <p:grpSpPr bwMode="auto">
          <a:xfrm>
            <a:off x="2314575" y="1827213"/>
            <a:ext cx="4325938" cy="4303712"/>
            <a:chOff x="1557" y="1124"/>
            <a:chExt cx="2725" cy="2711"/>
          </a:xfrm>
        </p:grpSpPr>
        <p:sp>
          <p:nvSpPr>
            <p:cNvPr id="301159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59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301160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nvGrpSpPr>
          <p:cNvPr id="3011603" name="Group 19"/>
          <p:cNvGrpSpPr>
            <a:grpSpLocks/>
          </p:cNvGrpSpPr>
          <p:nvPr/>
        </p:nvGrpSpPr>
        <p:grpSpPr bwMode="auto">
          <a:xfrm>
            <a:off x="1746250" y="2641600"/>
            <a:ext cx="441325" cy="1355725"/>
            <a:chOff x="1092" y="1718"/>
            <a:chExt cx="278" cy="854"/>
          </a:xfrm>
        </p:grpSpPr>
        <p:sp>
          <p:nvSpPr>
            <p:cNvPr id="301160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301160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0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10" name="Line 26"/>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11" name="Text Box 27"/>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rPr>
              <a:t>5.0.2</a:t>
            </a:r>
          </a:p>
        </p:txBody>
      </p:sp>
      <p:sp>
        <p:nvSpPr>
          <p:cNvPr id="3011612" name="Text Box 28"/>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rPr>
              <a:t>5.0.1</a:t>
            </a:r>
          </a:p>
        </p:txBody>
      </p:sp>
      <p:sp>
        <p:nvSpPr>
          <p:cNvPr id="3011613" name="Text Box 29"/>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rPr>
              <a:t>5.0.3</a:t>
            </a:r>
          </a:p>
        </p:txBody>
      </p:sp>
      <p:sp>
        <p:nvSpPr>
          <p:cNvPr id="3011614" name="Text Box 30"/>
          <p:cNvSpPr txBox="1">
            <a:spLocks noChangeArrowheads="1"/>
          </p:cNvSpPr>
          <p:nvPr/>
        </p:nvSpPr>
        <p:spPr bwMode="auto">
          <a:xfrm>
            <a:off x="246063" y="3630613"/>
            <a:ext cx="127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A0A000"/>
                </a:solidFill>
              </a:rPr>
              <a:t>MBC 4.2.2</a:t>
            </a:r>
          </a:p>
          <a:p>
            <a:pPr fontAlgn="base">
              <a:spcBef>
                <a:spcPct val="0"/>
              </a:spcBef>
              <a:spcAft>
                <a:spcPct val="0"/>
              </a:spcAft>
            </a:pPr>
            <a:endParaRPr lang="en-US" altLang="en-US" b="1" smtClean="0">
              <a:solidFill>
                <a:srgbClr val="A0A000"/>
              </a:solidFill>
            </a:endParaRPr>
          </a:p>
          <a:p>
            <a:pPr fontAlgn="base">
              <a:spcBef>
                <a:spcPct val="0"/>
              </a:spcBef>
              <a:spcAft>
                <a:spcPct val="0"/>
              </a:spcAft>
            </a:pPr>
            <a:r>
              <a:rPr lang="en-US" altLang="en-US" b="1" smtClean="0">
                <a:solidFill>
                  <a:srgbClr val="A0A000"/>
                </a:solidFill>
              </a:rPr>
              <a:t>ACTOR</a:t>
            </a:r>
          </a:p>
        </p:txBody>
      </p:sp>
      <p:sp>
        <p:nvSpPr>
          <p:cNvPr id="3011615" name="Text Box 31"/>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rPr>
              <a:t>8.2.2</a:t>
            </a:r>
          </a:p>
        </p:txBody>
      </p:sp>
      <p:sp>
        <p:nvSpPr>
          <p:cNvPr id="3011616" name="Text Box 32"/>
          <p:cNvSpPr txBox="1">
            <a:spLocks noChangeArrowheads="1"/>
          </p:cNvSpPr>
          <p:nvPr/>
        </p:nvSpPr>
        <p:spPr bwMode="auto">
          <a:xfrm>
            <a:off x="6973888" y="1514475"/>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0096"/>
                </a:solidFill>
              </a:rPr>
              <a:t>8.3.1</a:t>
            </a:r>
          </a:p>
          <a:p>
            <a:pPr fontAlgn="base">
              <a:spcBef>
                <a:spcPct val="0"/>
              </a:spcBef>
              <a:spcAft>
                <a:spcPct val="0"/>
              </a:spcAft>
            </a:pPr>
            <a:r>
              <a:rPr lang="en-US" altLang="en-US" b="1" smtClean="0">
                <a:solidFill>
                  <a:srgbClr val="000096"/>
                </a:solidFill>
              </a:rPr>
              <a:t>Cool Hand Luke</a:t>
            </a:r>
          </a:p>
        </p:txBody>
      </p:sp>
      <p:sp>
        <p:nvSpPr>
          <p:cNvPr id="3011617" name="Text Box 33"/>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rPr>
              <a:t>8.2.1</a:t>
            </a:r>
          </a:p>
        </p:txBody>
      </p:sp>
      <p:sp>
        <p:nvSpPr>
          <p:cNvPr id="3011618" name="Text Box 34"/>
          <p:cNvSpPr txBox="1">
            <a:spLocks noChangeArrowheads="1"/>
          </p:cNvSpPr>
          <p:nvPr/>
        </p:nvSpPr>
        <p:spPr bwMode="auto">
          <a:xfrm>
            <a:off x="6142038" y="61849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990099"/>
                </a:solidFill>
              </a:rPr>
              <a:t>12.3.1 SIBYLS</a:t>
            </a:r>
          </a:p>
        </p:txBody>
      </p:sp>
      <p:sp>
        <p:nvSpPr>
          <p:cNvPr id="3011619" name="Text Box 35"/>
          <p:cNvSpPr txBox="1">
            <a:spLocks noChangeArrowheads="1"/>
          </p:cNvSpPr>
          <p:nvPr/>
        </p:nvSpPr>
        <p:spPr bwMode="auto">
          <a:xfrm>
            <a:off x="7477125" y="10334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rPr>
              <a:t>ACTOR</a:t>
            </a:r>
          </a:p>
        </p:txBody>
      </p:sp>
      <p:sp>
        <p:nvSpPr>
          <p:cNvPr id="3011620" name="Text Box 36"/>
          <p:cNvSpPr txBox="1">
            <a:spLocks noChangeArrowheads="1"/>
          </p:cNvSpPr>
          <p:nvPr/>
        </p:nvSpPr>
        <p:spPr bwMode="auto">
          <a:xfrm>
            <a:off x="1450975" y="1255713"/>
            <a:ext cx="120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rPr>
              <a:t>Berkeley </a:t>
            </a:r>
          </a:p>
          <a:p>
            <a:pPr fontAlgn="base">
              <a:spcBef>
                <a:spcPct val="0"/>
              </a:spcBef>
              <a:spcAft>
                <a:spcPct val="0"/>
              </a:spcAft>
            </a:pPr>
            <a:r>
              <a:rPr lang="en-US" altLang="en-US" b="1" smtClean="0">
                <a:solidFill>
                  <a:srgbClr val="C80000"/>
                </a:solidFill>
              </a:rPr>
              <a:t>Auto-</a:t>
            </a:r>
          </a:p>
          <a:p>
            <a:pPr fontAlgn="base">
              <a:spcBef>
                <a:spcPct val="0"/>
              </a:spcBef>
              <a:spcAft>
                <a:spcPct val="0"/>
              </a:spcAft>
            </a:pPr>
            <a:r>
              <a:rPr lang="en-US" altLang="en-US" b="1" smtClean="0">
                <a:solidFill>
                  <a:srgbClr val="C80000"/>
                </a:solidFill>
              </a:rPr>
              <a:t>Mounter</a:t>
            </a:r>
          </a:p>
        </p:txBody>
      </p:sp>
      <p:grpSp>
        <p:nvGrpSpPr>
          <p:cNvPr id="3011621" name="Group 37"/>
          <p:cNvGrpSpPr>
            <a:grpSpLocks/>
          </p:cNvGrpSpPr>
          <p:nvPr/>
        </p:nvGrpSpPr>
        <p:grpSpPr bwMode="auto">
          <a:xfrm rot="4502188">
            <a:off x="2016125" y="4329113"/>
            <a:ext cx="560388" cy="138112"/>
            <a:chOff x="364" y="1976"/>
            <a:chExt cx="2946" cy="369"/>
          </a:xfrm>
        </p:grpSpPr>
        <p:grpSp>
          <p:nvGrpSpPr>
            <p:cNvPr id="3011622" name="Group 38"/>
            <p:cNvGrpSpPr>
              <a:grpSpLocks/>
            </p:cNvGrpSpPr>
            <p:nvPr/>
          </p:nvGrpSpPr>
          <p:grpSpPr bwMode="auto">
            <a:xfrm>
              <a:off x="364" y="1976"/>
              <a:ext cx="370" cy="369"/>
              <a:chOff x="362" y="2318"/>
              <a:chExt cx="370" cy="369"/>
            </a:xfrm>
          </p:grpSpPr>
          <p:sp>
            <p:nvSpPr>
              <p:cNvPr id="301162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2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25" name="Group 41"/>
            <p:cNvGrpSpPr>
              <a:grpSpLocks/>
            </p:cNvGrpSpPr>
            <p:nvPr/>
          </p:nvGrpSpPr>
          <p:grpSpPr bwMode="auto">
            <a:xfrm>
              <a:off x="732" y="1976"/>
              <a:ext cx="370" cy="369"/>
              <a:chOff x="362" y="2318"/>
              <a:chExt cx="370" cy="369"/>
            </a:xfrm>
          </p:grpSpPr>
          <p:sp>
            <p:nvSpPr>
              <p:cNvPr id="301162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2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28" name="Group 44"/>
            <p:cNvGrpSpPr>
              <a:grpSpLocks/>
            </p:cNvGrpSpPr>
            <p:nvPr/>
          </p:nvGrpSpPr>
          <p:grpSpPr bwMode="auto">
            <a:xfrm>
              <a:off x="1100" y="1976"/>
              <a:ext cx="370" cy="369"/>
              <a:chOff x="362" y="2318"/>
              <a:chExt cx="370" cy="369"/>
            </a:xfrm>
          </p:grpSpPr>
          <p:sp>
            <p:nvSpPr>
              <p:cNvPr id="301162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3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31" name="Group 47"/>
            <p:cNvGrpSpPr>
              <a:grpSpLocks/>
            </p:cNvGrpSpPr>
            <p:nvPr/>
          </p:nvGrpSpPr>
          <p:grpSpPr bwMode="auto">
            <a:xfrm>
              <a:off x="1468" y="1976"/>
              <a:ext cx="370" cy="369"/>
              <a:chOff x="362" y="2318"/>
              <a:chExt cx="370" cy="369"/>
            </a:xfrm>
          </p:grpSpPr>
          <p:sp>
            <p:nvSpPr>
              <p:cNvPr id="301163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3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34" name="Group 50"/>
            <p:cNvGrpSpPr>
              <a:grpSpLocks/>
            </p:cNvGrpSpPr>
            <p:nvPr/>
          </p:nvGrpSpPr>
          <p:grpSpPr bwMode="auto">
            <a:xfrm>
              <a:off x="1836" y="1976"/>
              <a:ext cx="370" cy="369"/>
              <a:chOff x="362" y="2318"/>
              <a:chExt cx="370" cy="369"/>
            </a:xfrm>
          </p:grpSpPr>
          <p:sp>
            <p:nvSpPr>
              <p:cNvPr id="3011635"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36"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37" name="Group 53"/>
            <p:cNvGrpSpPr>
              <a:grpSpLocks/>
            </p:cNvGrpSpPr>
            <p:nvPr/>
          </p:nvGrpSpPr>
          <p:grpSpPr bwMode="auto">
            <a:xfrm>
              <a:off x="2204" y="1976"/>
              <a:ext cx="370" cy="369"/>
              <a:chOff x="362" y="2318"/>
              <a:chExt cx="370" cy="369"/>
            </a:xfrm>
          </p:grpSpPr>
          <p:sp>
            <p:nvSpPr>
              <p:cNvPr id="3011638"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39"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40" name="Group 56"/>
            <p:cNvGrpSpPr>
              <a:grpSpLocks/>
            </p:cNvGrpSpPr>
            <p:nvPr/>
          </p:nvGrpSpPr>
          <p:grpSpPr bwMode="auto">
            <a:xfrm>
              <a:off x="2572" y="1976"/>
              <a:ext cx="370" cy="369"/>
              <a:chOff x="362" y="2318"/>
              <a:chExt cx="370" cy="369"/>
            </a:xfrm>
          </p:grpSpPr>
          <p:sp>
            <p:nvSpPr>
              <p:cNvPr id="3011641"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42"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011643" name="Group 59"/>
            <p:cNvGrpSpPr>
              <a:grpSpLocks/>
            </p:cNvGrpSpPr>
            <p:nvPr/>
          </p:nvGrpSpPr>
          <p:grpSpPr bwMode="auto">
            <a:xfrm>
              <a:off x="2940" y="1976"/>
              <a:ext cx="370" cy="369"/>
              <a:chOff x="362" y="2318"/>
              <a:chExt cx="370" cy="369"/>
            </a:xfrm>
          </p:grpSpPr>
          <p:sp>
            <p:nvSpPr>
              <p:cNvPr id="3011644"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11645"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sp>
        <p:nvSpPr>
          <p:cNvPr id="3011646" name="Text Box 62"/>
          <p:cNvSpPr txBox="1">
            <a:spLocks noChangeArrowheads="1"/>
          </p:cNvSpPr>
          <p:nvPr/>
        </p:nvSpPr>
        <p:spPr bwMode="auto">
          <a:xfrm>
            <a:off x="3448050" y="374015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smtClean="0">
                <a:solidFill>
                  <a:srgbClr val="000000"/>
                </a:solidFill>
              </a:rPr>
              <a:t>ALS MX robots</a:t>
            </a:r>
          </a:p>
        </p:txBody>
      </p:sp>
      <p:sp>
        <p:nvSpPr>
          <p:cNvPr id="3011647" name="Oval 6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11648" name="Oval 6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11649" name="Oval 6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3011650" name="Picture 66" descr="50x_automou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6325"/>
            <a:ext cx="13795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11651" name="Picture 67" descr="a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46600"/>
            <a:ext cx="1828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11652" name="Picture 68" descr="SSRL_SAM_robot1"/>
          <p:cNvPicPr>
            <a:picLocks noChangeAspect="1" noChangeArrowheads="1"/>
          </p:cNvPicPr>
          <p:nvPr/>
        </p:nvPicPr>
        <p:blipFill>
          <a:blip r:embed="rId6">
            <a:extLst>
              <a:ext uri="{28A0092B-C50C-407E-A947-70E740481C1C}">
                <a14:useLocalDpi xmlns:a14="http://schemas.microsoft.com/office/drawing/2010/main" val="0"/>
              </a:ext>
            </a:extLst>
          </a:blip>
          <a:srcRect t="7867" r="35446" b="23734"/>
          <a:stretch>
            <a:fillRect/>
          </a:stretch>
        </p:blipFill>
        <p:spPr bwMode="auto">
          <a:xfrm>
            <a:off x="6962775" y="4575175"/>
            <a:ext cx="17462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11653" name="Picture 69" descr="conveyor_inside"/>
          <p:cNvPicPr>
            <a:picLocks noChangeAspect="1" noChangeArrowheads="1"/>
          </p:cNvPicPr>
          <p:nvPr/>
        </p:nvPicPr>
        <p:blipFill>
          <a:blip r:embed="rId7" cstate="print">
            <a:lum bright="40000" contrast="40000"/>
            <a:extLst>
              <a:ext uri="{28A0092B-C50C-407E-A947-70E740481C1C}">
                <a14:useLocalDpi xmlns:a14="http://schemas.microsoft.com/office/drawing/2010/main" val="0"/>
              </a:ext>
            </a:extLst>
          </a:blip>
          <a:srcRect/>
          <a:stretch>
            <a:fillRect/>
          </a:stretch>
        </p:blipFill>
        <p:spPr bwMode="auto">
          <a:xfrm>
            <a:off x="7315200" y="2208213"/>
            <a:ext cx="1306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1654" name="Text Box 70"/>
          <p:cNvSpPr txBox="1">
            <a:spLocks noChangeArrowheads="1"/>
          </p:cNvSpPr>
          <p:nvPr/>
        </p:nvSpPr>
        <p:spPr bwMode="auto">
          <a:xfrm>
            <a:off x="7277100" y="3651250"/>
            <a:ext cx="1123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990099"/>
                </a:solidFill>
              </a:rPr>
              <a:t>Stanford</a:t>
            </a:r>
          </a:p>
          <a:p>
            <a:pPr fontAlgn="base">
              <a:spcBef>
                <a:spcPct val="0"/>
              </a:spcBef>
              <a:spcAft>
                <a:spcPct val="0"/>
              </a:spcAft>
            </a:pPr>
            <a:r>
              <a:rPr lang="en-US" altLang="en-US" b="1" smtClean="0">
                <a:solidFill>
                  <a:srgbClr val="990099"/>
                </a:solidFill>
              </a:rPr>
              <a:t>Auto-</a:t>
            </a:r>
          </a:p>
          <a:p>
            <a:pPr fontAlgn="base">
              <a:spcBef>
                <a:spcPct val="0"/>
              </a:spcBef>
              <a:spcAft>
                <a:spcPct val="0"/>
              </a:spcAft>
            </a:pPr>
            <a:r>
              <a:rPr lang="en-US" altLang="en-US" b="1" smtClean="0">
                <a:solidFill>
                  <a:srgbClr val="990099"/>
                </a:solidFill>
              </a:rPr>
              <a:t>Mounter</a:t>
            </a:r>
          </a:p>
        </p:txBody>
      </p:sp>
    </p:spTree>
    <p:extLst>
      <p:ext uri="{BB962C8B-B14F-4D97-AF65-F5344CB8AC3E}">
        <p14:creationId xmlns:p14="http://schemas.microsoft.com/office/powerpoint/2010/main" val="8998991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3473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125762258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0725" name="Rectangle 5"/>
          <p:cNvSpPr>
            <a:spLocks noChangeArrowheads="1"/>
          </p:cNvSpPr>
          <p:nvPr/>
        </p:nvSpPr>
        <p:spPr bwMode="auto">
          <a:xfrm>
            <a:off x="0"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0726" name="Rectangle 6"/>
          <p:cNvSpPr>
            <a:spLocks noGrp="1" noChangeArrowheads="1"/>
          </p:cNvSpPr>
          <p:nvPr>
            <p:ph type="title"/>
          </p:nvPr>
        </p:nvSpPr>
        <p:spPr>
          <a:xfrm>
            <a:off x="457200" y="155575"/>
            <a:ext cx="8229600" cy="935037"/>
          </a:xfrm>
        </p:spPr>
        <p:txBody>
          <a:bodyPr/>
          <a:lstStyle/>
          <a:p>
            <a:r>
              <a:rPr lang="en-US" altLang="en-US" sz="3600" dirty="0" smtClean="0"/>
              <a:t>What if we didn’t have to choose?</a:t>
            </a:r>
            <a:endParaRPr lang="en-US" altLang="en-US" sz="3600" dirty="0"/>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latin typeface="Arial" panose="020B0604020202020204" pitchFamily="34" charset="0"/>
              </a:rPr>
              <a:t>MiTeGen</a:t>
            </a:r>
            <a:r>
              <a:rPr lang="en-US" altLang="en-US" dirty="0">
                <a:latin typeface="Arial" panose="020B0604020202020204" pitchFamily="34" charset="0"/>
              </a:rPr>
              <a:t>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latin typeface="Arial" panose="020B0604020202020204" pitchFamily="34" charset="0"/>
              </a:rPr>
              <a:t>Syrrx</a:t>
            </a:r>
            <a:endParaRPr lang="en-US" altLang="en-US" dirty="0">
              <a:latin typeface="Arial" panose="020B0604020202020204" pitchFamily="34" charset="0"/>
            </a:endParaRP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latin typeface="Arial" panose="020B0604020202020204" pitchFamily="34" charset="0"/>
              </a:rPr>
              <a:t>Hampton magnetic</a:t>
            </a:r>
          </a:p>
        </p:txBody>
      </p:sp>
    </p:spTree>
    <p:extLst>
      <p:ext uri="{BB962C8B-B14F-4D97-AF65-F5344CB8AC3E}">
        <p14:creationId xmlns:p14="http://schemas.microsoft.com/office/powerpoint/2010/main" val="10477496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Hampton Pin</a:t>
            </a:r>
          </a:p>
        </p:txBody>
      </p:sp>
      <p:pic>
        <p:nvPicPr>
          <p:cNvPr id="389123" name="Picture 3" descr="hampton"/>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a:stretch>
            <a:fillRect/>
          </a:stretch>
        </p:blipFill>
        <p:spPr bwMode="auto">
          <a:xfrm>
            <a:off x="-1370013" y="-1370013"/>
            <a:ext cx="13409613"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24" name="Group 4"/>
          <p:cNvGrpSpPr>
            <a:grpSpLocks/>
          </p:cNvGrpSpPr>
          <p:nvPr/>
        </p:nvGrpSpPr>
        <p:grpSpPr bwMode="auto">
          <a:xfrm>
            <a:off x="-1828800" y="-1425575"/>
            <a:ext cx="12438063" cy="10063163"/>
            <a:chOff x="-1152" y="-898"/>
            <a:chExt cx="7835" cy="6339"/>
          </a:xfrm>
        </p:grpSpPr>
        <p:sp>
          <p:nvSpPr>
            <p:cNvPr id="389125"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26"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27"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28"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29"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0"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1"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2"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3"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4"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5"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6"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7"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8"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39"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40"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41"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42"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43"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9144"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latin typeface="Arial" panose="020B0604020202020204" pitchFamily="34" charset="0"/>
              </a:endParaRPr>
            </a:p>
          </p:txBody>
        </p:sp>
      </p:grpSp>
      <p:sp>
        <p:nvSpPr>
          <p:cNvPr id="389145"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t>SuperTong</a:t>
            </a:r>
            <a:endParaRPr lang="en-US" altLang="en-US" dirty="0"/>
          </a:p>
        </p:txBody>
      </p:sp>
    </p:spTree>
    <p:extLst>
      <p:ext uri="{BB962C8B-B14F-4D97-AF65-F5344CB8AC3E}">
        <p14:creationId xmlns:p14="http://schemas.microsoft.com/office/powerpoint/2010/main" val="285851589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3907"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23908"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23909"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MLFSOM</a:t>
            </a:r>
          </a:p>
        </p:txBody>
      </p:sp>
      <p:sp>
        <p:nvSpPr>
          <p:cNvPr id="123910"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smtClean="0">
                <a:solidFill>
                  <a:srgbClr val="FF0000"/>
                </a:solidFill>
                <a:effectLst>
                  <a:outerShdw blurRad="38100" dist="38100" dir="2700000" algn="tl">
                    <a:srgbClr val="C0C0C0"/>
                  </a:outerShdw>
                </a:effectLst>
              </a:rPr>
              <a:t>simulated</a:t>
            </a:r>
            <a:endParaRPr lang="en-US" altLang="en-US" sz="2400" b="1" smtClean="0">
              <a:solidFill>
                <a:srgbClr val="009900"/>
              </a:solidFill>
              <a:effectLst>
                <a:outerShdw blurRad="38100" dist="38100" dir="2700000" algn="tl">
                  <a:srgbClr val="C0C0C0"/>
                </a:outerShdw>
              </a:effectLst>
            </a:endParaRPr>
          </a:p>
        </p:txBody>
      </p:sp>
      <p:sp>
        <p:nvSpPr>
          <p:cNvPr id="123911"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smtClean="0">
                <a:solidFill>
                  <a:srgbClr val="008000"/>
                </a:solidFill>
                <a:effectLst>
                  <a:outerShdw blurRad="38100" dist="38100" dir="2700000" algn="tl">
                    <a:srgbClr val="C0C0C0"/>
                  </a:outerShdw>
                </a:effectLst>
              </a:rPr>
              <a:t>real</a:t>
            </a:r>
          </a:p>
        </p:txBody>
      </p:sp>
    </p:spTree>
    <p:extLst>
      <p:ext uri="{BB962C8B-B14F-4D97-AF65-F5344CB8AC3E}">
        <p14:creationId xmlns:p14="http://schemas.microsoft.com/office/powerpoint/2010/main" val="27421825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Syrrx Pin</a:t>
            </a:r>
          </a:p>
        </p:txBody>
      </p:sp>
      <p:pic>
        <p:nvPicPr>
          <p:cNvPr id="391171" name="Picture 3" descr="syrrx"/>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370013" y="-1370013"/>
            <a:ext cx="13409613" cy="9142413"/>
          </a:xfrm>
          <a:prstGeom prst="rect">
            <a:avLst/>
          </a:prstGeom>
          <a:noFill/>
          <a:extLst>
            <a:ext uri="{909E8E84-426E-40DD-AFC4-6F175D3DCCD1}">
              <a14:hiddenFill xmlns:a14="http://schemas.microsoft.com/office/drawing/2010/main">
                <a:solidFill>
                  <a:srgbClr val="FFFFFF"/>
                </a:solidFill>
              </a14:hiddenFill>
            </a:ext>
          </a:extLst>
        </p:spPr>
      </p:pic>
      <p:grpSp>
        <p:nvGrpSpPr>
          <p:cNvPr id="391172" name="Group 4"/>
          <p:cNvGrpSpPr>
            <a:grpSpLocks/>
          </p:cNvGrpSpPr>
          <p:nvPr/>
        </p:nvGrpSpPr>
        <p:grpSpPr bwMode="auto">
          <a:xfrm>
            <a:off x="-1828800" y="-1425575"/>
            <a:ext cx="12438063" cy="10063163"/>
            <a:chOff x="-1152" y="-898"/>
            <a:chExt cx="7835" cy="6339"/>
          </a:xfrm>
        </p:grpSpPr>
        <p:sp>
          <p:nvSpPr>
            <p:cNvPr id="391173"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4"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5"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6"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7"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8"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79"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0"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1"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2"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3"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4"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5"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6"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7"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8"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89"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90"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91"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1192"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latin typeface="Arial" panose="020B0604020202020204" pitchFamily="34" charset="0"/>
              </a:endParaRPr>
            </a:p>
          </p:txBody>
        </p:sp>
      </p:grpSp>
      <p:sp>
        <p:nvSpPr>
          <p:cNvPr id="391193"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t>SuperTong</a:t>
            </a:r>
            <a:endParaRPr lang="en-US" altLang="en-US" dirty="0"/>
          </a:p>
        </p:txBody>
      </p:sp>
    </p:spTree>
    <p:extLst>
      <p:ext uri="{BB962C8B-B14F-4D97-AF65-F5344CB8AC3E}">
        <p14:creationId xmlns:p14="http://schemas.microsoft.com/office/powerpoint/2010/main" val="908418846"/>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plastic Pin</a:t>
            </a:r>
          </a:p>
        </p:txBody>
      </p:sp>
      <p:pic>
        <p:nvPicPr>
          <p:cNvPr id="393219" name="Picture 3" descr="plastic"/>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1370013" y="-1370013"/>
            <a:ext cx="13409613" cy="9142413"/>
          </a:xfrm>
          <a:prstGeom prst="rect">
            <a:avLst/>
          </a:prstGeom>
          <a:noFill/>
          <a:extLst>
            <a:ext uri="{909E8E84-426E-40DD-AFC4-6F175D3DCCD1}">
              <a14:hiddenFill xmlns:a14="http://schemas.microsoft.com/office/drawing/2010/main">
                <a:solidFill>
                  <a:srgbClr val="FFFFFF"/>
                </a:solidFill>
              </a14:hiddenFill>
            </a:ext>
          </a:extLst>
        </p:spPr>
      </p:pic>
      <p:grpSp>
        <p:nvGrpSpPr>
          <p:cNvPr id="393220" name="Group 4"/>
          <p:cNvGrpSpPr>
            <a:grpSpLocks/>
          </p:cNvGrpSpPr>
          <p:nvPr/>
        </p:nvGrpSpPr>
        <p:grpSpPr bwMode="auto">
          <a:xfrm>
            <a:off x="-1828800" y="-1425575"/>
            <a:ext cx="12438063" cy="10063163"/>
            <a:chOff x="-1152" y="-898"/>
            <a:chExt cx="7835" cy="6339"/>
          </a:xfrm>
        </p:grpSpPr>
        <p:sp>
          <p:nvSpPr>
            <p:cNvPr id="393221"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2"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3"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4"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5"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6"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7"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8"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29"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0"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1"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2"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3"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4"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5"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6"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7"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8"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39"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3240"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latin typeface="Arial" panose="020B0604020202020204" pitchFamily="34" charset="0"/>
              </a:endParaRPr>
            </a:p>
          </p:txBody>
        </p:sp>
      </p:grpSp>
      <p:sp>
        <p:nvSpPr>
          <p:cNvPr id="393241"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t>SuperTong</a:t>
            </a:r>
            <a:endParaRPr lang="en-US" altLang="en-US" dirty="0"/>
          </a:p>
        </p:txBody>
      </p:sp>
    </p:spTree>
    <p:extLst>
      <p:ext uri="{BB962C8B-B14F-4D97-AF65-F5344CB8AC3E}">
        <p14:creationId xmlns:p14="http://schemas.microsoft.com/office/powerpoint/2010/main" val="349951596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idx="4294967295"/>
          </p:nvPr>
        </p:nvSpPr>
        <p:spPr>
          <a:xfrm>
            <a:off x="655638" y="0"/>
            <a:ext cx="7772400" cy="1143000"/>
          </a:xfrm>
          <a:prstGeom prst="rect">
            <a:avLst/>
          </a:prstGeom>
        </p:spPr>
        <p:txBody>
          <a:bodyPr/>
          <a:lstStyle/>
          <a:p>
            <a:r>
              <a:rPr lang="en-US" altLang="en-US"/>
              <a:t>Yale Pin</a:t>
            </a:r>
          </a:p>
        </p:txBody>
      </p:sp>
      <p:pic>
        <p:nvPicPr>
          <p:cNvPr id="395267" name="Picture 3" descr="yale"/>
          <p:cNvPicPr>
            <a:picLocks noChangeAspect="1" noChangeArrowheads="1"/>
          </p:cNvPicPr>
          <p:nvPr/>
        </p:nvPicPr>
        <p:blipFill>
          <a:blip r:embed="rId3">
            <a:lum bright="30000" contrast="24000"/>
            <a:extLst>
              <a:ext uri="{28A0092B-C50C-407E-A947-70E740481C1C}">
                <a14:useLocalDpi xmlns:a14="http://schemas.microsoft.com/office/drawing/2010/main" val="0"/>
              </a:ext>
            </a:extLst>
          </a:blip>
          <a:srcRect/>
          <a:stretch>
            <a:fillRect/>
          </a:stretch>
        </p:blipFill>
        <p:spPr bwMode="auto">
          <a:xfrm>
            <a:off x="-1370013" y="-1370013"/>
            <a:ext cx="13409613"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5268" name="Group 4"/>
          <p:cNvGrpSpPr>
            <a:grpSpLocks/>
          </p:cNvGrpSpPr>
          <p:nvPr/>
        </p:nvGrpSpPr>
        <p:grpSpPr bwMode="auto">
          <a:xfrm>
            <a:off x="-1828800" y="-1425575"/>
            <a:ext cx="12438063" cy="10063163"/>
            <a:chOff x="-1152" y="-898"/>
            <a:chExt cx="7835" cy="6339"/>
          </a:xfrm>
        </p:grpSpPr>
        <p:sp>
          <p:nvSpPr>
            <p:cNvPr id="395269" name="Rectangle 5"/>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0" name="Rectangle 6"/>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1" name="Rectangle 7"/>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2" name="Rectangle 8"/>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3" name="Rectangle 9"/>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4" name="Rectangle 10"/>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5" name="Rectangle 11"/>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6" name="Rectangle 12"/>
            <p:cNvSpPr>
              <a:spLocks noChangeArrowheads="1"/>
            </p:cNvSpPr>
            <p:nvPr/>
          </p:nvSpPr>
          <p:spPr bwMode="auto">
            <a:xfrm>
              <a:off x="-1152" y="-472"/>
              <a:ext cx="1521" cy="544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7" name="Rectangle 13"/>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8"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79"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0"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1"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2"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3"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4" name="Rectangle 20"/>
            <p:cNvSpPr>
              <a:spLocks noChangeArrowheads="1"/>
            </p:cNvSpPr>
            <p:nvPr/>
          </p:nvSpPr>
          <p:spPr bwMode="auto">
            <a:xfrm rot="16200000" flipV="1">
              <a:off x="3147" y="1904"/>
              <a:ext cx="5666"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5"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6"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7"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95288"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tLang="en-US" sz="2400" dirty="0">
                <a:latin typeface="Arial" panose="020B0604020202020204" pitchFamily="34" charset="0"/>
              </a:endParaRPr>
            </a:p>
          </p:txBody>
        </p:sp>
      </p:grpSp>
      <p:sp>
        <p:nvSpPr>
          <p:cNvPr id="395289" name="Rectangle 25"/>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dirty="0" err="1" smtClean="0"/>
              <a:t>SuperTong</a:t>
            </a:r>
            <a:endParaRPr lang="en-US" altLang="en-US" dirty="0"/>
          </a:p>
        </p:txBody>
      </p:sp>
    </p:spTree>
    <p:extLst>
      <p:ext uri="{BB962C8B-B14F-4D97-AF65-F5344CB8AC3E}">
        <p14:creationId xmlns:p14="http://schemas.microsoft.com/office/powerpoint/2010/main" val="3207809621"/>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superpin"/>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370013"/>
            <a:ext cx="13409613" cy="914241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7075" name="Rectangle 3"/>
          <p:cNvSpPr>
            <a:spLocks noChangeArrowheads="1"/>
          </p:cNvSpPr>
          <p:nvPr/>
        </p:nvSpPr>
        <p:spPr bwMode="auto">
          <a:xfrm rot="5400000">
            <a:off x="6212682" y="645318"/>
            <a:ext cx="6521450" cy="22336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76" name="Rectangle 4"/>
          <p:cNvSpPr>
            <a:spLocks noChangeArrowheads="1"/>
          </p:cNvSpPr>
          <p:nvPr/>
        </p:nvSpPr>
        <p:spPr bwMode="auto">
          <a:xfrm flipV="1">
            <a:off x="646113" y="59959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a:t>SuperTong</a:t>
            </a:r>
          </a:p>
        </p:txBody>
      </p:sp>
      <p:grpSp>
        <p:nvGrpSpPr>
          <p:cNvPr id="387077" name="Group 5"/>
          <p:cNvGrpSpPr>
            <a:grpSpLocks/>
          </p:cNvGrpSpPr>
          <p:nvPr/>
        </p:nvGrpSpPr>
        <p:grpSpPr bwMode="auto">
          <a:xfrm>
            <a:off x="-892175" y="-1425575"/>
            <a:ext cx="11558588" cy="10063163"/>
            <a:chOff x="-562" y="-898"/>
            <a:chExt cx="7281" cy="6339"/>
          </a:xfrm>
        </p:grpSpPr>
        <p:sp>
          <p:nvSpPr>
            <p:cNvPr id="387078" name="Rectangle 6"/>
            <p:cNvSpPr>
              <a:spLocks noChangeArrowheads="1"/>
            </p:cNvSpPr>
            <p:nvPr/>
          </p:nvSpPr>
          <p:spPr bwMode="auto">
            <a:xfrm>
              <a:off x="2776" y="-17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79" name="Rectangle 7"/>
            <p:cNvSpPr>
              <a:spLocks noChangeArrowheads="1"/>
            </p:cNvSpPr>
            <p:nvPr/>
          </p:nvSpPr>
          <p:spPr bwMode="auto">
            <a:xfrm rot="2247472">
              <a:off x="3505" y="-14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0" name="Rectangle 8"/>
            <p:cNvSpPr>
              <a:spLocks noChangeArrowheads="1"/>
            </p:cNvSpPr>
            <p:nvPr/>
          </p:nvSpPr>
          <p:spPr bwMode="auto">
            <a:xfrm rot="5400000">
              <a:off x="2900" y="1"/>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1" name="Rectangle 9"/>
            <p:cNvSpPr>
              <a:spLocks noChangeArrowheads="1"/>
            </p:cNvSpPr>
            <p:nvPr/>
          </p:nvSpPr>
          <p:spPr bwMode="auto">
            <a:xfrm rot="5400000">
              <a:off x="3534" y="-130"/>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2" name="Rectangle 10"/>
            <p:cNvSpPr>
              <a:spLocks noChangeArrowheads="1"/>
            </p:cNvSpPr>
            <p:nvPr/>
          </p:nvSpPr>
          <p:spPr bwMode="auto">
            <a:xfrm>
              <a:off x="4723" y="-849"/>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3" name="Rectangle 11"/>
            <p:cNvSpPr>
              <a:spLocks noChangeArrowheads="1"/>
            </p:cNvSpPr>
            <p:nvPr/>
          </p:nvSpPr>
          <p:spPr bwMode="auto">
            <a:xfrm rot="5400000">
              <a:off x="1080" y="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4" name="Rectangle 12"/>
            <p:cNvSpPr>
              <a:spLocks noChangeArrowheads="1"/>
            </p:cNvSpPr>
            <p:nvPr/>
          </p:nvSpPr>
          <p:spPr bwMode="auto">
            <a:xfrm>
              <a:off x="134" y="786"/>
              <a:ext cx="303" cy="1435"/>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5" name="Rectangle 13"/>
            <p:cNvSpPr>
              <a:spLocks noChangeArrowheads="1"/>
            </p:cNvSpPr>
            <p:nvPr/>
          </p:nvSpPr>
          <p:spPr bwMode="auto">
            <a:xfrm flipV="1">
              <a:off x="2770" y="248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6" name="Rectangle 14"/>
            <p:cNvSpPr>
              <a:spLocks noChangeArrowheads="1"/>
            </p:cNvSpPr>
            <p:nvPr/>
          </p:nvSpPr>
          <p:spPr bwMode="auto">
            <a:xfrm rot="19352528" flipV="1">
              <a:off x="3499" y="245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7" name="Rectangle 15"/>
            <p:cNvSpPr>
              <a:spLocks noChangeArrowheads="1"/>
            </p:cNvSpPr>
            <p:nvPr/>
          </p:nvSpPr>
          <p:spPr bwMode="auto">
            <a:xfrm rot="16200000" flipV="1">
              <a:off x="2894" y="2315"/>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8" name="Rectangle 16"/>
            <p:cNvSpPr>
              <a:spLocks noChangeArrowheads="1"/>
            </p:cNvSpPr>
            <p:nvPr/>
          </p:nvSpPr>
          <p:spPr bwMode="auto">
            <a:xfrm rot="16200000" flipV="1">
              <a:off x="3528" y="2446"/>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89" name="Rectangle 17"/>
            <p:cNvSpPr>
              <a:spLocks noChangeArrowheads="1"/>
            </p:cNvSpPr>
            <p:nvPr/>
          </p:nvSpPr>
          <p:spPr bwMode="auto">
            <a:xfrm flipV="1">
              <a:off x="4717" y="3165"/>
              <a:ext cx="567"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0" name="Rectangle 18"/>
            <p:cNvSpPr>
              <a:spLocks noChangeArrowheads="1"/>
            </p:cNvSpPr>
            <p:nvPr/>
          </p:nvSpPr>
          <p:spPr bwMode="auto">
            <a:xfrm rot="16200000" flipV="1">
              <a:off x="1074" y="2313"/>
              <a:ext cx="643" cy="2181"/>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1" name="Rectangle 19"/>
            <p:cNvSpPr>
              <a:spLocks noChangeArrowheads="1"/>
            </p:cNvSpPr>
            <p:nvPr/>
          </p:nvSpPr>
          <p:spPr bwMode="auto">
            <a:xfrm flipV="1">
              <a:off x="128" y="2238"/>
              <a:ext cx="303" cy="1473"/>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2" name="Rectangle 20"/>
            <p:cNvSpPr>
              <a:spLocks noChangeArrowheads="1"/>
            </p:cNvSpPr>
            <p:nvPr/>
          </p:nvSpPr>
          <p:spPr bwMode="auto">
            <a:xfrm rot="16200000" flipV="1">
              <a:off x="3962" y="2683"/>
              <a:ext cx="4108" cy="140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3" name="AutoShape 21"/>
            <p:cNvSpPr>
              <a:spLocks noChangeArrowheads="1"/>
            </p:cNvSpPr>
            <p:nvPr/>
          </p:nvSpPr>
          <p:spPr bwMode="auto">
            <a:xfrm rot="5400000" flipH="1" flipV="1">
              <a:off x="4678" y="3372"/>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4" name="Rectangle 22"/>
            <p:cNvSpPr>
              <a:spLocks noChangeArrowheads="1"/>
            </p:cNvSpPr>
            <p:nvPr/>
          </p:nvSpPr>
          <p:spPr bwMode="auto">
            <a:xfrm rot="16200000" flipV="1">
              <a:off x="1505" y="1259"/>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5" name="AutoShape 23"/>
            <p:cNvSpPr>
              <a:spLocks noChangeArrowheads="1"/>
            </p:cNvSpPr>
            <p:nvPr/>
          </p:nvSpPr>
          <p:spPr bwMode="auto">
            <a:xfrm rot="16200000" flipH="1">
              <a:off x="4684" y="679"/>
              <a:ext cx="1274" cy="445"/>
            </a:xfrm>
            <a:prstGeom prst="parallelogram">
              <a:avLst>
                <a:gd name="adj" fmla="val 76424"/>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87096" name="Rectangle 24"/>
            <p:cNvSpPr>
              <a:spLocks noChangeArrowheads="1"/>
            </p:cNvSpPr>
            <p:nvPr/>
          </p:nvSpPr>
          <p:spPr bwMode="auto">
            <a:xfrm rot="5400000">
              <a:off x="1511" y="-2965"/>
              <a:ext cx="2069" cy="620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dirty="0">
                <a:latin typeface="Arial" panose="020B0604020202020204" pitchFamily="34" charset="0"/>
              </a:endParaRPr>
            </a:p>
          </p:txBody>
        </p:sp>
      </p:grpSp>
      <p:sp>
        <p:nvSpPr>
          <p:cNvPr id="387097" name="Rectangle 25"/>
          <p:cNvSpPr>
            <a:spLocks noGrp="1" noChangeArrowheads="1"/>
          </p:cNvSpPr>
          <p:nvPr>
            <p:ph type="title" idx="4294967295"/>
          </p:nvPr>
        </p:nvSpPr>
        <p:spPr>
          <a:xfrm>
            <a:off x="685800" y="0"/>
            <a:ext cx="7772400" cy="1143000"/>
          </a:xfrm>
          <a:prstGeom prst="rect">
            <a:avLst/>
          </a:prstGeom>
        </p:spPr>
        <p:txBody>
          <a:bodyPr/>
          <a:lstStyle/>
          <a:p>
            <a:r>
              <a:rPr lang="en-US" altLang="en-US" dirty="0" err="1" smtClean="0"/>
              <a:t>SuperTong</a:t>
            </a:r>
            <a:endParaRPr lang="en-US" altLang="en-US" dirty="0"/>
          </a:p>
        </p:txBody>
      </p:sp>
    </p:spTree>
    <p:extLst>
      <p:ext uri="{BB962C8B-B14F-4D97-AF65-F5344CB8AC3E}">
        <p14:creationId xmlns:p14="http://schemas.microsoft.com/office/powerpoint/2010/main" val="2812385561"/>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a:t>Robix ongonio</a:t>
            </a:r>
          </a:p>
        </p:txBody>
      </p:sp>
      <p:pic>
        <p:nvPicPr>
          <p:cNvPr id="399363" name="Picture 3" descr="Picture 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15475"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49418"/>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r>
              <a:rPr lang="en-US" altLang="en-US"/>
              <a:t>CHL idlepos</a:t>
            </a:r>
          </a:p>
        </p:txBody>
      </p:sp>
      <p:sp>
        <p:nvSpPr>
          <p:cNvPr id="404483" name="Rectangle 3"/>
          <p:cNvSpPr>
            <a:spLocks noGrp="1" noChangeArrowheads="1"/>
          </p:cNvSpPr>
          <p:nvPr>
            <p:ph type="body" idx="1"/>
          </p:nvPr>
        </p:nvSpPr>
        <p:spPr/>
        <p:txBody>
          <a:bodyPr/>
          <a:lstStyle/>
          <a:p>
            <a:endParaRPr lang="en-US" altLang="en-US"/>
          </a:p>
        </p:txBody>
      </p:sp>
      <p:pic>
        <p:nvPicPr>
          <p:cNvPr id="404484" name="Picture 4" descr="P1010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679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374883"/>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Tree>
    <p:extLst>
      <p:ext uri="{BB962C8B-B14F-4D97-AF65-F5344CB8AC3E}">
        <p14:creationId xmlns:p14="http://schemas.microsoft.com/office/powerpoint/2010/main" val="4706492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75770"/>
            <a:ext cx="9144000" cy="1603829"/>
          </a:xfrm>
          <a:noFill/>
        </p:spPr>
        <p:txBody>
          <a:bodyPr/>
          <a:lstStyle/>
          <a:p>
            <a:pPr eaLnBrk="1" hangingPunct="1"/>
            <a:r>
              <a:rPr lang="en-US" altLang="en-US" sz="4400" dirty="0" smtClean="0"/>
              <a:t>Global “success rate” </a:t>
            </a:r>
            <a:br>
              <a:rPr lang="en-US" altLang="en-US" sz="4400" dirty="0" smtClean="0"/>
            </a:br>
            <a:r>
              <a:rPr lang="en-US" altLang="en-US" sz="4400" dirty="0" smtClean="0"/>
              <a:t>of structure determination</a:t>
            </a:r>
          </a:p>
        </p:txBody>
      </p:sp>
      <p:sp>
        <p:nvSpPr>
          <p:cNvPr id="1327107" name="Text Box 3"/>
          <p:cNvSpPr txBox="1">
            <a:spLocks noChangeArrowheads="1"/>
          </p:cNvSpPr>
          <p:nvPr/>
        </p:nvSpPr>
        <p:spPr bwMode="auto">
          <a:xfrm>
            <a:off x="362857" y="2095500"/>
            <a:ext cx="84328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smtClean="0">
                <a:solidFill>
                  <a:srgbClr val="990099"/>
                </a:solidFill>
              </a:rPr>
              <a:t>beamlines</a:t>
            </a: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9640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2014 </a:t>
            </a:r>
          </a:p>
          <a:p>
            <a:pPr algn="ctr" eaLnBrk="1" hangingPunct="1">
              <a:spcBef>
                <a:spcPct val="30000"/>
              </a:spcBef>
              <a:buFontTx/>
              <a:buNone/>
            </a:pPr>
            <a:r>
              <a:rPr lang="en-US" altLang="en-US" sz="3600" dirty="0" smtClean="0">
                <a:solidFill>
                  <a:srgbClr val="FF0000"/>
                </a:solidFill>
              </a:rPr>
              <a:t>0.04% “success”</a:t>
            </a:r>
            <a:endParaRPr lang="en-US" altLang="en-US" sz="3600" dirty="0">
              <a:solidFill>
                <a:srgbClr val="FF0000"/>
              </a:solidFill>
            </a:endParaRPr>
          </a:p>
        </p:txBody>
      </p:sp>
    </p:spTree>
    <p:extLst>
      <p:ext uri="{BB962C8B-B14F-4D97-AF65-F5344CB8AC3E}">
        <p14:creationId xmlns:p14="http://schemas.microsoft.com/office/powerpoint/2010/main" val="299312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3"/>
          <p:cNvGraphicFramePr>
            <a:graphicFrameLocks noGrp="1" noChangeAspect="1"/>
          </p:cNvGraphicFramePr>
          <p:nvPr>
            <p:ph type="chart" idx="1"/>
            <p:extLst>
              <p:ext uri="{D42A27DB-BD31-4B8C-83A1-F6EECF244321}">
                <p14:modId xmlns:p14="http://schemas.microsoft.com/office/powerpoint/2010/main" val="1348476236"/>
              </p:ext>
            </p:extLst>
          </p:nvPr>
        </p:nvGraphicFramePr>
        <p:xfrm>
          <a:off x="762000" y="654050"/>
          <a:ext cx="7627938" cy="5973763"/>
        </p:xfrm>
        <a:graphic>
          <a:graphicData uri="http://schemas.openxmlformats.org/presentationml/2006/ole">
            <mc:AlternateContent xmlns:mc="http://schemas.openxmlformats.org/markup-compatibility/2006">
              <mc:Choice xmlns:v="urn:schemas-microsoft-com:vml" Requires="v">
                <p:oleObj spid="_x0000_s1128" name="Worksheet" r:id="rId4" imgW="8172460" imgH="6400935" progId="Excel.Sheet.8">
                  <p:embed/>
                </p:oleObj>
              </mc:Choice>
              <mc:Fallback>
                <p:oleObj name="Worksheet" r:id="rId4" imgW="8172460" imgH="6400935" progId="Excel.Sheet.8">
                  <p:embed/>
                  <p:pic>
                    <p:nvPicPr>
                      <p:cNvPr id="0" name=""/>
                      <p:cNvPicPr>
                        <a:picLocks noGrp="1" noChangeAspect="1" noChangeArrowheads="1"/>
                      </p:cNvPicPr>
                      <p:nvPr/>
                    </p:nvPicPr>
                    <p:blipFill>
                      <a:blip r:embed="rId5"/>
                      <a:srcRect/>
                      <a:stretch>
                        <a:fillRect/>
                      </a:stretch>
                    </p:blipFill>
                    <p:spPr bwMode="auto">
                      <a:xfrm>
                        <a:off x="762000" y="654050"/>
                        <a:ext cx="7627938" cy="5973763"/>
                      </a:xfrm>
                      <a:prstGeom prst="rect">
                        <a:avLst/>
                      </a:prstGeom>
                      <a:noFill/>
                      <a:extLst/>
                    </p:spPr>
                  </p:pic>
                </p:oleObj>
              </mc:Fallback>
            </mc:AlternateContent>
          </a:graphicData>
        </a:graphic>
      </p:graphicFrame>
      <p:sp>
        <p:nvSpPr>
          <p:cNvPr id="22530" name="Text Box 4"/>
          <p:cNvSpPr txBox="1">
            <a:spLocks noChangeArrowheads="1"/>
          </p:cNvSpPr>
          <p:nvPr/>
        </p:nvSpPr>
        <p:spPr bwMode="auto">
          <a:xfrm rot="-5400000">
            <a:off x="-446087" y="2819400"/>
            <a:ext cx="1563687" cy="366713"/>
          </a:xfrm>
          <a:prstGeom prst="rect">
            <a:avLst/>
          </a:prstGeom>
          <a:noFill/>
          <a:ln w="9525">
            <a:noFill/>
            <a:miter lim="800000"/>
            <a:headEnd/>
            <a:tailEnd/>
          </a:ln>
        </p:spPr>
        <p:txBody>
          <a:bodyPr wrap="none">
            <a:spAutoFit/>
          </a:bodyPr>
          <a:lstStyle/>
          <a:p>
            <a:r>
              <a:rPr lang="en-US" altLang="en-US" b="1" dirty="0">
                <a:solidFill>
                  <a:srgbClr val="FF0000"/>
                </a:solidFill>
                <a:latin typeface="Arial" panose="020B0604020202020204" pitchFamily="34" charset="0"/>
                <a:cs typeface="Arial" panose="020B0604020202020204" pitchFamily="34" charset="0"/>
              </a:rPr>
              <a:t>images x 10</a:t>
            </a:r>
            <a:r>
              <a:rPr lang="en-US" altLang="en-US" b="1" baseline="30000" dirty="0">
                <a:solidFill>
                  <a:srgbClr val="FF0000"/>
                </a:solidFill>
                <a:latin typeface="Arial" panose="020B0604020202020204" pitchFamily="34" charset="0"/>
                <a:cs typeface="Arial" panose="020B0604020202020204" pitchFamily="34" charset="0"/>
              </a:rPr>
              <a:t>6</a:t>
            </a:r>
          </a:p>
        </p:txBody>
      </p:sp>
      <p:sp>
        <p:nvSpPr>
          <p:cNvPr id="22531" name="TextBox 2"/>
          <p:cNvSpPr txBox="1">
            <a:spLocks noChangeArrowheads="1"/>
          </p:cNvSpPr>
          <p:nvPr/>
        </p:nvSpPr>
        <p:spPr bwMode="auto">
          <a:xfrm>
            <a:off x="7829550" y="653373"/>
            <a:ext cx="813043" cy="4955203"/>
          </a:xfrm>
          <a:prstGeom prst="rect">
            <a:avLst/>
          </a:prstGeom>
          <a:noFill/>
          <a:ln w="9525">
            <a:noFill/>
            <a:miter lim="800000"/>
            <a:headEnd/>
            <a:tailEnd/>
          </a:ln>
        </p:spPr>
        <p:txBody>
          <a:bodyPr wrap="none">
            <a:spAutoFit/>
          </a:bodyPr>
          <a:lstStyle/>
          <a:p>
            <a:r>
              <a:rPr lang="en-US" sz="2200" b="1" dirty="0">
                <a:solidFill>
                  <a:srgbClr val="0000CC"/>
                </a:solidFill>
                <a:latin typeface="Arial" panose="020B0604020202020204" pitchFamily="34" charset="0"/>
                <a:cs typeface="Arial" panose="020B0604020202020204" pitchFamily="34" charset="0"/>
              </a:rPr>
              <a:t>1250</a:t>
            </a:r>
          </a:p>
          <a:p>
            <a:r>
              <a:rPr lang="en-US" sz="3600" b="1" dirty="0">
                <a:solidFill>
                  <a:srgbClr val="0000CC"/>
                </a:solidFill>
                <a:latin typeface="Arial" panose="020B0604020202020204" pitchFamily="34" charset="0"/>
                <a:cs typeface="Arial" panose="020B0604020202020204" pitchFamily="34" charset="0"/>
              </a:rPr>
              <a:t> </a:t>
            </a:r>
            <a:endParaRPr lang="en-US" sz="28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1000</a:t>
            </a:r>
          </a:p>
          <a:p>
            <a:r>
              <a:rPr lang="en-US" sz="3600" b="1" dirty="0" smtClean="0">
                <a:solidFill>
                  <a:srgbClr val="0000CC"/>
                </a:solidFill>
                <a:latin typeface="Arial" panose="020B0604020202020204" pitchFamily="34" charset="0"/>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750</a:t>
            </a:r>
          </a:p>
          <a:p>
            <a:r>
              <a:rPr lang="en-US" sz="4000" b="1" dirty="0" smtClean="0">
                <a:solidFill>
                  <a:srgbClr val="0000CC"/>
                </a:solidFill>
                <a:latin typeface="Arial" panose="020B0604020202020204" pitchFamily="34" charset="0"/>
                <a:cs typeface="Arial" panose="020B0604020202020204" pitchFamily="34" charset="0"/>
              </a:rPr>
              <a:t> </a:t>
            </a:r>
            <a:endParaRPr lang="en-US" sz="40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500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250</a:t>
            </a:r>
          </a:p>
          <a:p>
            <a:r>
              <a:rPr lang="en-US" sz="3600" b="1" dirty="0" smtClean="0">
                <a:solidFill>
                  <a:srgbClr val="0000CC"/>
                </a:solidFill>
                <a:latin typeface="Arial" panose="020B0604020202020204" pitchFamily="34" charset="0"/>
                <a:cs typeface="Arial" panose="020B0604020202020204" pitchFamily="34" charset="0"/>
              </a:rPr>
              <a:t> </a:t>
            </a:r>
            <a:endParaRPr lang="en-US" sz="2200" b="1" dirty="0">
              <a:solidFill>
                <a:srgbClr val="0000CC"/>
              </a:solidFill>
              <a:latin typeface="Arial" panose="020B0604020202020204" pitchFamily="34" charset="0"/>
              <a:cs typeface="Arial" panose="020B0604020202020204" pitchFamily="34" charset="0"/>
            </a:endParaRPr>
          </a:p>
          <a:p>
            <a:r>
              <a:rPr lang="en-US" sz="2200" b="1" dirty="0">
                <a:solidFill>
                  <a:srgbClr val="0000CC"/>
                </a:solidFill>
                <a:latin typeface="Arial" panose="020B0604020202020204" pitchFamily="34" charset="0"/>
                <a:cs typeface="Arial" panose="020B0604020202020204" pitchFamily="34" charset="0"/>
              </a:rPr>
              <a:t>0</a:t>
            </a:r>
          </a:p>
        </p:txBody>
      </p:sp>
      <p:sp>
        <p:nvSpPr>
          <p:cNvPr id="22532" name="Text Box 4"/>
          <p:cNvSpPr txBox="1">
            <a:spLocks noChangeArrowheads="1"/>
          </p:cNvSpPr>
          <p:nvPr/>
        </p:nvSpPr>
        <p:spPr bwMode="auto">
          <a:xfrm rot="-5400000">
            <a:off x="7909719" y="2893219"/>
            <a:ext cx="1479550" cy="366712"/>
          </a:xfrm>
          <a:prstGeom prst="rect">
            <a:avLst/>
          </a:prstGeom>
          <a:noFill/>
          <a:ln w="9525">
            <a:noFill/>
            <a:miter lim="800000"/>
            <a:headEnd/>
            <a:tailEnd/>
          </a:ln>
        </p:spPr>
        <p:txBody>
          <a:bodyPr wrap="none">
            <a:spAutoFit/>
          </a:bodyPr>
          <a:lstStyle/>
          <a:p>
            <a:r>
              <a:rPr lang="en-US" altLang="en-US" b="1" dirty="0">
                <a:solidFill>
                  <a:srgbClr val="0000CC"/>
                </a:solidFill>
                <a:latin typeface="Arial" panose="020B0604020202020204" pitchFamily="34" charset="0"/>
                <a:cs typeface="Arial" panose="020B0604020202020204" pitchFamily="34" charset="0"/>
              </a:rPr>
              <a:t>PDB entries</a:t>
            </a:r>
            <a:endParaRPr lang="en-US" altLang="en-US" b="1" baseline="30000" dirty="0">
              <a:solidFill>
                <a:srgbClr val="0000CC"/>
              </a:solidFill>
              <a:latin typeface="Arial" panose="020B0604020202020204" pitchFamily="34" charset="0"/>
              <a:cs typeface="Arial" panose="020B0604020202020204" pitchFamily="34" charset="0"/>
            </a:endParaRPr>
          </a:p>
        </p:txBody>
      </p:sp>
      <p:sp>
        <p:nvSpPr>
          <p:cNvPr id="6" name="Rectangle 37"/>
          <p:cNvSpPr>
            <a:spLocks noGrp="1" noChangeArrowheads="1"/>
          </p:cNvSpPr>
          <p:nvPr>
            <p:ph type="title"/>
          </p:nvPr>
        </p:nvSpPr>
        <p:spPr>
          <a:xfrm>
            <a:off x="0" y="1"/>
            <a:ext cx="8025063" cy="1034716"/>
          </a:xfrm>
          <a:noFill/>
          <a:ln/>
        </p:spPr>
        <p:txBody>
          <a:bodyPr>
            <a:normAutofit fontScale="90000"/>
          </a:bodyPr>
          <a:lstStyle/>
          <a:p>
            <a:r>
              <a:rPr lang="en-US" altLang="en-US" dirty="0" smtClean="0"/>
              <a:t>Measured success rate: ALS 8.3.1</a:t>
            </a:r>
            <a:endParaRPr lang="en-US" altLang="en-US" dirty="0"/>
          </a:p>
        </p:txBody>
      </p:sp>
    </p:spTree>
    <p:extLst>
      <p:ext uri="{BB962C8B-B14F-4D97-AF65-F5344CB8AC3E}">
        <p14:creationId xmlns:p14="http://schemas.microsoft.com/office/powerpoint/2010/main" val="1428009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0243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0243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402437" name="Rectangle 5"/>
          <p:cNvSpPr>
            <a:spLocks noGrp="1" noChangeArrowheads="1"/>
          </p:cNvSpPr>
          <p:nvPr>
            <p:ph type="title"/>
          </p:nvPr>
        </p:nvSpPr>
        <p:spPr>
          <a:xfrm>
            <a:off x="685800" y="282575"/>
            <a:ext cx="7772400" cy="1143000"/>
          </a:xfrm>
          <a:noFill/>
        </p:spPr>
        <p:txBody>
          <a:bodyPr/>
          <a:lstStyle/>
          <a:p>
            <a:r>
              <a:rPr lang="en-US" altLang="en-US" sz="4000" b="1">
                <a:solidFill>
                  <a:schemeClr val="accent2"/>
                </a:solidFill>
                <a:effectLst>
                  <a:outerShdw blurRad="38100" dist="38100" dir="2700000" algn="tl">
                    <a:srgbClr val="C0C0C0"/>
                  </a:outerShdw>
                </a:effectLst>
              </a:rPr>
              <a:t>Simulated diffraction image</a:t>
            </a:r>
            <a:r>
              <a:rPr lang="en-US" altLang="en-US" sz="4000" b="1">
                <a:solidFill>
                  <a:srgbClr val="009900"/>
                </a:solidFill>
                <a:effectLst>
                  <a:outerShdw blurRad="38100" dist="38100" dir="2700000" algn="tl">
                    <a:srgbClr val="C0C0C0"/>
                  </a:outerShdw>
                </a:effectLst>
              </a:rPr>
              <a:t/>
            </a:r>
            <a:br>
              <a:rPr lang="en-US" altLang="en-US" sz="4000" b="1">
                <a:solidFill>
                  <a:srgbClr val="009900"/>
                </a:solidFill>
                <a:effectLst>
                  <a:outerShdw blurRad="38100" dist="38100" dir="2700000" algn="tl">
                    <a:srgbClr val="C0C0C0"/>
                  </a:outerShdw>
                </a:effectLst>
              </a:rPr>
            </a:br>
            <a:r>
              <a:rPr lang="en-US" altLang="en-US" sz="2800" b="1">
                <a:solidFill>
                  <a:schemeClr val="tx1"/>
                </a:solidFill>
                <a:effectLst>
                  <a:outerShdw blurRad="38100" dist="38100" dir="2700000" algn="tl">
                    <a:srgbClr val="C0C0C0"/>
                  </a:outerShdw>
                </a:effectLst>
              </a:rPr>
              <a:t>(2008)</a:t>
            </a:r>
          </a:p>
        </p:txBody>
      </p:sp>
      <p:grpSp>
        <p:nvGrpSpPr>
          <p:cNvPr id="402441" name="Group 9"/>
          <p:cNvGrpSpPr>
            <a:grpSpLocks/>
          </p:cNvGrpSpPr>
          <p:nvPr/>
        </p:nvGrpSpPr>
        <p:grpSpPr bwMode="auto">
          <a:xfrm>
            <a:off x="885825" y="182563"/>
            <a:ext cx="7372350" cy="6267450"/>
            <a:chOff x="423" y="115"/>
            <a:chExt cx="4644" cy="3948"/>
          </a:xfrm>
        </p:grpSpPr>
        <p:pic>
          <p:nvPicPr>
            <p:cNvPr id="4024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 y="115"/>
              <a:ext cx="4644" cy="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8" name="Text Box 6"/>
            <p:cNvSpPr txBox="1">
              <a:spLocks noChangeArrowheads="1"/>
            </p:cNvSpPr>
            <p:nvPr/>
          </p:nvSpPr>
          <p:spPr bwMode="auto">
            <a:xfrm>
              <a:off x="1122" y="1867"/>
              <a:ext cx="106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smtClean="0">
                  <a:solidFill>
                    <a:srgbClr val="FF0000"/>
                  </a:solidFill>
                  <a:effectLst>
                    <a:outerShdw blurRad="38100" dist="38100" dir="2700000" algn="tl">
                      <a:srgbClr val="C0C0C0"/>
                    </a:outerShdw>
                  </a:effectLst>
                </a:rPr>
                <a:t>simulated</a:t>
              </a:r>
              <a:endParaRPr lang="en-US" altLang="en-US" sz="2400" b="1" smtClean="0">
                <a:solidFill>
                  <a:srgbClr val="009900"/>
                </a:solidFill>
                <a:effectLst>
                  <a:outerShdw blurRad="38100" dist="38100" dir="2700000" algn="tl">
                    <a:srgbClr val="C0C0C0"/>
                  </a:outerShdw>
                </a:effectLst>
              </a:endParaRPr>
            </a:p>
          </p:txBody>
        </p:sp>
        <p:sp>
          <p:nvSpPr>
            <p:cNvPr id="402439" name="Text Box 7"/>
            <p:cNvSpPr txBox="1">
              <a:spLocks noChangeArrowheads="1"/>
            </p:cNvSpPr>
            <p:nvPr/>
          </p:nvSpPr>
          <p:spPr bwMode="auto">
            <a:xfrm>
              <a:off x="3023" y="1867"/>
              <a:ext cx="498" cy="288"/>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smtClean="0">
                  <a:solidFill>
                    <a:srgbClr val="008000"/>
                  </a:solidFill>
                  <a:effectLst>
                    <a:outerShdw blurRad="38100" dist="38100" dir="2700000" algn="tl">
                      <a:srgbClr val="C0C0C0"/>
                    </a:outerShdw>
                  </a:effectLst>
                </a:rPr>
                <a:t>real</a:t>
              </a:r>
            </a:p>
          </p:txBody>
        </p:sp>
      </p:grpSp>
    </p:spTree>
    <p:extLst>
      <p:ext uri="{BB962C8B-B14F-4D97-AF65-F5344CB8AC3E}">
        <p14:creationId xmlns:p14="http://schemas.microsoft.com/office/powerpoint/2010/main" val="3323664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45" name="Rectangle 37"/>
          <p:cNvSpPr>
            <a:spLocks noGrp="1" noChangeArrowheads="1"/>
          </p:cNvSpPr>
          <p:nvPr>
            <p:ph type="title"/>
          </p:nvPr>
        </p:nvSpPr>
        <p:spPr>
          <a:xfrm>
            <a:off x="685800" y="66675"/>
            <a:ext cx="7772400" cy="1143000"/>
          </a:xfrm>
          <a:noFill/>
          <a:ln/>
        </p:spPr>
        <p:txBody>
          <a:bodyPr/>
          <a:lstStyle/>
          <a:p>
            <a:r>
              <a:rPr lang="en-US" altLang="en-US" dirty="0"/>
              <a:t>Turning data into models</a:t>
            </a:r>
          </a:p>
        </p:txBody>
      </p:sp>
      <p:graphicFrame>
        <p:nvGraphicFramePr>
          <p:cNvPr id="3115010" name="Group 2"/>
          <p:cNvGraphicFramePr>
            <a:graphicFrameLocks noGrp="1"/>
          </p:cNvGraphicFramePr>
          <p:nvPr>
            <p:ph sz="half" idx="2"/>
            <p:extLst>
              <p:ext uri="{D42A27DB-BD31-4B8C-83A1-F6EECF244321}">
                <p14:modId xmlns:p14="http://schemas.microsoft.com/office/powerpoint/2010/main" val="2623748468"/>
              </p:ext>
            </p:extLst>
          </p:nvPr>
        </p:nvGraphicFramePr>
        <p:xfrm>
          <a:off x="571500" y="2046520"/>
          <a:ext cx="7899400" cy="3595690"/>
        </p:xfrm>
        <a:graphic>
          <a:graphicData uri="http://schemas.openxmlformats.org/drawingml/2006/table">
            <a:tbl>
              <a:tblPr/>
              <a:tblGrid>
                <a:gridCol w="1803400"/>
                <a:gridCol w="4622800"/>
                <a:gridCol w="1473200"/>
              </a:tblGrid>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Number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Percent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446028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Images (~7 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808000"/>
                          </a:solidFill>
                          <a:effectLst/>
                          <a:latin typeface="Arial" panose="020B0604020202020204" pitchFamily="34"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2346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Data sets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9900"/>
                          </a:solidFill>
                          <a:effectLst/>
                          <a:latin typeface="Arial" panose="020B0604020202020204" pitchFamily="34" charset="0"/>
                        </a:rPr>
                        <a:t>47%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449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MAD/SAD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787800"/>
                          </a:solidFill>
                          <a:effectLst/>
                          <a:latin typeface="Arial" panose="020B0604020202020204" pitchFamily="34" charset="0"/>
                        </a:rPr>
                        <a:t>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Published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FF2020"/>
                          </a:solidFill>
                          <a:effectLst/>
                          <a:latin typeface="Arial" panose="020B0604020202020204" pitchFamily="34" charset="0"/>
                        </a:rPr>
                        <a:t>5.1%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15044" name="Text Box 36"/>
          <p:cNvSpPr txBox="1">
            <a:spLocks noChangeArrowheads="1"/>
          </p:cNvSpPr>
          <p:nvPr/>
        </p:nvSpPr>
        <p:spPr bwMode="auto">
          <a:xfrm>
            <a:off x="3033720" y="952500"/>
            <a:ext cx="308449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900" dirty="0">
                <a:latin typeface="Arial" panose="020B0604020202020204" pitchFamily="34" charset="0"/>
              </a:rPr>
              <a:t>8.3.1 in </a:t>
            </a:r>
            <a:r>
              <a:rPr lang="en-US" altLang="en-US" sz="3900" dirty="0" smtClean="0">
                <a:latin typeface="Arial" panose="020B0604020202020204" pitchFamily="34" charset="0"/>
              </a:rPr>
              <a:t>2004</a:t>
            </a:r>
            <a:endParaRPr lang="en-US" altLang="en-US" sz="3900" dirty="0">
              <a:latin typeface="Arial" panose="020B0604020202020204" pitchFamily="34" charset="0"/>
            </a:endParaRPr>
          </a:p>
        </p:txBody>
      </p:sp>
    </p:spTree>
    <p:extLst>
      <p:ext uri="{BB962C8B-B14F-4D97-AF65-F5344CB8AC3E}">
        <p14:creationId xmlns:p14="http://schemas.microsoft.com/office/powerpoint/2010/main" val="410269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42332" name="Rectangle 28"/>
          <p:cNvSpPr>
            <a:spLocks noGrp="1" noChangeArrowheads="1"/>
          </p:cNvSpPr>
          <p:nvPr>
            <p:ph type="title"/>
          </p:nvPr>
        </p:nvSpPr>
        <p:spPr>
          <a:xfrm>
            <a:off x="660400" y="254000"/>
            <a:ext cx="7772400" cy="1143000"/>
          </a:xfrm>
          <a:noFill/>
          <a:ln/>
        </p:spPr>
        <p:txBody>
          <a:bodyPr/>
          <a:lstStyle/>
          <a:p>
            <a:r>
              <a:rPr lang="en-US" altLang="en-US" dirty="0"/>
              <a:t>Operational Efficiency</a:t>
            </a:r>
          </a:p>
        </p:txBody>
      </p:sp>
      <p:graphicFrame>
        <p:nvGraphicFramePr>
          <p:cNvPr id="3042306" name="Group 2"/>
          <p:cNvGraphicFramePr>
            <a:graphicFrameLocks noGrp="1"/>
          </p:cNvGraphicFramePr>
          <p:nvPr>
            <p:ph sz="half" idx="2"/>
            <p:extLst>
              <p:ext uri="{D42A27DB-BD31-4B8C-83A1-F6EECF244321}">
                <p14:modId xmlns:p14="http://schemas.microsoft.com/office/powerpoint/2010/main" val="1238964542"/>
              </p:ext>
            </p:extLst>
          </p:nvPr>
        </p:nvGraphicFramePr>
        <p:xfrm>
          <a:off x="571500" y="1291778"/>
          <a:ext cx="7899400" cy="5033966"/>
        </p:xfrm>
        <a:graphic>
          <a:graphicData uri="http://schemas.openxmlformats.org/drawingml/2006/table">
            <a:tbl>
              <a:tblPr/>
              <a:tblGrid>
                <a:gridCol w="1803400"/>
                <a:gridCol w="4622800"/>
                <a:gridCol w="1473200"/>
              </a:tblGrid>
              <a:tr h="719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Seconds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Percent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104490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Assigned and available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accent2"/>
                          </a:solidFill>
                          <a:effectLst/>
                          <a:latin typeface="Arial"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42093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Shutter open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52684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itchFamily="34" charset="0"/>
                        </a:rPr>
                        <a:t>Collecting (3026 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669900"/>
                          </a:solidFill>
                          <a:effectLst/>
                          <a:latin typeface="Arial" pitchFamily="34"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247s </a:t>
                      </a:r>
                      <a:r>
                        <a:rPr kumimoji="0" lang="en-US" altLang="en-US" sz="2800" b="0" i="0" u="none" strike="noStrike" cap="none" normalizeH="0" baseline="0" dirty="0" smtClean="0">
                          <a:ln>
                            <a:noFill/>
                          </a:ln>
                          <a:solidFill>
                            <a:schemeClr val="tx1"/>
                          </a:solidFill>
                          <a:effectLst/>
                          <a:latin typeface="Arial" panose="020B0604020202020204" pitchFamily="34" charset="0"/>
                          <a:sym typeface="Symbol" pitchFamily="18" charset="2"/>
                        </a:rPr>
                        <a:t></a:t>
                      </a:r>
                      <a:r>
                        <a:rPr kumimoji="0" lang="en-US" altLang="en-US" sz="2800" b="0" i="0" u="none" strike="noStrike" cap="none" normalizeH="0" baseline="0" dirty="0" smtClean="0">
                          <a:ln>
                            <a:noFill/>
                          </a:ln>
                          <a:solidFill>
                            <a:schemeClr val="tx1"/>
                          </a:solidFill>
                          <a:effectLst/>
                          <a:latin typeface="Arial" panose="020B0604020202020204" pitchFamily="34" charset="0"/>
                        </a:rPr>
                        <a:t> 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Mounting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808000"/>
                          </a:solidFill>
                          <a:effectLst/>
                          <a:latin typeface="Arial" panose="020B0604020202020204" pitchFamily="34"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229s </a:t>
                      </a:r>
                      <a:r>
                        <a:rPr kumimoji="0" lang="en-US" altLang="en-US" sz="2800" b="0" i="0" u="none" strike="noStrike" cap="none" normalizeH="0" baseline="0" dirty="0" smtClean="0">
                          <a:ln>
                            <a:noFill/>
                          </a:ln>
                          <a:solidFill>
                            <a:schemeClr val="tx1"/>
                          </a:solidFill>
                          <a:effectLst/>
                          <a:latin typeface="Arial" panose="020B0604020202020204" pitchFamily="34" charset="0"/>
                          <a:sym typeface="Symbol" pitchFamily="18" charset="2"/>
                        </a:rPr>
                        <a:t></a:t>
                      </a:r>
                      <a:r>
                        <a:rPr kumimoji="0" lang="en-US" altLang="en-US" sz="2800" b="0" i="0" u="none" strike="noStrike" cap="none" normalizeH="0" baseline="0" dirty="0" smtClean="0">
                          <a:ln>
                            <a:noFill/>
                          </a:ln>
                          <a:solidFill>
                            <a:schemeClr val="tx1"/>
                          </a:solidFill>
                          <a:effectLst/>
                          <a:latin typeface="Arial" panose="020B0604020202020204" pitchFamily="34" charset="0"/>
                        </a:rPr>
                        <a:t> 37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Centering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669900"/>
                          </a:solidFill>
                          <a:effectLst/>
                          <a:latin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rPr>
                        <a:t>Thinking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993300"/>
                          </a:solidFill>
                          <a:effectLst/>
                          <a:latin typeface="Arial" panose="020B0604020202020204" pitchFamily="34" charset="0"/>
                        </a:rPr>
                        <a:t>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08856196"/>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The 100 structure/year club</a:t>
            </a:r>
            <a:endParaRPr lang="en-US" sz="48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359583005"/>
              </p:ext>
            </p:extLst>
          </p:nvPr>
        </p:nvGraphicFramePr>
        <p:xfrm>
          <a:off x="473528" y="1269742"/>
          <a:ext cx="3840480" cy="4480557"/>
        </p:xfrm>
        <a:graphic>
          <a:graphicData uri="http://schemas.openxmlformats.org/drawingml/2006/table">
            <a:tbl>
              <a:tblPr>
                <a:tableStyleId>{5C22544A-7EE6-4342-B048-85BDC9FD1C3A}</a:tableStyleId>
              </a:tblPr>
              <a:tblGrid>
                <a:gridCol w="734518"/>
                <a:gridCol w="755503"/>
                <a:gridCol w="1091285"/>
                <a:gridCol w="1259174"/>
              </a:tblGrid>
              <a:tr h="548781">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2829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19-ID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2110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X29A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2.9E+11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1830</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22-ID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75000"/>
                      </a:schemeClr>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1651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X06SA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1517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X10SA</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2.5E+12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DC876"/>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1475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ID29</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1.0E+13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1447</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BL17U</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91472">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ESRF</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bl>
          </a:graphicData>
        </a:graphic>
      </p:graphicFrame>
      <p:graphicFrame>
        <p:nvGraphicFramePr>
          <p:cNvPr id="15" name="Content Placeholder 13"/>
          <p:cNvGraphicFramePr>
            <a:graphicFrameLocks/>
          </p:cNvGraphicFramePr>
          <p:nvPr>
            <p:extLst>
              <p:ext uri="{D42A27DB-BD31-4B8C-83A1-F6EECF244321}">
                <p14:modId xmlns:p14="http://schemas.microsoft.com/office/powerpoint/2010/main" val="1047993974"/>
              </p:ext>
            </p:extLst>
          </p:nvPr>
        </p:nvGraphicFramePr>
        <p:xfrm>
          <a:off x="4609193" y="1270002"/>
          <a:ext cx="3840480" cy="4480562"/>
        </p:xfrm>
        <a:graphic>
          <a:graphicData uri="http://schemas.openxmlformats.org/drawingml/2006/table">
            <a:tbl>
              <a:tblPr>
                <a:tableStyleId>{5C22544A-7EE6-4342-B048-85BDC9FD1C3A}</a:tableStyleId>
              </a:tblPr>
              <a:tblGrid>
                <a:gridCol w="734519"/>
                <a:gridCol w="755503"/>
                <a:gridCol w="1091285"/>
                <a:gridCol w="1259173"/>
              </a:tblGrid>
              <a:tr h="546410">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PDBs</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Sync</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BL</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c>
                  <a:txBody>
                    <a:bodyPr/>
                    <a:lstStyle/>
                    <a:p>
                      <a:pPr algn="ctr" fontAlgn="b"/>
                      <a:r>
                        <a:rPr lang="en-US" sz="2400" b="1" i="0" u="none" strike="noStrike" dirty="0" smtClean="0">
                          <a:solidFill>
                            <a:schemeClr val="bg1"/>
                          </a:solidFill>
                          <a:effectLst/>
                          <a:latin typeface="Arial Narrow" panose="020B0606020202030204" pitchFamily="34" charset="0"/>
                          <a:cs typeface="Arial" panose="020B0604020202020204" pitchFamily="34" charset="0"/>
                        </a:rPr>
                        <a:t>Flux</a:t>
                      </a:r>
                      <a:endParaRPr lang="en-US" sz="2400" b="1"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chemeClr val="tx2">
                        <a:lumMod val="75000"/>
                      </a:schemeClr>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1384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ID14-4</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5.0E+12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1362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ID23-1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c>
                  <a:txBody>
                    <a:bodyPr/>
                    <a:lstStyle/>
                    <a:p>
                      <a:pPr algn="ctr" fontAlgn="b"/>
                      <a:r>
                        <a:rPr lang="en-US" sz="2400" b="0" i="0" u="none" strike="noStrike" dirty="0" smtClean="0">
                          <a:solidFill>
                            <a:schemeClr val="dk1"/>
                          </a:solidFill>
                          <a:effectLst/>
                          <a:latin typeface="Arial Narrow" panose="020B0606020202030204" pitchFamily="34" charset="0"/>
                          <a:cs typeface="Arial" panose="020B0604020202020204" pitchFamily="34" charset="0"/>
                        </a:rPr>
                        <a:t>4.0E+12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8CAF47"/>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1285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BL11-1</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4.0E+11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C2D69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1282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24-ID-C</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solidFill>
                            <a:schemeClr val="bg1"/>
                          </a:solidFill>
                          <a:effectLst/>
                          <a:latin typeface="Arial Narrow" panose="020B0606020202030204" pitchFamily="34" charset="0"/>
                          <a:cs typeface="Arial" panose="020B0604020202020204" pitchFamily="34" charset="0"/>
                        </a:rPr>
                        <a:t>1.3E+13</a:t>
                      </a:r>
                      <a:endParaRPr lang="en-US" sz="2400" b="0" i="0" u="none" strike="noStrike" dirty="0">
                        <a:solidFill>
                          <a:schemeClr val="bg1"/>
                        </a:solidFill>
                        <a:effectLst/>
                        <a:latin typeface="Arial Narrow" panose="020B0606020202030204" pitchFamily="34" charset="0"/>
                        <a:cs typeface="Arial" panose="020B0604020202020204" pitchFamily="34" charset="0"/>
                      </a:endParaRPr>
                    </a:p>
                  </a:txBody>
                  <a:tcPr marL="9525" marR="9525" marT="9525" marB="0" anchor="ctr">
                    <a:solidFill>
                      <a:srgbClr val="53682A"/>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1153</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ESRF</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ID14-1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u="none" strike="noStrike">
                          <a:effectLst/>
                          <a:latin typeface="Arial Narrow" panose="020B0606020202030204" pitchFamily="34" charset="0"/>
                          <a:cs typeface="Arial" panose="020B0604020202020204" pitchFamily="34" charset="0"/>
                        </a:rPr>
                        <a:t>1137</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a:effectLst/>
                          <a:latin typeface="Arial Narrow" panose="020B0606020202030204" pitchFamily="34" charset="0"/>
                          <a:cs typeface="Arial" panose="020B0604020202020204" pitchFamily="34" charset="0"/>
                        </a:rPr>
                        <a:t>SSRL</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a:effectLst/>
                          <a:latin typeface="Arial Narrow" panose="020B0606020202030204" pitchFamily="34" charset="0"/>
                          <a:cs typeface="Arial" panose="020B0604020202020204" pitchFamily="34" charset="0"/>
                        </a:rPr>
                        <a:t>BL9-2</a:t>
                      </a:r>
                      <a:endParaRPr lang="en-US" sz="2400" b="0" i="0" u="none" strike="noStrike">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u="none" strike="noStrike" dirty="0">
                          <a:effectLst/>
                          <a:latin typeface="Arial Narrow" panose="020B0606020202030204" pitchFamily="34" charset="0"/>
                          <a:cs typeface="Arial" panose="020B0604020202020204" pitchFamily="34" charset="0"/>
                        </a:rPr>
                        <a:t>1122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u="none" strike="noStrike" dirty="0">
                          <a:effectLst/>
                          <a:latin typeface="Arial Narrow" panose="020B0606020202030204" pitchFamily="34" charset="0"/>
                          <a:cs typeface="Arial" panose="020B0604020202020204" pitchFamily="34" charset="0"/>
                        </a:rPr>
                        <a:t>ALS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a:effectLst/>
                          <a:latin typeface="Arial Narrow" panose="020B0606020202030204" pitchFamily="34" charset="0"/>
                          <a:cs typeface="Arial" panose="020B0604020202020204" pitchFamily="34" charset="0"/>
                        </a:rPr>
                        <a:t>8.3.1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u="none" strike="noStrike" dirty="0" smtClean="0">
                          <a:effectLst/>
                          <a:latin typeface="Arial Narrow" panose="020B0606020202030204" pitchFamily="34" charset="0"/>
                          <a:cs typeface="Arial" panose="020B0604020202020204" pitchFamily="34" charset="0"/>
                        </a:rPr>
                        <a:t>1.8E+11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1042</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APS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17-ID</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7.0E+11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AEC979"/>
                    </a:solidFill>
                  </a:tcPr>
                </a:tc>
              </a:tr>
              <a:tr h="437128">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1026</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bg1"/>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NSLS</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X25</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c>
                  <a:txBody>
                    <a:bodyPr/>
                    <a:lstStyle/>
                    <a:p>
                      <a:pPr algn="ctr" fontAlgn="b"/>
                      <a:r>
                        <a:rPr lang="en-US" sz="2400" b="0" i="0" u="none" strike="noStrike" dirty="0" smtClean="0">
                          <a:solidFill>
                            <a:srgbClr val="000000"/>
                          </a:solidFill>
                          <a:effectLst/>
                          <a:latin typeface="Arial Narrow" panose="020B0606020202030204" pitchFamily="34" charset="0"/>
                          <a:cs typeface="Arial" panose="020B0604020202020204" pitchFamily="34" charset="0"/>
                        </a:rPr>
                        <a:t>2.4E+11</a:t>
                      </a:r>
                      <a:endParaRPr lang="en-US" sz="24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chemeClr val="accent3">
                        <a:lumMod val="40000"/>
                        <a:lumOff val="60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433855130"/>
              </p:ext>
            </p:extLst>
          </p:nvPr>
        </p:nvGraphicFramePr>
        <p:xfrm>
          <a:off x="6526538" y="5908303"/>
          <a:ext cx="1703587" cy="851535"/>
        </p:xfrm>
        <a:graphic>
          <a:graphicData uri="http://schemas.openxmlformats.org/drawingml/2006/table">
            <a:tbl>
              <a:tblPr>
                <a:tableStyleId>{5C22544A-7EE6-4342-B048-85BDC9FD1C3A}</a:tableStyleId>
              </a:tblPr>
              <a:tblGrid>
                <a:gridCol w="1703587"/>
              </a:tblGrid>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USA</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tc>
              </a:tr>
              <a:tr h="204663">
                <a:tc>
                  <a:txBody>
                    <a:bodyPr/>
                    <a:lstStyle/>
                    <a:p>
                      <a:pPr algn="ctr" fontAlgn="b"/>
                      <a:r>
                        <a:rPr lang="en-US" sz="1800" u="none" strike="noStrike" dirty="0" smtClean="0">
                          <a:effectLst/>
                          <a:latin typeface="Arial Narrow" panose="020B0606020202030204" pitchFamily="34" charset="0"/>
                          <a:cs typeface="Arial" panose="020B0604020202020204" pitchFamily="34" charset="0"/>
                        </a:rPr>
                        <a:t>Europe</a:t>
                      </a:r>
                      <a:endParaRPr lang="en-US" sz="1800" b="0" i="0" u="none" strike="noStrike" dirty="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E2EA76"/>
                    </a:solidFill>
                  </a:tcPr>
                </a:tc>
              </a:tr>
              <a:tr h="204663">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800" u="none" strike="noStrike" dirty="0" smtClean="0">
                          <a:effectLst/>
                          <a:latin typeface="Arial Narrow" panose="020B0606020202030204" pitchFamily="34" charset="0"/>
                          <a:cs typeface="Arial" panose="020B0604020202020204" pitchFamily="34" charset="0"/>
                        </a:rPr>
                        <a:t>Decommissioned</a:t>
                      </a:r>
                      <a:endParaRPr lang="en-US" sz="1800" b="0" i="0" u="none" strike="noStrike" dirty="0" smtClean="0">
                        <a:solidFill>
                          <a:srgbClr val="000000"/>
                        </a:solidFill>
                        <a:effectLst/>
                        <a:latin typeface="Arial Narrow" panose="020B0606020202030204" pitchFamily="34" charset="0"/>
                        <a:cs typeface="Arial" panose="020B0604020202020204" pitchFamily="34" charset="0"/>
                      </a:endParaRPr>
                    </a:p>
                  </a:txBody>
                  <a:tcPr marL="9525" marR="9525" marT="9525" marB="0" anchor="ctr">
                    <a:solidFill>
                      <a:srgbClr val="FF9999"/>
                    </a:solidFill>
                  </a:tcPr>
                </a:tc>
              </a:tr>
            </a:tbl>
          </a:graphicData>
        </a:graphic>
      </p:graphicFrame>
      <p:grpSp>
        <p:nvGrpSpPr>
          <p:cNvPr id="20" name="Group 19"/>
          <p:cNvGrpSpPr/>
          <p:nvPr/>
        </p:nvGrpSpPr>
        <p:grpSpPr>
          <a:xfrm>
            <a:off x="3167742" y="3846287"/>
            <a:ext cx="3973287" cy="2661102"/>
            <a:chOff x="3167742" y="3846287"/>
            <a:chExt cx="3973287" cy="2661102"/>
          </a:xfrm>
        </p:grpSpPr>
        <p:sp>
          <p:nvSpPr>
            <p:cNvPr id="17" name="Oval 16"/>
            <p:cNvSpPr/>
            <p:nvPr/>
          </p:nvSpPr>
          <p:spPr>
            <a:xfrm>
              <a:off x="5262931" y="4339771"/>
              <a:ext cx="1878098" cy="63862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c 17"/>
            <p:cNvSpPr/>
            <p:nvPr/>
          </p:nvSpPr>
          <p:spPr>
            <a:xfrm rot="5400000">
              <a:off x="4013200" y="4042229"/>
              <a:ext cx="2307770" cy="1915886"/>
            </a:xfrm>
            <a:prstGeom prst="arc">
              <a:avLst>
                <a:gd name="adj1" fmla="val 16200000"/>
                <a:gd name="adj2" fmla="val 20357401"/>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anose="020B0604020202020204" pitchFamily="34" charset="0"/>
              </a:endParaRPr>
            </a:p>
          </p:txBody>
        </p:sp>
        <p:sp>
          <p:nvSpPr>
            <p:cNvPr id="19" name="TextBox 18"/>
            <p:cNvSpPr txBox="1"/>
            <p:nvPr/>
          </p:nvSpPr>
          <p:spPr>
            <a:xfrm>
              <a:off x="3167742" y="5861058"/>
              <a:ext cx="2351926" cy="646331"/>
            </a:xfrm>
            <a:prstGeom prst="rect">
              <a:avLst/>
            </a:prstGeom>
            <a:noFill/>
          </p:spPr>
          <p:txBody>
            <a:bodyPr wrap="none" rtlCol="0">
              <a:spAutoFit/>
            </a:bodyPr>
            <a:lstStyle/>
            <a:p>
              <a:r>
                <a:rPr lang="en-US" b="1" dirty="0" smtClean="0">
                  <a:solidFill>
                    <a:srgbClr val="FF0000"/>
                  </a:solidFill>
                  <a:latin typeface="Arial" panose="020B0604020202020204" pitchFamily="34" charset="0"/>
                </a:rPr>
                <a:t>8% of all membrane</a:t>
              </a:r>
            </a:p>
            <a:p>
              <a:r>
                <a:rPr lang="en-US" b="1" dirty="0" smtClean="0">
                  <a:solidFill>
                    <a:srgbClr val="FF0000"/>
                  </a:solidFill>
                  <a:latin typeface="Arial" panose="020B0604020202020204" pitchFamily="34" charset="0"/>
                </a:rPr>
                <a:t>  protein structures!</a:t>
              </a:r>
              <a:endParaRPr lang="en-US" b="1" dirty="0">
                <a:solidFill>
                  <a:srgbClr val="FF0000"/>
                </a:solidFill>
                <a:latin typeface="Arial" panose="020B0604020202020204" pitchFamily="34" charset="0"/>
              </a:endParaRPr>
            </a:p>
          </p:txBody>
        </p:sp>
      </p:grpSp>
    </p:spTree>
    <p:extLst>
      <p:ext uri="{BB962C8B-B14F-4D97-AF65-F5344CB8AC3E}">
        <p14:creationId xmlns:p14="http://schemas.microsoft.com/office/powerpoint/2010/main" val="21412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t>“The flattest thing we have ever seen” </a:t>
            </a:r>
            <a:br>
              <a:rPr lang="en-US" sz="3600" dirty="0" smtClean="0"/>
            </a:br>
            <a:endParaRPr lang="en-US" sz="2400"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t="23089"/>
          <a:stretch/>
        </p:blipFill>
        <p:spPr>
          <a:xfrm>
            <a:off x="221105" y="1169232"/>
            <a:ext cx="8428220" cy="244339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1105" y="2314463"/>
            <a:ext cx="8648763" cy="3695075"/>
          </a:xfrm>
          <a:prstGeom prst="rect">
            <a:avLst/>
          </a:prstGeom>
        </p:spPr>
      </p:pic>
      <p:sp>
        <p:nvSpPr>
          <p:cNvPr id="8" name="TextBox 7"/>
          <p:cNvSpPr txBox="1"/>
          <p:nvPr/>
        </p:nvSpPr>
        <p:spPr>
          <a:xfrm>
            <a:off x="2853779" y="2539314"/>
            <a:ext cx="4014240" cy="954107"/>
          </a:xfrm>
          <a:prstGeom prst="rect">
            <a:avLst/>
          </a:prstGeom>
          <a:solidFill>
            <a:schemeClr val="bg1"/>
          </a:solidFill>
        </p:spPr>
        <p:txBody>
          <a:bodyPr wrap="none" rtlCol="0">
            <a:spAutoFit/>
          </a:bodyPr>
          <a:lstStyle/>
          <a:p>
            <a:pPr algn="r" fontAlgn="base">
              <a:spcBef>
                <a:spcPct val="0"/>
              </a:spcBef>
              <a:spcAft>
                <a:spcPct val="0"/>
              </a:spcAft>
            </a:pPr>
            <a:r>
              <a:rPr lang="en-US" sz="2800" dirty="0" smtClean="0">
                <a:solidFill>
                  <a:prstClr val="black"/>
                </a:solidFill>
                <a:latin typeface="Arial" panose="020B0604020202020204" pitchFamily="34" charset="0"/>
                <a:cs typeface="Arial" charset="0"/>
              </a:rPr>
              <a:t>Old mirror:    800 </a:t>
            </a:r>
            <a:r>
              <a:rPr lang="en-US" sz="2800" dirty="0" err="1" smtClean="0">
                <a:solidFill>
                  <a:prstClr val="black"/>
                </a:solidFill>
                <a:latin typeface="Arial" panose="020B0604020202020204" pitchFamily="34" charset="0"/>
                <a:cs typeface="Arial" charset="0"/>
              </a:rPr>
              <a:t>nRad</a:t>
            </a:r>
            <a:endParaRPr lang="en-US" sz="2800" dirty="0" smtClean="0">
              <a:solidFill>
                <a:prstClr val="black"/>
              </a:solidFill>
              <a:latin typeface="Arial" panose="020B0604020202020204" pitchFamily="34" charset="0"/>
              <a:cs typeface="Arial" charset="0"/>
            </a:endParaRPr>
          </a:p>
          <a:p>
            <a:pPr algn="r" fontAlgn="base">
              <a:spcBef>
                <a:spcPct val="0"/>
              </a:spcBef>
              <a:spcAft>
                <a:spcPct val="0"/>
              </a:spcAft>
            </a:pPr>
            <a:r>
              <a:rPr lang="en-US" sz="2800" dirty="0" smtClean="0">
                <a:solidFill>
                  <a:prstClr val="black"/>
                </a:solidFill>
                <a:latin typeface="Arial" panose="020B0604020202020204" pitchFamily="34" charset="0"/>
                <a:cs typeface="Arial" charset="0"/>
              </a:rPr>
              <a:t>New mirror: &lt; 200 </a:t>
            </a:r>
            <a:r>
              <a:rPr lang="en-US" sz="2800" dirty="0" err="1" smtClean="0">
                <a:solidFill>
                  <a:prstClr val="black"/>
                </a:solidFill>
                <a:latin typeface="Arial" panose="020B0604020202020204" pitchFamily="34" charset="0"/>
                <a:cs typeface="Arial" charset="0"/>
              </a:rPr>
              <a:t>nRad</a:t>
            </a:r>
            <a:endParaRPr lang="en-US" sz="2800" dirty="0">
              <a:solidFill>
                <a:prstClr val="black"/>
              </a:solidFill>
              <a:latin typeface="Arial" panose="020B0604020202020204" pitchFamily="34" charset="0"/>
              <a:cs typeface="Arial" charset="0"/>
            </a:endParaRPr>
          </a:p>
        </p:txBody>
      </p:sp>
      <p:sp>
        <p:nvSpPr>
          <p:cNvPr id="9" name="TextBox 8"/>
          <p:cNvSpPr txBox="1"/>
          <p:nvPr/>
        </p:nvSpPr>
        <p:spPr>
          <a:xfrm>
            <a:off x="3967151" y="4364049"/>
            <a:ext cx="4937760" cy="2308324"/>
          </a:xfrm>
          <a:prstGeom prst="rect">
            <a:avLst/>
          </a:prstGeom>
          <a:solidFill>
            <a:srgbClr val="FFC000"/>
          </a:solidFill>
        </p:spPr>
        <p:txBody>
          <a:bodyPr wrap="square" rtlCol="0">
            <a:spAutoFit/>
          </a:bodyPr>
          <a:lstStyle/>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Dec 17 2014</a:t>
            </a:r>
          </a:p>
          <a:p>
            <a:pPr algn="ctr" fontAlgn="base">
              <a:spcBef>
                <a:spcPct val="0"/>
              </a:spcBef>
              <a:spcAft>
                <a:spcPct val="0"/>
              </a:spcAft>
            </a:pPr>
            <a:r>
              <a:rPr lang="en-US" sz="3600" dirty="0" smtClean="0">
                <a:solidFill>
                  <a:prstClr val="black"/>
                </a:solidFill>
                <a:latin typeface="Arial" panose="020B0604020202020204" pitchFamily="34" charset="0"/>
                <a:cs typeface="Arial" panose="020B0604020202020204" pitchFamily="34" charset="0"/>
              </a:rPr>
              <a:t>Flux at </a:t>
            </a:r>
          </a:p>
          <a:p>
            <a:pPr algn="ctr" fontAlgn="base">
              <a:spcBef>
                <a:spcPct val="0"/>
              </a:spcBef>
              <a:spcAft>
                <a:spcPct val="0"/>
              </a:spcAft>
            </a:pPr>
            <a:r>
              <a:rPr lang="en-US" sz="7200" smtClean="0">
                <a:solidFill>
                  <a:prstClr val="black"/>
                </a:solidFill>
                <a:latin typeface="Arial" panose="020B0604020202020204" pitchFamily="34" charset="0"/>
                <a:cs typeface="Arial" panose="020B0604020202020204" pitchFamily="34" charset="0"/>
              </a:rPr>
              <a:t>460%</a:t>
            </a:r>
            <a:endParaRPr lang="en-US" sz="7200" dirty="0" smtClean="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5170481" y="637793"/>
            <a:ext cx="3510705" cy="461665"/>
          </a:xfrm>
          <a:prstGeom prst="rect">
            <a:avLst/>
          </a:prstGeom>
        </p:spPr>
        <p:txBody>
          <a:bodyPr wrap="none">
            <a:spAutoFit/>
          </a:bodyPr>
          <a:lstStyle/>
          <a:p>
            <a:r>
              <a:rPr lang="en-US" sz="2400" dirty="0">
                <a:solidFill>
                  <a:prstClr val="black"/>
                </a:solidFill>
                <a:latin typeface="Arial" panose="020B0604020202020204" pitchFamily="34" charset="0"/>
                <a:ea typeface="+mj-ea"/>
                <a:cs typeface="+mj-cs"/>
              </a:rPr>
              <a:t>- LBNL Metrology Group</a:t>
            </a:r>
            <a:endParaRPr lang="en-US" dirty="0">
              <a:latin typeface="Arial" panose="020B0604020202020204" pitchFamily="34" charset="0"/>
            </a:endParaRPr>
          </a:p>
        </p:txBody>
      </p:sp>
    </p:spTree>
    <p:extLst>
      <p:ext uri="{BB962C8B-B14F-4D97-AF65-F5344CB8AC3E}">
        <p14:creationId xmlns:p14="http://schemas.microsoft.com/office/powerpoint/2010/main" val="72423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449" y="-860612"/>
            <a:ext cx="8821270" cy="6615953"/>
          </a:xfrm>
        </p:spPr>
      </p:pic>
    </p:spTree>
    <p:extLst>
      <p:ext uri="{BB962C8B-B14F-4D97-AF65-F5344CB8AC3E}">
        <p14:creationId xmlns:p14="http://schemas.microsoft.com/office/powerpoint/2010/main" val="36764924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solidFill>
                  <a:schemeClr val="bg1">
                    <a:lumMod val="50000"/>
                  </a:schemeClr>
                </a:solidFill>
              </a:rPr>
              <a:t>Read-out noise: 2 </a:t>
            </a:r>
            <a:r>
              <a:rPr lang="en-US" dirty="0" err="1" smtClean="0">
                <a:solidFill>
                  <a:schemeClr val="bg1">
                    <a:lumMod val="50000"/>
                  </a:schemeClr>
                </a:solidFill>
              </a:rPr>
              <a:t>ph</a:t>
            </a:r>
            <a:r>
              <a:rPr lang="en-US" dirty="0" smtClean="0">
                <a:solidFill>
                  <a:schemeClr val="bg1">
                    <a:lumMod val="50000"/>
                  </a:schemeClr>
                </a:solidFill>
              </a:rPr>
              <a:t>/pix</a:t>
            </a:r>
          </a:p>
          <a:p>
            <a:pPr lvl="1"/>
            <a:r>
              <a:rPr lang="en-US" dirty="0" smtClean="0">
                <a:solidFill>
                  <a:schemeClr val="bg1">
                    <a:lumMod val="50000"/>
                  </a:schemeClr>
                </a:solidFill>
              </a:rPr>
              <a:t>100 ADU/pixel</a:t>
            </a:r>
          </a:p>
          <a:p>
            <a:r>
              <a:rPr lang="en-US" dirty="0" smtClean="0">
                <a:solidFill>
                  <a:schemeClr val="bg1">
                    <a:lumMod val="50000"/>
                  </a:schemeClr>
                </a:solidFill>
              </a:rPr>
              <a:t>1.15s read-out, ~0.3 Hz</a:t>
            </a:r>
          </a:p>
          <a:p>
            <a:pPr lvl="1"/>
            <a:r>
              <a:rPr lang="en-US" dirty="0" smtClean="0">
                <a:solidFill>
                  <a:schemeClr val="bg1">
                    <a:lumMod val="50000"/>
                  </a:schemeClr>
                </a:solidFill>
              </a:rPr>
              <a:t>23 min data set @ 30 </a:t>
            </a:r>
            <a:r>
              <a:rPr lang="en-US" dirty="0" err="1" smtClean="0">
                <a:solidFill>
                  <a:schemeClr val="bg1">
                    <a:lumMod val="50000"/>
                  </a:schemeClr>
                </a:solidFill>
              </a:rPr>
              <a:t>MGy</a:t>
            </a:r>
            <a:endParaRPr lang="en-US" dirty="0" smtClean="0">
              <a:solidFill>
                <a:schemeClr val="bg1">
                  <a:lumMod val="50000"/>
                </a:schemeClr>
              </a:solidFill>
            </a:endParaRPr>
          </a:p>
          <a:p>
            <a:pPr lvl="1"/>
            <a:r>
              <a:rPr lang="en-US" dirty="0" err="1">
                <a:solidFill>
                  <a:schemeClr val="bg1">
                    <a:lumMod val="50000"/>
                  </a:schemeClr>
                </a:solidFill>
              </a:rPr>
              <a:t>r</a:t>
            </a:r>
            <a:r>
              <a:rPr lang="en-US" dirty="0" err="1" smtClean="0">
                <a:solidFill>
                  <a:schemeClr val="bg1">
                    <a:lumMod val="50000"/>
                  </a:schemeClr>
                </a:solidFill>
              </a:rPr>
              <a:t>astering</a:t>
            </a:r>
            <a:r>
              <a:rPr lang="en-US" dirty="0" smtClean="0">
                <a:solidFill>
                  <a:schemeClr val="bg1">
                    <a:lumMod val="50000"/>
                  </a:schemeClr>
                </a:solidFill>
              </a:rPr>
              <a:t> impractical</a:t>
            </a:r>
          </a:p>
          <a:p>
            <a:r>
              <a:rPr lang="en-US" dirty="0" smtClean="0">
                <a:solidFill>
                  <a:schemeClr val="bg1">
                    <a:lumMod val="50000"/>
                  </a:schemeClr>
                </a:solidFill>
              </a:rPr>
              <a:t>16 bits</a:t>
            </a:r>
          </a:p>
          <a:p>
            <a:r>
              <a:rPr lang="en-US" dirty="0" smtClean="0">
                <a:solidFill>
                  <a:schemeClr val="bg1">
                    <a:lumMod val="50000"/>
                  </a:schemeClr>
                </a:solidFill>
              </a:rPr>
              <a:t>0.7% inactive area</a:t>
            </a:r>
          </a:p>
          <a:p>
            <a:r>
              <a:rPr lang="en-US" dirty="0" smtClean="0">
                <a:solidFill>
                  <a:schemeClr val="bg1">
                    <a:lumMod val="50000"/>
                  </a:schemeClr>
                </a:solidFill>
              </a:rPr>
              <a:t>315 mm face; 80 </a:t>
            </a:r>
            <a:r>
              <a:rPr lang="el-GR" dirty="0" smtClean="0">
                <a:solidFill>
                  <a:schemeClr val="bg1">
                    <a:lumMod val="50000"/>
                  </a:schemeClr>
                </a:solidFill>
              </a:rPr>
              <a:t>μ</a:t>
            </a:r>
            <a:r>
              <a:rPr lang="en-US" dirty="0" smtClean="0">
                <a:solidFill>
                  <a:schemeClr val="bg1">
                    <a:lumMod val="50000"/>
                  </a:schemeClr>
                </a:solidFill>
              </a:rPr>
              <a:t>m PSF</a:t>
            </a:r>
          </a:p>
          <a:p>
            <a:pPr lvl="1"/>
            <a:r>
              <a:rPr lang="en-US" dirty="0" smtClean="0">
                <a:solidFill>
                  <a:schemeClr val="bg1">
                    <a:lumMod val="50000"/>
                  </a:schemeClr>
                </a:solidFill>
              </a:rPr>
              <a:t>1312 orders across face</a:t>
            </a:r>
          </a:p>
          <a:p>
            <a:r>
              <a:rPr lang="en-US" dirty="0" smtClean="0">
                <a:solidFill>
                  <a:srgbClr val="C00000"/>
                </a:solidFill>
              </a:rPr>
              <a:t>No max count rate</a:t>
            </a:r>
          </a:p>
          <a:p>
            <a:r>
              <a:rPr lang="en-US" dirty="0" smtClean="0"/>
              <a:t>3% SHSSS error</a:t>
            </a:r>
          </a:p>
          <a:p>
            <a:pPr lvl="1"/>
            <a:r>
              <a:rPr lang="en-US" dirty="0" smtClean="0"/>
              <a:t>7235 eV optimal</a:t>
            </a:r>
            <a:endParaRPr lang="en-US" dirty="0"/>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solidFill>
                  <a:schemeClr val="bg1">
                    <a:lumMod val="50000"/>
                  </a:schemeClr>
                </a:solidFill>
              </a:rPr>
              <a:t>No read-out noise</a:t>
            </a:r>
          </a:p>
          <a:p>
            <a:pPr lvl="1"/>
            <a:r>
              <a:rPr lang="en-US" dirty="0">
                <a:solidFill>
                  <a:schemeClr val="bg1">
                    <a:lumMod val="50000"/>
                  </a:schemeClr>
                </a:solidFill>
              </a:rPr>
              <a:t>n</a:t>
            </a:r>
            <a:r>
              <a:rPr lang="en-US" dirty="0" smtClean="0">
                <a:solidFill>
                  <a:schemeClr val="bg1">
                    <a:lumMod val="50000"/>
                  </a:schemeClr>
                </a:solidFill>
              </a:rPr>
              <a:t>o more strategy</a:t>
            </a:r>
          </a:p>
          <a:p>
            <a:r>
              <a:rPr lang="en-US" dirty="0" smtClean="0">
                <a:solidFill>
                  <a:schemeClr val="bg1">
                    <a:lumMod val="50000"/>
                  </a:schemeClr>
                </a:solidFill>
              </a:rPr>
              <a:t>2.03 </a:t>
            </a:r>
            <a:r>
              <a:rPr lang="en-US" dirty="0" err="1" smtClean="0">
                <a:solidFill>
                  <a:schemeClr val="bg1">
                    <a:lumMod val="50000"/>
                  </a:schemeClr>
                </a:solidFill>
              </a:rPr>
              <a:t>ms</a:t>
            </a:r>
            <a:r>
              <a:rPr lang="en-US" dirty="0" smtClean="0">
                <a:solidFill>
                  <a:schemeClr val="bg1">
                    <a:lumMod val="50000"/>
                  </a:schemeClr>
                </a:solidFill>
              </a:rPr>
              <a:t> read-out, 25 Hz</a:t>
            </a:r>
          </a:p>
          <a:p>
            <a:pPr lvl="1"/>
            <a:r>
              <a:rPr lang="en-US" dirty="0" smtClean="0">
                <a:solidFill>
                  <a:schemeClr val="bg1">
                    <a:lumMod val="50000"/>
                  </a:schemeClr>
                </a:solidFill>
              </a:rPr>
              <a:t>200 s data set @ 30 </a:t>
            </a:r>
            <a:r>
              <a:rPr lang="en-US" dirty="0" err="1" smtClean="0">
                <a:solidFill>
                  <a:schemeClr val="bg1">
                    <a:lumMod val="50000"/>
                  </a:schemeClr>
                </a:solidFill>
              </a:rPr>
              <a:t>MGy</a:t>
            </a:r>
            <a:endParaRPr lang="en-US" dirty="0" smtClean="0">
              <a:solidFill>
                <a:schemeClr val="bg1">
                  <a:lumMod val="50000"/>
                </a:schemeClr>
              </a:solidFill>
            </a:endParaRPr>
          </a:p>
          <a:p>
            <a:pPr lvl="1"/>
            <a:r>
              <a:rPr lang="en-US" dirty="0" smtClean="0">
                <a:solidFill>
                  <a:schemeClr val="bg1">
                    <a:lumMod val="50000"/>
                  </a:schemeClr>
                </a:solidFill>
              </a:rPr>
              <a:t>10 min/mm</a:t>
            </a:r>
            <a:r>
              <a:rPr lang="en-US" baseline="30000" dirty="0" smtClean="0">
                <a:solidFill>
                  <a:schemeClr val="bg1">
                    <a:lumMod val="50000"/>
                  </a:schemeClr>
                </a:solidFill>
              </a:rPr>
              <a:t>2</a:t>
            </a:r>
            <a:r>
              <a:rPr lang="en-US" dirty="0" smtClean="0">
                <a:solidFill>
                  <a:schemeClr val="bg1">
                    <a:lumMod val="50000"/>
                  </a:schemeClr>
                </a:solidFill>
              </a:rPr>
              <a:t> raster 1% </a:t>
            </a:r>
            <a:r>
              <a:rPr lang="en-US" dirty="0" err="1" smtClean="0">
                <a:solidFill>
                  <a:schemeClr val="bg1">
                    <a:lumMod val="50000"/>
                  </a:schemeClr>
                </a:solidFill>
              </a:rPr>
              <a:t>lifedose</a:t>
            </a:r>
            <a:endParaRPr lang="en-US" dirty="0" smtClean="0">
              <a:solidFill>
                <a:schemeClr val="bg1">
                  <a:lumMod val="50000"/>
                </a:schemeClr>
              </a:solidFill>
            </a:endParaRPr>
          </a:p>
          <a:p>
            <a:r>
              <a:rPr lang="en-US" dirty="0" smtClean="0">
                <a:solidFill>
                  <a:schemeClr val="bg1">
                    <a:lumMod val="50000"/>
                  </a:schemeClr>
                </a:solidFill>
              </a:rPr>
              <a:t>20 bits</a:t>
            </a:r>
          </a:p>
          <a:p>
            <a:r>
              <a:rPr lang="en-US" dirty="0" smtClean="0">
                <a:solidFill>
                  <a:schemeClr val="bg1">
                    <a:lumMod val="50000"/>
                  </a:schemeClr>
                </a:solidFill>
              </a:rPr>
              <a:t>8.5% inactive area</a:t>
            </a:r>
          </a:p>
          <a:p>
            <a:r>
              <a:rPr lang="en-US" dirty="0" smtClean="0">
                <a:solidFill>
                  <a:schemeClr val="bg1">
                    <a:lumMod val="50000"/>
                  </a:schemeClr>
                </a:solidFill>
              </a:rPr>
              <a:t>430 mm face, 172 </a:t>
            </a:r>
            <a:r>
              <a:rPr lang="el-GR" dirty="0" smtClean="0">
                <a:solidFill>
                  <a:schemeClr val="bg1">
                    <a:lumMod val="50000"/>
                  </a:schemeClr>
                </a:solidFill>
              </a:rPr>
              <a:t>μ</a:t>
            </a:r>
            <a:r>
              <a:rPr lang="en-US" dirty="0" smtClean="0">
                <a:solidFill>
                  <a:schemeClr val="bg1">
                    <a:lumMod val="50000"/>
                  </a:schemeClr>
                </a:solidFill>
              </a:rPr>
              <a:t>m PSF</a:t>
            </a:r>
          </a:p>
          <a:p>
            <a:pPr lvl="1"/>
            <a:r>
              <a:rPr lang="en-US" dirty="0" smtClean="0">
                <a:solidFill>
                  <a:schemeClr val="bg1">
                    <a:lumMod val="50000"/>
                  </a:schemeClr>
                </a:solidFill>
              </a:rPr>
              <a:t>833 orders across face</a:t>
            </a:r>
          </a:p>
          <a:p>
            <a:r>
              <a:rPr lang="en-US" dirty="0" smtClean="0">
                <a:solidFill>
                  <a:srgbClr val="C00000"/>
                </a:solidFill>
              </a:rPr>
              <a:t>Max 10</a:t>
            </a:r>
            <a:r>
              <a:rPr lang="en-US" baseline="30000" dirty="0" smtClean="0">
                <a:solidFill>
                  <a:srgbClr val="C00000"/>
                </a:solidFill>
              </a:rPr>
              <a:t>7</a:t>
            </a:r>
            <a:r>
              <a:rPr lang="en-US" dirty="0" smtClean="0">
                <a:solidFill>
                  <a:srgbClr val="C00000"/>
                </a:solidFill>
              </a:rPr>
              <a:t> </a:t>
            </a:r>
            <a:r>
              <a:rPr lang="en-US" dirty="0" err="1" smtClean="0">
                <a:solidFill>
                  <a:srgbClr val="C00000"/>
                </a:solidFill>
              </a:rPr>
              <a:t>ph</a:t>
            </a:r>
            <a:r>
              <a:rPr lang="en-US" dirty="0" smtClean="0">
                <a:solidFill>
                  <a:srgbClr val="C00000"/>
                </a:solidFill>
              </a:rPr>
              <a:t>/s/pix</a:t>
            </a:r>
          </a:p>
          <a:p>
            <a:r>
              <a:rPr lang="en-US" dirty="0" smtClean="0"/>
              <a:t>&lt; 1% SHSSS error</a:t>
            </a:r>
          </a:p>
          <a:p>
            <a:pPr lvl="1"/>
            <a:r>
              <a:rPr lang="en-US" dirty="0" smtClean="0"/>
              <a:t>S-SAD, 5 </a:t>
            </a:r>
            <a:r>
              <a:rPr lang="en-US" dirty="0" err="1" smtClean="0"/>
              <a:t>keV</a:t>
            </a:r>
            <a:r>
              <a:rPr lang="en-US" dirty="0" smtClean="0"/>
              <a:t>?</a:t>
            </a:r>
          </a:p>
        </p:txBody>
      </p:sp>
    </p:spTree>
    <p:extLst>
      <p:ext uri="{BB962C8B-B14F-4D97-AF65-F5344CB8AC3E}">
        <p14:creationId xmlns:p14="http://schemas.microsoft.com/office/powerpoint/2010/main" val="3038723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MLFSOM: </a:t>
            </a:r>
            <a:br>
              <a:rPr lang="en-US" dirty="0" smtClean="0"/>
            </a:br>
            <a:r>
              <a:rPr lang="en-US" dirty="0" smtClean="0"/>
              <a:t>now available in “Pilatus”</a:t>
            </a:r>
            <a:endParaRPr lang="en-US" dirty="0"/>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17" t="102" r="175" b="17151"/>
          <a:stretch/>
        </p:blipFill>
        <p:spPr bwMode="auto">
          <a:xfrm>
            <a:off x="685800" y="1524000"/>
            <a:ext cx="749678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855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643"/>
          <a:stretch/>
        </p:blipFill>
        <p:spPr>
          <a:xfrm>
            <a:off x="0" y="1741714"/>
            <a:ext cx="9144000" cy="5116286"/>
          </a:xfrm>
          <a:prstGeom prst="rect">
            <a:avLst/>
          </a:prstGeom>
        </p:spPr>
      </p:pic>
      <p:sp>
        <p:nvSpPr>
          <p:cNvPr id="6" name="TextBox 5"/>
          <p:cNvSpPr txBox="1"/>
          <p:nvPr/>
        </p:nvSpPr>
        <p:spPr>
          <a:xfrm>
            <a:off x="0" y="6036662"/>
            <a:ext cx="2137124" cy="830997"/>
          </a:xfrm>
          <a:prstGeom prst="rect">
            <a:avLst/>
          </a:prstGeom>
          <a:solidFill>
            <a:schemeClr val="bg1"/>
          </a:solidFill>
          <a:ln>
            <a:noFill/>
          </a:ln>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1 shot with</a:t>
            </a:r>
          </a:p>
          <a:p>
            <a:r>
              <a:rPr lang="en-US" sz="2400" dirty="0">
                <a:solidFill>
                  <a:prstClr val="black"/>
                </a:solidFill>
                <a:latin typeface="Arial" panose="020B0604020202020204" pitchFamily="34" charset="0"/>
                <a:cs typeface="Arial" panose="020B0604020202020204" pitchFamily="34" charset="0"/>
              </a:rPr>
              <a:t>no attenuation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72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6406"/>
          <a:stretch/>
        </p:blipFill>
        <p:spPr>
          <a:xfrm>
            <a:off x="0" y="1727200"/>
            <a:ext cx="9144000" cy="5130800"/>
          </a:xfrm>
          <a:prstGeom prst="rect">
            <a:avLst/>
          </a:prstGeom>
        </p:spPr>
      </p:pic>
      <p:sp>
        <p:nvSpPr>
          <p:cNvPr id="8"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sp>
        <p:nvSpPr>
          <p:cNvPr id="2" name="TextBox 1"/>
          <p:cNvSpPr txBox="1"/>
          <p:nvPr/>
        </p:nvSpPr>
        <p:spPr>
          <a:xfrm>
            <a:off x="0" y="6036662"/>
            <a:ext cx="3212739" cy="830997"/>
          </a:xfrm>
          <a:prstGeom prst="rect">
            <a:avLst/>
          </a:prstGeom>
          <a:solidFill>
            <a:schemeClr val="bg1"/>
          </a:solidFill>
          <a:ln>
            <a:noFill/>
          </a:ln>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Sum of 193 shots with</a:t>
            </a:r>
          </a:p>
          <a:p>
            <a:r>
              <a:rPr lang="en-US" sz="2400" dirty="0">
                <a:solidFill>
                  <a:prstClr val="black"/>
                </a:solidFill>
                <a:latin typeface="Arial" panose="020B0604020202020204" pitchFamily="34" charset="0"/>
                <a:cs typeface="Arial" panose="020B0604020202020204" pitchFamily="34" charset="0"/>
              </a:rPr>
              <a:t>193-fold attenuation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84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0"/>
            <a:ext cx="8229600" cy="1698625"/>
          </a:xfrm>
        </p:spPr>
        <p:txBody>
          <a:bodyPr/>
          <a:lstStyle/>
          <a:p>
            <a:r>
              <a:rPr lang="en-US" altLang="en-US" smtClean="0"/>
              <a:t>Pilatus pile-up for RT MX:</a:t>
            </a:r>
            <a:br>
              <a:rPr lang="en-US" altLang="en-US" smtClean="0"/>
            </a:br>
            <a:r>
              <a:rPr lang="en-US" altLang="en-US" smtClean="0"/>
              <a:t>same photons, different speeds</a:t>
            </a:r>
          </a:p>
        </p:txBody>
      </p:sp>
      <p:pic>
        <p:nvPicPr>
          <p:cNvPr id="128003" name="Picture 3"/>
          <p:cNvPicPr>
            <a:picLocks noChangeAspect="1"/>
          </p:cNvPicPr>
          <p:nvPr/>
        </p:nvPicPr>
        <p:blipFill>
          <a:blip r:embed="rId2">
            <a:extLst>
              <a:ext uri="{28A0092B-C50C-407E-A947-70E740481C1C}">
                <a14:useLocalDpi xmlns:a14="http://schemas.microsoft.com/office/drawing/2010/main" val="0"/>
              </a:ext>
            </a:extLst>
          </a:blip>
          <a:srcRect t="6902"/>
          <a:stretch>
            <a:fillRect/>
          </a:stretch>
        </p:blipFill>
        <p:spPr bwMode="auto">
          <a:xfrm>
            <a:off x="682625" y="1668463"/>
            <a:ext cx="7431088"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00838" y="3048000"/>
            <a:ext cx="2443162" cy="1262063"/>
          </a:xfrm>
          <a:prstGeom prst="rect">
            <a:avLst/>
          </a:prstGeom>
          <a:solidFill>
            <a:schemeClr val="bg1"/>
          </a:solidFill>
        </p:spPr>
        <p:txBody>
          <a:bodyPr wrap="none">
            <a:spAutoFit/>
          </a:bodyPr>
          <a:lstStyle/>
          <a:p>
            <a:pPr algn="r" fontAlgn="base">
              <a:spcBef>
                <a:spcPct val="0"/>
              </a:spcBef>
              <a:spcAft>
                <a:spcPct val="0"/>
              </a:spcAft>
              <a:defRPr/>
            </a:pPr>
            <a:r>
              <a:rPr lang="en-US" sz="2000" dirty="0" err="1">
                <a:solidFill>
                  <a:srgbClr val="2D2D8A">
                    <a:lumMod val="50000"/>
                  </a:srgbClr>
                </a:solidFill>
                <a:cs typeface="Arial" panose="020B0604020202020204" pitchFamily="34" charset="0"/>
              </a:rPr>
              <a:t>Collaboroators</a:t>
            </a:r>
            <a:r>
              <a:rPr lang="en-US" sz="2000" dirty="0">
                <a:solidFill>
                  <a:srgbClr val="2D2D8A">
                    <a:lumMod val="50000"/>
                  </a:srgbClr>
                </a:solidFill>
                <a:cs typeface="Arial" panose="020B0604020202020204" pitchFamily="34" charset="0"/>
              </a:rPr>
              <a:t>:</a:t>
            </a:r>
          </a:p>
          <a:p>
            <a:pPr algn="r" fontAlgn="base">
              <a:spcBef>
                <a:spcPct val="0"/>
              </a:spcBef>
              <a:spcAft>
                <a:spcPct val="0"/>
              </a:spcAft>
              <a:defRPr/>
            </a:pPr>
            <a:r>
              <a:rPr lang="en-US" sz="2800" dirty="0" err="1">
                <a:solidFill>
                  <a:srgbClr val="2D2D8A">
                    <a:lumMod val="50000"/>
                  </a:srgbClr>
                </a:solidFill>
                <a:cs typeface="Arial" panose="020B0604020202020204" pitchFamily="34" charset="0"/>
              </a:rPr>
              <a:t>Aina</a:t>
            </a:r>
            <a:r>
              <a:rPr lang="en-US" sz="2800" dirty="0">
                <a:solidFill>
                  <a:srgbClr val="2D2D8A">
                    <a:lumMod val="50000"/>
                  </a:srgbClr>
                </a:solidFill>
                <a:cs typeface="Arial" panose="020B0604020202020204" pitchFamily="34" charset="0"/>
              </a:rPr>
              <a:t> Cohen</a:t>
            </a:r>
          </a:p>
          <a:p>
            <a:pPr algn="r" fontAlgn="base">
              <a:spcBef>
                <a:spcPct val="0"/>
              </a:spcBef>
              <a:spcAft>
                <a:spcPct val="0"/>
              </a:spcAft>
              <a:defRPr/>
            </a:pPr>
            <a:r>
              <a:rPr lang="en-US" sz="2800" dirty="0">
                <a:solidFill>
                  <a:srgbClr val="2D2D8A">
                    <a:lumMod val="50000"/>
                  </a:srgbClr>
                </a:solidFill>
                <a:cs typeface="Arial" panose="020B0604020202020204" pitchFamily="34" charset="0"/>
              </a:rPr>
              <a:t>Ana Gonzalez</a:t>
            </a:r>
          </a:p>
        </p:txBody>
      </p:sp>
    </p:spTree>
    <p:extLst>
      <p:ext uri="{BB962C8B-B14F-4D97-AF65-F5344CB8AC3E}">
        <p14:creationId xmlns:p14="http://schemas.microsoft.com/office/powerpoint/2010/main" val="52465744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losest"/>
          <p:cNvPicPr>
            <a:picLocks noChangeAspect="1" noChangeArrowheads="1"/>
          </p:cNvPicPr>
          <p:nvPr/>
        </p:nvPicPr>
        <p:blipFill>
          <a:blip r:embed="rId2">
            <a:lum bright="60000" contrast="-90000"/>
            <a:extLst>
              <a:ext uri="{28A0092B-C50C-407E-A947-70E740481C1C}">
                <a14:useLocalDpi xmlns:a14="http://schemas.microsoft.com/office/drawing/2010/main" val="0"/>
              </a:ext>
            </a:extLst>
          </a:blip>
          <a:srcRect t="6250" r="50906"/>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205827" name="Picture 3" descr="real"/>
          <p:cNvPicPr>
            <a:picLocks noChangeAspect="1" noChangeArrowheads="1"/>
          </p:cNvPicPr>
          <p:nvPr/>
        </p:nvPicPr>
        <p:blipFill>
          <a:blip r:embed="rId3">
            <a:lum bright="60000" contrast="-90000"/>
            <a:extLst>
              <a:ext uri="{28A0092B-C50C-407E-A947-70E740481C1C}">
                <a14:useLocalDpi xmlns:a14="http://schemas.microsoft.com/office/drawing/2010/main" val="0"/>
              </a:ext>
            </a:extLst>
          </a:blip>
          <a:srcRect t="6250" r="53156"/>
          <a:stretch>
            <a:fillRect/>
          </a:stretch>
        </p:blipFill>
        <p:spPr bwMode="auto">
          <a:xfrm>
            <a:off x="457041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aphicFrame>
        <p:nvGraphicFramePr>
          <p:cNvPr id="205828" name="Group 4"/>
          <p:cNvGraphicFramePr>
            <a:graphicFrameLocks noGrp="1"/>
          </p:cNvGraphicFramePr>
          <p:nvPr>
            <p:ph idx="1"/>
          </p:nvPr>
        </p:nvGraphicFramePr>
        <p:xfrm>
          <a:off x="360363" y="257175"/>
          <a:ext cx="8229600" cy="6217920"/>
        </p:xfrm>
        <a:graphic>
          <a:graphicData uri="http://schemas.openxmlformats.org/drawingml/2006/table">
            <a:tbl>
              <a:tblPr/>
              <a:tblGrid>
                <a:gridCol w="2743200"/>
                <a:gridCol w="2743200"/>
                <a:gridCol w="2743200"/>
              </a:tblGrid>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Simulated</a:t>
                      </a:r>
                    </a:p>
                  </a:txBody>
                  <a:tcP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statistic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Real</a:t>
                      </a:r>
                    </a:p>
                  </a:txBody>
                  <a:tcPr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5.4%</a:t>
                      </a:r>
                    </a:p>
                  </a:txBody>
                  <a:tcP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merge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6.2%</a:t>
                      </a:r>
                    </a:p>
                  </a:txBody>
                  <a:tcPr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18.9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 (1.4 </a:t>
                      </a:r>
                      <a:r>
                        <a:rPr kumimoji="0" lang="en-US" altLang="en-US" sz="2800" b="0" i="0" u="none" strike="noStrike" cap="none" normalizeH="0" baseline="0" smtClean="0">
                          <a:ln>
                            <a:noFill/>
                          </a:ln>
                          <a:solidFill>
                            <a:schemeClr val="tx1"/>
                          </a:solidFill>
                          <a:effectLst/>
                          <a:latin typeface="Arial" pitchFamily="34" charset="0"/>
                          <a:cs typeface="Arial" pitchFamily="34" charset="0"/>
                        </a:rPr>
                        <a:t>Ǻ</a:t>
                      </a:r>
                      <a:r>
                        <a:rPr kumimoji="0" lang="en-US" altLang="en-US" sz="2800" b="0" i="0" u="none" strike="noStrike" cap="none" normalizeH="0" baseline="0" smtClean="0">
                          <a:ln>
                            <a:noFill/>
                          </a:ln>
                          <a:solidFill>
                            <a:schemeClr val="tx1"/>
                          </a:solidFill>
                          <a:effectLst/>
                          <a:latin typeface="Arial"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1.7 4.0 0.020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SDCORR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1.0 2.2 0.065</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36.8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PADFPH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31.46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3.871</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cs typeface="Arial" pitchFamily="34" charset="0"/>
                        </a:rPr>
                        <a:t>mlphare f”</a:t>
                      </a:r>
                      <a:endParaRPr kumimoji="0" lang="el-GR" altLang="en-US" sz="28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3.476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0.192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0.545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FOMDM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0.664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0.6270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CC(1H87)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0.6090</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cryst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0.184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0.205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free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0.231</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2130078342"/>
      </p:ext>
    </p:extLst>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57200" y="0"/>
            <a:ext cx="8229600" cy="1698625"/>
          </a:xfrm>
        </p:spPr>
        <p:txBody>
          <a:bodyPr/>
          <a:lstStyle/>
          <a:p>
            <a:r>
              <a:rPr lang="en-US" altLang="en-US" smtClean="0"/>
              <a:t>Pilatus pile-up for RT MX:</a:t>
            </a:r>
            <a:br>
              <a:rPr lang="en-US" altLang="en-US" smtClean="0"/>
            </a:br>
            <a:r>
              <a:rPr lang="en-US" altLang="en-US" smtClean="0"/>
              <a:t>same photons, different speeds</a:t>
            </a:r>
          </a:p>
        </p:txBody>
      </p:sp>
      <p:pic>
        <p:nvPicPr>
          <p:cNvPr id="1290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389063"/>
            <a:ext cx="7291387"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700838" y="3048000"/>
            <a:ext cx="2443162" cy="1262063"/>
          </a:xfrm>
          <a:prstGeom prst="rect">
            <a:avLst/>
          </a:prstGeom>
          <a:solidFill>
            <a:schemeClr val="bg1"/>
          </a:solidFill>
        </p:spPr>
        <p:txBody>
          <a:bodyPr wrap="none">
            <a:spAutoFit/>
          </a:bodyPr>
          <a:lstStyle/>
          <a:p>
            <a:pPr algn="r" fontAlgn="base">
              <a:spcBef>
                <a:spcPct val="0"/>
              </a:spcBef>
              <a:spcAft>
                <a:spcPct val="0"/>
              </a:spcAft>
              <a:defRPr/>
            </a:pPr>
            <a:r>
              <a:rPr lang="en-US" sz="2000" dirty="0" err="1">
                <a:solidFill>
                  <a:srgbClr val="2D2D8A">
                    <a:lumMod val="50000"/>
                  </a:srgbClr>
                </a:solidFill>
                <a:cs typeface="Arial" panose="020B0604020202020204" pitchFamily="34" charset="0"/>
              </a:rPr>
              <a:t>Collaboroators</a:t>
            </a:r>
            <a:r>
              <a:rPr lang="en-US" sz="2000" dirty="0">
                <a:solidFill>
                  <a:srgbClr val="2D2D8A">
                    <a:lumMod val="50000"/>
                  </a:srgbClr>
                </a:solidFill>
                <a:cs typeface="Arial" panose="020B0604020202020204" pitchFamily="34" charset="0"/>
              </a:rPr>
              <a:t>:</a:t>
            </a:r>
          </a:p>
          <a:p>
            <a:pPr algn="r" fontAlgn="base">
              <a:spcBef>
                <a:spcPct val="0"/>
              </a:spcBef>
              <a:spcAft>
                <a:spcPct val="0"/>
              </a:spcAft>
              <a:defRPr/>
            </a:pPr>
            <a:r>
              <a:rPr lang="en-US" sz="2800" dirty="0" err="1">
                <a:solidFill>
                  <a:srgbClr val="2D2D8A">
                    <a:lumMod val="50000"/>
                  </a:srgbClr>
                </a:solidFill>
                <a:cs typeface="Arial" panose="020B0604020202020204" pitchFamily="34" charset="0"/>
              </a:rPr>
              <a:t>Aina</a:t>
            </a:r>
            <a:r>
              <a:rPr lang="en-US" sz="2800" dirty="0">
                <a:solidFill>
                  <a:srgbClr val="2D2D8A">
                    <a:lumMod val="50000"/>
                  </a:srgbClr>
                </a:solidFill>
                <a:cs typeface="Arial" panose="020B0604020202020204" pitchFamily="34" charset="0"/>
              </a:rPr>
              <a:t> Cohen</a:t>
            </a:r>
          </a:p>
          <a:p>
            <a:pPr algn="r" fontAlgn="base">
              <a:spcBef>
                <a:spcPct val="0"/>
              </a:spcBef>
              <a:spcAft>
                <a:spcPct val="0"/>
              </a:spcAft>
              <a:defRPr/>
            </a:pPr>
            <a:r>
              <a:rPr lang="en-US" sz="2800" dirty="0">
                <a:solidFill>
                  <a:srgbClr val="2D2D8A">
                    <a:lumMod val="50000"/>
                  </a:srgbClr>
                </a:solidFill>
                <a:cs typeface="Arial" panose="020B0604020202020204" pitchFamily="34" charset="0"/>
              </a:rPr>
              <a:t>Ana Gonzalez</a:t>
            </a:r>
          </a:p>
        </p:txBody>
      </p:sp>
    </p:spTree>
    <p:extLst>
      <p:ext uri="{BB962C8B-B14F-4D97-AF65-F5344CB8AC3E}">
        <p14:creationId xmlns:p14="http://schemas.microsoft.com/office/powerpoint/2010/main" val="1469613435"/>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0"/>
            <a:ext cx="8229600" cy="1698625"/>
          </a:xfrm>
        </p:spPr>
        <p:txBody>
          <a:bodyPr/>
          <a:lstStyle/>
          <a:p>
            <a:r>
              <a:rPr lang="en-US" altLang="en-US" smtClean="0"/>
              <a:t>Pilatus pile-up for RT MX:</a:t>
            </a:r>
            <a:br>
              <a:rPr lang="en-US" altLang="en-US" smtClean="0"/>
            </a:br>
            <a:r>
              <a:rPr lang="en-US" altLang="en-US" smtClean="0"/>
              <a:t>same photons, different speeds</a:t>
            </a:r>
          </a:p>
        </p:txBody>
      </p:sp>
      <p:pic>
        <p:nvPicPr>
          <p:cNvPr id="1300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3" y="1458913"/>
            <a:ext cx="7199312"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00838" y="3048000"/>
            <a:ext cx="2443162" cy="1262063"/>
          </a:xfrm>
          <a:prstGeom prst="rect">
            <a:avLst/>
          </a:prstGeom>
          <a:solidFill>
            <a:schemeClr val="bg1"/>
          </a:solidFill>
        </p:spPr>
        <p:txBody>
          <a:bodyPr wrap="none">
            <a:spAutoFit/>
          </a:bodyPr>
          <a:lstStyle/>
          <a:p>
            <a:pPr algn="r" fontAlgn="base">
              <a:spcBef>
                <a:spcPct val="0"/>
              </a:spcBef>
              <a:spcAft>
                <a:spcPct val="0"/>
              </a:spcAft>
              <a:defRPr/>
            </a:pPr>
            <a:r>
              <a:rPr lang="en-US" sz="2000" dirty="0" err="1">
                <a:solidFill>
                  <a:srgbClr val="2D2D8A">
                    <a:lumMod val="50000"/>
                  </a:srgbClr>
                </a:solidFill>
                <a:cs typeface="Arial" panose="020B0604020202020204" pitchFamily="34" charset="0"/>
              </a:rPr>
              <a:t>Collaboroators</a:t>
            </a:r>
            <a:r>
              <a:rPr lang="en-US" sz="2000" dirty="0">
                <a:solidFill>
                  <a:srgbClr val="2D2D8A">
                    <a:lumMod val="50000"/>
                  </a:srgbClr>
                </a:solidFill>
                <a:cs typeface="Arial" panose="020B0604020202020204" pitchFamily="34" charset="0"/>
              </a:rPr>
              <a:t>:</a:t>
            </a:r>
          </a:p>
          <a:p>
            <a:pPr algn="r" fontAlgn="base">
              <a:spcBef>
                <a:spcPct val="0"/>
              </a:spcBef>
              <a:spcAft>
                <a:spcPct val="0"/>
              </a:spcAft>
              <a:defRPr/>
            </a:pPr>
            <a:r>
              <a:rPr lang="en-US" sz="2800" dirty="0" err="1">
                <a:solidFill>
                  <a:srgbClr val="2D2D8A">
                    <a:lumMod val="50000"/>
                  </a:srgbClr>
                </a:solidFill>
                <a:cs typeface="Arial" panose="020B0604020202020204" pitchFamily="34" charset="0"/>
              </a:rPr>
              <a:t>Aina</a:t>
            </a:r>
            <a:r>
              <a:rPr lang="en-US" sz="2800" dirty="0">
                <a:solidFill>
                  <a:srgbClr val="2D2D8A">
                    <a:lumMod val="50000"/>
                  </a:srgbClr>
                </a:solidFill>
                <a:cs typeface="Arial" panose="020B0604020202020204" pitchFamily="34" charset="0"/>
              </a:rPr>
              <a:t> Cohen</a:t>
            </a:r>
          </a:p>
          <a:p>
            <a:pPr algn="r" fontAlgn="base">
              <a:spcBef>
                <a:spcPct val="0"/>
              </a:spcBef>
              <a:spcAft>
                <a:spcPct val="0"/>
              </a:spcAft>
              <a:defRPr/>
            </a:pPr>
            <a:r>
              <a:rPr lang="en-US" sz="2800" dirty="0">
                <a:solidFill>
                  <a:srgbClr val="2D2D8A">
                    <a:lumMod val="50000"/>
                  </a:srgbClr>
                </a:solidFill>
                <a:cs typeface="Arial" panose="020B0604020202020204" pitchFamily="34" charset="0"/>
              </a:rPr>
              <a:t>Ana Gonzalez</a:t>
            </a:r>
          </a:p>
        </p:txBody>
      </p:sp>
    </p:spTree>
    <p:extLst>
      <p:ext uri="{BB962C8B-B14F-4D97-AF65-F5344CB8AC3E}">
        <p14:creationId xmlns:p14="http://schemas.microsoft.com/office/powerpoint/2010/main" val="1100079175"/>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
            <a:ext cx="8229600" cy="1143000"/>
          </a:xfrm>
        </p:spPr>
        <p:txBody>
          <a:bodyPr/>
          <a:lstStyle/>
          <a:p>
            <a:r>
              <a:rPr lang="en-US" dirty="0" smtClean="0"/>
              <a:t>What will change?</a:t>
            </a:r>
            <a:endParaRPr lang="en-US" dirty="0"/>
          </a:p>
        </p:txBody>
      </p:sp>
      <p:sp>
        <p:nvSpPr>
          <p:cNvPr id="3" name="Text Placeholder 2"/>
          <p:cNvSpPr>
            <a:spLocks noGrp="1"/>
          </p:cNvSpPr>
          <p:nvPr>
            <p:ph type="body" idx="1"/>
          </p:nvPr>
        </p:nvSpPr>
        <p:spPr>
          <a:xfrm>
            <a:off x="457200" y="876210"/>
            <a:ext cx="4040188" cy="639762"/>
          </a:xfrm>
        </p:spPr>
        <p:txBody>
          <a:bodyPr/>
          <a:lstStyle/>
          <a:p>
            <a:r>
              <a:rPr lang="en-US" dirty="0" smtClean="0"/>
              <a:t>Old detector</a:t>
            </a:r>
            <a:endParaRPr lang="en-US" dirty="0"/>
          </a:p>
        </p:txBody>
      </p:sp>
      <p:sp>
        <p:nvSpPr>
          <p:cNvPr id="4" name="Content Placeholder 3"/>
          <p:cNvSpPr>
            <a:spLocks noGrp="1"/>
          </p:cNvSpPr>
          <p:nvPr>
            <p:ph sz="half" idx="2"/>
          </p:nvPr>
        </p:nvSpPr>
        <p:spPr>
          <a:xfrm>
            <a:off x="457200" y="1515971"/>
            <a:ext cx="4040188" cy="5073089"/>
          </a:xfrm>
        </p:spPr>
        <p:txBody>
          <a:bodyPr/>
          <a:lstStyle/>
          <a:p>
            <a:r>
              <a:rPr lang="en-US" dirty="0" smtClean="0">
                <a:solidFill>
                  <a:schemeClr val="bg1">
                    <a:lumMod val="50000"/>
                  </a:schemeClr>
                </a:solidFill>
              </a:rPr>
              <a:t>Read-out noise: 2 </a:t>
            </a:r>
            <a:r>
              <a:rPr lang="en-US" dirty="0" err="1" smtClean="0">
                <a:solidFill>
                  <a:schemeClr val="bg1">
                    <a:lumMod val="50000"/>
                  </a:schemeClr>
                </a:solidFill>
              </a:rPr>
              <a:t>ph</a:t>
            </a:r>
            <a:r>
              <a:rPr lang="en-US" dirty="0" smtClean="0">
                <a:solidFill>
                  <a:schemeClr val="bg1">
                    <a:lumMod val="50000"/>
                  </a:schemeClr>
                </a:solidFill>
              </a:rPr>
              <a:t>/pix</a:t>
            </a:r>
          </a:p>
          <a:p>
            <a:pPr lvl="1"/>
            <a:r>
              <a:rPr lang="en-US" dirty="0" smtClean="0">
                <a:solidFill>
                  <a:schemeClr val="bg1">
                    <a:lumMod val="50000"/>
                  </a:schemeClr>
                </a:solidFill>
              </a:rPr>
              <a:t>100 ADU/pixel</a:t>
            </a:r>
          </a:p>
          <a:p>
            <a:r>
              <a:rPr lang="en-US" dirty="0" smtClean="0">
                <a:solidFill>
                  <a:schemeClr val="bg1">
                    <a:lumMod val="50000"/>
                  </a:schemeClr>
                </a:solidFill>
              </a:rPr>
              <a:t>1.15s read-out, ~0.3 Hz</a:t>
            </a:r>
          </a:p>
          <a:p>
            <a:pPr lvl="1"/>
            <a:r>
              <a:rPr lang="en-US" dirty="0" smtClean="0">
                <a:solidFill>
                  <a:schemeClr val="bg1">
                    <a:lumMod val="50000"/>
                  </a:schemeClr>
                </a:solidFill>
              </a:rPr>
              <a:t>23 min data set @ 30 </a:t>
            </a:r>
            <a:r>
              <a:rPr lang="en-US" dirty="0" err="1" smtClean="0">
                <a:solidFill>
                  <a:schemeClr val="bg1">
                    <a:lumMod val="50000"/>
                  </a:schemeClr>
                </a:solidFill>
              </a:rPr>
              <a:t>MGy</a:t>
            </a:r>
            <a:endParaRPr lang="en-US" dirty="0" smtClean="0">
              <a:solidFill>
                <a:schemeClr val="bg1">
                  <a:lumMod val="50000"/>
                </a:schemeClr>
              </a:solidFill>
            </a:endParaRPr>
          </a:p>
          <a:p>
            <a:pPr lvl="1"/>
            <a:r>
              <a:rPr lang="en-US" dirty="0" err="1">
                <a:solidFill>
                  <a:schemeClr val="bg1">
                    <a:lumMod val="50000"/>
                  </a:schemeClr>
                </a:solidFill>
              </a:rPr>
              <a:t>r</a:t>
            </a:r>
            <a:r>
              <a:rPr lang="en-US" dirty="0" err="1" smtClean="0">
                <a:solidFill>
                  <a:schemeClr val="bg1">
                    <a:lumMod val="50000"/>
                  </a:schemeClr>
                </a:solidFill>
              </a:rPr>
              <a:t>astering</a:t>
            </a:r>
            <a:r>
              <a:rPr lang="en-US" dirty="0" smtClean="0">
                <a:solidFill>
                  <a:schemeClr val="bg1">
                    <a:lumMod val="50000"/>
                  </a:schemeClr>
                </a:solidFill>
              </a:rPr>
              <a:t> impractical</a:t>
            </a:r>
          </a:p>
          <a:p>
            <a:r>
              <a:rPr lang="en-US" dirty="0" smtClean="0">
                <a:solidFill>
                  <a:schemeClr val="bg1">
                    <a:lumMod val="50000"/>
                  </a:schemeClr>
                </a:solidFill>
              </a:rPr>
              <a:t>16 bits</a:t>
            </a:r>
          </a:p>
          <a:p>
            <a:r>
              <a:rPr lang="en-US" dirty="0" smtClean="0">
                <a:solidFill>
                  <a:schemeClr val="bg1">
                    <a:lumMod val="50000"/>
                  </a:schemeClr>
                </a:solidFill>
              </a:rPr>
              <a:t>0.7% inactive area</a:t>
            </a:r>
          </a:p>
          <a:p>
            <a:r>
              <a:rPr lang="en-US" dirty="0" smtClean="0">
                <a:solidFill>
                  <a:schemeClr val="bg1">
                    <a:lumMod val="50000"/>
                  </a:schemeClr>
                </a:solidFill>
              </a:rPr>
              <a:t>315 mm face; 80 </a:t>
            </a:r>
            <a:r>
              <a:rPr lang="el-GR" dirty="0" smtClean="0">
                <a:solidFill>
                  <a:schemeClr val="bg1">
                    <a:lumMod val="50000"/>
                  </a:schemeClr>
                </a:solidFill>
              </a:rPr>
              <a:t>μ</a:t>
            </a:r>
            <a:r>
              <a:rPr lang="en-US" dirty="0" smtClean="0">
                <a:solidFill>
                  <a:schemeClr val="bg1">
                    <a:lumMod val="50000"/>
                  </a:schemeClr>
                </a:solidFill>
              </a:rPr>
              <a:t>m PSF</a:t>
            </a:r>
          </a:p>
          <a:p>
            <a:pPr lvl="1"/>
            <a:r>
              <a:rPr lang="en-US" dirty="0" smtClean="0">
                <a:solidFill>
                  <a:schemeClr val="bg1">
                    <a:lumMod val="50000"/>
                  </a:schemeClr>
                </a:solidFill>
              </a:rPr>
              <a:t>1312 orders across face</a:t>
            </a:r>
          </a:p>
          <a:p>
            <a:r>
              <a:rPr lang="en-US" dirty="0" smtClean="0">
                <a:solidFill>
                  <a:schemeClr val="bg1">
                    <a:lumMod val="50000"/>
                  </a:schemeClr>
                </a:solidFill>
              </a:rPr>
              <a:t>No max count rate</a:t>
            </a:r>
          </a:p>
          <a:p>
            <a:r>
              <a:rPr lang="en-US" dirty="0" smtClean="0">
                <a:solidFill>
                  <a:srgbClr val="C00000"/>
                </a:solidFill>
              </a:rPr>
              <a:t>3% SHSSS error</a:t>
            </a:r>
          </a:p>
          <a:p>
            <a:pPr lvl="1"/>
            <a:r>
              <a:rPr lang="en-US" dirty="0" smtClean="0">
                <a:solidFill>
                  <a:srgbClr val="C00000"/>
                </a:solidFill>
              </a:rPr>
              <a:t>7235 eV optimal</a:t>
            </a:r>
            <a:endParaRPr lang="en-US" dirty="0">
              <a:solidFill>
                <a:srgbClr val="C00000"/>
              </a:solidFill>
            </a:endParaRPr>
          </a:p>
        </p:txBody>
      </p:sp>
      <p:sp>
        <p:nvSpPr>
          <p:cNvPr id="5" name="Text Placeholder 4"/>
          <p:cNvSpPr>
            <a:spLocks noGrp="1"/>
          </p:cNvSpPr>
          <p:nvPr>
            <p:ph type="body" sz="quarter" idx="3"/>
          </p:nvPr>
        </p:nvSpPr>
        <p:spPr>
          <a:xfrm>
            <a:off x="4645025" y="876210"/>
            <a:ext cx="4041775" cy="639762"/>
          </a:xfrm>
        </p:spPr>
        <p:txBody>
          <a:bodyPr/>
          <a:lstStyle/>
          <a:p>
            <a:r>
              <a:rPr lang="en-US" dirty="0" smtClean="0"/>
              <a:t>New detector</a:t>
            </a:r>
            <a:endParaRPr lang="en-US" dirty="0"/>
          </a:p>
        </p:txBody>
      </p:sp>
      <p:sp>
        <p:nvSpPr>
          <p:cNvPr id="6" name="Content Placeholder 5"/>
          <p:cNvSpPr>
            <a:spLocks noGrp="1"/>
          </p:cNvSpPr>
          <p:nvPr>
            <p:ph sz="quarter" idx="4"/>
          </p:nvPr>
        </p:nvSpPr>
        <p:spPr>
          <a:xfrm>
            <a:off x="4645024" y="1515971"/>
            <a:ext cx="4498975" cy="5073089"/>
          </a:xfrm>
        </p:spPr>
        <p:txBody>
          <a:bodyPr>
            <a:normAutofit/>
          </a:bodyPr>
          <a:lstStyle/>
          <a:p>
            <a:r>
              <a:rPr lang="en-US" dirty="0" smtClean="0">
                <a:solidFill>
                  <a:schemeClr val="bg1">
                    <a:lumMod val="50000"/>
                  </a:schemeClr>
                </a:solidFill>
              </a:rPr>
              <a:t>No read-out noise</a:t>
            </a:r>
          </a:p>
          <a:p>
            <a:pPr lvl="1"/>
            <a:r>
              <a:rPr lang="en-US" dirty="0">
                <a:solidFill>
                  <a:schemeClr val="bg1">
                    <a:lumMod val="50000"/>
                  </a:schemeClr>
                </a:solidFill>
              </a:rPr>
              <a:t>n</a:t>
            </a:r>
            <a:r>
              <a:rPr lang="en-US" dirty="0" smtClean="0">
                <a:solidFill>
                  <a:schemeClr val="bg1">
                    <a:lumMod val="50000"/>
                  </a:schemeClr>
                </a:solidFill>
              </a:rPr>
              <a:t>o more strategy</a:t>
            </a:r>
          </a:p>
          <a:p>
            <a:r>
              <a:rPr lang="en-US" dirty="0" smtClean="0">
                <a:solidFill>
                  <a:schemeClr val="bg1">
                    <a:lumMod val="50000"/>
                  </a:schemeClr>
                </a:solidFill>
              </a:rPr>
              <a:t>2.03 </a:t>
            </a:r>
            <a:r>
              <a:rPr lang="en-US" dirty="0" err="1" smtClean="0">
                <a:solidFill>
                  <a:schemeClr val="bg1">
                    <a:lumMod val="50000"/>
                  </a:schemeClr>
                </a:solidFill>
              </a:rPr>
              <a:t>ms</a:t>
            </a:r>
            <a:r>
              <a:rPr lang="en-US" dirty="0" smtClean="0">
                <a:solidFill>
                  <a:schemeClr val="bg1">
                    <a:lumMod val="50000"/>
                  </a:schemeClr>
                </a:solidFill>
              </a:rPr>
              <a:t> read-out, 25 Hz</a:t>
            </a:r>
          </a:p>
          <a:p>
            <a:pPr lvl="1"/>
            <a:r>
              <a:rPr lang="en-US" dirty="0" smtClean="0">
                <a:solidFill>
                  <a:schemeClr val="bg1">
                    <a:lumMod val="50000"/>
                  </a:schemeClr>
                </a:solidFill>
              </a:rPr>
              <a:t>200 s data set @ 30 </a:t>
            </a:r>
            <a:r>
              <a:rPr lang="en-US" dirty="0" err="1" smtClean="0">
                <a:solidFill>
                  <a:schemeClr val="bg1">
                    <a:lumMod val="50000"/>
                  </a:schemeClr>
                </a:solidFill>
              </a:rPr>
              <a:t>MGy</a:t>
            </a:r>
            <a:endParaRPr lang="en-US" dirty="0" smtClean="0">
              <a:solidFill>
                <a:schemeClr val="bg1">
                  <a:lumMod val="50000"/>
                </a:schemeClr>
              </a:solidFill>
            </a:endParaRPr>
          </a:p>
          <a:p>
            <a:pPr lvl="1"/>
            <a:r>
              <a:rPr lang="en-US" dirty="0" smtClean="0">
                <a:solidFill>
                  <a:schemeClr val="bg1">
                    <a:lumMod val="50000"/>
                  </a:schemeClr>
                </a:solidFill>
              </a:rPr>
              <a:t>10 min/mm</a:t>
            </a:r>
            <a:r>
              <a:rPr lang="en-US" baseline="30000" dirty="0" smtClean="0">
                <a:solidFill>
                  <a:schemeClr val="bg1">
                    <a:lumMod val="50000"/>
                  </a:schemeClr>
                </a:solidFill>
              </a:rPr>
              <a:t>2</a:t>
            </a:r>
            <a:r>
              <a:rPr lang="en-US" dirty="0" smtClean="0">
                <a:solidFill>
                  <a:schemeClr val="bg1">
                    <a:lumMod val="50000"/>
                  </a:schemeClr>
                </a:solidFill>
              </a:rPr>
              <a:t> raster 1% </a:t>
            </a:r>
            <a:r>
              <a:rPr lang="en-US" dirty="0" err="1" smtClean="0">
                <a:solidFill>
                  <a:schemeClr val="bg1">
                    <a:lumMod val="50000"/>
                  </a:schemeClr>
                </a:solidFill>
              </a:rPr>
              <a:t>lifedose</a:t>
            </a:r>
            <a:endParaRPr lang="en-US" dirty="0" smtClean="0">
              <a:solidFill>
                <a:schemeClr val="bg1">
                  <a:lumMod val="50000"/>
                </a:schemeClr>
              </a:solidFill>
            </a:endParaRPr>
          </a:p>
          <a:p>
            <a:r>
              <a:rPr lang="en-US" dirty="0" smtClean="0">
                <a:solidFill>
                  <a:schemeClr val="bg1">
                    <a:lumMod val="50000"/>
                  </a:schemeClr>
                </a:solidFill>
              </a:rPr>
              <a:t>20 bits</a:t>
            </a:r>
          </a:p>
          <a:p>
            <a:r>
              <a:rPr lang="en-US" dirty="0" smtClean="0">
                <a:solidFill>
                  <a:schemeClr val="bg1">
                    <a:lumMod val="50000"/>
                  </a:schemeClr>
                </a:solidFill>
              </a:rPr>
              <a:t>8.5% inactive area</a:t>
            </a:r>
          </a:p>
          <a:p>
            <a:r>
              <a:rPr lang="en-US" dirty="0" smtClean="0">
                <a:solidFill>
                  <a:schemeClr val="bg1">
                    <a:lumMod val="50000"/>
                  </a:schemeClr>
                </a:solidFill>
              </a:rPr>
              <a:t>430 mm face, 172 </a:t>
            </a:r>
            <a:r>
              <a:rPr lang="el-GR" dirty="0" smtClean="0">
                <a:solidFill>
                  <a:schemeClr val="bg1">
                    <a:lumMod val="50000"/>
                  </a:schemeClr>
                </a:solidFill>
              </a:rPr>
              <a:t>μ</a:t>
            </a:r>
            <a:r>
              <a:rPr lang="en-US" dirty="0" smtClean="0">
                <a:solidFill>
                  <a:schemeClr val="bg1">
                    <a:lumMod val="50000"/>
                  </a:schemeClr>
                </a:solidFill>
              </a:rPr>
              <a:t>m PSF</a:t>
            </a:r>
          </a:p>
          <a:p>
            <a:pPr lvl="1"/>
            <a:r>
              <a:rPr lang="en-US" dirty="0" smtClean="0">
                <a:solidFill>
                  <a:schemeClr val="bg1">
                    <a:lumMod val="50000"/>
                  </a:schemeClr>
                </a:solidFill>
              </a:rPr>
              <a:t>833 orders across face</a:t>
            </a:r>
          </a:p>
          <a:p>
            <a:r>
              <a:rPr lang="en-US" dirty="0" smtClean="0">
                <a:solidFill>
                  <a:schemeClr val="bg1">
                    <a:lumMod val="50000"/>
                  </a:schemeClr>
                </a:solidFill>
              </a:rPr>
              <a:t>Max 10</a:t>
            </a:r>
            <a:r>
              <a:rPr lang="en-US" baseline="30000" dirty="0" smtClean="0">
                <a:solidFill>
                  <a:schemeClr val="bg1">
                    <a:lumMod val="50000"/>
                  </a:schemeClr>
                </a:solidFill>
              </a:rPr>
              <a:t>7</a:t>
            </a:r>
            <a:r>
              <a:rPr lang="en-US" dirty="0" smtClean="0">
                <a:solidFill>
                  <a:schemeClr val="bg1">
                    <a:lumMod val="50000"/>
                  </a:schemeClr>
                </a:solidFill>
              </a:rPr>
              <a:t> </a:t>
            </a:r>
            <a:r>
              <a:rPr lang="en-US" dirty="0" err="1" smtClean="0">
                <a:solidFill>
                  <a:schemeClr val="bg1">
                    <a:lumMod val="50000"/>
                  </a:schemeClr>
                </a:solidFill>
              </a:rPr>
              <a:t>ph</a:t>
            </a:r>
            <a:r>
              <a:rPr lang="en-US" dirty="0" smtClean="0">
                <a:solidFill>
                  <a:schemeClr val="bg1">
                    <a:lumMod val="50000"/>
                  </a:schemeClr>
                </a:solidFill>
              </a:rPr>
              <a:t>/s/pix</a:t>
            </a:r>
          </a:p>
          <a:p>
            <a:r>
              <a:rPr lang="en-US" dirty="0" smtClean="0">
                <a:solidFill>
                  <a:srgbClr val="C00000"/>
                </a:solidFill>
              </a:rPr>
              <a:t>&lt; 1% SHSSS error</a:t>
            </a:r>
          </a:p>
          <a:p>
            <a:pPr lvl="1"/>
            <a:r>
              <a:rPr lang="en-US" dirty="0" smtClean="0">
                <a:solidFill>
                  <a:srgbClr val="C00000"/>
                </a:solidFill>
              </a:rPr>
              <a:t>S-SAD, 5 </a:t>
            </a:r>
            <a:r>
              <a:rPr lang="en-US" dirty="0" err="1" smtClean="0">
                <a:solidFill>
                  <a:srgbClr val="C00000"/>
                </a:solidFill>
              </a:rPr>
              <a:t>keV</a:t>
            </a:r>
            <a:r>
              <a:rPr lang="en-US" dirty="0" smtClean="0">
                <a:solidFill>
                  <a:srgbClr val="C00000"/>
                </a:solidFill>
              </a:rPr>
              <a:t>?</a:t>
            </a:r>
          </a:p>
        </p:txBody>
      </p:sp>
    </p:spTree>
    <p:extLst>
      <p:ext uri="{BB962C8B-B14F-4D97-AF65-F5344CB8AC3E}">
        <p14:creationId xmlns:p14="http://schemas.microsoft.com/office/powerpoint/2010/main" val="12539990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dirty="0" smtClean="0"/>
              <a:t>Averaging with systematic error</a:t>
            </a:r>
            <a:endParaRPr lang="en-US"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293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831.als.lbl.gov/~jamesh/calibration/adsc_b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252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831.als.lbl.gov/~jamesh/calibration/adsc_bw_z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12520"/>
            <a:ext cx="30480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05200" y="1493520"/>
            <a:ext cx="2362200" cy="2590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1112520"/>
            <a:ext cx="2133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66" y="237733"/>
            <a:ext cx="8792600" cy="584775"/>
          </a:xfrm>
          <a:prstGeom prst="rect">
            <a:avLst/>
          </a:prstGeom>
          <a:noFill/>
        </p:spPr>
        <p:txBody>
          <a:bodyPr wrap="none" rtlCol="0">
            <a:spAutoFit/>
          </a:bodyPr>
          <a:lstStyle/>
          <a:p>
            <a:r>
              <a:rPr lang="en-US" sz="3200" dirty="0" err="1" smtClean="0">
                <a:solidFill>
                  <a:srgbClr val="000000"/>
                </a:solidFill>
              </a:rPr>
              <a:t>Gd</a:t>
            </a:r>
            <a:r>
              <a:rPr lang="en-US" sz="3200" dirty="0" smtClean="0">
                <a:solidFill>
                  <a:srgbClr val="000000"/>
                </a:solidFill>
              </a:rPr>
              <a:t> edge-contrast map of ADSC Q315r detector</a:t>
            </a:r>
            <a:endParaRPr lang="en-US" sz="3200" dirty="0">
              <a:solidFill>
                <a:srgbClr val="000000"/>
              </a:solidFill>
            </a:endParaRPr>
          </a:p>
        </p:txBody>
      </p:sp>
      <p:grpSp>
        <p:nvGrpSpPr>
          <p:cNvPr id="9" name="Group 8"/>
          <p:cNvGrpSpPr/>
          <p:nvPr/>
        </p:nvGrpSpPr>
        <p:grpSpPr>
          <a:xfrm>
            <a:off x="6458857" y="4770510"/>
            <a:ext cx="1807759" cy="1477328"/>
            <a:chOff x="72556" y="3222925"/>
            <a:chExt cx="1807759" cy="1477328"/>
          </a:xfrm>
        </p:grpSpPr>
        <p:sp>
          <p:nvSpPr>
            <p:cNvPr id="10" name="Rectangle 9"/>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26446" y="3222925"/>
              <a:ext cx="1253869"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10%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10% low</a:t>
              </a:r>
            </a:p>
          </p:txBody>
        </p:sp>
        <p:cxnSp>
          <p:nvCxnSpPr>
            <p:cNvPr id="12" name="Straight Connector 11"/>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29824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42" presetClass="path" presetSubtype="0" fill="hold" nodeType="withEffect">
                                  <p:stCondLst>
                                    <p:cond delay="0"/>
                                  </p:stCondLst>
                                  <p:childTnLst>
                                    <p:animMotion origin="layout" path="M -0.41337 -0.18565 L 5.55556E-7 1.11111E-6 " pathEditMode="relative" rAng="0" ptsTypes="AA">
                                      <p:cBhvr>
                                        <p:cTn id="8" dur="2000" fill="hold"/>
                                        <p:tgtEl>
                                          <p:spTgt spid="2052"/>
                                        </p:tgtEl>
                                        <p:attrNameLst>
                                          <p:attrName>ppt_x</p:attrName>
                                          <p:attrName>ppt_y</p:attrName>
                                        </p:attrNameLst>
                                      </p:cBhvr>
                                      <p:rCtr x="20660" y="9282"/>
                                    </p:animMotion>
                                  </p:childTnLst>
                                </p:cTn>
                              </p:par>
                              <p:par>
                                <p:cTn id="9" presetID="53" presetClass="entr" presetSubtype="16"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000" fill="hold"/>
                                        <p:tgtEl>
                                          <p:spTgt spid="2052"/>
                                        </p:tgtEl>
                                        <p:attrNameLst>
                                          <p:attrName>ppt_w</p:attrName>
                                        </p:attrNameLst>
                                      </p:cBhvr>
                                      <p:tavLst>
                                        <p:tav tm="0">
                                          <p:val>
                                            <p:fltVal val="0"/>
                                          </p:val>
                                        </p:tav>
                                        <p:tav tm="100000">
                                          <p:val>
                                            <p:strVal val="#ppt_w"/>
                                          </p:val>
                                        </p:tav>
                                      </p:tavLst>
                                    </p:anim>
                                    <p:anim calcmode="lin" valueType="num">
                                      <p:cBhvr>
                                        <p:cTn id="12" dur="2000" fill="hold"/>
                                        <p:tgtEl>
                                          <p:spTgt spid="2052"/>
                                        </p:tgtEl>
                                        <p:attrNameLst>
                                          <p:attrName>ppt_h</p:attrName>
                                        </p:attrNameLst>
                                      </p:cBhvr>
                                      <p:tavLst>
                                        <p:tav tm="0">
                                          <p:val>
                                            <p:fltVal val="0"/>
                                          </p:val>
                                        </p:tav>
                                        <p:tav tm="100000">
                                          <p:val>
                                            <p:strVal val="#ppt_h"/>
                                          </p:val>
                                        </p:tav>
                                      </p:tavLst>
                                    </p:anim>
                                    <p:animEffect transition="in" filter="fade">
                                      <p:cBhvr>
                                        <p:cTn id="13" dur="2000"/>
                                        <p:tgtEl>
                                          <p:spTgt spid="2052"/>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89091"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638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rPr>
              <a:t>photon energy (keV)</a:t>
            </a:r>
          </a:p>
        </p:txBody>
      </p:sp>
      <p:sp>
        <p:nvSpPr>
          <p:cNvPr id="89093"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rPr>
              <a:t>Relative absorption depth</a:t>
            </a:r>
          </a:p>
        </p:txBody>
      </p:sp>
      <p:sp>
        <p:nvSpPr>
          <p:cNvPr id="890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890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same = good!</a:t>
            </a:r>
          </a:p>
        </p:txBody>
      </p:sp>
      <p:sp>
        <p:nvSpPr>
          <p:cNvPr id="890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890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0000"/>
                </a:solidFill>
              </a:rPr>
              <a:t>bad!</a:t>
            </a:r>
          </a:p>
        </p:txBody>
      </p:sp>
      <p:sp>
        <p:nvSpPr>
          <p:cNvPr id="890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30248727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863878" y="786718"/>
            <a:ext cx="3648756"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 → 0.3% error</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
        <p:nvSpPr>
          <p:cNvPr id="3" name="Rectangle 2"/>
          <p:cNvSpPr/>
          <p:nvPr/>
        </p:nvSpPr>
        <p:spPr>
          <a:xfrm>
            <a:off x="4688256" y="3121783"/>
            <a:ext cx="3069817" cy="646331"/>
          </a:xfrm>
          <a:prstGeom prst="rect">
            <a:avLst/>
          </a:prstGeom>
        </p:spPr>
        <p:txBody>
          <a:bodyPr wrap="square">
            <a:spAutoFit/>
          </a:bodyPr>
          <a:lstStyle/>
          <a:p>
            <a:r>
              <a:rPr lang="en-US" dirty="0" err="1" smtClean="0">
                <a:solidFill>
                  <a:srgbClr val="FFFFFF"/>
                </a:solidFill>
                <a:effectLst>
                  <a:outerShdw blurRad="38100" dist="38100" dir="2700000" algn="tl">
                    <a:srgbClr val="000000">
                      <a:alpha val="43137"/>
                    </a:srgbClr>
                  </a:outerShdw>
                </a:effectLst>
              </a:rPr>
              <a:t>Gollwitzer</a:t>
            </a:r>
            <a:r>
              <a:rPr lang="en-US" dirty="0">
                <a:solidFill>
                  <a:srgbClr val="FFFFFF"/>
                </a:solidFill>
                <a:effectLst>
                  <a:outerShdw blurRad="38100" dist="38100" dir="2700000" algn="tl">
                    <a:srgbClr val="000000">
                      <a:alpha val="43137"/>
                    </a:srgbClr>
                  </a:outerShdw>
                </a:effectLst>
              </a:rPr>
              <a:t> </a:t>
            </a:r>
            <a:r>
              <a:rPr lang="en-US" dirty="0" smtClean="0">
                <a:solidFill>
                  <a:srgbClr val="FFFFFF"/>
                </a:solidFill>
                <a:effectLst>
                  <a:outerShdw blurRad="38100" dist="38100" dir="2700000" algn="tl">
                    <a:srgbClr val="000000">
                      <a:alpha val="43137"/>
                    </a:srgbClr>
                  </a:outerShdw>
                </a:effectLst>
              </a:rPr>
              <a:t>&amp; </a:t>
            </a:r>
            <a:r>
              <a:rPr lang="en-US" dirty="0" err="1" smtClean="0">
                <a:solidFill>
                  <a:srgbClr val="FFFFFF"/>
                </a:solidFill>
                <a:effectLst>
                  <a:outerShdw blurRad="38100" dist="38100" dir="2700000" algn="tl">
                    <a:srgbClr val="000000">
                      <a:alpha val="43137"/>
                    </a:srgbClr>
                  </a:outerShdw>
                </a:effectLst>
              </a:rPr>
              <a:t>Krumrey</a:t>
            </a:r>
            <a:r>
              <a:rPr lang="en-US" dirty="0" smtClean="0">
                <a:solidFill>
                  <a:srgbClr val="FFFFFF"/>
                </a:solidFill>
                <a:effectLst>
                  <a:outerShdw blurRad="38100" dist="38100" dir="2700000" algn="tl">
                    <a:srgbClr val="000000">
                      <a:alpha val="43137"/>
                    </a:srgbClr>
                  </a:outerShdw>
                </a:effectLst>
              </a:rPr>
              <a:t> (2014) </a:t>
            </a:r>
          </a:p>
          <a:p>
            <a:r>
              <a:rPr lang="en-US" dirty="0" smtClean="0">
                <a:solidFill>
                  <a:srgbClr val="FFFFFF"/>
                </a:solidFill>
                <a:effectLst>
                  <a:outerShdw blurRad="38100" dist="38100" dir="2700000" algn="tl">
                    <a:srgbClr val="000000">
                      <a:alpha val="43137"/>
                    </a:srgbClr>
                  </a:outerShdw>
                </a:effectLst>
              </a:rPr>
              <a:t>J. Appl. </a:t>
            </a:r>
            <a:r>
              <a:rPr lang="en-US" dirty="0" err="1" smtClean="0">
                <a:solidFill>
                  <a:srgbClr val="FFFFFF"/>
                </a:solidFill>
                <a:effectLst>
                  <a:outerShdw blurRad="38100" dist="38100" dir="2700000" algn="tl">
                    <a:srgbClr val="000000">
                      <a:alpha val="43137"/>
                    </a:srgbClr>
                  </a:outerShdw>
                </a:effectLst>
              </a:rPr>
              <a:t>Cryst</a:t>
            </a:r>
            <a:r>
              <a:rPr lang="en-US" dirty="0" smtClean="0">
                <a:solidFill>
                  <a:srgbClr val="FFFFFF"/>
                </a:solidFill>
                <a:effectLst>
                  <a:outerShdw blurRad="38100" dist="38100" dir="2700000" algn="tl">
                    <a:srgbClr val="000000">
                      <a:alpha val="43137"/>
                    </a:srgbClr>
                  </a:outerShdw>
                </a:effectLst>
              </a:rPr>
              <a:t>. </a:t>
            </a:r>
            <a:r>
              <a:rPr lang="en-US" b="1" dirty="0" smtClean="0">
                <a:solidFill>
                  <a:srgbClr val="FFFFFF"/>
                </a:solidFill>
                <a:effectLst>
                  <a:outerShdw blurRad="38100" dist="38100" dir="2700000" algn="tl">
                    <a:srgbClr val="000000">
                      <a:alpha val="43137"/>
                    </a:srgbClr>
                  </a:outerShdw>
                </a:effectLst>
              </a:rPr>
              <a:t>47</a:t>
            </a:r>
            <a:r>
              <a:rPr lang="en-US" dirty="0" smtClean="0">
                <a:solidFill>
                  <a:srgbClr val="FFFFFF"/>
                </a:solidFill>
                <a:effectLst>
                  <a:outerShdw blurRad="38100" dist="38100" dir="2700000" algn="tl">
                    <a:srgbClr val="000000">
                      <a:alpha val="43137"/>
                    </a:srgbClr>
                  </a:outerShdw>
                </a:effectLst>
              </a:rPr>
              <a:t>, 378</a:t>
            </a: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615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Detector pixels are 3D</a:t>
            </a:r>
            <a:endParaRPr lang="en-US" dirty="0"/>
          </a:p>
        </p:txBody>
      </p:sp>
      <p:sp>
        <p:nvSpPr>
          <p:cNvPr id="7" name="Rectangle 6"/>
          <p:cNvSpPr/>
          <p:nvPr/>
        </p:nvSpPr>
        <p:spPr>
          <a:xfrm>
            <a:off x="914400" y="1752600"/>
            <a:ext cx="466344" cy="2834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17353" y="1295400"/>
            <a:ext cx="979755" cy="461665"/>
          </a:xfrm>
          <a:prstGeom prst="rect">
            <a:avLst/>
          </a:prstGeom>
          <a:noFill/>
        </p:spPr>
        <p:txBody>
          <a:bodyPr wrap="none" rtlCol="0">
            <a:spAutoFit/>
          </a:bodyPr>
          <a:lstStyle/>
          <a:p>
            <a:r>
              <a:rPr lang="en-US" sz="2400" dirty="0" smtClean="0">
                <a:solidFill>
                  <a:srgbClr val="000000"/>
                </a:solidFill>
              </a:rPr>
              <a:t>51 </a:t>
            </a:r>
            <a:r>
              <a:rPr lang="el-GR" sz="2400" dirty="0" smtClean="0">
                <a:solidFill>
                  <a:srgbClr val="000000"/>
                </a:solidFill>
              </a:rPr>
              <a:t>μ</a:t>
            </a:r>
            <a:r>
              <a:rPr lang="en-US" sz="2400" dirty="0" smtClean="0">
                <a:solidFill>
                  <a:srgbClr val="000000"/>
                </a:solidFill>
              </a:rPr>
              <a:t>m</a:t>
            </a:r>
            <a:endParaRPr lang="en-US" sz="2400" dirty="0">
              <a:solidFill>
                <a:srgbClr val="000000"/>
              </a:solidFill>
            </a:endParaRPr>
          </a:p>
        </p:txBody>
      </p:sp>
      <p:sp>
        <p:nvSpPr>
          <p:cNvPr id="12" name="TextBox 11"/>
          <p:cNvSpPr txBox="1"/>
          <p:nvPr/>
        </p:nvSpPr>
        <p:spPr>
          <a:xfrm rot="16200000">
            <a:off x="-443275" y="2805476"/>
            <a:ext cx="1653017" cy="461665"/>
          </a:xfrm>
          <a:prstGeom prst="rect">
            <a:avLst/>
          </a:prstGeom>
          <a:noFill/>
        </p:spPr>
        <p:txBody>
          <a:bodyPr wrap="none" rtlCol="0">
            <a:spAutoFit/>
          </a:bodyPr>
          <a:lstStyle/>
          <a:p>
            <a:r>
              <a:rPr lang="en-US" sz="2400" dirty="0" smtClean="0">
                <a:solidFill>
                  <a:srgbClr val="000000"/>
                </a:solidFill>
              </a:rPr>
              <a:t>31</a:t>
            </a:r>
            <a:r>
              <a:rPr lang="en-US" sz="2400" dirty="0">
                <a:solidFill>
                  <a:srgbClr val="000000"/>
                </a:solidFill>
              </a:rPr>
              <a:t> </a:t>
            </a:r>
            <a:r>
              <a:rPr lang="el-GR" sz="2400" dirty="0">
                <a:solidFill>
                  <a:srgbClr val="000000"/>
                </a:solidFill>
              </a:rPr>
              <a:t>μ</a:t>
            </a:r>
            <a:r>
              <a:rPr lang="en-US" sz="2400" dirty="0" smtClean="0">
                <a:solidFill>
                  <a:srgbClr val="000000"/>
                </a:solidFill>
              </a:rPr>
              <a:t>m thick</a:t>
            </a:r>
            <a:endParaRPr lang="en-US" sz="2400" dirty="0">
              <a:solidFill>
                <a:srgbClr val="000000"/>
              </a:solidFill>
            </a:endParaRPr>
          </a:p>
        </p:txBody>
      </p:sp>
      <p:sp>
        <p:nvSpPr>
          <p:cNvPr id="20" name="TextBox 19"/>
          <p:cNvSpPr txBox="1"/>
          <p:nvPr/>
        </p:nvSpPr>
        <p:spPr>
          <a:xfrm>
            <a:off x="762000" y="2133600"/>
            <a:ext cx="715260" cy="830997"/>
          </a:xfrm>
          <a:prstGeom prst="rect">
            <a:avLst/>
          </a:prstGeom>
          <a:noFill/>
        </p:spPr>
        <p:txBody>
          <a:bodyPr wrap="none" rtlCol="0">
            <a:spAutoFit/>
          </a:bodyPr>
          <a:lstStyle/>
          <a:p>
            <a:r>
              <a:rPr lang="en-US" sz="2400" dirty="0" smtClean="0">
                <a:solidFill>
                  <a:srgbClr val="000000"/>
                </a:solidFill>
              </a:rPr>
              <a:t>17%</a:t>
            </a:r>
          </a:p>
          <a:p>
            <a:r>
              <a:rPr lang="en-US" sz="2400" dirty="0" smtClean="0">
                <a:solidFill>
                  <a:srgbClr val="000000"/>
                </a:solidFill>
              </a:rPr>
              <a:t>loss</a:t>
            </a:r>
            <a:endParaRPr lang="en-US" sz="2400" dirty="0">
              <a:solidFill>
                <a:srgbClr val="000000"/>
              </a:solidFill>
            </a:endParaRPr>
          </a:p>
        </p:txBody>
      </p:sp>
      <p:sp>
        <p:nvSpPr>
          <p:cNvPr id="28" name="TextBox 27"/>
          <p:cNvSpPr txBox="1"/>
          <p:nvPr/>
        </p:nvSpPr>
        <p:spPr>
          <a:xfrm rot="16200000">
            <a:off x="120378" y="3614077"/>
            <a:ext cx="1897314" cy="461665"/>
          </a:xfrm>
          <a:prstGeom prst="rect">
            <a:avLst/>
          </a:prstGeom>
          <a:noFill/>
        </p:spPr>
        <p:txBody>
          <a:bodyPr wrap="none" rtlCol="0">
            <a:spAutoFit/>
          </a:bodyPr>
          <a:lstStyle/>
          <a:p>
            <a:r>
              <a:rPr lang="en-US" sz="2400" dirty="0" smtClean="0">
                <a:solidFill>
                  <a:srgbClr val="000000"/>
                </a:solidFill>
              </a:rPr>
              <a:t>Typical CCD</a:t>
            </a:r>
            <a:endParaRPr lang="en-US" sz="2400" dirty="0">
              <a:solidFill>
                <a:srgbClr val="000000"/>
              </a:solidFill>
            </a:endParaRPr>
          </a:p>
        </p:txBody>
      </p:sp>
      <p:sp>
        <p:nvSpPr>
          <p:cNvPr id="29" name="TextBox 28"/>
          <p:cNvSpPr txBox="1"/>
          <p:nvPr/>
        </p:nvSpPr>
        <p:spPr>
          <a:xfrm>
            <a:off x="152400" y="5791200"/>
            <a:ext cx="4572000" cy="830997"/>
          </a:xfrm>
          <a:prstGeom prst="rect">
            <a:avLst/>
          </a:prstGeom>
          <a:noFill/>
        </p:spPr>
        <p:txBody>
          <a:bodyPr wrap="square" rtlCol="0">
            <a:spAutoFit/>
          </a:bodyPr>
          <a:lstStyle/>
          <a:p>
            <a:r>
              <a:rPr lang="en-US" sz="2400" dirty="0" smtClean="0">
                <a:solidFill>
                  <a:srgbClr val="000000"/>
                </a:solidFill>
              </a:rPr>
              <a:t>Mean Penetration depth 12 </a:t>
            </a:r>
            <a:r>
              <a:rPr lang="en-US" sz="2400" dirty="0" err="1" smtClean="0">
                <a:solidFill>
                  <a:srgbClr val="000000"/>
                </a:solidFill>
              </a:rPr>
              <a:t>keV</a:t>
            </a:r>
            <a:r>
              <a:rPr lang="en-US" sz="2400" dirty="0" smtClean="0">
                <a:solidFill>
                  <a:srgbClr val="000000"/>
                </a:solidFill>
              </a:rPr>
              <a:t>: </a:t>
            </a:r>
          </a:p>
          <a:p>
            <a:r>
              <a:rPr lang="en-US" sz="2400" dirty="0">
                <a:solidFill>
                  <a:srgbClr val="000000"/>
                </a:solidFill>
              </a:rPr>
              <a:t>17.5 </a:t>
            </a:r>
            <a:r>
              <a:rPr lang="el-GR" sz="2400" dirty="0">
                <a:solidFill>
                  <a:srgbClr val="000000"/>
                </a:solidFill>
              </a:rPr>
              <a:t>μ</a:t>
            </a:r>
            <a:r>
              <a:rPr lang="en-US" sz="2400" dirty="0">
                <a:solidFill>
                  <a:srgbClr val="000000"/>
                </a:solidFill>
              </a:rPr>
              <a:t>m </a:t>
            </a:r>
            <a:r>
              <a:rPr lang="en-US" sz="2400" dirty="0" smtClean="0">
                <a:solidFill>
                  <a:srgbClr val="006600"/>
                </a:solidFill>
              </a:rPr>
              <a:t>Gd</a:t>
            </a:r>
            <a:r>
              <a:rPr lang="en-US" sz="2400" baseline="-25000" dirty="0" smtClean="0">
                <a:solidFill>
                  <a:srgbClr val="006600"/>
                </a:solidFill>
              </a:rPr>
              <a:t>2</a:t>
            </a:r>
            <a:r>
              <a:rPr lang="en-US" sz="2400" dirty="0" smtClean="0">
                <a:solidFill>
                  <a:srgbClr val="006600"/>
                </a:solidFill>
              </a:rPr>
              <a:t>O</a:t>
            </a:r>
            <a:r>
              <a:rPr lang="en-US" sz="2400" baseline="-25000" dirty="0" smtClean="0">
                <a:solidFill>
                  <a:srgbClr val="006600"/>
                </a:solidFill>
              </a:rPr>
              <a:t>2</a:t>
            </a:r>
            <a:r>
              <a:rPr lang="en-US" sz="2400" dirty="0" smtClean="0">
                <a:solidFill>
                  <a:srgbClr val="006600"/>
                </a:solidFill>
              </a:rPr>
              <a:t>S       </a:t>
            </a:r>
            <a:r>
              <a:rPr lang="en-US" sz="2400" dirty="0" smtClean="0">
                <a:solidFill>
                  <a:srgbClr val="000000"/>
                </a:solidFill>
              </a:rPr>
              <a:t>237 </a:t>
            </a:r>
            <a:r>
              <a:rPr lang="el-GR" sz="2400" dirty="0">
                <a:solidFill>
                  <a:srgbClr val="000000"/>
                </a:solidFill>
              </a:rPr>
              <a:t>μ</a:t>
            </a:r>
            <a:r>
              <a:rPr lang="en-US" sz="2400" dirty="0">
                <a:solidFill>
                  <a:srgbClr val="000000"/>
                </a:solidFill>
              </a:rPr>
              <a:t>m </a:t>
            </a:r>
            <a:r>
              <a:rPr lang="en-US" sz="2400" dirty="0" smtClean="0">
                <a:solidFill>
                  <a:srgbClr val="FFFFFF">
                    <a:lumMod val="50000"/>
                  </a:srgbClr>
                </a:solidFill>
              </a:rPr>
              <a:t>Si </a:t>
            </a:r>
            <a:r>
              <a:rPr lang="en-US" sz="2400" dirty="0" smtClean="0">
                <a:solidFill>
                  <a:srgbClr val="000000"/>
                </a:solidFill>
              </a:rPr>
              <a:t>       </a:t>
            </a:r>
            <a:endParaRPr lang="en-US" sz="2400" dirty="0">
              <a:solidFill>
                <a:srgbClr val="006600"/>
              </a:solidFill>
            </a:endParaRPr>
          </a:p>
        </p:txBody>
      </p:sp>
      <p:sp>
        <p:nvSpPr>
          <p:cNvPr id="37" name="Freeform 36"/>
          <p:cNvSpPr/>
          <p:nvPr/>
        </p:nvSpPr>
        <p:spPr>
          <a:xfrm>
            <a:off x="443095" y="1886857"/>
            <a:ext cx="355191" cy="362857"/>
          </a:xfrm>
          <a:custGeom>
            <a:avLst/>
            <a:gdLst>
              <a:gd name="connsiteX0" fmla="*/ 355191 w 355191"/>
              <a:gd name="connsiteY0" fmla="*/ 0 h 362857"/>
              <a:gd name="connsiteX1" fmla="*/ 35876 w 355191"/>
              <a:gd name="connsiteY1" fmla="*/ 130629 h 362857"/>
              <a:gd name="connsiteX2" fmla="*/ 21362 w 355191"/>
              <a:gd name="connsiteY2" fmla="*/ 362857 h 362857"/>
            </a:gdLst>
            <a:ahLst/>
            <a:cxnLst>
              <a:cxn ang="0">
                <a:pos x="connsiteX0" y="connsiteY0"/>
              </a:cxn>
              <a:cxn ang="0">
                <a:pos x="connsiteX1" y="connsiteY1"/>
              </a:cxn>
              <a:cxn ang="0">
                <a:pos x="connsiteX2" y="connsiteY2"/>
              </a:cxn>
            </a:cxnLst>
            <a:rect l="l" t="t" r="r" b="b"/>
            <a:pathLst>
              <a:path w="355191" h="362857">
                <a:moveTo>
                  <a:pt x="355191" y="0"/>
                </a:moveTo>
                <a:cubicBezTo>
                  <a:pt x="223352" y="35076"/>
                  <a:pt x="91514" y="70153"/>
                  <a:pt x="35876" y="130629"/>
                </a:cubicBezTo>
                <a:cubicBezTo>
                  <a:pt x="-19762" y="191105"/>
                  <a:pt x="800" y="276981"/>
                  <a:pt x="21362" y="362857"/>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1" name="Straight Arrow Connector 20"/>
          <p:cNvCxnSpPr/>
          <p:nvPr/>
        </p:nvCxnSpPr>
        <p:spPr>
          <a:xfrm rot="19800000">
            <a:off x="1181862" y="1742187"/>
            <a:ext cx="0" cy="155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442385" y="1695271"/>
            <a:ext cx="691215" cy="1200329"/>
          </a:xfrm>
          <a:prstGeom prst="rect">
            <a:avLst/>
          </a:prstGeom>
          <a:noFill/>
        </p:spPr>
        <p:txBody>
          <a:bodyPr wrap="none" rtlCol="0">
            <a:spAutoFit/>
          </a:bodyPr>
          <a:lstStyle/>
          <a:p>
            <a:r>
              <a:rPr lang="en-US" sz="2400" dirty="0">
                <a:solidFill>
                  <a:srgbClr val="000000"/>
                </a:solidFill>
              </a:rPr>
              <a:t>8</a:t>
            </a:r>
            <a:r>
              <a:rPr lang="en-US" sz="2400" dirty="0" smtClean="0">
                <a:solidFill>
                  <a:srgbClr val="000000"/>
                </a:solidFill>
              </a:rPr>
              <a:t>%</a:t>
            </a:r>
          </a:p>
          <a:p>
            <a:r>
              <a:rPr lang="en-US" sz="2400" dirty="0">
                <a:solidFill>
                  <a:srgbClr val="000000"/>
                </a:solidFill>
              </a:rPr>
              <a:t>s</a:t>
            </a:r>
            <a:r>
              <a:rPr lang="en-US" sz="2400" dirty="0" smtClean="0">
                <a:solidFill>
                  <a:srgbClr val="000000"/>
                </a:solidFill>
              </a:rPr>
              <a:t>ide</a:t>
            </a:r>
          </a:p>
          <a:p>
            <a:r>
              <a:rPr lang="en-US" sz="2400" dirty="0" smtClean="0">
                <a:solidFill>
                  <a:srgbClr val="000000"/>
                </a:solidFill>
              </a:rPr>
              <a:t>loss</a:t>
            </a:r>
            <a:endParaRPr lang="en-US" sz="2400" dirty="0">
              <a:solidFill>
                <a:srgbClr val="000000"/>
              </a:solidFill>
            </a:endParaRPr>
          </a:p>
        </p:txBody>
      </p:sp>
      <p:sp>
        <p:nvSpPr>
          <p:cNvPr id="5" name="Rectangle 4"/>
          <p:cNvSpPr/>
          <p:nvPr/>
        </p:nvSpPr>
        <p:spPr>
          <a:xfrm>
            <a:off x="3515814" y="1752600"/>
            <a:ext cx="1572768" cy="2926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3723078" y="1295400"/>
            <a:ext cx="1135247" cy="461665"/>
          </a:xfrm>
          <a:prstGeom prst="rect">
            <a:avLst/>
          </a:prstGeom>
          <a:noFill/>
        </p:spPr>
        <p:txBody>
          <a:bodyPr wrap="none" rtlCol="0">
            <a:spAutoFit/>
          </a:bodyPr>
          <a:lstStyle/>
          <a:p>
            <a:r>
              <a:rPr lang="en-US" sz="2400" dirty="0" smtClean="0">
                <a:solidFill>
                  <a:srgbClr val="000000"/>
                </a:solidFill>
              </a:rPr>
              <a:t>172</a:t>
            </a:r>
            <a:r>
              <a:rPr lang="en-US" sz="2400" dirty="0">
                <a:solidFill>
                  <a:srgbClr val="000000"/>
                </a:solidFill>
              </a:rPr>
              <a:t> </a:t>
            </a:r>
            <a:r>
              <a:rPr lang="el-GR" sz="2400" dirty="0">
                <a:solidFill>
                  <a:srgbClr val="000000"/>
                </a:solidFill>
              </a:rPr>
              <a:t>μ</a:t>
            </a:r>
            <a:r>
              <a:rPr lang="en-US" sz="2400" dirty="0">
                <a:solidFill>
                  <a:srgbClr val="000000"/>
                </a:solidFill>
              </a:rPr>
              <a:t>m</a:t>
            </a:r>
          </a:p>
        </p:txBody>
      </p:sp>
      <p:sp>
        <p:nvSpPr>
          <p:cNvPr id="17" name="TextBox 16"/>
          <p:cNvSpPr txBox="1"/>
          <p:nvPr/>
        </p:nvSpPr>
        <p:spPr>
          <a:xfrm>
            <a:off x="3609003" y="4648200"/>
            <a:ext cx="1257075" cy="461665"/>
          </a:xfrm>
          <a:prstGeom prst="rect">
            <a:avLst/>
          </a:prstGeom>
          <a:noFill/>
        </p:spPr>
        <p:txBody>
          <a:bodyPr wrap="none" rtlCol="0">
            <a:spAutoFit/>
          </a:bodyPr>
          <a:lstStyle/>
          <a:p>
            <a:r>
              <a:rPr lang="en-US" sz="2400" dirty="0" smtClean="0">
                <a:solidFill>
                  <a:srgbClr val="000000"/>
                </a:solidFill>
              </a:rPr>
              <a:t>26% loss</a:t>
            </a:r>
            <a:endParaRPr lang="en-US" sz="2400" dirty="0">
              <a:solidFill>
                <a:srgbClr val="000000"/>
              </a:solidFill>
            </a:endParaRPr>
          </a:p>
        </p:txBody>
      </p:sp>
      <p:sp>
        <p:nvSpPr>
          <p:cNvPr id="22" name="TextBox 21"/>
          <p:cNvSpPr txBox="1"/>
          <p:nvPr/>
        </p:nvSpPr>
        <p:spPr>
          <a:xfrm rot="16200000">
            <a:off x="2363858" y="3537191"/>
            <a:ext cx="1808508" cy="461665"/>
          </a:xfrm>
          <a:prstGeom prst="rect">
            <a:avLst/>
          </a:prstGeom>
          <a:noFill/>
        </p:spPr>
        <p:txBody>
          <a:bodyPr wrap="none" rtlCol="0">
            <a:spAutoFit/>
          </a:bodyPr>
          <a:lstStyle/>
          <a:p>
            <a:r>
              <a:rPr lang="en-US" sz="2400" dirty="0" smtClean="0">
                <a:solidFill>
                  <a:srgbClr val="000000"/>
                </a:solidFill>
              </a:rPr>
              <a:t>320</a:t>
            </a:r>
            <a:r>
              <a:rPr lang="en-US" sz="2400" dirty="0">
                <a:solidFill>
                  <a:srgbClr val="000000"/>
                </a:solidFill>
              </a:rPr>
              <a:t> </a:t>
            </a:r>
            <a:r>
              <a:rPr lang="el-GR" sz="2400" dirty="0">
                <a:solidFill>
                  <a:srgbClr val="000000"/>
                </a:solidFill>
              </a:rPr>
              <a:t>μ</a:t>
            </a:r>
            <a:r>
              <a:rPr lang="en-US" sz="2400" dirty="0" smtClean="0">
                <a:solidFill>
                  <a:srgbClr val="000000"/>
                </a:solidFill>
              </a:rPr>
              <a:t>m thick</a:t>
            </a:r>
            <a:endParaRPr lang="en-US" sz="2400" dirty="0">
              <a:solidFill>
                <a:srgbClr val="000000"/>
              </a:solidFill>
            </a:endParaRPr>
          </a:p>
        </p:txBody>
      </p:sp>
      <p:sp>
        <p:nvSpPr>
          <p:cNvPr id="25" name="TextBox 24"/>
          <p:cNvSpPr txBox="1"/>
          <p:nvPr/>
        </p:nvSpPr>
        <p:spPr>
          <a:xfrm rot="16200000">
            <a:off x="3751841" y="3095437"/>
            <a:ext cx="1013739" cy="461665"/>
          </a:xfrm>
          <a:prstGeom prst="rect">
            <a:avLst/>
          </a:prstGeom>
          <a:noFill/>
        </p:spPr>
        <p:txBody>
          <a:bodyPr wrap="none" rtlCol="0">
            <a:spAutoFit/>
          </a:bodyPr>
          <a:lstStyle/>
          <a:p>
            <a:r>
              <a:rPr lang="en-US" sz="2400" dirty="0" smtClean="0">
                <a:solidFill>
                  <a:srgbClr val="000000"/>
                </a:solidFill>
              </a:rPr>
              <a:t>Pilatus</a:t>
            </a:r>
            <a:endParaRPr lang="en-US" sz="2400" dirty="0">
              <a:solidFill>
                <a:srgbClr val="000000"/>
              </a:solidFill>
            </a:endParaRPr>
          </a:p>
        </p:txBody>
      </p:sp>
      <p:cxnSp>
        <p:nvCxnSpPr>
          <p:cNvPr id="14" name="Straight Arrow Connector 13"/>
          <p:cNvCxnSpPr/>
          <p:nvPr/>
        </p:nvCxnSpPr>
        <p:spPr>
          <a:xfrm rot="19800000">
            <a:off x="4798261"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094678" y="1695271"/>
            <a:ext cx="715260" cy="1200329"/>
          </a:xfrm>
          <a:prstGeom prst="rect">
            <a:avLst/>
          </a:prstGeom>
          <a:noFill/>
        </p:spPr>
        <p:txBody>
          <a:bodyPr wrap="none" rtlCol="0">
            <a:spAutoFit/>
          </a:bodyPr>
          <a:lstStyle/>
          <a:p>
            <a:r>
              <a:rPr lang="en-US" sz="2400" dirty="0" smtClean="0">
                <a:solidFill>
                  <a:srgbClr val="000000"/>
                </a:solidFill>
              </a:rPr>
              <a:t>53%</a:t>
            </a:r>
          </a:p>
          <a:p>
            <a:r>
              <a:rPr lang="en-US" sz="2400" dirty="0">
                <a:solidFill>
                  <a:srgbClr val="000000"/>
                </a:solidFill>
              </a:rPr>
              <a:t>s</a:t>
            </a:r>
            <a:r>
              <a:rPr lang="en-US" sz="2400" dirty="0" smtClean="0">
                <a:solidFill>
                  <a:srgbClr val="000000"/>
                </a:solidFill>
              </a:rPr>
              <a:t>ide</a:t>
            </a:r>
          </a:p>
          <a:p>
            <a:r>
              <a:rPr lang="en-US" sz="2400" dirty="0" smtClean="0">
                <a:solidFill>
                  <a:srgbClr val="000000"/>
                </a:solidFill>
              </a:rPr>
              <a:t>loss</a:t>
            </a:r>
            <a:endParaRPr lang="en-US" sz="2400" dirty="0">
              <a:solidFill>
                <a:srgbClr val="000000"/>
              </a:solidFill>
            </a:endParaRPr>
          </a:p>
        </p:txBody>
      </p:sp>
      <p:sp>
        <p:nvSpPr>
          <p:cNvPr id="40" name="TextBox 39"/>
          <p:cNvSpPr txBox="1"/>
          <p:nvPr/>
        </p:nvSpPr>
        <p:spPr>
          <a:xfrm rot="3600000">
            <a:off x="3970677" y="2112542"/>
            <a:ext cx="868507" cy="369332"/>
          </a:xfrm>
          <a:prstGeom prst="rect">
            <a:avLst/>
          </a:prstGeom>
          <a:noFill/>
        </p:spPr>
        <p:txBody>
          <a:bodyPr wrap="none" rtlCol="0">
            <a:spAutoFit/>
          </a:bodyPr>
          <a:lstStyle/>
          <a:p>
            <a:r>
              <a:rPr lang="en-US" dirty="0" smtClean="0">
                <a:solidFill>
                  <a:srgbClr val="000000"/>
                </a:solidFill>
              </a:rPr>
              <a:t>photon</a:t>
            </a:r>
            <a:endParaRPr lang="en-US" dirty="0">
              <a:solidFill>
                <a:srgbClr val="000000"/>
              </a:solidFill>
            </a:endParaRPr>
          </a:p>
        </p:txBody>
      </p:sp>
      <p:sp>
        <p:nvSpPr>
          <p:cNvPr id="4" name="Rectangle 3"/>
          <p:cNvSpPr/>
          <p:nvPr/>
        </p:nvSpPr>
        <p:spPr>
          <a:xfrm>
            <a:off x="7084644" y="1752600"/>
            <a:ext cx="685800" cy="411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6935292" y="1290935"/>
            <a:ext cx="979755" cy="461665"/>
          </a:xfrm>
          <a:prstGeom prst="rect">
            <a:avLst/>
          </a:prstGeom>
          <a:noFill/>
        </p:spPr>
        <p:txBody>
          <a:bodyPr wrap="none" rtlCol="0">
            <a:spAutoFit/>
          </a:bodyPr>
          <a:lstStyle/>
          <a:p>
            <a:r>
              <a:rPr lang="en-US" sz="2400" dirty="0" smtClean="0">
                <a:solidFill>
                  <a:srgbClr val="000000"/>
                </a:solidFill>
              </a:rPr>
              <a:t>75</a:t>
            </a:r>
            <a:r>
              <a:rPr lang="en-US" sz="2400" dirty="0">
                <a:solidFill>
                  <a:srgbClr val="000000"/>
                </a:solidFill>
              </a:rPr>
              <a:t> </a:t>
            </a:r>
            <a:r>
              <a:rPr lang="el-GR" sz="2400" dirty="0">
                <a:solidFill>
                  <a:srgbClr val="000000"/>
                </a:solidFill>
              </a:rPr>
              <a:t>μ</a:t>
            </a:r>
            <a:r>
              <a:rPr lang="en-US" sz="2400" dirty="0">
                <a:solidFill>
                  <a:srgbClr val="000000"/>
                </a:solidFill>
              </a:rPr>
              <a:t>m</a:t>
            </a:r>
          </a:p>
        </p:txBody>
      </p:sp>
      <p:sp>
        <p:nvSpPr>
          <p:cNvPr id="18" name="TextBox 17"/>
          <p:cNvSpPr txBox="1"/>
          <p:nvPr/>
        </p:nvSpPr>
        <p:spPr>
          <a:xfrm>
            <a:off x="7087692" y="5791200"/>
            <a:ext cx="715260" cy="830997"/>
          </a:xfrm>
          <a:prstGeom prst="rect">
            <a:avLst/>
          </a:prstGeom>
          <a:noFill/>
        </p:spPr>
        <p:txBody>
          <a:bodyPr wrap="none" rtlCol="0">
            <a:spAutoFit/>
          </a:bodyPr>
          <a:lstStyle/>
          <a:p>
            <a:r>
              <a:rPr lang="en-US" sz="2400" dirty="0" smtClean="0">
                <a:solidFill>
                  <a:srgbClr val="000000"/>
                </a:solidFill>
              </a:rPr>
              <a:t>15%</a:t>
            </a:r>
          </a:p>
          <a:p>
            <a:r>
              <a:rPr lang="en-US" sz="2400" dirty="0" smtClean="0">
                <a:solidFill>
                  <a:srgbClr val="000000"/>
                </a:solidFill>
              </a:rPr>
              <a:t>loss</a:t>
            </a:r>
            <a:endParaRPr lang="en-US" sz="2400" dirty="0">
              <a:solidFill>
                <a:srgbClr val="000000"/>
              </a:solidFill>
            </a:endParaRPr>
          </a:p>
        </p:txBody>
      </p:sp>
      <p:sp>
        <p:nvSpPr>
          <p:cNvPr id="23" name="TextBox 22"/>
          <p:cNvSpPr txBox="1"/>
          <p:nvPr/>
        </p:nvSpPr>
        <p:spPr>
          <a:xfrm rot="16200000">
            <a:off x="5957072" y="4680191"/>
            <a:ext cx="1808508" cy="461665"/>
          </a:xfrm>
          <a:prstGeom prst="rect">
            <a:avLst/>
          </a:prstGeom>
          <a:noFill/>
        </p:spPr>
        <p:txBody>
          <a:bodyPr wrap="none" rtlCol="0">
            <a:spAutoFit/>
          </a:bodyPr>
          <a:lstStyle/>
          <a:p>
            <a:r>
              <a:rPr lang="en-US" sz="2400" dirty="0" smtClean="0">
                <a:solidFill>
                  <a:srgbClr val="000000"/>
                </a:solidFill>
              </a:rPr>
              <a:t>450</a:t>
            </a:r>
            <a:r>
              <a:rPr lang="en-US" sz="2400" dirty="0">
                <a:solidFill>
                  <a:srgbClr val="000000"/>
                </a:solidFill>
              </a:rPr>
              <a:t> </a:t>
            </a:r>
            <a:r>
              <a:rPr lang="el-GR" sz="2400" dirty="0">
                <a:solidFill>
                  <a:srgbClr val="000000"/>
                </a:solidFill>
              </a:rPr>
              <a:t>μ</a:t>
            </a:r>
            <a:r>
              <a:rPr lang="en-US" sz="2400" dirty="0" smtClean="0">
                <a:solidFill>
                  <a:srgbClr val="000000"/>
                </a:solidFill>
              </a:rPr>
              <a:t>m thick</a:t>
            </a:r>
            <a:endParaRPr lang="en-US" sz="2400" dirty="0">
              <a:solidFill>
                <a:srgbClr val="000000"/>
              </a:solidFill>
            </a:endParaRPr>
          </a:p>
        </p:txBody>
      </p:sp>
      <p:sp>
        <p:nvSpPr>
          <p:cNvPr id="26" name="TextBox 25"/>
          <p:cNvSpPr txBox="1"/>
          <p:nvPr/>
        </p:nvSpPr>
        <p:spPr>
          <a:xfrm rot="16200000">
            <a:off x="6990287" y="3450206"/>
            <a:ext cx="808876" cy="461665"/>
          </a:xfrm>
          <a:prstGeom prst="rect">
            <a:avLst/>
          </a:prstGeom>
          <a:noFill/>
        </p:spPr>
        <p:txBody>
          <a:bodyPr wrap="none" rtlCol="0">
            <a:spAutoFit/>
          </a:bodyPr>
          <a:lstStyle/>
          <a:p>
            <a:r>
              <a:rPr lang="en-US" sz="2400" dirty="0" err="1" smtClean="0">
                <a:solidFill>
                  <a:srgbClr val="000000"/>
                </a:solidFill>
              </a:rPr>
              <a:t>Eiger</a:t>
            </a:r>
            <a:endParaRPr lang="en-US" sz="2400" dirty="0">
              <a:solidFill>
                <a:srgbClr val="000000"/>
              </a:solidFill>
            </a:endParaRPr>
          </a:p>
        </p:txBody>
      </p:sp>
      <p:cxnSp>
        <p:nvCxnSpPr>
          <p:cNvPr id="15" name="Straight Arrow Connector 14"/>
          <p:cNvCxnSpPr/>
          <p:nvPr/>
        </p:nvCxnSpPr>
        <p:spPr>
          <a:xfrm rot="19800000">
            <a:off x="7934274"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820232" y="1695271"/>
            <a:ext cx="795411" cy="1200329"/>
          </a:xfrm>
          <a:prstGeom prst="rect">
            <a:avLst/>
          </a:prstGeom>
          <a:noFill/>
        </p:spPr>
        <p:txBody>
          <a:bodyPr wrap="none" rtlCol="0">
            <a:spAutoFit/>
          </a:bodyPr>
          <a:lstStyle/>
          <a:p>
            <a:r>
              <a:rPr lang="en-US" sz="2400" dirty="0" smtClean="0">
                <a:solidFill>
                  <a:srgbClr val="000000"/>
                </a:solidFill>
              </a:rPr>
              <a:t>76%</a:t>
            </a:r>
          </a:p>
          <a:p>
            <a:r>
              <a:rPr lang="en-US" sz="2400" dirty="0">
                <a:solidFill>
                  <a:srgbClr val="000000"/>
                </a:solidFill>
              </a:rPr>
              <a:t>s</a:t>
            </a:r>
            <a:r>
              <a:rPr lang="en-US" sz="2400" dirty="0" smtClean="0">
                <a:solidFill>
                  <a:srgbClr val="000000"/>
                </a:solidFill>
              </a:rPr>
              <a:t>ide</a:t>
            </a:r>
          </a:p>
          <a:p>
            <a:r>
              <a:rPr lang="en-US" sz="2400" dirty="0" smtClean="0">
                <a:solidFill>
                  <a:srgbClr val="000000"/>
                </a:solidFill>
              </a:rPr>
              <a:t>  loss</a:t>
            </a:r>
            <a:endParaRPr lang="en-US" sz="2400" dirty="0">
              <a:solidFill>
                <a:srgbClr val="000000"/>
              </a:solidFill>
            </a:endParaRPr>
          </a:p>
        </p:txBody>
      </p:sp>
      <p:sp>
        <p:nvSpPr>
          <p:cNvPr id="41" name="TextBox 40"/>
          <p:cNvSpPr txBox="1"/>
          <p:nvPr/>
        </p:nvSpPr>
        <p:spPr>
          <a:xfrm rot="3600000">
            <a:off x="7030490" y="1960141"/>
            <a:ext cx="868507" cy="369332"/>
          </a:xfrm>
          <a:prstGeom prst="rect">
            <a:avLst/>
          </a:prstGeom>
          <a:noFill/>
        </p:spPr>
        <p:txBody>
          <a:bodyPr wrap="none" rtlCol="0">
            <a:spAutoFit/>
          </a:bodyPr>
          <a:lstStyle/>
          <a:p>
            <a:r>
              <a:rPr lang="en-US" dirty="0" smtClean="0">
                <a:solidFill>
                  <a:srgbClr val="000000"/>
                </a:solidFill>
              </a:rPr>
              <a:t>photon</a:t>
            </a:r>
            <a:endParaRPr lang="en-US" dirty="0">
              <a:solidFill>
                <a:srgbClr val="000000"/>
              </a:solidFill>
            </a:endParaRPr>
          </a:p>
        </p:txBody>
      </p:sp>
      <p:sp>
        <p:nvSpPr>
          <p:cNvPr id="36" name="Rectangle 35"/>
          <p:cNvSpPr/>
          <p:nvPr/>
        </p:nvSpPr>
        <p:spPr>
          <a:xfrm>
            <a:off x="166897" y="5319282"/>
            <a:ext cx="4089581" cy="461665"/>
          </a:xfrm>
          <a:prstGeom prst="rect">
            <a:avLst/>
          </a:prstGeom>
        </p:spPr>
        <p:txBody>
          <a:bodyPr wrap="none">
            <a:spAutoFit/>
          </a:bodyPr>
          <a:lstStyle/>
          <a:p>
            <a:r>
              <a:rPr lang="en-US" sz="2400" dirty="0">
                <a:solidFill>
                  <a:srgbClr val="000000"/>
                </a:solidFill>
              </a:rPr>
              <a:t>Arrival angle of 2 Å spot: 29°</a:t>
            </a:r>
          </a:p>
        </p:txBody>
      </p:sp>
    </p:spTree>
    <p:extLst>
      <p:ext uri="{BB962C8B-B14F-4D97-AF65-F5344CB8AC3E}">
        <p14:creationId xmlns:p14="http://schemas.microsoft.com/office/powerpoint/2010/main" val="32463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4" grpId="0"/>
      <p:bldP spid="17" grpId="0"/>
      <p:bldP spid="31" grpId="0"/>
      <p:bldP spid="40" grpId="0"/>
      <p:bldP spid="18" grpId="0"/>
      <p:bldP spid="32" grpId="0"/>
      <p:bldP spid="41" grpId="0"/>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0" name="TextBox 49"/>
          <p:cNvSpPr txBox="1"/>
          <p:nvPr/>
        </p:nvSpPr>
        <p:spPr>
          <a:xfrm>
            <a:off x="4266166"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1" name="TextBox 50"/>
          <p:cNvSpPr txBox="1"/>
          <p:nvPr/>
        </p:nvSpPr>
        <p:spPr>
          <a:xfrm>
            <a:off x="5550680"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cxnSp>
        <p:nvCxnSpPr>
          <p:cNvPr id="21" name="Straight Connector 20"/>
          <p:cNvCxnSpPr/>
          <p:nvPr/>
        </p:nvCxnSpPr>
        <p:spPr>
          <a:xfrm>
            <a:off x="3820134" y="2521744"/>
            <a:ext cx="0" cy="24454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090251" y="2528765"/>
            <a:ext cx="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50017" y="2511380"/>
            <a:ext cx="0" cy="24557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0"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9" name="TextBox 88"/>
            <p:cNvSpPr txBox="1"/>
            <p:nvPr/>
          </p:nvSpPr>
          <p:spPr>
            <a:xfrm>
              <a:off x="3441110" y="1803607"/>
              <a:ext cx="356188"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a:r>
                <a:rPr lang="en-US" sz="1600" b="1" dirty="0" smtClean="0">
                  <a:solidFill>
                    <a:srgbClr val="000000"/>
                  </a:solidFill>
                  <a:cs typeface="Arial" panose="020B0604020202020204" pitchFamily="34" charset="0"/>
                </a:rPr>
                <a:t>detection</a:t>
              </a:r>
            </a:p>
            <a:p>
              <a:pPr algn="ctr"/>
              <a:r>
                <a:rPr lang="en-US" sz="1600" b="1" dirty="0" smtClean="0">
                  <a:solidFill>
                    <a:srgbClr val="000000"/>
                  </a:solidFill>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a:r>
                <a:rPr lang="en-US" sz="1600" b="1" dirty="0">
                  <a:solidFill>
                    <a:srgbClr val="00B050"/>
                  </a:solidFill>
                  <a:cs typeface="Arial" panose="020B0604020202020204" pitchFamily="34" charset="0"/>
                </a:rPr>
                <a:t>i</a:t>
              </a:r>
              <a:r>
                <a:rPr lang="en-US" sz="1600" b="1" dirty="0" smtClean="0">
                  <a:solidFill>
                    <a:srgbClr val="00B050"/>
                  </a:solidFill>
                  <a:cs typeface="Arial" panose="020B0604020202020204" pitchFamily="34" charset="0"/>
                </a:rPr>
                <a:t>ncoming</a:t>
              </a:r>
            </a:p>
            <a:p>
              <a:pPr algn="ctr"/>
              <a:r>
                <a:rPr lang="en-US" sz="1600" b="1" dirty="0" smtClean="0">
                  <a:solidFill>
                    <a:srgbClr val="00B050"/>
                  </a:solidFill>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2"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PAD: need more than flood-field</a:t>
            </a:r>
            <a:endParaRPr lang="en-US" kern="0" dirty="0">
              <a:solidFill>
                <a:srgbClr val="000000"/>
              </a:solidFill>
            </a:endParaRPr>
          </a:p>
        </p:txBody>
      </p:sp>
    </p:spTree>
    <p:extLst>
      <p:ext uri="{BB962C8B-B14F-4D97-AF65-F5344CB8AC3E}">
        <p14:creationId xmlns:p14="http://schemas.microsoft.com/office/powerpoint/2010/main" val="3814438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80332" y="2525132"/>
            <a:ext cx="5434885"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6" name="Group 5"/>
          <p:cNvGrpSpPr/>
          <p:nvPr/>
        </p:nvGrpSpPr>
        <p:grpSpPr>
          <a:xfrm>
            <a:off x="4999141" y="1593666"/>
            <a:ext cx="2019067" cy="3355351"/>
            <a:chOff x="4999141" y="1593666"/>
            <a:chExt cx="2019067" cy="3355351"/>
          </a:xfrm>
        </p:grpSpPr>
        <p:sp>
          <p:nvSpPr>
            <p:cNvPr id="104" name="Right Brace 103"/>
            <p:cNvSpPr/>
            <p:nvPr/>
          </p:nvSpPr>
          <p:spPr>
            <a:xfrm>
              <a:off x="6436052" y="252513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6" name="TextBox 105"/>
            <p:cNvSpPr txBox="1"/>
            <p:nvPr/>
          </p:nvSpPr>
          <p:spPr>
            <a:xfrm rot="16200000">
              <a:off x="6283712" y="3590255"/>
              <a:ext cx="1130438" cy="338554"/>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thickness</a:t>
              </a:r>
              <a:endParaRPr lang="en-US" sz="1600" b="1" dirty="0">
                <a:solidFill>
                  <a:srgbClr val="FF0000"/>
                </a:solidFill>
                <a:cs typeface="Arial" panose="020B0604020202020204" pitchFamily="34" charset="0"/>
              </a:endParaRPr>
            </a:p>
          </p:txBody>
        </p:sp>
        <p:sp>
          <p:nvSpPr>
            <p:cNvPr id="107" name="Right Brace 106"/>
            <p:cNvSpPr/>
            <p:nvPr/>
          </p:nvSpPr>
          <p:spPr>
            <a:xfrm rot="16200000">
              <a:off x="5414612" y="1561746"/>
              <a:ext cx="518887" cy="1349830"/>
            </a:xfrm>
            <a:prstGeom prst="rightBrace">
              <a:avLst>
                <a:gd name="adj1" fmla="val 39102"/>
                <a:gd name="adj2" fmla="val 6573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8" name="TextBox 107"/>
            <p:cNvSpPr txBox="1"/>
            <p:nvPr/>
          </p:nvSpPr>
          <p:spPr>
            <a:xfrm>
              <a:off x="5550680" y="1593666"/>
              <a:ext cx="721672" cy="338554"/>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width</a:t>
              </a:r>
              <a:endParaRPr lang="en-US" sz="1600" b="1" dirty="0">
                <a:solidFill>
                  <a:srgbClr val="FF0000"/>
                </a:solidFill>
                <a:cs typeface="Arial" panose="020B0604020202020204" pitchFamily="34" charset="0"/>
              </a:endParaRPr>
            </a:p>
          </p:txBody>
        </p:sp>
      </p:grpSp>
      <p:cxnSp>
        <p:nvCxnSpPr>
          <p:cNvPr id="44" name="Straight Arrow Connector 43"/>
          <p:cNvCxnSpPr/>
          <p:nvPr/>
        </p:nvCxnSpPr>
        <p:spPr>
          <a:xfrm>
            <a:off x="3138406"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453400"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768395" y="495990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38109"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0" name="TextBox 49"/>
          <p:cNvSpPr txBox="1"/>
          <p:nvPr/>
        </p:nvSpPr>
        <p:spPr>
          <a:xfrm>
            <a:off x="4266166"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sp>
        <p:nvSpPr>
          <p:cNvPr id="51" name="TextBox 50"/>
          <p:cNvSpPr txBox="1"/>
          <p:nvPr/>
        </p:nvSpPr>
        <p:spPr>
          <a:xfrm>
            <a:off x="5550680" y="5870666"/>
            <a:ext cx="444352" cy="523220"/>
          </a:xfrm>
          <a:prstGeom prst="rect">
            <a:avLst/>
          </a:prstGeom>
          <a:noFill/>
        </p:spPr>
        <p:txBody>
          <a:bodyPr wrap="none" rtlCol="0">
            <a:spAutoFit/>
          </a:bodyPr>
          <a:lstStyle/>
          <a:p>
            <a:r>
              <a:rPr lang="en-US" sz="2800" dirty="0" smtClean="0">
                <a:solidFill>
                  <a:srgbClr val="000000"/>
                </a:solidFill>
              </a:rPr>
              <a:t>N</a:t>
            </a:r>
            <a:endParaRPr lang="en-US" sz="2800" dirty="0">
              <a:solidFill>
                <a:srgbClr val="000000"/>
              </a:solidFill>
            </a:endParaRPr>
          </a:p>
        </p:txBody>
      </p:sp>
      <p:cxnSp>
        <p:nvCxnSpPr>
          <p:cNvPr id="21" name="Straight Connector 20"/>
          <p:cNvCxnSpPr/>
          <p:nvPr/>
        </p:nvCxnSpPr>
        <p:spPr>
          <a:xfrm flipH="1">
            <a:off x="3836957" y="251061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97063"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73651" y="252876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60369" y="251061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666896" y="2215492"/>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1" name="Freeform 70"/>
          <p:cNvSpPr/>
          <p:nvPr/>
        </p:nvSpPr>
        <p:spPr>
          <a:xfrm>
            <a:off x="7104069" y="2442511"/>
            <a:ext cx="221647" cy="2820473"/>
          </a:xfrm>
          <a:custGeom>
            <a:avLst/>
            <a:gdLst>
              <a:gd name="connsiteX0" fmla="*/ 881 w 221647"/>
              <a:gd name="connsiteY0" fmla="*/ 0 h 2820473"/>
              <a:gd name="connsiteX1" fmla="*/ 206943 w 221647"/>
              <a:gd name="connsiteY1" fmla="*/ 540913 h 2820473"/>
              <a:gd name="connsiteX2" fmla="*/ 26639 w 221647"/>
              <a:gd name="connsiteY2" fmla="*/ 940158 h 2820473"/>
              <a:gd name="connsiteX3" fmla="*/ 26639 w 221647"/>
              <a:gd name="connsiteY3" fmla="*/ 1481070 h 2820473"/>
              <a:gd name="connsiteX4" fmla="*/ 219822 w 221647"/>
              <a:gd name="connsiteY4" fmla="*/ 1777284 h 2820473"/>
              <a:gd name="connsiteX5" fmla="*/ 116791 w 221647"/>
              <a:gd name="connsiteY5" fmla="*/ 2215166 h 2820473"/>
              <a:gd name="connsiteX6" fmla="*/ 881 w 221647"/>
              <a:gd name="connsiteY6" fmla="*/ 2511380 h 2820473"/>
              <a:gd name="connsiteX7" fmla="*/ 181186 w 221647"/>
              <a:gd name="connsiteY7" fmla="*/ 2820473 h 282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647" h="2820473">
                <a:moveTo>
                  <a:pt x="881" y="0"/>
                </a:moveTo>
                <a:cubicBezTo>
                  <a:pt x="101765" y="192110"/>
                  <a:pt x="202650" y="384220"/>
                  <a:pt x="206943" y="540913"/>
                </a:cubicBezTo>
                <a:cubicBezTo>
                  <a:pt x="211236" y="697606"/>
                  <a:pt x="56690" y="783465"/>
                  <a:pt x="26639" y="940158"/>
                </a:cubicBezTo>
                <a:cubicBezTo>
                  <a:pt x="-3412" y="1096851"/>
                  <a:pt x="-5558" y="1341549"/>
                  <a:pt x="26639" y="1481070"/>
                </a:cubicBezTo>
                <a:cubicBezTo>
                  <a:pt x="58836" y="1620591"/>
                  <a:pt x="204797" y="1654935"/>
                  <a:pt x="219822" y="1777284"/>
                </a:cubicBezTo>
                <a:cubicBezTo>
                  <a:pt x="234847" y="1899633"/>
                  <a:pt x="153281" y="2092817"/>
                  <a:pt x="116791" y="2215166"/>
                </a:cubicBezTo>
                <a:cubicBezTo>
                  <a:pt x="80301" y="2337515"/>
                  <a:pt x="-9851" y="2410496"/>
                  <a:pt x="881" y="2511380"/>
                </a:cubicBezTo>
                <a:cubicBezTo>
                  <a:pt x="11613" y="2612264"/>
                  <a:pt x="96399" y="2716368"/>
                  <a:pt x="181186" y="2820473"/>
                </a:cubicBezTo>
              </a:path>
            </a:pathLst>
          </a:cu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9" name="Group 8"/>
          <p:cNvGrpSpPr/>
          <p:nvPr/>
        </p:nvGrpSpPr>
        <p:grpSpPr>
          <a:xfrm>
            <a:off x="3759608" y="1464968"/>
            <a:ext cx="1258163" cy="1045650"/>
            <a:chOff x="3759608" y="1464968"/>
            <a:chExt cx="1258163" cy="1045650"/>
          </a:xfrm>
        </p:grpSpPr>
        <p:cxnSp>
          <p:nvCxnSpPr>
            <p:cNvPr id="75" name="Straight Arrow Connector 74"/>
            <p:cNvCxnSpPr/>
            <p:nvPr/>
          </p:nvCxnSpPr>
          <p:spPr>
            <a:xfrm flipV="1">
              <a:off x="3759608" y="1980846"/>
              <a:ext cx="1239532" cy="5297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042612">
              <a:off x="4241596" y="1464968"/>
              <a:ext cx="776175" cy="584775"/>
            </a:xfrm>
            <a:prstGeom prst="rect">
              <a:avLst/>
            </a:prstGeom>
            <a:noFill/>
          </p:spPr>
          <p:txBody>
            <a:bodyPr wrap="none" rtlCol="0">
              <a:spAutoFit/>
            </a:bodyPr>
            <a:lstStyle/>
            <a:p>
              <a:r>
                <a:rPr lang="en-US" sz="1600" b="1" dirty="0" smtClean="0">
                  <a:solidFill>
                    <a:srgbClr val="FF0000"/>
                  </a:solidFill>
                  <a:cs typeface="Arial" panose="020B0604020202020204" pitchFamily="34" charset="0"/>
                </a:rPr>
                <a:t>Bragg</a:t>
              </a:r>
            </a:p>
            <a:p>
              <a:r>
                <a:rPr lang="en-US" sz="1600" b="1" dirty="0" smtClean="0">
                  <a:solidFill>
                    <a:srgbClr val="FF0000"/>
                  </a:solidFill>
                  <a:cs typeface="Arial" panose="020B0604020202020204" pitchFamily="34" charset="0"/>
                </a:rPr>
                <a:t>glitch</a:t>
              </a:r>
              <a:endParaRPr lang="en-US" sz="1600" b="1" dirty="0">
                <a:solidFill>
                  <a:srgbClr val="FF0000"/>
                </a:solidFill>
                <a:cs typeface="Arial" panose="020B0604020202020204" pitchFamily="34" charset="0"/>
              </a:endParaRPr>
            </a:p>
          </p:txBody>
        </p:sp>
      </p:grpSp>
      <p:grpSp>
        <p:nvGrpSpPr>
          <p:cNvPr id="4" name="Group 3"/>
          <p:cNvGrpSpPr/>
          <p:nvPr/>
        </p:nvGrpSpPr>
        <p:grpSpPr>
          <a:xfrm>
            <a:off x="4208408" y="2745900"/>
            <a:ext cx="2061679" cy="732196"/>
            <a:chOff x="4208408" y="2745900"/>
            <a:chExt cx="2061679" cy="732196"/>
          </a:xfrm>
        </p:grpSpPr>
        <p:sp>
          <p:nvSpPr>
            <p:cNvPr id="77" name="Oval 76"/>
            <p:cNvSpPr/>
            <p:nvPr/>
          </p:nvSpPr>
          <p:spPr>
            <a:xfrm>
              <a:off x="4208408" y="2874588"/>
              <a:ext cx="475159" cy="456087"/>
            </a:xfrm>
            <a:prstGeom prst="ellipse">
              <a:avLst/>
            </a:prstGeom>
            <a:gradFill flip="none" rotWithShape="1">
              <a:gsLst>
                <a:gs pos="46000">
                  <a:schemeClr val="bg1">
                    <a:shade val="30000"/>
                    <a:satMod val="115000"/>
                  </a:schemeClr>
                </a:gs>
                <a:gs pos="68000">
                  <a:schemeClr val="bg1">
                    <a:shade val="67500"/>
                    <a:satMod val="115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2" name="TextBox 81"/>
            <p:cNvSpPr txBox="1"/>
            <p:nvPr/>
          </p:nvSpPr>
          <p:spPr>
            <a:xfrm>
              <a:off x="5184533" y="2745900"/>
              <a:ext cx="1085554" cy="584775"/>
            </a:xfrm>
            <a:prstGeom prst="rect">
              <a:avLst/>
            </a:prstGeom>
            <a:noFill/>
          </p:spPr>
          <p:txBody>
            <a:bodyPr wrap="none" rtlCol="0">
              <a:spAutoFit/>
            </a:bodyPr>
            <a:lstStyle/>
            <a:p>
              <a:pPr algn="ctr"/>
              <a:r>
                <a:rPr lang="en-US" sz="1600" b="1" dirty="0">
                  <a:solidFill>
                    <a:srgbClr val="FF0000"/>
                  </a:solidFill>
                  <a:cs typeface="Arial" panose="020B0604020202020204" pitchFamily="34" charset="0"/>
                </a:rPr>
                <a:t>o</a:t>
              </a:r>
              <a:r>
                <a:rPr lang="en-US" sz="1600" b="1" dirty="0" smtClean="0">
                  <a:solidFill>
                    <a:srgbClr val="FF0000"/>
                  </a:solidFill>
                  <a:cs typeface="Arial" panose="020B0604020202020204" pitchFamily="34" charset="0"/>
                </a:rPr>
                <a:t>xygen</a:t>
              </a:r>
            </a:p>
            <a:p>
              <a:pPr algn="ctr"/>
              <a:r>
                <a:rPr lang="en-US" sz="1600" b="1" dirty="0" smtClean="0">
                  <a:solidFill>
                    <a:srgbClr val="FF0000"/>
                  </a:solidFill>
                  <a:cs typeface="Arial" panose="020B0604020202020204" pitchFamily="34" charset="0"/>
                </a:rPr>
                <a:t>inclusion</a:t>
              </a:r>
              <a:endParaRPr lang="en-US" sz="1600" b="1" dirty="0">
                <a:solidFill>
                  <a:srgbClr val="FF0000"/>
                </a:solidFill>
                <a:cs typeface="Arial" panose="020B0604020202020204" pitchFamily="34" charset="0"/>
              </a:endParaRPr>
            </a:p>
          </p:txBody>
        </p:sp>
        <p:sp>
          <p:nvSpPr>
            <p:cNvPr id="84" name="Freeform 83"/>
            <p:cNvSpPr/>
            <p:nvPr/>
          </p:nvSpPr>
          <p:spPr>
            <a:xfrm>
              <a:off x="4654324" y="3214763"/>
              <a:ext cx="1056067" cy="263333"/>
            </a:xfrm>
            <a:custGeom>
              <a:avLst/>
              <a:gdLst>
                <a:gd name="connsiteX0" fmla="*/ 566670 w 566670"/>
                <a:gd name="connsiteY0" fmla="*/ 0 h 515155"/>
                <a:gd name="connsiteX1" fmla="*/ 386366 w 566670"/>
                <a:gd name="connsiteY1" fmla="*/ 386366 h 515155"/>
                <a:gd name="connsiteX2" fmla="*/ 0 w 566670"/>
                <a:gd name="connsiteY2" fmla="*/ 515155 h 515155"/>
                <a:gd name="connsiteX0" fmla="*/ 1056067 w 1056067"/>
                <a:gd name="connsiteY0" fmla="*/ 116575 h 503976"/>
                <a:gd name="connsiteX1" fmla="*/ 875763 w 1056067"/>
                <a:gd name="connsiteY1" fmla="*/ 502941 h 503976"/>
                <a:gd name="connsiteX2" fmla="*/ 0 w 1056067"/>
                <a:gd name="connsiteY2" fmla="*/ 665 h 503976"/>
                <a:gd name="connsiteX0" fmla="*/ 1056067 w 1056067"/>
                <a:gd name="connsiteY0" fmla="*/ 116670 h 439997"/>
                <a:gd name="connsiteX1" fmla="*/ 901520 w 1056067"/>
                <a:gd name="connsiteY1" fmla="*/ 438642 h 439997"/>
                <a:gd name="connsiteX2" fmla="*/ 0 w 1056067"/>
                <a:gd name="connsiteY2" fmla="*/ 760 h 439997"/>
                <a:gd name="connsiteX0" fmla="*/ 1056067 w 1056067"/>
                <a:gd name="connsiteY0" fmla="*/ 116517 h 449772"/>
                <a:gd name="connsiteX1" fmla="*/ 901520 w 1056067"/>
                <a:gd name="connsiteY1" fmla="*/ 438489 h 449772"/>
                <a:gd name="connsiteX2" fmla="*/ 0 w 1056067"/>
                <a:gd name="connsiteY2" fmla="*/ 607 h 449772"/>
                <a:gd name="connsiteX0" fmla="*/ 1056067 w 1056067"/>
                <a:gd name="connsiteY0" fmla="*/ 116593 h 440081"/>
                <a:gd name="connsiteX1" fmla="*/ 901520 w 1056067"/>
                <a:gd name="connsiteY1" fmla="*/ 438565 h 440081"/>
                <a:gd name="connsiteX2" fmla="*/ 0 w 1056067"/>
                <a:gd name="connsiteY2" fmla="*/ 683 h 440081"/>
                <a:gd name="connsiteX0" fmla="*/ 1056067 w 1056067"/>
                <a:gd name="connsiteY0" fmla="*/ 116972 h 260977"/>
                <a:gd name="connsiteX1" fmla="*/ 656821 w 1056067"/>
                <a:gd name="connsiteY1" fmla="*/ 258639 h 260977"/>
                <a:gd name="connsiteX2" fmla="*/ 0 w 1056067"/>
                <a:gd name="connsiteY2" fmla="*/ 1062 h 260977"/>
                <a:gd name="connsiteX0" fmla="*/ 1056067 w 1056067"/>
                <a:gd name="connsiteY0" fmla="*/ 115910 h 263333"/>
                <a:gd name="connsiteX1" fmla="*/ 656821 w 1056067"/>
                <a:gd name="connsiteY1" fmla="*/ 257577 h 263333"/>
                <a:gd name="connsiteX2" fmla="*/ 0 w 1056067"/>
                <a:gd name="connsiteY2" fmla="*/ 0 h 263333"/>
              </a:gdLst>
              <a:ahLst/>
              <a:cxnLst>
                <a:cxn ang="0">
                  <a:pos x="connsiteX0" y="connsiteY0"/>
                </a:cxn>
                <a:cxn ang="0">
                  <a:pos x="connsiteX1" y="connsiteY1"/>
                </a:cxn>
                <a:cxn ang="0">
                  <a:pos x="connsiteX2" y="connsiteY2"/>
                </a:cxn>
              </a:cxnLst>
              <a:rect l="l" t="t" r="r" b="b"/>
              <a:pathLst>
                <a:path w="1056067" h="263333">
                  <a:moveTo>
                    <a:pt x="1056067" y="115910"/>
                  </a:moveTo>
                  <a:cubicBezTo>
                    <a:pt x="1013137" y="266163"/>
                    <a:pt x="871469" y="225380"/>
                    <a:pt x="656821" y="257577"/>
                  </a:cubicBezTo>
                  <a:cubicBezTo>
                    <a:pt x="442173" y="289774"/>
                    <a:pt x="364901" y="184597"/>
                    <a:pt x="0" y="0"/>
                  </a:cubicBez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 name="Group 1"/>
          <p:cNvGrpSpPr/>
          <p:nvPr/>
        </p:nvGrpSpPr>
        <p:grpSpPr>
          <a:xfrm>
            <a:off x="2219525" y="1554069"/>
            <a:ext cx="4084378" cy="3310586"/>
            <a:chOff x="2219525" y="1554069"/>
            <a:chExt cx="4084378" cy="3310586"/>
          </a:xfrm>
        </p:grpSpPr>
        <p:sp>
          <p:nvSpPr>
            <p:cNvPr id="86" name="TextBox 85"/>
            <p:cNvSpPr txBox="1"/>
            <p:nvPr/>
          </p:nvSpPr>
          <p:spPr>
            <a:xfrm>
              <a:off x="3138406" y="1554069"/>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9" name="TextBox 88"/>
            <p:cNvSpPr txBox="1"/>
            <p:nvPr/>
          </p:nvSpPr>
          <p:spPr>
            <a:xfrm>
              <a:off x="3441110" y="1803607"/>
              <a:ext cx="356188"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5492623" y="409267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a:off x="5207128" y="4279880"/>
              <a:ext cx="1096775" cy="584775"/>
            </a:xfrm>
            <a:prstGeom prst="rect">
              <a:avLst/>
            </a:prstGeom>
            <a:noFill/>
          </p:spPr>
          <p:txBody>
            <a:bodyPr wrap="none" rtlCol="0">
              <a:spAutoFit/>
            </a:bodyPr>
            <a:lstStyle/>
            <a:p>
              <a:pPr algn="ctr"/>
              <a:r>
                <a:rPr lang="en-US" sz="1600" b="1" dirty="0" smtClean="0">
                  <a:solidFill>
                    <a:srgbClr val="000000"/>
                  </a:solidFill>
                  <a:cs typeface="Arial" panose="020B0604020202020204" pitchFamily="34" charset="0"/>
                </a:rPr>
                <a:t>detection</a:t>
              </a:r>
            </a:p>
            <a:p>
              <a:pPr algn="ctr"/>
              <a:r>
                <a:rPr lang="en-US" sz="1600" b="1" dirty="0" smtClean="0">
                  <a:solidFill>
                    <a:srgbClr val="000000"/>
                  </a:solidFill>
                  <a:cs typeface="Arial" panose="020B0604020202020204" pitchFamily="34" charset="0"/>
                </a:rPr>
                <a:t>event</a:t>
              </a:r>
            </a:p>
          </p:txBody>
        </p:sp>
        <p:sp>
          <p:nvSpPr>
            <p:cNvPr id="83" name="TextBox 82"/>
            <p:cNvSpPr txBox="1"/>
            <p:nvPr/>
          </p:nvSpPr>
          <p:spPr>
            <a:xfrm rot="2572978">
              <a:off x="2219525" y="1723347"/>
              <a:ext cx="1096775" cy="584775"/>
            </a:xfrm>
            <a:prstGeom prst="rect">
              <a:avLst/>
            </a:prstGeom>
            <a:noFill/>
          </p:spPr>
          <p:txBody>
            <a:bodyPr wrap="none" rtlCol="0">
              <a:spAutoFit/>
            </a:bodyPr>
            <a:lstStyle/>
            <a:p>
              <a:pPr algn="ctr"/>
              <a:r>
                <a:rPr lang="en-US" sz="1600" b="1" dirty="0">
                  <a:solidFill>
                    <a:srgbClr val="00B050"/>
                  </a:solidFill>
                  <a:cs typeface="Arial" panose="020B0604020202020204" pitchFamily="34" charset="0"/>
                </a:rPr>
                <a:t>i</a:t>
              </a:r>
              <a:r>
                <a:rPr lang="en-US" sz="1600" b="1" dirty="0" smtClean="0">
                  <a:solidFill>
                    <a:srgbClr val="00B050"/>
                  </a:solidFill>
                  <a:cs typeface="Arial" panose="020B0604020202020204" pitchFamily="34" charset="0"/>
                </a:rPr>
                <a:t>ncoming</a:t>
              </a:r>
            </a:p>
            <a:p>
              <a:pPr algn="ctr"/>
              <a:r>
                <a:rPr lang="en-US" sz="1600" b="1" dirty="0" smtClean="0">
                  <a:solidFill>
                    <a:srgbClr val="00B050"/>
                  </a:solidFill>
                  <a:cs typeface="Arial" panose="020B0604020202020204" pitchFamily="34" charset="0"/>
                </a:rPr>
                <a:t>photon</a:t>
              </a:r>
            </a:p>
          </p:txBody>
        </p:sp>
        <p:cxnSp>
          <p:nvCxnSpPr>
            <p:cNvPr id="79" name="Straight Arrow Connector 78"/>
            <p:cNvCxnSpPr/>
            <p:nvPr/>
          </p:nvCxnSpPr>
          <p:spPr>
            <a:xfrm>
              <a:off x="2952623" y="178490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2"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PAD: need more than flood-field</a:t>
            </a:r>
            <a:endParaRPr lang="en-US" kern="0" dirty="0">
              <a:solidFill>
                <a:srgbClr val="000000"/>
              </a:solidFill>
            </a:endParaRPr>
          </a:p>
        </p:txBody>
      </p:sp>
    </p:spTree>
    <p:extLst>
      <p:ext uri="{BB962C8B-B14F-4D97-AF65-F5344CB8AC3E}">
        <p14:creationId xmlns:p14="http://schemas.microsoft.com/office/powerpoint/2010/main" val="3852105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normal_det"/>
          <p:cNvPicPr>
            <a:picLocks noChangeAspect="1" noChangeArrowheads="1"/>
          </p:cNvPicPr>
          <p:nvPr/>
        </p:nvPicPr>
        <p:blipFill>
          <a:blip r:embed="rId2">
            <a:lum bright="-42000" contrast="80000"/>
            <a:extLst>
              <a:ext uri="{28A0092B-C50C-407E-A947-70E740481C1C}">
                <a14:useLocalDpi xmlns:a14="http://schemas.microsoft.com/office/drawing/2010/main" val="0"/>
              </a:ext>
            </a:extLst>
          </a:blip>
          <a:srcRect r="6281"/>
          <a:stretch>
            <a:fillRect/>
          </a:stretch>
        </p:blipFill>
        <p:spPr bwMode="auto">
          <a:xfrm>
            <a:off x="0" y="-457200"/>
            <a:ext cx="9140825" cy="7315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3347" name="Picture 3" descr="perfect_det"/>
          <p:cNvPicPr>
            <a:picLocks noChangeAspect="1" noChangeArrowheads="1"/>
          </p:cNvPicPr>
          <p:nvPr/>
        </p:nvPicPr>
        <p:blipFill>
          <a:blip r:embed="rId3">
            <a:lum bright="-42000" contrast="80000"/>
            <a:extLst>
              <a:ext uri="{28A0092B-C50C-407E-A947-70E740481C1C}">
                <a14:useLocalDpi xmlns:a14="http://schemas.microsoft.com/office/drawing/2010/main" val="0"/>
              </a:ext>
            </a:extLst>
          </a:blip>
          <a:srcRect r="53156"/>
          <a:stretch>
            <a:fillRect/>
          </a:stretch>
        </p:blipFill>
        <p:spPr bwMode="auto">
          <a:xfrm>
            <a:off x="4570413" y="-457200"/>
            <a:ext cx="4568825" cy="7315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3348" name="AutoShape 4"/>
          <p:cNvSpPr>
            <a:spLocks noChangeArrowheads="1"/>
          </p:cNvSpPr>
          <p:nvPr/>
        </p:nvSpPr>
        <p:spPr bwMode="auto">
          <a:xfrm>
            <a:off x="-1449388" y="-515938"/>
            <a:ext cx="11969751" cy="2187576"/>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sp>
        <p:nvSpPr>
          <p:cNvPr id="313349" name="Rectangle 5"/>
          <p:cNvSpPr>
            <a:spLocks noGrp="1" noChangeArrowheads="1"/>
          </p:cNvSpPr>
          <p:nvPr>
            <p:ph type="title"/>
          </p:nvPr>
        </p:nvSpPr>
        <p:spPr>
          <a:xfrm>
            <a:off x="685800" y="0"/>
            <a:ext cx="7772400" cy="1143000"/>
          </a:xfrm>
          <a:noFill/>
        </p:spPr>
        <p:txBody>
          <a:bodyPr/>
          <a:lstStyle/>
          <a:p>
            <a:r>
              <a:rPr lang="en-US" altLang="en-US" b="1">
                <a:solidFill>
                  <a:schemeClr val="accent2"/>
                </a:solidFill>
                <a:effectLst>
                  <a:outerShdw blurRad="38100" dist="38100" dir="2700000" algn="tl">
                    <a:srgbClr val="C0C0C0"/>
                  </a:outerShdw>
                </a:effectLst>
              </a:rPr>
              <a:t>a perfect detector</a:t>
            </a:r>
            <a:endParaRPr lang="en-US" altLang="en-US" sz="3200" b="1">
              <a:solidFill>
                <a:schemeClr val="tx1"/>
              </a:solidFill>
              <a:effectLst>
                <a:outerShdw blurRad="38100" dist="38100" dir="2700000" algn="tl">
                  <a:srgbClr val="C0C0C0"/>
                </a:outerShdw>
              </a:effectLst>
            </a:endParaRPr>
          </a:p>
        </p:txBody>
      </p:sp>
      <p:sp>
        <p:nvSpPr>
          <p:cNvPr id="313350"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0000"/>
                </a:solidFill>
                <a:effectLst>
                  <a:outerShdw blurRad="38100" dist="38100" dir="2700000" algn="tl">
                    <a:srgbClr val="C0C0C0"/>
                  </a:outerShdw>
                </a:effectLst>
                <a:latin typeface="Arial" panose="020B0604020202020204" pitchFamily="34" charset="0"/>
              </a:rPr>
              <a:t>“normal”</a:t>
            </a:r>
            <a:endParaRPr lang="en-US" altLang="en-US" sz="2400" b="1" dirty="0">
              <a:solidFill>
                <a:srgbClr val="009900"/>
              </a:solidFill>
              <a:effectLst>
                <a:outerShdw blurRad="38100" dist="38100" dir="2700000" algn="tl">
                  <a:srgbClr val="C0C0C0"/>
                </a:outerShdw>
              </a:effectLst>
              <a:latin typeface="Arial" panose="020B0604020202020204" pitchFamily="34" charset="0"/>
            </a:endParaRPr>
          </a:p>
        </p:txBody>
      </p:sp>
      <p:sp>
        <p:nvSpPr>
          <p:cNvPr id="313351" name="Text Box 7"/>
          <p:cNvSpPr txBox="1">
            <a:spLocks noChangeArrowheads="1"/>
          </p:cNvSpPr>
          <p:nvPr/>
        </p:nvSpPr>
        <p:spPr bwMode="auto">
          <a:xfrm>
            <a:off x="6618288" y="1498600"/>
            <a:ext cx="1690687" cy="457200"/>
          </a:xfrm>
          <a:prstGeom prst="rect">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008000"/>
                </a:solidFill>
                <a:effectLst>
                  <a:outerShdw blurRad="38100" dist="38100" dir="2700000" algn="tl">
                    <a:srgbClr val="C0C0C0"/>
                  </a:outerShdw>
                </a:effectLst>
                <a:latin typeface="Arial" panose="020B0604020202020204" pitchFamily="34" charset="0"/>
              </a:rPr>
              <a:t>“perfect”</a:t>
            </a:r>
          </a:p>
        </p:txBody>
      </p:sp>
    </p:spTree>
    <p:extLst>
      <p:ext uri="{BB962C8B-B14F-4D97-AF65-F5344CB8AC3E}">
        <p14:creationId xmlns:p14="http://schemas.microsoft.com/office/powerpoint/2010/main" val="28001850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0.5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b="1" dirty="0" smtClean="0">
                <a:solidFill>
                  <a:srgbClr val="00B050"/>
                </a:solidFill>
                <a:cs typeface="Arial" charset="0"/>
              </a:rPr>
              <a:t>SHSSS</a:t>
            </a:r>
          </a:p>
          <a:p>
            <a:pPr algn="ctr" eaLnBrk="1" fontAlgn="base" hangingPunct="1">
              <a:spcBef>
                <a:spcPct val="0"/>
              </a:spcBef>
              <a:spcAft>
                <a:spcPct val="0"/>
              </a:spcAft>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fontAlgn="base" hangingPunct="1">
              <a:spcBef>
                <a:spcPct val="50000"/>
              </a:spcBef>
              <a:spcAft>
                <a:spcPct val="0"/>
              </a:spcAft>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grpSp>
        <p:nvGrpSpPr>
          <p:cNvPr id="6" name="Group 5"/>
          <p:cNvGrpSpPr/>
          <p:nvPr/>
        </p:nvGrpSpPr>
        <p:grpSpPr>
          <a:xfrm>
            <a:off x="6603368" y="4356079"/>
            <a:ext cx="941283" cy="775827"/>
            <a:chOff x="6603368" y="4970463"/>
            <a:chExt cx="941283"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SN113</a:t>
              </a:r>
            </a:p>
          </p:txBody>
        </p:sp>
      </p:gr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6602165" y="41671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334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a:t>Beam Flicker</a:t>
            </a:r>
          </a:p>
        </p:txBody>
      </p:sp>
      <p:graphicFrame>
        <p:nvGraphicFramePr>
          <p:cNvPr id="307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410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smtClean="0">
                <a:solidFill>
                  <a:srgbClr val="000000"/>
                </a:solidFill>
              </a:rPr>
              <a:t>time (seconds)</a:t>
            </a:r>
          </a:p>
        </p:txBody>
      </p:sp>
      <p:sp>
        <p:nvSpPr>
          <p:cNvPr id="3077" name="Text Box 5"/>
          <p:cNvSpPr txBox="1">
            <a:spLocks noChangeArrowheads="1"/>
          </p:cNvSpPr>
          <p:nvPr/>
        </p:nvSpPr>
        <p:spPr bwMode="auto">
          <a:xfrm rot="-5400000">
            <a:off x="-2401093" y="3066256"/>
            <a:ext cx="5600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smtClean="0">
                <a:solidFill>
                  <a:srgbClr val="000000"/>
                </a:solidFill>
              </a:rPr>
              <a:t>normalized flux through pinhole</a:t>
            </a:r>
          </a:p>
        </p:txBody>
      </p:sp>
      <p:sp>
        <p:nvSpPr>
          <p:cNvPr id="3078"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79"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50000"/>
              </a:lnSpc>
              <a:spcBef>
                <a:spcPct val="50000"/>
              </a:spcBef>
              <a:spcAft>
                <a:spcPct val="0"/>
              </a:spcAft>
            </a:pPr>
            <a:r>
              <a:rPr lang="en-US" altLang="en-US" smtClean="0">
                <a:solidFill>
                  <a:srgbClr val="000000"/>
                </a:solidFill>
              </a:rPr>
              <a:t>pinhole</a:t>
            </a:r>
          </a:p>
          <a:p>
            <a:pPr fontAlgn="base">
              <a:lnSpc>
                <a:spcPct val="50000"/>
              </a:lnSpc>
              <a:spcBef>
                <a:spcPct val="50000"/>
              </a:spcBef>
              <a:spcAft>
                <a:spcPct val="0"/>
              </a:spcAft>
            </a:pPr>
            <a:r>
              <a:rPr lang="en-US" altLang="en-US" smtClean="0">
                <a:solidFill>
                  <a:srgbClr val="000000"/>
                </a:solidFill>
              </a:rPr>
              <a:t>removed</a:t>
            </a:r>
          </a:p>
        </p:txBody>
      </p:sp>
      <p:sp>
        <p:nvSpPr>
          <p:cNvPr id="8" name="Line 6"/>
          <p:cNvSpPr>
            <a:spLocks noChangeShapeType="1"/>
          </p:cNvSpPr>
          <p:nvPr/>
        </p:nvSpPr>
        <p:spPr bwMode="auto">
          <a:xfrm flipH="1" flipV="1">
            <a:off x="4535486" y="3140076"/>
            <a:ext cx="2184221" cy="104555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 name="TextBox 1"/>
          <p:cNvSpPr txBox="1"/>
          <p:nvPr/>
        </p:nvSpPr>
        <p:spPr>
          <a:xfrm>
            <a:off x="6719708" y="4056846"/>
            <a:ext cx="1311578" cy="369332"/>
          </a:xfrm>
          <a:prstGeom prst="rect">
            <a:avLst/>
          </a:prstGeom>
          <a:solidFill>
            <a:schemeClr val="bg1"/>
          </a:solidFill>
        </p:spPr>
        <p:txBody>
          <a:bodyPr wrap="none" rtlCol="0">
            <a:spAutoFit/>
          </a:bodyPr>
          <a:lstStyle/>
          <a:p>
            <a:r>
              <a:rPr lang="en-US" dirty="0" smtClean="0">
                <a:solidFill>
                  <a:srgbClr val="000000"/>
                </a:solidFill>
              </a:rPr>
              <a:t>0.15%/√Hz</a:t>
            </a:r>
            <a:endParaRPr lang="en-US" dirty="0">
              <a:solidFill>
                <a:srgbClr val="000000"/>
              </a:solidFill>
            </a:endParaRPr>
          </a:p>
        </p:txBody>
      </p:sp>
    </p:spTree>
    <p:extLst>
      <p:ext uri="{BB962C8B-B14F-4D97-AF65-F5344CB8AC3E}">
        <p14:creationId xmlns:p14="http://schemas.microsoft.com/office/powerpoint/2010/main" val="2033143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P spid="3079" grpId="0"/>
      <p:bldP spid="8" grpId="0" animBg="1"/>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44678331"/>
              </p:ext>
            </p:extLst>
          </p:nvPr>
        </p:nvGraphicFramePr>
        <p:xfrm>
          <a:off x="400958" y="928919"/>
          <a:ext cx="8242301" cy="5047074"/>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smtClean="0">
                <a:solidFill>
                  <a:prstClr val="black"/>
                </a:solidFill>
                <a:latin typeface="Arial" panose="020B0604020202020204" pitchFamily="34" charset="0"/>
                <a:cs typeface="Arial" panose="020B0604020202020204" pitchFamily="34" charset="0"/>
              </a:rPr>
              <a:t>Threshold of a revolution in phasing</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240924" y="6488668"/>
            <a:ext cx="6903076" cy="369332"/>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smtClean="0">
                <a:solidFill>
                  <a:prstClr val="black"/>
                </a:solidFill>
                <a:latin typeface="Arial" panose="020B0604020202020204" pitchFamily="34" charset="0"/>
              </a:rPr>
              <a:t>et al</a:t>
            </a:r>
            <a:r>
              <a:rPr lang="en-US" dirty="0" smtClean="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7728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99294344"/>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741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Required signal-to-noise (I/</a:t>
            </a:r>
            <a:r>
              <a:rPr lang="el-GR" altLang="en-US" sz="2800" b="1" dirty="0" smtClean="0">
                <a:solidFill>
                  <a:prstClr val="black"/>
                </a:solidFill>
              </a:rPr>
              <a:t>σ</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Solve-able proteins (%)</a:t>
            </a:r>
            <a:endParaRPr lang="en-US" altLang="en-US" sz="2800" b="1" dirty="0">
              <a:solidFill>
                <a:prstClr val="black"/>
              </a:solidFill>
            </a:endParaRPr>
          </a:p>
        </p:txBody>
      </p:sp>
      <p:sp>
        <p:nvSpPr>
          <p:cNvPr id="14" name="TextBox 13"/>
          <p:cNvSpPr txBox="1"/>
          <p:nvPr/>
        </p:nvSpPr>
        <p:spPr>
          <a:xfrm>
            <a:off x="1391096" y="138567"/>
            <a:ext cx="1803044" cy="1200329"/>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CCD</a:t>
            </a:r>
          </a:p>
          <a:p>
            <a:pPr algn="ctr"/>
            <a:r>
              <a:rPr lang="en-US" sz="2400" b="1" dirty="0" smtClean="0">
                <a:solidFill>
                  <a:prstClr val="black"/>
                </a:solidFill>
                <a:latin typeface="Arial" panose="020B0604020202020204" pitchFamily="34" charset="0"/>
                <a:cs typeface="Arial" panose="020B0604020202020204" pitchFamily="34" charset="0"/>
              </a:rPr>
              <a:t>&amp; early PAD</a:t>
            </a:r>
          </a:p>
        </p:txBody>
      </p:sp>
      <p:cxnSp>
        <p:nvCxnSpPr>
          <p:cNvPr id="18" name="Straight Arrow Connector 17"/>
          <p:cNvCxnSpPr>
            <a:stCxn id="14" idx="2"/>
          </p:cNvCxnSpPr>
          <p:nvPr/>
        </p:nvCxnSpPr>
        <p:spPr>
          <a:xfrm flipH="1">
            <a:off x="2279738" y="1338896"/>
            <a:ext cx="0" cy="40831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19719" y="369399"/>
            <a:ext cx="1740795" cy="738664"/>
          </a:xfrm>
          <a:prstGeom prst="rect">
            <a:avLst/>
          </a:prstGeom>
          <a:solidFill>
            <a:schemeClr val="bg1"/>
          </a:solid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rPr>
              <a:t>n</a:t>
            </a:r>
            <a:r>
              <a:rPr lang="en-US" sz="2400" b="1" dirty="0" smtClean="0">
                <a:solidFill>
                  <a:prstClr val="black"/>
                </a:solidFill>
                <a:latin typeface="Arial" panose="020B0604020202020204" pitchFamily="34" charset="0"/>
                <a:cs typeface="Arial" panose="020B0604020202020204" pitchFamily="34" charset="0"/>
              </a:rPr>
              <a:t>ew PAD</a:t>
            </a:r>
          </a:p>
          <a:p>
            <a:pPr algn="ctr"/>
            <a:r>
              <a:rPr lang="en-US" b="1" dirty="0" smtClean="0">
                <a:solidFill>
                  <a:prstClr val="black"/>
                </a:solidFill>
                <a:latin typeface="Arial" panose="020B0604020202020204" pitchFamily="34" charset="0"/>
                <a:cs typeface="Arial" panose="020B0604020202020204" pitchFamily="34" charset="0"/>
              </a:rPr>
              <a:t>(</a:t>
            </a:r>
            <a:r>
              <a:rPr lang="en-US" b="1" dirty="0" err="1" smtClean="0">
                <a:solidFill>
                  <a:prstClr val="black"/>
                </a:solidFill>
                <a:latin typeface="Arial" panose="020B0604020202020204" pitchFamily="34" charset="0"/>
                <a:cs typeface="Arial" panose="020B0604020202020204" pitchFamily="34" charset="0"/>
              </a:rPr>
              <a:t>uncalibrated</a:t>
            </a:r>
            <a:r>
              <a:rPr lang="en-US" b="1" dirty="0" smtClean="0">
                <a:solidFill>
                  <a:prstClr val="black"/>
                </a:solidFill>
                <a:latin typeface="Arial" panose="020B0604020202020204" pitchFamily="34" charset="0"/>
                <a:cs typeface="Arial" panose="020B0604020202020204" pitchFamily="34" charset="0"/>
              </a:rPr>
              <a:t>)</a:t>
            </a:r>
          </a:p>
        </p:txBody>
      </p:sp>
      <p:cxnSp>
        <p:nvCxnSpPr>
          <p:cNvPr id="40" name="Straight Arrow Connector 39"/>
          <p:cNvCxnSpPr>
            <a:stCxn id="33" idx="2"/>
          </p:cNvCxnSpPr>
          <p:nvPr/>
        </p:nvCxnSpPr>
        <p:spPr>
          <a:xfrm flipH="1">
            <a:off x="4077238" y="1108063"/>
            <a:ext cx="0" cy="26783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70627" y="577233"/>
            <a:ext cx="1740795" cy="461665"/>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Goal</a:t>
            </a:r>
          </a:p>
        </p:txBody>
      </p:sp>
      <p:cxnSp>
        <p:nvCxnSpPr>
          <p:cNvPr id="44" name="Straight Arrow Connector 43"/>
          <p:cNvCxnSpPr>
            <a:stCxn id="43" idx="2"/>
          </p:cNvCxnSpPr>
          <p:nvPr/>
        </p:nvCxnSpPr>
        <p:spPr>
          <a:xfrm>
            <a:off x="6741025" y="1038898"/>
            <a:ext cx="0" cy="7264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164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4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cs typeface="Arial" panose="020B0604020202020204" pitchFamily="34" charset="0"/>
              </a:rPr>
              <a:t>Can you count to 1,000,000 ?</a:t>
            </a:r>
            <a:endParaRPr lang="en-US" sz="4800" dirty="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a:r>
                  <a:rPr lang="en-US" sz="3200" dirty="0" err="1" smtClean="0">
                    <a:solidFill>
                      <a:prstClr val="black"/>
                    </a:solidFill>
                    <a:latin typeface="Arial" panose="020B0604020202020204" pitchFamily="34" charset="0"/>
                    <a:cs typeface="Arial" panose="020B0604020202020204" pitchFamily="34" charset="0"/>
                  </a:rPr>
                  <a:t>sqrt</a:t>
                </a: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&gt; 1000             is a waste!</a:t>
              </a:r>
              <a:endParaRPr lang="en-US" sz="3200" dirty="0">
                <a:solidFill>
                  <a:prstClr val="black"/>
                </a:solidFill>
                <a:latin typeface="Arial" panose="020B0604020202020204" pitchFamily="34" charset="0"/>
                <a:cs typeface="Arial" panose="020B0604020202020204" pitchFamily="34" charset="0"/>
              </a:endParaRP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a:r>
                  <a:rPr lang="en-US" sz="3200" dirty="0" smtClean="0">
                    <a:solidFill>
                      <a:prstClr val="black"/>
                    </a:solidFill>
                    <a:latin typeface="Arial" panose="020B0604020202020204" pitchFamily="34" charset="0"/>
                    <a:cs typeface="Arial" panose="020B0604020202020204" pitchFamily="34" charset="0"/>
                  </a:rPr>
                  <a:t>photon</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spot</a:t>
                </a:r>
                <a:endParaRPr lang="en-US" sz="3200" dirty="0">
                  <a:solidFill>
                    <a:prstClr val="black"/>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r>
              <a:rPr lang="en-US" sz="2800" b="1" dirty="0" smtClean="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r>
              <a:rPr lang="en-US" sz="2800" b="1" dirty="0" smtClean="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smtClean="0">
                <a:solidFill>
                  <a:srgbClr val="4F81BD">
                    <a:lumMod val="75000"/>
                  </a:srgbClr>
                </a:solidFill>
                <a:latin typeface="Arial" panose="020B0604020202020204" pitchFamily="34" charset="0"/>
                <a:cs typeface="Arial" panose="020B0604020202020204" pitchFamily="34" charset="0"/>
              </a:rPr>
              <a:t>≈ 0.1% ?</a:t>
            </a:r>
            <a:endParaRPr lang="en-US" sz="3600" dirty="0">
              <a:solidFill>
                <a:srgbClr val="4F81BD">
                  <a:lumMod val="75000"/>
                </a:srgbClr>
              </a:solidFill>
              <a:latin typeface="Arial" panose="020B0604020202020204" pitchFamily="34" charset="0"/>
              <a:cs typeface="Arial" panose="020B0604020202020204" pitchFamily="34" charset="0"/>
            </a:endParaRP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baseline="-25000" dirty="0" smtClean="0">
                  <a:solidFill>
                    <a:srgbClr val="4F81BD">
                      <a:lumMod val="75000"/>
                    </a:srgbClr>
                  </a:solidFill>
                  <a:latin typeface="Arial" panose="020B0604020202020204" pitchFamily="34" charset="0"/>
                  <a:cs typeface="Arial" panose="020B0604020202020204" pitchFamily="34" charset="0"/>
                </a:rPr>
                <a:t>=</a:t>
              </a:r>
              <a:r>
                <a:rPr lang="en-US" sz="3600" dirty="0" smtClean="0">
                  <a:solidFill>
                    <a:srgbClr val="4F81BD">
                      <a:lumMod val="75000"/>
                    </a:srgbClr>
                  </a:solidFill>
                  <a:latin typeface="Arial" panose="020B0604020202020204" pitchFamily="34" charset="0"/>
                  <a:cs typeface="Arial" panose="020B0604020202020204" pitchFamily="34" charset="0"/>
                </a:rPr>
                <a:t> ≈ 3%</a:t>
              </a:r>
              <a:endParaRPr lang="en-US" sz="3600" dirty="0">
                <a:solidFill>
                  <a:srgbClr val="4F81BD">
                    <a:lumMod val="75000"/>
                  </a:srgbClr>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37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dirty="0" smtClean="0">
                <a:latin typeface="Courier New" pitchFamily="49" charset="0"/>
                <a:cs typeface="Courier New" pitchFamily="49" charset="0"/>
              </a:rPr>
              <a:t> </a:t>
            </a:r>
            <a:r>
              <a:rPr lang="en-US" altLang="en-US" sz="1000" dirty="0" smtClean="0">
                <a:latin typeface="Courier New" pitchFamily="49" charset="0"/>
                <a:cs typeface="Courier New" pitchFamily="49" charset="0"/>
              </a:rPr>
              <a:t>SUBSET OF INTENSITY DATA WITH SIGNAL/NOISE &gt;= -3.0 AS FUNCTION OF RESOLUTION</a:t>
            </a:r>
          </a:p>
          <a:p>
            <a:pPr marL="0" indent="0">
              <a:buFontTx/>
              <a:buNone/>
            </a:pPr>
            <a:r>
              <a:rPr lang="en-US" altLang="en-US" sz="1000" dirty="0" smtClean="0">
                <a:latin typeface="Courier New" pitchFamily="49" charset="0"/>
                <a:cs typeface="Courier New" pitchFamily="49" charset="0"/>
              </a:rPr>
              <a:t> RESOLUTION     NUMBER OF REFLECTIONS    COMPLETENESS R-FACTOR  </a:t>
            </a:r>
            <a:r>
              <a:rPr lang="en-US" altLang="en-US" sz="1000" dirty="0" err="1" smtClean="0">
                <a:latin typeface="Courier New" pitchFamily="49" charset="0"/>
                <a:cs typeface="Courier New" pitchFamily="49" charset="0"/>
              </a:rPr>
              <a:t>R-FACTOR</a:t>
            </a:r>
            <a:r>
              <a:rPr lang="en-US" altLang="en-US" sz="1000" dirty="0" smtClean="0">
                <a:latin typeface="Courier New" pitchFamily="49" charset="0"/>
                <a:cs typeface="Courier New" pitchFamily="49" charset="0"/>
              </a:rPr>
              <a:t> COMPARED I/SIGMA   R-</a:t>
            </a:r>
            <a:r>
              <a:rPr lang="en-US" altLang="en-US" sz="1000" dirty="0" err="1" smtClean="0">
                <a:latin typeface="Courier New" pitchFamily="49" charset="0"/>
                <a:cs typeface="Courier New" pitchFamily="49" charset="0"/>
              </a:rPr>
              <a:t>meas</a:t>
            </a:r>
            <a:r>
              <a:rPr lang="en-US" altLang="en-US" sz="1000" dirty="0" smtClean="0">
                <a:latin typeface="Courier New" pitchFamily="49" charset="0"/>
                <a:cs typeface="Courier New" pitchFamily="49" charset="0"/>
              </a:rPr>
              <a:t>  CC(1/2)  </a:t>
            </a:r>
            <a:r>
              <a:rPr lang="en-US" altLang="en-US" sz="1000" dirty="0" err="1" smtClean="0">
                <a:latin typeface="Courier New" pitchFamily="49" charset="0"/>
                <a:cs typeface="Courier New" pitchFamily="49" charset="0"/>
              </a:rPr>
              <a:t>Anomal</a:t>
            </a:r>
            <a:r>
              <a:rPr lang="en-US" altLang="en-US" sz="1000" dirty="0" smtClean="0">
                <a:latin typeface="Courier New" pitchFamily="49" charset="0"/>
                <a:cs typeface="Courier New" pitchFamily="49" charset="0"/>
              </a:rPr>
              <a:t>  </a:t>
            </a:r>
            <a:r>
              <a:rPr lang="en-US" altLang="en-US" sz="1000" dirty="0" err="1" smtClean="0">
                <a:latin typeface="Courier New" pitchFamily="49" charset="0"/>
                <a:cs typeface="Courier New" pitchFamily="49" charset="0"/>
              </a:rPr>
              <a:t>SigAno</a:t>
            </a:r>
            <a:r>
              <a:rPr lang="en-US" altLang="en-US" sz="1000" dirty="0" smtClean="0">
                <a:latin typeface="Courier New" pitchFamily="49" charset="0"/>
                <a:cs typeface="Courier New" pitchFamily="49" charset="0"/>
              </a:rPr>
              <a:t>   Nano</a:t>
            </a:r>
          </a:p>
          <a:p>
            <a:pPr marL="0" indent="0">
              <a:buFontTx/>
              <a:buNone/>
            </a:pPr>
            <a:r>
              <a:rPr lang="en-US" altLang="en-US" sz="1000" dirty="0" smtClean="0">
                <a:latin typeface="Courier New" pitchFamily="49" charset="0"/>
                <a:cs typeface="Courier New" pitchFamily="49" charset="0"/>
              </a:rPr>
              <a:t>   LIMIT     OBSERVED  UNIQUE  POSSIBLE     OF DATA   observed  expected                                      </a:t>
            </a:r>
            <a:r>
              <a:rPr lang="en-US" altLang="en-US" sz="1000" dirty="0" err="1" smtClean="0">
                <a:latin typeface="Courier New" pitchFamily="49" charset="0"/>
                <a:cs typeface="Courier New" pitchFamily="49" charset="0"/>
              </a:rPr>
              <a:t>Corr</a:t>
            </a:r>
            <a:endParaRPr lang="en-US" altLang="en-US" sz="1000" dirty="0" smtClean="0">
              <a:latin typeface="Courier New" pitchFamily="49" charset="0"/>
              <a:cs typeface="Courier New" pitchFamily="49" charset="0"/>
            </a:endParaRPr>
          </a:p>
          <a:p>
            <a:pPr marL="0" indent="0">
              <a:buFontTx/>
              <a:buNone/>
            </a:pPr>
            <a:endParaRPr lang="en-US" altLang="en-US" sz="1000" dirty="0" smtClean="0">
              <a:latin typeface="Courier New" pitchFamily="49" charset="0"/>
              <a:cs typeface="Courier New" pitchFamily="49" charset="0"/>
            </a:endParaRPr>
          </a:p>
          <a:p>
            <a:pPr marL="0" indent="0">
              <a:buFontTx/>
              <a:buNone/>
            </a:pPr>
            <a:r>
              <a:rPr lang="en-US" altLang="en-US" sz="1000" dirty="0" smtClean="0">
                <a:latin typeface="Courier New" pitchFamily="49" charset="0"/>
                <a:cs typeface="Courier New" pitchFamily="49" charset="0"/>
              </a:rPr>
              <a:t>     9.17      188919    1061      1071       99.1%       3.9%      4.8%   188919  257.47     3.9%   100.0*    91*   5.024     450</a:t>
            </a:r>
          </a:p>
          <a:p>
            <a:pPr marL="0" indent="0">
              <a:buFontTx/>
              <a:buNone/>
            </a:pPr>
            <a:r>
              <a:rPr lang="en-US" altLang="en-US" sz="1000" dirty="0" smtClean="0">
                <a:latin typeface="Courier New" pitchFamily="49" charset="0"/>
                <a:cs typeface="Courier New" pitchFamily="49" charset="0"/>
              </a:rPr>
              <a:t>     6.49      356827    1933      1933      100.0%       5.2%      5.5%   356827  214.33     5.2%   100.0*    86*   3.836     882</a:t>
            </a:r>
          </a:p>
          <a:p>
            <a:pPr marL="0" indent="0">
              <a:buFontTx/>
              <a:buNone/>
            </a:pPr>
            <a:r>
              <a:rPr lang="en-US" altLang="en-US" sz="1000" dirty="0" smtClean="0">
                <a:latin typeface="Courier New" pitchFamily="49" charset="0"/>
                <a:cs typeface="Courier New" pitchFamily="49" charset="0"/>
              </a:rPr>
              <a:t>     5.30      466503    2515      2515      100.0%       7.2%      7.0%   466503  165.13     7.2%   100.0*    76*   3.257    1175</a:t>
            </a:r>
          </a:p>
          <a:p>
            <a:pPr marL="0" indent="0">
              <a:buFontTx/>
              <a:buNone/>
            </a:pPr>
            <a:r>
              <a:rPr lang="en-US" altLang="en-US" sz="1000" dirty="0" smtClean="0">
                <a:latin typeface="Courier New" pitchFamily="49" charset="0"/>
                <a:cs typeface="Courier New" pitchFamily="49" charset="0"/>
              </a:rPr>
              <a:t>     4.59      548405    2974      2974      100.0%       7.2%      6.6%   548405  175.42     7.3%   100.0*    67*   2.589    1403</a:t>
            </a:r>
          </a:p>
          <a:p>
            <a:pPr marL="0" indent="0">
              <a:buFontTx/>
              <a:buNone/>
            </a:pPr>
            <a:r>
              <a:rPr lang="en-US" altLang="en-US" sz="1000" dirty="0" smtClean="0">
                <a:latin typeface="Courier New" pitchFamily="49" charset="0"/>
                <a:cs typeface="Courier New" pitchFamily="49" charset="0"/>
              </a:rPr>
              <a:t>     4.10      615117    3353      3355       99.9%       7.7%      6.7%   615117  174.13     7.7%   100.0*    59*   2.264    1594</a:t>
            </a:r>
          </a:p>
          <a:p>
            <a:pPr marL="0" indent="0">
              <a:buFontTx/>
              <a:buNone/>
            </a:pPr>
            <a:r>
              <a:rPr lang="en-US" altLang="en-US" sz="1000" dirty="0" smtClean="0">
                <a:latin typeface="Courier New" pitchFamily="49" charset="0"/>
                <a:cs typeface="Courier New" pitchFamily="49" charset="0"/>
              </a:rPr>
              <a:t>     3.74      684947    3734      3737       99.9%       9.4%      8.3%   684947  143.09     9.4%   100.0*    49*   1.953    1783</a:t>
            </a:r>
          </a:p>
          <a:p>
            <a:pPr marL="0" indent="0">
              <a:buFontTx/>
              <a:buNone/>
            </a:pPr>
            <a:r>
              <a:rPr lang="en-US" altLang="en-US" sz="1000" dirty="0" smtClean="0">
                <a:latin typeface="Courier New" pitchFamily="49" charset="0"/>
                <a:cs typeface="Courier New" pitchFamily="49" charset="0"/>
              </a:rPr>
              <a:t>     3.47      743557    4051      4051      100.0%      11.2%     10.1%   743557  120.17    11.2%   100.0*    39*   1.696    1942</a:t>
            </a:r>
          </a:p>
          <a:p>
            <a:pPr marL="0" indent="0">
              <a:buFontTx/>
              <a:buNone/>
            </a:pPr>
            <a:r>
              <a:rPr lang="en-US" altLang="en-US" sz="1000" dirty="0" smtClean="0">
                <a:latin typeface="Courier New" pitchFamily="49" charset="0"/>
                <a:cs typeface="Courier New" pitchFamily="49" charset="0"/>
              </a:rPr>
              <a:t>     3.24      799722    4366      4366      100.0%      14.1%     13.9%   799722   91.14    14.1%   100.0*    30*   1.333    2103</a:t>
            </a:r>
          </a:p>
          <a:p>
            <a:pPr marL="0" indent="0">
              <a:buFontTx/>
              <a:buNone/>
            </a:pPr>
            <a:r>
              <a:rPr lang="en-US" altLang="en-US" sz="1000" dirty="0" smtClean="0">
                <a:latin typeface="Courier New" pitchFamily="49" charset="0"/>
                <a:cs typeface="Courier New" pitchFamily="49" charset="0"/>
              </a:rPr>
              <a:t>     3.06      839252    4598      4603       99.9%      19.5%     20.2%   839252   65.79    19.5%   100.0*    23*   1.117    2214</a:t>
            </a:r>
          </a:p>
          <a:p>
            <a:pPr marL="0" indent="0">
              <a:buFontTx/>
              <a:buNone/>
            </a:pPr>
            <a:r>
              <a:rPr lang="en-US" altLang="en-US" sz="1000" dirty="0" smtClean="0">
                <a:latin typeface="Courier New" pitchFamily="49" charset="0"/>
                <a:cs typeface="Courier New" pitchFamily="49" charset="0"/>
              </a:rPr>
              <a:t>     2.90      891398    4904      4908       99.9%      29.0%     31.7%   891398   44.85    29.1%    99.9*    17*   1.008    2369</a:t>
            </a:r>
          </a:p>
          <a:p>
            <a:pPr marL="0" indent="0">
              <a:buFontTx/>
              <a:buNone/>
            </a:pPr>
            <a:r>
              <a:rPr lang="en-US" altLang="en-US" sz="1000" dirty="0" smtClean="0">
                <a:latin typeface="Courier New" pitchFamily="49" charset="0"/>
                <a:cs typeface="Courier New" pitchFamily="49" charset="0"/>
              </a:rPr>
              <a:t>     2.77      931622    5148      5151       99.9%      40.5%     44.8%   931622   32.58    40.6%    99.8*    11*   0.901    2493</a:t>
            </a:r>
          </a:p>
          <a:p>
            <a:pPr marL="0" indent="0">
              <a:buFontTx/>
              <a:buNone/>
            </a:pPr>
            <a:r>
              <a:rPr lang="en-US" altLang="en-US" sz="1000" dirty="0" smtClean="0">
                <a:latin typeface="Courier New" pitchFamily="49" charset="0"/>
                <a:cs typeface="Courier New" pitchFamily="49" charset="0"/>
              </a:rPr>
              <a:t>     2.65      969629    5384      5387       99.9%      52.8%     58.8%   969629   25.16    52.9%    99.8*    10*   0.866    2605</a:t>
            </a:r>
          </a:p>
          <a:p>
            <a:pPr marL="0" indent="0">
              <a:buFontTx/>
              <a:buNone/>
            </a:pPr>
            <a:r>
              <a:rPr lang="en-US" altLang="en-US" sz="1000" dirty="0" smtClean="0">
                <a:latin typeface="Courier New" pitchFamily="49" charset="0"/>
                <a:cs typeface="Courier New" pitchFamily="49" charset="0"/>
              </a:rPr>
              <a:t>     2.54      997213    5574      5574      100.0%      67.4%     76.0%   997213   19.47    67.6%    99.6*     2    0.804    2705</a:t>
            </a:r>
          </a:p>
          <a:p>
            <a:pPr marL="0" indent="0">
              <a:buFontTx/>
              <a:buNone/>
            </a:pPr>
            <a:r>
              <a:rPr lang="en-US" altLang="en-US" sz="1000" dirty="0" smtClean="0">
                <a:latin typeface="Courier New" pitchFamily="49" charset="0"/>
                <a:cs typeface="Courier New" pitchFamily="49" charset="0"/>
              </a:rPr>
              <a:t>     2.45     1031222    5889      5889      100.0%      88.9%    101.2%  1031222   14.58    89.2%    99.2*     4    0.831    2859</a:t>
            </a:r>
          </a:p>
          <a:p>
            <a:pPr marL="0" indent="0">
              <a:buFontTx/>
              <a:buNone/>
            </a:pPr>
            <a:r>
              <a:rPr lang="en-US" altLang="en-US" sz="1000" dirty="0" smtClean="0">
                <a:latin typeface="Courier New" pitchFamily="49" charset="0"/>
                <a:cs typeface="Courier New" pitchFamily="49" charset="0"/>
              </a:rPr>
              <a:t>     2.37      788617    6008      6008      100.0%     109.3%    125.5%   788617    9.97   109.7%    98.1*     5    0.829    2925</a:t>
            </a:r>
          </a:p>
          <a:p>
            <a:pPr marL="0" indent="0">
              <a:buFontTx/>
              <a:buNone/>
            </a:pPr>
            <a:r>
              <a:rPr lang="en-US" altLang="en-US" sz="1000" dirty="0" smtClean="0">
                <a:latin typeface="Courier New" pitchFamily="49" charset="0"/>
                <a:cs typeface="Courier New" pitchFamily="49" charset="0"/>
              </a:rPr>
              <a:t>     2.29      614145    6252      6252      100.0%     138.2%    161.4%   614145    6.87   138.9%    96.1*     1    0.760    3037</a:t>
            </a:r>
          </a:p>
          <a:p>
            <a:pPr marL="0" indent="0">
              <a:buFontTx/>
              <a:buNone/>
            </a:pPr>
            <a:r>
              <a:rPr lang="en-US" altLang="en-US" sz="1000" dirty="0" smtClean="0">
                <a:latin typeface="Courier New" pitchFamily="49" charset="0"/>
                <a:cs typeface="Courier New" pitchFamily="49" charset="0"/>
              </a:rPr>
              <a:t>     2.22      470283    6481      6481      100.0%     197.1%    231.7%   470283    4.03   198.6%    83.5*    -1    0.721    3159</a:t>
            </a:r>
          </a:p>
          <a:p>
            <a:pPr marL="0" indent="0">
              <a:buFontTx/>
              <a:buNone/>
            </a:pPr>
            <a:r>
              <a:rPr lang="en-US" altLang="en-US" sz="1000" dirty="0" smtClean="0">
                <a:latin typeface="Courier New" pitchFamily="49" charset="0"/>
                <a:cs typeface="Courier New" pitchFamily="49" charset="0"/>
              </a:rPr>
              <a:t>     2.16      259836    6629      6631      100.0%     227.3%    268.7%   259831    2.41   230.8%    46.9*    -1    0.677    3224</a:t>
            </a:r>
          </a:p>
          <a:p>
            <a:pPr marL="0" indent="0">
              <a:buFontTx/>
              <a:buNone/>
            </a:pPr>
            <a:r>
              <a:rPr lang="en-US" altLang="en-US" sz="1000" dirty="0" smtClean="0">
                <a:latin typeface="Courier New" pitchFamily="49" charset="0"/>
                <a:cs typeface="Courier New" pitchFamily="49" charset="0"/>
              </a:rPr>
              <a:t>     2.10       36259    4169      6807       61.2%     154.4%    169.4%    36229    1.28   163.6%    47.0*    -2    0.660    1999</a:t>
            </a:r>
          </a:p>
          <a:p>
            <a:pPr marL="0" indent="0">
              <a:buFontTx/>
              <a:buNone/>
            </a:pPr>
            <a:r>
              <a:rPr lang="en-US" altLang="en-US" sz="1000" dirty="0" smtClean="0">
                <a:latin typeface="Courier New" pitchFamily="49" charset="0"/>
                <a:cs typeface="Courier New" pitchFamily="49" charset="0"/>
              </a:rPr>
              <a:t>     2.05       13567    3372      7037       47.9%     170.1%    187.0%    13503    0.68   196.5%    25.7*     3    0.629    1578</a:t>
            </a:r>
          </a:p>
          <a:p>
            <a:pPr marL="0" indent="0">
              <a:buFontTx/>
              <a:buNone/>
            </a:pPr>
            <a:r>
              <a:rPr lang="en-US" altLang="en-US" sz="1000" dirty="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dirty="0" smtClean="0">
              <a:latin typeface="Courier New" pitchFamily="49" charset="0"/>
              <a:cs typeface="Courier New" pitchFamily="49" charset="0"/>
            </a:endParaRPr>
          </a:p>
        </p:txBody>
      </p:sp>
      <p:sp>
        <p:nvSpPr>
          <p:cNvPr id="6148" name="TextBox 3"/>
          <p:cNvSpPr txBox="1">
            <a:spLocks noChangeArrowheads="1"/>
          </p:cNvSpPr>
          <p:nvPr/>
        </p:nvSpPr>
        <p:spPr bwMode="auto">
          <a:xfrm>
            <a:off x="0" y="9930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dirty="0">
                <a:solidFill>
                  <a:srgbClr val="000000"/>
                </a:solidFill>
              </a:rPr>
              <a:t>16 crystals,  360° each,  </a:t>
            </a:r>
            <a:r>
              <a:rPr lang="en-US" altLang="en-US" sz="2400" dirty="0" smtClean="0">
                <a:solidFill>
                  <a:srgbClr val="000000"/>
                </a:solidFill>
              </a:rPr>
              <a:t>&lt; 1 </a:t>
            </a:r>
            <a:r>
              <a:rPr lang="en-US" altLang="en-US" sz="2400" dirty="0" err="1" smtClean="0">
                <a:solidFill>
                  <a:srgbClr val="000000"/>
                </a:solidFill>
              </a:rPr>
              <a:t>MGy</a:t>
            </a:r>
            <a:r>
              <a:rPr lang="en-US" altLang="en-US" sz="2400" dirty="0" smtClean="0">
                <a:solidFill>
                  <a:srgbClr val="000000"/>
                </a:solidFill>
              </a:rPr>
              <a:t>,  inverse beam</a:t>
            </a:r>
          </a:p>
          <a:p>
            <a:pPr algn="ctr" eaLnBrk="1" hangingPunct="1"/>
            <a:r>
              <a:rPr lang="en-US" altLang="en-US" sz="2400" dirty="0" smtClean="0">
                <a:solidFill>
                  <a:srgbClr val="000000"/>
                </a:solidFill>
              </a:rPr>
              <a:t>7235 eV    ADSC Q210r     Australian Synchrotron </a:t>
            </a:r>
            <a:r>
              <a:rPr lang="en-US" altLang="en-US" sz="2400" dirty="0">
                <a:solidFill>
                  <a:srgbClr val="000000"/>
                </a:solidFill>
              </a:rPr>
              <a:t>MX1</a:t>
            </a:r>
          </a:p>
        </p:txBody>
      </p:sp>
      <p:sp>
        <p:nvSpPr>
          <p:cNvPr id="3" name="Rounded Rectangle 2"/>
          <p:cNvSpPr/>
          <p:nvPr/>
        </p:nvSpPr>
        <p:spPr>
          <a:xfrm>
            <a:off x="5406886" y="1845504"/>
            <a:ext cx="1842052" cy="9144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Courier New" panose="02070309020205020404" pitchFamily="49" charset="0"/>
                <a:cs typeface="Courier New" panose="02070309020205020404" pitchFamily="49" charset="0"/>
              </a:rPr>
              <a:t>I/SIGMA</a:t>
            </a:r>
          </a:p>
          <a:p>
            <a:pPr algn="ctr"/>
            <a:r>
              <a:rPr lang="en-US" sz="2400" b="1" dirty="0" smtClean="0">
                <a:solidFill>
                  <a:srgbClr val="C00000"/>
                </a:solidFill>
                <a:latin typeface="Courier New" panose="02070309020205020404" pitchFamily="49" charset="0"/>
                <a:cs typeface="Courier New" panose="02070309020205020404" pitchFamily="49" charset="0"/>
              </a:rPr>
              <a:t>257.47</a:t>
            </a:r>
            <a:endParaRPr lang="en-US" sz="24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14139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8196"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000000"/>
                </a:solidFill>
              </a:rPr>
              <a:t>18 </a:t>
            </a:r>
            <a:r>
              <a:rPr lang="el-GR" altLang="en-US" sz="2800">
                <a:solidFill>
                  <a:srgbClr val="000000"/>
                </a:solidFill>
              </a:rPr>
              <a:t>σ</a:t>
            </a:r>
            <a:endParaRPr lang="en-US" altLang="en-US" sz="2800" baseline="-25000">
              <a:solidFill>
                <a:srgbClr val="000000"/>
              </a:solidFill>
            </a:endParaRPr>
          </a:p>
        </p:txBody>
      </p:sp>
      <p:sp>
        <p:nvSpPr>
          <p:cNvPr id="819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solidFill>
                  <a:srgbClr val="000000"/>
                </a:solidFill>
              </a:rPr>
              <a:t>Phased anomalous difference Fourier</a:t>
            </a:r>
          </a:p>
          <a:p>
            <a:pPr algn="r" eaLnBrk="1" hangingPunct="1"/>
            <a:r>
              <a:rPr lang="en-US" altLang="en-US" dirty="0">
                <a:solidFill>
                  <a:srgbClr val="000000"/>
                </a:solidFill>
              </a:rPr>
              <a:t>data Courtesy of Tom Peat &amp; Janet Newman</a:t>
            </a:r>
          </a:p>
        </p:txBody>
      </p:sp>
      <p:sp>
        <p:nvSpPr>
          <p:cNvPr id="8198"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000000"/>
                </a:solidFill>
              </a:rPr>
              <a:t>16 </a:t>
            </a:r>
            <a:r>
              <a:rPr lang="el-GR" altLang="en-US" sz="2800">
                <a:solidFill>
                  <a:srgbClr val="000000"/>
                </a:solidFill>
              </a:rPr>
              <a:t>σ</a:t>
            </a:r>
            <a:endParaRPr lang="en-US" altLang="en-US" sz="2800" baseline="-25000">
              <a:solidFill>
                <a:srgbClr val="000000"/>
              </a:solidFill>
            </a:endParaRPr>
          </a:p>
        </p:txBody>
      </p:sp>
      <p:sp>
        <p:nvSpPr>
          <p:cNvPr id="2" name="TextBox 1"/>
          <p:cNvSpPr txBox="1"/>
          <p:nvPr/>
        </p:nvSpPr>
        <p:spPr>
          <a:xfrm>
            <a:off x="0" y="11113"/>
            <a:ext cx="1278940" cy="646331"/>
          </a:xfrm>
          <a:prstGeom prst="rect">
            <a:avLst/>
          </a:prstGeom>
          <a:noFill/>
        </p:spPr>
        <p:txBody>
          <a:bodyPr wrap="none" rtlCol="0">
            <a:spAutoFit/>
          </a:bodyPr>
          <a:lstStyle/>
          <a:p>
            <a:r>
              <a:rPr lang="en-US" dirty="0" smtClean="0">
                <a:solidFill>
                  <a:srgbClr val="000000"/>
                </a:solidFill>
              </a:rPr>
              <a:t>Not </a:t>
            </a:r>
          </a:p>
          <a:p>
            <a:r>
              <a:rPr lang="en-US" dirty="0" smtClean="0">
                <a:solidFill>
                  <a:srgbClr val="000000"/>
                </a:solidFill>
              </a:rPr>
              <a:t>Lysozyme!</a:t>
            </a:r>
            <a:endParaRPr lang="en-US" dirty="0">
              <a:solidFill>
                <a:srgbClr val="000000"/>
              </a:solidFill>
            </a:endParaRPr>
          </a:p>
        </p:txBody>
      </p:sp>
    </p:spTree>
    <p:extLst>
      <p:ext uri="{BB962C8B-B14F-4D97-AF65-F5344CB8AC3E}">
        <p14:creationId xmlns:p14="http://schemas.microsoft.com/office/powerpoint/2010/main" val="1459779599"/>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220"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solidFill>
                  <a:srgbClr val="000000"/>
                </a:solidFill>
              </a:rPr>
              <a:t>15</a:t>
            </a:r>
            <a:r>
              <a:rPr lang="el-GR" altLang="en-US" sz="2800">
                <a:solidFill>
                  <a:srgbClr val="000000"/>
                </a:solidFill>
              </a:rPr>
              <a:t>σ </a:t>
            </a:r>
            <a:r>
              <a:rPr lang="en-US" altLang="en-US" sz="2800">
                <a:solidFill>
                  <a:srgbClr val="000000"/>
                </a:solidFill>
              </a:rPr>
              <a:t>= PO</a:t>
            </a:r>
            <a:r>
              <a:rPr lang="en-US" altLang="en-US" sz="2800" baseline="-25000">
                <a:solidFill>
                  <a:srgbClr val="000000"/>
                </a:solidFill>
              </a:rPr>
              <a:t>4</a:t>
            </a:r>
          </a:p>
        </p:txBody>
      </p:sp>
      <p:sp>
        <p:nvSpPr>
          <p:cNvPr id="9221"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solidFill>
                  <a:srgbClr val="000000"/>
                </a:solidFill>
              </a:rPr>
              <a:t>Phased anomalous difference Fourier</a:t>
            </a:r>
          </a:p>
          <a:p>
            <a:pPr algn="r" eaLnBrk="1" hangingPunct="1"/>
            <a:r>
              <a:rPr lang="en-US" altLang="en-US" dirty="0">
                <a:solidFill>
                  <a:srgbClr val="000000"/>
                </a:solidFill>
              </a:rPr>
              <a:t>data Courtesy of Tom Peat &amp; Janet </a:t>
            </a:r>
            <a:r>
              <a:rPr lang="en-US" altLang="en-US" dirty="0" smtClean="0">
                <a:solidFill>
                  <a:srgbClr val="000000"/>
                </a:solidFill>
              </a:rPr>
              <a:t>Newman</a:t>
            </a:r>
            <a:endParaRPr lang="en-US" altLang="en-US" dirty="0">
              <a:solidFill>
                <a:srgbClr val="000000"/>
              </a:solidFill>
            </a:endParaRPr>
          </a:p>
        </p:txBody>
      </p:sp>
      <p:sp>
        <p:nvSpPr>
          <p:cNvPr id="6" name="TextBox 5"/>
          <p:cNvSpPr txBox="1"/>
          <p:nvPr/>
        </p:nvSpPr>
        <p:spPr>
          <a:xfrm>
            <a:off x="0" y="11113"/>
            <a:ext cx="1278940" cy="646331"/>
          </a:xfrm>
          <a:prstGeom prst="rect">
            <a:avLst/>
          </a:prstGeom>
          <a:noFill/>
        </p:spPr>
        <p:txBody>
          <a:bodyPr wrap="none" rtlCol="0">
            <a:spAutoFit/>
          </a:bodyPr>
          <a:lstStyle/>
          <a:p>
            <a:r>
              <a:rPr lang="en-US" dirty="0" smtClean="0">
                <a:solidFill>
                  <a:srgbClr val="000000"/>
                </a:solidFill>
              </a:rPr>
              <a:t>Not </a:t>
            </a:r>
          </a:p>
          <a:p>
            <a:r>
              <a:rPr lang="en-US" dirty="0" smtClean="0">
                <a:solidFill>
                  <a:srgbClr val="000000"/>
                </a:solidFill>
              </a:rPr>
              <a:t>Lysozyme!</a:t>
            </a:r>
            <a:endParaRPr lang="en-US" dirty="0">
              <a:solidFill>
                <a:srgbClr val="000000"/>
              </a:solidFill>
            </a:endParaRPr>
          </a:p>
        </p:txBody>
      </p:sp>
    </p:spTree>
    <p:extLst>
      <p:ext uri="{BB962C8B-B14F-4D97-AF65-F5344CB8AC3E}">
        <p14:creationId xmlns:p14="http://schemas.microsoft.com/office/powerpoint/2010/main" val="1990740816"/>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244" name="TextBox 5"/>
          <p:cNvSpPr txBox="1">
            <a:spLocks noChangeArrowheads="1"/>
          </p:cNvSpPr>
          <p:nvPr/>
        </p:nvSpPr>
        <p:spPr bwMode="auto">
          <a:xfrm>
            <a:off x="3435350" y="4605338"/>
            <a:ext cx="19255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solidFill>
                  <a:srgbClr val="000000"/>
                </a:solidFill>
              </a:rPr>
              <a:t>~2</a:t>
            </a:r>
            <a:r>
              <a:rPr lang="el-GR" altLang="en-US" sz="2800" dirty="0">
                <a:solidFill>
                  <a:srgbClr val="000000"/>
                </a:solidFill>
              </a:rPr>
              <a:t>σ</a:t>
            </a:r>
            <a:r>
              <a:rPr lang="en-US" altLang="en-US" sz="2800" dirty="0">
                <a:solidFill>
                  <a:srgbClr val="000000"/>
                </a:solidFill>
              </a:rPr>
              <a:t> = </a:t>
            </a:r>
            <a:r>
              <a:rPr lang="en-US" altLang="en-US" sz="2800" dirty="0" smtClean="0">
                <a:solidFill>
                  <a:srgbClr val="000000"/>
                </a:solidFill>
              </a:rPr>
              <a:t>Mg?</a:t>
            </a:r>
            <a:endParaRPr lang="en-US" altLang="en-US" sz="2800" dirty="0">
              <a:solidFill>
                <a:srgbClr val="000000"/>
              </a:solidFill>
            </a:endParaRPr>
          </a:p>
        </p:txBody>
      </p:sp>
      <p:sp>
        <p:nvSpPr>
          <p:cNvPr id="10245"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solidFill>
                  <a:srgbClr val="000000"/>
                </a:solidFill>
              </a:rPr>
              <a:t>Phased anomalous difference Fourier</a:t>
            </a:r>
          </a:p>
          <a:p>
            <a:pPr algn="r" eaLnBrk="1" hangingPunct="1"/>
            <a:r>
              <a:rPr lang="en-US" altLang="en-US" dirty="0">
                <a:solidFill>
                  <a:srgbClr val="000000"/>
                </a:solidFill>
              </a:rPr>
              <a:t>data Courtesy of Tom Peat &amp; Janet </a:t>
            </a:r>
            <a:r>
              <a:rPr lang="en-US" altLang="en-US" dirty="0" smtClean="0">
                <a:solidFill>
                  <a:srgbClr val="000000"/>
                </a:solidFill>
              </a:rPr>
              <a:t>Newman</a:t>
            </a:r>
            <a:endParaRPr lang="en-US" altLang="en-US" dirty="0">
              <a:solidFill>
                <a:srgbClr val="000000"/>
              </a:solidFill>
            </a:endParaRPr>
          </a:p>
        </p:txBody>
      </p:sp>
      <p:sp>
        <p:nvSpPr>
          <p:cNvPr id="6" name="TextBox 5"/>
          <p:cNvSpPr txBox="1"/>
          <p:nvPr/>
        </p:nvSpPr>
        <p:spPr>
          <a:xfrm>
            <a:off x="0" y="11113"/>
            <a:ext cx="1278940" cy="646331"/>
          </a:xfrm>
          <a:prstGeom prst="rect">
            <a:avLst/>
          </a:prstGeom>
          <a:noFill/>
        </p:spPr>
        <p:txBody>
          <a:bodyPr wrap="none" rtlCol="0">
            <a:spAutoFit/>
          </a:bodyPr>
          <a:lstStyle/>
          <a:p>
            <a:r>
              <a:rPr lang="en-US" dirty="0" smtClean="0">
                <a:solidFill>
                  <a:srgbClr val="000000"/>
                </a:solidFill>
              </a:rPr>
              <a:t>Not </a:t>
            </a:r>
          </a:p>
          <a:p>
            <a:r>
              <a:rPr lang="en-US" dirty="0" smtClean="0">
                <a:solidFill>
                  <a:srgbClr val="000000"/>
                </a:solidFill>
              </a:rPr>
              <a:t>Lysozyme!</a:t>
            </a:r>
            <a:endParaRPr lang="en-US" dirty="0">
              <a:solidFill>
                <a:srgbClr val="000000"/>
              </a:solidFill>
            </a:endParaRPr>
          </a:p>
        </p:txBody>
      </p:sp>
    </p:spTree>
    <p:extLst>
      <p:ext uri="{BB962C8B-B14F-4D97-AF65-F5344CB8AC3E}">
        <p14:creationId xmlns:p14="http://schemas.microsoft.com/office/powerpoint/2010/main" val="200256101"/>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solidFill>
                  <a:srgbClr val="000000"/>
                </a:solidFill>
              </a:rPr>
              <a:t>8.2</a:t>
            </a:r>
            <a:r>
              <a:rPr lang="el-GR" altLang="en-US" sz="2800" dirty="0">
                <a:solidFill>
                  <a:srgbClr val="000000"/>
                </a:solidFill>
              </a:rPr>
              <a:t>σ</a:t>
            </a:r>
            <a:r>
              <a:rPr lang="en-US" altLang="en-US" sz="2800" dirty="0">
                <a:solidFill>
                  <a:srgbClr val="000000"/>
                </a:solidFill>
              </a:rPr>
              <a:t> </a:t>
            </a:r>
            <a:r>
              <a:rPr lang="en-US" altLang="en-US" sz="2800" dirty="0" smtClean="0">
                <a:solidFill>
                  <a:srgbClr val="000000"/>
                </a:solidFill>
              </a:rPr>
              <a:t>= Na</a:t>
            </a:r>
            <a:endParaRPr lang="en-US" altLang="en-US" sz="2800" dirty="0">
              <a:solidFill>
                <a:srgbClr val="000000"/>
              </a:solidFill>
            </a:endParaRPr>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solidFill>
                  <a:srgbClr val="000000"/>
                </a:solidFill>
              </a:rPr>
              <a:t>DELFAN residual anomalous difference</a:t>
            </a:r>
          </a:p>
          <a:p>
            <a:pPr algn="r" eaLnBrk="1" hangingPunct="1"/>
            <a:r>
              <a:rPr lang="en-US" altLang="en-US" dirty="0">
                <a:solidFill>
                  <a:srgbClr val="000000"/>
                </a:solidFill>
              </a:rPr>
              <a:t>data Courtesy of </a:t>
            </a:r>
            <a:r>
              <a:rPr lang="en-US" altLang="en-US" dirty="0" smtClean="0">
                <a:solidFill>
                  <a:srgbClr val="000000"/>
                </a:solidFill>
              </a:rPr>
              <a:t>Tom Peat &amp; Janet Newman</a:t>
            </a:r>
            <a:endParaRPr lang="en-US" altLang="en-US" dirty="0">
              <a:solidFill>
                <a:srgbClr val="000000"/>
              </a:solidFill>
            </a:endParaRPr>
          </a:p>
        </p:txBody>
      </p:sp>
      <p:sp>
        <p:nvSpPr>
          <p:cNvPr id="2" name="Rectangle 1"/>
          <p:cNvSpPr/>
          <p:nvPr/>
        </p:nvSpPr>
        <p:spPr>
          <a:xfrm>
            <a:off x="5721350" y="2609507"/>
            <a:ext cx="3422650" cy="2308324"/>
          </a:xfrm>
          <a:prstGeom prst="rect">
            <a:avLst/>
          </a:prstGeom>
          <a:solidFill>
            <a:schemeClr val="bg1"/>
          </a:solidFill>
        </p:spPr>
        <p:txBody>
          <a:bodyPr wrap="square">
            <a:spAutoFit/>
          </a:bodyPr>
          <a:lstStyle/>
          <a:p>
            <a:r>
              <a:rPr lang="en-US" sz="3600" b="1" dirty="0" smtClean="0">
                <a:solidFill>
                  <a:srgbClr val="000000"/>
                </a:solidFill>
              </a:rPr>
              <a:t>10 </a:t>
            </a:r>
            <a:r>
              <a:rPr lang="el-GR" sz="3600" b="1" dirty="0" smtClean="0">
                <a:solidFill>
                  <a:srgbClr val="000000"/>
                </a:solidFill>
              </a:rPr>
              <a:t>σ</a:t>
            </a:r>
            <a:r>
              <a:rPr lang="en-US" sz="3600" b="1" dirty="0" smtClean="0">
                <a:solidFill>
                  <a:srgbClr val="000000"/>
                </a:solidFill>
              </a:rPr>
              <a:t> is enough for phasing!</a:t>
            </a:r>
          </a:p>
          <a:p>
            <a:endParaRPr lang="en-US" dirty="0" smtClean="0">
              <a:solidFill>
                <a:srgbClr val="000000"/>
              </a:solidFill>
            </a:endParaRPr>
          </a:p>
          <a:p>
            <a:r>
              <a:rPr lang="en-US" dirty="0" err="1" smtClean="0">
                <a:solidFill>
                  <a:srgbClr val="000000"/>
                </a:solidFill>
              </a:rPr>
              <a:t>Bunkoczi</a:t>
            </a:r>
            <a:r>
              <a:rPr lang="en-US" dirty="0" smtClean="0">
                <a:solidFill>
                  <a:srgbClr val="000000"/>
                </a:solidFill>
              </a:rPr>
              <a:t> </a:t>
            </a:r>
            <a:r>
              <a:rPr lang="en-US" i="1" dirty="0" smtClean="0">
                <a:solidFill>
                  <a:srgbClr val="000000"/>
                </a:solidFill>
              </a:rPr>
              <a:t>et al. </a:t>
            </a:r>
            <a:r>
              <a:rPr lang="en-US" dirty="0" smtClean="0">
                <a:solidFill>
                  <a:srgbClr val="000000"/>
                </a:solidFill>
              </a:rPr>
              <a:t>(2015)."weak</a:t>
            </a:r>
            <a:r>
              <a:rPr lang="en-US" dirty="0">
                <a:solidFill>
                  <a:srgbClr val="000000"/>
                </a:solidFill>
              </a:rPr>
              <a:t>, single-wavelength </a:t>
            </a:r>
            <a:r>
              <a:rPr lang="en-US" dirty="0" smtClean="0">
                <a:solidFill>
                  <a:srgbClr val="000000"/>
                </a:solidFill>
              </a:rPr>
              <a:t>anomalous", </a:t>
            </a:r>
            <a:r>
              <a:rPr lang="en-US" i="1" dirty="0">
                <a:solidFill>
                  <a:srgbClr val="000000"/>
                </a:solidFill>
              </a:rPr>
              <a:t>Nat. Meth.</a:t>
            </a:r>
            <a:r>
              <a:rPr lang="en-US" dirty="0">
                <a:solidFill>
                  <a:srgbClr val="000000"/>
                </a:solidFill>
              </a:rPr>
              <a:t> </a:t>
            </a:r>
            <a:r>
              <a:rPr lang="en-US" b="1" dirty="0">
                <a:solidFill>
                  <a:srgbClr val="000000"/>
                </a:solidFill>
              </a:rPr>
              <a:t>12</a:t>
            </a:r>
            <a:r>
              <a:rPr lang="en-US" dirty="0">
                <a:solidFill>
                  <a:srgbClr val="000000"/>
                </a:solidFill>
              </a:rPr>
              <a:t>, 127-130. </a:t>
            </a:r>
          </a:p>
        </p:txBody>
      </p:sp>
      <p:sp>
        <p:nvSpPr>
          <p:cNvPr id="7" name="TextBox 6"/>
          <p:cNvSpPr txBox="1"/>
          <p:nvPr/>
        </p:nvSpPr>
        <p:spPr>
          <a:xfrm>
            <a:off x="0" y="11113"/>
            <a:ext cx="1278940" cy="646331"/>
          </a:xfrm>
          <a:prstGeom prst="rect">
            <a:avLst/>
          </a:prstGeom>
          <a:noFill/>
        </p:spPr>
        <p:txBody>
          <a:bodyPr wrap="none" rtlCol="0">
            <a:spAutoFit/>
          </a:bodyPr>
          <a:lstStyle/>
          <a:p>
            <a:r>
              <a:rPr lang="en-US" dirty="0" smtClean="0">
                <a:solidFill>
                  <a:srgbClr val="000000"/>
                </a:solidFill>
              </a:rPr>
              <a:t>Not </a:t>
            </a:r>
          </a:p>
          <a:p>
            <a:r>
              <a:rPr lang="en-US" dirty="0" smtClean="0">
                <a:solidFill>
                  <a:srgbClr val="000000"/>
                </a:solidFill>
              </a:rPr>
              <a:t>Lysozyme!</a:t>
            </a:r>
            <a:endParaRPr lang="en-US" dirty="0">
              <a:solidFill>
                <a:srgbClr val="000000"/>
              </a:solidFill>
            </a:endParaRPr>
          </a:p>
        </p:txBody>
      </p:sp>
      <p:sp>
        <p:nvSpPr>
          <p:cNvPr id="8" name="TextBox 6"/>
          <p:cNvSpPr txBox="1">
            <a:spLocks noChangeArrowheads="1"/>
          </p:cNvSpPr>
          <p:nvPr/>
        </p:nvSpPr>
        <p:spPr bwMode="auto">
          <a:xfrm>
            <a:off x="2763817" y="5372983"/>
            <a:ext cx="1612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dirty="0">
                <a:solidFill>
                  <a:srgbClr val="000000"/>
                </a:solidFill>
              </a:rPr>
              <a:t>f</a:t>
            </a:r>
            <a:r>
              <a:rPr lang="en-US" altLang="en-US" sz="2800" dirty="0" smtClean="0">
                <a:solidFill>
                  <a:srgbClr val="000000"/>
                </a:solidFill>
              </a:rPr>
              <a:t>” = 0.15 </a:t>
            </a:r>
            <a:endParaRPr lang="en-US" altLang="en-US" sz="2800" dirty="0">
              <a:solidFill>
                <a:srgbClr val="000000"/>
              </a:solidFill>
            </a:endParaRPr>
          </a:p>
        </p:txBody>
      </p:sp>
    </p:spTree>
    <p:extLst>
      <p:ext uri="{BB962C8B-B14F-4D97-AF65-F5344CB8AC3E}">
        <p14:creationId xmlns:p14="http://schemas.microsoft.com/office/powerpoint/2010/main" val="220809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14111</TotalTime>
  <Words>4621</Words>
  <Application>Microsoft Office PowerPoint</Application>
  <PresentationFormat>On-screen Show (4:3)</PresentationFormat>
  <Paragraphs>1186</Paragraphs>
  <Slides>102</Slides>
  <Notes>20</Notes>
  <HiddenSlides>5</HiddenSlides>
  <MMClips>1</MMClips>
  <ScaleCrop>false</ScaleCrop>
  <HeadingPairs>
    <vt:vector size="6" baseType="variant">
      <vt:variant>
        <vt:lpstr>Theme</vt:lpstr>
      </vt:variant>
      <vt:variant>
        <vt:i4>14</vt:i4>
      </vt:variant>
      <vt:variant>
        <vt:lpstr>Embedded OLE Servers</vt:lpstr>
      </vt:variant>
      <vt:variant>
        <vt:i4>3</vt:i4>
      </vt:variant>
      <vt:variant>
        <vt:lpstr>Slide Titles</vt:lpstr>
      </vt:variant>
      <vt:variant>
        <vt:i4>102</vt:i4>
      </vt:variant>
    </vt:vector>
  </HeadingPairs>
  <TitlesOfParts>
    <vt:vector size="119" baseType="lpstr">
      <vt:lpstr>Office Theme</vt:lpstr>
      <vt:lpstr>Default Design</vt:lpstr>
      <vt:lpstr>4_Office Theme</vt:lpstr>
      <vt:lpstr>5_Office Theme</vt:lpstr>
      <vt:lpstr>1_Default Design</vt:lpstr>
      <vt:lpstr>1_Office Theme</vt:lpstr>
      <vt:lpstr>7_Default Design</vt:lpstr>
      <vt:lpstr>2_Default Design</vt:lpstr>
      <vt:lpstr>3_Default Design</vt:lpstr>
      <vt:lpstr>4_Default Design</vt:lpstr>
      <vt:lpstr>13_Default Design</vt:lpstr>
      <vt:lpstr>5_Default Design</vt:lpstr>
      <vt:lpstr>8_Default Design</vt:lpstr>
      <vt:lpstr>2_Office Theme</vt:lpstr>
      <vt:lpstr>Worksheet</vt:lpstr>
      <vt:lpstr>Chart</vt:lpstr>
      <vt:lpstr>Equation</vt:lpstr>
      <vt:lpstr>PowerPoint Presentation</vt:lpstr>
      <vt:lpstr>PowerPoint Presentation</vt:lpstr>
      <vt:lpstr>What will change?</vt:lpstr>
      <vt:lpstr>What will change?</vt:lpstr>
      <vt:lpstr>Simulated diffraction image MLFSOM</vt:lpstr>
      <vt:lpstr>Simulated diffraction image MLFSOM</vt:lpstr>
      <vt:lpstr>Simulated diffraction image (2008)</vt:lpstr>
      <vt:lpstr>PowerPoint Presentation</vt:lpstr>
      <vt:lpstr>a perfect detector</vt:lpstr>
      <vt:lpstr>PowerPoint Presentation</vt:lpstr>
      <vt:lpstr>Optimal exposure time (faint spots)</vt:lpstr>
      <vt:lpstr>What will change?</vt:lpstr>
      <vt:lpstr>PowerPoint Presentation</vt:lpstr>
      <vt:lpstr>PowerPoint Presentation</vt:lpstr>
      <vt:lpstr>10 MGy/Å</vt:lpstr>
      <vt:lpstr>PowerPoint Presentation</vt:lpstr>
      <vt:lpstr>PowerPoint Presentation</vt:lpstr>
      <vt:lpstr>PowerPoint Presentation</vt:lpstr>
      <vt:lpstr>PowerPoint Presentation</vt:lpstr>
      <vt:lpstr>PowerPoint Presentation</vt:lpstr>
      <vt:lpstr>B factor from image analysis</vt:lpstr>
      <vt:lpstr>B factor from image analysis</vt:lpstr>
      <vt:lpstr>lysozyme: real and reciprocal</vt:lpstr>
      <vt:lpstr>lysozyme: thermal motion</vt:lpstr>
      <vt:lpstr>Muybridge’s galloping horse (1878)</vt:lpstr>
      <vt:lpstr>Muybridge’s galloping horse (1878)</vt:lpstr>
      <vt:lpstr>PowerPoint Presentation</vt:lpstr>
      <vt:lpstr>PowerPoint Presentation</vt:lpstr>
      <vt:lpstr>PowerPoint Presentation</vt:lpstr>
      <vt:lpstr>“8-shooter” adjustable beam size</vt:lpstr>
      <vt:lpstr>How to get time at LCLS</vt:lpstr>
      <vt:lpstr>Advanced Light Source</vt:lpstr>
      <vt:lpstr>Advanced Light Source</vt:lpstr>
      <vt:lpstr>Advanced Light Source</vt:lpstr>
      <vt:lpstr>Advanced Light Source</vt:lpstr>
      <vt:lpstr>Advanced Light Source</vt:lpstr>
      <vt:lpstr>Advanced Light Source</vt:lpstr>
      <vt:lpstr>Advanced Light Source</vt:lpstr>
      <vt:lpstr>ALS 8.3.1 optics</vt:lpstr>
      <vt:lpstr>ALS 8.3.1 optics</vt:lpstr>
      <vt:lpstr>ALS 5.0.2 optics</vt:lpstr>
      <vt:lpstr>Advanced Light Source</vt:lpstr>
      <vt:lpstr>Advanced Light Source</vt:lpstr>
      <vt:lpstr>Advanced Light Source</vt:lpstr>
      <vt:lpstr>Advanced Light Source</vt:lpstr>
      <vt:lpstr>ALS 4.2.2 optics</vt:lpstr>
      <vt:lpstr>Advanced Light Source</vt:lpstr>
      <vt:lpstr>Advanced Light Source</vt:lpstr>
      <vt:lpstr>ALS 12.3.1 optics</vt:lpstr>
      <vt:lpstr>ALS 12.3.1 optics</vt:lpstr>
      <vt:lpstr>ALS 12.3.1 double endstation</vt:lpstr>
      <vt:lpstr>Advanced Light Source</vt:lpstr>
      <vt:lpstr>Advanced Light Source</vt:lpstr>
      <vt:lpstr>Advanced Light Source</vt:lpstr>
      <vt:lpstr>ALS robots</vt:lpstr>
      <vt:lpstr>Pin compatibility</vt:lpstr>
      <vt:lpstr>SuperTong</vt:lpstr>
      <vt:lpstr>What if we didn’t have to choose?</vt:lpstr>
      <vt:lpstr>Hampton Pin</vt:lpstr>
      <vt:lpstr>Syrrx Pin</vt:lpstr>
      <vt:lpstr>plastic Pin</vt:lpstr>
      <vt:lpstr>Yale Pin</vt:lpstr>
      <vt:lpstr>SuperTong</vt:lpstr>
      <vt:lpstr>Robix ongonio</vt:lpstr>
      <vt:lpstr>CHL idlepos</vt:lpstr>
      <vt:lpstr>Carousel open</vt:lpstr>
      <vt:lpstr>“infinite capacity” sample carousel</vt:lpstr>
      <vt:lpstr>Global “success rate”  of structure determination</vt:lpstr>
      <vt:lpstr>Measured success rate: ALS 8.3.1</vt:lpstr>
      <vt:lpstr>Turning data into models</vt:lpstr>
      <vt:lpstr>Operational Efficiency</vt:lpstr>
      <vt:lpstr>The 100 structure/year club</vt:lpstr>
      <vt:lpstr>“The flattest thing we have ever seen”  </vt:lpstr>
      <vt:lpstr>PowerPoint Presentation</vt:lpstr>
      <vt:lpstr>What will change?</vt:lpstr>
      <vt:lpstr>MLFSOM:  now available in “Pilatus”</vt:lpstr>
      <vt:lpstr>Pilatus pile-up for RT MX? same photons, different speeds</vt:lpstr>
      <vt:lpstr>Pilatus pile-up for RT MX? same photons, different speeds</vt:lpstr>
      <vt:lpstr>Pilatus pile-up for RT MX: same photons, different speeds</vt:lpstr>
      <vt:lpstr>Pilatus pile-up for RT MX: same photons, different speeds</vt:lpstr>
      <vt:lpstr>Pilatus pile-up for RT MX: same photons, different speeds</vt:lpstr>
      <vt:lpstr>What will change?</vt:lpstr>
      <vt:lpstr>Averaging with systematic error</vt:lpstr>
      <vt:lpstr>PowerPoint Presentation</vt:lpstr>
      <vt:lpstr>Gadox calibration vs energy</vt:lpstr>
      <vt:lpstr>PowerPoint Presentation</vt:lpstr>
      <vt:lpstr>Detector pixels are 3D</vt:lpstr>
      <vt:lpstr>PowerPoint Presentation</vt:lpstr>
      <vt:lpstr>PowerPoint Presentation</vt:lpstr>
      <vt:lpstr>PowerPoint Presentation</vt:lpstr>
      <vt:lpstr>Beam Flicker</vt:lpstr>
      <vt:lpstr>PowerPoint Presentation</vt:lpstr>
      <vt:lpstr>PowerPoint Presentation</vt:lpstr>
      <vt:lpstr>Can you count to 1,000,000 ?</vt:lpstr>
      <vt:lpstr>140-fold multiplicity</vt:lpstr>
      <vt:lpstr>140-fold multiplicity</vt:lpstr>
      <vt:lpstr>140-fold multiplicity</vt:lpstr>
      <vt:lpstr>140-fold multiplicity</vt:lpstr>
      <vt:lpstr>140-fold multiplicity</vt:lpstr>
      <vt:lpstr>PowerPoint Presentation</vt:lpstr>
      <vt:lpstr>Cone-Beam Online X-ray Absorption Radiograph</vt:lpstr>
      <vt:lpstr>What will change?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XSBR Resource Overview &amp; Update</dc:title>
  <dc:creator>JMHolton</dc:creator>
  <cp:lastModifiedBy>JMHolton</cp:lastModifiedBy>
  <cp:revision>140</cp:revision>
  <dcterms:created xsi:type="dcterms:W3CDTF">2015-11-15T02:08:34Z</dcterms:created>
  <dcterms:modified xsi:type="dcterms:W3CDTF">2016-04-21T18:29:40Z</dcterms:modified>
</cp:coreProperties>
</file>