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30" r:id="rId2"/>
    <p:sldMasterId id="2147483746" r:id="rId3"/>
    <p:sldMasterId id="2147483775" r:id="rId4"/>
    <p:sldMasterId id="2147483790" r:id="rId5"/>
    <p:sldMasterId id="2147483842" r:id="rId6"/>
    <p:sldMasterId id="2147483854" r:id="rId7"/>
    <p:sldMasterId id="2147483867" r:id="rId8"/>
    <p:sldMasterId id="2147483894" r:id="rId9"/>
    <p:sldMasterId id="2147483909" r:id="rId10"/>
    <p:sldMasterId id="2147483923" r:id="rId11"/>
    <p:sldMasterId id="2147483937" r:id="rId12"/>
    <p:sldMasterId id="2147483951" r:id="rId13"/>
    <p:sldMasterId id="2147483963" r:id="rId14"/>
    <p:sldMasterId id="2147483976" r:id="rId15"/>
  </p:sldMasterIdLst>
  <p:notesMasterIdLst>
    <p:notesMasterId r:id="rId97"/>
  </p:notesMasterIdLst>
  <p:sldIdLst>
    <p:sldId id="628" r:id="rId16"/>
    <p:sldId id="386" r:id="rId17"/>
    <p:sldId id="395" r:id="rId18"/>
    <p:sldId id="650" r:id="rId19"/>
    <p:sldId id="627" r:id="rId20"/>
    <p:sldId id="397" r:id="rId21"/>
    <p:sldId id="618" r:id="rId22"/>
    <p:sldId id="616" r:id="rId23"/>
    <p:sldId id="617" r:id="rId24"/>
    <p:sldId id="620" r:id="rId25"/>
    <p:sldId id="619" r:id="rId26"/>
    <p:sldId id="534" r:id="rId27"/>
    <p:sldId id="651" r:id="rId28"/>
    <p:sldId id="448" r:id="rId29"/>
    <p:sldId id="449" r:id="rId30"/>
    <p:sldId id="450" r:id="rId31"/>
    <p:sldId id="451" r:id="rId32"/>
    <p:sldId id="460" r:id="rId33"/>
    <p:sldId id="459" r:id="rId34"/>
    <p:sldId id="461" r:id="rId35"/>
    <p:sldId id="463" r:id="rId36"/>
    <p:sldId id="465" r:id="rId37"/>
    <p:sldId id="468" r:id="rId38"/>
    <p:sldId id="469" r:id="rId39"/>
    <p:sldId id="470" r:id="rId40"/>
    <p:sldId id="633" r:id="rId41"/>
    <p:sldId id="517" r:id="rId42"/>
    <p:sldId id="530" r:id="rId43"/>
    <p:sldId id="387" r:id="rId44"/>
    <p:sldId id="377" r:id="rId45"/>
    <p:sldId id="378" r:id="rId46"/>
    <p:sldId id="373" r:id="rId47"/>
    <p:sldId id="531" r:id="rId48"/>
    <p:sldId id="376" r:id="rId49"/>
    <p:sldId id="379" r:id="rId50"/>
    <p:sldId id="375" r:id="rId51"/>
    <p:sldId id="380" r:id="rId52"/>
    <p:sldId id="381" r:id="rId53"/>
    <p:sldId id="532" r:id="rId54"/>
    <p:sldId id="533" r:id="rId55"/>
    <p:sldId id="652" r:id="rId56"/>
    <p:sldId id="602" r:id="rId57"/>
    <p:sldId id="644" r:id="rId58"/>
    <p:sldId id="600" r:id="rId59"/>
    <p:sldId id="653" r:id="rId60"/>
    <p:sldId id="649" r:id="rId61"/>
    <p:sldId id="641" r:id="rId62"/>
    <p:sldId id="642" r:id="rId63"/>
    <p:sldId id="643" r:id="rId64"/>
    <p:sldId id="654" r:id="rId65"/>
    <p:sldId id="614" r:id="rId66"/>
    <p:sldId id="615" r:id="rId67"/>
    <p:sldId id="599" r:id="rId68"/>
    <p:sldId id="597" r:id="rId69"/>
    <p:sldId id="598" r:id="rId70"/>
    <p:sldId id="645" r:id="rId71"/>
    <p:sldId id="582" r:id="rId72"/>
    <p:sldId id="647" r:id="rId73"/>
    <p:sldId id="604" r:id="rId74"/>
    <p:sldId id="605" r:id="rId75"/>
    <p:sldId id="606" r:id="rId76"/>
    <p:sldId id="607" r:id="rId77"/>
    <p:sldId id="608" r:id="rId78"/>
    <p:sldId id="609" r:id="rId79"/>
    <p:sldId id="610" r:id="rId80"/>
    <p:sldId id="611" r:id="rId81"/>
    <p:sldId id="612" r:id="rId82"/>
    <p:sldId id="648" r:id="rId83"/>
    <p:sldId id="388" r:id="rId84"/>
    <p:sldId id="621" r:id="rId85"/>
    <p:sldId id="632" r:id="rId86"/>
    <p:sldId id="370" r:id="rId87"/>
    <p:sldId id="622" r:id="rId88"/>
    <p:sldId id="371" r:id="rId89"/>
    <p:sldId id="392" r:id="rId90"/>
    <p:sldId id="360" r:id="rId91"/>
    <p:sldId id="361" r:id="rId92"/>
    <p:sldId id="623" r:id="rId93"/>
    <p:sldId id="624" r:id="rId94"/>
    <p:sldId id="625" r:id="rId95"/>
    <p:sldId id="630"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a:srgbClr val="FFFF66"/>
    <a:srgbClr val="F885C6"/>
    <a:srgbClr val="A2A2A2"/>
    <a:srgbClr val="3EFFFC"/>
    <a:srgbClr val="C79CED"/>
    <a:srgbClr val="2CFC2B"/>
    <a:srgbClr val="00FF00"/>
    <a:srgbClr val="FCCD70"/>
    <a:srgbClr val="FFA7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84" autoAdjust="0"/>
  </p:normalViewPr>
  <p:slideViewPr>
    <p:cSldViewPr snapToGrid="0">
      <p:cViewPr varScale="1">
        <p:scale>
          <a:sx n="84" d="100"/>
          <a:sy n="84" d="100"/>
        </p:scale>
        <p:origin x="-78" y="-126"/>
      </p:cViewPr>
      <p:guideLst>
        <p:guide orient="horz" pos="2160"/>
        <p:guide pos="2880"/>
      </p:guideLst>
    </p:cSldViewPr>
  </p:slideViewPr>
  <p:outlineViewPr>
    <p:cViewPr>
      <p:scale>
        <a:sx n="33" d="100"/>
        <a:sy n="33" d="100"/>
      </p:scale>
      <p:origin x="0" y="21084"/>
    </p:cViewPr>
  </p:outlineViewPr>
  <p:notesTextViewPr>
    <p:cViewPr>
      <p:scale>
        <a:sx n="1" d="1"/>
        <a:sy n="1" d="1"/>
      </p:scale>
      <p:origin x="0" y="0"/>
    </p:cViewPr>
  </p:notesTextViewPr>
  <p:sorterViewPr>
    <p:cViewPr>
      <p:scale>
        <a:sx n="66" d="100"/>
        <a:sy n="66" d="100"/>
      </p:scale>
      <p:origin x="0" y="38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Pt>
            <c:idx val="1"/>
            <c:bubble3D val="0"/>
            <c:spPr>
              <a:solidFill>
                <a:srgbClr val="9BBB59"/>
              </a:solidFill>
            </c:spPr>
          </c:dPt>
          <c:dPt>
            <c:idx val="2"/>
            <c:bubble3D val="0"/>
            <c:spPr>
              <a:solidFill>
                <a:srgbClr val="FFA7A7"/>
              </a:solidFill>
            </c:spPr>
          </c:dPt>
          <c:dPt>
            <c:idx val="3"/>
            <c:bubble3D val="0"/>
            <c:spPr>
              <a:solidFill>
                <a:schemeClr val="tx2">
                  <a:lumMod val="60000"/>
                  <a:lumOff val="40000"/>
                </a:schemeClr>
              </a:solidFill>
            </c:spPr>
          </c:dPt>
          <c:dPt>
            <c:idx val="4"/>
            <c:bubble3D val="0"/>
            <c:spPr>
              <a:solidFill>
                <a:schemeClr val="accent1">
                  <a:lumMod val="60000"/>
                  <a:lumOff val="40000"/>
                </a:schemeClr>
              </a:solidFill>
            </c:spPr>
          </c:dPt>
          <c:dPt>
            <c:idx val="5"/>
            <c:bubble3D val="0"/>
            <c:spPr>
              <a:solidFill>
                <a:schemeClr val="tx2">
                  <a:lumMod val="60000"/>
                  <a:lumOff val="40000"/>
                </a:schemeClr>
              </a:solidFill>
            </c:spPr>
          </c:dPt>
          <c:dPt>
            <c:idx val="6"/>
            <c:bubble3D val="0"/>
            <c:spPr>
              <a:solidFill>
                <a:schemeClr val="accent1">
                  <a:lumMod val="60000"/>
                  <a:lumOff val="40000"/>
                </a:schemeClr>
              </a:solidFill>
            </c:spPr>
          </c:dPt>
          <c:dPt>
            <c:idx val="7"/>
            <c:bubble3D val="0"/>
            <c:spPr>
              <a:solidFill>
                <a:schemeClr val="tx2">
                  <a:lumMod val="20000"/>
                  <a:lumOff val="80000"/>
                </a:schemeClr>
              </a:solidFill>
            </c:spPr>
          </c:dPt>
          <c:dPt>
            <c:idx val="8"/>
            <c:bubble3D val="0"/>
            <c:spPr>
              <a:solidFill>
                <a:schemeClr val="tx2">
                  <a:lumMod val="60000"/>
                  <a:lumOff val="40000"/>
                </a:schemeClr>
              </a:solidFill>
            </c:spPr>
          </c:dPt>
          <c:dPt>
            <c:idx val="9"/>
            <c:bubble3D val="0"/>
            <c:spPr>
              <a:solidFill>
                <a:schemeClr val="bg1">
                  <a:lumMod val="65000"/>
                </a:schemeClr>
              </a:solidFill>
            </c:spPr>
          </c:dPt>
          <c:cat>
            <c:strRef>
              <c:f>Sheet1!$A$2:$A$11</c:f>
              <c:strCache>
                <c:ptCount val="10"/>
                <c:pt idx="0">
                  <c:v>General User</c:v>
                </c:pt>
                <c:pt idx="1">
                  <c:v>Staff</c:v>
                </c:pt>
                <c:pt idx="2">
                  <c:v>UCSF</c:v>
                </c:pt>
                <c:pt idx="3">
                  <c:v>UCB</c:v>
                </c:pt>
                <c:pt idx="4">
                  <c:v>UCLA</c:v>
                </c:pt>
                <c:pt idx="5">
                  <c:v>UCI</c:v>
                </c:pt>
                <c:pt idx="6">
                  <c:v>UCSC</c:v>
                </c:pt>
                <c:pt idx="7">
                  <c:v>UCSD</c:v>
                </c:pt>
                <c:pt idx="8">
                  <c:v>UCD</c:v>
                </c:pt>
                <c:pt idx="9">
                  <c:v>Plexxikon</c:v>
                </c:pt>
              </c:strCache>
            </c:strRef>
          </c:cat>
          <c:val>
            <c:numRef>
              <c:f>Sheet1!$B$2:$B$11</c:f>
              <c:numCache>
                <c:formatCode>General</c:formatCode>
                <c:ptCount val="10"/>
                <c:pt idx="0">
                  <c:v>25</c:v>
                </c:pt>
                <c:pt idx="1">
                  <c:v>9</c:v>
                </c:pt>
                <c:pt idx="2">
                  <c:v>18.5</c:v>
                </c:pt>
                <c:pt idx="3">
                  <c:v>7.1</c:v>
                </c:pt>
                <c:pt idx="4">
                  <c:v>7.1</c:v>
                </c:pt>
                <c:pt idx="5">
                  <c:v>7.1</c:v>
                </c:pt>
                <c:pt idx="6">
                  <c:v>7.1</c:v>
                </c:pt>
                <c:pt idx="7">
                  <c:v>7.1</c:v>
                </c:pt>
                <c:pt idx="8">
                  <c:v>7.1</c:v>
                </c:pt>
                <c:pt idx="9">
                  <c:v>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Contributions</c:v>
                </c:pt>
              </c:strCache>
            </c:strRef>
          </c:tx>
          <c:explosion val="1"/>
          <c:dPt>
            <c:idx val="0"/>
            <c:bubble3D val="0"/>
            <c:spPr>
              <a:solidFill>
                <a:schemeClr val="accent3">
                  <a:lumMod val="40000"/>
                  <a:lumOff val="60000"/>
                </a:schemeClr>
              </a:solidFill>
            </c:spPr>
          </c:dPt>
          <c:dPt>
            <c:idx val="1"/>
            <c:bubble3D val="0"/>
            <c:spPr>
              <a:solidFill>
                <a:srgbClr val="9BBB59"/>
              </a:solidFill>
            </c:spPr>
          </c:dPt>
          <c:dPt>
            <c:idx val="2"/>
            <c:bubble3D val="0"/>
            <c:spPr>
              <a:solidFill>
                <a:schemeClr val="accent3">
                  <a:lumMod val="60000"/>
                  <a:lumOff val="40000"/>
                </a:schemeClr>
              </a:solidFill>
            </c:spPr>
          </c:dPt>
          <c:dPt>
            <c:idx val="3"/>
            <c:bubble3D val="0"/>
            <c:spPr>
              <a:solidFill>
                <a:schemeClr val="bg1">
                  <a:lumMod val="75000"/>
                </a:schemeClr>
              </a:solidFill>
            </c:spPr>
          </c:dPt>
          <c:dPt>
            <c:idx val="4"/>
            <c:bubble3D val="0"/>
            <c:spPr>
              <a:solidFill>
                <a:schemeClr val="accent1">
                  <a:lumMod val="60000"/>
                  <a:lumOff val="40000"/>
                </a:schemeClr>
              </a:solidFill>
              <a:ln w="38100" cmpd="sng">
                <a:solidFill>
                  <a:schemeClr val="accent1"/>
                </a:solidFill>
              </a:ln>
            </c:spPr>
          </c:dPt>
          <c:dPt>
            <c:idx val="5"/>
            <c:bubble3D val="0"/>
            <c:spPr>
              <a:solidFill>
                <a:srgbClr val="FFFF66"/>
              </a:solidFill>
              <a:ln w="38100" cmpd="sng">
                <a:solidFill>
                  <a:schemeClr val="accent1"/>
                </a:solidFill>
              </a:ln>
            </c:spPr>
          </c:dPt>
          <c:dPt>
            <c:idx val="6"/>
            <c:bubble3D val="0"/>
            <c:spPr>
              <a:solidFill>
                <a:schemeClr val="accent1">
                  <a:lumMod val="60000"/>
                  <a:lumOff val="40000"/>
                </a:schemeClr>
              </a:solidFill>
            </c:spPr>
          </c:dPt>
          <c:dPt>
            <c:idx val="7"/>
            <c:bubble3D val="0"/>
            <c:spPr>
              <a:solidFill>
                <a:schemeClr val="tx2">
                  <a:lumMod val="20000"/>
                  <a:lumOff val="80000"/>
                </a:schemeClr>
              </a:solidFill>
            </c:spPr>
          </c:dPt>
          <c:dPt>
            <c:idx val="8"/>
            <c:bubble3D val="0"/>
            <c:spPr>
              <a:solidFill>
                <a:schemeClr val="tx2">
                  <a:lumMod val="60000"/>
                  <a:lumOff val="40000"/>
                </a:schemeClr>
              </a:solidFill>
            </c:spPr>
          </c:dPt>
          <c:dPt>
            <c:idx val="9"/>
            <c:bubble3D val="0"/>
            <c:spPr>
              <a:solidFill>
                <a:schemeClr val="bg1">
                  <a:lumMod val="65000"/>
                </a:schemeClr>
              </a:solidFill>
            </c:spPr>
          </c:dPt>
          <c:cat>
            <c:strRef>
              <c:f>Sheet1!$A$2:$A$8</c:f>
              <c:strCache>
                <c:ptCount val="7"/>
                <c:pt idx="0">
                  <c:v>NIGMS IAA</c:v>
                </c:pt>
                <c:pt idx="1">
                  <c:v>R01</c:v>
                </c:pt>
                <c:pt idx="2">
                  <c:v>ALS-ENABLE</c:v>
                </c:pt>
                <c:pt idx="3">
                  <c:v>Plexxikon</c:v>
                </c:pt>
                <c:pt idx="4">
                  <c:v>Sandler</c:v>
                </c:pt>
                <c:pt idx="5">
                  <c:v>LBNL</c:v>
                </c:pt>
                <c:pt idx="6">
                  <c:v>UCOP MRPI</c:v>
                </c:pt>
              </c:strCache>
            </c:strRef>
          </c:cat>
          <c:val>
            <c:numRef>
              <c:f>Sheet1!$B$2:$B$8</c:f>
              <c:numCache>
                <c:formatCode>General</c:formatCode>
                <c:ptCount val="7"/>
                <c:pt idx="0">
                  <c:v>140</c:v>
                </c:pt>
                <c:pt idx="1">
                  <c:v>212</c:v>
                </c:pt>
                <c:pt idx="2">
                  <c:v>302</c:v>
                </c:pt>
                <c:pt idx="3">
                  <c:v>145</c:v>
                </c:pt>
                <c:pt idx="4">
                  <c:v>156</c:v>
                </c:pt>
                <c:pt idx="5">
                  <c:v>480</c:v>
                </c:pt>
                <c:pt idx="6">
                  <c:v>405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B4138743-D1C3-4E60-A58A-38F184645F57}" type="datetimeFigureOut">
              <a:rPr lang="en-US" smtClean="0"/>
              <a:pPr/>
              <a:t>9/27/2017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BD4657E3-F768-4054-9942-7F3B23D2B5D2}" type="slidenum">
              <a:rPr lang="en-US" smtClean="0"/>
              <a:pPr/>
              <a:t>‹#›</a:t>
            </a:fld>
            <a:endParaRPr lang="en-US" dirty="0"/>
          </a:p>
        </p:txBody>
      </p:sp>
    </p:spTree>
    <p:extLst>
      <p:ext uri="{BB962C8B-B14F-4D97-AF65-F5344CB8AC3E}">
        <p14:creationId xmlns:p14="http://schemas.microsoft.com/office/powerpoint/2010/main" val="4126874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 description of what MRPI</a:t>
            </a:r>
            <a:r>
              <a:rPr lang="en-US" baseline="0" dirty="0" smtClean="0"/>
              <a:t> is.  The University of California seeks to support collaboration between campuses in ways that benefit the entire system the most.</a:t>
            </a:r>
          </a:p>
          <a:p>
            <a:r>
              <a:rPr lang="en-US" baseline="0" dirty="0" smtClean="0"/>
              <a:t>Funding was very limited, and it is extremely remarkable that we got this and our budget was not cut.</a:t>
            </a:r>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36803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rPr>
              <a:pPr/>
              <a:t>36</a:t>
            </a:fld>
            <a:endParaRPr lang="en-US" dirty="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8AF24-0D8F-42DC-AAB0-CF9703FEB6AF}" type="slidenum">
              <a:rPr lang="en-US" altLang="en-US">
                <a:solidFill>
                  <a:prstClr val="black"/>
                </a:solidFill>
              </a:rPr>
              <a:pPr/>
              <a:t>42</a:t>
            </a:fld>
            <a:endParaRPr lang="en-US" altLang="en-US" dirty="0">
              <a:solidFill>
                <a:prstClr val="black"/>
              </a:solidFill>
            </a:endParaRPr>
          </a:p>
        </p:txBody>
      </p:sp>
      <p:sp>
        <p:nvSpPr>
          <p:cNvPr id="1653762" name="Rectangle 2"/>
          <p:cNvSpPr>
            <a:spLocks noGrp="1" noRot="1" noChangeAspect="1" noChangeArrowheads="1" noTextEdit="1"/>
          </p:cNvSpPr>
          <p:nvPr>
            <p:ph type="sldImg"/>
          </p:nvPr>
        </p:nvSpPr>
        <p:spPr>
          <a:ln/>
        </p:spPr>
      </p:sp>
      <p:sp>
        <p:nvSpPr>
          <p:cNvPr id="1653763"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rPr>
              <a:pPr/>
              <a:t>70</a:t>
            </a:fld>
            <a:endParaRPr lang="en-US">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rPr>
              <a:pPr/>
              <a:t>71</a:t>
            </a:fld>
            <a:endParaRPr lang="en-US">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rPr>
              <a:pPr/>
              <a:t>72</a:t>
            </a:fld>
            <a:endParaRPr lang="en-US" dirty="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074833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rPr>
              <a:pPr/>
              <a:t>74</a:t>
            </a:fld>
            <a:endParaRPr lang="en-US" dirty="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rPr>
              <a:pPr/>
              <a:t>76</a:t>
            </a:fld>
            <a:endParaRPr lang="en-US" dirty="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rPr>
              <a:pPr/>
              <a:t>77</a:t>
            </a:fld>
            <a:endParaRPr lang="en-US" dirty="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t>78</a:t>
            </a:fld>
            <a:endParaRPr lang="en-US"/>
          </a:p>
        </p:txBody>
      </p:sp>
    </p:spTree>
    <p:extLst>
      <p:ext uri="{BB962C8B-B14F-4D97-AF65-F5344CB8AC3E}">
        <p14:creationId xmlns:p14="http://schemas.microsoft.com/office/powerpoint/2010/main" val="2028032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 8.3.1 is a very productive facility. </a:t>
            </a:r>
            <a:r>
              <a:rPr lang="en-US" baseline="0" dirty="0" smtClean="0"/>
              <a:t>Our focus is on maximizing efficiency of the user experience.</a:t>
            </a:r>
          </a:p>
          <a:p>
            <a:r>
              <a:rPr lang="en-US" baseline="0" dirty="0" smtClean="0"/>
              <a:t>The MRPI funds are not just to maintain this facility, but to upgrade it.  The new detector is 50x faster, more sensitive and more accurate than the existing detector, and an optics upgrade will match these capabilities.</a:t>
            </a:r>
          </a:p>
          <a:p>
            <a:r>
              <a:rPr lang="en-US" baseline="0" dirty="0" smtClean="0"/>
              <a:t>We will exceed the modern standard of screening and data collection by offering completely automated mail-in raster-based screening</a:t>
            </a:r>
          </a:p>
          <a:p>
            <a:r>
              <a:rPr lang="en-US" baseline="0" dirty="0" smtClean="0"/>
              <a:t>This will position ALS 8.3.1 as the centerpiece of structural biology for the UC system</a:t>
            </a:r>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00291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t>79</a:t>
            </a:fld>
            <a:endParaRPr lang="en-US"/>
          </a:p>
        </p:txBody>
      </p:sp>
    </p:spTree>
    <p:extLst>
      <p:ext uri="{BB962C8B-B14F-4D97-AF65-F5344CB8AC3E}">
        <p14:creationId xmlns:p14="http://schemas.microsoft.com/office/powerpoint/2010/main" val="2028032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 description of what MRPI</a:t>
            </a:r>
            <a:r>
              <a:rPr lang="en-US" baseline="0" dirty="0" smtClean="0"/>
              <a:t> is.  The University of California seeks to support collaboration between campuses in ways that benefit the entire system the most.</a:t>
            </a:r>
          </a:p>
          <a:p>
            <a:r>
              <a:rPr lang="en-US" baseline="0" dirty="0" smtClean="0"/>
              <a:t>Funding was very limited, and it is extremely remarkable that we got this and our budget was not cut.</a:t>
            </a:r>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t>80</a:t>
            </a:fld>
            <a:endParaRPr lang="en-US"/>
          </a:p>
        </p:txBody>
      </p:sp>
    </p:spTree>
    <p:extLst>
      <p:ext uri="{BB962C8B-B14F-4D97-AF65-F5344CB8AC3E}">
        <p14:creationId xmlns:p14="http://schemas.microsoft.com/office/powerpoint/2010/main" val="3136803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access to 8.3.1 was opened up by the MRPI award, a growing number of new users have been coming to 8.3.1.  Those</a:t>
            </a:r>
            <a:r>
              <a:rPr lang="en-US" baseline="0" dirty="0" smtClean="0"/>
              <a:t> shown here have been on-site and traveled to LBNL to use the facility.  Now that we have remote operation capabilities we expect this list to grow sharply.</a:t>
            </a:r>
            <a:endParaRPr lang="en-US" dirty="0"/>
          </a:p>
        </p:txBody>
      </p:sp>
      <p:sp>
        <p:nvSpPr>
          <p:cNvPr id="4" name="Slide Number Placeholder 3"/>
          <p:cNvSpPr>
            <a:spLocks noGrp="1"/>
          </p:cNvSpPr>
          <p:nvPr>
            <p:ph type="sldNum" sz="quarter" idx="10"/>
          </p:nvPr>
        </p:nvSpPr>
        <p:spPr/>
        <p:txBody>
          <a:bodyPr/>
          <a:lstStyle/>
          <a:p>
            <a:fld id="{ED6A7B43-3304-4FEB-85EA-2FF37D82E690}" type="slidenum">
              <a:rPr lang="en-US" altLang="en-US" smtClean="0">
                <a:solidFill>
                  <a:prstClr val="black"/>
                </a:solidFill>
              </a:rPr>
              <a:pPr/>
              <a:t>81</a:t>
            </a:fld>
            <a:endParaRPr lang="en-US" altLang="en-US">
              <a:solidFill>
                <a:prstClr val="black"/>
              </a:solidFill>
            </a:endParaRPr>
          </a:p>
        </p:txBody>
      </p:sp>
    </p:spTree>
    <p:extLst>
      <p:ext uri="{BB962C8B-B14F-4D97-AF65-F5344CB8AC3E}">
        <p14:creationId xmlns:p14="http://schemas.microsoft.com/office/powerpoint/2010/main" val="2662185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t>10</a:t>
            </a:fld>
            <a:endParaRPr lang="en-US"/>
          </a:p>
        </p:txBody>
      </p:sp>
    </p:spTree>
    <p:extLst>
      <p:ext uri="{BB962C8B-B14F-4D97-AF65-F5344CB8AC3E}">
        <p14:creationId xmlns:p14="http://schemas.microsoft.com/office/powerpoint/2010/main" val="2074833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8A65FC-4FC5-4C9E-89C7-6164BBD2386B}" type="slidenum">
              <a:rPr lang="en-US" altLang="en-US">
                <a:solidFill>
                  <a:prstClr val="black"/>
                </a:solidFill>
              </a:rPr>
              <a:pPr/>
              <a:t>16</a:t>
            </a:fld>
            <a:endParaRPr lang="en-US" altLang="en-US" dirty="0">
              <a:solidFill>
                <a:prstClr val="black"/>
              </a:solidFill>
            </a:endParaRPr>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E7933-5A9C-4EDA-BFFC-7FC7BAFE4500}" type="slidenum">
              <a:rPr lang="en-US" altLang="en-US">
                <a:solidFill>
                  <a:prstClr val="black"/>
                </a:solidFill>
              </a:rPr>
              <a:pPr/>
              <a:t>18</a:t>
            </a:fld>
            <a:endParaRPr lang="en-US" altLang="en-US" dirty="0">
              <a:solidFill>
                <a:prstClr val="black"/>
              </a:solidFill>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9350D-7AB9-4A52-82E2-F457651DC391}" type="slidenum">
              <a:rPr lang="en-US" altLang="en-US">
                <a:solidFill>
                  <a:prstClr val="black"/>
                </a:solidFill>
              </a:rPr>
              <a:pPr/>
              <a:t>19</a:t>
            </a:fld>
            <a:endParaRPr lang="en-US" altLang="en-US" dirty="0">
              <a:solidFill>
                <a:prstClr val="black"/>
              </a:solidFill>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038BDB-F74A-4378-940F-834C9BF6F5DD}" type="slidenum">
              <a:rPr lang="en-US" altLang="en-US">
                <a:solidFill>
                  <a:prstClr val="black"/>
                </a:solidFill>
              </a:rPr>
              <a:pPr/>
              <a:t>20</a:t>
            </a:fld>
            <a:endParaRPr lang="en-US" altLang="en-US" dirty="0">
              <a:solidFill>
                <a:prstClr val="black"/>
              </a:solidFill>
            </a:endParaRPr>
          </a:p>
        </p:txBody>
      </p:sp>
      <p:sp>
        <p:nvSpPr>
          <p:cNvPr id="3155970" name="Rectangle 2"/>
          <p:cNvSpPr>
            <a:spLocks noGrp="1" noRot="1" noChangeAspect="1" noChangeArrowheads="1" noTextEdit="1"/>
          </p:cNvSpPr>
          <p:nvPr>
            <p:ph type="sldImg"/>
          </p:nvPr>
        </p:nvSpPr>
        <p:spPr>
          <a:ln/>
        </p:spPr>
      </p:sp>
      <p:sp>
        <p:nvSpPr>
          <p:cNvPr id="3155971" name="Rectangle 3"/>
          <p:cNvSpPr>
            <a:spLocks noGrp="1" noChangeArrowheads="1"/>
          </p:cNvSpPr>
          <p:nvPr>
            <p:ph type="body" idx="1"/>
          </p:nvPr>
        </p:nvSpPr>
        <p:spPr/>
        <p:txBody>
          <a:bodyPr/>
          <a:lstStyle/>
          <a:p>
            <a:r>
              <a:rPr lang="en-US" altLang="en-US" dirty="0"/>
              <a:t>Inspired by the ESRF microcrystal camera, the </a:t>
            </a:r>
            <a:r>
              <a:rPr lang="en-US" altLang="en-US" dirty="0" err="1"/>
              <a:t>superbend</a:t>
            </a:r>
            <a:r>
              <a:rPr lang="en-US" altLang="en-US" dirty="0"/>
              <a:t> </a:t>
            </a:r>
            <a:r>
              <a:rPr lang="en-US" altLang="en-US" dirty="0" err="1"/>
              <a:t>endstations</a:t>
            </a:r>
            <a:r>
              <a:rPr lang="en-US" altLang="en-US" dirty="0"/>
              <a:t> are all equipped with zero-</a:t>
            </a:r>
            <a:r>
              <a:rPr lang="en-US" altLang="en-US" dirty="0" err="1"/>
              <a:t>paralax</a:t>
            </a:r>
            <a:r>
              <a:rPr lang="en-US" altLang="en-US" dirty="0"/>
              <a:t> optics.  The user sees their sample from the point of view of the x-ray beam.  Sample alignment is not only more stable but more intuitive than an off-axis camera.  Placing the crystal into the microscope crosshairs </a:t>
            </a:r>
            <a:r>
              <a:rPr lang="en-US" altLang="en-US" dirty="0" err="1"/>
              <a:t>gaurantees</a:t>
            </a:r>
            <a:r>
              <a:rPr lang="en-US" altLang="en-US" dirty="0"/>
              <a:t> that it will be hit by the beam.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4E44D-19F7-4B87-AE6C-FD29F24CD363}" type="slidenum">
              <a:rPr lang="en-US" altLang="en-US">
                <a:solidFill>
                  <a:prstClr val="black"/>
                </a:solidFill>
              </a:rPr>
              <a:pPr/>
              <a:t>21</a:t>
            </a:fld>
            <a:endParaRPr lang="en-US" altLang="en-US" dirty="0">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ltLang="en-US" dirty="0"/>
              <a:t>non-rotating tray goniometer stage installed in ALS 8.3.1.  Note that the “normal” </a:t>
            </a:r>
            <a:r>
              <a:rPr lang="en-US" altLang="en-US" dirty="0" err="1"/>
              <a:t>cryo</a:t>
            </a:r>
            <a:r>
              <a:rPr lang="en-US" altLang="en-US" dirty="0"/>
              <a:t>-pin goniometer on the left is still in place and a brass flight tube has been added to contain the air scatter from the main beam on its way to the tray goniometer.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B03DD2-88F1-47BC-9DE0-4B8DD2E56B1E}" type="slidenum">
              <a:rPr lang="en-US" altLang="en-US">
                <a:solidFill>
                  <a:prstClr val="black"/>
                </a:solidFill>
              </a:rPr>
              <a:pPr eaLnBrk="1" hangingPunct="1"/>
              <a:t>22</a:t>
            </a:fld>
            <a:endParaRPr lang="en-US" altLang="en-US" dirty="0">
              <a:solidFill>
                <a:prstClr val="black"/>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Next slide please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8074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91253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685800" y="1981200"/>
            <a:ext cx="7772400" cy="4114800"/>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atin typeface="Arial" panose="020B0604020202020204" pitchFamily="34" charset="0"/>
              </a:defRPr>
            </a:lvl1pPr>
          </a:lstStyle>
          <a:p>
            <a:fld id="{3F1B8C0C-FEF0-42CA-A24F-E9D9B8D843A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55781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52DC5283-7A83-4FBF-AE4F-6787306D3110}" type="datetimeFigureOut">
              <a:rPr lang="en-US" smtClean="0"/>
              <a:pPr>
                <a:defRPr/>
              </a:pPr>
              <a:t>9/27/2017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1D0D1217-3D7F-4855-88BE-8A60A13E27FF}" type="slidenum">
              <a:rPr lang="en-US" smtClean="0"/>
              <a:pPr>
                <a:defRPr/>
              </a:pPr>
              <a:t>‹#›</a:t>
            </a:fld>
            <a:endParaRPr lang="en-US" dirty="0"/>
          </a:p>
        </p:txBody>
      </p:sp>
    </p:spTree>
    <p:extLst>
      <p:ext uri="{BB962C8B-B14F-4D97-AF65-F5344CB8AC3E}">
        <p14:creationId xmlns:p14="http://schemas.microsoft.com/office/powerpoint/2010/main" val="1981091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5A77B67C-B092-4854-AAD3-1E79DF182C06}" type="datetimeFigureOut">
              <a:rPr lang="en-US" smtClean="0"/>
              <a:pPr>
                <a:defRPr/>
              </a:pPr>
              <a:t>9/27/2017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CD7F5D7C-1A32-4EE6-8814-6F5665AF0C3C}" type="slidenum">
              <a:rPr lang="en-US" smtClean="0"/>
              <a:pPr>
                <a:defRPr/>
              </a:pPr>
              <a:t>‹#›</a:t>
            </a:fld>
            <a:endParaRPr lang="en-US" dirty="0"/>
          </a:p>
        </p:txBody>
      </p:sp>
    </p:spTree>
    <p:extLst>
      <p:ext uri="{BB962C8B-B14F-4D97-AF65-F5344CB8AC3E}">
        <p14:creationId xmlns:p14="http://schemas.microsoft.com/office/powerpoint/2010/main" val="14199551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76F47EB4-840E-4B8B-8EA8-979DC44D0984}" type="datetimeFigureOut">
              <a:rPr lang="en-US" smtClean="0"/>
              <a:pPr>
                <a:defRPr/>
              </a:pPr>
              <a:t>9/27/2017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F4C8E8EB-3D02-44DF-B5C0-FFCD2E52FEF4}" type="slidenum">
              <a:rPr lang="en-US" smtClean="0"/>
              <a:pPr>
                <a:defRPr/>
              </a:pPr>
              <a:t>‹#›</a:t>
            </a:fld>
            <a:endParaRPr lang="en-US" dirty="0"/>
          </a:p>
        </p:txBody>
      </p:sp>
    </p:spTree>
    <p:extLst>
      <p:ext uri="{BB962C8B-B14F-4D97-AF65-F5344CB8AC3E}">
        <p14:creationId xmlns:p14="http://schemas.microsoft.com/office/powerpoint/2010/main" val="2872990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69011D2C-5463-4ED9-92C7-9B8FF395B30E}" type="datetimeFigureOut">
              <a:rPr lang="en-US" smtClean="0"/>
              <a:pPr>
                <a:defRPr/>
              </a:pPr>
              <a:t>9/27/2017</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6958B2B2-1DB1-4621-BE93-A6108C4450BB}" type="slidenum">
              <a:rPr lang="en-US" smtClean="0"/>
              <a:pPr>
                <a:defRPr/>
              </a:pPr>
              <a:t>‹#›</a:t>
            </a:fld>
            <a:endParaRPr lang="en-US" dirty="0"/>
          </a:p>
        </p:txBody>
      </p:sp>
    </p:spTree>
    <p:extLst>
      <p:ext uri="{BB962C8B-B14F-4D97-AF65-F5344CB8AC3E}">
        <p14:creationId xmlns:p14="http://schemas.microsoft.com/office/powerpoint/2010/main" val="15624947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9C55123E-07AB-44D0-9B20-5F8803B141DB}" type="datetimeFigureOut">
              <a:rPr lang="en-US" smtClean="0"/>
              <a:pPr>
                <a:defRPr/>
              </a:pPr>
              <a:t>9/27/2017</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4C99EEA0-CE0D-4EC5-8430-20D0F225DAEC}" type="slidenum">
              <a:rPr lang="en-US" smtClean="0"/>
              <a:pPr>
                <a:defRPr/>
              </a:pPr>
              <a:t>‹#›</a:t>
            </a:fld>
            <a:endParaRPr lang="en-US" dirty="0"/>
          </a:p>
        </p:txBody>
      </p:sp>
    </p:spTree>
    <p:extLst>
      <p:ext uri="{BB962C8B-B14F-4D97-AF65-F5344CB8AC3E}">
        <p14:creationId xmlns:p14="http://schemas.microsoft.com/office/powerpoint/2010/main" val="29292677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8C165DD9-5D5F-46AB-BFE5-BB65D48FD8DC}" type="datetimeFigureOut">
              <a:rPr lang="en-US" smtClean="0"/>
              <a:pPr>
                <a:defRPr/>
              </a:pPr>
              <a:t>9/27/2017</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93192833-881F-4A96-9354-93D853EA571F}" type="slidenum">
              <a:rPr lang="en-US" smtClean="0"/>
              <a:pPr>
                <a:defRPr/>
              </a:pPr>
              <a:t>‹#›</a:t>
            </a:fld>
            <a:endParaRPr lang="en-US" dirty="0"/>
          </a:p>
        </p:txBody>
      </p:sp>
    </p:spTree>
    <p:extLst>
      <p:ext uri="{BB962C8B-B14F-4D97-AF65-F5344CB8AC3E}">
        <p14:creationId xmlns:p14="http://schemas.microsoft.com/office/powerpoint/2010/main" val="34015477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E488E7EB-0373-4D02-BEF9-F02E0C460AA4}" type="datetimeFigureOut">
              <a:rPr lang="en-US" smtClean="0"/>
              <a:pPr>
                <a:defRPr/>
              </a:pPr>
              <a:t>9/27/2017</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9743BB2F-6742-4DC7-BF8D-2F0378ECFCCC}" type="slidenum">
              <a:rPr lang="en-US" smtClean="0"/>
              <a:pPr>
                <a:defRPr/>
              </a:pPr>
              <a:t>‹#›</a:t>
            </a:fld>
            <a:endParaRPr lang="en-US" dirty="0"/>
          </a:p>
        </p:txBody>
      </p:sp>
    </p:spTree>
    <p:extLst>
      <p:ext uri="{BB962C8B-B14F-4D97-AF65-F5344CB8AC3E}">
        <p14:creationId xmlns:p14="http://schemas.microsoft.com/office/powerpoint/2010/main" val="1059519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8857D126-BF46-49DE-A27A-167869818371}" type="datetimeFigureOut">
              <a:rPr lang="en-US" smtClean="0"/>
              <a:pPr>
                <a:defRPr/>
              </a:pPr>
              <a:t>9/27/2017</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0EF27454-CC8B-4D8A-8A3E-FDF63C99E038}" type="slidenum">
              <a:rPr lang="en-US" smtClean="0"/>
              <a:pPr>
                <a:defRPr/>
              </a:pPr>
              <a:t>‹#›</a:t>
            </a:fld>
            <a:endParaRPr lang="en-US" dirty="0"/>
          </a:p>
        </p:txBody>
      </p:sp>
    </p:spTree>
    <p:extLst>
      <p:ext uri="{BB962C8B-B14F-4D97-AF65-F5344CB8AC3E}">
        <p14:creationId xmlns:p14="http://schemas.microsoft.com/office/powerpoint/2010/main" val="38890574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BF117A5D-5A96-4AD9-BD7D-270B47DA10DF}" type="datetimeFigureOut">
              <a:rPr lang="en-US" smtClean="0"/>
              <a:pPr>
                <a:defRPr/>
              </a:pPr>
              <a:t>9/27/2017</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1A39AF19-201D-43CF-8994-6FA4FDB0F0BC}" type="slidenum">
              <a:rPr lang="en-US" smtClean="0"/>
              <a:pPr>
                <a:defRPr/>
              </a:pPr>
              <a:t>‹#›</a:t>
            </a:fld>
            <a:endParaRPr lang="en-US" dirty="0"/>
          </a:p>
        </p:txBody>
      </p:sp>
    </p:spTree>
    <p:extLst>
      <p:ext uri="{BB962C8B-B14F-4D97-AF65-F5344CB8AC3E}">
        <p14:creationId xmlns:p14="http://schemas.microsoft.com/office/powerpoint/2010/main" val="389481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02265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EAAA1AED-2D52-4CC7-B2E7-989E58633287}" type="datetimeFigureOut">
              <a:rPr lang="en-US" smtClean="0"/>
              <a:pPr>
                <a:defRPr/>
              </a:pPr>
              <a:t>9/27/2017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5BFB6A82-D5A4-45EE-9206-18F8A3C368DE}" type="slidenum">
              <a:rPr lang="en-US" smtClean="0"/>
              <a:pPr>
                <a:defRPr/>
              </a:pPr>
              <a:t>‹#›</a:t>
            </a:fld>
            <a:endParaRPr lang="en-US" dirty="0"/>
          </a:p>
        </p:txBody>
      </p:sp>
    </p:spTree>
    <p:extLst>
      <p:ext uri="{BB962C8B-B14F-4D97-AF65-F5344CB8AC3E}">
        <p14:creationId xmlns:p14="http://schemas.microsoft.com/office/powerpoint/2010/main" val="25463531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7CF8D3A8-5210-4631-BF2A-A70C4561548B}" type="datetimeFigureOut">
              <a:rPr lang="en-US" smtClean="0"/>
              <a:pPr>
                <a:defRPr/>
              </a:pPr>
              <a:t>9/27/2017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00937415-9278-4B26-8CBF-0F4E6A657C16}" type="slidenum">
              <a:rPr lang="en-US" smtClean="0"/>
              <a:pPr>
                <a:defRPr/>
              </a:pPr>
              <a:t>‹#›</a:t>
            </a:fld>
            <a:endParaRPr lang="en-US" dirty="0"/>
          </a:p>
        </p:txBody>
      </p:sp>
    </p:spTree>
    <p:extLst>
      <p:ext uri="{BB962C8B-B14F-4D97-AF65-F5344CB8AC3E}">
        <p14:creationId xmlns:p14="http://schemas.microsoft.com/office/powerpoint/2010/main" val="22890770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4"/>
          <p:cNvSpPr>
            <a:spLocks noGrp="1" noChangeArrowheads="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66400960-82B0-4230-98CF-6BF6E0D3C3CA}" type="slidenum">
              <a:rPr lang="en-US" smtClean="0"/>
              <a:pPr>
                <a:defRPr/>
              </a:pPr>
              <a:t>‹#›</a:t>
            </a:fld>
            <a:endParaRPr lang="en-US" dirty="0"/>
          </a:p>
        </p:txBody>
      </p:sp>
    </p:spTree>
    <p:extLst>
      <p:ext uri="{BB962C8B-B14F-4D97-AF65-F5344CB8AC3E}">
        <p14:creationId xmlns:p14="http://schemas.microsoft.com/office/powerpoint/2010/main" val="34465945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685800" y="1981200"/>
            <a:ext cx="7772400" cy="4114800"/>
          </a:xfrm>
        </p:spPr>
        <p:txBody>
          <a:bodyPr rtlCol="0">
            <a:normAutofit/>
          </a:bodyPr>
          <a:lstStyle>
            <a:lvl1pPr>
              <a:defRPr>
                <a:latin typeface="Arial" panose="020B0604020202020204" pitchFamily="34" charset="0"/>
              </a:defRPr>
            </a:lvl1pPr>
          </a:lstStyle>
          <a:p>
            <a:pPr lvl="0"/>
            <a:endParaRPr lang="en-US" noProof="0" dirty="0" smtClean="0"/>
          </a:p>
        </p:txBody>
      </p:sp>
      <p:sp>
        <p:nvSpPr>
          <p:cNvPr id="4" name="Date Placeholder 3"/>
          <p:cNvSpPr>
            <a:spLocks noGrp="1"/>
          </p:cNvSpPr>
          <p:nvPr>
            <p:ph type="dt" sz="half" idx="10"/>
          </p:nvPr>
        </p:nvSpPr>
        <p:spPr>
          <a:xfrm>
            <a:off x="685800" y="6248400"/>
            <a:ext cx="1905000" cy="457200"/>
          </a:xfrm>
        </p:spPr>
        <p:txBody>
          <a:bodyPr/>
          <a:lstStyle>
            <a:lvl1pPr fontAlgn="base">
              <a:spcBef>
                <a:spcPct val="0"/>
              </a:spcBef>
              <a:spcAft>
                <a:spcPct val="0"/>
              </a:spcAft>
              <a:defRPr>
                <a:solidFill>
                  <a:srgbClr val="000000"/>
                </a:solidFill>
                <a:latin typeface="Arial" panose="020B0604020202020204" pitchFamily="34" charset="0"/>
                <a:cs typeface="Arial"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p:spPr>
        <p:txBody>
          <a:bodyPr/>
          <a:lstStyle>
            <a:lvl1pPr fontAlgn="base">
              <a:spcBef>
                <a:spcPct val="0"/>
              </a:spcBef>
              <a:spcAft>
                <a:spcPct val="0"/>
              </a:spcAft>
              <a:defRPr>
                <a:solidFill>
                  <a:srgbClr val="000000"/>
                </a:solidFill>
                <a:latin typeface="Arial" panose="020B0604020202020204" pitchFamily="34" charset="0"/>
                <a:cs typeface="Arial"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p:spPr>
        <p:txBody>
          <a:bodyPr/>
          <a:lstStyle>
            <a:lvl1pPr fontAlgn="base">
              <a:spcBef>
                <a:spcPct val="0"/>
              </a:spcBef>
              <a:spcAft>
                <a:spcPct val="0"/>
              </a:spcAft>
              <a:defRPr>
                <a:solidFill>
                  <a:srgbClr val="000000"/>
                </a:solidFill>
                <a:latin typeface="Arial" panose="020B0604020202020204" pitchFamily="34" charset="0"/>
                <a:cs typeface="Arial" pitchFamily="34" charset="0"/>
              </a:defRPr>
            </a:lvl1pPr>
          </a:lstStyle>
          <a:p>
            <a:pPr>
              <a:defRPr/>
            </a:pPr>
            <a:fld id="{BCA67A62-7A7D-4FD3-9B85-716EEFC55510}" type="slidenum">
              <a:rPr lang="en-US" smtClean="0"/>
              <a:pPr>
                <a:defRPr/>
              </a:pPr>
              <a:t>‹#›</a:t>
            </a:fld>
            <a:endParaRPr lang="en-US" dirty="0"/>
          </a:p>
        </p:txBody>
      </p:sp>
    </p:spTree>
    <p:extLst>
      <p:ext uri="{BB962C8B-B14F-4D97-AF65-F5344CB8AC3E}">
        <p14:creationId xmlns:p14="http://schemas.microsoft.com/office/powerpoint/2010/main" val="27457485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rtlCol="0">
            <a:normAutofit/>
          </a:bodyPr>
          <a:lstStyle>
            <a:lvl1pPr>
              <a:defRPr>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C7BAA5FC-EA75-4862-B37F-A9F27074BA3C}" type="slidenum">
              <a:rPr lang="en-US" smtClean="0"/>
              <a:pPr>
                <a:defRPr/>
              </a:pPr>
              <a:t>‹#›</a:t>
            </a:fld>
            <a:endParaRPr lang="en-US" dirty="0"/>
          </a:p>
        </p:txBody>
      </p:sp>
    </p:spTree>
    <p:extLst>
      <p:ext uri="{BB962C8B-B14F-4D97-AF65-F5344CB8AC3E}">
        <p14:creationId xmlns:p14="http://schemas.microsoft.com/office/powerpoint/2010/main" val="34825921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B565F1-FAF2-4901-B18F-524C98013F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29101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A20CDD-2A2B-416D-8471-AF4C609842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0840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131B18-763A-4A71-B0C1-1E2B7702B4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65475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56D025-51E6-4AEA-A0D0-288BFFB700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1995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E7E26C0-EB2B-4C55-B9B3-A59FE3B5B1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4881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84332AE9-F9CF-9043-A4D4-CC24CDB5848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912218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D284246-FCEA-45B8-9EA5-D779A203FB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70590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85E8A67-9646-4F37-9702-2FA18719E7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1880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0D8952-8E20-4E78-846A-8B97D20C09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19826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F25EA-000C-427D-9078-8397175444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83640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346EF6-8C23-4BDB-87EE-2A8F848E09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40229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A358AF-61FF-47ED-8048-62931303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17837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4F7387E-32AA-4D29-B1D2-00E4F7F617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01248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2016151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2142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0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16120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3019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903024-7AC3-7248-A5D6-A485CF63082C}" type="datetimeFigureOut">
              <a:rPr lang="en-US" smtClean="0">
                <a:solidFill>
                  <a:prstClr val="black">
                    <a:tint val="75000"/>
                  </a:prstClr>
                </a:solidFill>
              </a:rPr>
              <a:pPr/>
              <a:t>9/27/2017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8253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903024-7AC3-7248-A5D6-A485CF63082C}" type="datetimeFigureOut">
              <a:rPr lang="en-US" smtClean="0">
                <a:solidFill>
                  <a:prstClr val="black">
                    <a:tint val="75000"/>
                  </a:prstClr>
                </a:solidFill>
              </a:rPr>
              <a:pPr/>
              <a:t>9/27/2017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0669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903024-7AC3-7248-A5D6-A485CF63082C}" type="datetimeFigureOut">
              <a:rPr lang="en-US" smtClean="0">
                <a:solidFill>
                  <a:prstClr val="black">
                    <a:tint val="75000"/>
                  </a:prstClr>
                </a:solidFill>
              </a:rPr>
              <a:pPr/>
              <a:t>9/27/2017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4510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903024-7AC3-7248-A5D6-A485CF63082C}" type="datetimeFigureOut">
              <a:rPr lang="en-US" smtClean="0">
                <a:solidFill>
                  <a:prstClr val="black">
                    <a:tint val="75000"/>
                  </a:prstClr>
                </a:solidFill>
              </a:rPr>
              <a:pPr/>
              <a:t>9/27/2017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4986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903024-7AC3-7248-A5D6-A485CF63082C}" type="datetimeFigureOut">
              <a:rPr lang="en-US" smtClean="0">
                <a:solidFill>
                  <a:prstClr val="black">
                    <a:tint val="75000"/>
                  </a:prstClr>
                </a:solidFill>
              </a:rPr>
              <a:pPr/>
              <a:t>9/27/2017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7047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903024-7AC3-7248-A5D6-A485CF63082C}" type="datetimeFigureOut">
              <a:rPr lang="en-US" smtClean="0">
                <a:solidFill>
                  <a:prstClr val="black">
                    <a:tint val="75000"/>
                  </a:prstClr>
                </a:solidFill>
              </a:rPr>
              <a:pPr/>
              <a:t>9/27/2017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1149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6995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5119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32AE9-F9CF-9043-A4D4-CC24CDB584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4242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88874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6CAD3A-02A2-7F42-91DE-EA328AFBEA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58018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B565F1-FAF2-4901-B18F-524C98013F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471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A20CDD-2A2B-416D-8471-AF4C609842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56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131B18-763A-4A71-B0C1-1E2B7702B4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7504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56D025-51E6-4AEA-A0D0-288BFFB700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68222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E7E26C0-EB2B-4C55-B9B3-A59FE3B5B1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4029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D284246-FCEA-45B8-9EA5-D779A203FB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6705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85E8A67-9646-4F37-9702-2FA18719E7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2988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0D8952-8E20-4E78-846A-8B97D20C09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43034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F25EA-000C-427D-9078-8397175444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1025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46134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346EF6-8C23-4BDB-87EE-2A8F848E09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41714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A358AF-61FF-47ED-8048-62931303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29926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4F7387E-32AA-4D29-B1D2-00E4F7F617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64259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4429284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0648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3460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9788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E42EAC-21E2-4B55-A7C8-685C137E6A4F}" type="datetimeFigureOut">
              <a:rPr lang="en-US" smtClean="0">
                <a:solidFill>
                  <a:prstClr val="black">
                    <a:tint val="75000"/>
                  </a:prstClr>
                </a:solidFill>
              </a:rPr>
              <a:pPr/>
              <a:t>9/27/2017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5185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E42EAC-21E2-4B55-A7C8-685C137E6A4F}" type="datetimeFigureOut">
              <a:rPr lang="en-US" smtClean="0">
                <a:solidFill>
                  <a:prstClr val="black">
                    <a:tint val="75000"/>
                  </a:prstClr>
                </a:solidFill>
              </a:rPr>
              <a:pPr/>
              <a:t>9/27/2017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1940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E42EAC-21E2-4B55-A7C8-685C137E6A4F}" type="datetimeFigureOut">
              <a:rPr lang="en-US" smtClean="0">
                <a:solidFill>
                  <a:prstClr val="black">
                    <a:tint val="75000"/>
                  </a:prstClr>
                </a:solidFill>
              </a:rPr>
              <a:pPr/>
              <a:t>9/27/2017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991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9/27/2017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62270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E42EAC-21E2-4B55-A7C8-685C137E6A4F}" type="datetimeFigureOut">
              <a:rPr lang="en-US" smtClean="0">
                <a:solidFill>
                  <a:prstClr val="black">
                    <a:tint val="75000"/>
                  </a:prstClr>
                </a:solidFill>
              </a:rPr>
              <a:pPr/>
              <a:t>9/27/2017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4763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42EAC-21E2-4B55-A7C8-685C137E6A4F}" type="datetimeFigureOut">
              <a:rPr lang="en-US" smtClean="0">
                <a:solidFill>
                  <a:prstClr val="black">
                    <a:tint val="75000"/>
                  </a:prstClr>
                </a:solidFill>
              </a:rPr>
              <a:pPr/>
              <a:t>9/27/2017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8263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42EAC-21E2-4B55-A7C8-685C137E6A4F}" type="datetimeFigureOut">
              <a:rPr lang="en-US" smtClean="0">
                <a:solidFill>
                  <a:prstClr val="black">
                    <a:tint val="75000"/>
                  </a:prstClr>
                </a:solidFill>
              </a:rPr>
              <a:pPr/>
              <a:t>9/27/2017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204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2864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7968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B565F1-FAF2-4901-B18F-524C98013F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90289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A20CDD-2A2B-416D-8471-AF4C609842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37034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131B18-763A-4A71-B0C1-1E2B7702B4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1160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56D025-51E6-4AEA-A0D0-288BFFB700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3983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E7E26C0-EB2B-4C55-B9B3-A59FE3B5B1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9541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9/27/2017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75510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D284246-FCEA-45B8-9EA5-D779A203FB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57739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85E8A67-9646-4F37-9702-2FA18719E7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76793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0D8952-8E20-4E78-846A-8B97D20C09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91080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F25EA-000C-427D-9078-8397175444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5643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346EF6-8C23-4BDB-87EE-2A8F848E09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6427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A358AF-61FF-47ED-8048-62931303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9741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4F7387E-32AA-4D29-B1D2-00E4F7F617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6787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683790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7480059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885807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9/27/2017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82871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26073300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42426533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5249597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25671257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6462461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20476886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2837951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31236470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1836958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2687513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9/27/2017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31955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F6991FB1-7F7C-48FF-B605-02D84E152D2F}" type="slidenum">
              <a:rPr lang="en-US"/>
              <a:pPr>
                <a:defRPr/>
              </a:pPr>
              <a:t>‹#›</a:t>
            </a:fld>
            <a:endParaRPr lang="en-US"/>
          </a:p>
        </p:txBody>
      </p:sp>
    </p:spTree>
    <p:extLst>
      <p:ext uri="{BB962C8B-B14F-4D97-AF65-F5344CB8AC3E}">
        <p14:creationId xmlns:p14="http://schemas.microsoft.com/office/powerpoint/2010/main" val="1942944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7301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9/27/2017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9811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9/27/2017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9987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398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4351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807933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423878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CF2B11A-92FD-4FD3-87DF-915A999179F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15068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E2804AD-1904-4C3F-8A17-846C9E6C294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57404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B6B484-5F57-41BD-948F-30D32FDEA46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92544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78C79B2-B7C3-4968-9AB0-7C7B2CBAF64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12988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9812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A02EA00-DE7F-4CB0-AD86-E77A8A12CA8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14098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543A19D-7AD4-45E9-B401-1620D0897FC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96555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70130238-C93A-469C-B26A-21F1DD5F74C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05241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1794140-F242-4221-8A4F-E80F6A8CA22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15583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3E57218-C10C-4290-A14F-16FCDA4BEA3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78150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59A4E2C-99D0-4EA4-A792-949A48D93B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47323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21018C-4F08-4D1D-B30C-C92C3ABB409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19828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1934709-A95A-4C13-ACF8-237D4E120A0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95319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845B660-87E4-44C2-9DA0-8749D0D9A5C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27344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45421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9/27/2017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2957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73383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38500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94444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717849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83727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674370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3263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774631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518568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8526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9/27/2017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2859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72508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276212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84373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C89E632-57EE-4B5C-8E9D-898B644328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860743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CC7C8D7B-AD2E-4F99-AC01-EDB86A34C5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9730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5500BCC-21A4-475B-9DDC-664F0F409E9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2899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9F5281E-4998-41CC-A8FC-6FDBD0C97C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6502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043C0E45-4F59-440D-84FB-82D5B6765C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2652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30615A3D-87CF-40A6-8CD7-8C690FAFDF8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067565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ED64782E-FC72-4E83-9640-9B5195160D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8959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9/27/2017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60370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BC2C527-D14D-4C73-B0D7-818E03572D5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3144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70FDE3A4-F00D-4E35-B7A4-988171ACEAF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55317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FCB69A3C-2480-453D-9F7A-B85CC3FA2F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91037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F3EFB26-201C-43E0-A6E0-AA6D554E3A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0899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AF1671D6-C687-4780-B469-28167DD60E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51556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3D5FE299-90CF-4ECF-B510-58189C1E1193}"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8EA65FB-EE90-4A5C-8257-D83A507A3B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88120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3D5FE299-90CF-4ECF-B510-58189C1E1193}"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8EA65FB-EE90-4A5C-8257-D83A507A3B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3672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3D5FE299-90CF-4ECF-B510-58189C1E1193}"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8EA65FB-EE90-4A5C-8257-D83A507A3B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16999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3D5FE299-90CF-4ECF-B510-58189C1E1193}" type="datetimeFigureOut">
              <a:rPr lang="en-US" smtClean="0">
                <a:solidFill>
                  <a:prstClr val="black">
                    <a:tint val="75000"/>
                  </a:prstClr>
                </a:solidFill>
              </a:rPr>
              <a:pPr/>
              <a:t>9/27/2017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8EA65FB-EE90-4A5C-8257-D83A507A3B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12205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3D5FE299-90CF-4ECF-B510-58189C1E1193}" type="datetimeFigureOut">
              <a:rPr lang="en-US" smtClean="0">
                <a:solidFill>
                  <a:prstClr val="black">
                    <a:tint val="75000"/>
                  </a:prstClr>
                </a:solidFill>
              </a:rPr>
              <a:pPr/>
              <a:t>9/27/2017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F8EA65FB-EE90-4A5C-8257-D83A507A3B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7156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9/27/2017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1222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3D5FE299-90CF-4ECF-B510-58189C1E1193}" type="datetimeFigureOut">
              <a:rPr lang="en-US" smtClean="0">
                <a:solidFill>
                  <a:prstClr val="black">
                    <a:tint val="75000"/>
                  </a:prstClr>
                </a:solidFill>
              </a:rPr>
              <a:pPr/>
              <a:t>9/27/2017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F8EA65FB-EE90-4A5C-8257-D83A507A3B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0347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3D5FE299-90CF-4ECF-B510-58189C1E1193}" type="datetimeFigureOut">
              <a:rPr lang="en-US" smtClean="0">
                <a:solidFill>
                  <a:prstClr val="black">
                    <a:tint val="75000"/>
                  </a:prstClr>
                </a:solidFill>
              </a:rPr>
              <a:pPr/>
              <a:t>9/27/2017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F8EA65FB-EE90-4A5C-8257-D83A507A3B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16121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3D5FE299-90CF-4ECF-B510-58189C1E1193}" type="datetimeFigureOut">
              <a:rPr lang="en-US" smtClean="0">
                <a:solidFill>
                  <a:prstClr val="black">
                    <a:tint val="75000"/>
                  </a:prstClr>
                </a:solidFill>
              </a:rPr>
              <a:pPr/>
              <a:t>9/27/2017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8EA65FB-EE90-4A5C-8257-D83A507A3B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33716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3D5FE299-90CF-4ECF-B510-58189C1E1193}" type="datetimeFigureOut">
              <a:rPr lang="en-US" smtClean="0">
                <a:solidFill>
                  <a:prstClr val="black">
                    <a:tint val="75000"/>
                  </a:prstClr>
                </a:solidFill>
              </a:rPr>
              <a:pPr/>
              <a:t>9/27/2017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8EA65FB-EE90-4A5C-8257-D83A507A3B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76562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3D5FE299-90CF-4ECF-B510-58189C1E1193}"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8EA65FB-EE90-4A5C-8257-D83A507A3B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40784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3D5FE299-90CF-4ECF-B510-58189C1E1193}"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8EA65FB-EE90-4A5C-8257-D83A507A3B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29163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186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7659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8731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9/27/2017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0704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9/27/2017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64476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9/27/2017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94884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9/27/2017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17808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9/27/2017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46122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9/27/2017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42544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9/27/2017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42073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2721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57712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9D38221-9C74-499F-BA2C-58B05AD3543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95769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5CBBDC42-DCA2-48A8-ACDB-0EFF2FCBDF1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121298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0830A16-3076-41BF-8676-B1EC197C0134}"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33637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9/27/2017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97563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DACCC1B7-B70A-468D-A50D-1F69B0659AC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298519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361D4C21-6388-4F81-9980-BE706EDEC59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950013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5907D21-D5F4-4777-B8BD-819ED14C1DE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659510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10F6CDF-0CE0-4A84-8922-1DC981F58842}"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536063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2B4DA044-F0C6-4559-94BB-7FAD0ABFC05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402935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A675064-9B6A-4A6C-A6AC-4A0FF2ECAD2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052194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8CED7E5-3114-4809-9E6E-A5FE217337C4}"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158378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609600"/>
            <a:ext cx="5676900" cy="5486400"/>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0C615A2-C981-454E-89C5-B1EA767E28F2}"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083923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a:xfrm>
            <a:off x="685800" y="6248400"/>
            <a:ext cx="1905000" cy="45720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atin typeface="Arial" panose="020B0604020202020204" pitchFamily="34" charset="0"/>
              </a:defRPr>
            </a:lvl1pPr>
          </a:lstStyle>
          <a:p>
            <a:fld id="{4F42DCEF-3B52-48A9-BF73-9C87655D897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249411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685800" y="1981200"/>
            <a:ext cx="7772400" cy="4114800"/>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atin typeface="Arial" panose="020B0604020202020204" pitchFamily="34" charset="0"/>
              </a:defRPr>
            </a:lvl1pPr>
          </a:lstStyle>
          <a:p>
            <a:fld id="{C167A8EB-BD44-4CBD-A594-95E2AE462AF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78582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3.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4.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theme" Target="../theme/theme15.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8.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9.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defTabSz="457200"/>
            <a:fld id="{6B903024-7AC3-7248-A5D6-A485CF63082C}" type="datetimeFigureOut">
              <a:rPr lang="en-US" smtClean="0">
                <a:solidFill>
                  <a:prstClr val="black">
                    <a:tint val="75000"/>
                  </a:prstClr>
                </a:solidFill>
              </a:rPr>
              <a:pPr defTabSz="457200"/>
              <a:t>9/27/2017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defTabSz="457200"/>
            <a:fld id="{C419ADE7-4F68-C146-A9FF-9FB8FF552D27}"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5939975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defTabSz="4572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55278DA-7259-46FB-9A26-87AB39C784EA}"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7330252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defTabSz="457200"/>
            <a:fld id="{6B903024-7AC3-7248-A5D6-A485CF63082C}" type="datetimeFigureOut">
              <a:rPr lang="en-US" smtClean="0">
                <a:solidFill>
                  <a:prstClr val="black">
                    <a:tint val="75000"/>
                  </a:prstClr>
                </a:solidFill>
              </a:rPr>
              <a:pPr defTabSz="457200"/>
              <a:t>9/27/2017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defTabSz="457200"/>
            <a:fld id="{C419ADE7-4F68-C146-A9FF-9FB8FF552D27}"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063359442"/>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Lst>
  <p:txStyles>
    <p:titleStyle>
      <a:lvl1pPr algn="ctr" defTabSz="4572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55278DA-7259-46FB-9A26-87AB39C784EA}"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86254056"/>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42EAC-21E2-4B55-A7C8-685C137E6A4F}"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8650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55278DA-7259-46FB-9A26-87AB39C784EA}"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18618948"/>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0E794B84-0735-4ACE-B93D-BDD7427E8D5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97571757"/>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64508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3" r:id="rId12"/>
    <p:sldLayoutId id="2147483744" r:id="rId13"/>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2CFC8270-EA6B-41B2-A156-921DCF70D3D2}"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extLst>
      <p:ext uri="{BB962C8B-B14F-4D97-AF65-F5344CB8AC3E}">
        <p14:creationId xmlns:p14="http://schemas.microsoft.com/office/powerpoint/2010/main" val="36860025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125524744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7187002E-D804-4DB0-8E91-4109AAF3B07E}"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12642458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D5FE299-90CF-4ECF-B510-58189C1E1193}"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8EA65FB-EE90-4A5C-8257-D83A507A3B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494803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73060CC-8A49-42FA-8C76-8D198C39E5EF}" type="datetimeFigureOut">
              <a:rPr lang="en-US" smtClean="0">
                <a:solidFill>
                  <a:prstClr val="black">
                    <a:tint val="75000"/>
                  </a:prstClr>
                </a:solidFill>
              </a:rPr>
              <a:pPr/>
              <a:t>9/27/2017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028282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A62389FD-7AD5-441E-A10F-A1FD5D109207}"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250864141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Arial" panose="020B0604020202020204" pitchFamily="34" charset="0"/>
                <a:cs typeface="+mn-cs"/>
              </a:defRPr>
            </a:lvl1pPr>
          </a:lstStyle>
          <a:p>
            <a:pPr>
              <a:defRPr/>
            </a:pPr>
            <a:fld id="{A219BC74-0140-47E5-A93F-2F064028D2D1}" type="datetimeFigureOut">
              <a:rPr lang="en-US" smtClean="0"/>
              <a:pPr>
                <a:defRPr/>
              </a:pPr>
              <a:t>9/27/2017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panose="020B0604020202020204" pitchFamily="34" charset="0"/>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Arial" panose="020B0604020202020204" pitchFamily="34" charset="0"/>
                <a:cs typeface="+mn-cs"/>
              </a:defRPr>
            </a:lvl1pPr>
          </a:lstStyle>
          <a:p>
            <a:pPr>
              <a:defRPr/>
            </a:pPr>
            <a:fld id="{FB573AE9-77AD-4F5A-BDFB-FF592DEC6593}" type="slidenum">
              <a:rPr lang="en-US" smtClean="0"/>
              <a:pPr>
                <a:defRPr/>
              </a:pPr>
              <a:t>‹#›</a:t>
            </a:fld>
            <a:endParaRPr lang="en-US" dirty="0"/>
          </a:p>
        </p:txBody>
      </p:sp>
    </p:spTree>
    <p:extLst>
      <p:ext uri="{BB962C8B-B14F-4D97-AF65-F5344CB8AC3E}">
        <p14:creationId xmlns:p14="http://schemas.microsoft.com/office/powerpoint/2010/main" val="4230881435"/>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Lst>
  <p:txStyles>
    <p:titleStyle>
      <a:lvl1pPr algn="ctr" rtl="0" fontAlgn="base">
        <a:spcBef>
          <a:spcPct val="0"/>
        </a:spcBef>
        <a:spcAft>
          <a:spcPct val="0"/>
        </a:spcAft>
        <a:defRPr sz="4400" kern="1200">
          <a:solidFill>
            <a:schemeClr val="tx1"/>
          </a:solidFill>
          <a:latin typeface="Arial" panose="020B06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6.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0.xml"/><Relationship Id="rId1" Type="http://schemas.openxmlformats.org/officeDocument/2006/relationships/vmlDrawing" Target="../drawings/vmlDrawing3.vml"/><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78.xml"/><Relationship Id="rId1" Type="http://schemas.openxmlformats.org/officeDocument/2006/relationships/vmlDrawing" Target="../drawings/vmlDrawing4.vml"/><Relationship Id="rId4" Type="http://schemas.openxmlformats.org/officeDocument/2006/relationships/image" Target="../media/image3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0.xml"/><Relationship Id="rId1" Type="http://schemas.openxmlformats.org/officeDocument/2006/relationships/vmlDrawing" Target="../drawings/vmlDrawing5.vml"/><Relationship Id="rId4" Type="http://schemas.openxmlformats.org/officeDocument/2006/relationships/image" Target="../media/image35.w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55.xml"/><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41.jpeg"/><Relationship Id="rId4" Type="http://schemas.openxmlformats.org/officeDocument/2006/relationships/image" Target="../media/image4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7.xml"/><Relationship Id="rId1" Type="http://schemas.openxmlformats.org/officeDocument/2006/relationships/vmlDrawing" Target="../drawings/vmlDrawing6.vml"/><Relationship Id="rId4" Type="http://schemas.openxmlformats.org/officeDocument/2006/relationships/image" Target="../media/image4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7.xml"/><Relationship Id="rId1" Type="http://schemas.openxmlformats.org/officeDocument/2006/relationships/vmlDrawing" Target="../drawings/vmlDrawing7.vml"/><Relationship Id="rId4" Type="http://schemas.openxmlformats.org/officeDocument/2006/relationships/image" Target="../media/image44.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chart" Target="../charts/chart1.xml"/><Relationship Id="rId7" Type="http://schemas.openxmlformats.org/officeDocument/2006/relationships/image" Target="../media/image47.png"/><Relationship Id="rId12" Type="http://schemas.openxmlformats.org/officeDocument/2006/relationships/image" Target="../media/image51.gif"/><Relationship Id="rId2" Type="http://schemas.openxmlformats.org/officeDocument/2006/relationships/notesSlide" Target="../notesSlides/notesSlide12.xml"/><Relationship Id="rId1" Type="http://schemas.openxmlformats.org/officeDocument/2006/relationships/slideLayout" Target="../slideLayouts/slideLayout139.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jpeg"/><Relationship Id="rId10" Type="http://schemas.openxmlformats.org/officeDocument/2006/relationships/image" Target="../media/image49.gif"/><Relationship Id="rId4" Type="http://schemas.openxmlformats.org/officeDocument/2006/relationships/hyperlink" Target="http://energy.gov/index.htm" TargetMode="External"/><Relationship Id="rId9" Type="http://schemas.microsoft.com/office/2007/relationships/hdphoto" Target="../media/hdphoto3.wdp"/><Relationship Id="rId14" Type="http://schemas.microsoft.com/office/2007/relationships/hdphoto" Target="../media/hdphoto4.wdp"/></Relationships>
</file>

<file path=ppt/slides/_rels/slide7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hart" Target="../charts/chart2.xml"/><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39.xml"/><Relationship Id="rId6" Type="http://schemas.openxmlformats.org/officeDocument/2006/relationships/hyperlink" Target="http://energy.gov/index.htm" TargetMode="External"/><Relationship Id="rId11" Type="http://schemas.openxmlformats.org/officeDocument/2006/relationships/image" Target="../media/image56.png"/><Relationship Id="rId5" Type="http://schemas.microsoft.com/office/2007/relationships/hdphoto" Target="../media/hdphoto5.wdp"/><Relationship Id="rId10" Type="http://schemas.openxmlformats.org/officeDocument/2006/relationships/image" Target="../media/image55.png"/><Relationship Id="rId4" Type="http://schemas.openxmlformats.org/officeDocument/2006/relationships/image" Target="../media/image53.png"/><Relationship Id="rId9" Type="http://schemas.microsoft.com/office/2007/relationships/hdphoto" Target="../media/hdphoto6.wdp"/></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4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4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501"/>
            <a:ext cx="8229600" cy="1143000"/>
          </a:xfrm>
        </p:spPr>
        <p:txBody>
          <a:bodyPr>
            <a:normAutofit/>
          </a:bodyPr>
          <a:lstStyle/>
          <a:p>
            <a:r>
              <a:rPr lang="en-US" dirty="0" smtClean="0">
                <a:solidFill>
                  <a:srgbClr val="0070C0"/>
                </a:solidFill>
                <a:latin typeface="Arial" panose="020B0604020202020204" pitchFamily="34" charset="0"/>
                <a:cs typeface="Arial" panose="020B0604020202020204" pitchFamily="34" charset="0"/>
              </a:rPr>
              <a:t>What is “MRPI”?</a:t>
            </a:r>
            <a:endParaRPr lang="en-US" sz="3100"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79400" y="1253068"/>
            <a:ext cx="8773160" cy="5376332"/>
          </a:xfrm>
        </p:spPr>
        <p:txBody>
          <a:bodyPr>
            <a:normAutofit/>
          </a:bodyPr>
          <a:lstStyle/>
          <a:p>
            <a:pPr>
              <a:spcBef>
                <a:spcPts val="600"/>
              </a:spcBef>
            </a:pPr>
            <a:r>
              <a:rPr lang="en-US" sz="2600" dirty="0" smtClean="0">
                <a:solidFill>
                  <a:srgbClr val="FF0000"/>
                </a:solidFill>
                <a:latin typeface="Arial" panose="020B0604020202020204" pitchFamily="34" charset="0"/>
                <a:cs typeface="Arial" panose="020B0604020202020204" pitchFamily="34" charset="0"/>
              </a:rPr>
              <a:t>M</a:t>
            </a:r>
            <a:r>
              <a:rPr lang="en-US" sz="2600" dirty="0" smtClean="0">
                <a:latin typeface="Arial" panose="020B0604020202020204" pitchFamily="34" charset="0"/>
                <a:cs typeface="Arial" panose="020B0604020202020204" pitchFamily="34" charset="0"/>
              </a:rPr>
              <a:t>ulti-campus </a:t>
            </a:r>
            <a:r>
              <a:rPr lang="en-US" sz="2600" dirty="0" smtClean="0">
                <a:solidFill>
                  <a:srgbClr val="FF0000"/>
                </a:solidFill>
                <a:latin typeface="Arial" panose="020B0604020202020204" pitchFamily="34" charset="0"/>
                <a:cs typeface="Arial" panose="020B0604020202020204" pitchFamily="34" charset="0"/>
              </a:rPr>
              <a:t>R</a:t>
            </a:r>
            <a:r>
              <a:rPr lang="en-US" sz="2600" dirty="0" smtClean="0">
                <a:latin typeface="Arial" panose="020B0604020202020204" pitchFamily="34" charset="0"/>
                <a:cs typeface="Arial" panose="020B0604020202020204" pitchFamily="34" charset="0"/>
              </a:rPr>
              <a:t>esearch </a:t>
            </a:r>
            <a:r>
              <a:rPr lang="en-US" sz="2600" dirty="0" smtClean="0">
                <a:solidFill>
                  <a:srgbClr val="FF0000"/>
                </a:solidFill>
                <a:latin typeface="Arial" panose="020B0604020202020204" pitchFamily="34" charset="0"/>
                <a:cs typeface="Arial" panose="020B0604020202020204" pitchFamily="34" charset="0"/>
              </a:rPr>
              <a:t>P</a:t>
            </a:r>
            <a:r>
              <a:rPr lang="en-US" sz="2600" dirty="0" smtClean="0">
                <a:latin typeface="Arial" panose="020B0604020202020204" pitchFamily="34" charset="0"/>
                <a:cs typeface="Arial" panose="020B0604020202020204" pitchFamily="34" charset="0"/>
              </a:rPr>
              <a:t>rograms and </a:t>
            </a:r>
            <a:r>
              <a:rPr lang="en-US" sz="2600" dirty="0" smtClean="0">
                <a:solidFill>
                  <a:srgbClr val="FF0000"/>
                </a:solidFill>
                <a:latin typeface="Arial" panose="020B0604020202020204" pitchFamily="34" charset="0"/>
                <a:cs typeface="Arial" panose="020B0604020202020204" pitchFamily="34" charset="0"/>
              </a:rPr>
              <a:t>I</a:t>
            </a:r>
            <a:r>
              <a:rPr lang="en-US" sz="2600" dirty="0" smtClean="0">
                <a:latin typeface="Arial" panose="020B0604020202020204" pitchFamily="34" charset="0"/>
                <a:cs typeface="Arial" panose="020B0604020202020204" pitchFamily="34" charset="0"/>
              </a:rPr>
              <a:t>nitiatives</a:t>
            </a:r>
          </a:p>
          <a:p>
            <a:pPr lvl="1">
              <a:spcBef>
                <a:spcPts val="600"/>
              </a:spcBef>
            </a:pPr>
            <a:r>
              <a:rPr lang="en-US" sz="2200" dirty="0" smtClean="0">
                <a:latin typeface="Arial" panose="020B0604020202020204" pitchFamily="34" charset="0"/>
                <a:cs typeface="Arial" panose="020B0604020202020204" pitchFamily="34" charset="0"/>
              </a:rPr>
              <a:t>Offered by: UC Office of Research and Graduate Studies</a:t>
            </a:r>
          </a:p>
          <a:p>
            <a:pPr>
              <a:spcBef>
                <a:spcPts val="600"/>
              </a:spcBef>
            </a:pPr>
            <a:r>
              <a:rPr lang="en-US" sz="2600" dirty="0" smtClean="0">
                <a:latin typeface="Arial" panose="020B0604020202020204" pitchFamily="34" charset="0"/>
                <a:cs typeface="Arial" panose="020B0604020202020204" pitchFamily="34" charset="0"/>
              </a:rPr>
              <a:t>Wide range of fields</a:t>
            </a:r>
          </a:p>
          <a:p>
            <a:pPr lvl="1">
              <a:spcBef>
                <a:spcPts val="600"/>
              </a:spcBef>
            </a:pPr>
            <a:r>
              <a:rPr lang="en-US" sz="2200" dirty="0" smtClean="0">
                <a:latin typeface="Arial" panose="020B0604020202020204" pitchFamily="34" charset="0"/>
                <a:cs typeface="Arial" panose="020B0604020202020204" pitchFamily="34" charset="0"/>
              </a:rPr>
              <a:t>Nanotech, Arts, Climate, Gender Studies, Sustainability, Health</a:t>
            </a:r>
          </a:p>
          <a:p>
            <a:pPr>
              <a:spcBef>
                <a:spcPts val="600"/>
              </a:spcBef>
            </a:pPr>
            <a:r>
              <a:rPr lang="en-US" sz="2600" dirty="0" smtClean="0">
                <a:latin typeface="Arial" panose="020B0604020202020204" pitchFamily="34" charset="0"/>
                <a:cs typeface="Arial" panose="020B0604020202020204" pitchFamily="34" charset="0"/>
              </a:rPr>
              <a:t>Total Budget: </a:t>
            </a:r>
            <a:r>
              <a:rPr lang="en-US" sz="2600" dirty="0" smtClean="0">
                <a:solidFill>
                  <a:srgbClr val="FF0000"/>
                </a:solidFill>
                <a:latin typeface="Arial" panose="020B0604020202020204" pitchFamily="34" charset="0"/>
                <a:cs typeface="Arial" panose="020B0604020202020204" pitchFamily="34" charset="0"/>
              </a:rPr>
              <a:t>$9.5M</a:t>
            </a:r>
            <a:r>
              <a:rPr lang="en-US" sz="2600" dirty="0" smtClean="0">
                <a:latin typeface="Arial" panose="020B0604020202020204" pitchFamily="34" charset="0"/>
                <a:cs typeface="Arial" panose="020B0604020202020204" pitchFamily="34" charset="0"/>
              </a:rPr>
              <a:t>, we got $2.6M</a:t>
            </a:r>
            <a:endParaRPr lang="en-US" sz="2400" dirty="0" smtClean="0">
              <a:latin typeface="Arial" panose="020B0604020202020204" pitchFamily="34" charset="0"/>
              <a:cs typeface="Arial" panose="020B0604020202020204" pitchFamily="34" charset="0"/>
            </a:endParaRPr>
          </a:p>
          <a:p>
            <a:pPr marL="0" indent="0" algn="ctr">
              <a:spcBef>
                <a:spcPts val="3000"/>
              </a:spcBef>
              <a:buNone/>
            </a:pPr>
            <a:r>
              <a:rPr lang="en-US" b="1" dirty="0" smtClean="0">
                <a:solidFill>
                  <a:srgbClr val="0070C0"/>
                </a:solidFill>
                <a:latin typeface="Arial" panose="020B0604020202020204" pitchFamily="34" charset="0"/>
                <a:cs typeface="Arial" panose="020B0604020202020204" pitchFamily="34" charset="0"/>
              </a:rPr>
              <a:t>ALS 8.3.1 MRPI Project Goals:</a:t>
            </a:r>
          </a:p>
          <a:p>
            <a:pPr marL="914400" lvl="1" indent="-457200">
              <a:spcBef>
                <a:spcPts val="1800"/>
              </a:spcBef>
              <a:buFont typeface="+mj-lt"/>
              <a:buAutoNum type="arabicPeriod"/>
            </a:pPr>
            <a:r>
              <a:rPr lang="en-US" sz="2400" dirty="0">
                <a:latin typeface="Arial" panose="020B0604020202020204" pitchFamily="34" charset="0"/>
                <a:cs typeface="Arial" panose="020B0604020202020204" pitchFamily="34" charset="0"/>
              </a:rPr>
              <a:t>Upgrade ALS 8.3.1 to latest </a:t>
            </a:r>
            <a:r>
              <a:rPr lang="en-US" sz="2400" dirty="0" smtClean="0">
                <a:latin typeface="Arial" panose="020B0604020202020204" pitchFamily="34" charset="0"/>
                <a:cs typeface="Arial" panose="020B0604020202020204" pitchFamily="34" charset="0"/>
              </a:rPr>
              <a:t>technology</a:t>
            </a:r>
            <a:endParaRPr lang="en-US" sz="2400" dirty="0">
              <a:latin typeface="Arial" panose="020B0604020202020204" pitchFamily="34" charset="0"/>
              <a:cs typeface="Arial" panose="020B0604020202020204" pitchFamily="34" charset="0"/>
            </a:endParaRPr>
          </a:p>
          <a:p>
            <a:pPr marL="914400" lvl="1" indent="-457200">
              <a:spcBef>
                <a:spcPts val="1800"/>
              </a:spcBef>
              <a:buFont typeface="+mj-lt"/>
              <a:buAutoNum type="arabicPeriod"/>
            </a:pPr>
            <a:r>
              <a:rPr lang="en-US" sz="2400" dirty="0" smtClean="0">
                <a:latin typeface="Arial" panose="020B0604020202020204" pitchFamily="34" charset="0"/>
                <a:cs typeface="Arial" panose="020B0604020202020204" pitchFamily="34" charset="0"/>
              </a:rPr>
              <a:t>Open up access to all UC structural biology labs</a:t>
            </a:r>
          </a:p>
          <a:p>
            <a:pPr marL="914400" lvl="1" indent="-457200">
              <a:spcBef>
                <a:spcPts val="1800"/>
              </a:spcBef>
              <a:buFont typeface="+mj-lt"/>
              <a:buAutoNum type="arabicPeriod"/>
            </a:pPr>
            <a:r>
              <a:rPr lang="en-US" sz="2400" dirty="0" smtClean="0">
                <a:latin typeface="Arial" panose="020B0604020202020204" pitchFamily="34" charset="0"/>
                <a:cs typeface="Arial" panose="020B0604020202020204" pitchFamily="34" charset="0"/>
              </a:rPr>
              <a:t>Transition to sustainable funding sources</a:t>
            </a:r>
          </a:p>
        </p:txBody>
      </p:sp>
    </p:spTree>
    <p:extLst>
      <p:ext uri="{BB962C8B-B14F-4D97-AF65-F5344CB8AC3E}">
        <p14:creationId xmlns:p14="http://schemas.microsoft.com/office/powerpoint/2010/main" val="192287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dirty="0" smtClean="0">
                <a:solidFill>
                  <a:schemeClr val="accent2">
                    <a:lumMod val="75000"/>
                  </a:schemeClr>
                </a:solidFill>
                <a:latin typeface="Arial" panose="020B0604020202020204" pitchFamily="34" charset="0"/>
                <a:cs typeface="Arial" panose="020B0604020202020204" pitchFamily="34" charset="0"/>
              </a:rPr>
              <a:t>MRPI Technical Highlights</a:t>
            </a:r>
            <a:endParaRPr lang="en-US" dirty="0">
              <a:solidFill>
                <a:schemeClr val="accent2">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47800"/>
            <a:ext cx="8458200" cy="5181600"/>
          </a:xfrm>
        </p:spPr>
        <p:txBody>
          <a:bodyPr>
            <a:normAutofit lnSpcReduction="10000"/>
          </a:bodyPr>
          <a:lstStyle/>
          <a:p>
            <a:r>
              <a:rPr lang="en-US" sz="2800" dirty="0" err="1" smtClean="0">
                <a:latin typeface="Arial" panose="020B0604020202020204" pitchFamily="34" charset="0"/>
                <a:cs typeface="Arial" panose="020B0604020202020204" pitchFamily="34" charset="0"/>
              </a:rPr>
              <a:t>Dectris</a:t>
            </a:r>
            <a:r>
              <a:rPr lang="en-US" sz="2800" dirty="0" smtClean="0">
                <a:latin typeface="Arial" panose="020B0604020202020204" pitchFamily="34" charset="0"/>
                <a:cs typeface="Arial" panose="020B0604020202020204" pitchFamily="34" charset="0"/>
              </a:rPr>
              <a:t> Pilatus3 6M installation - May 2016</a:t>
            </a:r>
          </a:p>
          <a:p>
            <a:pPr lvl="1"/>
            <a:r>
              <a:rPr lang="en-US" sz="2400" dirty="0" smtClean="0">
                <a:solidFill>
                  <a:srgbClr val="006600"/>
                </a:solidFill>
                <a:latin typeface="Arial" panose="020B0604020202020204" pitchFamily="34" charset="0"/>
                <a:cs typeface="Arial" panose="020B0604020202020204" pitchFamily="34" charset="0"/>
              </a:rPr>
              <a:t>25 Hz </a:t>
            </a:r>
            <a:r>
              <a:rPr lang="en-US" sz="2400" dirty="0" smtClean="0">
                <a:latin typeface="Arial" panose="020B0604020202020204" pitchFamily="34" charset="0"/>
                <a:cs typeface="Arial" panose="020B0604020202020204" pitchFamily="34" charset="0"/>
              </a:rPr>
              <a:t>framing, 2 </a:t>
            </a:r>
            <a:r>
              <a:rPr lang="en-US" sz="2400" dirty="0" err="1" smtClean="0">
                <a:latin typeface="Arial" panose="020B0604020202020204" pitchFamily="34" charset="0"/>
                <a:cs typeface="Arial" panose="020B0604020202020204" pitchFamily="34" charset="0"/>
              </a:rPr>
              <a:t>ms</a:t>
            </a:r>
            <a:r>
              <a:rPr lang="en-US" sz="2400" dirty="0" smtClean="0">
                <a:latin typeface="Arial" panose="020B0604020202020204" pitchFamily="34" charset="0"/>
                <a:cs typeface="Arial" panose="020B0604020202020204" pitchFamily="34" charset="0"/>
              </a:rPr>
              <a:t> dead time, </a:t>
            </a:r>
            <a:r>
              <a:rPr lang="en-US" sz="2400" dirty="0" smtClean="0">
                <a:solidFill>
                  <a:srgbClr val="C00000"/>
                </a:solidFill>
                <a:latin typeface="Arial" panose="020B0604020202020204" pitchFamily="34" charset="0"/>
                <a:cs typeface="Arial" panose="020B0604020202020204" pitchFamily="34" charset="0"/>
              </a:rPr>
              <a:t>previously 0.3 Hz</a:t>
            </a:r>
          </a:p>
          <a:p>
            <a:pPr lvl="1"/>
            <a:r>
              <a:rPr lang="en-US" sz="2400" dirty="0" smtClean="0">
                <a:solidFill>
                  <a:srgbClr val="006600"/>
                </a:solidFill>
                <a:latin typeface="Arial" panose="020B0604020202020204" pitchFamily="34" charset="0"/>
                <a:cs typeface="Arial" panose="020B0604020202020204" pitchFamily="34" charset="0"/>
              </a:rPr>
              <a:t>0.8% </a:t>
            </a:r>
            <a:r>
              <a:rPr lang="en-US" sz="2400" dirty="0" smtClean="0">
                <a:latin typeface="Arial" panose="020B0604020202020204" pitchFamily="34" charset="0"/>
                <a:cs typeface="Arial" panose="020B0604020202020204" pitchFamily="34" charset="0"/>
              </a:rPr>
              <a:t>calibration error, </a:t>
            </a:r>
            <a:r>
              <a:rPr lang="en-US" sz="2400" dirty="0" smtClean="0">
                <a:solidFill>
                  <a:srgbClr val="C00000"/>
                </a:solidFill>
                <a:latin typeface="Arial" panose="020B0604020202020204" pitchFamily="34" charset="0"/>
                <a:cs typeface="Arial" panose="020B0604020202020204" pitchFamily="34" charset="0"/>
              </a:rPr>
              <a:t>previously 2.5%</a:t>
            </a:r>
          </a:p>
          <a:p>
            <a:pPr lvl="1"/>
            <a:r>
              <a:rPr lang="en-US" sz="2400" dirty="0" smtClean="0">
                <a:solidFill>
                  <a:srgbClr val="C00000"/>
                </a:solidFill>
                <a:latin typeface="Arial" panose="020B0604020202020204" pitchFamily="34" charset="0"/>
                <a:cs typeface="Arial" panose="020B0604020202020204" pitchFamily="34" charset="0"/>
              </a:rPr>
              <a:t>Repaired and re-installed 6 times, 10% replaced</a:t>
            </a:r>
          </a:p>
          <a:p>
            <a:r>
              <a:rPr lang="en-US" sz="2800" dirty="0" smtClean="0">
                <a:latin typeface="Arial" panose="020B0604020202020204" pitchFamily="34" charset="0"/>
                <a:cs typeface="Arial" panose="020B0604020202020204" pitchFamily="34" charset="0"/>
              </a:rPr>
              <a:t>Complete control system update</a:t>
            </a:r>
          </a:p>
          <a:p>
            <a:pPr lvl="1"/>
            <a:r>
              <a:rPr lang="en-US" sz="2400" dirty="0" err="1" smtClean="0">
                <a:solidFill>
                  <a:srgbClr val="006600"/>
                </a:solidFill>
                <a:latin typeface="Arial" panose="020B0604020202020204" pitchFamily="34" charset="0"/>
                <a:cs typeface="Arial" panose="020B0604020202020204" pitchFamily="34" charset="0"/>
              </a:rPr>
              <a:t>Shutterless</a:t>
            </a:r>
            <a:r>
              <a:rPr lang="en-US" sz="2400" dirty="0" smtClean="0">
                <a:solidFill>
                  <a:srgbClr val="0066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data collection</a:t>
            </a:r>
          </a:p>
          <a:p>
            <a:pPr lvl="1"/>
            <a:r>
              <a:rPr lang="en-US" sz="2400" dirty="0" smtClean="0">
                <a:solidFill>
                  <a:srgbClr val="006600"/>
                </a:solidFill>
                <a:latin typeface="Arial" panose="020B0604020202020204" pitchFamily="34" charset="0"/>
                <a:cs typeface="Arial" panose="020B0604020202020204" pitchFamily="34" charset="0"/>
              </a:rPr>
              <a:t>“</a:t>
            </a:r>
            <a:r>
              <a:rPr lang="en-US" sz="2400" dirty="0" err="1" smtClean="0">
                <a:solidFill>
                  <a:srgbClr val="006600"/>
                </a:solidFill>
                <a:latin typeface="Arial" panose="020B0604020202020204" pitchFamily="34" charset="0"/>
                <a:cs typeface="Arial" panose="020B0604020202020204" pitchFamily="34" charset="0"/>
              </a:rPr>
              <a:t>Rastering</a:t>
            </a:r>
            <a:r>
              <a:rPr lang="en-US" sz="2400" dirty="0" smtClean="0">
                <a:solidFill>
                  <a:srgbClr val="006600"/>
                </a:solidFill>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automated sample alignment</a:t>
            </a:r>
            <a:endParaRPr lang="en-US" sz="2000" dirty="0">
              <a:latin typeface="Arial" panose="020B0604020202020204" pitchFamily="34" charset="0"/>
              <a:cs typeface="Arial" panose="020B0604020202020204" pitchFamily="34" charset="0"/>
            </a:endParaRPr>
          </a:p>
          <a:p>
            <a:pPr lvl="1"/>
            <a:r>
              <a:rPr lang="en-US" sz="2400" dirty="0" smtClean="0">
                <a:solidFill>
                  <a:srgbClr val="C00000"/>
                </a:solidFill>
                <a:latin typeface="Arial" panose="020B0604020202020204" pitchFamily="34" charset="0"/>
                <a:cs typeface="Arial" panose="020B0604020202020204" pitchFamily="34" charset="0"/>
              </a:rPr>
              <a:t>Re-write 64k lines of code</a:t>
            </a:r>
          </a:p>
          <a:p>
            <a:r>
              <a:rPr lang="en-US" sz="2800" dirty="0" smtClean="0">
                <a:latin typeface="Arial" panose="020B0604020202020204" pitchFamily="34" charset="0"/>
                <a:cs typeface="Arial" panose="020B0604020202020204" pitchFamily="34" charset="0"/>
              </a:rPr>
              <a:t>Overhaul of data archiving infrastructure</a:t>
            </a:r>
          </a:p>
          <a:p>
            <a:pPr lvl="1"/>
            <a:r>
              <a:rPr lang="en-US" sz="2400" dirty="0" smtClean="0">
                <a:latin typeface="Arial" panose="020B0604020202020204" pitchFamily="34" charset="0"/>
                <a:cs typeface="Arial" panose="020B0604020202020204" pitchFamily="34" charset="0"/>
              </a:rPr>
              <a:t>LTO4 to </a:t>
            </a:r>
            <a:r>
              <a:rPr lang="en-US" sz="2400" dirty="0" smtClean="0">
                <a:solidFill>
                  <a:srgbClr val="006600"/>
                </a:solidFill>
                <a:latin typeface="Arial" panose="020B0604020202020204" pitchFamily="34" charset="0"/>
                <a:cs typeface="Arial" panose="020B0604020202020204" pitchFamily="34" charset="0"/>
              </a:rPr>
              <a:t>LTO6</a:t>
            </a:r>
            <a:r>
              <a:rPr lang="en-US" sz="2400" dirty="0" smtClean="0">
                <a:latin typeface="Arial" panose="020B0604020202020204" pitchFamily="34" charset="0"/>
                <a:cs typeface="Arial" panose="020B0604020202020204" pitchFamily="34" charset="0"/>
              </a:rPr>
              <a:t>, support USB3 </a:t>
            </a:r>
            <a:r>
              <a:rPr lang="en-US" sz="2400" dirty="0" smtClean="0">
                <a:solidFill>
                  <a:srgbClr val="006600"/>
                </a:solidFill>
                <a:latin typeface="Arial" panose="020B0604020202020204" pitchFamily="34" charset="0"/>
                <a:cs typeface="Arial" panose="020B0604020202020204" pitchFamily="34" charset="0"/>
              </a:rPr>
              <a:t>user hard drives</a:t>
            </a:r>
          </a:p>
          <a:p>
            <a:r>
              <a:rPr lang="en-US" dirty="0" smtClean="0">
                <a:solidFill>
                  <a:srgbClr val="006600"/>
                </a:solidFill>
                <a:latin typeface="Arial" panose="020B0604020202020204" pitchFamily="34" charset="0"/>
                <a:cs typeface="Arial" panose="020B0604020202020204" pitchFamily="34" charset="0"/>
              </a:rPr>
              <a:t>First remote data collection – Apr 2017</a:t>
            </a:r>
          </a:p>
          <a:p>
            <a:endParaRPr lang="en-US" sz="2800" dirty="0" smtClean="0">
              <a:latin typeface="Arial" panose="020B0604020202020204" pitchFamily="34" charset="0"/>
              <a:cs typeface="Arial" panose="020B0604020202020204" pitchFamily="34" charset="0"/>
            </a:endParaRPr>
          </a:p>
          <a:p>
            <a:pPr marL="514350" indent="-457200"/>
            <a:endParaRPr lang="en-US" dirty="0" smtClean="0">
              <a:latin typeface="Arial" panose="020B0604020202020204" pitchFamily="34" charset="0"/>
              <a:cs typeface="Arial" panose="020B0604020202020204" pitchFamily="34" charset="0"/>
            </a:endParaRPr>
          </a:p>
          <a:p>
            <a:pPr marL="457200" lvl="1" indent="0">
              <a:buNone/>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297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ALS 8.3.1 data collection history</a:t>
            </a:r>
          </a:p>
        </p:txBody>
      </p:sp>
      <p:graphicFrame>
        <p:nvGraphicFramePr>
          <p:cNvPr id="5123" name="Object 3"/>
          <p:cNvGraphicFramePr>
            <a:graphicFrameLocks noGrp="1" noChangeAspect="1"/>
          </p:cNvGraphicFramePr>
          <p:nvPr>
            <p:ph type="chart" idx="1"/>
            <p:extLst>
              <p:ext uri="{D42A27DB-BD31-4B8C-83A1-F6EECF244321}">
                <p14:modId xmlns:p14="http://schemas.microsoft.com/office/powerpoint/2010/main" val="1539757072"/>
              </p:ext>
            </p:extLst>
          </p:nvPr>
        </p:nvGraphicFramePr>
        <p:xfrm>
          <a:off x="476250" y="1184275"/>
          <a:ext cx="8177213" cy="5426075"/>
        </p:xfrm>
        <a:graphic>
          <a:graphicData uri="http://schemas.openxmlformats.org/presentationml/2006/ole">
            <mc:AlternateContent xmlns:mc="http://schemas.openxmlformats.org/markup-compatibility/2006">
              <mc:Choice xmlns:v="urn:schemas-microsoft-com:vml" Requires="v">
                <p:oleObj spid="_x0000_s18446" name="Chart" r:id="rId3" imgW="8210520" imgH="5448153" progId="MSGraph.Chart.8">
                  <p:embed followColorScheme="full"/>
                </p:oleObj>
              </mc:Choice>
              <mc:Fallback>
                <p:oleObj name="Chart" r:id="rId3" imgW="8210520" imgH="5448153" progId="MSGraph.Chart.8">
                  <p:embed followColorScheme="full"/>
                  <p:pic>
                    <p:nvPicPr>
                      <p:cNvPr id="0" name=""/>
                      <p:cNvPicPr>
                        <a:picLocks noChangeAspect="1" noChangeArrowheads="1"/>
                      </p:cNvPicPr>
                      <p:nvPr/>
                    </p:nvPicPr>
                    <p:blipFill>
                      <a:blip r:embed="rId4"/>
                      <a:srcRect/>
                      <a:stretch>
                        <a:fillRect/>
                      </a:stretch>
                    </p:blipFill>
                    <p:spPr bwMode="auto">
                      <a:xfrm>
                        <a:off x="476250" y="1184275"/>
                        <a:ext cx="8177213" cy="5426075"/>
                      </a:xfrm>
                      <a:prstGeom prst="rect">
                        <a:avLst/>
                      </a:prstGeom>
                    </p:spPr>
                  </p:pic>
                </p:oleObj>
              </mc:Fallback>
            </mc:AlternateContent>
          </a:graphicData>
        </a:graphic>
      </p:graphicFrame>
      <p:sp>
        <p:nvSpPr>
          <p:cNvPr id="5124" name="Text Box 4"/>
          <p:cNvSpPr txBox="1">
            <a:spLocks noChangeArrowheads="1"/>
          </p:cNvSpPr>
          <p:nvPr/>
        </p:nvSpPr>
        <p:spPr bwMode="auto">
          <a:xfrm rot="16200000">
            <a:off x="-494759" y="3369439"/>
            <a:ext cx="16610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dirty="0">
                <a:solidFill>
                  <a:srgbClr val="000000"/>
                </a:solidFill>
              </a:rPr>
              <a:t>images x 10</a:t>
            </a:r>
            <a:r>
              <a:rPr lang="en-US" altLang="en-US" sz="2000" baseline="30000" dirty="0">
                <a:solidFill>
                  <a:srgbClr val="000000"/>
                </a:solidFill>
              </a:rPr>
              <a:t>6</a:t>
            </a:r>
          </a:p>
        </p:txBody>
      </p:sp>
    </p:spTree>
    <p:extLst>
      <p:ext uri="{BB962C8B-B14F-4D97-AF65-F5344CB8AC3E}">
        <p14:creationId xmlns:p14="http://schemas.microsoft.com/office/powerpoint/2010/main" val="29550568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4513943" y="2496457"/>
            <a:ext cx="1190171" cy="1001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76686" y="1915886"/>
            <a:ext cx="2424062" cy="954107"/>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Membrane </a:t>
            </a:r>
          </a:p>
          <a:p>
            <a:r>
              <a:rPr lang="en-US" sz="2800" dirty="0">
                <a:solidFill>
                  <a:prstClr val="black"/>
                </a:solidFill>
                <a:latin typeface="Arial" panose="020B0604020202020204" pitchFamily="34" charset="0"/>
                <a:cs typeface="Arial" panose="020B0604020202020204" pitchFamily="34" charset="0"/>
              </a:rPr>
              <a:t>protein crystal</a:t>
            </a:r>
          </a:p>
        </p:txBody>
      </p:sp>
      <p:sp>
        <p:nvSpPr>
          <p:cNvPr id="16" name="Oval 15"/>
          <p:cNvSpPr/>
          <p:nvPr/>
        </p:nvSpPr>
        <p:spPr>
          <a:xfrm>
            <a:off x="1524000" y="190137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a:off x="609600" y="1828800"/>
            <a:ext cx="914400" cy="22860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 y="1219200"/>
            <a:ext cx="2044149"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X-ray beam</a:t>
            </a:r>
          </a:p>
        </p:txBody>
      </p:sp>
      <p:cxnSp>
        <p:nvCxnSpPr>
          <p:cNvPr id="20" name="Straight Arrow Connector 19"/>
          <p:cNvCxnSpPr/>
          <p:nvPr/>
        </p:nvCxnSpPr>
        <p:spPr>
          <a:xfrm flipH="1">
            <a:off x="3614057" y="1828800"/>
            <a:ext cx="957943" cy="493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1524000"/>
            <a:ext cx="644728"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ice</a:t>
            </a:r>
          </a:p>
        </p:txBody>
      </p:sp>
      <p:sp>
        <p:nvSpPr>
          <p:cNvPr id="3" name="Title 2"/>
          <p:cNvSpPr>
            <a:spLocks noGrp="1"/>
          </p:cNvSpPr>
          <p:nvPr>
            <p:ph type="title" idx="4294967295"/>
          </p:nvPr>
        </p:nvSpPr>
        <p:spPr>
          <a:xfrm>
            <a:off x="457200" y="-6096"/>
            <a:ext cx="8229600" cy="1143000"/>
          </a:xfrm>
        </p:spPr>
        <p:txBody>
          <a:bodyPr>
            <a:normAutofit fontScale="90000"/>
          </a:bodyPr>
          <a:lstStyle/>
          <a:p>
            <a:r>
              <a:rPr lang="en-US" dirty="0" err="1" smtClean="0">
                <a:cs typeface="Arial" panose="020B0604020202020204" pitchFamily="34" charset="0"/>
              </a:rPr>
              <a:t>Shutterless</a:t>
            </a:r>
            <a:r>
              <a:rPr lang="en-US" dirty="0" smtClean="0">
                <a:cs typeface="Arial" panose="020B0604020202020204" pitchFamily="34" charset="0"/>
              </a:rPr>
              <a:t> </a:t>
            </a:r>
            <a:r>
              <a:rPr lang="en-US" dirty="0" err="1" smtClean="0">
                <a:cs typeface="Arial" panose="020B0604020202020204" pitchFamily="34" charset="0"/>
              </a:rPr>
              <a:t>rastering</a:t>
            </a:r>
            <a:r>
              <a:rPr lang="en-US" dirty="0" smtClean="0">
                <a:cs typeface="Arial" panose="020B0604020202020204" pitchFamily="34" charset="0"/>
              </a:rPr>
              <a:t> now available</a:t>
            </a:r>
            <a:endParaRPr lang="en-US" dirty="0">
              <a:cs typeface="Arial" panose="020B0604020202020204" pitchFamily="34" charset="0"/>
            </a:endParaRPr>
          </a:p>
        </p:txBody>
      </p:sp>
      <p:pic>
        <p:nvPicPr>
          <p:cNvPr id="12" name="Picture 2" descr="Scott Classen"/>
          <p:cNvPicPr>
            <a:picLocks noChangeAspect="1" noChangeArrowheads="1"/>
          </p:cNvPicPr>
          <p:nvPr/>
        </p:nvPicPr>
        <p:blipFill rotWithShape="1">
          <a:blip r:embed="rId3">
            <a:extLst>
              <a:ext uri="{28A0092B-C50C-407E-A947-70E740481C1C}">
                <a14:useLocalDpi xmlns:a14="http://schemas.microsoft.com/office/drawing/2010/main" val="0"/>
              </a:ext>
            </a:extLst>
          </a:blip>
          <a:srcRect l="11389" r="21055" b="7478"/>
          <a:stretch/>
        </p:blipFill>
        <p:spPr bwMode="auto">
          <a:xfrm>
            <a:off x="7595188" y="5198370"/>
            <a:ext cx="1286933" cy="1501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1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grpId="0" nodeType="clickEffect">
                                  <p:stCondLst>
                                    <p:cond delay="0"/>
                                  </p:stCondLst>
                                  <p:childTnLst>
                                    <p:animMotion origin="layout" path="M 1.11111E-6 7.40741E-6 L 0.21598 7.40741E-6 L 0.21789 0.05325 L -0.03003 0.05325 L -0.03211 0.10394 L 0.29393 0.10394 L 0.3 0.15464 L -0.06215 0.15186 L -0.05816 0.21598 L 0.43386 0.20533 L 0.43177 0.26135 L -0.0401 0.2639 L -0.03402 0.31459 L 0.50591 0.31737 L 0.51389 0.36806 L 0.03195 0.35996 L 0.03386 0.4213 L 0.2 0.4132 " pathEditMode="relative" ptsTypes="AAAAAAAAAAAAAAAAAA">
                                      <p:cBhvr>
                                        <p:cTn id="18" dur="5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bl831.als.lbl.gov/~jamesh/shi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9" y="1044222"/>
            <a:ext cx="9157649" cy="58137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84094" y="214489"/>
            <a:ext cx="6962162" cy="523220"/>
          </a:xfrm>
          <a:prstGeom prst="rect">
            <a:avLst/>
          </a:prstGeom>
          <a:noFill/>
        </p:spPr>
        <p:txBody>
          <a:bodyPr wrap="none" rtlCol="0">
            <a:spAutoFit/>
          </a:bodyPr>
          <a:lstStyle/>
          <a:p>
            <a:r>
              <a:rPr lang="en-US" sz="2800" dirty="0" smtClean="0">
                <a:latin typeface="Arial" panose="020B0604020202020204" pitchFamily="34" charset="0"/>
                <a:cs typeface="Arial" panose="020B0604020202020204" pitchFamily="34" charset="0"/>
              </a:rPr>
              <a:t>BLU-ICE “screening tab” almost integrated</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679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1586" name="Picture 2" descr="lab_view_als_title"/>
          <p:cNvPicPr>
            <a:picLocks noGrp="1" noChangeAspect="1" noChangeArrowheads="1"/>
          </p:cNvPicPr>
          <p:nvPr>
            <p:ph idx="1"/>
          </p:nvPr>
        </p:nvPicPr>
        <p:blipFill>
          <a:blip r:embed="rId2">
            <a:lum bright="60000" contrast="-60000"/>
            <a:extLst>
              <a:ext uri="{28A0092B-C50C-407E-A947-70E740481C1C}">
                <a14:useLocalDpi xmlns:a14="http://schemas.microsoft.com/office/drawing/2010/main" val="0"/>
              </a:ext>
            </a:extLst>
          </a:blip>
          <a:srcRect r="21909" b="13078"/>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11587" name="Picture 3"/>
          <p:cNvPicPr>
            <a:picLocks noChangeAspect="1" noChangeArrowheads="1"/>
          </p:cNvPicPr>
          <p:nvPr/>
        </p:nvPicPr>
        <p:blipFill>
          <a:blip r:embed="rId3">
            <a:extLst>
              <a:ext uri="{28A0092B-C50C-407E-A947-70E740481C1C}">
                <a14:useLocalDpi xmlns:a14="http://schemas.microsoft.com/office/drawing/2010/main" val="0"/>
              </a:ext>
            </a:extLst>
          </a:blip>
          <a:srcRect l="24794" r="25620"/>
          <a:stretch>
            <a:fillRect/>
          </a:stretch>
        </p:blipFill>
        <p:spPr bwMode="auto">
          <a:xfrm>
            <a:off x="6294438" y="5748338"/>
            <a:ext cx="571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1588" name="Rectangle 4"/>
          <p:cNvSpPr>
            <a:spLocks noGrp="1" noChangeArrowheads="1"/>
          </p:cNvSpPr>
          <p:nvPr>
            <p:ph type="title"/>
          </p:nvPr>
        </p:nvSpPr>
        <p:spPr>
          <a:xfrm>
            <a:off x="441325" y="0"/>
            <a:ext cx="8229600" cy="1143000"/>
          </a:xfrm>
        </p:spPr>
        <p:txBody>
          <a:bodyPr/>
          <a:lstStyle/>
          <a:p>
            <a:r>
              <a:rPr lang="en-US" altLang="en-US" sz="5400" dirty="0">
                <a:solidFill>
                  <a:srgbClr val="0000FF"/>
                </a:solidFill>
              </a:rPr>
              <a:t>ALS</a:t>
            </a:r>
            <a:r>
              <a:rPr lang="en-US" altLang="en-US" sz="5400" dirty="0"/>
              <a:t> robots</a:t>
            </a:r>
          </a:p>
        </p:txBody>
      </p:sp>
      <p:grpSp>
        <p:nvGrpSpPr>
          <p:cNvPr id="3011589" name="Group 5"/>
          <p:cNvGrpSpPr>
            <a:grpSpLocks/>
          </p:cNvGrpSpPr>
          <p:nvPr/>
        </p:nvGrpSpPr>
        <p:grpSpPr bwMode="auto">
          <a:xfrm>
            <a:off x="2314575" y="1827213"/>
            <a:ext cx="4325938" cy="4303712"/>
            <a:chOff x="1557" y="1124"/>
            <a:chExt cx="2725" cy="2711"/>
          </a:xfrm>
        </p:grpSpPr>
        <p:sp>
          <p:nvSpPr>
            <p:cNvPr id="3011590" name="Line 6"/>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1" name="Line 7"/>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2" name="Line 8"/>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3" name="Line 9"/>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4" name="Line 10"/>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5" name="Line 11"/>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6" name="Line 12"/>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7" name="Line 13"/>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8" name="Line 14"/>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9" name="Line 15"/>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0" name="Line 16"/>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1" name="Line 17"/>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sp>
        <p:nvSpPr>
          <p:cNvPr id="3011602" name="Line 18"/>
          <p:cNvSpPr>
            <a:spLocks noChangeShapeType="1"/>
          </p:cNvSpPr>
          <p:nvPr/>
        </p:nvSpPr>
        <p:spPr bwMode="auto">
          <a:xfrm>
            <a:off x="1482725" y="3814763"/>
            <a:ext cx="1003300" cy="1296987"/>
          </a:xfrm>
          <a:prstGeom prst="line">
            <a:avLst/>
          </a:prstGeom>
          <a:noFill/>
          <a:ln w="57150">
            <a:solidFill>
              <a:srgbClr val="A0A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nvGrpSpPr>
          <p:cNvPr id="3011603" name="Group 19"/>
          <p:cNvGrpSpPr>
            <a:grpSpLocks/>
          </p:cNvGrpSpPr>
          <p:nvPr/>
        </p:nvGrpSpPr>
        <p:grpSpPr bwMode="auto">
          <a:xfrm>
            <a:off x="1746250" y="2641600"/>
            <a:ext cx="441325" cy="1355725"/>
            <a:chOff x="1092" y="1718"/>
            <a:chExt cx="278" cy="854"/>
          </a:xfrm>
        </p:grpSpPr>
        <p:sp>
          <p:nvSpPr>
            <p:cNvPr id="3011604" name="Line 20"/>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5" name="Line 21"/>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6" name="Line 22"/>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sp>
        <p:nvSpPr>
          <p:cNvPr id="3011607" name="Line 23"/>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8" name="Line 24"/>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9" name="Line 25"/>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10" name="Line 26"/>
          <p:cNvSpPr>
            <a:spLocks noChangeShapeType="1"/>
          </p:cNvSpPr>
          <p:nvPr/>
        </p:nvSpPr>
        <p:spPr bwMode="auto">
          <a:xfrm flipV="1">
            <a:off x="5927725" y="5118100"/>
            <a:ext cx="539750" cy="1555750"/>
          </a:xfrm>
          <a:prstGeom prst="line">
            <a:avLst/>
          </a:prstGeom>
          <a:noFill/>
          <a:ln w="5715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11" name="Text Box 27"/>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C80000"/>
                </a:solidFill>
                <a:latin typeface="Arial" panose="020B0604020202020204" pitchFamily="34" charset="0"/>
              </a:rPr>
              <a:t>5.0.2</a:t>
            </a:r>
          </a:p>
        </p:txBody>
      </p:sp>
      <p:sp>
        <p:nvSpPr>
          <p:cNvPr id="3011612" name="Text Box 28"/>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C80000"/>
                </a:solidFill>
                <a:latin typeface="Arial" panose="020B0604020202020204" pitchFamily="34" charset="0"/>
              </a:rPr>
              <a:t>5.0.1</a:t>
            </a:r>
          </a:p>
        </p:txBody>
      </p:sp>
      <p:sp>
        <p:nvSpPr>
          <p:cNvPr id="3011613" name="Text Box 29"/>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C80000"/>
                </a:solidFill>
                <a:latin typeface="Arial" panose="020B0604020202020204" pitchFamily="34" charset="0"/>
              </a:rPr>
              <a:t>5.0.3</a:t>
            </a:r>
          </a:p>
        </p:txBody>
      </p:sp>
      <p:sp>
        <p:nvSpPr>
          <p:cNvPr id="3011614" name="Text Box 30"/>
          <p:cNvSpPr txBox="1">
            <a:spLocks noChangeArrowheads="1"/>
          </p:cNvSpPr>
          <p:nvPr/>
        </p:nvSpPr>
        <p:spPr bwMode="auto">
          <a:xfrm>
            <a:off x="246063" y="3630613"/>
            <a:ext cx="1276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A0A000"/>
                </a:solidFill>
                <a:latin typeface="Arial" panose="020B0604020202020204" pitchFamily="34" charset="0"/>
              </a:rPr>
              <a:t>MBC 4.2.2</a:t>
            </a:r>
          </a:p>
          <a:p>
            <a:pPr fontAlgn="base">
              <a:spcBef>
                <a:spcPct val="0"/>
              </a:spcBef>
              <a:spcAft>
                <a:spcPct val="0"/>
              </a:spcAft>
            </a:pPr>
            <a:endParaRPr lang="en-US" altLang="en-US" b="1" dirty="0" smtClean="0">
              <a:solidFill>
                <a:srgbClr val="A0A000"/>
              </a:solidFill>
              <a:latin typeface="Arial" panose="020B0604020202020204" pitchFamily="34" charset="0"/>
            </a:endParaRPr>
          </a:p>
          <a:p>
            <a:pPr fontAlgn="base">
              <a:spcBef>
                <a:spcPct val="0"/>
              </a:spcBef>
              <a:spcAft>
                <a:spcPct val="0"/>
              </a:spcAft>
            </a:pPr>
            <a:r>
              <a:rPr lang="en-US" altLang="en-US" b="1" dirty="0" smtClean="0">
                <a:solidFill>
                  <a:srgbClr val="A0A000"/>
                </a:solidFill>
                <a:latin typeface="Arial" panose="020B0604020202020204" pitchFamily="34" charset="0"/>
              </a:rPr>
              <a:t>ACTOR</a:t>
            </a:r>
          </a:p>
        </p:txBody>
      </p:sp>
      <p:sp>
        <p:nvSpPr>
          <p:cNvPr id="3011615" name="Text Box 31"/>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009600"/>
                </a:solidFill>
                <a:latin typeface="Arial" panose="020B0604020202020204" pitchFamily="34" charset="0"/>
              </a:rPr>
              <a:t>8.2.2</a:t>
            </a:r>
          </a:p>
        </p:txBody>
      </p:sp>
      <p:sp>
        <p:nvSpPr>
          <p:cNvPr id="3011616" name="Text Box 32"/>
          <p:cNvSpPr txBox="1">
            <a:spLocks noChangeArrowheads="1"/>
          </p:cNvSpPr>
          <p:nvPr/>
        </p:nvSpPr>
        <p:spPr bwMode="auto">
          <a:xfrm>
            <a:off x="6973888" y="1514475"/>
            <a:ext cx="192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000096"/>
                </a:solidFill>
                <a:latin typeface="Arial" panose="020B0604020202020204" pitchFamily="34" charset="0"/>
              </a:rPr>
              <a:t>8.3.1</a:t>
            </a:r>
          </a:p>
          <a:p>
            <a:pPr fontAlgn="base">
              <a:spcBef>
                <a:spcPct val="0"/>
              </a:spcBef>
              <a:spcAft>
                <a:spcPct val="0"/>
              </a:spcAft>
            </a:pPr>
            <a:r>
              <a:rPr lang="en-US" altLang="en-US" b="1" dirty="0" smtClean="0">
                <a:solidFill>
                  <a:srgbClr val="000096"/>
                </a:solidFill>
                <a:latin typeface="Arial" panose="020B0604020202020204" pitchFamily="34" charset="0"/>
              </a:rPr>
              <a:t>Cool Hand Luke</a:t>
            </a:r>
          </a:p>
        </p:txBody>
      </p:sp>
      <p:sp>
        <p:nvSpPr>
          <p:cNvPr id="3011617" name="Text Box 33"/>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009600"/>
                </a:solidFill>
                <a:latin typeface="Arial" panose="020B0604020202020204" pitchFamily="34" charset="0"/>
              </a:rPr>
              <a:t>8.2.1</a:t>
            </a:r>
          </a:p>
        </p:txBody>
      </p:sp>
      <p:sp>
        <p:nvSpPr>
          <p:cNvPr id="3011618" name="Text Box 34"/>
          <p:cNvSpPr txBox="1">
            <a:spLocks noChangeArrowheads="1"/>
          </p:cNvSpPr>
          <p:nvPr/>
        </p:nvSpPr>
        <p:spPr bwMode="auto">
          <a:xfrm>
            <a:off x="6142038" y="61849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990099"/>
                </a:solidFill>
                <a:latin typeface="Arial" panose="020B0604020202020204" pitchFamily="34" charset="0"/>
              </a:rPr>
              <a:t>12.3.1 SIBYLS</a:t>
            </a:r>
          </a:p>
        </p:txBody>
      </p:sp>
      <p:sp>
        <p:nvSpPr>
          <p:cNvPr id="3011619" name="Text Box 35"/>
          <p:cNvSpPr txBox="1">
            <a:spLocks noChangeArrowheads="1"/>
          </p:cNvSpPr>
          <p:nvPr/>
        </p:nvSpPr>
        <p:spPr bwMode="auto">
          <a:xfrm>
            <a:off x="7477125" y="1033463"/>
            <a:ext cx="99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009600"/>
                </a:solidFill>
                <a:latin typeface="Arial" panose="020B0604020202020204" pitchFamily="34" charset="0"/>
              </a:rPr>
              <a:t>ACTOR</a:t>
            </a:r>
          </a:p>
        </p:txBody>
      </p:sp>
      <p:sp>
        <p:nvSpPr>
          <p:cNvPr id="3011620" name="Text Box 36"/>
          <p:cNvSpPr txBox="1">
            <a:spLocks noChangeArrowheads="1"/>
          </p:cNvSpPr>
          <p:nvPr/>
        </p:nvSpPr>
        <p:spPr bwMode="auto">
          <a:xfrm>
            <a:off x="1450975" y="1255713"/>
            <a:ext cx="1200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C80000"/>
                </a:solidFill>
                <a:latin typeface="Arial" panose="020B0604020202020204" pitchFamily="34" charset="0"/>
              </a:rPr>
              <a:t>Berkeley </a:t>
            </a:r>
          </a:p>
          <a:p>
            <a:pPr fontAlgn="base">
              <a:spcBef>
                <a:spcPct val="0"/>
              </a:spcBef>
              <a:spcAft>
                <a:spcPct val="0"/>
              </a:spcAft>
            </a:pPr>
            <a:r>
              <a:rPr lang="en-US" altLang="en-US" b="1" dirty="0" smtClean="0">
                <a:solidFill>
                  <a:srgbClr val="C80000"/>
                </a:solidFill>
                <a:latin typeface="Arial" panose="020B0604020202020204" pitchFamily="34" charset="0"/>
              </a:rPr>
              <a:t>Auto-</a:t>
            </a:r>
          </a:p>
          <a:p>
            <a:pPr fontAlgn="base">
              <a:spcBef>
                <a:spcPct val="0"/>
              </a:spcBef>
              <a:spcAft>
                <a:spcPct val="0"/>
              </a:spcAft>
            </a:pPr>
            <a:r>
              <a:rPr lang="en-US" altLang="en-US" b="1" dirty="0" smtClean="0">
                <a:solidFill>
                  <a:srgbClr val="C80000"/>
                </a:solidFill>
                <a:latin typeface="Arial" panose="020B0604020202020204" pitchFamily="34" charset="0"/>
              </a:rPr>
              <a:t>Mounter</a:t>
            </a:r>
          </a:p>
        </p:txBody>
      </p:sp>
      <p:grpSp>
        <p:nvGrpSpPr>
          <p:cNvPr id="3011621" name="Group 37"/>
          <p:cNvGrpSpPr>
            <a:grpSpLocks/>
          </p:cNvGrpSpPr>
          <p:nvPr/>
        </p:nvGrpSpPr>
        <p:grpSpPr bwMode="auto">
          <a:xfrm rot="4502188">
            <a:off x="2016125" y="4329113"/>
            <a:ext cx="560388" cy="138112"/>
            <a:chOff x="364" y="1976"/>
            <a:chExt cx="2946" cy="369"/>
          </a:xfrm>
        </p:grpSpPr>
        <p:grpSp>
          <p:nvGrpSpPr>
            <p:cNvPr id="3011622" name="Group 38"/>
            <p:cNvGrpSpPr>
              <a:grpSpLocks/>
            </p:cNvGrpSpPr>
            <p:nvPr/>
          </p:nvGrpSpPr>
          <p:grpSpPr bwMode="auto">
            <a:xfrm>
              <a:off x="364" y="1976"/>
              <a:ext cx="370" cy="369"/>
              <a:chOff x="362" y="2318"/>
              <a:chExt cx="370" cy="369"/>
            </a:xfrm>
          </p:grpSpPr>
          <p:sp>
            <p:nvSpPr>
              <p:cNvPr id="3011623" name="Freeform 3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24" name="Freeform 4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25" name="Group 41"/>
            <p:cNvGrpSpPr>
              <a:grpSpLocks/>
            </p:cNvGrpSpPr>
            <p:nvPr/>
          </p:nvGrpSpPr>
          <p:grpSpPr bwMode="auto">
            <a:xfrm>
              <a:off x="732" y="1976"/>
              <a:ext cx="370" cy="369"/>
              <a:chOff x="362" y="2318"/>
              <a:chExt cx="370" cy="369"/>
            </a:xfrm>
          </p:grpSpPr>
          <p:sp>
            <p:nvSpPr>
              <p:cNvPr id="3011626" name="Freeform 4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27" name="Freeform 4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28" name="Group 44"/>
            <p:cNvGrpSpPr>
              <a:grpSpLocks/>
            </p:cNvGrpSpPr>
            <p:nvPr/>
          </p:nvGrpSpPr>
          <p:grpSpPr bwMode="auto">
            <a:xfrm>
              <a:off x="1100" y="1976"/>
              <a:ext cx="370" cy="369"/>
              <a:chOff x="362" y="2318"/>
              <a:chExt cx="370" cy="369"/>
            </a:xfrm>
          </p:grpSpPr>
          <p:sp>
            <p:nvSpPr>
              <p:cNvPr id="3011629" name="Freeform 4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30" name="Freeform 4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31" name="Group 47"/>
            <p:cNvGrpSpPr>
              <a:grpSpLocks/>
            </p:cNvGrpSpPr>
            <p:nvPr/>
          </p:nvGrpSpPr>
          <p:grpSpPr bwMode="auto">
            <a:xfrm>
              <a:off x="1468" y="1976"/>
              <a:ext cx="370" cy="369"/>
              <a:chOff x="362" y="2318"/>
              <a:chExt cx="370" cy="369"/>
            </a:xfrm>
          </p:grpSpPr>
          <p:sp>
            <p:nvSpPr>
              <p:cNvPr id="3011632" name="Freeform 4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33" name="Freeform 4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34" name="Group 50"/>
            <p:cNvGrpSpPr>
              <a:grpSpLocks/>
            </p:cNvGrpSpPr>
            <p:nvPr/>
          </p:nvGrpSpPr>
          <p:grpSpPr bwMode="auto">
            <a:xfrm>
              <a:off x="1836" y="1976"/>
              <a:ext cx="370" cy="369"/>
              <a:chOff x="362" y="2318"/>
              <a:chExt cx="370" cy="369"/>
            </a:xfrm>
          </p:grpSpPr>
          <p:sp>
            <p:nvSpPr>
              <p:cNvPr id="3011635" name="Freeform 5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36" name="Freeform 5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37" name="Group 53"/>
            <p:cNvGrpSpPr>
              <a:grpSpLocks/>
            </p:cNvGrpSpPr>
            <p:nvPr/>
          </p:nvGrpSpPr>
          <p:grpSpPr bwMode="auto">
            <a:xfrm>
              <a:off x="2204" y="1976"/>
              <a:ext cx="370" cy="369"/>
              <a:chOff x="362" y="2318"/>
              <a:chExt cx="370" cy="369"/>
            </a:xfrm>
          </p:grpSpPr>
          <p:sp>
            <p:nvSpPr>
              <p:cNvPr id="3011638" name="Freeform 5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39" name="Freeform 5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40" name="Group 56"/>
            <p:cNvGrpSpPr>
              <a:grpSpLocks/>
            </p:cNvGrpSpPr>
            <p:nvPr/>
          </p:nvGrpSpPr>
          <p:grpSpPr bwMode="auto">
            <a:xfrm>
              <a:off x="2572" y="1976"/>
              <a:ext cx="370" cy="369"/>
              <a:chOff x="362" y="2318"/>
              <a:chExt cx="370" cy="369"/>
            </a:xfrm>
          </p:grpSpPr>
          <p:sp>
            <p:nvSpPr>
              <p:cNvPr id="3011641" name="Freeform 5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42" name="Freeform 5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43" name="Group 59"/>
            <p:cNvGrpSpPr>
              <a:grpSpLocks/>
            </p:cNvGrpSpPr>
            <p:nvPr/>
          </p:nvGrpSpPr>
          <p:grpSpPr bwMode="auto">
            <a:xfrm>
              <a:off x="2940" y="1976"/>
              <a:ext cx="370" cy="369"/>
              <a:chOff x="362" y="2318"/>
              <a:chExt cx="370" cy="369"/>
            </a:xfrm>
          </p:grpSpPr>
          <p:sp>
            <p:nvSpPr>
              <p:cNvPr id="3011644" name="Freeform 6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45" name="Freeform 6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sp>
        <p:nvSpPr>
          <p:cNvPr id="3011646" name="Text Box 62"/>
          <p:cNvSpPr txBox="1">
            <a:spLocks noChangeArrowheads="1"/>
          </p:cNvSpPr>
          <p:nvPr/>
        </p:nvSpPr>
        <p:spPr bwMode="auto">
          <a:xfrm>
            <a:off x="3448050" y="3740150"/>
            <a:ext cx="2005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dirty="0" smtClean="0">
                <a:solidFill>
                  <a:srgbClr val="000000"/>
                </a:solidFill>
                <a:latin typeface="Arial" panose="020B0604020202020204" pitchFamily="34" charset="0"/>
              </a:rPr>
              <a:t>ALS MX robots</a:t>
            </a:r>
          </a:p>
        </p:txBody>
      </p:sp>
      <p:sp>
        <p:nvSpPr>
          <p:cNvPr id="3011647" name="Oval 63"/>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48" name="Oval 64"/>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49" name="Oval 65"/>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3011650" name="Picture 66" descr="50x_automoun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76325"/>
            <a:ext cx="137953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11651" name="Picture 67" descr="ac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46600"/>
            <a:ext cx="18288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11652" name="Picture 68" descr="SSRL_SAM_robot1"/>
          <p:cNvPicPr>
            <a:picLocks noChangeAspect="1" noChangeArrowheads="1"/>
          </p:cNvPicPr>
          <p:nvPr/>
        </p:nvPicPr>
        <p:blipFill>
          <a:blip r:embed="rId6">
            <a:extLst>
              <a:ext uri="{28A0092B-C50C-407E-A947-70E740481C1C}">
                <a14:useLocalDpi xmlns:a14="http://schemas.microsoft.com/office/drawing/2010/main" val="0"/>
              </a:ext>
            </a:extLst>
          </a:blip>
          <a:srcRect t="7867" r="35446" b="23734"/>
          <a:stretch>
            <a:fillRect/>
          </a:stretch>
        </p:blipFill>
        <p:spPr bwMode="auto">
          <a:xfrm>
            <a:off x="6962775" y="4575175"/>
            <a:ext cx="17462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3011653" name="Picture 69" descr="conveyor_inside"/>
          <p:cNvPicPr>
            <a:picLocks noChangeAspect="1" noChangeArrowheads="1"/>
          </p:cNvPicPr>
          <p:nvPr/>
        </p:nvPicPr>
        <p:blipFill>
          <a:blip r:embed="rId7" cstate="print">
            <a:lum bright="40000" contrast="40000"/>
            <a:extLst>
              <a:ext uri="{28A0092B-C50C-407E-A947-70E740481C1C}">
                <a14:useLocalDpi xmlns:a14="http://schemas.microsoft.com/office/drawing/2010/main" val="0"/>
              </a:ext>
            </a:extLst>
          </a:blip>
          <a:srcRect/>
          <a:stretch>
            <a:fillRect/>
          </a:stretch>
        </p:blipFill>
        <p:spPr bwMode="auto">
          <a:xfrm>
            <a:off x="7315200" y="2208213"/>
            <a:ext cx="13065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1654" name="Text Box 70"/>
          <p:cNvSpPr txBox="1">
            <a:spLocks noChangeArrowheads="1"/>
          </p:cNvSpPr>
          <p:nvPr/>
        </p:nvSpPr>
        <p:spPr bwMode="auto">
          <a:xfrm>
            <a:off x="7277100" y="3651250"/>
            <a:ext cx="11239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990099"/>
                </a:solidFill>
                <a:latin typeface="Arial" panose="020B0604020202020204" pitchFamily="34" charset="0"/>
              </a:rPr>
              <a:t>Stanford</a:t>
            </a:r>
          </a:p>
          <a:p>
            <a:pPr fontAlgn="base">
              <a:spcBef>
                <a:spcPct val="0"/>
              </a:spcBef>
              <a:spcAft>
                <a:spcPct val="0"/>
              </a:spcAft>
            </a:pPr>
            <a:r>
              <a:rPr lang="en-US" altLang="en-US" b="1" dirty="0" smtClean="0">
                <a:solidFill>
                  <a:srgbClr val="990099"/>
                </a:solidFill>
                <a:latin typeface="Arial" panose="020B0604020202020204" pitchFamily="34" charset="0"/>
              </a:rPr>
              <a:t>Auto-</a:t>
            </a:r>
          </a:p>
          <a:p>
            <a:pPr fontAlgn="base">
              <a:spcBef>
                <a:spcPct val="0"/>
              </a:spcBef>
              <a:spcAft>
                <a:spcPct val="0"/>
              </a:spcAft>
            </a:pPr>
            <a:r>
              <a:rPr lang="en-US" altLang="en-US" b="1" dirty="0" smtClean="0">
                <a:solidFill>
                  <a:srgbClr val="990099"/>
                </a:solidFill>
                <a:latin typeface="Arial" panose="020B0604020202020204" pitchFamily="34" charset="0"/>
              </a:rPr>
              <a:t>Mounter</a:t>
            </a:r>
          </a:p>
        </p:txBody>
      </p:sp>
    </p:spTree>
    <p:extLst>
      <p:ext uri="{BB962C8B-B14F-4D97-AF65-F5344CB8AC3E}">
        <p14:creationId xmlns:p14="http://schemas.microsoft.com/office/powerpoint/2010/main" val="3797399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 compatibility</a:t>
            </a:r>
            <a:endParaRPr lang="en-US" dirty="0"/>
          </a:p>
        </p:txBody>
      </p:sp>
      <p:pic>
        <p:nvPicPr>
          <p:cNvPr id="15364" name="Picture 4" descr="http://hamptonresearch.com/img/product/500/0000000688-inset2-500.jpg"/>
          <p:cNvPicPr>
            <a:picLocks noChangeAspect="1" noChangeArrowheads="1"/>
          </p:cNvPicPr>
          <p:nvPr/>
        </p:nvPicPr>
        <p:blipFill rotWithShape="1">
          <a:blip r:embed="rId2">
            <a:extLst>
              <a:ext uri="{28A0092B-C50C-407E-A947-70E740481C1C}">
                <a14:useLocalDpi xmlns:a14="http://schemas.microsoft.com/office/drawing/2010/main" val="0"/>
              </a:ext>
            </a:extLst>
          </a:blip>
          <a:srcRect l="48960"/>
          <a:stretch/>
        </p:blipFill>
        <p:spPr bwMode="auto">
          <a:xfrm>
            <a:off x="3397477" y="1828800"/>
            <a:ext cx="2430780" cy="399097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hamptonresearch.com/img/product/500/0000000378-inset2-5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68"/>
          <a:stretch/>
        </p:blipFill>
        <p:spPr bwMode="auto">
          <a:xfrm>
            <a:off x="650467" y="2057401"/>
            <a:ext cx="2514600"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hamptonresearch.com/img/product/500/0000000445-inset2-500.jpg"/>
          <p:cNvPicPr>
            <a:picLocks noChangeAspect="1" noChangeArrowheads="1"/>
          </p:cNvPicPr>
          <p:nvPr/>
        </p:nvPicPr>
        <p:blipFill rotWithShape="1">
          <a:blip r:embed="rId4">
            <a:extLst>
              <a:ext uri="{28A0092B-C50C-407E-A947-70E740481C1C}">
                <a14:useLocalDpi xmlns:a14="http://schemas.microsoft.com/office/drawing/2010/main" val="0"/>
              </a:ext>
            </a:extLst>
          </a:blip>
          <a:srcRect l="49692"/>
          <a:stretch/>
        </p:blipFill>
        <p:spPr bwMode="auto">
          <a:xfrm>
            <a:off x="6060667" y="1981200"/>
            <a:ext cx="2438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5867400"/>
            <a:ext cx="1122423"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SLAC</a:t>
            </a:r>
            <a:endParaRPr lang="en-US" sz="28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3939843" y="5867400"/>
            <a:ext cx="862737"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ALS</a:t>
            </a:r>
            <a:endParaRPr lang="en-US" sz="28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6553200" y="5867400"/>
            <a:ext cx="1260281"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SPINE</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7174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5" name="Picture 3" descr="Picture 02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97314" name="Rectangle 2"/>
          <p:cNvSpPr>
            <a:spLocks noGrp="1" noChangeArrowheads="1"/>
          </p:cNvSpPr>
          <p:nvPr>
            <p:ph type="title" idx="4294967295"/>
          </p:nvPr>
        </p:nvSpPr>
        <p:spPr>
          <a:xfrm>
            <a:off x="685800" y="0"/>
            <a:ext cx="7772400" cy="1143000"/>
          </a:xfrm>
          <a:prstGeom prst="rect">
            <a:avLst/>
          </a:prstGeom>
        </p:spPr>
        <p:txBody>
          <a:bodyPr/>
          <a:lstStyle/>
          <a:p>
            <a:r>
              <a:rPr lang="en-US" altLang="en-US" dirty="0" err="1">
                <a:solidFill>
                  <a:schemeClr val="bg1"/>
                </a:solidFill>
              </a:rPr>
              <a:t>SuperTong</a:t>
            </a:r>
            <a:endParaRPr lang="en-US" altLang="en-US" dirty="0">
              <a:solidFill>
                <a:schemeClr val="bg1"/>
              </a:solidFill>
            </a:endParaRPr>
          </a:p>
        </p:txBody>
      </p:sp>
    </p:spTree>
    <p:extLst>
      <p:ext uri="{BB962C8B-B14F-4D97-AF65-F5344CB8AC3E}">
        <p14:creationId xmlns:p14="http://schemas.microsoft.com/office/powerpoint/2010/main" val="2842763971"/>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0" descr="pin_collection_edi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15557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30724"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725" name="Rectangle 5"/>
          <p:cNvSpPr>
            <a:spLocks noChangeArrowheads="1"/>
          </p:cNvSpPr>
          <p:nvPr/>
        </p:nvSpPr>
        <p:spPr bwMode="auto">
          <a:xfrm>
            <a:off x="0" y="625475"/>
            <a:ext cx="9140825" cy="874712"/>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726" name="Rectangle 6"/>
          <p:cNvSpPr>
            <a:spLocks noGrp="1" noChangeArrowheads="1"/>
          </p:cNvSpPr>
          <p:nvPr>
            <p:ph type="title"/>
          </p:nvPr>
        </p:nvSpPr>
        <p:spPr>
          <a:xfrm>
            <a:off x="457200" y="155575"/>
            <a:ext cx="8229600" cy="935037"/>
          </a:xfrm>
        </p:spPr>
        <p:txBody>
          <a:bodyPr/>
          <a:lstStyle/>
          <a:p>
            <a:r>
              <a:rPr lang="en-US" altLang="en-US" sz="3600" dirty="0" smtClean="0"/>
              <a:t>What if we didn’t have to choose?</a:t>
            </a:r>
            <a:endParaRPr lang="en-US" altLang="en-US" sz="3600" dirty="0"/>
          </a:p>
        </p:txBody>
      </p:sp>
      <p:sp>
        <p:nvSpPr>
          <p:cNvPr id="30731" name="Text Box 11"/>
          <p:cNvSpPr txBox="1">
            <a:spLocks noChangeArrowheads="1"/>
          </p:cNvSpPr>
          <p:nvPr/>
        </p:nvSpPr>
        <p:spPr bwMode="auto">
          <a:xfrm>
            <a:off x="1398588" y="1133475"/>
            <a:ext cx="95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rPr>
              <a:t>Caltech</a:t>
            </a:r>
          </a:p>
        </p:txBody>
      </p:sp>
      <p:sp>
        <p:nvSpPr>
          <p:cNvPr id="30732" name="Text Box 12"/>
          <p:cNvSpPr txBox="1">
            <a:spLocks noChangeArrowheads="1"/>
          </p:cNvSpPr>
          <p:nvPr/>
        </p:nvSpPr>
        <p:spPr bwMode="auto">
          <a:xfrm>
            <a:off x="5395913" y="1673225"/>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rPr>
              <a:t>SSRL</a:t>
            </a:r>
          </a:p>
        </p:txBody>
      </p:sp>
      <p:sp>
        <p:nvSpPr>
          <p:cNvPr id="30733" name="Text Box 13"/>
          <p:cNvSpPr txBox="1">
            <a:spLocks noChangeArrowheads="1"/>
          </p:cNvSpPr>
          <p:nvPr/>
        </p:nvSpPr>
        <p:spPr bwMode="auto">
          <a:xfrm>
            <a:off x="7253288" y="16637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rPr>
              <a:t>Yale</a:t>
            </a:r>
          </a:p>
        </p:txBody>
      </p:sp>
      <p:sp>
        <p:nvSpPr>
          <p:cNvPr id="30734" name="Text Box 14"/>
          <p:cNvSpPr txBox="1">
            <a:spLocks noChangeArrowheads="1"/>
          </p:cNvSpPr>
          <p:nvPr/>
        </p:nvSpPr>
        <p:spPr bwMode="auto">
          <a:xfrm>
            <a:off x="1452563" y="63484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rPr>
              <a:t>Oxford</a:t>
            </a:r>
          </a:p>
        </p:txBody>
      </p:sp>
      <p:sp>
        <p:nvSpPr>
          <p:cNvPr id="30735" name="Text Box 15"/>
          <p:cNvSpPr txBox="1">
            <a:spLocks noChangeArrowheads="1"/>
          </p:cNvSpPr>
          <p:nvPr/>
        </p:nvSpPr>
        <p:spPr bwMode="auto">
          <a:xfrm>
            <a:off x="-61913" y="5322888"/>
            <a:ext cx="107315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rPr>
              <a:t>SPring-8</a:t>
            </a:r>
          </a:p>
        </p:txBody>
      </p:sp>
      <p:sp>
        <p:nvSpPr>
          <p:cNvPr id="30736" name="Text Box 16"/>
          <p:cNvSpPr txBox="1">
            <a:spLocks noChangeArrowheads="1"/>
          </p:cNvSpPr>
          <p:nvPr/>
        </p:nvSpPr>
        <p:spPr bwMode="auto">
          <a:xfrm>
            <a:off x="3984625" y="63992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rPr>
              <a:t>SPINE</a:t>
            </a:r>
          </a:p>
        </p:txBody>
      </p:sp>
      <p:sp>
        <p:nvSpPr>
          <p:cNvPr id="30737" name="Text Box 17"/>
          <p:cNvSpPr txBox="1">
            <a:spLocks noChangeArrowheads="1"/>
          </p:cNvSpPr>
          <p:nvPr/>
        </p:nvSpPr>
        <p:spPr bwMode="auto">
          <a:xfrm>
            <a:off x="6565900" y="6464300"/>
            <a:ext cx="149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err="1">
                <a:solidFill>
                  <a:prstClr val="black"/>
                </a:solidFill>
                <a:latin typeface="Arial" panose="020B0604020202020204" pitchFamily="34" charset="0"/>
              </a:rPr>
              <a:t>MiTeGen</a:t>
            </a:r>
            <a:r>
              <a:rPr lang="en-US" altLang="en-US" dirty="0">
                <a:solidFill>
                  <a:prstClr val="black"/>
                </a:solidFill>
                <a:latin typeface="Arial" panose="020B0604020202020204" pitchFamily="34" charset="0"/>
              </a:rPr>
              <a:t> RT</a:t>
            </a:r>
          </a:p>
        </p:txBody>
      </p:sp>
      <p:sp>
        <p:nvSpPr>
          <p:cNvPr id="30738" name="Text Box 18"/>
          <p:cNvSpPr txBox="1">
            <a:spLocks noChangeArrowheads="1"/>
          </p:cNvSpPr>
          <p:nvPr/>
        </p:nvSpPr>
        <p:spPr bwMode="auto">
          <a:xfrm>
            <a:off x="7221538" y="5238750"/>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err="1">
                <a:solidFill>
                  <a:prstClr val="black"/>
                </a:solidFill>
                <a:latin typeface="Arial" panose="020B0604020202020204" pitchFamily="34" charset="0"/>
              </a:rPr>
              <a:t>Syrrx</a:t>
            </a:r>
            <a:endParaRPr lang="en-US" altLang="en-US" dirty="0">
              <a:solidFill>
                <a:prstClr val="black"/>
              </a:solidFill>
              <a:latin typeface="Arial" panose="020B0604020202020204" pitchFamily="34" charset="0"/>
            </a:endParaRPr>
          </a:p>
        </p:txBody>
      </p:sp>
      <p:sp>
        <p:nvSpPr>
          <p:cNvPr id="30739" name="Text Box 19"/>
          <p:cNvSpPr txBox="1">
            <a:spLocks noChangeArrowheads="1"/>
          </p:cNvSpPr>
          <p:nvPr/>
        </p:nvSpPr>
        <p:spPr bwMode="auto">
          <a:xfrm>
            <a:off x="7950200" y="4327525"/>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rPr>
              <a:t>H. magnetic</a:t>
            </a:r>
          </a:p>
        </p:txBody>
      </p:sp>
      <p:sp>
        <p:nvSpPr>
          <p:cNvPr id="30740" name="Text Box 20"/>
          <p:cNvSpPr txBox="1">
            <a:spLocks noChangeArrowheads="1"/>
          </p:cNvSpPr>
          <p:nvPr/>
        </p:nvSpPr>
        <p:spPr bwMode="auto">
          <a:xfrm>
            <a:off x="3681413" y="444182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rPr>
              <a:t>H. hybrid</a:t>
            </a:r>
          </a:p>
        </p:txBody>
      </p:sp>
      <p:sp>
        <p:nvSpPr>
          <p:cNvPr id="30741" name="Text Box 21"/>
          <p:cNvSpPr txBox="1">
            <a:spLocks noChangeArrowheads="1"/>
          </p:cNvSpPr>
          <p:nvPr/>
        </p:nvSpPr>
        <p:spPr bwMode="auto">
          <a:xfrm>
            <a:off x="5300663" y="4392613"/>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rPr>
              <a:t>H. copper</a:t>
            </a:r>
          </a:p>
        </p:txBody>
      </p:sp>
      <p:sp>
        <p:nvSpPr>
          <p:cNvPr id="30742" name="Text Box 22"/>
          <p:cNvSpPr txBox="1">
            <a:spLocks noChangeArrowheads="1"/>
          </p:cNvSpPr>
          <p:nvPr/>
        </p:nvSpPr>
        <p:spPr bwMode="auto">
          <a:xfrm>
            <a:off x="2978150" y="5132388"/>
            <a:ext cx="150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rPr>
              <a:t>H. screw cap</a:t>
            </a:r>
          </a:p>
        </p:txBody>
      </p:sp>
      <p:sp>
        <p:nvSpPr>
          <p:cNvPr id="30743" name="Text Box 23"/>
          <p:cNvSpPr txBox="1">
            <a:spLocks noChangeArrowheads="1"/>
          </p:cNvSpPr>
          <p:nvPr/>
        </p:nvSpPr>
        <p:spPr bwMode="auto">
          <a:xfrm>
            <a:off x="1389063" y="4259263"/>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rPr>
              <a:t>H. colored</a:t>
            </a:r>
          </a:p>
        </p:txBody>
      </p:sp>
      <p:sp>
        <p:nvSpPr>
          <p:cNvPr id="30744" name="Text Box 24"/>
          <p:cNvSpPr txBox="1">
            <a:spLocks noChangeArrowheads="1"/>
          </p:cNvSpPr>
          <p:nvPr/>
        </p:nvSpPr>
        <p:spPr bwMode="auto">
          <a:xfrm>
            <a:off x="1928813" y="3282950"/>
            <a:ext cx="220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rPr>
              <a:t>Hampton screw cap</a:t>
            </a:r>
          </a:p>
        </p:txBody>
      </p:sp>
      <p:sp>
        <p:nvSpPr>
          <p:cNvPr id="30745" name="Text Box 25"/>
          <p:cNvSpPr txBox="1">
            <a:spLocks noChangeArrowheads="1"/>
          </p:cNvSpPr>
          <p:nvPr/>
        </p:nvSpPr>
        <p:spPr bwMode="auto">
          <a:xfrm>
            <a:off x="6067425" y="3335338"/>
            <a:ext cx="220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solidFill>
                  <a:prstClr val="black"/>
                </a:solidFill>
                <a:latin typeface="Arial" panose="020B0604020202020204" pitchFamily="34" charset="0"/>
              </a:rPr>
              <a:t>Hampton magnetic</a:t>
            </a:r>
          </a:p>
        </p:txBody>
      </p:sp>
    </p:spTree>
    <p:extLst>
      <p:ext uri="{BB962C8B-B14F-4D97-AF65-F5344CB8AC3E}">
        <p14:creationId xmlns:p14="http://schemas.microsoft.com/office/powerpoint/2010/main" val="1563666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ChangeArrowheads="1"/>
          </p:cNvSpPr>
          <p:nvPr/>
        </p:nvSpPr>
        <p:spPr bwMode="auto">
          <a:xfrm rot="16200000">
            <a:off x="1392238" y="2139950"/>
            <a:ext cx="596900" cy="2387600"/>
          </a:xfrm>
          <a:prstGeom prst="rect">
            <a:avLst/>
          </a:prstGeom>
          <a:solidFill>
            <a:schemeClr val="bg1"/>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1" name="Oval 3"/>
          <p:cNvSpPr>
            <a:spLocks noChangeArrowheads="1"/>
          </p:cNvSpPr>
          <p:nvPr/>
        </p:nvSpPr>
        <p:spPr bwMode="auto">
          <a:xfrm rot="16200000">
            <a:off x="682625" y="3171825"/>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2" name="Oval 4"/>
          <p:cNvSpPr>
            <a:spLocks noChangeArrowheads="1"/>
          </p:cNvSpPr>
          <p:nvPr/>
        </p:nvSpPr>
        <p:spPr bwMode="auto">
          <a:xfrm rot="16200000">
            <a:off x="2387600" y="3181350"/>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3" name="Line 5"/>
          <p:cNvSpPr>
            <a:spLocks noChangeShapeType="1"/>
          </p:cNvSpPr>
          <p:nvPr/>
        </p:nvSpPr>
        <p:spPr bwMode="auto">
          <a:xfrm rot="16200000" flipH="1">
            <a:off x="1673225" y="2346325"/>
            <a:ext cx="6350" cy="16827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4" name="Line 6"/>
          <p:cNvSpPr>
            <a:spLocks noChangeShapeType="1"/>
          </p:cNvSpPr>
          <p:nvPr/>
        </p:nvSpPr>
        <p:spPr bwMode="auto">
          <a:xfrm rot="16200000" flipH="1">
            <a:off x="1670050" y="2613025"/>
            <a:ext cx="6350" cy="172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5" name="Rectangle 7"/>
          <p:cNvSpPr>
            <a:spLocks noChangeArrowheads="1"/>
          </p:cNvSpPr>
          <p:nvPr/>
        </p:nvSpPr>
        <p:spPr bwMode="auto">
          <a:xfrm>
            <a:off x="1549400" y="2857500"/>
            <a:ext cx="6235700" cy="2044700"/>
          </a:xfrm>
          <a:prstGeom prst="rect">
            <a:avLst/>
          </a:prstGeom>
          <a:solidFill>
            <a:srgbClr val="FF9900">
              <a:alpha val="44000"/>
            </a:srgbClr>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6" name="Rectangle 8"/>
          <p:cNvSpPr>
            <a:spLocks noChangeArrowheads="1"/>
          </p:cNvSpPr>
          <p:nvPr/>
        </p:nvSpPr>
        <p:spPr bwMode="auto">
          <a:xfrm>
            <a:off x="0" y="3810000"/>
            <a:ext cx="2717800" cy="127000"/>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7" name="Rectangle 9"/>
          <p:cNvSpPr>
            <a:spLocks noGrp="1" noChangeArrowheads="1"/>
          </p:cNvSpPr>
          <p:nvPr>
            <p:ph type="title"/>
          </p:nvPr>
        </p:nvSpPr>
        <p:spPr>
          <a:xfrm>
            <a:off x="0" y="0"/>
            <a:ext cx="9144000" cy="1143000"/>
          </a:xfrm>
        </p:spPr>
        <p:txBody>
          <a:bodyPr>
            <a:noAutofit/>
          </a:bodyPr>
          <a:lstStyle/>
          <a:p>
            <a:r>
              <a:rPr lang="en-US" altLang="en-US" dirty="0"/>
              <a:t>“infinite capacity” sample carousel</a:t>
            </a:r>
          </a:p>
        </p:txBody>
      </p:sp>
      <p:grpSp>
        <p:nvGrpSpPr>
          <p:cNvPr id="411658" name="Group 10"/>
          <p:cNvGrpSpPr>
            <a:grpSpLocks/>
          </p:cNvGrpSpPr>
          <p:nvPr/>
        </p:nvGrpSpPr>
        <p:grpSpPr bwMode="auto">
          <a:xfrm>
            <a:off x="2590800" y="4000500"/>
            <a:ext cx="850900" cy="571500"/>
            <a:chOff x="1624" y="3272"/>
            <a:chExt cx="536" cy="360"/>
          </a:xfrm>
        </p:grpSpPr>
        <p:sp>
          <p:nvSpPr>
            <p:cNvPr id="411659" name="Oval 11"/>
            <p:cNvSpPr>
              <a:spLocks noChangeArrowheads="1"/>
            </p:cNvSpPr>
            <p:nvPr/>
          </p:nvSpPr>
          <p:spPr bwMode="auto">
            <a:xfrm>
              <a:off x="1624" y="3544"/>
              <a:ext cx="536" cy="88"/>
            </a:xfrm>
            <a:prstGeom prst="ellipse">
              <a:avLst/>
            </a:prstGeom>
            <a:solidFill>
              <a:srgbClr val="333333"/>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60" name="Rectangle 12"/>
            <p:cNvSpPr>
              <a:spLocks noChangeArrowheads="1"/>
            </p:cNvSpPr>
            <p:nvPr/>
          </p:nvSpPr>
          <p:spPr bwMode="auto">
            <a:xfrm>
              <a:off x="1880" y="3272"/>
              <a:ext cx="32" cy="304"/>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sp>
        <p:nvSpPr>
          <p:cNvPr id="411661" name="Rectangle 13"/>
          <p:cNvSpPr>
            <a:spLocks noChangeArrowheads="1"/>
          </p:cNvSpPr>
          <p:nvPr/>
        </p:nvSpPr>
        <p:spPr bwMode="auto">
          <a:xfrm>
            <a:off x="4165600" y="3390900"/>
            <a:ext cx="1384300" cy="9017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84277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idx="4294967295"/>
          </p:nvPr>
        </p:nvSpPr>
        <p:spPr>
          <a:xfrm>
            <a:off x="685800" y="609600"/>
            <a:ext cx="7772400" cy="1143000"/>
          </a:xfrm>
          <a:prstGeom prst="rect">
            <a:avLst/>
          </a:prstGeom>
        </p:spPr>
        <p:txBody>
          <a:bodyPr/>
          <a:lstStyle/>
          <a:p>
            <a:r>
              <a:rPr lang="en-US" altLang="en-US" dirty="0"/>
              <a:t>Carousel open</a:t>
            </a:r>
          </a:p>
        </p:txBody>
      </p:sp>
      <p:pic>
        <p:nvPicPr>
          <p:cNvPr id="407555" name="Picture 3" descr="Pictur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91063"/>
            <a:ext cx="9596438" cy="127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89423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ALS 8.3.1 MRPI Business meeting</a:t>
            </a:r>
            <a:endParaRPr lang="en-US" dirty="0"/>
          </a:p>
        </p:txBody>
      </p:sp>
      <p:sp>
        <p:nvSpPr>
          <p:cNvPr id="4" name="TextBox 3"/>
          <p:cNvSpPr txBox="1"/>
          <p:nvPr/>
        </p:nvSpPr>
        <p:spPr>
          <a:xfrm>
            <a:off x="442913" y="1971675"/>
            <a:ext cx="7743825"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600" dirty="0">
                <a:latin typeface="Arial" panose="020B0604020202020204" pitchFamily="34" charset="0"/>
              </a:rPr>
              <a:t>Overview of the </a:t>
            </a:r>
            <a:r>
              <a:rPr lang="en-US" sz="3600" dirty="0" smtClean="0">
                <a:latin typeface="Arial" panose="020B0604020202020204" pitchFamily="34" charset="0"/>
              </a:rPr>
              <a:t>Beamline</a:t>
            </a:r>
            <a:endParaRPr lang="en-US" sz="3600" dirty="0">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latin typeface="Arial" panose="020B0604020202020204" pitchFamily="34" charset="0"/>
              </a:rPr>
              <a:t>PRT Structure</a:t>
            </a:r>
            <a:endParaRPr lang="en-US" sz="3600" dirty="0">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latin typeface="Arial" panose="020B0604020202020204" pitchFamily="34" charset="0"/>
              </a:rPr>
              <a:t>Scheduling </a:t>
            </a:r>
            <a:r>
              <a:rPr lang="en-US" sz="3600" dirty="0">
                <a:latin typeface="Arial" panose="020B0604020202020204" pitchFamily="34" charset="0"/>
              </a:rPr>
              <a:t>and </a:t>
            </a:r>
            <a:r>
              <a:rPr lang="en-US" sz="3600" dirty="0" smtClean="0">
                <a:latin typeface="Arial" panose="020B0604020202020204" pitchFamily="34" charset="0"/>
              </a:rPr>
              <a:t>Allocation</a:t>
            </a:r>
            <a:endParaRPr lang="en-US" sz="3600" dirty="0">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latin typeface="Arial" panose="020B0604020202020204" pitchFamily="34" charset="0"/>
              </a:rPr>
              <a:t>Future </a:t>
            </a:r>
            <a:r>
              <a:rPr lang="en-US" sz="3600" dirty="0">
                <a:latin typeface="Arial" panose="020B0604020202020204" pitchFamily="34" charset="0"/>
              </a:rPr>
              <a:t>upgrade </a:t>
            </a:r>
            <a:r>
              <a:rPr lang="en-US" sz="3600" dirty="0" smtClean="0">
                <a:latin typeface="Arial" panose="020B0604020202020204" pitchFamily="34" charset="0"/>
              </a:rPr>
              <a:t>plans</a:t>
            </a:r>
          </a:p>
          <a:p>
            <a:pPr marL="285750" lvl="0" indent="-285750">
              <a:lnSpc>
                <a:spcPct val="150000"/>
              </a:lnSpc>
              <a:buFont typeface="Arial" panose="020B0604020202020204" pitchFamily="34" charset="0"/>
              <a:buChar char="•"/>
            </a:pPr>
            <a:r>
              <a:rPr lang="en-US" sz="3600" dirty="0" smtClean="0">
                <a:latin typeface="Arial" panose="020B0604020202020204" pitchFamily="34" charset="0"/>
              </a:rPr>
              <a:t>Financial report</a:t>
            </a:r>
            <a:endParaRPr lang="en-US" sz="3600" dirty="0">
              <a:latin typeface="Arial" panose="020B0604020202020204" pitchFamily="34" charset="0"/>
            </a:endParaRPr>
          </a:p>
        </p:txBody>
      </p:sp>
    </p:spTree>
    <p:extLst>
      <p:ext uri="{BB962C8B-B14F-4D97-AF65-F5344CB8AC3E}">
        <p14:creationId xmlns:p14="http://schemas.microsoft.com/office/powerpoint/2010/main" val="238777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4946" name="Group 2"/>
          <p:cNvGrpSpPr>
            <a:grpSpLocks/>
          </p:cNvGrpSpPr>
          <p:nvPr/>
        </p:nvGrpSpPr>
        <p:grpSpPr bwMode="auto">
          <a:xfrm flipH="1">
            <a:off x="1334124" y="-1227138"/>
            <a:ext cx="3957403" cy="9561513"/>
            <a:chOff x="1894" y="-773"/>
            <a:chExt cx="2781" cy="6023"/>
          </a:xfrm>
        </p:grpSpPr>
        <p:pic>
          <p:nvPicPr>
            <p:cNvPr id="3154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4061">
              <a:off x="2393" y="-362"/>
              <a:ext cx="1681" cy="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4948" name="Rectangle 4"/>
            <p:cNvSpPr>
              <a:spLocks noChangeArrowheads="1"/>
            </p:cNvSpPr>
            <p:nvPr/>
          </p:nvSpPr>
          <p:spPr bwMode="auto">
            <a:xfrm>
              <a:off x="1894" y="-347"/>
              <a:ext cx="666" cy="37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49" name="Rectangle 5"/>
            <p:cNvSpPr>
              <a:spLocks noChangeArrowheads="1"/>
            </p:cNvSpPr>
            <p:nvPr/>
          </p:nvSpPr>
          <p:spPr bwMode="auto">
            <a:xfrm rot="284723">
              <a:off x="3852" y="1629"/>
              <a:ext cx="823" cy="3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0" name="Rectangle 6"/>
            <p:cNvSpPr>
              <a:spLocks noChangeArrowheads="1"/>
            </p:cNvSpPr>
            <p:nvPr/>
          </p:nvSpPr>
          <p:spPr bwMode="auto">
            <a:xfrm rot="-1566722">
              <a:off x="2458" y="3251"/>
              <a:ext cx="547" cy="1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1" name="Rectangle 7"/>
            <p:cNvSpPr>
              <a:spLocks noChangeArrowheads="1"/>
            </p:cNvSpPr>
            <p:nvPr/>
          </p:nvSpPr>
          <p:spPr bwMode="auto">
            <a:xfrm rot="-2115212">
              <a:off x="3215" y="-773"/>
              <a:ext cx="650" cy="15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sp>
        <p:nvSpPr>
          <p:cNvPr id="3154964" name="Rectangle 20"/>
          <p:cNvSpPr>
            <a:spLocks noChangeArrowheads="1"/>
          </p:cNvSpPr>
          <p:nvPr/>
        </p:nvSpPr>
        <p:spPr bwMode="auto">
          <a:xfrm flipH="1">
            <a:off x="866775" y="2057400"/>
            <a:ext cx="381000" cy="3810000"/>
          </a:xfrm>
          <a:prstGeom prst="rect">
            <a:avLst/>
          </a:prstGeom>
          <a:solidFill>
            <a:srgbClr val="CC66FF">
              <a:alpha val="50000"/>
            </a:srgbClr>
          </a:solidFill>
          <a:ln w="9525">
            <a:miter lim="800000"/>
            <a:headEnd/>
            <a:tailEnd/>
          </a:ln>
          <a:effectLst/>
          <a:scene3d>
            <a:camera prst="legacyObliqueTopLeft">
              <a:rot lat="21299999" lon="2400000" rev="0"/>
            </a:camera>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solidFill>
                <a:prstClr val="black"/>
              </a:solidFill>
              <a:latin typeface="Arial" panose="020B0604020202020204" pitchFamily="34" charset="0"/>
            </a:endParaRPr>
          </a:p>
        </p:txBody>
      </p:sp>
      <p:sp>
        <p:nvSpPr>
          <p:cNvPr id="3154952" name="AutoShape 8"/>
          <p:cNvSpPr>
            <a:spLocks noChangeArrowheads="1"/>
          </p:cNvSpPr>
          <p:nvPr/>
        </p:nvSpPr>
        <p:spPr bwMode="auto">
          <a:xfrm rot="20618651" flipH="1" flipV="1">
            <a:off x="4524375"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3" name="Rectangle 9"/>
          <p:cNvSpPr>
            <a:spLocks noChangeArrowheads="1"/>
          </p:cNvSpPr>
          <p:nvPr/>
        </p:nvSpPr>
        <p:spPr bwMode="auto">
          <a:xfrm rot="20691244">
            <a:off x="4802187" y="3535363"/>
            <a:ext cx="863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5" name="AutoShape 11"/>
          <p:cNvSpPr>
            <a:spLocks noChangeArrowheads="1"/>
          </p:cNvSpPr>
          <p:nvPr/>
        </p:nvSpPr>
        <p:spPr bwMode="auto">
          <a:xfrm rot="16200000" flipH="1">
            <a:off x="6391275"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6" name="AutoShape 12"/>
          <p:cNvSpPr>
            <a:spLocks noChangeArrowheads="1"/>
          </p:cNvSpPr>
          <p:nvPr/>
        </p:nvSpPr>
        <p:spPr bwMode="auto">
          <a:xfrm rot="5400000" flipH="1">
            <a:off x="1321593" y="3305969"/>
            <a:ext cx="242888" cy="762000"/>
          </a:xfrm>
          <a:prstGeom prst="can">
            <a:avLst>
              <a:gd name="adj" fmla="val 29296"/>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7" name="Rectangle 13"/>
          <p:cNvSpPr>
            <a:spLocks noChangeArrowheads="1"/>
          </p:cNvSpPr>
          <p:nvPr/>
        </p:nvSpPr>
        <p:spPr bwMode="auto">
          <a:xfrm>
            <a:off x="5895975"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8" name="Text Box 14"/>
          <p:cNvSpPr txBox="1">
            <a:spLocks noChangeArrowheads="1"/>
          </p:cNvSpPr>
          <p:nvPr/>
        </p:nvSpPr>
        <p:spPr bwMode="auto">
          <a:xfrm>
            <a:off x="6581775" y="3429000"/>
            <a:ext cx="11699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pinhole</a:t>
            </a:r>
          </a:p>
        </p:txBody>
      </p:sp>
      <p:sp>
        <p:nvSpPr>
          <p:cNvPr id="3154959" name="Text Box 15"/>
          <p:cNvSpPr txBox="1">
            <a:spLocks noChangeArrowheads="1"/>
          </p:cNvSpPr>
          <p:nvPr/>
        </p:nvSpPr>
        <p:spPr bwMode="auto">
          <a:xfrm rot="20682600">
            <a:off x="4538662" y="2747963"/>
            <a:ext cx="9810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mirror</a:t>
            </a:r>
          </a:p>
        </p:txBody>
      </p:sp>
      <p:sp>
        <p:nvSpPr>
          <p:cNvPr id="3154960" name="Line 16"/>
          <p:cNvSpPr>
            <a:spLocks noChangeShapeType="1"/>
          </p:cNvSpPr>
          <p:nvPr/>
        </p:nvSpPr>
        <p:spPr bwMode="auto">
          <a:xfrm flipV="1">
            <a:off x="3609975"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1" name="Line 17"/>
          <p:cNvSpPr>
            <a:spLocks noChangeShapeType="1"/>
          </p:cNvSpPr>
          <p:nvPr/>
        </p:nvSpPr>
        <p:spPr bwMode="auto">
          <a:xfrm flipV="1">
            <a:off x="3609975" y="3581400"/>
            <a:ext cx="1081087" cy="10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2" name="Line 18"/>
          <p:cNvSpPr>
            <a:spLocks noChangeShapeType="1"/>
          </p:cNvSpPr>
          <p:nvPr/>
        </p:nvSpPr>
        <p:spPr bwMode="auto">
          <a:xfrm>
            <a:off x="4829175" y="3810000"/>
            <a:ext cx="954087" cy="149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3" name="Rectangle 19"/>
          <p:cNvSpPr>
            <a:spLocks noChangeArrowheads="1"/>
          </p:cNvSpPr>
          <p:nvPr/>
        </p:nvSpPr>
        <p:spPr bwMode="auto">
          <a:xfrm>
            <a:off x="3194050" y="3657600"/>
            <a:ext cx="2778125"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5" name="Rectangle 21"/>
          <p:cNvSpPr>
            <a:spLocks noChangeArrowheads="1"/>
          </p:cNvSpPr>
          <p:nvPr/>
        </p:nvSpPr>
        <p:spPr bwMode="auto">
          <a:xfrm rot="1620533">
            <a:off x="157162" y="2540000"/>
            <a:ext cx="2316163" cy="68263"/>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6" name="Rectangle 22"/>
          <p:cNvSpPr>
            <a:spLocks noChangeArrowheads="1"/>
          </p:cNvSpPr>
          <p:nvPr/>
        </p:nvSpPr>
        <p:spPr bwMode="auto">
          <a:xfrm>
            <a:off x="1781175" y="3657600"/>
            <a:ext cx="631825" cy="61913"/>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7" name="Rectangle 23"/>
          <p:cNvSpPr>
            <a:spLocks noChangeArrowheads="1"/>
          </p:cNvSpPr>
          <p:nvPr/>
        </p:nvSpPr>
        <p:spPr bwMode="auto">
          <a:xfrm rot="19979467" flipV="1">
            <a:off x="152400" y="4754563"/>
            <a:ext cx="2430462" cy="66675"/>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8" name="AutoShape 24"/>
          <p:cNvSpPr>
            <a:spLocks noChangeArrowheads="1"/>
          </p:cNvSpPr>
          <p:nvPr/>
        </p:nvSpPr>
        <p:spPr bwMode="auto">
          <a:xfrm rot="19949778" flipH="1">
            <a:off x="5095875" y="4900613"/>
            <a:ext cx="2684462" cy="3117850"/>
          </a:xfrm>
          <a:prstGeom prst="can">
            <a:avLst>
              <a:gd name="adj" fmla="val 5264"/>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9" name="Line 25"/>
          <p:cNvSpPr>
            <a:spLocks noChangeShapeType="1"/>
          </p:cNvSpPr>
          <p:nvPr/>
        </p:nvSpPr>
        <p:spPr bwMode="auto">
          <a:xfrm rot="19949778" flipV="1">
            <a:off x="4386262" y="3424238"/>
            <a:ext cx="566738" cy="2043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70" name="Text Box 26"/>
          <p:cNvSpPr txBox="1">
            <a:spLocks noChangeArrowheads="1"/>
          </p:cNvSpPr>
          <p:nvPr/>
        </p:nvSpPr>
        <p:spPr bwMode="auto">
          <a:xfrm rot="19917014">
            <a:off x="5268912" y="5540375"/>
            <a:ext cx="17446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microscope</a:t>
            </a:r>
          </a:p>
        </p:txBody>
      </p:sp>
      <p:sp>
        <p:nvSpPr>
          <p:cNvPr id="28" name="Text Box 15"/>
          <p:cNvSpPr txBox="1">
            <a:spLocks noChangeArrowheads="1"/>
          </p:cNvSpPr>
          <p:nvPr/>
        </p:nvSpPr>
        <p:spPr bwMode="auto">
          <a:xfrm>
            <a:off x="4474646" y="650245"/>
            <a:ext cx="2034531"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smtClean="0">
                <a:solidFill>
                  <a:prstClr val="black"/>
                </a:solidFill>
                <a:latin typeface="Arial" panose="020B0604020202020204" pitchFamily="34" charset="0"/>
              </a:rPr>
              <a:t>SBS</a:t>
            </a:r>
          </a:p>
          <a:p>
            <a:r>
              <a:rPr lang="en-US" altLang="en-US" sz="2400" dirty="0">
                <a:solidFill>
                  <a:prstClr val="black"/>
                </a:solidFill>
                <a:latin typeface="Arial" panose="020B0604020202020204" pitchFamily="34" charset="0"/>
              </a:rPr>
              <a:t>f</a:t>
            </a:r>
            <a:r>
              <a:rPr lang="en-US" altLang="en-US" sz="2400" dirty="0" smtClean="0">
                <a:solidFill>
                  <a:prstClr val="black"/>
                </a:solidFill>
                <a:latin typeface="Arial" panose="020B0604020202020204" pitchFamily="34" charset="0"/>
              </a:rPr>
              <a:t>ormat</a:t>
            </a:r>
          </a:p>
          <a:p>
            <a:r>
              <a:rPr lang="en-US" altLang="en-US" sz="2400" dirty="0" smtClean="0">
                <a:solidFill>
                  <a:prstClr val="black"/>
                </a:solidFill>
                <a:latin typeface="Arial" panose="020B0604020202020204" pitchFamily="34" charset="0"/>
              </a:rPr>
              <a:t>crystallization</a:t>
            </a:r>
          </a:p>
          <a:p>
            <a:r>
              <a:rPr lang="en-US" altLang="en-US" sz="2400" dirty="0" smtClean="0">
                <a:solidFill>
                  <a:prstClr val="black"/>
                </a:solidFill>
                <a:latin typeface="Arial" panose="020B0604020202020204" pitchFamily="34" charset="0"/>
              </a:rPr>
              <a:t>tray</a:t>
            </a:r>
            <a:endParaRPr lang="en-US" altLang="en-US" sz="2400" dirty="0">
              <a:solidFill>
                <a:prstClr val="black"/>
              </a:solidFill>
              <a:latin typeface="Arial" panose="020B0604020202020204" pitchFamily="34" charset="0"/>
            </a:endParaRPr>
          </a:p>
        </p:txBody>
      </p:sp>
    </p:spTree>
    <p:extLst>
      <p:ext uri="{BB962C8B-B14F-4D97-AF65-F5344CB8AC3E}">
        <p14:creationId xmlns:p14="http://schemas.microsoft.com/office/powerpoint/2010/main" val="2558189970"/>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524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97" name="Text Box 37"/>
          <p:cNvSpPr txBox="1">
            <a:spLocks noChangeArrowheads="1"/>
          </p:cNvSpPr>
          <p:nvPr/>
        </p:nvSpPr>
        <p:spPr bwMode="auto">
          <a:xfrm>
            <a:off x="3721002" y="3926347"/>
            <a:ext cx="1941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NatX</a:t>
            </a:r>
            <a:r>
              <a:rPr lang="en-US" altLang="en-US" sz="1800" dirty="0">
                <a:solidFill>
                  <a:prstClr val="black"/>
                </a:solidFill>
                <a:ea typeface="MS PGothic" pitchFamily="34" charset="-128"/>
              </a:rPr>
              <a:t>-ray</a:t>
            </a:r>
          </a:p>
          <a:p>
            <a:pPr algn="ctr" eaLnBrk="1" hangingPunct="1">
              <a:spcBef>
                <a:spcPct val="0"/>
              </a:spcBef>
              <a:buFontTx/>
              <a:buNone/>
            </a:pPr>
            <a:r>
              <a:rPr lang="en-US" altLang="en-US" sz="1800" dirty="0" err="1">
                <a:solidFill>
                  <a:prstClr val="black"/>
                </a:solidFill>
                <a:ea typeface="MS PGothic" pitchFamily="34" charset="-128"/>
              </a:rPr>
              <a:t>CrystalQuick</a:t>
            </a:r>
            <a:r>
              <a:rPr lang="en-US" altLang="en-US" sz="1800" dirty="0">
                <a:solidFill>
                  <a:prstClr val="black"/>
                </a:solidFill>
                <a:ea typeface="MS PGothic" pitchFamily="34" charset="-128"/>
              </a:rPr>
              <a:t>™ X</a:t>
            </a:r>
          </a:p>
        </p:txBody>
      </p:sp>
      <p:grpSp>
        <p:nvGrpSpPr>
          <p:cNvPr id="5" name="Group 4"/>
          <p:cNvGrpSpPr/>
          <p:nvPr/>
        </p:nvGrpSpPr>
        <p:grpSpPr>
          <a:xfrm>
            <a:off x="3832353" y="1646238"/>
            <a:ext cx="1592665" cy="2062163"/>
            <a:chOff x="3832353" y="1646238"/>
            <a:chExt cx="1592665" cy="2062163"/>
          </a:xfrm>
        </p:grpSpPr>
        <p:sp>
          <p:nvSpPr>
            <p:cNvPr id="45093" name="Oval 34"/>
            <p:cNvSpPr>
              <a:spLocks noChangeArrowheads="1"/>
            </p:cNvSpPr>
            <p:nvPr/>
          </p:nvSpPr>
          <p:spPr bwMode="auto">
            <a:xfrm>
              <a:off x="4107375" y="2435226"/>
              <a:ext cx="1046725" cy="1200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95" name="Rectangle 33"/>
            <p:cNvSpPr>
              <a:spLocks noChangeArrowheads="1"/>
            </p:cNvSpPr>
            <p:nvPr/>
          </p:nvSpPr>
          <p:spPr bwMode="auto">
            <a:xfrm>
              <a:off x="3836458" y="2995613"/>
              <a:ext cx="1588560" cy="71278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prstClr val="black"/>
                  </a:solidFill>
                  <a:ea typeface="MS PGothic" pitchFamily="34" charset="-128"/>
                </a:rPr>
                <a:t>250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sp>
          <p:nvSpPr>
            <p:cNvPr id="45096" name="Rectangle 35"/>
            <p:cNvSpPr>
              <a:spLocks noChangeArrowheads="1"/>
            </p:cNvSpPr>
            <p:nvPr/>
          </p:nvSpPr>
          <p:spPr bwMode="auto">
            <a:xfrm>
              <a:off x="4583532" y="2855913"/>
              <a:ext cx="76623"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98" name="Rectangle 45"/>
            <p:cNvSpPr>
              <a:spLocks noChangeArrowheads="1"/>
            </p:cNvSpPr>
            <p:nvPr/>
          </p:nvSpPr>
          <p:spPr bwMode="auto">
            <a:xfrm>
              <a:off x="3832353" y="1646238"/>
              <a:ext cx="1588560"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99" name="Text Box 46"/>
            <p:cNvSpPr txBox="1">
              <a:spLocks noChangeArrowheads="1"/>
            </p:cNvSpPr>
            <p:nvPr/>
          </p:nvSpPr>
          <p:spPr bwMode="auto">
            <a:xfrm>
              <a:off x="3909704"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 tape</a:t>
              </a:r>
              <a:endParaRPr lang="el-GR" altLang="en-US" sz="1800" dirty="0">
                <a:solidFill>
                  <a:prstClr val="black"/>
                </a:solidFill>
                <a:ea typeface="MS PGothic" pitchFamily="34" charset="-128"/>
              </a:endParaRPr>
            </a:p>
          </p:txBody>
        </p:sp>
      </p:grpSp>
      <p:sp>
        <p:nvSpPr>
          <p:cNvPr id="45103" name="Text Box 30"/>
          <p:cNvSpPr txBox="1">
            <a:spLocks noChangeArrowheads="1"/>
          </p:cNvSpPr>
          <p:nvPr/>
        </p:nvSpPr>
        <p:spPr bwMode="auto">
          <a:xfrm>
            <a:off x="214990" y="3926347"/>
            <a:ext cx="1381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Fluidigm</a:t>
            </a:r>
            <a:endParaRPr lang="en-US" altLang="en-US" sz="1800" dirty="0">
              <a:solidFill>
                <a:prstClr val="black"/>
              </a:solidFill>
              <a:ea typeface="MS PGothic" pitchFamily="34" charset="-128"/>
            </a:endParaRPr>
          </a:p>
          <a:p>
            <a:pPr algn="ctr" eaLnBrk="1" hangingPunct="1">
              <a:spcBef>
                <a:spcPct val="0"/>
              </a:spcBef>
              <a:buFontTx/>
              <a:buNone/>
            </a:pPr>
            <a:r>
              <a:rPr lang="en-US" altLang="en-US" sz="1800" dirty="0">
                <a:solidFill>
                  <a:prstClr val="black"/>
                </a:solidFill>
                <a:ea typeface="MS PGothic" pitchFamily="34" charset="-128"/>
              </a:rPr>
              <a:t>Topaz® DC</a:t>
            </a:r>
          </a:p>
        </p:txBody>
      </p:sp>
      <p:grpSp>
        <p:nvGrpSpPr>
          <p:cNvPr id="3" name="Group 2"/>
          <p:cNvGrpSpPr/>
          <p:nvPr/>
        </p:nvGrpSpPr>
        <p:grpSpPr>
          <a:xfrm>
            <a:off x="90488" y="2790368"/>
            <a:ext cx="1698625" cy="955676"/>
            <a:chOff x="90488" y="2616200"/>
            <a:chExt cx="1698625" cy="955676"/>
          </a:xfrm>
        </p:grpSpPr>
        <p:sp>
          <p:nvSpPr>
            <p:cNvPr id="45100" name="Rectangle 7"/>
            <p:cNvSpPr>
              <a:spLocks noChangeArrowheads="1"/>
            </p:cNvSpPr>
            <p:nvPr/>
          </p:nvSpPr>
          <p:spPr bwMode="auto">
            <a:xfrm>
              <a:off x="90488" y="2616200"/>
              <a:ext cx="1698625" cy="47625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b="1" dirty="0">
                <a:solidFill>
                  <a:prstClr val="white"/>
                </a:solidFill>
                <a:ea typeface="MS PGothic" pitchFamily="34" charset="-128"/>
              </a:endParaRPr>
            </a:p>
          </p:txBody>
        </p:sp>
        <p:sp>
          <p:nvSpPr>
            <p:cNvPr id="45101" name="Rectangle 9"/>
            <p:cNvSpPr>
              <a:spLocks noChangeArrowheads="1"/>
            </p:cNvSpPr>
            <p:nvPr/>
          </p:nvSpPr>
          <p:spPr bwMode="auto">
            <a:xfrm>
              <a:off x="676275" y="2720975"/>
              <a:ext cx="508000"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102" name="Rectangle 10"/>
            <p:cNvSpPr>
              <a:spLocks noChangeArrowheads="1"/>
            </p:cNvSpPr>
            <p:nvPr/>
          </p:nvSpPr>
          <p:spPr bwMode="auto">
            <a:xfrm>
              <a:off x="857250" y="2855913"/>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105" name="Text Box 40"/>
            <p:cNvSpPr txBox="1">
              <a:spLocks noChangeArrowheads="1"/>
            </p:cNvSpPr>
            <p:nvPr/>
          </p:nvSpPr>
          <p:spPr bwMode="auto">
            <a:xfrm>
              <a:off x="482600" y="3205163"/>
              <a:ext cx="950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200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sp>
          <p:nvSpPr>
            <p:cNvPr id="45061" name="Rectangle 62"/>
            <p:cNvSpPr>
              <a:spLocks noChangeArrowheads="1"/>
            </p:cNvSpPr>
            <p:nvPr/>
          </p:nvSpPr>
          <p:spPr bwMode="auto">
            <a:xfrm>
              <a:off x="95250" y="2717800"/>
              <a:ext cx="57785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900" dirty="0">
                  <a:solidFill>
                    <a:prstClr val="white"/>
                  </a:solidFill>
                  <a:ea typeface="MS PGothic" pitchFamily="34" charset="-128"/>
                </a:rPr>
                <a:t>PDMS</a:t>
              </a:r>
            </a:p>
          </p:txBody>
        </p:sp>
        <p:sp>
          <p:nvSpPr>
            <p:cNvPr id="45062" name="Rectangle 63"/>
            <p:cNvSpPr>
              <a:spLocks noChangeArrowheads="1"/>
            </p:cNvSpPr>
            <p:nvPr/>
          </p:nvSpPr>
          <p:spPr bwMode="auto">
            <a:xfrm>
              <a:off x="1187450" y="2717800"/>
              <a:ext cx="59690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900" dirty="0">
                  <a:solidFill>
                    <a:prstClr val="white"/>
                  </a:solidFill>
                  <a:ea typeface="MS PGothic" pitchFamily="34" charset="-128"/>
                </a:rPr>
                <a:t>PDMS</a:t>
              </a:r>
            </a:p>
          </p:txBody>
        </p:sp>
      </p:grpSp>
      <p:sp>
        <p:nvSpPr>
          <p:cNvPr id="45078" name="Text Box 37"/>
          <p:cNvSpPr txBox="1">
            <a:spLocks noChangeArrowheads="1"/>
          </p:cNvSpPr>
          <p:nvPr/>
        </p:nvSpPr>
        <p:spPr bwMode="auto">
          <a:xfrm>
            <a:off x="5697612" y="3923172"/>
            <a:ext cx="11080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MiTeGen</a:t>
            </a:r>
            <a:endParaRPr lang="en-US" altLang="en-US" sz="1800" dirty="0">
              <a:solidFill>
                <a:prstClr val="black"/>
              </a:solidFill>
              <a:ea typeface="MS PGothic" pitchFamily="34" charset="-128"/>
            </a:endParaRPr>
          </a:p>
          <a:p>
            <a:pPr algn="ctr" eaLnBrk="1" hangingPunct="1">
              <a:spcBef>
                <a:spcPct val="0"/>
              </a:spcBef>
              <a:buFontTx/>
              <a:buNone/>
            </a:pPr>
            <a:r>
              <a:rPr lang="en-US" altLang="en-US" sz="1800" dirty="0">
                <a:solidFill>
                  <a:prstClr val="black"/>
                </a:solidFill>
                <a:ea typeface="MS PGothic" pitchFamily="34" charset="-128"/>
              </a:rPr>
              <a:t>in-situ-1</a:t>
            </a:r>
          </a:p>
        </p:txBody>
      </p:sp>
      <p:grpSp>
        <p:nvGrpSpPr>
          <p:cNvPr id="6" name="Group 5"/>
          <p:cNvGrpSpPr/>
          <p:nvPr/>
        </p:nvGrpSpPr>
        <p:grpSpPr>
          <a:xfrm>
            <a:off x="5629275" y="1643063"/>
            <a:ext cx="1565181" cy="1633538"/>
            <a:chOff x="5629275" y="1643063"/>
            <a:chExt cx="1565181" cy="1633538"/>
          </a:xfrm>
        </p:grpSpPr>
        <p:sp>
          <p:nvSpPr>
            <p:cNvPr id="45074" name="Oval 34"/>
            <p:cNvSpPr>
              <a:spLocks noChangeArrowheads="1"/>
            </p:cNvSpPr>
            <p:nvPr/>
          </p:nvSpPr>
          <p:spPr bwMode="auto">
            <a:xfrm>
              <a:off x="5896004" y="2627313"/>
              <a:ext cx="1015162" cy="649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76" name="Rectangle 33"/>
            <p:cNvSpPr>
              <a:spLocks noChangeArrowheads="1"/>
            </p:cNvSpPr>
            <p:nvPr/>
          </p:nvSpPr>
          <p:spPr bwMode="auto">
            <a:xfrm>
              <a:off x="5633256" y="2992438"/>
              <a:ext cx="1540657" cy="2841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prstClr val="black"/>
                  </a:solidFill>
                  <a:ea typeface="MS PGothic" pitchFamily="34" charset="-128"/>
                </a:rPr>
                <a:t>100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sp>
          <p:nvSpPr>
            <p:cNvPr id="45077" name="Rectangle 35"/>
            <p:cNvSpPr>
              <a:spLocks noChangeArrowheads="1"/>
            </p:cNvSpPr>
            <p:nvPr/>
          </p:nvSpPr>
          <p:spPr bwMode="auto">
            <a:xfrm>
              <a:off x="6357803" y="2852738"/>
              <a:ext cx="74312"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79" name="Rectangle 45"/>
            <p:cNvSpPr>
              <a:spLocks noChangeArrowheads="1"/>
            </p:cNvSpPr>
            <p:nvPr/>
          </p:nvSpPr>
          <p:spPr bwMode="auto">
            <a:xfrm>
              <a:off x="5629275" y="1643063"/>
              <a:ext cx="1540657"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80" name="Text Box 46"/>
            <p:cNvSpPr txBox="1">
              <a:spLocks noChangeArrowheads="1"/>
            </p:cNvSpPr>
            <p:nvPr/>
          </p:nvSpPr>
          <p:spPr bwMode="auto">
            <a:xfrm>
              <a:off x="5716166"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 tape</a:t>
              </a:r>
              <a:endParaRPr lang="el-GR" altLang="en-US" sz="1800" dirty="0">
                <a:solidFill>
                  <a:prstClr val="black"/>
                </a:solidFill>
                <a:ea typeface="MS PGothic" pitchFamily="34" charset="-128"/>
              </a:endParaRPr>
            </a:p>
          </p:txBody>
        </p:sp>
      </p:grpSp>
      <p:sp>
        <p:nvSpPr>
          <p:cNvPr id="45064" name="TextBox 1"/>
          <p:cNvSpPr txBox="1">
            <a:spLocks noChangeArrowheads="1"/>
          </p:cNvSpPr>
          <p:nvPr/>
        </p:nvSpPr>
        <p:spPr bwMode="auto">
          <a:xfrm>
            <a:off x="0" y="0"/>
            <a:ext cx="9144000" cy="98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en-US" altLang="en-US" sz="4400" i="1" dirty="0">
                <a:solidFill>
                  <a:prstClr val="black"/>
                </a:solidFill>
                <a:ea typeface="MS PGothic" pitchFamily="34" charset="-128"/>
              </a:rPr>
              <a:t>in-situ</a:t>
            </a:r>
            <a:r>
              <a:rPr lang="en-US" altLang="en-US" sz="4400" dirty="0">
                <a:solidFill>
                  <a:prstClr val="black"/>
                </a:solidFill>
                <a:ea typeface="MS PGothic" pitchFamily="34" charset="-128"/>
              </a:rPr>
              <a:t> diffraction </a:t>
            </a:r>
            <a:r>
              <a:rPr lang="en-US" altLang="en-US" sz="4400" dirty="0" smtClean="0">
                <a:solidFill>
                  <a:prstClr val="black"/>
                </a:solidFill>
                <a:ea typeface="MS PGothic" pitchFamily="34" charset="-128"/>
              </a:rPr>
              <a:t>trays</a:t>
            </a:r>
            <a:endParaRPr lang="en-US" altLang="en-US" sz="4400" dirty="0">
              <a:solidFill>
                <a:prstClr val="black"/>
              </a:solidFill>
              <a:ea typeface="MS PGothic" pitchFamily="34" charset="-128"/>
            </a:endParaRPr>
          </a:p>
        </p:txBody>
      </p:sp>
      <p:sp>
        <p:nvSpPr>
          <p:cNvPr id="45071" name="Text Box 37"/>
          <p:cNvSpPr txBox="1">
            <a:spLocks noChangeArrowheads="1"/>
          </p:cNvSpPr>
          <p:nvPr/>
        </p:nvSpPr>
        <p:spPr bwMode="auto">
          <a:xfrm>
            <a:off x="7229475" y="3924759"/>
            <a:ext cx="150556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CrystalDirect</a:t>
            </a:r>
            <a:endParaRPr lang="en-US" altLang="en-US" sz="1800" dirty="0">
              <a:solidFill>
                <a:prstClr val="black"/>
              </a:solidFill>
              <a:ea typeface="MS PGothic" pitchFamily="34" charset="-128"/>
            </a:endParaRPr>
          </a:p>
        </p:txBody>
      </p:sp>
      <p:grpSp>
        <p:nvGrpSpPr>
          <p:cNvPr id="7" name="Group 6"/>
          <p:cNvGrpSpPr/>
          <p:nvPr/>
        </p:nvGrpSpPr>
        <p:grpSpPr>
          <a:xfrm>
            <a:off x="7355491" y="1644650"/>
            <a:ext cx="1607345" cy="1674813"/>
            <a:chOff x="7355491" y="1644650"/>
            <a:chExt cx="1607345" cy="1674813"/>
          </a:xfrm>
        </p:grpSpPr>
        <p:sp>
          <p:nvSpPr>
            <p:cNvPr id="45067" name="Oval 34"/>
            <p:cNvSpPr>
              <a:spLocks noChangeArrowheads="1"/>
            </p:cNvSpPr>
            <p:nvPr/>
          </p:nvSpPr>
          <p:spPr bwMode="auto">
            <a:xfrm>
              <a:off x="7622116" y="2628900"/>
              <a:ext cx="1014764" cy="649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69" name="Rectangle 33"/>
            <p:cNvSpPr>
              <a:spLocks noChangeArrowheads="1"/>
            </p:cNvSpPr>
            <p:nvPr/>
          </p:nvSpPr>
          <p:spPr bwMode="auto">
            <a:xfrm>
              <a:off x="7359471" y="2994025"/>
              <a:ext cx="1540054" cy="7143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70" name="Rectangle 35"/>
            <p:cNvSpPr>
              <a:spLocks noChangeArrowheads="1"/>
            </p:cNvSpPr>
            <p:nvPr/>
          </p:nvSpPr>
          <p:spPr bwMode="auto">
            <a:xfrm>
              <a:off x="8083734" y="2854325"/>
              <a:ext cx="74283"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72" name="Rectangle 45"/>
            <p:cNvSpPr>
              <a:spLocks noChangeArrowheads="1"/>
            </p:cNvSpPr>
            <p:nvPr/>
          </p:nvSpPr>
          <p:spPr bwMode="auto">
            <a:xfrm>
              <a:off x="7355491" y="1644650"/>
              <a:ext cx="1540054"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73" name="Text Box 46"/>
            <p:cNvSpPr txBox="1">
              <a:spLocks noChangeArrowheads="1"/>
            </p:cNvSpPr>
            <p:nvPr/>
          </p:nvSpPr>
          <p:spPr bwMode="auto">
            <a:xfrm>
              <a:off x="7484546"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 tape</a:t>
              </a:r>
              <a:endParaRPr lang="el-GR" altLang="en-US" sz="1800" dirty="0">
                <a:solidFill>
                  <a:prstClr val="black"/>
                </a:solidFill>
                <a:ea typeface="MS PGothic" pitchFamily="34" charset="-128"/>
              </a:endParaRPr>
            </a:p>
          </p:txBody>
        </p:sp>
        <p:sp>
          <p:nvSpPr>
            <p:cNvPr id="45066" name="Rectangle 33"/>
            <p:cNvSpPr>
              <a:spLocks noChangeArrowheads="1"/>
            </p:cNvSpPr>
            <p:nvPr/>
          </p:nvSpPr>
          <p:spPr bwMode="auto">
            <a:xfrm>
              <a:off x="7356475" y="3086100"/>
              <a:ext cx="1541463" cy="233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prstClr val="black"/>
                  </a:solidFill>
                  <a:ea typeface="MS PGothic" pitchFamily="34" charset="-128"/>
                </a:rPr>
                <a:t>25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grpSp>
      <p:sp>
        <p:nvSpPr>
          <p:cNvPr id="62" name="Text Box 49"/>
          <p:cNvSpPr txBox="1">
            <a:spLocks noChangeArrowheads="1"/>
          </p:cNvSpPr>
          <p:nvPr/>
        </p:nvSpPr>
        <p:spPr bwMode="auto">
          <a:xfrm>
            <a:off x="1712681" y="3926347"/>
            <a:ext cx="20755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Microlytic</a:t>
            </a:r>
            <a:endParaRPr lang="en-US" altLang="en-US" sz="1800" dirty="0">
              <a:solidFill>
                <a:prstClr val="black"/>
              </a:solidFill>
              <a:ea typeface="MS PGothic" pitchFamily="34" charset="-128"/>
            </a:endParaRPr>
          </a:p>
          <a:p>
            <a:pPr algn="ctr" eaLnBrk="1" hangingPunct="1">
              <a:spcBef>
                <a:spcPct val="0"/>
              </a:spcBef>
              <a:buFontTx/>
              <a:buNone/>
            </a:pPr>
            <a:r>
              <a:rPr lang="en-US" altLang="en-US" sz="1800" dirty="0" smtClean="0">
                <a:solidFill>
                  <a:prstClr val="black"/>
                </a:solidFill>
                <a:ea typeface="MS PGothic" pitchFamily="34" charset="-128"/>
              </a:rPr>
              <a:t>Crystal Former</a:t>
            </a:r>
            <a:r>
              <a:rPr lang="en-US" altLang="en-US" sz="1800" dirty="0">
                <a:solidFill>
                  <a:prstClr val="black"/>
                </a:solidFill>
                <a:ea typeface="MS PGothic" pitchFamily="34" charset="-128"/>
              </a:rPr>
              <a:t>™</a:t>
            </a:r>
          </a:p>
        </p:txBody>
      </p:sp>
      <p:grpSp>
        <p:nvGrpSpPr>
          <p:cNvPr id="4" name="Group 3"/>
          <p:cNvGrpSpPr/>
          <p:nvPr/>
        </p:nvGrpSpPr>
        <p:grpSpPr>
          <a:xfrm>
            <a:off x="2139595" y="1441450"/>
            <a:ext cx="1304407" cy="2376488"/>
            <a:chOff x="2139595" y="1441450"/>
            <a:chExt cx="1304407" cy="2376488"/>
          </a:xfrm>
        </p:grpSpPr>
        <p:sp>
          <p:nvSpPr>
            <p:cNvPr id="60" name="Rectangle 42"/>
            <p:cNvSpPr>
              <a:spLocks noChangeArrowheads="1"/>
            </p:cNvSpPr>
            <p:nvPr/>
          </p:nvSpPr>
          <p:spPr bwMode="auto">
            <a:xfrm>
              <a:off x="2139595" y="1441450"/>
              <a:ext cx="1304407" cy="237648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61" name="Text Box 43"/>
            <p:cNvSpPr txBox="1">
              <a:spLocks noChangeArrowheads="1"/>
            </p:cNvSpPr>
            <p:nvPr/>
          </p:nvSpPr>
          <p:spPr bwMode="auto">
            <a:xfrm>
              <a:off x="2272171" y="3354388"/>
              <a:ext cx="10871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1000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p>
          </p:txBody>
        </p:sp>
        <p:sp>
          <p:nvSpPr>
            <p:cNvPr id="63" name="Rectangle 51"/>
            <p:cNvSpPr>
              <a:spLocks noChangeArrowheads="1"/>
            </p:cNvSpPr>
            <p:nvPr/>
          </p:nvSpPr>
          <p:spPr bwMode="auto">
            <a:xfrm>
              <a:off x="2612597" y="1541463"/>
              <a:ext cx="359527"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64" name="Rectangle 52"/>
            <p:cNvSpPr>
              <a:spLocks noChangeArrowheads="1"/>
            </p:cNvSpPr>
            <p:nvPr/>
          </p:nvSpPr>
          <p:spPr bwMode="auto">
            <a:xfrm>
              <a:off x="2740679" y="1651000"/>
              <a:ext cx="62917"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grpSp>
    </p:spTree>
    <p:extLst>
      <p:ext uri="{BB962C8B-B14F-4D97-AF65-F5344CB8AC3E}">
        <p14:creationId xmlns:p14="http://schemas.microsoft.com/office/powerpoint/2010/main" val="31069659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US" altLang="en-US" sz="4000" dirty="0">
                <a:solidFill>
                  <a:srgbClr val="000000"/>
                </a:solidFill>
                <a:cs typeface="Arial" panose="020B0604020202020204" pitchFamily="34" charset="0"/>
              </a:rPr>
              <a:t>1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crystal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water</a:t>
            </a:r>
          </a:p>
          <a:p>
            <a:pPr eaLnBrk="1" fontAlgn="base" hangingPunct="1">
              <a:spcBef>
                <a:spcPct val="50000"/>
              </a:spcBef>
              <a:spcAft>
                <a:spcPct val="0"/>
              </a:spcAft>
              <a:buFontTx/>
              <a:buNone/>
            </a:pPr>
            <a:r>
              <a:rPr lang="en-US" altLang="en-US" sz="4000" dirty="0">
                <a:solidFill>
                  <a:srgbClr val="000000"/>
                </a:solidFill>
                <a:cs typeface="Arial" pitchFamily="34" charset="0"/>
              </a:rPr>
              <a:t>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plastic</a:t>
            </a:r>
          </a:p>
          <a:p>
            <a:pPr eaLnBrk="1" fontAlgn="base" hangingPunct="1">
              <a:spcBef>
                <a:spcPct val="50000"/>
              </a:spcBef>
              <a:spcAft>
                <a:spcPct val="0"/>
              </a:spcAft>
              <a:buFontTx/>
              <a:buNone/>
            </a:pPr>
            <a:r>
              <a:rPr lang="en-US" altLang="en-US" sz="4000" dirty="0">
                <a:solidFill>
                  <a:srgbClr val="000000"/>
                </a:solidFill>
                <a:cs typeface="Arial" pitchFamily="34" charset="0"/>
              </a:rPr>
              <a:t>				≈ 	0.1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glass</a:t>
            </a:r>
          </a:p>
          <a:p>
            <a:pPr eaLnBrk="1" fontAlgn="base" hangingPunct="1">
              <a:spcBef>
                <a:spcPct val="50000"/>
              </a:spcBef>
              <a:spcAft>
                <a:spcPct val="0"/>
              </a:spcAft>
              <a:buFontTx/>
              <a:buNone/>
            </a:pPr>
            <a:r>
              <a:rPr lang="en-US" altLang="en-US" sz="4000" dirty="0">
                <a:solidFill>
                  <a:srgbClr val="000000"/>
                </a:solidFill>
                <a:cs typeface="Arial" pitchFamily="34" charset="0"/>
              </a:rPr>
              <a:t>				≈ 	1000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air</a:t>
            </a:r>
            <a:endParaRPr lang="el-GR" altLang="en-US" sz="4000" dirty="0">
              <a:solidFill>
                <a:srgbClr val="000000"/>
              </a:solidFill>
              <a:cs typeface="Arial" panose="020B0604020202020204" pitchFamily="34" charset="0"/>
            </a:endParaRPr>
          </a:p>
        </p:txBody>
      </p:sp>
      <p:sp>
        <p:nvSpPr>
          <p:cNvPr id="203779" name="Rectangle 2"/>
          <p:cNvSpPr>
            <a:spLocks noGrp="1" noChangeArrowheads="1"/>
          </p:cNvSpPr>
          <p:nvPr>
            <p:ph type="title"/>
          </p:nvPr>
        </p:nvSpPr>
        <p:spPr/>
        <p:txBody>
          <a:bodyPr/>
          <a:lstStyle/>
          <a:p>
            <a:pPr eaLnBrk="1" hangingPunct="1"/>
            <a:r>
              <a:rPr lang="en-US" altLang="en-US" dirty="0" smtClean="0"/>
              <a:t>scattering/</a:t>
            </a:r>
            <a:r>
              <a:rPr lang="en-US" altLang="en-US" dirty="0" err="1" smtClean="0"/>
              <a:t>absorptoin</a:t>
            </a:r>
            <a:r>
              <a:rPr lang="en-US" altLang="en-US" dirty="0" smtClean="0"/>
              <a:t>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pSp>
      <p:sp>
        <p:nvSpPr>
          <p:cNvPr id="2" name="TextBox 1"/>
          <p:cNvSpPr txBox="1"/>
          <p:nvPr/>
        </p:nvSpPr>
        <p:spPr>
          <a:xfrm>
            <a:off x="2011680" y="5695406"/>
            <a:ext cx="6607899" cy="461665"/>
          </a:xfrm>
          <a:prstGeom prst="rect">
            <a:avLst/>
          </a:prstGeom>
          <a:noFill/>
        </p:spPr>
        <p:txBody>
          <a:bodyPr wrap="none" rtlCol="0">
            <a:spAutoFit/>
          </a:bodyPr>
          <a:lstStyle/>
          <a:p>
            <a:r>
              <a:rPr lang="en-US" sz="2400" dirty="0" smtClean="0">
                <a:solidFill>
                  <a:srgbClr val="C00000"/>
                </a:solidFill>
                <a:latin typeface="Arial" panose="020B0604020202020204" pitchFamily="34" charset="0"/>
              </a:rPr>
              <a:t>Optimum: support thickness = crystal thickness</a:t>
            </a:r>
            <a:endParaRPr lang="en-US" sz="2400" dirty="0">
              <a:solidFill>
                <a:srgbClr val="C00000"/>
              </a:solidFill>
              <a:latin typeface="Arial" panose="020B0604020202020204" pitchFamily="34" charset="0"/>
            </a:endParaRPr>
          </a:p>
        </p:txBody>
      </p:sp>
    </p:spTree>
    <p:extLst>
      <p:ext uri="{BB962C8B-B14F-4D97-AF65-F5344CB8AC3E}">
        <p14:creationId xmlns:p14="http://schemas.microsoft.com/office/powerpoint/2010/main" val="283795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557429028"/>
              </p:ext>
            </p:extLst>
          </p:nvPr>
        </p:nvGraphicFramePr>
        <p:xfrm>
          <a:off x="384175" y="685799"/>
          <a:ext cx="8680450" cy="5580063"/>
        </p:xfrm>
        <a:graphic>
          <a:graphicData uri="http://schemas.openxmlformats.org/presentationml/2006/ole">
            <mc:AlternateContent xmlns:mc="http://schemas.openxmlformats.org/markup-compatibility/2006">
              <mc:Choice xmlns:v="urn:schemas-microsoft-com:vml" Requires="v">
                <p:oleObj spid="_x0000_s8210" name="Chart" r:id="rId3" imgW="7115057" imgH="4914810" progId="MSGraph.Chart.8">
                  <p:embed followColorScheme="full"/>
                </p:oleObj>
              </mc:Choice>
              <mc:Fallback>
                <p:oleObj name="Chart" r:id="rId3" imgW="7115057" imgH="4914810" progId="MSGraph.Chart.8">
                  <p:embed followColorScheme="full"/>
                  <p:pic>
                    <p:nvPicPr>
                      <p:cNvPr id="0" name=""/>
                      <p:cNvPicPr>
                        <a:picLocks noChangeAspect="1" noChangeArrowheads="1"/>
                      </p:cNvPicPr>
                      <p:nvPr/>
                    </p:nvPicPr>
                    <p:blipFill>
                      <a:blip r:embed="rId4"/>
                      <a:srcRect/>
                      <a:stretch>
                        <a:fillRect/>
                      </a:stretch>
                    </p:blipFill>
                    <p:spPr bwMode="auto">
                      <a:xfrm>
                        <a:off x="384175" y="685799"/>
                        <a:ext cx="8680450" cy="5580063"/>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X-ray beam size (</a:t>
            </a:r>
            <a:r>
              <a:rPr lang="el-GR" altLang="en-US" sz="2800" b="1" dirty="0" smtClean="0">
                <a:solidFill>
                  <a:prstClr val="black"/>
                </a:solidFill>
                <a:latin typeface="Arial" panose="020B0604020202020204" pitchFamily="34" charset="0"/>
              </a:rPr>
              <a:t>μ</a:t>
            </a:r>
            <a:r>
              <a:rPr lang="en-US" altLang="en-US" sz="2800" b="1" dirty="0" smtClean="0">
                <a:solidFill>
                  <a:prstClr val="black"/>
                </a:solidFill>
                <a:latin typeface="Arial" panose="020B0604020202020204" pitchFamily="34" charset="0"/>
              </a:rPr>
              <a:t>m)</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prstClr val="black"/>
                </a:solidFill>
                <a:latin typeface="Arial" panose="020B0604020202020204" pitchFamily="34" charset="0"/>
              </a:rPr>
              <a:t>R</a:t>
            </a:r>
            <a:r>
              <a:rPr lang="en-US" altLang="en-US" sz="2800" b="1" dirty="0" smtClean="0">
                <a:solidFill>
                  <a:prstClr val="black"/>
                </a:solidFill>
                <a:latin typeface="Arial" panose="020B0604020202020204" pitchFamily="34" charset="0"/>
              </a:rPr>
              <a:t>esolution (Å)</a:t>
            </a:r>
            <a:endParaRPr lang="en-US" altLang="en-US" sz="2800" b="1" dirty="0">
              <a:solidFill>
                <a:prstClr val="black"/>
              </a:solidFill>
              <a:latin typeface="Arial" panose="020B0604020202020204" pitchFamily="34" charset="0"/>
            </a:endParaRPr>
          </a:p>
        </p:txBody>
      </p:sp>
      <p:grpSp>
        <p:nvGrpSpPr>
          <p:cNvPr id="7" name="Group 6"/>
          <p:cNvGrpSpPr/>
          <p:nvPr/>
        </p:nvGrpSpPr>
        <p:grpSpPr>
          <a:xfrm>
            <a:off x="6574976" y="2975428"/>
            <a:ext cx="1436912" cy="2278744"/>
            <a:chOff x="6574976" y="2975428"/>
            <a:chExt cx="1436912" cy="2278744"/>
          </a:xfrm>
        </p:grpSpPr>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a:r>
                <a:rPr lang="en-US" dirty="0" smtClean="0">
                  <a:solidFill>
                    <a:prstClr val="black"/>
                  </a:solidFill>
                  <a:latin typeface="Arial" panose="020B0604020202020204" pitchFamily="34" charset="0"/>
                </a:rPr>
                <a:t>too big</a:t>
              </a:r>
              <a:endParaRPr lang="en-US" dirty="0">
                <a:solidFill>
                  <a:prstClr val="black"/>
                </a:solidFill>
                <a:latin typeface="Arial" panose="020B0604020202020204" pitchFamily="34" charset="0"/>
              </a:endParaRPr>
            </a:p>
          </p:txBody>
        </p:sp>
      </p:grpSp>
      <p:grpSp>
        <p:nvGrpSpPr>
          <p:cNvPr id="14" name="Group 13"/>
          <p:cNvGrpSpPr/>
          <p:nvPr/>
        </p:nvGrpSpPr>
        <p:grpSpPr>
          <a:xfrm>
            <a:off x="2045041" y="3345542"/>
            <a:ext cx="1242444" cy="1525451"/>
            <a:chOff x="2045041" y="3345542"/>
            <a:chExt cx="1242444" cy="1525451"/>
          </a:xfrm>
        </p:grpSpPr>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sp>
          <p:nvSpPr>
            <p:cNvPr id="27" name="TextBox 26"/>
            <p:cNvSpPr txBox="1"/>
            <p:nvPr/>
          </p:nvSpPr>
          <p:spPr>
            <a:xfrm>
              <a:off x="2111828" y="3345542"/>
              <a:ext cx="1175657" cy="369332"/>
            </a:xfrm>
            <a:prstGeom prst="rect">
              <a:avLst/>
            </a:prstGeom>
            <a:noFill/>
          </p:spPr>
          <p:txBody>
            <a:bodyPr wrap="square" rtlCol="0">
              <a:spAutoFit/>
            </a:bodyPr>
            <a:lstStyle/>
            <a:p>
              <a:pPr algn="ctr"/>
              <a:r>
                <a:rPr lang="en-US" dirty="0" smtClean="0">
                  <a:solidFill>
                    <a:prstClr val="black"/>
                  </a:solidFill>
                  <a:latin typeface="Arial" panose="020B0604020202020204" pitchFamily="34" charset="0"/>
                </a:rPr>
                <a:t>too small</a:t>
              </a:r>
              <a:endParaRPr lang="en-US" dirty="0">
                <a:solidFill>
                  <a:prstClr val="black"/>
                </a:solidFill>
                <a:latin typeface="Arial" panose="020B0604020202020204" pitchFamily="34" charset="0"/>
              </a:endParaRPr>
            </a:p>
          </p:txBody>
        </p:sp>
      </p:gr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nvGrpSpPr>
          <p:cNvPr id="15" name="Group 14"/>
          <p:cNvGrpSpPr/>
          <p:nvPr/>
        </p:nvGrpSpPr>
        <p:grpSpPr>
          <a:xfrm>
            <a:off x="4042235" y="3360057"/>
            <a:ext cx="1647372" cy="1531256"/>
            <a:chOff x="4042235" y="3360057"/>
            <a:chExt cx="1647372" cy="1531256"/>
          </a:xfrm>
        </p:grpSpPr>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a:r>
                <a:rPr lang="en-US" dirty="0">
                  <a:solidFill>
                    <a:prstClr val="black"/>
                  </a:solidFill>
                  <a:latin typeface="Arial" panose="020B0604020202020204" pitchFamily="34" charset="0"/>
                </a:rPr>
                <a:t>j</a:t>
              </a:r>
              <a:r>
                <a:rPr lang="en-US" dirty="0" smtClean="0">
                  <a:solidFill>
                    <a:prstClr val="black"/>
                  </a:solidFill>
                  <a:latin typeface="Arial" panose="020B0604020202020204" pitchFamily="34" charset="0"/>
                </a:rPr>
                <a:t>ust right</a:t>
              </a:r>
              <a:endParaRPr lang="en-US" dirty="0">
                <a:solidFill>
                  <a:prstClr val="black"/>
                </a:solidFill>
                <a:latin typeface="Arial" panose="020B0604020202020204" pitchFamily="34" charset="0"/>
              </a:endParaRPr>
            </a:p>
          </p:txBody>
        </p:sp>
      </p:grpSp>
      <p:sp>
        <p:nvSpPr>
          <p:cNvPr id="23" name="Title 1"/>
          <p:cNvSpPr>
            <a:spLocks noGrp="1"/>
          </p:cNvSpPr>
          <p:nvPr>
            <p:ph type="title"/>
          </p:nvPr>
        </p:nvSpPr>
        <p:spPr>
          <a:xfrm>
            <a:off x="0" y="0"/>
            <a:ext cx="9144000" cy="978794"/>
          </a:xfrm>
        </p:spPr>
        <p:txBody>
          <a:bodyPr>
            <a:normAutofit/>
          </a:bodyPr>
          <a:lstStyle/>
          <a:p>
            <a:r>
              <a:rPr lang="en-US" dirty="0" smtClean="0">
                <a:cs typeface="Arial" panose="020B0604020202020204" pitchFamily="34" charset="0"/>
              </a:rPr>
              <a:t>Match crystal to beam</a:t>
            </a:r>
            <a:endParaRPr lang="en-US" dirty="0">
              <a:cs typeface="Arial" panose="020B0604020202020204" pitchFamily="34" charset="0"/>
            </a:endParaRPr>
          </a:p>
        </p:txBody>
      </p:sp>
    </p:spTree>
    <p:extLst>
      <p:ext uri="{BB962C8B-B14F-4D97-AF65-F5344CB8AC3E}">
        <p14:creationId xmlns:p14="http://schemas.microsoft.com/office/powerpoint/2010/main" val="4004901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1143000"/>
          </a:xfrm>
        </p:spPr>
        <p:txBody>
          <a:bodyPr>
            <a:normAutofit/>
          </a:bodyPr>
          <a:lstStyle/>
          <a:p>
            <a:r>
              <a:rPr lang="en-US" dirty="0" smtClean="0"/>
              <a:t>“8-shooter” adjustable beam size</a:t>
            </a:r>
            <a:endParaRPr lang="en-US" dirty="0"/>
          </a:p>
        </p:txBody>
      </p:sp>
      <p:pic>
        <p:nvPicPr>
          <p:cNvPr id="11266" name="Picture 2" descr="C:\Users\JMHolton\AppData\Local\Temp\IMG_0010.JPG"/>
          <p:cNvPicPr>
            <a:picLocks noChangeAspect="1" noChangeArrowheads="1"/>
          </p:cNvPicPr>
          <p:nvPr/>
        </p:nvPicPr>
        <p:blipFill rotWithShape="1">
          <a:blip r:embed="rId2">
            <a:extLst>
              <a:ext uri="{28A0092B-C50C-407E-A947-70E740481C1C}">
                <a14:useLocalDpi xmlns:a14="http://schemas.microsoft.com/office/drawing/2010/main" val="0"/>
              </a:ext>
            </a:extLst>
          </a:blip>
          <a:srcRect l="54798" t="34339" r="11783" b="35277"/>
          <a:stretch/>
        </p:blipFill>
        <p:spPr bwMode="auto">
          <a:xfrm rot="10800000">
            <a:off x="4038600" y="1107336"/>
            <a:ext cx="4916855" cy="33528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317751" y="3787415"/>
            <a:ext cx="1670049" cy="203200"/>
          </a:xfrm>
          <a:prstGeom prst="rect">
            <a:avLst/>
          </a:prstGeom>
          <a:solidFill>
            <a:srgbClr val="00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4" name="Oval 3"/>
          <p:cNvSpPr/>
          <p:nvPr/>
        </p:nvSpPr>
        <p:spPr>
          <a:xfrm>
            <a:off x="1651000" y="1552215"/>
            <a:ext cx="1284051" cy="2743200"/>
          </a:xfrm>
          <a:prstGeom prst="ellipse">
            <a:avLst/>
          </a:prstGeom>
          <a:gradFill>
            <a:gsLst>
              <a:gs pos="10000">
                <a:srgbClr val="CBCBCB"/>
              </a:gs>
              <a:gs pos="12000">
                <a:srgbClr val="5F5F5F"/>
              </a:gs>
              <a:gs pos="26000">
                <a:srgbClr val="5F5F5F"/>
              </a:gs>
              <a:gs pos="42000">
                <a:schemeClr val="bg1">
                  <a:lumMod val="65000"/>
                </a:schemeClr>
              </a:gs>
              <a:gs pos="48000">
                <a:srgbClr val="B2B2B2"/>
              </a:gs>
              <a:gs pos="64000">
                <a:schemeClr val="bg1">
                  <a:lumMod val="75000"/>
                </a:schemeClr>
              </a:gs>
              <a:gs pos="90000">
                <a:srgbClr val="777777"/>
              </a:gs>
              <a:gs pos="100000">
                <a:srgbClr val="EAEAEA"/>
              </a:gs>
            </a:gsLst>
            <a:lin ang="1800000" scaled="0"/>
          </a:gradFill>
          <a:effectLst>
            <a:outerShdw dist="50800" algn="l"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 name="Oval 8"/>
          <p:cNvSpPr>
            <a:spLocks noChangeAspect="1"/>
          </p:cNvSpPr>
          <p:nvPr/>
        </p:nvSpPr>
        <p:spPr>
          <a:xfrm>
            <a:off x="1789854" y="2783736"/>
            <a:ext cx="131136" cy="280156"/>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 name="Oval 7"/>
          <p:cNvSpPr>
            <a:spLocks noChangeAspect="1"/>
          </p:cNvSpPr>
          <p:nvPr/>
        </p:nvSpPr>
        <p:spPr>
          <a:xfrm>
            <a:off x="1923070" y="2150466"/>
            <a:ext cx="98353" cy="21011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0" name="Oval 9"/>
          <p:cNvSpPr>
            <a:spLocks noChangeAspect="1"/>
          </p:cNvSpPr>
          <p:nvPr/>
        </p:nvSpPr>
        <p:spPr>
          <a:xfrm>
            <a:off x="1890284" y="3376151"/>
            <a:ext cx="163921" cy="350196"/>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1" name="Oval 10"/>
          <p:cNvSpPr>
            <a:spLocks noChangeAspect="1"/>
          </p:cNvSpPr>
          <p:nvPr/>
        </p:nvSpPr>
        <p:spPr>
          <a:xfrm>
            <a:off x="2252046" y="1880527"/>
            <a:ext cx="81960" cy="17509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4" name="Oval 13"/>
          <p:cNvSpPr>
            <a:spLocks noChangeAspect="1"/>
          </p:cNvSpPr>
          <p:nvPr/>
        </p:nvSpPr>
        <p:spPr>
          <a:xfrm>
            <a:off x="2705235" y="2853776"/>
            <a:ext cx="65568" cy="14007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7" name="Oval 16"/>
          <p:cNvSpPr>
            <a:spLocks noChangeAspect="1"/>
          </p:cNvSpPr>
          <p:nvPr/>
        </p:nvSpPr>
        <p:spPr>
          <a:xfrm>
            <a:off x="2592319" y="2189134"/>
            <a:ext cx="65568" cy="14007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8" name="Oval 17"/>
          <p:cNvSpPr>
            <a:spLocks noChangeAspect="1"/>
          </p:cNvSpPr>
          <p:nvPr/>
        </p:nvSpPr>
        <p:spPr>
          <a:xfrm>
            <a:off x="2608711" y="3516230"/>
            <a:ext cx="32784" cy="7003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2" name="TextBox 31"/>
          <p:cNvSpPr txBox="1"/>
          <p:nvPr/>
        </p:nvSpPr>
        <p:spPr>
          <a:xfrm>
            <a:off x="304800" y="945438"/>
            <a:ext cx="1418978" cy="3785652"/>
          </a:xfrm>
          <a:prstGeom prst="rect">
            <a:avLst/>
          </a:prstGeom>
          <a:noFill/>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rotary </a:t>
            </a:r>
          </a:p>
          <a:p>
            <a:r>
              <a:rPr lang="en-US" sz="2400" dirty="0">
                <a:solidFill>
                  <a:prstClr val="black"/>
                </a:solidFill>
                <a:latin typeface="Arial" panose="020B0604020202020204" pitchFamily="34" charset="0"/>
                <a:cs typeface="Arial" panose="020B0604020202020204" pitchFamily="34" charset="0"/>
              </a:rPr>
              <a:t>pinholes:</a:t>
            </a:r>
          </a:p>
          <a:p>
            <a:r>
              <a:rPr lang="en-US" sz="2400" dirty="0">
                <a:solidFill>
                  <a:prstClr val="black"/>
                </a:solidFill>
                <a:latin typeface="Arial" panose="020B0604020202020204" pitchFamily="34" charset="0"/>
                <a:cs typeface="Arial" panose="020B0604020202020204" pitchFamily="34" charset="0"/>
              </a:rPr>
              <a:t>300</a:t>
            </a:r>
          </a:p>
          <a:p>
            <a:r>
              <a:rPr lang="en-US" sz="2400" dirty="0">
                <a:solidFill>
                  <a:prstClr val="black"/>
                </a:solidFill>
                <a:latin typeface="Arial" panose="020B0604020202020204" pitchFamily="34" charset="0"/>
                <a:cs typeface="Arial" panose="020B0604020202020204" pitchFamily="34" charset="0"/>
              </a:rPr>
              <a:t>100</a:t>
            </a:r>
          </a:p>
          <a:p>
            <a:r>
              <a:rPr lang="en-US" sz="2400" dirty="0">
                <a:solidFill>
                  <a:prstClr val="black"/>
                </a:solidFill>
                <a:latin typeface="Arial" panose="020B0604020202020204" pitchFamily="34" charset="0"/>
                <a:cs typeface="Arial" panose="020B0604020202020204" pitchFamily="34" charset="0"/>
              </a:rPr>
              <a:t>75</a:t>
            </a:r>
          </a:p>
          <a:p>
            <a:r>
              <a:rPr lang="en-US" sz="2400" dirty="0">
                <a:solidFill>
                  <a:prstClr val="black"/>
                </a:solidFill>
                <a:latin typeface="Arial" panose="020B0604020202020204" pitchFamily="34" charset="0"/>
                <a:cs typeface="Arial" panose="020B0604020202020204" pitchFamily="34" charset="0"/>
              </a:rPr>
              <a:t>50</a:t>
            </a:r>
          </a:p>
          <a:p>
            <a:r>
              <a:rPr lang="en-US" sz="2400" dirty="0">
                <a:solidFill>
                  <a:prstClr val="black"/>
                </a:solidFill>
                <a:latin typeface="Arial" panose="020B0604020202020204" pitchFamily="34" charset="0"/>
                <a:cs typeface="Arial" panose="020B0604020202020204" pitchFamily="34" charset="0"/>
              </a:rPr>
              <a:t>30</a:t>
            </a:r>
          </a:p>
          <a:p>
            <a:r>
              <a:rPr lang="en-US" sz="2400" dirty="0">
                <a:solidFill>
                  <a:prstClr val="black"/>
                </a:solidFill>
                <a:latin typeface="Arial" panose="020B0604020202020204" pitchFamily="34" charset="0"/>
                <a:cs typeface="Arial" panose="020B0604020202020204" pitchFamily="34" charset="0"/>
              </a:rPr>
              <a:t>25</a:t>
            </a:r>
          </a:p>
          <a:p>
            <a:r>
              <a:rPr lang="en-US" sz="2400" dirty="0" smtClean="0">
                <a:solidFill>
                  <a:prstClr val="black"/>
                </a:solidFill>
                <a:latin typeface="Arial" panose="020B0604020202020204" pitchFamily="34" charset="0"/>
                <a:cs typeface="Arial" panose="020B0604020202020204" pitchFamily="34" charset="0"/>
              </a:rPr>
              <a:t>15</a:t>
            </a:r>
            <a:endParaRPr lang="en-US" sz="2400" dirty="0">
              <a:solidFill>
                <a:prstClr val="black"/>
              </a:solidFill>
              <a:latin typeface="Arial" panose="020B0604020202020204" pitchFamily="34" charset="0"/>
              <a:cs typeface="Arial" panose="020B0604020202020204" pitchFamily="34" charset="0"/>
            </a:endParaRPr>
          </a:p>
          <a:p>
            <a:endParaRPr lang="en-US" sz="2400" dirty="0">
              <a:solidFill>
                <a:prstClr val="black"/>
              </a:solidFill>
              <a:latin typeface="Arial" panose="020B0604020202020204" pitchFamily="34" charset="0"/>
              <a:cs typeface="Arial" panose="020B0604020202020204" pitchFamily="34" charset="0"/>
            </a:endParaRPr>
          </a:p>
        </p:txBody>
      </p:sp>
      <p:sp>
        <p:nvSpPr>
          <p:cNvPr id="26" name="Oval 25"/>
          <p:cNvSpPr>
            <a:spLocks noChangeAspect="1"/>
          </p:cNvSpPr>
          <p:nvPr/>
        </p:nvSpPr>
        <p:spPr>
          <a:xfrm>
            <a:off x="2282823" y="3857051"/>
            <a:ext cx="22393" cy="4783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22" name="Rectangle 21"/>
          <p:cNvSpPr/>
          <p:nvPr/>
        </p:nvSpPr>
        <p:spPr>
          <a:xfrm flipH="1">
            <a:off x="125129" y="3851712"/>
            <a:ext cx="2183101" cy="60959"/>
          </a:xfrm>
          <a:prstGeom prst="rect">
            <a:avLst/>
          </a:prstGeom>
          <a:solidFill>
            <a:srgbClr val="00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pic>
        <p:nvPicPr>
          <p:cNvPr id="20482" name="Picture 2" descr="http://bl831.als.lbl.gov/~mcfuser/shi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21423" y="4578571"/>
            <a:ext cx="5304397" cy="211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87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578" y="105562"/>
            <a:ext cx="6472766" cy="6639019"/>
          </a:xfrm>
          <a:prstGeom prst="rect">
            <a:avLst/>
          </a:prstGeom>
        </p:spPr>
      </p:pic>
      <p:sp>
        <p:nvSpPr>
          <p:cNvPr id="5" name="TextBox 4"/>
          <p:cNvSpPr txBox="1"/>
          <p:nvPr/>
        </p:nvSpPr>
        <p:spPr>
          <a:xfrm>
            <a:off x="214489" y="587022"/>
            <a:ext cx="184731" cy="369332"/>
          </a:xfrm>
          <a:prstGeom prst="rect">
            <a:avLst/>
          </a:prstGeom>
          <a:noFill/>
        </p:spPr>
        <p:txBody>
          <a:bodyPr wrap="none" rtlCol="0">
            <a:spAutoFit/>
          </a:bodyPr>
          <a:lstStyle/>
          <a:p>
            <a:endParaRPr lang="en-US" dirty="0"/>
          </a:p>
        </p:txBody>
      </p:sp>
      <p:grpSp>
        <p:nvGrpSpPr>
          <p:cNvPr id="6" name="Group 5"/>
          <p:cNvGrpSpPr/>
          <p:nvPr/>
        </p:nvGrpSpPr>
        <p:grpSpPr>
          <a:xfrm>
            <a:off x="335346" y="4489387"/>
            <a:ext cx="1743364" cy="1477328"/>
            <a:chOff x="72556" y="3222925"/>
            <a:chExt cx="1743364" cy="1477328"/>
          </a:xfrm>
        </p:grpSpPr>
        <p:sp>
          <p:nvSpPr>
            <p:cNvPr id="7" name="Rectangle 6"/>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latin typeface="Arial" panose="020B0604020202020204" pitchFamily="34" charset="0"/>
                </a:rPr>
                <a:t>1% high</a:t>
              </a:r>
            </a:p>
            <a:p>
              <a:pPr>
                <a:lnSpc>
                  <a:spcPct val="150000"/>
                </a:lnSpc>
              </a:pPr>
              <a:r>
                <a:rPr lang="en-US" sz="2000" dirty="0" smtClean="0">
                  <a:latin typeface="Arial" panose="020B0604020202020204" pitchFamily="34" charset="0"/>
                </a:rPr>
                <a:t>average</a:t>
              </a:r>
            </a:p>
            <a:p>
              <a:pPr>
                <a:lnSpc>
                  <a:spcPct val="150000"/>
                </a:lnSpc>
              </a:pPr>
              <a:r>
                <a:rPr lang="en-US" sz="2000" dirty="0" smtClean="0">
                  <a:latin typeface="Arial" panose="020B0604020202020204" pitchFamily="34" charset="0"/>
                </a:rPr>
                <a:t>1% low</a:t>
              </a:r>
            </a:p>
          </p:txBody>
        </p:sp>
        <p:cxnSp>
          <p:nvCxnSpPr>
            <p:cNvPr id="9" name="Straight Connector 8"/>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13" name="TextBox 12"/>
          <p:cNvSpPr txBox="1"/>
          <p:nvPr/>
        </p:nvSpPr>
        <p:spPr>
          <a:xfrm>
            <a:off x="124177" y="139428"/>
            <a:ext cx="2340705" cy="3416320"/>
          </a:xfrm>
          <a:prstGeom prst="rect">
            <a:avLst/>
          </a:prstGeom>
          <a:noFill/>
        </p:spPr>
        <p:txBody>
          <a:bodyPr wrap="none" rtlCol="0">
            <a:spAutoFit/>
          </a:bodyPr>
          <a:lstStyle/>
          <a:p>
            <a:r>
              <a:rPr lang="en-US" sz="2400" dirty="0" smtClean="0"/>
              <a:t>Relative Pixel</a:t>
            </a:r>
          </a:p>
          <a:p>
            <a:r>
              <a:rPr lang="en-US" sz="2400" dirty="0" smtClean="0"/>
              <a:t>Calibration</a:t>
            </a:r>
          </a:p>
          <a:p>
            <a:endParaRPr lang="en-US" sz="2400" dirty="0"/>
          </a:p>
          <a:p>
            <a:r>
              <a:rPr lang="en-US" sz="2400" dirty="0" smtClean="0"/>
              <a:t>ALS 8.3.1</a:t>
            </a:r>
          </a:p>
          <a:p>
            <a:r>
              <a:rPr lang="en-US" sz="2400" dirty="0" smtClean="0"/>
              <a:t>Pilatus3 6M </a:t>
            </a:r>
          </a:p>
          <a:p>
            <a:endParaRPr lang="en-US" sz="2400" dirty="0" smtClean="0"/>
          </a:p>
          <a:p>
            <a:r>
              <a:rPr lang="en-US" sz="2400" dirty="0" smtClean="0"/>
              <a:t>0.9793 Å x-rays</a:t>
            </a:r>
          </a:p>
          <a:p>
            <a:endParaRPr lang="en-US" sz="2400" dirty="0"/>
          </a:p>
          <a:p>
            <a:r>
              <a:rPr lang="en-US" sz="2400" dirty="0" smtClean="0"/>
              <a:t>RMS = </a:t>
            </a:r>
            <a:r>
              <a:rPr lang="en-US" sz="2400" dirty="0" smtClean="0">
                <a:solidFill>
                  <a:srgbClr val="669900"/>
                </a:solidFill>
              </a:rPr>
              <a:t>0.8%</a:t>
            </a:r>
          </a:p>
        </p:txBody>
      </p:sp>
    </p:spTree>
    <p:extLst>
      <p:ext uri="{BB962C8B-B14F-4D97-AF65-F5344CB8AC3E}">
        <p14:creationId xmlns:p14="http://schemas.microsoft.com/office/powerpoint/2010/main" val="33630742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480237776"/>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13331" name="Chart" r:id="rId3" imgW="7115057" imgH="4629150" progId="MSGraph.Chart.8">
                  <p:embed followColorScheme="full"/>
                </p:oleObj>
              </mc:Choice>
              <mc:Fallback>
                <p:oleObj name="Chart" r:id="rId3" imgW="7115057" imgH="4629150"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Required signal-to-noise (I/</a:t>
            </a:r>
            <a:r>
              <a:rPr lang="el-GR" altLang="en-US" sz="2800" b="1" dirty="0" smtClean="0">
                <a:solidFill>
                  <a:prstClr val="black"/>
                </a:solidFill>
                <a:latin typeface="Arial" panose="020B0604020202020204" pitchFamily="34" charset="0"/>
              </a:rPr>
              <a:t>σ</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Solve-able proteins (%)</a:t>
            </a:r>
            <a:endParaRPr lang="en-US" altLang="en-US" sz="2800" b="1" dirty="0">
              <a:solidFill>
                <a:prstClr val="black"/>
              </a:solidFill>
              <a:latin typeface="Arial" panose="020B0604020202020204" pitchFamily="34" charset="0"/>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a:r>
                <a:rPr lang="en-US" sz="2000" b="1" dirty="0" smtClean="0">
                  <a:solidFill>
                    <a:prstClr val="black"/>
                  </a:solidFill>
                  <a:latin typeface="Arial" panose="020B0604020202020204" pitchFamily="34" charset="0"/>
                  <a:cs typeface="Arial" panose="020B0604020202020204" pitchFamily="34" charset="0"/>
                </a:rPr>
                <a:t>CCD</a:t>
              </a:r>
            </a:p>
            <a:p>
              <a:pPr algn="ctr"/>
              <a:r>
                <a:rPr lang="en-US" sz="2000" b="1" dirty="0">
                  <a:solidFill>
                    <a:prstClr val="black"/>
                  </a:solidFill>
                  <a:latin typeface="Arial" panose="020B0604020202020204" pitchFamily="34" charset="0"/>
                  <a:cs typeface="Arial" panose="020B0604020202020204" pitchFamily="34" charset="0"/>
                </a:rPr>
                <a:t>o</a:t>
              </a:r>
              <a:r>
                <a:rPr lang="en-US" sz="2000" b="1" dirty="0" smtClean="0">
                  <a:solidFill>
                    <a:prstClr val="black"/>
                  </a:solidFill>
                  <a:latin typeface="Arial" panose="020B0604020202020204" pitchFamily="34" charset="0"/>
                  <a:cs typeface="Arial" panose="020B0604020202020204" pitchFamily="34" charset="0"/>
                </a:rPr>
                <a:t>ld Pilatus</a:t>
              </a:r>
              <a:endParaRPr lang="en-US" sz="2000" b="1" dirty="0" smtClean="0">
                <a:solidFill>
                  <a:prstClr val="black"/>
                </a:solidFill>
                <a:latin typeface="Arial" panose="020B0604020202020204" pitchFamily="34" charset="0"/>
                <a:cs typeface="Arial" panose="020B0604020202020204" pitchFamily="34" charset="0"/>
              </a:endParaRP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r>
              <a:rPr lang="en-US" sz="4400" dirty="0" smtClean="0">
                <a:solidFill>
                  <a:srgbClr val="000000"/>
                </a:solidFill>
                <a:latin typeface="Arial" panose="020B0604020202020204" pitchFamily="34" charset="0"/>
                <a:cs typeface="Arial" panose="020B0604020202020204" pitchFamily="34" charset="0"/>
              </a:rPr>
              <a:t>Threshold of a revolution in phasing</a:t>
            </a:r>
            <a:endParaRPr lang="en-US" sz="4400" dirty="0">
              <a:solidFill>
                <a:srgbClr val="000000"/>
              </a:solidFill>
              <a:latin typeface="Arial" panose="020B0604020202020204" pitchFamily="34" charset="0"/>
              <a:cs typeface="Arial" panose="020B0604020202020204" pitchFamily="34" charset="0"/>
            </a:endParaRPr>
          </a:p>
        </p:txBody>
      </p:sp>
      <p:grpSp>
        <p:nvGrpSpPr>
          <p:cNvPr id="6" name="Group 5"/>
          <p:cNvGrpSpPr/>
          <p:nvPr/>
        </p:nvGrpSpPr>
        <p:grpSpPr>
          <a:xfrm>
            <a:off x="4640043" y="2893367"/>
            <a:ext cx="2317017" cy="1864102"/>
            <a:chOff x="4640043" y="2893367"/>
            <a:chExt cx="2317017" cy="1864102"/>
          </a:xfrm>
        </p:grpSpPr>
        <p:sp>
          <p:nvSpPr>
            <p:cNvPr id="16" name="TextBox 15"/>
            <p:cNvSpPr txBox="1"/>
            <p:nvPr/>
          </p:nvSpPr>
          <p:spPr>
            <a:xfrm>
              <a:off x="4777740" y="3926472"/>
              <a:ext cx="2179320" cy="830997"/>
            </a:xfrm>
            <a:prstGeom prst="rect">
              <a:avLst/>
            </a:prstGeom>
            <a:solidFill>
              <a:schemeClr val="bg1"/>
            </a:solid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8.3.1’s </a:t>
              </a:r>
              <a:r>
                <a:rPr lang="en-US" sz="2400" b="1" dirty="0" smtClean="0">
                  <a:solidFill>
                    <a:prstClr val="black"/>
                  </a:solidFill>
                  <a:latin typeface="Arial" panose="020B0604020202020204" pitchFamily="34" charset="0"/>
                  <a:cs typeface="Arial" panose="020B0604020202020204" pitchFamily="34" charset="0"/>
                </a:rPr>
                <a:t>Pilatus</a:t>
              </a:r>
              <a:endParaRPr lang="en-US" sz="2400" b="1" dirty="0" smtClean="0">
                <a:solidFill>
                  <a:prstClr val="black"/>
                </a:solidFill>
                <a:latin typeface="Arial" panose="020B0604020202020204" pitchFamily="34" charset="0"/>
                <a:cs typeface="Arial" panose="020B0604020202020204" pitchFamily="34" charset="0"/>
              </a:endParaRPr>
            </a:p>
          </p:txBody>
        </p:sp>
        <p:cxnSp>
          <p:nvCxnSpPr>
            <p:cNvPr id="17" name="Straight Arrow Connector 16"/>
            <p:cNvCxnSpPr/>
            <p:nvPr/>
          </p:nvCxnSpPr>
          <p:spPr>
            <a:xfrm flipH="1" flipV="1">
              <a:off x="4640043" y="2893367"/>
              <a:ext cx="631869" cy="11932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2803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8.3.1 capabilities</a:t>
            </a:r>
            <a:endParaRPr lang="en-US" dirty="0"/>
          </a:p>
        </p:txBody>
      </p:sp>
      <p:sp>
        <p:nvSpPr>
          <p:cNvPr id="3" name="Content Placeholder 2"/>
          <p:cNvSpPr>
            <a:spLocks noGrp="1"/>
          </p:cNvSpPr>
          <p:nvPr>
            <p:ph idx="1"/>
          </p:nvPr>
        </p:nvSpPr>
        <p:spPr>
          <a:xfrm>
            <a:off x="1162756" y="1600200"/>
            <a:ext cx="7524044" cy="4525963"/>
          </a:xfrm>
        </p:spPr>
        <p:txBody>
          <a:bodyPr/>
          <a:lstStyle/>
          <a:p>
            <a:r>
              <a:rPr lang="en-US" sz="2800" dirty="0" smtClean="0"/>
              <a:t>200s data sets in </a:t>
            </a:r>
            <a:r>
              <a:rPr lang="en-US" sz="2800" dirty="0" err="1" smtClean="0"/>
              <a:t>shutterless</a:t>
            </a:r>
            <a:r>
              <a:rPr lang="en-US" sz="2800" dirty="0" smtClean="0"/>
              <a:t> mode</a:t>
            </a:r>
          </a:p>
          <a:p>
            <a:r>
              <a:rPr lang="en-US" sz="2800" dirty="0" smtClean="0"/>
              <a:t>Support for room temperature</a:t>
            </a:r>
          </a:p>
          <a:p>
            <a:r>
              <a:rPr lang="en-US" sz="2800" i="1" dirty="0" smtClean="0"/>
              <a:t>in-situ</a:t>
            </a:r>
            <a:r>
              <a:rPr lang="en-US" sz="2800" dirty="0" smtClean="0"/>
              <a:t> screening from trays</a:t>
            </a:r>
          </a:p>
          <a:p>
            <a:r>
              <a:rPr lang="en-US" sz="2800" dirty="0" smtClean="0"/>
              <a:t>15-100 </a:t>
            </a:r>
            <a:r>
              <a:rPr lang="el-GR" sz="2800" dirty="0" smtClean="0"/>
              <a:t>μ</a:t>
            </a:r>
            <a:r>
              <a:rPr lang="en-US" sz="2800" dirty="0" smtClean="0"/>
              <a:t>m beam sizes</a:t>
            </a:r>
          </a:p>
          <a:p>
            <a:r>
              <a:rPr lang="en-US" sz="2800" dirty="0" smtClean="0"/>
              <a:t>True BLU-ICE interface</a:t>
            </a:r>
          </a:p>
          <a:p>
            <a:r>
              <a:rPr lang="en-US" sz="2800" dirty="0" smtClean="0"/>
              <a:t>Touch screen centering</a:t>
            </a:r>
          </a:p>
          <a:p>
            <a:r>
              <a:rPr lang="en-US" sz="2800" dirty="0" smtClean="0"/>
              <a:t>Infinite capacity sample carousel</a:t>
            </a:r>
          </a:p>
          <a:p>
            <a:r>
              <a:rPr lang="en-US" sz="2800" dirty="0" smtClean="0"/>
              <a:t>Automated data </a:t>
            </a:r>
            <a:r>
              <a:rPr lang="en-US" sz="2800" dirty="0" smtClean="0"/>
              <a:t>backup</a:t>
            </a:r>
          </a:p>
          <a:p>
            <a:r>
              <a:rPr lang="en-US" sz="2800" dirty="0" smtClean="0">
                <a:solidFill>
                  <a:srgbClr val="C00000"/>
                </a:solidFill>
              </a:rPr>
              <a:t>Remote operation</a:t>
            </a:r>
            <a:endParaRPr lang="en-US" sz="2800" dirty="0" smtClean="0">
              <a:solidFill>
                <a:srgbClr val="C00000"/>
              </a:solidFill>
            </a:endParaRPr>
          </a:p>
          <a:p>
            <a:endParaRPr lang="en-US" dirty="0"/>
          </a:p>
        </p:txBody>
      </p:sp>
    </p:spTree>
    <p:extLst>
      <p:ext uri="{BB962C8B-B14F-4D97-AF65-F5344CB8AC3E}">
        <p14:creationId xmlns:p14="http://schemas.microsoft.com/office/powerpoint/2010/main" val="412357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ALS 8.3.1 MRPI Business meeting</a:t>
            </a:r>
            <a:endParaRPr lang="en-US" dirty="0"/>
          </a:p>
        </p:txBody>
      </p:sp>
      <p:sp>
        <p:nvSpPr>
          <p:cNvPr id="4" name="TextBox 3"/>
          <p:cNvSpPr txBox="1"/>
          <p:nvPr/>
        </p:nvSpPr>
        <p:spPr>
          <a:xfrm>
            <a:off x="442913" y="1971675"/>
            <a:ext cx="7743825"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600" dirty="0">
                <a:latin typeface="Arial" panose="020B0604020202020204" pitchFamily="34" charset="0"/>
              </a:rPr>
              <a:t>Overview of the </a:t>
            </a:r>
            <a:r>
              <a:rPr lang="en-US" sz="3600" dirty="0" smtClean="0">
                <a:latin typeface="Arial" panose="020B0604020202020204" pitchFamily="34" charset="0"/>
              </a:rPr>
              <a:t>Beamline</a:t>
            </a:r>
            <a:endParaRPr lang="en-US" sz="3600" dirty="0">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solidFill>
                  <a:srgbClr val="C00000"/>
                </a:solidFill>
                <a:latin typeface="Arial" panose="020B0604020202020204" pitchFamily="34" charset="0"/>
              </a:rPr>
              <a:t>PRT Structure</a:t>
            </a:r>
            <a:endParaRPr lang="en-US" sz="3600" dirty="0">
              <a:solidFill>
                <a:srgbClr val="C00000"/>
              </a:solidFill>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latin typeface="Arial" panose="020B0604020202020204" pitchFamily="34" charset="0"/>
              </a:rPr>
              <a:t>Scheduling </a:t>
            </a:r>
            <a:r>
              <a:rPr lang="en-US" sz="3600" dirty="0">
                <a:latin typeface="Arial" panose="020B0604020202020204" pitchFamily="34" charset="0"/>
              </a:rPr>
              <a:t>and </a:t>
            </a:r>
            <a:r>
              <a:rPr lang="en-US" sz="3600" dirty="0" smtClean="0">
                <a:latin typeface="Arial" panose="020B0604020202020204" pitchFamily="34" charset="0"/>
              </a:rPr>
              <a:t>Allocation</a:t>
            </a:r>
            <a:endParaRPr lang="en-US" sz="3600" dirty="0">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latin typeface="Arial" panose="020B0604020202020204" pitchFamily="34" charset="0"/>
              </a:rPr>
              <a:t>Future </a:t>
            </a:r>
            <a:r>
              <a:rPr lang="en-US" sz="3600" dirty="0">
                <a:latin typeface="Arial" panose="020B0604020202020204" pitchFamily="34" charset="0"/>
              </a:rPr>
              <a:t>upgrade </a:t>
            </a:r>
            <a:r>
              <a:rPr lang="en-US" sz="3600" dirty="0" smtClean="0">
                <a:latin typeface="Arial" panose="020B0604020202020204" pitchFamily="34" charset="0"/>
              </a:rPr>
              <a:t>plans</a:t>
            </a:r>
          </a:p>
          <a:p>
            <a:pPr marL="285750" lvl="0" indent="-285750">
              <a:lnSpc>
                <a:spcPct val="150000"/>
              </a:lnSpc>
              <a:buFont typeface="Arial" panose="020B0604020202020204" pitchFamily="34" charset="0"/>
              <a:buChar char="•"/>
            </a:pPr>
            <a:r>
              <a:rPr lang="en-US" sz="3600" dirty="0" smtClean="0">
                <a:latin typeface="Arial" panose="020B0604020202020204" pitchFamily="34" charset="0"/>
              </a:rPr>
              <a:t>Financial report</a:t>
            </a:r>
            <a:endParaRPr lang="en-US" sz="3600" dirty="0">
              <a:latin typeface="Arial" panose="020B0604020202020204" pitchFamily="34" charset="0"/>
            </a:endParaRPr>
          </a:p>
        </p:txBody>
      </p:sp>
    </p:spTree>
    <p:extLst>
      <p:ext uri="{BB962C8B-B14F-4D97-AF65-F5344CB8AC3E}">
        <p14:creationId xmlns:p14="http://schemas.microsoft.com/office/powerpoint/2010/main" val="3500378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ALS 8.3.1 MRPI Business meeting</a:t>
            </a:r>
            <a:endParaRPr lang="en-US" dirty="0"/>
          </a:p>
        </p:txBody>
      </p:sp>
      <p:sp>
        <p:nvSpPr>
          <p:cNvPr id="4" name="TextBox 3"/>
          <p:cNvSpPr txBox="1"/>
          <p:nvPr/>
        </p:nvSpPr>
        <p:spPr>
          <a:xfrm>
            <a:off x="442913" y="1971675"/>
            <a:ext cx="7743825"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600" dirty="0">
                <a:solidFill>
                  <a:srgbClr val="C00000"/>
                </a:solidFill>
                <a:latin typeface="Arial" panose="020B0604020202020204" pitchFamily="34" charset="0"/>
              </a:rPr>
              <a:t>Overview of the </a:t>
            </a:r>
            <a:r>
              <a:rPr lang="en-US" sz="3600" dirty="0" smtClean="0">
                <a:solidFill>
                  <a:srgbClr val="C00000"/>
                </a:solidFill>
                <a:latin typeface="Arial" panose="020B0604020202020204" pitchFamily="34" charset="0"/>
              </a:rPr>
              <a:t>Beamline</a:t>
            </a:r>
            <a:endParaRPr lang="en-US" sz="3600" dirty="0">
              <a:solidFill>
                <a:srgbClr val="C00000"/>
              </a:solidFill>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solidFill>
                  <a:prstClr val="black"/>
                </a:solidFill>
                <a:latin typeface="Arial" panose="020B0604020202020204" pitchFamily="34" charset="0"/>
              </a:rPr>
              <a:t>PRT Structure</a:t>
            </a:r>
            <a:endParaRPr lang="en-US" sz="3600" dirty="0">
              <a:solidFill>
                <a:prstClr val="black"/>
              </a:solidFill>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solidFill>
                  <a:prstClr val="black"/>
                </a:solidFill>
                <a:latin typeface="Arial" panose="020B0604020202020204" pitchFamily="34" charset="0"/>
              </a:rPr>
              <a:t>Scheduling </a:t>
            </a:r>
            <a:r>
              <a:rPr lang="en-US" sz="3600" dirty="0">
                <a:solidFill>
                  <a:prstClr val="black"/>
                </a:solidFill>
                <a:latin typeface="Arial" panose="020B0604020202020204" pitchFamily="34" charset="0"/>
              </a:rPr>
              <a:t>and </a:t>
            </a:r>
            <a:r>
              <a:rPr lang="en-US" sz="3600" dirty="0" smtClean="0">
                <a:solidFill>
                  <a:prstClr val="black"/>
                </a:solidFill>
                <a:latin typeface="Arial" panose="020B0604020202020204" pitchFamily="34" charset="0"/>
              </a:rPr>
              <a:t>Allocation</a:t>
            </a:r>
            <a:endParaRPr lang="en-US" sz="3600" dirty="0">
              <a:solidFill>
                <a:prstClr val="black"/>
              </a:solidFill>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solidFill>
                  <a:prstClr val="black"/>
                </a:solidFill>
                <a:latin typeface="Arial" panose="020B0604020202020204" pitchFamily="34" charset="0"/>
              </a:rPr>
              <a:t>Future </a:t>
            </a:r>
            <a:r>
              <a:rPr lang="en-US" sz="3600" dirty="0">
                <a:solidFill>
                  <a:prstClr val="black"/>
                </a:solidFill>
                <a:latin typeface="Arial" panose="020B0604020202020204" pitchFamily="34" charset="0"/>
              </a:rPr>
              <a:t>upgrade </a:t>
            </a:r>
            <a:r>
              <a:rPr lang="en-US" sz="3600" dirty="0" smtClean="0">
                <a:solidFill>
                  <a:prstClr val="black"/>
                </a:solidFill>
                <a:latin typeface="Arial" panose="020B0604020202020204" pitchFamily="34" charset="0"/>
              </a:rPr>
              <a:t>plans</a:t>
            </a:r>
          </a:p>
          <a:p>
            <a:pPr marL="285750" indent="-285750">
              <a:lnSpc>
                <a:spcPct val="150000"/>
              </a:lnSpc>
              <a:buFont typeface="Arial" panose="020B0604020202020204" pitchFamily="34" charset="0"/>
              <a:buChar char="•"/>
            </a:pPr>
            <a:r>
              <a:rPr lang="en-US" sz="3600" dirty="0" smtClean="0">
                <a:solidFill>
                  <a:prstClr val="black"/>
                </a:solidFill>
                <a:latin typeface="Arial" panose="020B0604020202020204" pitchFamily="34" charset="0"/>
              </a:rPr>
              <a:t>Financial report</a:t>
            </a:r>
            <a:endParaRPr lang="en-US" sz="3600" dirty="0">
              <a:solidFill>
                <a:prstClr val="black"/>
              </a:solidFill>
              <a:latin typeface="Arial" panose="020B0604020202020204" pitchFamily="34" charset="0"/>
            </a:endParaRPr>
          </a:p>
        </p:txBody>
      </p:sp>
    </p:spTree>
    <p:extLst>
      <p:ext uri="{BB962C8B-B14F-4D97-AF65-F5344CB8AC3E}">
        <p14:creationId xmlns:p14="http://schemas.microsoft.com/office/powerpoint/2010/main" val="8698696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4648200" y="2667000"/>
            <a:ext cx="1524451" cy="992982"/>
            <a:chOff x="7240930" y="4724400"/>
            <a:chExt cx="1524451" cy="992982"/>
          </a:xfrm>
        </p:grpSpPr>
        <p:sp>
          <p:nvSpPr>
            <p:cNvPr id="74" name="Freeform 73"/>
            <p:cNvSpPr/>
            <p:nvPr/>
          </p:nvSpPr>
          <p:spPr>
            <a:xfrm>
              <a:off x="7240930" y="4724400"/>
              <a:ext cx="1524451" cy="992982"/>
            </a:xfrm>
            <a:custGeom>
              <a:avLst/>
              <a:gdLst>
                <a:gd name="connsiteX0" fmla="*/ 1631403 w 1671509"/>
                <a:gd name="connsiteY0" fmla="*/ 214680 h 1028892"/>
                <a:gd name="connsiteX1" fmla="*/ 1476622 w 1671509"/>
                <a:gd name="connsiteY1" fmla="*/ 69423 h 1028892"/>
                <a:gd name="connsiteX2" fmla="*/ 107403 w 1671509"/>
                <a:gd name="connsiteY2" fmla="*/ 67042 h 1028892"/>
                <a:gd name="connsiteX3" fmla="*/ 107403 w 1671509"/>
                <a:gd name="connsiteY3" fmla="*/ 905242 h 1028892"/>
                <a:gd name="connsiteX4" fmla="*/ 262185 w 1671509"/>
                <a:gd name="connsiteY4" fmla="*/ 1024305 h 1028892"/>
                <a:gd name="connsiteX5" fmla="*/ 262185 w 1671509"/>
                <a:gd name="connsiteY5" fmla="*/ 1024305 h 1028892"/>
                <a:gd name="connsiteX0" fmla="*/ 1631403 w 1671509"/>
                <a:gd name="connsiteY0" fmla="*/ 214680 h 1060024"/>
                <a:gd name="connsiteX1" fmla="*/ 1476622 w 1671509"/>
                <a:gd name="connsiteY1" fmla="*/ 69423 h 1060024"/>
                <a:gd name="connsiteX2" fmla="*/ 107403 w 1671509"/>
                <a:gd name="connsiteY2" fmla="*/ 67042 h 1060024"/>
                <a:gd name="connsiteX3" fmla="*/ 107403 w 1671509"/>
                <a:gd name="connsiteY3" fmla="*/ 905242 h 1060024"/>
                <a:gd name="connsiteX4" fmla="*/ 262185 w 1671509"/>
                <a:gd name="connsiteY4" fmla="*/ 1024305 h 1060024"/>
                <a:gd name="connsiteX5" fmla="*/ 257422 w 1671509"/>
                <a:gd name="connsiteY5" fmla="*/ 1060024 h 1060024"/>
                <a:gd name="connsiteX0" fmla="*/ 1631212 w 1671318"/>
                <a:gd name="connsiteY0" fmla="*/ 214680 h 1060024"/>
                <a:gd name="connsiteX1" fmla="*/ 1476431 w 1671318"/>
                <a:gd name="connsiteY1" fmla="*/ 69423 h 1060024"/>
                <a:gd name="connsiteX2" fmla="*/ 107212 w 1671318"/>
                <a:gd name="connsiteY2" fmla="*/ 67042 h 1060024"/>
                <a:gd name="connsiteX3" fmla="*/ 107212 w 1671318"/>
                <a:gd name="connsiteY3" fmla="*/ 905242 h 1060024"/>
                <a:gd name="connsiteX4" fmla="*/ 257231 w 1671318"/>
                <a:gd name="connsiteY4" fmla="*/ 1060024 h 1060024"/>
                <a:gd name="connsiteX0" fmla="*/ 1631212 w 1671318"/>
                <a:gd name="connsiteY0" fmla="*/ 214680 h 1060024"/>
                <a:gd name="connsiteX1" fmla="*/ 1476431 w 1671318"/>
                <a:gd name="connsiteY1" fmla="*/ 69423 h 1060024"/>
                <a:gd name="connsiteX2" fmla="*/ 107212 w 1671318"/>
                <a:gd name="connsiteY2" fmla="*/ 67042 h 1060024"/>
                <a:gd name="connsiteX3" fmla="*/ 107212 w 1671318"/>
                <a:gd name="connsiteY3" fmla="*/ 905242 h 1060024"/>
                <a:gd name="connsiteX4" fmla="*/ 257231 w 1671318"/>
                <a:gd name="connsiteY4" fmla="*/ 1060024 h 1060024"/>
                <a:gd name="connsiteX0" fmla="*/ 1631212 w 1671318"/>
                <a:gd name="connsiteY0" fmla="*/ 214680 h 1060024"/>
                <a:gd name="connsiteX1" fmla="*/ 1476431 w 1671318"/>
                <a:gd name="connsiteY1" fmla="*/ 69423 h 1060024"/>
                <a:gd name="connsiteX2" fmla="*/ 107212 w 1671318"/>
                <a:gd name="connsiteY2" fmla="*/ 67042 h 1060024"/>
                <a:gd name="connsiteX3" fmla="*/ 107212 w 1671318"/>
                <a:gd name="connsiteY3" fmla="*/ 905242 h 1060024"/>
                <a:gd name="connsiteX4" fmla="*/ 257231 w 1671318"/>
                <a:gd name="connsiteY4" fmla="*/ 1060024 h 1060024"/>
                <a:gd name="connsiteX0" fmla="*/ 1625689 w 1665795"/>
                <a:gd name="connsiteY0" fmla="*/ 214680 h 1060024"/>
                <a:gd name="connsiteX1" fmla="*/ 1470908 w 1665795"/>
                <a:gd name="connsiteY1" fmla="*/ 69423 h 1060024"/>
                <a:gd name="connsiteX2" fmla="*/ 101689 w 1665795"/>
                <a:gd name="connsiteY2" fmla="*/ 67042 h 1060024"/>
                <a:gd name="connsiteX3" fmla="*/ 101689 w 1665795"/>
                <a:gd name="connsiteY3" fmla="*/ 905242 h 1060024"/>
                <a:gd name="connsiteX4" fmla="*/ 251708 w 1665795"/>
                <a:gd name="connsiteY4" fmla="*/ 1060024 h 1060024"/>
                <a:gd name="connsiteX0" fmla="*/ 1625689 w 1665795"/>
                <a:gd name="connsiteY0" fmla="*/ 214680 h 1060024"/>
                <a:gd name="connsiteX1" fmla="*/ 1470908 w 1665795"/>
                <a:gd name="connsiteY1" fmla="*/ 69423 h 1060024"/>
                <a:gd name="connsiteX2" fmla="*/ 101689 w 1665795"/>
                <a:gd name="connsiteY2" fmla="*/ 67042 h 1060024"/>
                <a:gd name="connsiteX3" fmla="*/ 101689 w 1665795"/>
                <a:gd name="connsiteY3" fmla="*/ 905242 h 1060024"/>
                <a:gd name="connsiteX4" fmla="*/ 251708 w 1665795"/>
                <a:gd name="connsiteY4" fmla="*/ 1060024 h 1060024"/>
                <a:gd name="connsiteX0" fmla="*/ 1524451 w 1564557"/>
                <a:gd name="connsiteY0" fmla="*/ 214680 h 1060024"/>
                <a:gd name="connsiteX1" fmla="*/ 1369670 w 1564557"/>
                <a:gd name="connsiteY1" fmla="*/ 69423 h 1060024"/>
                <a:gd name="connsiteX2" fmla="*/ 451 w 1564557"/>
                <a:gd name="connsiteY2" fmla="*/ 67042 h 1060024"/>
                <a:gd name="connsiteX3" fmla="*/ 451 w 1564557"/>
                <a:gd name="connsiteY3" fmla="*/ 905242 h 1060024"/>
                <a:gd name="connsiteX4" fmla="*/ 150470 w 1564557"/>
                <a:gd name="connsiteY4" fmla="*/ 1060024 h 1060024"/>
                <a:gd name="connsiteX0" fmla="*/ 1524451 w 1564557"/>
                <a:gd name="connsiteY0" fmla="*/ 155514 h 1000858"/>
                <a:gd name="connsiteX1" fmla="*/ 1369670 w 1564557"/>
                <a:gd name="connsiteY1" fmla="*/ 10257 h 1000858"/>
                <a:gd name="connsiteX2" fmla="*/ 451 w 1564557"/>
                <a:gd name="connsiteY2" fmla="*/ 7876 h 1000858"/>
                <a:gd name="connsiteX3" fmla="*/ 451 w 1564557"/>
                <a:gd name="connsiteY3" fmla="*/ 846076 h 1000858"/>
                <a:gd name="connsiteX4" fmla="*/ 150470 w 1564557"/>
                <a:gd name="connsiteY4" fmla="*/ 1000858 h 1000858"/>
                <a:gd name="connsiteX0" fmla="*/ 1524451 w 1564557"/>
                <a:gd name="connsiteY0" fmla="*/ 155514 h 1000858"/>
                <a:gd name="connsiteX1" fmla="*/ 1369670 w 1564557"/>
                <a:gd name="connsiteY1" fmla="*/ 10257 h 1000858"/>
                <a:gd name="connsiteX2" fmla="*/ 451 w 1564557"/>
                <a:gd name="connsiteY2" fmla="*/ 7876 h 1000858"/>
                <a:gd name="connsiteX3" fmla="*/ 451 w 1564557"/>
                <a:gd name="connsiteY3" fmla="*/ 846076 h 1000858"/>
                <a:gd name="connsiteX4" fmla="*/ 150470 w 1564557"/>
                <a:gd name="connsiteY4" fmla="*/ 1000858 h 1000858"/>
                <a:gd name="connsiteX0" fmla="*/ 1524451 w 1564557"/>
                <a:gd name="connsiteY0" fmla="*/ 147638 h 992982"/>
                <a:gd name="connsiteX1" fmla="*/ 1369670 w 1564557"/>
                <a:gd name="connsiteY1" fmla="*/ 2381 h 992982"/>
                <a:gd name="connsiteX2" fmla="*/ 451 w 1564557"/>
                <a:gd name="connsiteY2" fmla="*/ 0 h 992982"/>
                <a:gd name="connsiteX3" fmla="*/ 451 w 1564557"/>
                <a:gd name="connsiteY3" fmla="*/ 838200 h 992982"/>
                <a:gd name="connsiteX4" fmla="*/ 150470 w 1564557"/>
                <a:gd name="connsiteY4" fmla="*/ 992982 h 992982"/>
                <a:gd name="connsiteX0" fmla="*/ 1524451 w 1541904"/>
                <a:gd name="connsiteY0" fmla="*/ 147638 h 992982"/>
                <a:gd name="connsiteX1" fmla="*/ 1369670 w 1541904"/>
                <a:gd name="connsiteY1" fmla="*/ 2381 h 992982"/>
                <a:gd name="connsiteX2" fmla="*/ 451 w 1541904"/>
                <a:gd name="connsiteY2" fmla="*/ 0 h 992982"/>
                <a:gd name="connsiteX3" fmla="*/ 451 w 1541904"/>
                <a:gd name="connsiteY3" fmla="*/ 838200 h 992982"/>
                <a:gd name="connsiteX4" fmla="*/ 150470 w 1541904"/>
                <a:gd name="connsiteY4" fmla="*/ 992982 h 992982"/>
                <a:gd name="connsiteX0" fmla="*/ 1524451 w 1524451"/>
                <a:gd name="connsiteY0" fmla="*/ 147638 h 992982"/>
                <a:gd name="connsiteX1" fmla="*/ 1369670 w 1524451"/>
                <a:gd name="connsiteY1" fmla="*/ 2381 h 992982"/>
                <a:gd name="connsiteX2" fmla="*/ 451 w 1524451"/>
                <a:gd name="connsiteY2" fmla="*/ 0 h 992982"/>
                <a:gd name="connsiteX3" fmla="*/ 451 w 1524451"/>
                <a:gd name="connsiteY3" fmla="*/ 838200 h 992982"/>
                <a:gd name="connsiteX4" fmla="*/ 150470 w 1524451"/>
                <a:gd name="connsiteY4" fmla="*/ 992982 h 992982"/>
                <a:gd name="connsiteX0" fmla="*/ 1524451 w 1524451"/>
                <a:gd name="connsiteY0" fmla="*/ 147638 h 992982"/>
                <a:gd name="connsiteX1" fmla="*/ 1369670 w 1524451"/>
                <a:gd name="connsiteY1" fmla="*/ 2381 h 992982"/>
                <a:gd name="connsiteX2" fmla="*/ 451 w 1524451"/>
                <a:gd name="connsiteY2" fmla="*/ 0 h 992982"/>
                <a:gd name="connsiteX3" fmla="*/ 451 w 1524451"/>
                <a:gd name="connsiteY3" fmla="*/ 838200 h 992982"/>
                <a:gd name="connsiteX4" fmla="*/ 150470 w 1524451"/>
                <a:gd name="connsiteY4" fmla="*/ 992982 h 992982"/>
                <a:gd name="connsiteX5" fmla="*/ 1524451 w 1524451"/>
                <a:gd name="connsiteY5" fmla="*/ 147638 h 99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451" h="992982">
                  <a:moveTo>
                    <a:pt x="1524451" y="147638"/>
                  </a:moveTo>
                  <a:cubicBezTo>
                    <a:pt x="1369272" y="6349"/>
                    <a:pt x="1516513" y="143668"/>
                    <a:pt x="1369670" y="2381"/>
                  </a:cubicBezTo>
                  <a:lnTo>
                    <a:pt x="451" y="0"/>
                  </a:lnTo>
                  <a:cubicBezTo>
                    <a:pt x="848" y="51197"/>
                    <a:pt x="-739" y="665559"/>
                    <a:pt x="451" y="838200"/>
                  </a:cubicBezTo>
                  <a:cubicBezTo>
                    <a:pt x="142135" y="989410"/>
                    <a:pt x="119216" y="960736"/>
                    <a:pt x="150470" y="992982"/>
                  </a:cubicBezTo>
                  <a:lnTo>
                    <a:pt x="1524451" y="147638"/>
                  </a:lnTo>
                  <a:close/>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7391400" y="4876800"/>
              <a:ext cx="1371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rPr>
                <a:t>8.3.1</a:t>
              </a:r>
              <a:endParaRPr lang="en-US" sz="3600" b="1" dirty="0">
                <a:latin typeface="Arial" panose="020B0604020202020204" pitchFamily="34" charset="0"/>
              </a:endParaRPr>
            </a:p>
          </p:txBody>
        </p:sp>
        <p:cxnSp>
          <p:nvCxnSpPr>
            <p:cNvPr id="76" name="Straight Connector 75"/>
            <p:cNvCxnSpPr>
              <a:endCxn id="74" idx="2"/>
            </p:cNvCxnSpPr>
            <p:nvPr/>
          </p:nvCxnSpPr>
          <p:spPr>
            <a:xfrm flipH="1" flipV="1">
              <a:off x="7241381" y="4724400"/>
              <a:ext cx="150019" cy="15240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685800" y="1"/>
            <a:ext cx="7772400" cy="1066799"/>
          </a:xfrm>
        </p:spPr>
        <p:txBody>
          <a:bodyPr>
            <a:normAutofit/>
          </a:bodyPr>
          <a:lstStyle/>
          <a:p>
            <a:r>
              <a:rPr lang="en-US" sz="6000" dirty="0" smtClean="0"/>
              <a:t>What is a PRT?</a:t>
            </a:r>
            <a:endParaRPr lang="en-US" sz="6000" dirty="0"/>
          </a:p>
        </p:txBody>
      </p:sp>
      <p:sp>
        <p:nvSpPr>
          <p:cNvPr id="3" name="TextBox 2"/>
          <p:cNvSpPr txBox="1"/>
          <p:nvPr/>
        </p:nvSpPr>
        <p:spPr>
          <a:xfrm>
            <a:off x="1828800" y="1143000"/>
            <a:ext cx="5415265" cy="584775"/>
          </a:xfrm>
          <a:prstGeom prst="rect">
            <a:avLst/>
          </a:prstGeom>
          <a:noFill/>
        </p:spPr>
        <p:txBody>
          <a:bodyPr wrap="none" rtlCol="0">
            <a:spAutoFit/>
          </a:bodyPr>
          <a:lstStyle/>
          <a:p>
            <a:r>
              <a:rPr lang="en-US" sz="3200" dirty="0" smtClean="0">
                <a:latin typeface="Arial" panose="020B0604020202020204" pitchFamily="34" charset="0"/>
              </a:rPr>
              <a:t>Participating Research Team</a:t>
            </a:r>
            <a:endParaRPr lang="en-US" sz="3200" dirty="0">
              <a:latin typeface="Arial" panose="020B0604020202020204" pitchFamily="34" charset="0"/>
            </a:endParaRPr>
          </a:p>
        </p:txBody>
      </p:sp>
      <p:sp>
        <p:nvSpPr>
          <p:cNvPr id="60" name="Rounded Rectangle 59"/>
          <p:cNvSpPr/>
          <p:nvPr/>
        </p:nvSpPr>
        <p:spPr>
          <a:xfrm>
            <a:off x="381000" y="2286000"/>
            <a:ext cx="3048000" cy="1447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Advanced</a:t>
            </a:r>
          </a:p>
          <a:p>
            <a:pPr algn="ctr"/>
            <a:r>
              <a:rPr lang="en-US" sz="3200" dirty="0" smtClean="0">
                <a:solidFill>
                  <a:schemeClr val="tx1"/>
                </a:solidFill>
                <a:latin typeface="Arial" panose="020B0604020202020204" pitchFamily="34" charset="0"/>
              </a:rPr>
              <a:t>Light Source</a:t>
            </a:r>
          </a:p>
        </p:txBody>
      </p:sp>
      <p:cxnSp>
        <p:nvCxnSpPr>
          <p:cNvPr id="72" name="Straight Arrow Connector 71"/>
          <p:cNvCxnSpPr/>
          <p:nvPr/>
        </p:nvCxnSpPr>
        <p:spPr>
          <a:xfrm>
            <a:off x="3429000" y="3276600"/>
            <a:ext cx="1295400" cy="0"/>
          </a:xfrm>
          <a:prstGeom prst="straightConnector1">
            <a:avLst/>
          </a:prstGeom>
          <a:ln w="5715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77" name="Rounded Rectangle 76"/>
          <p:cNvSpPr/>
          <p:nvPr/>
        </p:nvSpPr>
        <p:spPr>
          <a:xfrm>
            <a:off x="4495800" y="3886200"/>
            <a:ext cx="4419600" cy="27432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600" dirty="0" smtClean="0">
                <a:solidFill>
                  <a:schemeClr val="tx1"/>
                </a:solidFill>
                <a:latin typeface="Arial" panose="020B0604020202020204" pitchFamily="34" charset="0"/>
              </a:rPr>
              <a:t>PRT</a:t>
            </a:r>
            <a:endParaRPr lang="en-US" sz="2000" dirty="0" smtClean="0">
              <a:solidFill>
                <a:schemeClr val="tx1"/>
              </a:solidFill>
              <a:latin typeface="Arial" panose="020B0604020202020204" pitchFamily="34" charset="0"/>
            </a:endParaRPr>
          </a:p>
        </p:txBody>
      </p:sp>
      <p:sp>
        <p:nvSpPr>
          <p:cNvPr id="78" name="Rounded Rectangle 77"/>
          <p:cNvSpPr/>
          <p:nvPr/>
        </p:nvSpPr>
        <p:spPr>
          <a:xfrm>
            <a:off x="152400" y="4267200"/>
            <a:ext cx="3910012" cy="1752600"/>
          </a:xfrm>
          <a:prstGeom prst="roundRect">
            <a:avLst>
              <a:gd name="adj" fmla="val 5000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Memorandum</a:t>
            </a:r>
          </a:p>
          <a:p>
            <a:pPr algn="ctr"/>
            <a:r>
              <a:rPr lang="en-US" sz="3200" dirty="0">
                <a:solidFill>
                  <a:schemeClr val="tx1"/>
                </a:solidFill>
                <a:latin typeface="Arial" panose="020B0604020202020204" pitchFamily="34" charset="0"/>
              </a:rPr>
              <a:t>o</a:t>
            </a:r>
            <a:r>
              <a:rPr lang="en-US" sz="3200" dirty="0" smtClean="0">
                <a:solidFill>
                  <a:schemeClr val="tx1"/>
                </a:solidFill>
                <a:latin typeface="Arial" panose="020B0604020202020204" pitchFamily="34" charset="0"/>
              </a:rPr>
              <a:t>f Understanding</a:t>
            </a:r>
          </a:p>
          <a:p>
            <a:pPr algn="ctr"/>
            <a:r>
              <a:rPr lang="en-US" sz="3200" dirty="0" smtClean="0">
                <a:solidFill>
                  <a:schemeClr val="tx1"/>
                </a:solidFill>
                <a:latin typeface="Arial" panose="020B0604020202020204" pitchFamily="34" charset="0"/>
              </a:rPr>
              <a:t>(MOU)</a:t>
            </a:r>
          </a:p>
        </p:txBody>
      </p:sp>
      <p:sp>
        <p:nvSpPr>
          <p:cNvPr id="79" name="Rounded Rectangle 78"/>
          <p:cNvSpPr/>
          <p:nvPr/>
        </p:nvSpPr>
        <p:spPr>
          <a:xfrm>
            <a:off x="6172200" y="4724400"/>
            <a:ext cx="1447800" cy="533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UCSF</a:t>
            </a:r>
            <a:endParaRPr lang="en-US" sz="3200" dirty="0">
              <a:solidFill>
                <a:schemeClr val="tx1"/>
              </a:solidFill>
              <a:latin typeface="Arial" panose="020B0604020202020204" pitchFamily="34" charset="0"/>
            </a:endParaRPr>
          </a:p>
        </p:txBody>
      </p:sp>
      <p:sp>
        <p:nvSpPr>
          <p:cNvPr id="80" name="Rounded Rectangle 79"/>
          <p:cNvSpPr/>
          <p:nvPr/>
        </p:nvSpPr>
        <p:spPr>
          <a:xfrm>
            <a:off x="4724400" y="4724400"/>
            <a:ext cx="1295400" cy="533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UCB</a:t>
            </a:r>
            <a:endParaRPr lang="en-US" sz="3200" dirty="0">
              <a:solidFill>
                <a:schemeClr val="tx1"/>
              </a:solidFill>
              <a:latin typeface="Arial" panose="020B0604020202020204" pitchFamily="34" charset="0"/>
            </a:endParaRPr>
          </a:p>
        </p:txBody>
      </p:sp>
      <p:sp>
        <p:nvSpPr>
          <p:cNvPr id="81" name="Rounded Rectangle 80"/>
          <p:cNvSpPr/>
          <p:nvPr/>
        </p:nvSpPr>
        <p:spPr>
          <a:xfrm>
            <a:off x="4724400" y="5334000"/>
            <a:ext cx="3048000" cy="5334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Arial" panose="020B0604020202020204" pitchFamily="34" charset="0"/>
              </a:rPr>
              <a:t>Plexxikon</a:t>
            </a:r>
            <a:r>
              <a:rPr lang="en-US" sz="3200" dirty="0" smtClean="0">
                <a:solidFill>
                  <a:schemeClr val="tx1"/>
                </a:solidFill>
                <a:latin typeface="Arial" panose="020B0604020202020204" pitchFamily="34" charset="0"/>
              </a:rPr>
              <a:t> Inc.</a:t>
            </a:r>
            <a:endParaRPr lang="en-US" sz="3200" dirty="0">
              <a:solidFill>
                <a:schemeClr val="tx1"/>
              </a:solidFill>
              <a:latin typeface="Arial" panose="020B0604020202020204" pitchFamily="34" charset="0"/>
            </a:endParaRPr>
          </a:p>
        </p:txBody>
      </p:sp>
      <p:sp>
        <p:nvSpPr>
          <p:cNvPr id="82" name="Rounded Rectangle 81"/>
          <p:cNvSpPr/>
          <p:nvPr/>
        </p:nvSpPr>
        <p:spPr>
          <a:xfrm>
            <a:off x="4724400" y="5943600"/>
            <a:ext cx="3886200" cy="533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MD Anderson CRC</a:t>
            </a:r>
            <a:endParaRPr lang="en-US" sz="3200" dirty="0">
              <a:solidFill>
                <a:schemeClr val="tx1"/>
              </a:solidFill>
              <a:latin typeface="Arial" panose="020B0604020202020204" pitchFamily="34" charset="0"/>
            </a:endParaRPr>
          </a:p>
        </p:txBody>
      </p:sp>
      <p:sp>
        <p:nvSpPr>
          <p:cNvPr id="83" name="Freeform 82"/>
          <p:cNvSpPr/>
          <p:nvPr/>
        </p:nvSpPr>
        <p:spPr>
          <a:xfrm>
            <a:off x="3070334" y="3745822"/>
            <a:ext cx="1414581" cy="892709"/>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369427 w 819370"/>
              <a:gd name="connsiteY0" fmla="*/ 0 h 1857827"/>
              <a:gd name="connsiteX1" fmla="*/ 6569 w 819370"/>
              <a:gd name="connsiteY1" fmla="*/ 1523999 h 1857827"/>
              <a:gd name="connsiteX2" fmla="*/ 819370 w 819370"/>
              <a:gd name="connsiteY2" fmla="*/ 1857827 h 1857827"/>
              <a:gd name="connsiteX0" fmla="*/ 0 w 560101"/>
              <a:gd name="connsiteY0" fmla="*/ 0 h 1857827"/>
              <a:gd name="connsiteX1" fmla="*/ 551542 w 560101"/>
              <a:gd name="connsiteY1" fmla="*/ 943427 h 1857827"/>
              <a:gd name="connsiteX2" fmla="*/ 449943 w 560101"/>
              <a:gd name="connsiteY2" fmla="*/ 1857827 h 1857827"/>
              <a:gd name="connsiteX0" fmla="*/ 0 w 577851"/>
              <a:gd name="connsiteY0" fmla="*/ 0 h 1857827"/>
              <a:gd name="connsiteX1" fmla="*/ 551542 w 577851"/>
              <a:gd name="connsiteY1" fmla="*/ 943427 h 1857827"/>
              <a:gd name="connsiteX2" fmla="*/ 449943 w 577851"/>
              <a:gd name="connsiteY2" fmla="*/ 1857827 h 1857827"/>
              <a:gd name="connsiteX0" fmla="*/ 0 w 801681"/>
              <a:gd name="connsiteY0" fmla="*/ 0 h 1857827"/>
              <a:gd name="connsiteX1" fmla="*/ 551542 w 801681"/>
              <a:gd name="connsiteY1" fmla="*/ 943427 h 1857827"/>
              <a:gd name="connsiteX2" fmla="*/ 783772 w 801681"/>
              <a:gd name="connsiteY2" fmla="*/ 1857827 h 1857827"/>
              <a:gd name="connsiteX0" fmla="*/ 0 w 2614617"/>
              <a:gd name="connsiteY0" fmla="*/ 0 h 1672089"/>
              <a:gd name="connsiteX1" fmla="*/ 2308905 w 2614617"/>
              <a:gd name="connsiteY1" fmla="*/ 757689 h 1672089"/>
              <a:gd name="connsiteX2" fmla="*/ 2541135 w 2614617"/>
              <a:gd name="connsiteY2" fmla="*/ 1672089 h 1672089"/>
              <a:gd name="connsiteX0" fmla="*/ 314 w 2614931"/>
              <a:gd name="connsiteY0" fmla="*/ 0 h 1672089"/>
              <a:gd name="connsiteX1" fmla="*/ 2309219 w 2614931"/>
              <a:gd name="connsiteY1" fmla="*/ 757689 h 1672089"/>
              <a:gd name="connsiteX2" fmla="*/ 2541449 w 2614931"/>
              <a:gd name="connsiteY2" fmla="*/ 1672089 h 1672089"/>
              <a:gd name="connsiteX0" fmla="*/ 314 w 2614931"/>
              <a:gd name="connsiteY0" fmla="*/ 0 h 1500639"/>
              <a:gd name="connsiteX1" fmla="*/ 2309219 w 2614931"/>
              <a:gd name="connsiteY1" fmla="*/ 757689 h 1500639"/>
              <a:gd name="connsiteX2" fmla="*/ 2541449 w 2614931"/>
              <a:gd name="connsiteY2" fmla="*/ 1500639 h 1500639"/>
              <a:gd name="connsiteX0" fmla="*/ 314 w 2541449"/>
              <a:gd name="connsiteY0" fmla="*/ 0 h 1501454"/>
              <a:gd name="connsiteX1" fmla="*/ 2309219 w 2541449"/>
              <a:gd name="connsiteY1" fmla="*/ 757689 h 1501454"/>
              <a:gd name="connsiteX2" fmla="*/ 2541449 w 2541449"/>
              <a:gd name="connsiteY2" fmla="*/ 1500639 h 1501454"/>
              <a:gd name="connsiteX0" fmla="*/ 623 w 2541758"/>
              <a:gd name="connsiteY0" fmla="*/ 0 h 1501551"/>
              <a:gd name="connsiteX1" fmla="*/ 1352266 w 2541758"/>
              <a:gd name="connsiteY1" fmla="*/ 814839 h 1501551"/>
              <a:gd name="connsiteX2" fmla="*/ 2541758 w 2541758"/>
              <a:gd name="connsiteY2" fmla="*/ 1500639 h 1501551"/>
              <a:gd name="connsiteX0" fmla="*/ 10485 w 1422907"/>
              <a:gd name="connsiteY0" fmla="*/ 0 h 1487258"/>
              <a:gd name="connsiteX1" fmla="*/ 233415 w 1422907"/>
              <a:gd name="connsiteY1" fmla="*/ 800551 h 1487258"/>
              <a:gd name="connsiteX2" fmla="*/ 1422907 w 1422907"/>
              <a:gd name="connsiteY2" fmla="*/ 1486351 h 1487258"/>
              <a:gd name="connsiteX0" fmla="*/ 10485 w 1422907"/>
              <a:gd name="connsiteY0" fmla="*/ 0 h 865582"/>
              <a:gd name="connsiteX1" fmla="*/ 233415 w 1422907"/>
              <a:gd name="connsiteY1" fmla="*/ 800551 h 865582"/>
              <a:gd name="connsiteX2" fmla="*/ 1422907 w 1422907"/>
              <a:gd name="connsiteY2" fmla="*/ 800551 h 865582"/>
              <a:gd name="connsiteX0" fmla="*/ 2159 w 1414581"/>
              <a:gd name="connsiteY0" fmla="*/ 0 h 846831"/>
              <a:gd name="connsiteX1" fmla="*/ 467977 w 1414581"/>
              <a:gd name="connsiteY1" fmla="*/ 771976 h 846831"/>
              <a:gd name="connsiteX2" fmla="*/ 1414581 w 1414581"/>
              <a:gd name="connsiteY2" fmla="*/ 800551 h 846831"/>
              <a:gd name="connsiteX0" fmla="*/ 2159 w 1414581"/>
              <a:gd name="connsiteY0" fmla="*/ 0 h 892709"/>
              <a:gd name="connsiteX1" fmla="*/ 467977 w 1414581"/>
              <a:gd name="connsiteY1" fmla="*/ 814838 h 892709"/>
              <a:gd name="connsiteX2" fmla="*/ 1414581 w 1414581"/>
              <a:gd name="connsiteY2" fmla="*/ 843413 h 892709"/>
            </a:gdLst>
            <a:ahLst/>
            <a:cxnLst>
              <a:cxn ang="0">
                <a:pos x="connsiteX0" y="connsiteY0"/>
              </a:cxn>
              <a:cxn ang="0">
                <a:pos x="connsiteX1" y="connsiteY1"/>
              </a:cxn>
              <a:cxn ang="0">
                <a:pos x="connsiteX2" y="connsiteY2"/>
              </a:cxn>
            </a:cxnLst>
            <a:rect l="l" t="t" r="r" b="b"/>
            <a:pathLst>
              <a:path w="1414581" h="892709">
                <a:moveTo>
                  <a:pt x="2159" y="0"/>
                </a:moveTo>
                <a:cubicBezTo>
                  <a:pt x="-26340" y="493183"/>
                  <a:pt x="232573" y="674269"/>
                  <a:pt x="467977" y="814838"/>
                </a:cubicBezTo>
                <a:cubicBezTo>
                  <a:pt x="703381" y="955407"/>
                  <a:pt x="803772" y="867527"/>
                  <a:pt x="1414581" y="843413"/>
                </a:cubicBezTo>
              </a:path>
            </a:pathLst>
          </a:custGeom>
          <a:noFill/>
          <a:ln w="5715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6183883" y="3299679"/>
            <a:ext cx="1026998" cy="586972"/>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369427 w 819370"/>
              <a:gd name="connsiteY0" fmla="*/ 0 h 1857827"/>
              <a:gd name="connsiteX1" fmla="*/ 6569 w 819370"/>
              <a:gd name="connsiteY1" fmla="*/ 1523999 h 1857827"/>
              <a:gd name="connsiteX2" fmla="*/ 819370 w 819370"/>
              <a:gd name="connsiteY2" fmla="*/ 1857827 h 1857827"/>
              <a:gd name="connsiteX0" fmla="*/ 0 w 560101"/>
              <a:gd name="connsiteY0" fmla="*/ 0 h 1857827"/>
              <a:gd name="connsiteX1" fmla="*/ 551542 w 560101"/>
              <a:gd name="connsiteY1" fmla="*/ 943427 h 1857827"/>
              <a:gd name="connsiteX2" fmla="*/ 449943 w 560101"/>
              <a:gd name="connsiteY2" fmla="*/ 1857827 h 1857827"/>
              <a:gd name="connsiteX0" fmla="*/ 0 w 577851"/>
              <a:gd name="connsiteY0" fmla="*/ 0 h 1857827"/>
              <a:gd name="connsiteX1" fmla="*/ 551542 w 577851"/>
              <a:gd name="connsiteY1" fmla="*/ 943427 h 1857827"/>
              <a:gd name="connsiteX2" fmla="*/ 449943 w 577851"/>
              <a:gd name="connsiteY2" fmla="*/ 1857827 h 1857827"/>
              <a:gd name="connsiteX0" fmla="*/ 0 w 801681"/>
              <a:gd name="connsiteY0" fmla="*/ 0 h 1857827"/>
              <a:gd name="connsiteX1" fmla="*/ 551542 w 801681"/>
              <a:gd name="connsiteY1" fmla="*/ 943427 h 1857827"/>
              <a:gd name="connsiteX2" fmla="*/ 783772 w 801681"/>
              <a:gd name="connsiteY2" fmla="*/ 1857827 h 1857827"/>
              <a:gd name="connsiteX0" fmla="*/ 0 w 2614617"/>
              <a:gd name="connsiteY0" fmla="*/ 0 h 1672089"/>
              <a:gd name="connsiteX1" fmla="*/ 2308905 w 2614617"/>
              <a:gd name="connsiteY1" fmla="*/ 757689 h 1672089"/>
              <a:gd name="connsiteX2" fmla="*/ 2541135 w 2614617"/>
              <a:gd name="connsiteY2" fmla="*/ 1672089 h 1672089"/>
              <a:gd name="connsiteX0" fmla="*/ 314 w 2614931"/>
              <a:gd name="connsiteY0" fmla="*/ 0 h 1672089"/>
              <a:gd name="connsiteX1" fmla="*/ 2309219 w 2614931"/>
              <a:gd name="connsiteY1" fmla="*/ 757689 h 1672089"/>
              <a:gd name="connsiteX2" fmla="*/ 2541449 w 2614931"/>
              <a:gd name="connsiteY2" fmla="*/ 1672089 h 1672089"/>
              <a:gd name="connsiteX0" fmla="*/ 314 w 2614931"/>
              <a:gd name="connsiteY0" fmla="*/ 0 h 1500639"/>
              <a:gd name="connsiteX1" fmla="*/ 2309219 w 2614931"/>
              <a:gd name="connsiteY1" fmla="*/ 757689 h 1500639"/>
              <a:gd name="connsiteX2" fmla="*/ 2541449 w 2614931"/>
              <a:gd name="connsiteY2" fmla="*/ 1500639 h 1500639"/>
              <a:gd name="connsiteX0" fmla="*/ 314 w 2541449"/>
              <a:gd name="connsiteY0" fmla="*/ 0 h 1501454"/>
              <a:gd name="connsiteX1" fmla="*/ 2309219 w 2541449"/>
              <a:gd name="connsiteY1" fmla="*/ 757689 h 1501454"/>
              <a:gd name="connsiteX2" fmla="*/ 2541449 w 2541449"/>
              <a:gd name="connsiteY2" fmla="*/ 1500639 h 1501454"/>
              <a:gd name="connsiteX0" fmla="*/ 623 w 2541758"/>
              <a:gd name="connsiteY0" fmla="*/ 0 h 1501551"/>
              <a:gd name="connsiteX1" fmla="*/ 1352266 w 2541758"/>
              <a:gd name="connsiteY1" fmla="*/ 814839 h 1501551"/>
              <a:gd name="connsiteX2" fmla="*/ 2541758 w 2541758"/>
              <a:gd name="connsiteY2" fmla="*/ 1500639 h 1501551"/>
              <a:gd name="connsiteX0" fmla="*/ 10485 w 1422907"/>
              <a:gd name="connsiteY0" fmla="*/ 0 h 1487258"/>
              <a:gd name="connsiteX1" fmla="*/ 233415 w 1422907"/>
              <a:gd name="connsiteY1" fmla="*/ 800551 h 1487258"/>
              <a:gd name="connsiteX2" fmla="*/ 1422907 w 1422907"/>
              <a:gd name="connsiteY2" fmla="*/ 1486351 h 1487258"/>
              <a:gd name="connsiteX0" fmla="*/ 10485 w 1422907"/>
              <a:gd name="connsiteY0" fmla="*/ 0 h 865582"/>
              <a:gd name="connsiteX1" fmla="*/ 233415 w 1422907"/>
              <a:gd name="connsiteY1" fmla="*/ 800551 h 865582"/>
              <a:gd name="connsiteX2" fmla="*/ 1422907 w 1422907"/>
              <a:gd name="connsiteY2" fmla="*/ 800551 h 865582"/>
              <a:gd name="connsiteX0" fmla="*/ 2159 w 1414581"/>
              <a:gd name="connsiteY0" fmla="*/ 0 h 846831"/>
              <a:gd name="connsiteX1" fmla="*/ 467977 w 1414581"/>
              <a:gd name="connsiteY1" fmla="*/ 771976 h 846831"/>
              <a:gd name="connsiteX2" fmla="*/ 1414581 w 1414581"/>
              <a:gd name="connsiteY2" fmla="*/ 800551 h 846831"/>
              <a:gd name="connsiteX0" fmla="*/ 2159 w 1414581"/>
              <a:gd name="connsiteY0" fmla="*/ 0 h 892709"/>
              <a:gd name="connsiteX1" fmla="*/ 467977 w 1414581"/>
              <a:gd name="connsiteY1" fmla="*/ 814838 h 892709"/>
              <a:gd name="connsiteX2" fmla="*/ 1414581 w 1414581"/>
              <a:gd name="connsiteY2" fmla="*/ 843413 h 892709"/>
              <a:gd name="connsiteX0" fmla="*/ 1098 w 1742133"/>
              <a:gd name="connsiteY0" fmla="*/ 0 h 284554"/>
              <a:gd name="connsiteX1" fmla="*/ 795529 w 1742133"/>
              <a:gd name="connsiteY1" fmla="*/ 229051 h 284554"/>
              <a:gd name="connsiteX2" fmla="*/ 1742133 w 1742133"/>
              <a:gd name="connsiteY2" fmla="*/ 257626 h 284554"/>
              <a:gd name="connsiteX0" fmla="*/ 0 w 1741035"/>
              <a:gd name="connsiteY0" fmla="*/ 179 h 270713"/>
              <a:gd name="connsiteX1" fmla="*/ 794431 w 1741035"/>
              <a:gd name="connsiteY1" fmla="*/ 229230 h 270713"/>
              <a:gd name="connsiteX2" fmla="*/ 1741035 w 1741035"/>
              <a:gd name="connsiteY2" fmla="*/ 257805 h 270713"/>
              <a:gd name="connsiteX0" fmla="*/ 0 w 1741035"/>
              <a:gd name="connsiteY0" fmla="*/ 2576 h 260202"/>
              <a:gd name="connsiteX1" fmla="*/ 794431 w 1741035"/>
              <a:gd name="connsiteY1" fmla="*/ 231627 h 260202"/>
              <a:gd name="connsiteX2" fmla="*/ 1741035 w 1741035"/>
              <a:gd name="connsiteY2" fmla="*/ 260202 h 260202"/>
              <a:gd name="connsiteX0" fmla="*/ 0 w 1098097"/>
              <a:gd name="connsiteY0" fmla="*/ 229 h 515030"/>
              <a:gd name="connsiteX1" fmla="*/ 794431 w 1098097"/>
              <a:gd name="connsiteY1" fmla="*/ 229280 h 515030"/>
              <a:gd name="connsiteX2" fmla="*/ 1098097 w 1098097"/>
              <a:gd name="connsiteY2" fmla="*/ 515030 h 515030"/>
              <a:gd name="connsiteX0" fmla="*/ 0 w 1098097"/>
              <a:gd name="connsiteY0" fmla="*/ 39383 h 554184"/>
              <a:gd name="connsiteX1" fmla="*/ 794431 w 1098097"/>
              <a:gd name="connsiteY1" fmla="*/ 39834 h 554184"/>
              <a:gd name="connsiteX2" fmla="*/ 1098097 w 1098097"/>
              <a:gd name="connsiteY2" fmla="*/ 554184 h 554184"/>
              <a:gd name="connsiteX0" fmla="*/ 0 w 1098097"/>
              <a:gd name="connsiteY0" fmla="*/ 77455 h 592256"/>
              <a:gd name="connsiteX1" fmla="*/ 794431 w 1098097"/>
              <a:gd name="connsiteY1" fmla="*/ 77906 h 592256"/>
              <a:gd name="connsiteX2" fmla="*/ 1098097 w 1098097"/>
              <a:gd name="connsiteY2" fmla="*/ 592256 h 592256"/>
              <a:gd name="connsiteX0" fmla="*/ 0 w 1098097"/>
              <a:gd name="connsiteY0" fmla="*/ 33045 h 547846"/>
              <a:gd name="connsiteX1" fmla="*/ 794431 w 1098097"/>
              <a:gd name="connsiteY1" fmla="*/ 33496 h 547846"/>
              <a:gd name="connsiteX2" fmla="*/ 1098097 w 1098097"/>
              <a:gd name="connsiteY2" fmla="*/ 547846 h 547846"/>
              <a:gd name="connsiteX0" fmla="*/ 0 w 983797"/>
              <a:gd name="connsiteY0" fmla="*/ 42553 h 600216"/>
              <a:gd name="connsiteX1" fmla="*/ 794431 w 983797"/>
              <a:gd name="connsiteY1" fmla="*/ 43004 h 600216"/>
              <a:gd name="connsiteX2" fmla="*/ 983797 w 983797"/>
              <a:gd name="connsiteY2" fmla="*/ 600216 h 600216"/>
              <a:gd name="connsiteX0" fmla="*/ 0 w 984073"/>
              <a:gd name="connsiteY0" fmla="*/ 42553 h 600216"/>
              <a:gd name="connsiteX1" fmla="*/ 794431 w 984073"/>
              <a:gd name="connsiteY1" fmla="*/ 43004 h 600216"/>
              <a:gd name="connsiteX2" fmla="*/ 983797 w 984073"/>
              <a:gd name="connsiteY2" fmla="*/ 600216 h 600216"/>
              <a:gd name="connsiteX0" fmla="*/ 0 w 1026998"/>
              <a:gd name="connsiteY0" fmla="*/ 62316 h 591404"/>
              <a:gd name="connsiteX1" fmla="*/ 837294 w 1026998"/>
              <a:gd name="connsiteY1" fmla="*/ 34192 h 591404"/>
              <a:gd name="connsiteX2" fmla="*/ 1026660 w 1026998"/>
              <a:gd name="connsiteY2" fmla="*/ 591404 h 591404"/>
              <a:gd name="connsiteX0" fmla="*/ 0 w 1026998"/>
              <a:gd name="connsiteY0" fmla="*/ 57884 h 586972"/>
              <a:gd name="connsiteX1" fmla="*/ 837294 w 1026998"/>
              <a:gd name="connsiteY1" fmla="*/ 29760 h 586972"/>
              <a:gd name="connsiteX2" fmla="*/ 1026660 w 1026998"/>
              <a:gd name="connsiteY2" fmla="*/ 586972 h 586972"/>
            </a:gdLst>
            <a:ahLst/>
            <a:cxnLst>
              <a:cxn ang="0">
                <a:pos x="connsiteX0" y="connsiteY0"/>
              </a:cxn>
              <a:cxn ang="0">
                <a:pos x="connsiteX1" y="connsiteY1"/>
              </a:cxn>
              <a:cxn ang="0">
                <a:pos x="connsiteX2" y="connsiteY2"/>
              </a:cxn>
            </a:cxnLst>
            <a:rect l="l" t="t" r="r" b="b"/>
            <a:pathLst>
              <a:path w="1026998" h="586972">
                <a:moveTo>
                  <a:pt x="0" y="57884"/>
                </a:moveTo>
                <a:cubicBezTo>
                  <a:pt x="314400" y="79580"/>
                  <a:pt x="666184" y="-58421"/>
                  <a:pt x="837294" y="29760"/>
                </a:cubicBezTo>
                <a:cubicBezTo>
                  <a:pt x="1008404" y="117941"/>
                  <a:pt x="1030213" y="325335"/>
                  <a:pt x="1026660" y="586972"/>
                </a:cubicBezTo>
              </a:path>
            </a:pathLst>
          </a:custGeom>
          <a:noFill/>
          <a:ln w="5715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7391400" y="1828800"/>
            <a:ext cx="1447800" cy="990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panose="020B0604020202020204" pitchFamily="34" charset="0"/>
              </a:rPr>
              <a:t>25% free</a:t>
            </a:r>
          </a:p>
          <a:p>
            <a:pPr algn="ctr"/>
            <a:r>
              <a:rPr lang="en-US" sz="2000" dirty="0" smtClean="0">
                <a:solidFill>
                  <a:schemeClr val="tx1"/>
                </a:solidFill>
                <a:latin typeface="Arial" panose="020B0604020202020204" pitchFamily="34" charset="0"/>
              </a:rPr>
              <a:t>General Users</a:t>
            </a:r>
          </a:p>
        </p:txBody>
      </p:sp>
      <p:cxnSp>
        <p:nvCxnSpPr>
          <p:cNvPr id="85" name="Straight Arrow Connector 84"/>
          <p:cNvCxnSpPr>
            <a:stCxn id="75" idx="3"/>
          </p:cNvCxnSpPr>
          <p:nvPr/>
        </p:nvCxnSpPr>
        <p:spPr>
          <a:xfrm flipV="1">
            <a:off x="6170270" y="2590800"/>
            <a:ext cx="1297330" cy="6477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33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77" grpId="0" animBg="1"/>
      <p:bldP spid="78" grpId="0" animBg="1"/>
      <p:bldP spid="79" grpId="0" animBg="1"/>
      <p:bldP spid="80" grpId="0" animBg="1"/>
      <p:bldP spid="81" grpId="0" animBg="1"/>
      <p:bldP spid="82" grpId="0" animBg="1"/>
      <p:bldP spid="83" grpId="0" animBg="1"/>
      <p:bldP spid="84" grpId="0" animBg="1"/>
      <p:bldP spid="8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4648200" y="2667000"/>
            <a:ext cx="1524451" cy="992982"/>
            <a:chOff x="7240930" y="4724400"/>
            <a:chExt cx="1524451" cy="992982"/>
          </a:xfrm>
        </p:grpSpPr>
        <p:sp>
          <p:nvSpPr>
            <p:cNvPr id="74" name="Freeform 73"/>
            <p:cNvSpPr/>
            <p:nvPr/>
          </p:nvSpPr>
          <p:spPr>
            <a:xfrm>
              <a:off x="7240930" y="4724400"/>
              <a:ext cx="1524451" cy="992982"/>
            </a:xfrm>
            <a:custGeom>
              <a:avLst/>
              <a:gdLst>
                <a:gd name="connsiteX0" fmla="*/ 1631403 w 1671509"/>
                <a:gd name="connsiteY0" fmla="*/ 214680 h 1028892"/>
                <a:gd name="connsiteX1" fmla="*/ 1476622 w 1671509"/>
                <a:gd name="connsiteY1" fmla="*/ 69423 h 1028892"/>
                <a:gd name="connsiteX2" fmla="*/ 107403 w 1671509"/>
                <a:gd name="connsiteY2" fmla="*/ 67042 h 1028892"/>
                <a:gd name="connsiteX3" fmla="*/ 107403 w 1671509"/>
                <a:gd name="connsiteY3" fmla="*/ 905242 h 1028892"/>
                <a:gd name="connsiteX4" fmla="*/ 262185 w 1671509"/>
                <a:gd name="connsiteY4" fmla="*/ 1024305 h 1028892"/>
                <a:gd name="connsiteX5" fmla="*/ 262185 w 1671509"/>
                <a:gd name="connsiteY5" fmla="*/ 1024305 h 1028892"/>
                <a:gd name="connsiteX0" fmla="*/ 1631403 w 1671509"/>
                <a:gd name="connsiteY0" fmla="*/ 214680 h 1060024"/>
                <a:gd name="connsiteX1" fmla="*/ 1476622 w 1671509"/>
                <a:gd name="connsiteY1" fmla="*/ 69423 h 1060024"/>
                <a:gd name="connsiteX2" fmla="*/ 107403 w 1671509"/>
                <a:gd name="connsiteY2" fmla="*/ 67042 h 1060024"/>
                <a:gd name="connsiteX3" fmla="*/ 107403 w 1671509"/>
                <a:gd name="connsiteY3" fmla="*/ 905242 h 1060024"/>
                <a:gd name="connsiteX4" fmla="*/ 262185 w 1671509"/>
                <a:gd name="connsiteY4" fmla="*/ 1024305 h 1060024"/>
                <a:gd name="connsiteX5" fmla="*/ 257422 w 1671509"/>
                <a:gd name="connsiteY5" fmla="*/ 1060024 h 1060024"/>
                <a:gd name="connsiteX0" fmla="*/ 1631212 w 1671318"/>
                <a:gd name="connsiteY0" fmla="*/ 214680 h 1060024"/>
                <a:gd name="connsiteX1" fmla="*/ 1476431 w 1671318"/>
                <a:gd name="connsiteY1" fmla="*/ 69423 h 1060024"/>
                <a:gd name="connsiteX2" fmla="*/ 107212 w 1671318"/>
                <a:gd name="connsiteY2" fmla="*/ 67042 h 1060024"/>
                <a:gd name="connsiteX3" fmla="*/ 107212 w 1671318"/>
                <a:gd name="connsiteY3" fmla="*/ 905242 h 1060024"/>
                <a:gd name="connsiteX4" fmla="*/ 257231 w 1671318"/>
                <a:gd name="connsiteY4" fmla="*/ 1060024 h 1060024"/>
                <a:gd name="connsiteX0" fmla="*/ 1631212 w 1671318"/>
                <a:gd name="connsiteY0" fmla="*/ 214680 h 1060024"/>
                <a:gd name="connsiteX1" fmla="*/ 1476431 w 1671318"/>
                <a:gd name="connsiteY1" fmla="*/ 69423 h 1060024"/>
                <a:gd name="connsiteX2" fmla="*/ 107212 w 1671318"/>
                <a:gd name="connsiteY2" fmla="*/ 67042 h 1060024"/>
                <a:gd name="connsiteX3" fmla="*/ 107212 w 1671318"/>
                <a:gd name="connsiteY3" fmla="*/ 905242 h 1060024"/>
                <a:gd name="connsiteX4" fmla="*/ 257231 w 1671318"/>
                <a:gd name="connsiteY4" fmla="*/ 1060024 h 1060024"/>
                <a:gd name="connsiteX0" fmla="*/ 1631212 w 1671318"/>
                <a:gd name="connsiteY0" fmla="*/ 214680 h 1060024"/>
                <a:gd name="connsiteX1" fmla="*/ 1476431 w 1671318"/>
                <a:gd name="connsiteY1" fmla="*/ 69423 h 1060024"/>
                <a:gd name="connsiteX2" fmla="*/ 107212 w 1671318"/>
                <a:gd name="connsiteY2" fmla="*/ 67042 h 1060024"/>
                <a:gd name="connsiteX3" fmla="*/ 107212 w 1671318"/>
                <a:gd name="connsiteY3" fmla="*/ 905242 h 1060024"/>
                <a:gd name="connsiteX4" fmla="*/ 257231 w 1671318"/>
                <a:gd name="connsiteY4" fmla="*/ 1060024 h 1060024"/>
                <a:gd name="connsiteX0" fmla="*/ 1625689 w 1665795"/>
                <a:gd name="connsiteY0" fmla="*/ 214680 h 1060024"/>
                <a:gd name="connsiteX1" fmla="*/ 1470908 w 1665795"/>
                <a:gd name="connsiteY1" fmla="*/ 69423 h 1060024"/>
                <a:gd name="connsiteX2" fmla="*/ 101689 w 1665795"/>
                <a:gd name="connsiteY2" fmla="*/ 67042 h 1060024"/>
                <a:gd name="connsiteX3" fmla="*/ 101689 w 1665795"/>
                <a:gd name="connsiteY3" fmla="*/ 905242 h 1060024"/>
                <a:gd name="connsiteX4" fmla="*/ 251708 w 1665795"/>
                <a:gd name="connsiteY4" fmla="*/ 1060024 h 1060024"/>
                <a:gd name="connsiteX0" fmla="*/ 1625689 w 1665795"/>
                <a:gd name="connsiteY0" fmla="*/ 214680 h 1060024"/>
                <a:gd name="connsiteX1" fmla="*/ 1470908 w 1665795"/>
                <a:gd name="connsiteY1" fmla="*/ 69423 h 1060024"/>
                <a:gd name="connsiteX2" fmla="*/ 101689 w 1665795"/>
                <a:gd name="connsiteY2" fmla="*/ 67042 h 1060024"/>
                <a:gd name="connsiteX3" fmla="*/ 101689 w 1665795"/>
                <a:gd name="connsiteY3" fmla="*/ 905242 h 1060024"/>
                <a:gd name="connsiteX4" fmla="*/ 251708 w 1665795"/>
                <a:gd name="connsiteY4" fmla="*/ 1060024 h 1060024"/>
                <a:gd name="connsiteX0" fmla="*/ 1524451 w 1564557"/>
                <a:gd name="connsiteY0" fmla="*/ 214680 h 1060024"/>
                <a:gd name="connsiteX1" fmla="*/ 1369670 w 1564557"/>
                <a:gd name="connsiteY1" fmla="*/ 69423 h 1060024"/>
                <a:gd name="connsiteX2" fmla="*/ 451 w 1564557"/>
                <a:gd name="connsiteY2" fmla="*/ 67042 h 1060024"/>
                <a:gd name="connsiteX3" fmla="*/ 451 w 1564557"/>
                <a:gd name="connsiteY3" fmla="*/ 905242 h 1060024"/>
                <a:gd name="connsiteX4" fmla="*/ 150470 w 1564557"/>
                <a:gd name="connsiteY4" fmla="*/ 1060024 h 1060024"/>
                <a:gd name="connsiteX0" fmla="*/ 1524451 w 1564557"/>
                <a:gd name="connsiteY0" fmla="*/ 155514 h 1000858"/>
                <a:gd name="connsiteX1" fmla="*/ 1369670 w 1564557"/>
                <a:gd name="connsiteY1" fmla="*/ 10257 h 1000858"/>
                <a:gd name="connsiteX2" fmla="*/ 451 w 1564557"/>
                <a:gd name="connsiteY2" fmla="*/ 7876 h 1000858"/>
                <a:gd name="connsiteX3" fmla="*/ 451 w 1564557"/>
                <a:gd name="connsiteY3" fmla="*/ 846076 h 1000858"/>
                <a:gd name="connsiteX4" fmla="*/ 150470 w 1564557"/>
                <a:gd name="connsiteY4" fmla="*/ 1000858 h 1000858"/>
                <a:gd name="connsiteX0" fmla="*/ 1524451 w 1564557"/>
                <a:gd name="connsiteY0" fmla="*/ 155514 h 1000858"/>
                <a:gd name="connsiteX1" fmla="*/ 1369670 w 1564557"/>
                <a:gd name="connsiteY1" fmla="*/ 10257 h 1000858"/>
                <a:gd name="connsiteX2" fmla="*/ 451 w 1564557"/>
                <a:gd name="connsiteY2" fmla="*/ 7876 h 1000858"/>
                <a:gd name="connsiteX3" fmla="*/ 451 w 1564557"/>
                <a:gd name="connsiteY3" fmla="*/ 846076 h 1000858"/>
                <a:gd name="connsiteX4" fmla="*/ 150470 w 1564557"/>
                <a:gd name="connsiteY4" fmla="*/ 1000858 h 1000858"/>
                <a:gd name="connsiteX0" fmla="*/ 1524451 w 1564557"/>
                <a:gd name="connsiteY0" fmla="*/ 147638 h 992982"/>
                <a:gd name="connsiteX1" fmla="*/ 1369670 w 1564557"/>
                <a:gd name="connsiteY1" fmla="*/ 2381 h 992982"/>
                <a:gd name="connsiteX2" fmla="*/ 451 w 1564557"/>
                <a:gd name="connsiteY2" fmla="*/ 0 h 992982"/>
                <a:gd name="connsiteX3" fmla="*/ 451 w 1564557"/>
                <a:gd name="connsiteY3" fmla="*/ 838200 h 992982"/>
                <a:gd name="connsiteX4" fmla="*/ 150470 w 1564557"/>
                <a:gd name="connsiteY4" fmla="*/ 992982 h 992982"/>
                <a:gd name="connsiteX0" fmla="*/ 1524451 w 1541904"/>
                <a:gd name="connsiteY0" fmla="*/ 147638 h 992982"/>
                <a:gd name="connsiteX1" fmla="*/ 1369670 w 1541904"/>
                <a:gd name="connsiteY1" fmla="*/ 2381 h 992982"/>
                <a:gd name="connsiteX2" fmla="*/ 451 w 1541904"/>
                <a:gd name="connsiteY2" fmla="*/ 0 h 992982"/>
                <a:gd name="connsiteX3" fmla="*/ 451 w 1541904"/>
                <a:gd name="connsiteY3" fmla="*/ 838200 h 992982"/>
                <a:gd name="connsiteX4" fmla="*/ 150470 w 1541904"/>
                <a:gd name="connsiteY4" fmla="*/ 992982 h 992982"/>
                <a:gd name="connsiteX0" fmla="*/ 1524451 w 1524451"/>
                <a:gd name="connsiteY0" fmla="*/ 147638 h 992982"/>
                <a:gd name="connsiteX1" fmla="*/ 1369670 w 1524451"/>
                <a:gd name="connsiteY1" fmla="*/ 2381 h 992982"/>
                <a:gd name="connsiteX2" fmla="*/ 451 w 1524451"/>
                <a:gd name="connsiteY2" fmla="*/ 0 h 992982"/>
                <a:gd name="connsiteX3" fmla="*/ 451 w 1524451"/>
                <a:gd name="connsiteY3" fmla="*/ 838200 h 992982"/>
                <a:gd name="connsiteX4" fmla="*/ 150470 w 1524451"/>
                <a:gd name="connsiteY4" fmla="*/ 992982 h 992982"/>
                <a:gd name="connsiteX0" fmla="*/ 1524451 w 1524451"/>
                <a:gd name="connsiteY0" fmla="*/ 147638 h 992982"/>
                <a:gd name="connsiteX1" fmla="*/ 1369670 w 1524451"/>
                <a:gd name="connsiteY1" fmla="*/ 2381 h 992982"/>
                <a:gd name="connsiteX2" fmla="*/ 451 w 1524451"/>
                <a:gd name="connsiteY2" fmla="*/ 0 h 992982"/>
                <a:gd name="connsiteX3" fmla="*/ 451 w 1524451"/>
                <a:gd name="connsiteY3" fmla="*/ 838200 h 992982"/>
                <a:gd name="connsiteX4" fmla="*/ 150470 w 1524451"/>
                <a:gd name="connsiteY4" fmla="*/ 992982 h 992982"/>
                <a:gd name="connsiteX5" fmla="*/ 1524451 w 1524451"/>
                <a:gd name="connsiteY5" fmla="*/ 147638 h 99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451" h="992982">
                  <a:moveTo>
                    <a:pt x="1524451" y="147638"/>
                  </a:moveTo>
                  <a:cubicBezTo>
                    <a:pt x="1369272" y="6349"/>
                    <a:pt x="1516513" y="143668"/>
                    <a:pt x="1369670" y="2381"/>
                  </a:cubicBezTo>
                  <a:lnTo>
                    <a:pt x="451" y="0"/>
                  </a:lnTo>
                  <a:cubicBezTo>
                    <a:pt x="848" y="51197"/>
                    <a:pt x="-739" y="665559"/>
                    <a:pt x="451" y="838200"/>
                  </a:cubicBezTo>
                  <a:cubicBezTo>
                    <a:pt x="142135" y="989410"/>
                    <a:pt x="119216" y="960736"/>
                    <a:pt x="150470" y="992982"/>
                  </a:cubicBezTo>
                  <a:lnTo>
                    <a:pt x="1524451" y="147638"/>
                  </a:lnTo>
                  <a:close/>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7391400" y="4876800"/>
              <a:ext cx="1371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rPr>
                <a:t>8.3.1</a:t>
              </a:r>
              <a:endParaRPr lang="en-US" sz="3600" b="1" dirty="0">
                <a:latin typeface="Arial" panose="020B0604020202020204" pitchFamily="34" charset="0"/>
              </a:endParaRPr>
            </a:p>
          </p:txBody>
        </p:sp>
        <p:cxnSp>
          <p:nvCxnSpPr>
            <p:cNvPr id="76" name="Straight Connector 75"/>
            <p:cNvCxnSpPr>
              <a:endCxn id="74" idx="2"/>
            </p:cNvCxnSpPr>
            <p:nvPr/>
          </p:nvCxnSpPr>
          <p:spPr>
            <a:xfrm flipH="1" flipV="1">
              <a:off x="7241381" y="4724400"/>
              <a:ext cx="150019" cy="15240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685800" y="1"/>
            <a:ext cx="7772400" cy="1066799"/>
          </a:xfrm>
        </p:spPr>
        <p:txBody>
          <a:bodyPr>
            <a:normAutofit/>
          </a:bodyPr>
          <a:lstStyle/>
          <a:p>
            <a:r>
              <a:rPr lang="en-US" sz="6000" dirty="0" smtClean="0"/>
              <a:t>What is a PRT?</a:t>
            </a:r>
            <a:endParaRPr lang="en-US" sz="6000" dirty="0"/>
          </a:p>
        </p:txBody>
      </p:sp>
      <p:sp>
        <p:nvSpPr>
          <p:cNvPr id="3" name="TextBox 2"/>
          <p:cNvSpPr txBox="1"/>
          <p:nvPr/>
        </p:nvSpPr>
        <p:spPr>
          <a:xfrm>
            <a:off x="1828800" y="1143000"/>
            <a:ext cx="5415265" cy="584775"/>
          </a:xfrm>
          <a:prstGeom prst="rect">
            <a:avLst/>
          </a:prstGeom>
          <a:noFill/>
        </p:spPr>
        <p:txBody>
          <a:bodyPr wrap="none" rtlCol="0">
            <a:spAutoFit/>
          </a:bodyPr>
          <a:lstStyle/>
          <a:p>
            <a:r>
              <a:rPr lang="en-US" sz="3200" dirty="0" smtClean="0">
                <a:latin typeface="Arial" panose="020B0604020202020204" pitchFamily="34" charset="0"/>
              </a:rPr>
              <a:t>Participating Research Team</a:t>
            </a:r>
            <a:endParaRPr lang="en-US" sz="3200" dirty="0">
              <a:latin typeface="Arial" panose="020B0604020202020204" pitchFamily="34" charset="0"/>
            </a:endParaRPr>
          </a:p>
        </p:txBody>
      </p:sp>
      <p:sp>
        <p:nvSpPr>
          <p:cNvPr id="60" name="Rounded Rectangle 59"/>
          <p:cNvSpPr/>
          <p:nvPr/>
        </p:nvSpPr>
        <p:spPr>
          <a:xfrm>
            <a:off x="381000" y="2286000"/>
            <a:ext cx="3048000" cy="1447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Advanced</a:t>
            </a:r>
          </a:p>
          <a:p>
            <a:pPr algn="ctr"/>
            <a:r>
              <a:rPr lang="en-US" sz="3200" dirty="0" smtClean="0">
                <a:solidFill>
                  <a:schemeClr val="tx1"/>
                </a:solidFill>
                <a:latin typeface="Arial" panose="020B0604020202020204" pitchFamily="34" charset="0"/>
              </a:rPr>
              <a:t>Light Source</a:t>
            </a:r>
          </a:p>
        </p:txBody>
      </p:sp>
      <p:cxnSp>
        <p:nvCxnSpPr>
          <p:cNvPr id="72" name="Straight Arrow Connector 71"/>
          <p:cNvCxnSpPr/>
          <p:nvPr/>
        </p:nvCxnSpPr>
        <p:spPr>
          <a:xfrm>
            <a:off x="3429000" y="3276600"/>
            <a:ext cx="1295400" cy="0"/>
          </a:xfrm>
          <a:prstGeom prst="straightConnector1">
            <a:avLst/>
          </a:prstGeom>
          <a:ln w="5715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77" name="Rounded Rectangle 76"/>
          <p:cNvSpPr/>
          <p:nvPr/>
        </p:nvSpPr>
        <p:spPr>
          <a:xfrm>
            <a:off x="4495800" y="3886200"/>
            <a:ext cx="4419600" cy="27432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600" dirty="0" smtClean="0">
                <a:solidFill>
                  <a:schemeClr val="tx1"/>
                </a:solidFill>
                <a:latin typeface="Arial" panose="020B0604020202020204" pitchFamily="34" charset="0"/>
              </a:rPr>
              <a:t>PRT</a:t>
            </a:r>
            <a:endParaRPr lang="en-US" sz="2000" dirty="0" smtClean="0">
              <a:solidFill>
                <a:schemeClr val="tx1"/>
              </a:solidFill>
              <a:latin typeface="Arial" panose="020B0604020202020204" pitchFamily="34" charset="0"/>
            </a:endParaRPr>
          </a:p>
        </p:txBody>
      </p:sp>
      <p:sp>
        <p:nvSpPr>
          <p:cNvPr id="78" name="Rounded Rectangle 77"/>
          <p:cNvSpPr/>
          <p:nvPr/>
        </p:nvSpPr>
        <p:spPr>
          <a:xfrm>
            <a:off x="152400" y="4267200"/>
            <a:ext cx="3910012" cy="1752600"/>
          </a:xfrm>
          <a:prstGeom prst="roundRect">
            <a:avLst>
              <a:gd name="adj" fmla="val 5000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Memorandum</a:t>
            </a:r>
          </a:p>
          <a:p>
            <a:pPr algn="ctr"/>
            <a:r>
              <a:rPr lang="en-US" sz="3200" dirty="0">
                <a:solidFill>
                  <a:schemeClr val="tx1"/>
                </a:solidFill>
                <a:latin typeface="Arial" panose="020B0604020202020204" pitchFamily="34" charset="0"/>
              </a:rPr>
              <a:t>o</a:t>
            </a:r>
            <a:r>
              <a:rPr lang="en-US" sz="3200" dirty="0" smtClean="0">
                <a:solidFill>
                  <a:schemeClr val="tx1"/>
                </a:solidFill>
                <a:latin typeface="Arial" panose="020B0604020202020204" pitchFamily="34" charset="0"/>
              </a:rPr>
              <a:t>f Understanding</a:t>
            </a:r>
          </a:p>
          <a:p>
            <a:pPr algn="ctr"/>
            <a:r>
              <a:rPr lang="en-US" sz="3200" dirty="0" smtClean="0">
                <a:solidFill>
                  <a:schemeClr val="tx1"/>
                </a:solidFill>
                <a:latin typeface="Arial" panose="020B0604020202020204" pitchFamily="34" charset="0"/>
              </a:rPr>
              <a:t>(MOU)</a:t>
            </a:r>
          </a:p>
        </p:txBody>
      </p:sp>
      <p:sp>
        <p:nvSpPr>
          <p:cNvPr id="80" name="Rounded Rectangle 79"/>
          <p:cNvSpPr/>
          <p:nvPr/>
        </p:nvSpPr>
        <p:spPr>
          <a:xfrm>
            <a:off x="4724400" y="4724400"/>
            <a:ext cx="1295400" cy="533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UC</a:t>
            </a:r>
            <a:endParaRPr lang="en-US" sz="3200" dirty="0">
              <a:solidFill>
                <a:schemeClr val="tx1"/>
              </a:solidFill>
              <a:latin typeface="Arial" panose="020B0604020202020204" pitchFamily="34" charset="0"/>
            </a:endParaRPr>
          </a:p>
        </p:txBody>
      </p:sp>
      <p:sp>
        <p:nvSpPr>
          <p:cNvPr id="81" name="Rounded Rectangle 80"/>
          <p:cNvSpPr/>
          <p:nvPr/>
        </p:nvSpPr>
        <p:spPr>
          <a:xfrm>
            <a:off x="4724400" y="5334000"/>
            <a:ext cx="3048000" cy="5334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Arial" panose="020B0604020202020204" pitchFamily="34" charset="0"/>
              </a:rPr>
              <a:t>Plexxikon</a:t>
            </a:r>
            <a:r>
              <a:rPr lang="en-US" sz="3200" dirty="0" smtClean="0">
                <a:solidFill>
                  <a:schemeClr val="tx1"/>
                </a:solidFill>
                <a:latin typeface="Arial" panose="020B0604020202020204" pitchFamily="34" charset="0"/>
              </a:rPr>
              <a:t> Inc.</a:t>
            </a:r>
            <a:endParaRPr lang="en-US" sz="3200" dirty="0">
              <a:solidFill>
                <a:schemeClr val="tx1"/>
              </a:solidFill>
              <a:latin typeface="Arial" panose="020B0604020202020204" pitchFamily="34" charset="0"/>
            </a:endParaRPr>
          </a:p>
        </p:txBody>
      </p:sp>
      <p:sp>
        <p:nvSpPr>
          <p:cNvPr id="83" name="Freeform 82"/>
          <p:cNvSpPr/>
          <p:nvPr/>
        </p:nvSpPr>
        <p:spPr>
          <a:xfrm>
            <a:off x="3070334" y="3745822"/>
            <a:ext cx="1414581" cy="892709"/>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369427 w 819370"/>
              <a:gd name="connsiteY0" fmla="*/ 0 h 1857827"/>
              <a:gd name="connsiteX1" fmla="*/ 6569 w 819370"/>
              <a:gd name="connsiteY1" fmla="*/ 1523999 h 1857827"/>
              <a:gd name="connsiteX2" fmla="*/ 819370 w 819370"/>
              <a:gd name="connsiteY2" fmla="*/ 1857827 h 1857827"/>
              <a:gd name="connsiteX0" fmla="*/ 0 w 560101"/>
              <a:gd name="connsiteY0" fmla="*/ 0 h 1857827"/>
              <a:gd name="connsiteX1" fmla="*/ 551542 w 560101"/>
              <a:gd name="connsiteY1" fmla="*/ 943427 h 1857827"/>
              <a:gd name="connsiteX2" fmla="*/ 449943 w 560101"/>
              <a:gd name="connsiteY2" fmla="*/ 1857827 h 1857827"/>
              <a:gd name="connsiteX0" fmla="*/ 0 w 577851"/>
              <a:gd name="connsiteY0" fmla="*/ 0 h 1857827"/>
              <a:gd name="connsiteX1" fmla="*/ 551542 w 577851"/>
              <a:gd name="connsiteY1" fmla="*/ 943427 h 1857827"/>
              <a:gd name="connsiteX2" fmla="*/ 449943 w 577851"/>
              <a:gd name="connsiteY2" fmla="*/ 1857827 h 1857827"/>
              <a:gd name="connsiteX0" fmla="*/ 0 w 801681"/>
              <a:gd name="connsiteY0" fmla="*/ 0 h 1857827"/>
              <a:gd name="connsiteX1" fmla="*/ 551542 w 801681"/>
              <a:gd name="connsiteY1" fmla="*/ 943427 h 1857827"/>
              <a:gd name="connsiteX2" fmla="*/ 783772 w 801681"/>
              <a:gd name="connsiteY2" fmla="*/ 1857827 h 1857827"/>
              <a:gd name="connsiteX0" fmla="*/ 0 w 2614617"/>
              <a:gd name="connsiteY0" fmla="*/ 0 h 1672089"/>
              <a:gd name="connsiteX1" fmla="*/ 2308905 w 2614617"/>
              <a:gd name="connsiteY1" fmla="*/ 757689 h 1672089"/>
              <a:gd name="connsiteX2" fmla="*/ 2541135 w 2614617"/>
              <a:gd name="connsiteY2" fmla="*/ 1672089 h 1672089"/>
              <a:gd name="connsiteX0" fmla="*/ 314 w 2614931"/>
              <a:gd name="connsiteY0" fmla="*/ 0 h 1672089"/>
              <a:gd name="connsiteX1" fmla="*/ 2309219 w 2614931"/>
              <a:gd name="connsiteY1" fmla="*/ 757689 h 1672089"/>
              <a:gd name="connsiteX2" fmla="*/ 2541449 w 2614931"/>
              <a:gd name="connsiteY2" fmla="*/ 1672089 h 1672089"/>
              <a:gd name="connsiteX0" fmla="*/ 314 w 2614931"/>
              <a:gd name="connsiteY0" fmla="*/ 0 h 1500639"/>
              <a:gd name="connsiteX1" fmla="*/ 2309219 w 2614931"/>
              <a:gd name="connsiteY1" fmla="*/ 757689 h 1500639"/>
              <a:gd name="connsiteX2" fmla="*/ 2541449 w 2614931"/>
              <a:gd name="connsiteY2" fmla="*/ 1500639 h 1500639"/>
              <a:gd name="connsiteX0" fmla="*/ 314 w 2541449"/>
              <a:gd name="connsiteY0" fmla="*/ 0 h 1501454"/>
              <a:gd name="connsiteX1" fmla="*/ 2309219 w 2541449"/>
              <a:gd name="connsiteY1" fmla="*/ 757689 h 1501454"/>
              <a:gd name="connsiteX2" fmla="*/ 2541449 w 2541449"/>
              <a:gd name="connsiteY2" fmla="*/ 1500639 h 1501454"/>
              <a:gd name="connsiteX0" fmla="*/ 623 w 2541758"/>
              <a:gd name="connsiteY0" fmla="*/ 0 h 1501551"/>
              <a:gd name="connsiteX1" fmla="*/ 1352266 w 2541758"/>
              <a:gd name="connsiteY1" fmla="*/ 814839 h 1501551"/>
              <a:gd name="connsiteX2" fmla="*/ 2541758 w 2541758"/>
              <a:gd name="connsiteY2" fmla="*/ 1500639 h 1501551"/>
              <a:gd name="connsiteX0" fmla="*/ 10485 w 1422907"/>
              <a:gd name="connsiteY0" fmla="*/ 0 h 1487258"/>
              <a:gd name="connsiteX1" fmla="*/ 233415 w 1422907"/>
              <a:gd name="connsiteY1" fmla="*/ 800551 h 1487258"/>
              <a:gd name="connsiteX2" fmla="*/ 1422907 w 1422907"/>
              <a:gd name="connsiteY2" fmla="*/ 1486351 h 1487258"/>
              <a:gd name="connsiteX0" fmla="*/ 10485 w 1422907"/>
              <a:gd name="connsiteY0" fmla="*/ 0 h 865582"/>
              <a:gd name="connsiteX1" fmla="*/ 233415 w 1422907"/>
              <a:gd name="connsiteY1" fmla="*/ 800551 h 865582"/>
              <a:gd name="connsiteX2" fmla="*/ 1422907 w 1422907"/>
              <a:gd name="connsiteY2" fmla="*/ 800551 h 865582"/>
              <a:gd name="connsiteX0" fmla="*/ 2159 w 1414581"/>
              <a:gd name="connsiteY0" fmla="*/ 0 h 846831"/>
              <a:gd name="connsiteX1" fmla="*/ 467977 w 1414581"/>
              <a:gd name="connsiteY1" fmla="*/ 771976 h 846831"/>
              <a:gd name="connsiteX2" fmla="*/ 1414581 w 1414581"/>
              <a:gd name="connsiteY2" fmla="*/ 800551 h 846831"/>
              <a:gd name="connsiteX0" fmla="*/ 2159 w 1414581"/>
              <a:gd name="connsiteY0" fmla="*/ 0 h 892709"/>
              <a:gd name="connsiteX1" fmla="*/ 467977 w 1414581"/>
              <a:gd name="connsiteY1" fmla="*/ 814838 h 892709"/>
              <a:gd name="connsiteX2" fmla="*/ 1414581 w 1414581"/>
              <a:gd name="connsiteY2" fmla="*/ 843413 h 892709"/>
            </a:gdLst>
            <a:ahLst/>
            <a:cxnLst>
              <a:cxn ang="0">
                <a:pos x="connsiteX0" y="connsiteY0"/>
              </a:cxn>
              <a:cxn ang="0">
                <a:pos x="connsiteX1" y="connsiteY1"/>
              </a:cxn>
              <a:cxn ang="0">
                <a:pos x="connsiteX2" y="connsiteY2"/>
              </a:cxn>
            </a:cxnLst>
            <a:rect l="l" t="t" r="r" b="b"/>
            <a:pathLst>
              <a:path w="1414581" h="892709">
                <a:moveTo>
                  <a:pt x="2159" y="0"/>
                </a:moveTo>
                <a:cubicBezTo>
                  <a:pt x="-26340" y="493183"/>
                  <a:pt x="232573" y="674269"/>
                  <a:pt x="467977" y="814838"/>
                </a:cubicBezTo>
                <a:cubicBezTo>
                  <a:pt x="703381" y="955407"/>
                  <a:pt x="803772" y="867527"/>
                  <a:pt x="1414581" y="843413"/>
                </a:cubicBezTo>
              </a:path>
            </a:pathLst>
          </a:custGeom>
          <a:noFill/>
          <a:ln w="5715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6183883" y="3299679"/>
            <a:ext cx="1026998" cy="586972"/>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369427 w 819370"/>
              <a:gd name="connsiteY0" fmla="*/ 0 h 1857827"/>
              <a:gd name="connsiteX1" fmla="*/ 6569 w 819370"/>
              <a:gd name="connsiteY1" fmla="*/ 1523999 h 1857827"/>
              <a:gd name="connsiteX2" fmla="*/ 819370 w 819370"/>
              <a:gd name="connsiteY2" fmla="*/ 1857827 h 1857827"/>
              <a:gd name="connsiteX0" fmla="*/ 0 w 560101"/>
              <a:gd name="connsiteY0" fmla="*/ 0 h 1857827"/>
              <a:gd name="connsiteX1" fmla="*/ 551542 w 560101"/>
              <a:gd name="connsiteY1" fmla="*/ 943427 h 1857827"/>
              <a:gd name="connsiteX2" fmla="*/ 449943 w 560101"/>
              <a:gd name="connsiteY2" fmla="*/ 1857827 h 1857827"/>
              <a:gd name="connsiteX0" fmla="*/ 0 w 577851"/>
              <a:gd name="connsiteY0" fmla="*/ 0 h 1857827"/>
              <a:gd name="connsiteX1" fmla="*/ 551542 w 577851"/>
              <a:gd name="connsiteY1" fmla="*/ 943427 h 1857827"/>
              <a:gd name="connsiteX2" fmla="*/ 449943 w 577851"/>
              <a:gd name="connsiteY2" fmla="*/ 1857827 h 1857827"/>
              <a:gd name="connsiteX0" fmla="*/ 0 w 801681"/>
              <a:gd name="connsiteY0" fmla="*/ 0 h 1857827"/>
              <a:gd name="connsiteX1" fmla="*/ 551542 w 801681"/>
              <a:gd name="connsiteY1" fmla="*/ 943427 h 1857827"/>
              <a:gd name="connsiteX2" fmla="*/ 783772 w 801681"/>
              <a:gd name="connsiteY2" fmla="*/ 1857827 h 1857827"/>
              <a:gd name="connsiteX0" fmla="*/ 0 w 2614617"/>
              <a:gd name="connsiteY0" fmla="*/ 0 h 1672089"/>
              <a:gd name="connsiteX1" fmla="*/ 2308905 w 2614617"/>
              <a:gd name="connsiteY1" fmla="*/ 757689 h 1672089"/>
              <a:gd name="connsiteX2" fmla="*/ 2541135 w 2614617"/>
              <a:gd name="connsiteY2" fmla="*/ 1672089 h 1672089"/>
              <a:gd name="connsiteX0" fmla="*/ 314 w 2614931"/>
              <a:gd name="connsiteY0" fmla="*/ 0 h 1672089"/>
              <a:gd name="connsiteX1" fmla="*/ 2309219 w 2614931"/>
              <a:gd name="connsiteY1" fmla="*/ 757689 h 1672089"/>
              <a:gd name="connsiteX2" fmla="*/ 2541449 w 2614931"/>
              <a:gd name="connsiteY2" fmla="*/ 1672089 h 1672089"/>
              <a:gd name="connsiteX0" fmla="*/ 314 w 2614931"/>
              <a:gd name="connsiteY0" fmla="*/ 0 h 1500639"/>
              <a:gd name="connsiteX1" fmla="*/ 2309219 w 2614931"/>
              <a:gd name="connsiteY1" fmla="*/ 757689 h 1500639"/>
              <a:gd name="connsiteX2" fmla="*/ 2541449 w 2614931"/>
              <a:gd name="connsiteY2" fmla="*/ 1500639 h 1500639"/>
              <a:gd name="connsiteX0" fmla="*/ 314 w 2541449"/>
              <a:gd name="connsiteY0" fmla="*/ 0 h 1501454"/>
              <a:gd name="connsiteX1" fmla="*/ 2309219 w 2541449"/>
              <a:gd name="connsiteY1" fmla="*/ 757689 h 1501454"/>
              <a:gd name="connsiteX2" fmla="*/ 2541449 w 2541449"/>
              <a:gd name="connsiteY2" fmla="*/ 1500639 h 1501454"/>
              <a:gd name="connsiteX0" fmla="*/ 623 w 2541758"/>
              <a:gd name="connsiteY0" fmla="*/ 0 h 1501551"/>
              <a:gd name="connsiteX1" fmla="*/ 1352266 w 2541758"/>
              <a:gd name="connsiteY1" fmla="*/ 814839 h 1501551"/>
              <a:gd name="connsiteX2" fmla="*/ 2541758 w 2541758"/>
              <a:gd name="connsiteY2" fmla="*/ 1500639 h 1501551"/>
              <a:gd name="connsiteX0" fmla="*/ 10485 w 1422907"/>
              <a:gd name="connsiteY0" fmla="*/ 0 h 1487258"/>
              <a:gd name="connsiteX1" fmla="*/ 233415 w 1422907"/>
              <a:gd name="connsiteY1" fmla="*/ 800551 h 1487258"/>
              <a:gd name="connsiteX2" fmla="*/ 1422907 w 1422907"/>
              <a:gd name="connsiteY2" fmla="*/ 1486351 h 1487258"/>
              <a:gd name="connsiteX0" fmla="*/ 10485 w 1422907"/>
              <a:gd name="connsiteY0" fmla="*/ 0 h 865582"/>
              <a:gd name="connsiteX1" fmla="*/ 233415 w 1422907"/>
              <a:gd name="connsiteY1" fmla="*/ 800551 h 865582"/>
              <a:gd name="connsiteX2" fmla="*/ 1422907 w 1422907"/>
              <a:gd name="connsiteY2" fmla="*/ 800551 h 865582"/>
              <a:gd name="connsiteX0" fmla="*/ 2159 w 1414581"/>
              <a:gd name="connsiteY0" fmla="*/ 0 h 846831"/>
              <a:gd name="connsiteX1" fmla="*/ 467977 w 1414581"/>
              <a:gd name="connsiteY1" fmla="*/ 771976 h 846831"/>
              <a:gd name="connsiteX2" fmla="*/ 1414581 w 1414581"/>
              <a:gd name="connsiteY2" fmla="*/ 800551 h 846831"/>
              <a:gd name="connsiteX0" fmla="*/ 2159 w 1414581"/>
              <a:gd name="connsiteY0" fmla="*/ 0 h 892709"/>
              <a:gd name="connsiteX1" fmla="*/ 467977 w 1414581"/>
              <a:gd name="connsiteY1" fmla="*/ 814838 h 892709"/>
              <a:gd name="connsiteX2" fmla="*/ 1414581 w 1414581"/>
              <a:gd name="connsiteY2" fmla="*/ 843413 h 892709"/>
              <a:gd name="connsiteX0" fmla="*/ 1098 w 1742133"/>
              <a:gd name="connsiteY0" fmla="*/ 0 h 284554"/>
              <a:gd name="connsiteX1" fmla="*/ 795529 w 1742133"/>
              <a:gd name="connsiteY1" fmla="*/ 229051 h 284554"/>
              <a:gd name="connsiteX2" fmla="*/ 1742133 w 1742133"/>
              <a:gd name="connsiteY2" fmla="*/ 257626 h 284554"/>
              <a:gd name="connsiteX0" fmla="*/ 0 w 1741035"/>
              <a:gd name="connsiteY0" fmla="*/ 179 h 270713"/>
              <a:gd name="connsiteX1" fmla="*/ 794431 w 1741035"/>
              <a:gd name="connsiteY1" fmla="*/ 229230 h 270713"/>
              <a:gd name="connsiteX2" fmla="*/ 1741035 w 1741035"/>
              <a:gd name="connsiteY2" fmla="*/ 257805 h 270713"/>
              <a:gd name="connsiteX0" fmla="*/ 0 w 1741035"/>
              <a:gd name="connsiteY0" fmla="*/ 2576 h 260202"/>
              <a:gd name="connsiteX1" fmla="*/ 794431 w 1741035"/>
              <a:gd name="connsiteY1" fmla="*/ 231627 h 260202"/>
              <a:gd name="connsiteX2" fmla="*/ 1741035 w 1741035"/>
              <a:gd name="connsiteY2" fmla="*/ 260202 h 260202"/>
              <a:gd name="connsiteX0" fmla="*/ 0 w 1098097"/>
              <a:gd name="connsiteY0" fmla="*/ 229 h 515030"/>
              <a:gd name="connsiteX1" fmla="*/ 794431 w 1098097"/>
              <a:gd name="connsiteY1" fmla="*/ 229280 h 515030"/>
              <a:gd name="connsiteX2" fmla="*/ 1098097 w 1098097"/>
              <a:gd name="connsiteY2" fmla="*/ 515030 h 515030"/>
              <a:gd name="connsiteX0" fmla="*/ 0 w 1098097"/>
              <a:gd name="connsiteY0" fmla="*/ 39383 h 554184"/>
              <a:gd name="connsiteX1" fmla="*/ 794431 w 1098097"/>
              <a:gd name="connsiteY1" fmla="*/ 39834 h 554184"/>
              <a:gd name="connsiteX2" fmla="*/ 1098097 w 1098097"/>
              <a:gd name="connsiteY2" fmla="*/ 554184 h 554184"/>
              <a:gd name="connsiteX0" fmla="*/ 0 w 1098097"/>
              <a:gd name="connsiteY0" fmla="*/ 77455 h 592256"/>
              <a:gd name="connsiteX1" fmla="*/ 794431 w 1098097"/>
              <a:gd name="connsiteY1" fmla="*/ 77906 h 592256"/>
              <a:gd name="connsiteX2" fmla="*/ 1098097 w 1098097"/>
              <a:gd name="connsiteY2" fmla="*/ 592256 h 592256"/>
              <a:gd name="connsiteX0" fmla="*/ 0 w 1098097"/>
              <a:gd name="connsiteY0" fmla="*/ 33045 h 547846"/>
              <a:gd name="connsiteX1" fmla="*/ 794431 w 1098097"/>
              <a:gd name="connsiteY1" fmla="*/ 33496 h 547846"/>
              <a:gd name="connsiteX2" fmla="*/ 1098097 w 1098097"/>
              <a:gd name="connsiteY2" fmla="*/ 547846 h 547846"/>
              <a:gd name="connsiteX0" fmla="*/ 0 w 983797"/>
              <a:gd name="connsiteY0" fmla="*/ 42553 h 600216"/>
              <a:gd name="connsiteX1" fmla="*/ 794431 w 983797"/>
              <a:gd name="connsiteY1" fmla="*/ 43004 h 600216"/>
              <a:gd name="connsiteX2" fmla="*/ 983797 w 983797"/>
              <a:gd name="connsiteY2" fmla="*/ 600216 h 600216"/>
              <a:gd name="connsiteX0" fmla="*/ 0 w 984073"/>
              <a:gd name="connsiteY0" fmla="*/ 42553 h 600216"/>
              <a:gd name="connsiteX1" fmla="*/ 794431 w 984073"/>
              <a:gd name="connsiteY1" fmla="*/ 43004 h 600216"/>
              <a:gd name="connsiteX2" fmla="*/ 983797 w 984073"/>
              <a:gd name="connsiteY2" fmla="*/ 600216 h 600216"/>
              <a:gd name="connsiteX0" fmla="*/ 0 w 1026998"/>
              <a:gd name="connsiteY0" fmla="*/ 62316 h 591404"/>
              <a:gd name="connsiteX1" fmla="*/ 837294 w 1026998"/>
              <a:gd name="connsiteY1" fmla="*/ 34192 h 591404"/>
              <a:gd name="connsiteX2" fmla="*/ 1026660 w 1026998"/>
              <a:gd name="connsiteY2" fmla="*/ 591404 h 591404"/>
              <a:gd name="connsiteX0" fmla="*/ 0 w 1026998"/>
              <a:gd name="connsiteY0" fmla="*/ 57884 h 586972"/>
              <a:gd name="connsiteX1" fmla="*/ 837294 w 1026998"/>
              <a:gd name="connsiteY1" fmla="*/ 29760 h 586972"/>
              <a:gd name="connsiteX2" fmla="*/ 1026660 w 1026998"/>
              <a:gd name="connsiteY2" fmla="*/ 586972 h 586972"/>
            </a:gdLst>
            <a:ahLst/>
            <a:cxnLst>
              <a:cxn ang="0">
                <a:pos x="connsiteX0" y="connsiteY0"/>
              </a:cxn>
              <a:cxn ang="0">
                <a:pos x="connsiteX1" y="connsiteY1"/>
              </a:cxn>
              <a:cxn ang="0">
                <a:pos x="connsiteX2" y="connsiteY2"/>
              </a:cxn>
            </a:cxnLst>
            <a:rect l="l" t="t" r="r" b="b"/>
            <a:pathLst>
              <a:path w="1026998" h="586972">
                <a:moveTo>
                  <a:pt x="0" y="57884"/>
                </a:moveTo>
                <a:cubicBezTo>
                  <a:pt x="314400" y="79580"/>
                  <a:pt x="666184" y="-58421"/>
                  <a:pt x="837294" y="29760"/>
                </a:cubicBezTo>
                <a:cubicBezTo>
                  <a:pt x="1008404" y="117941"/>
                  <a:pt x="1030213" y="325335"/>
                  <a:pt x="1026660" y="586972"/>
                </a:cubicBezTo>
              </a:path>
            </a:pathLst>
          </a:custGeom>
          <a:noFill/>
          <a:ln w="5715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7391400" y="1828800"/>
            <a:ext cx="1447800" cy="990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panose="020B0604020202020204" pitchFamily="34" charset="0"/>
              </a:rPr>
              <a:t>25% free</a:t>
            </a:r>
          </a:p>
          <a:p>
            <a:pPr algn="ctr"/>
            <a:r>
              <a:rPr lang="en-US" sz="2000" dirty="0" smtClean="0">
                <a:solidFill>
                  <a:schemeClr val="tx1"/>
                </a:solidFill>
                <a:latin typeface="Arial" panose="020B0604020202020204" pitchFamily="34" charset="0"/>
              </a:rPr>
              <a:t>General Users</a:t>
            </a:r>
          </a:p>
        </p:txBody>
      </p:sp>
      <p:cxnSp>
        <p:nvCxnSpPr>
          <p:cNvPr id="85" name="Straight Arrow Connector 84"/>
          <p:cNvCxnSpPr>
            <a:stCxn id="75" idx="3"/>
          </p:cNvCxnSpPr>
          <p:nvPr/>
        </p:nvCxnSpPr>
        <p:spPr>
          <a:xfrm flipV="1">
            <a:off x="6170270" y="2590800"/>
            <a:ext cx="1297330" cy="6477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4147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2427513" y="2667000"/>
            <a:ext cx="4735287" cy="3791924"/>
            <a:chOff x="2427513" y="2667000"/>
            <a:chExt cx="4735287" cy="3791924"/>
          </a:xfrm>
        </p:grpSpPr>
        <p:sp>
          <p:nvSpPr>
            <p:cNvPr id="69" name="Freeform 68"/>
            <p:cNvSpPr/>
            <p:nvPr/>
          </p:nvSpPr>
          <p:spPr>
            <a:xfrm>
              <a:off x="4535714" y="5504836"/>
              <a:ext cx="2627086" cy="798582"/>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0 w 1001486"/>
                <a:gd name="connsiteY0" fmla="*/ 0 h 2776252"/>
                <a:gd name="connsiteX1" fmla="*/ 188685 w 1001486"/>
                <a:gd name="connsiteY1" fmla="*/ 2438400 h 2776252"/>
                <a:gd name="connsiteX2" fmla="*/ 1001486 w 1001486"/>
                <a:gd name="connsiteY2" fmla="*/ 2772228 h 2776252"/>
                <a:gd name="connsiteX0" fmla="*/ 0 w 1001486"/>
                <a:gd name="connsiteY0" fmla="*/ 0 h 2772228"/>
                <a:gd name="connsiteX1" fmla="*/ 551542 w 1001486"/>
                <a:gd name="connsiteY1" fmla="*/ 2351315 h 2772228"/>
                <a:gd name="connsiteX2" fmla="*/ 1001486 w 1001486"/>
                <a:gd name="connsiteY2" fmla="*/ 2772228 h 2772228"/>
                <a:gd name="connsiteX0" fmla="*/ 0 w 1001501"/>
                <a:gd name="connsiteY0" fmla="*/ 0 h 2772228"/>
                <a:gd name="connsiteX1" fmla="*/ 551542 w 1001501"/>
                <a:gd name="connsiteY1" fmla="*/ 2351315 h 2772228"/>
                <a:gd name="connsiteX2" fmla="*/ 1001486 w 1001501"/>
                <a:gd name="connsiteY2" fmla="*/ 2772228 h 2772228"/>
                <a:gd name="connsiteX0" fmla="*/ 0 w 1001494"/>
                <a:gd name="connsiteY0" fmla="*/ 0 h 2772228"/>
                <a:gd name="connsiteX1" fmla="*/ 348342 w 1001494"/>
                <a:gd name="connsiteY1" fmla="*/ 1407887 h 2772228"/>
                <a:gd name="connsiteX2" fmla="*/ 1001486 w 1001494"/>
                <a:gd name="connsiteY2" fmla="*/ 2772228 h 2772228"/>
                <a:gd name="connsiteX0" fmla="*/ 0 w 1045038"/>
                <a:gd name="connsiteY0" fmla="*/ 0 h 2786743"/>
                <a:gd name="connsiteX1" fmla="*/ 391885 w 1045038"/>
                <a:gd name="connsiteY1" fmla="*/ 1422402 h 2786743"/>
                <a:gd name="connsiteX2" fmla="*/ 1045029 w 1045038"/>
                <a:gd name="connsiteY2" fmla="*/ 2786743 h 2786743"/>
                <a:gd name="connsiteX0" fmla="*/ 0 w 1059552"/>
                <a:gd name="connsiteY0" fmla="*/ 2383785 h 2386546"/>
                <a:gd name="connsiteX1" fmla="*/ 406399 w 1059552"/>
                <a:gd name="connsiteY1" fmla="*/ 17958 h 2386546"/>
                <a:gd name="connsiteX2" fmla="*/ 1059543 w 1059552"/>
                <a:gd name="connsiteY2" fmla="*/ 1382299 h 2386546"/>
                <a:gd name="connsiteX0" fmla="*/ 0 w 1059554"/>
                <a:gd name="connsiteY0" fmla="*/ 1820231 h 1823895"/>
                <a:gd name="connsiteX1" fmla="*/ 493485 w 1059554"/>
                <a:gd name="connsiteY1" fmla="*/ 34975 h 1823895"/>
                <a:gd name="connsiteX2" fmla="*/ 1059543 w 1059554"/>
                <a:gd name="connsiteY2" fmla="*/ 818745 h 1823895"/>
                <a:gd name="connsiteX0" fmla="*/ 0 w 1059556"/>
                <a:gd name="connsiteY0" fmla="*/ 1806541 h 1810235"/>
                <a:gd name="connsiteX1" fmla="*/ 566057 w 1059556"/>
                <a:gd name="connsiteY1" fmla="*/ 35800 h 1810235"/>
                <a:gd name="connsiteX2" fmla="*/ 1059543 w 1059556"/>
                <a:gd name="connsiteY2" fmla="*/ 805055 h 1810235"/>
                <a:gd name="connsiteX0" fmla="*/ 348342 w 919366"/>
                <a:gd name="connsiteY0" fmla="*/ 1817523 h 1821248"/>
                <a:gd name="connsiteX1" fmla="*/ 914399 w 919366"/>
                <a:gd name="connsiteY1" fmla="*/ 46782 h 1821248"/>
                <a:gd name="connsiteX2" fmla="*/ 0 w 919366"/>
                <a:gd name="connsiteY2" fmla="*/ 728951 h 1821248"/>
                <a:gd name="connsiteX0" fmla="*/ 0 w 3628869"/>
                <a:gd name="connsiteY0" fmla="*/ 1220572 h 1225677"/>
                <a:gd name="connsiteX1" fmla="*/ 3541485 w 3628869"/>
                <a:gd name="connsiteY1" fmla="*/ 15888 h 1225677"/>
                <a:gd name="connsiteX2" fmla="*/ 2627086 w 3628869"/>
                <a:gd name="connsiteY2" fmla="*/ 698057 h 1225677"/>
                <a:gd name="connsiteX0" fmla="*/ 0 w 2627092"/>
                <a:gd name="connsiteY0" fmla="*/ 642619 h 908031"/>
                <a:gd name="connsiteX1" fmla="*/ 1538514 w 2627092"/>
                <a:gd name="connsiteY1" fmla="*/ 889363 h 908031"/>
                <a:gd name="connsiteX2" fmla="*/ 2627086 w 2627092"/>
                <a:gd name="connsiteY2" fmla="*/ 120104 h 908031"/>
                <a:gd name="connsiteX0" fmla="*/ 0 w 2627093"/>
                <a:gd name="connsiteY0" fmla="*/ 636506 h 883250"/>
                <a:gd name="connsiteX1" fmla="*/ 1538514 w 2627093"/>
                <a:gd name="connsiteY1" fmla="*/ 883250 h 883250"/>
                <a:gd name="connsiteX2" fmla="*/ 2627086 w 2627093"/>
                <a:gd name="connsiteY2" fmla="*/ 113991 h 883250"/>
                <a:gd name="connsiteX0" fmla="*/ 0 w 2627086"/>
                <a:gd name="connsiteY0" fmla="*/ 522515 h 769259"/>
                <a:gd name="connsiteX1" fmla="*/ 1538514 w 2627086"/>
                <a:gd name="connsiteY1" fmla="*/ 769259 h 769259"/>
                <a:gd name="connsiteX2" fmla="*/ 2627086 w 2627086"/>
                <a:gd name="connsiteY2" fmla="*/ 0 h 769259"/>
                <a:gd name="connsiteX0" fmla="*/ 0 w 2627086"/>
                <a:gd name="connsiteY0" fmla="*/ 522515 h 769259"/>
                <a:gd name="connsiteX1" fmla="*/ 1538514 w 2627086"/>
                <a:gd name="connsiteY1" fmla="*/ 769259 h 769259"/>
                <a:gd name="connsiteX2" fmla="*/ 2627086 w 2627086"/>
                <a:gd name="connsiteY2" fmla="*/ 0 h 769259"/>
                <a:gd name="connsiteX0" fmla="*/ 0 w 2627086"/>
                <a:gd name="connsiteY0" fmla="*/ 522515 h 782673"/>
                <a:gd name="connsiteX1" fmla="*/ 1538514 w 2627086"/>
                <a:gd name="connsiteY1" fmla="*/ 769259 h 782673"/>
                <a:gd name="connsiteX2" fmla="*/ 2269899 w 2627086"/>
                <a:gd name="connsiteY2" fmla="*/ 101179 h 782673"/>
                <a:gd name="connsiteX3" fmla="*/ 2627086 w 2627086"/>
                <a:gd name="connsiteY3" fmla="*/ 0 h 782673"/>
                <a:gd name="connsiteX0" fmla="*/ 0 w 2627086"/>
                <a:gd name="connsiteY0" fmla="*/ 522515 h 782673"/>
                <a:gd name="connsiteX1" fmla="*/ 1538514 w 2627086"/>
                <a:gd name="connsiteY1" fmla="*/ 769259 h 782673"/>
                <a:gd name="connsiteX2" fmla="*/ 2236561 w 2627086"/>
                <a:gd name="connsiteY2" fmla="*/ 101179 h 782673"/>
                <a:gd name="connsiteX3" fmla="*/ 2627086 w 2627086"/>
                <a:gd name="connsiteY3" fmla="*/ 0 h 782673"/>
                <a:gd name="connsiteX0" fmla="*/ 0 w 2627086"/>
                <a:gd name="connsiteY0" fmla="*/ 522515 h 783148"/>
                <a:gd name="connsiteX1" fmla="*/ 1538514 w 2627086"/>
                <a:gd name="connsiteY1" fmla="*/ 769259 h 783148"/>
                <a:gd name="connsiteX2" fmla="*/ 2217511 w 2627086"/>
                <a:gd name="connsiteY2" fmla="*/ 91654 h 783148"/>
                <a:gd name="connsiteX3" fmla="*/ 2627086 w 2627086"/>
                <a:gd name="connsiteY3" fmla="*/ 0 h 783148"/>
                <a:gd name="connsiteX0" fmla="*/ 0 w 2627086"/>
                <a:gd name="connsiteY0" fmla="*/ 533560 h 795646"/>
                <a:gd name="connsiteX1" fmla="*/ 1538514 w 2627086"/>
                <a:gd name="connsiteY1" fmla="*/ 780304 h 795646"/>
                <a:gd name="connsiteX2" fmla="*/ 2217511 w 2627086"/>
                <a:gd name="connsiteY2" fmla="*/ 74124 h 795646"/>
                <a:gd name="connsiteX3" fmla="*/ 2627086 w 2627086"/>
                <a:gd name="connsiteY3" fmla="*/ 11045 h 795646"/>
                <a:gd name="connsiteX0" fmla="*/ 0 w 2627086"/>
                <a:gd name="connsiteY0" fmla="*/ 522515 h 783388"/>
                <a:gd name="connsiteX1" fmla="*/ 1538514 w 2627086"/>
                <a:gd name="connsiteY1" fmla="*/ 769259 h 783388"/>
                <a:gd name="connsiteX2" fmla="*/ 2217511 w 2627086"/>
                <a:gd name="connsiteY2" fmla="*/ 86892 h 783388"/>
                <a:gd name="connsiteX3" fmla="*/ 2627086 w 2627086"/>
                <a:gd name="connsiteY3" fmla="*/ 0 h 783388"/>
                <a:gd name="connsiteX0" fmla="*/ 0 w 2627086"/>
                <a:gd name="connsiteY0" fmla="*/ 536251 h 798582"/>
                <a:gd name="connsiteX1" fmla="*/ 1538514 w 2627086"/>
                <a:gd name="connsiteY1" fmla="*/ 782995 h 798582"/>
                <a:gd name="connsiteX2" fmla="*/ 2217511 w 2627086"/>
                <a:gd name="connsiteY2" fmla="*/ 72053 h 798582"/>
                <a:gd name="connsiteX3" fmla="*/ 2627086 w 2627086"/>
                <a:gd name="connsiteY3" fmla="*/ 13736 h 798582"/>
              </a:gdLst>
              <a:ahLst/>
              <a:cxnLst>
                <a:cxn ang="0">
                  <a:pos x="connsiteX0" y="connsiteY0"/>
                </a:cxn>
                <a:cxn ang="0">
                  <a:pos x="connsiteX1" y="connsiteY1"/>
                </a:cxn>
                <a:cxn ang="0">
                  <a:pos x="connsiteX2" y="connsiteY2"/>
                </a:cxn>
                <a:cxn ang="0">
                  <a:pos x="connsiteX3" y="connsiteY3"/>
                </a:cxn>
              </a:cxnLst>
              <a:rect l="l" t="t" r="r" b="b"/>
              <a:pathLst>
                <a:path w="2627086" h="798582">
                  <a:moveTo>
                    <a:pt x="0" y="536251"/>
                  </a:moveTo>
                  <a:cubicBezTo>
                    <a:pt x="157238" y="629384"/>
                    <a:pt x="1168929" y="860361"/>
                    <a:pt x="1538514" y="782995"/>
                  </a:cubicBezTo>
                  <a:cubicBezTo>
                    <a:pt x="1908099" y="705629"/>
                    <a:pt x="2036082" y="200263"/>
                    <a:pt x="2217511" y="72053"/>
                  </a:cubicBezTo>
                  <a:cubicBezTo>
                    <a:pt x="2398940" y="-56157"/>
                    <a:pt x="2600892" y="29012"/>
                    <a:pt x="2627086" y="13736"/>
                  </a:cubicBezTo>
                </a:path>
              </a:pathLst>
            </a:custGeom>
            <a:noFill/>
            <a:ln w="57150">
              <a:solidFill>
                <a:schemeClr val="tx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4615542" y="5020915"/>
              <a:ext cx="2540000" cy="639171"/>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0 w 1001486"/>
                <a:gd name="connsiteY0" fmla="*/ 0 h 2776252"/>
                <a:gd name="connsiteX1" fmla="*/ 188685 w 1001486"/>
                <a:gd name="connsiteY1" fmla="*/ 2438400 h 2776252"/>
                <a:gd name="connsiteX2" fmla="*/ 1001486 w 1001486"/>
                <a:gd name="connsiteY2" fmla="*/ 2772228 h 2776252"/>
                <a:gd name="connsiteX0" fmla="*/ 0 w 1001486"/>
                <a:gd name="connsiteY0" fmla="*/ 0 h 2772228"/>
                <a:gd name="connsiteX1" fmla="*/ 551542 w 1001486"/>
                <a:gd name="connsiteY1" fmla="*/ 2351315 h 2772228"/>
                <a:gd name="connsiteX2" fmla="*/ 1001486 w 1001486"/>
                <a:gd name="connsiteY2" fmla="*/ 2772228 h 2772228"/>
                <a:gd name="connsiteX0" fmla="*/ 0 w 1001501"/>
                <a:gd name="connsiteY0" fmla="*/ 0 h 2772228"/>
                <a:gd name="connsiteX1" fmla="*/ 551542 w 1001501"/>
                <a:gd name="connsiteY1" fmla="*/ 2351315 h 2772228"/>
                <a:gd name="connsiteX2" fmla="*/ 1001486 w 1001501"/>
                <a:gd name="connsiteY2" fmla="*/ 2772228 h 2772228"/>
                <a:gd name="connsiteX0" fmla="*/ 0 w 1001494"/>
                <a:gd name="connsiteY0" fmla="*/ 0 h 2772228"/>
                <a:gd name="connsiteX1" fmla="*/ 348342 w 1001494"/>
                <a:gd name="connsiteY1" fmla="*/ 1407887 h 2772228"/>
                <a:gd name="connsiteX2" fmla="*/ 1001486 w 1001494"/>
                <a:gd name="connsiteY2" fmla="*/ 2772228 h 2772228"/>
                <a:gd name="connsiteX0" fmla="*/ 0 w 1045038"/>
                <a:gd name="connsiteY0" fmla="*/ 0 h 2786743"/>
                <a:gd name="connsiteX1" fmla="*/ 391885 w 1045038"/>
                <a:gd name="connsiteY1" fmla="*/ 1422402 h 2786743"/>
                <a:gd name="connsiteX2" fmla="*/ 1045029 w 1045038"/>
                <a:gd name="connsiteY2" fmla="*/ 2786743 h 2786743"/>
                <a:gd name="connsiteX0" fmla="*/ 0 w 1059552"/>
                <a:gd name="connsiteY0" fmla="*/ 2383785 h 2386546"/>
                <a:gd name="connsiteX1" fmla="*/ 406399 w 1059552"/>
                <a:gd name="connsiteY1" fmla="*/ 17958 h 2386546"/>
                <a:gd name="connsiteX2" fmla="*/ 1059543 w 1059552"/>
                <a:gd name="connsiteY2" fmla="*/ 1382299 h 2386546"/>
                <a:gd name="connsiteX0" fmla="*/ 0 w 1059554"/>
                <a:gd name="connsiteY0" fmla="*/ 1820231 h 1823895"/>
                <a:gd name="connsiteX1" fmla="*/ 493485 w 1059554"/>
                <a:gd name="connsiteY1" fmla="*/ 34975 h 1823895"/>
                <a:gd name="connsiteX2" fmla="*/ 1059543 w 1059554"/>
                <a:gd name="connsiteY2" fmla="*/ 818745 h 1823895"/>
                <a:gd name="connsiteX0" fmla="*/ 0 w 1059556"/>
                <a:gd name="connsiteY0" fmla="*/ 1806541 h 1810235"/>
                <a:gd name="connsiteX1" fmla="*/ 566057 w 1059556"/>
                <a:gd name="connsiteY1" fmla="*/ 35800 h 1810235"/>
                <a:gd name="connsiteX2" fmla="*/ 1059543 w 1059556"/>
                <a:gd name="connsiteY2" fmla="*/ 805055 h 1810235"/>
                <a:gd name="connsiteX0" fmla="*/ 0 w 2540057"/>
                <a:gd name="connsiteY0" fmla="*/ 900999 h 907290"/>
                <a:gd name="connsiteX1" fmla="*/ 2046514 w 2540057"/>
                <a:gd name="connsiteY1" fmla="*/ 1115 h 907290"/>
                <a:gd name="connsiteX2" fmla="*/ 2540000 w 2540057"/>
                <a:gd name="connsiteY2" fmla="*/ 770370 h 907290"/>
                <a:gd name="connsiteX0" fmla="*/ 0 w 2540005"/>
                <a:gd name="connsiteY0" fmla="*/ 629466 h 638044"/>
                <a:gd name="connsiteX1" fmla="*/ 1378857 w 2540005"/>
                <a:gd name="connsiteY1" fmla="*/ 5354 h 638044"/>
                <a:gd name="connsiteX2" fmla="*/ 2540000 w 2540005"/>
                <a:gd name="connsiteY2" fmla="*/ 498837 h 638044"/>
                <a:gd name="connsiteX0" fmla="*/ 0 w 2540000"/>
                <a:gd name="connsiteY0" fmla="*/ 701861 h 711484"/>
                <a:gd name="connsiteX1" fmla="*/ 1378857 w 2540000"/>
                <a:gd name="connsiteY1" fmla="*/ 77749 h 711484"/>
                <a:gd name="connsiteX2" fmla="*/ 1277258 w 2540000"/>
                <a:gd name="connsiteY2" fmla="*/ 63718 h 711484"/>
                <a:gd name="connsiteX3" fmla="*/ 2540000 w 2540000"/>
                <a:gd name="connsiteY3" fmla="*/ 571232 h 711484"/>
                <a:gd name="connsiteX0" fmla="*/ 0 w 2540000"/>
                <a:gd name="connsiteY0" fmla="*/ 638143 h 638143"/>
                <a:gd name="connsiteX1" fmla="*/ 1277258 w 2540000"/>
                <a:gd name="connsiteY1" fmla="*/ 0 h 638143"/>
                <a:gd name="connsiteX2" fmla="*/ 2540000 w 2540000"/>
                <a:gd name="connsiteY2" fmla="*/ 507514 h 638143"/>
                <a:gd name="connsiteX0" fmla="*/ 0 w 2540000"/>
                <a:gd name="connsiteY0" fmla="*/ 646001 h 646001"/>
                <a:gd name="connsiteX1" fmla="*/ 1277258 w 2540000"/>
                <a:gd name="connsiteY1" fmla="*/ 7858 h 646001"/>
                <a:gd name="connsiteX2" fmla="*/ 2540000 w 2540000"/>
                <a:gd name="connsiteY2" fmla="*/ 515372 h 646001"/>
                <a:gd name="connsiteX0" fmla="*/ 0 w 2540000"/>
                <a:gd name="connsiteY0" fmla="*/ 638278 h 638278"/>
                <a:gd name="connsiteX1" fmla="*/ 1277258 w 2540000"/>
                <a:gd name="connsiteY1" fmla="*/ 135 h 638278"/>
                <a:gd name="connsiteX2" fmla="*/ 2540000 w 2540000"/>
                <a:gd name="connsiteY2" fmla="*/ 507649 h 638278"/>
                <a:gd name="connsiteX0" fmla="*/ 0 w 2540000"/>
                <a:gd name="connsiteY0" fmla="*/ 638982 h 638982"/>
                <a:gd name="connsiteX1" fmla="*/ 1277258 w 2540000"/>
                <a:gd name="connsiteY1" fmla="*/ 839 h 638982"/>
                <a:gd name="connsiteX2" fmla="*/ 2318658 w 2540000"/>
                <a:gd name="connsiteY2" fmla="*/ 503396 h 638982"/>
                <a:gd name="connsiteX3" fmla="*/ 2540000 w 2540000"/>
                <a:gd name="connsiteY3" fmla="*/ 508353 h 638982"/>
                <a:gd name="connsiteX0" fmla="*/ 0 w 2540000"/>
                <a:gd name="connsiteY0" fmla="*/ 638982 h 638982"/>
                <a:gd name="connsiteX1" fmla="*/ 1277258 w 2540000"/>
                <a:gd name="connsiteY1" fmla="*/ 839 h 638982"/>
                <a:gd name="connsiteX2" fmla="*/ 2318658 w 2540000"/>
                <a:gd name="connsiteY2" fmla="*/ 503396 h 638982"/>
                <a:gd name="connsiteX3" fmla="*/ 2540000 w 2540000"/>
                <a:gd name="connsiteY3" fmla="*/ 508353 h 638982"/>
                <a:gd name="connsiteX0" fmla="*/ 0 w 2540000"/>
                <a:gd name="connsiteY0" fmla="*/ 638982 h 638982"/>
                <a:gd name="connsiteX1" fmla="*/ 1277258 w 2540000"/>
                <a:gd name="connsiteY1" fmla="*/ 839 h 638982"/>
                <a:gd name="connsiteX2" fmla="*/ 2318658 w 2540000"/>
                <a:gd name="connsiteY2" fmla="*/ 503396 h 638982"/>
                <a:gd name="connsiteX3" fmla="*/ 2540000 w 2540000"/>
                <a:gd name="connsiteY3" fmla="*/ 508353 h 638982"/>
                <a:gd name="connsiteX0" fmla="*/ 0 w 2540000"/>
                <a:gd name="connsiteY0" fmla="*/ 638857 h 638857"/>
                <a:gd name="connsiteX1" fmla="*/ 1277258 w 2540000"/>
                <a:gd name="connsiteY1" fmla="*/ 714 h 638857"/>
                <a:gd name="connsiteX2" fmla="*/ 2318658 w 2540000"/>
                <a:gd name="connsiteY2" fmla="*/ 503271 h 638857"/>
                <a:gd name="connsiteX3" fmla="*/ 2540000 w 2540000"/>
                <a:gd name="connsiteY3" fmla="*/ 508228 h 638857"/>
                <a:gd name="connsiteX0" fmla="*/ 0 w 2540000"/>
                <a:gd name="connsiteY0" fmla="*/ 638965 h 638965"/>
                <a:gd name="connsiteX1" fmla="*/ 1277258 w 2540000"/>
                <a:gd name="connsiteY1" fmla="*/ 822 h 638965"/>
                <a:gd name="connsiteX2" fmla="*/ 2318658 w 2540000"/>
                <a:gd name="connsiteY2" fmla="*/ 503379 h 638965"/>
                <a:gd name="connsiteX3" fmla="*/ 2540000 w 2540000"/>
                <a:gd name="connsiteY3" fmla="*/ 508336 h 638965"/>
                <a:gd name="connsiteX0" fmla="*/ 0 w 2540000"/>
                <a:gd name="connsiteY0" fmla="*/ 639244 h 639244"/>
                <a:gd name="connsiteX1" fmla="*/ 1277258 w 2540000"/>
                <a:gd name="connsiteY1" fmla="*/ 1101 h 639244"/>
                <a:gd name="connsiteX2" fmla="*/ 2218645 w 2540000"/>
                <a:gd name="connsiteY2" fmla="*/ 484608 h 639244"/>
                <a:gd name="connsiteX3" fmla="*/ 2540000 w 2540000"/>
                <a:gd name="connsiteY3" fmla="*/ 508615 h 639244"/>
                <a:gd name="connsiteX0" fmla="*/ 0 w 2540000"/>
                <a:gd name="connsiteY0" fmla="*/ 639244 h 639244"/>
                <a:gd name="connsiteX1" fmla="*/ 1277258 w 2540000"/>
                <a:gd name="connsiteY1" fmla="*/ 1101 h 639244"/>
                <a:gd name="connsiteX2" fmla="*/ 2218645 w 2540000"/>
                <a:gd name="connsiteY2" fmla="*/ 484608 h 639244"/>
                <a:gd name="connsiteX3" fmla="*/ 2540000 w 2540000"/>
                <a:gd name="connsiteY3" fmla="*/ 508615 h 639244"/>
                <a:gd name="connsiteX0" fmla="*/ 0 w 2540000"/>
                <a:gd name="connsiteY0" fmla="*/ 639762 h 639762"/>
                <a:gd name="connsiteX1" fmla="*/ 1277258 w 2540000"/>
                <a:gd name="connsiteY1" fmla="*/ 1619 h 639762"/>
                <a:gd name="connsiteX2" fmla="*/ 2199595 w 2540000"/>
                <a:gd name="connsiteY2" fmla="*/ 456551 h 639762"/>
                <a:gd name="connsiteX3" fmla="*/ 2540000 w 2540000"/>
                <a:gd name="connsiteY3" fmla="*/ 509133 h 639762"/>
                <a:gd name="connsiteX0" fmla="*/ 0 w 2540000"/>
                <a:gd name="connsiteY0" fmla="*/ 639171 h 639171"/>
                <a:gd name="connsiteX1" fmla="*/ 1277258 w 2540000"/>
                <a:gd name="connsiteY1" fmla="*/ 1028 h 639171"/>
                <a:gd name="connsiteX2" fmla="*/ 2199595 w 2540000"/>
                <a:gd name="connsiteY2" fmla="*/ 489298 h 639171"/>
                <a:gd name="connsiteX3" fmla="*/ 2540000 w 2540000"/>
                <a:gd name="connsiteY3" fmla="*/ 508542 h 639171"/>
                <a:gd name="connsiteX0" fmla="*/ 0 w 2540000"/>
                <a:gd name="connsiteY0" fmla="*/ 639576 h 639576"/>
                <a:gd name="connsiteX1" fmla="*/ 1277258 w 2540000"/>
                <a:gd name="connsiteY1" fmla="*/ 1433 h 639576"/>
                <a:gd name="connsiteX2" fmla="*/ 2261508 w 2540000"/>
                <a:gd name="connsiteY2" fmla="*/ 465890 h 639576"/>
                <a:gd name="connsiteX3" fmla="*/ 2540000 w 2540000"/>
                <a:gd name="connsiteY3" fmla="*/ 508947 h 639576"/>
                <a:gd name="connsiteX0" fmla="*/ 0 w 2540000"/>
                <a:gd name="connsiteY0" fmla="*/ 639171 h 639171"/>
                <a:gd name="connsiteX1" fmla="*/ 1277258 w 2540000"/>
                <a:gd name="connsiteY1" fmla="*/ 1028 h 639171"/>
                <a:gd name="connsiteX2" fmla="*/ 2199596 w 2540000"/>
                <a:gd name="connsiteY2" fmla="*/ 489297 h 639171"/>
                <a:gd name="connsiteX3" fmla="*/ 2540000 w 2540000"/>
                <a:gd name="connsiteY3" fmla="*/ 508542 h 639171"/>
              </a:gdLst>
              <a:ahLst/>
              <a:cxnLst>
                <a:cxn ang="0">
                  <a:pos x="connsiteX0" y="connsiteY0"/>
                </a:cxn>
                <a:cxn ang="0">
                  <a:pos x="connsiteX1" y="connsiteY1"/>
                </a:cxn>
                <a:cxn ang="0">
                  <a:pos x="connsiteX2" y="connsiteY2"/>
                </a:cxn>
                <a:cxn ang="0">
                  <a:pos x="connsiteX3" y="connsiteY3"/>
                </a:cxn>
              </a:cxnLst>
              <a:rect l="l" t="t" r="r" b="b"/>
              <a:pathLst>
                <a:path w="2540000" h="639171">
                  <a:moveTo>
                    <a:pt x="0" y="639171"/>
                  </a:moveTo>
                  <a:cubicBezTo>
                    <a:pt x="266096" y="506225"/>
                    <a:pt x="910659" y="26007"/>
                    <a:pt x="1277258" y="1028"/>
                  </a:cubicBezTo>
                  <a:cubicBezTo>
                    <a:pt x="1643857" y="-23951"/>
                    <a:pt x="2027239" y="414236"/>
                    <a:pt x="2199596" y="489297"/>
                  </a:cubicBezTo>
                  <a:cubicBezTo>
                    <a:pt x="2371953" y="564358"/>
                    <a:pt x="2400716" y="487872"/>
                    <a:pt x="2540000" y="508542"/>
                  </a:cubicBezTo>
                </a:path>
              </a:pathLst>
            </a:custGeom>
            <a:noFill/>
            <a:ln w="57150">
              <a:solidFill>
                <a:schemeClr val="tx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2427513" y="4515856"/>
              <a:ext cx="1132133" cy="937888"/>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0 w 1001486"/>
                <a:gd name="connsiteY0" fmla="*/ 0 h 2776252"/>
                <a:gd name="connsiteX1" fmla="*/ 188685 w 1001486"/>
                <a:gd name="connsiteY1" fmla="*/ 2438400 h 2776252"/>
                <a:gd name="connsiteX2" fmla="*/ 1001486 w 1001486"/>
                <a:gd name="connsiteY2" fmla="*/ 2772228 h 2776252"/>
                <a:gd name="connsiteX0" fmla="*/ 0 w 1001486"/>
                <a:gd name="connsiteY0" fmla="*/ 0 h 2772228"/>
                <a:gd name="connsiteX1" fmla="*/ 551542 w 1001486"/>
                <a:gd name="connsiteY1" fmla="*/ 2351315 h 2772228"/>
                <a:gd name="connsiteX2" fmla="*/ 1001486 w 1001486"/>
                <a:gd name="connsiteY2" fmla="*/ 2772228 h 2772228"/>
                <a:gd name="connsiteX0" fmla="*/ 0 w 1001501"/>
                <a:gd name="connsiteY0" fmla="*/ 0 h 2772228"/>
                <a:gd name="connsiteX1" fmla="*/ 551542 w 1001501"/>
                <a:gd name="connsiteY1" fmla="*/ 2351315 h 2772228"/>
                <a:gd name="connsiteX2" fmla="*/ 1001486 w 1001501"/>
                <a:gd name="connsiteY2" fmla="*/ 2772228 h 2772228"/>
                <a:gd name="connsiteX0" fmla="*/ 0 w 1001494"/>
                <a:gd name="connsiteY0" fmla="*/ 0 h 2772228"/>
                <a:gd name="connsiteX1" fmla="*/ 348342 w 1001494"/>
                <a:gd name="connsiteY1" fmla="*/ 1407887 h 2772228"/>
                <a:gd name="connsiteX2" fmla="*/ 1001486 w 1001494"/>
                <a:gd name="connsiteY2" fmla="*/ 2772228 h 2772228"/>
                <a:gd name="connsiteX0" fmla="*/ 0 w 1045038"/>
                <a:gd name="connsiteY0" fmla="*/ 0 h 2786743"/>
                <a:gd name="connsiteX1" fmla="*/ 391885 w 1045038"/>
                <a:gd name="connsiteY1" fmla="*/ 1422402 h 2786743"/>
                <a:gd name="connsiteX2" fmla="*/ 1045029 w 1045038"/>
                <a:gd name="connsiteY2" fmla="*/ 2786743 h 2786743"/>
                <a:gd name="connsiteX0" fmla="*/ 0 w 1132124"/>
                <a:gd name="connsiteY0" fmla="*/ 485408 h 1385294"/>
                <a:gd name="connsiteX1" fmla="*/ 478971 w 1132124"/>
                <a:gd name="connsiteY1" fmla="*/ 20953 h 1385294"/>
                <a:gd name="connsiteX2" fmla="*/ 1132115 w 1132124"/>
                <a:gd name="connsiteY2" fmla="*/ 1385294 h 1385294"/>
                <a:gd name="connsiteX0" fmla="*/ 0 w 1132144"/>
                <a:gd name="connsiteY0" fmla="*/ 0 h 899886"/>
                <a:gd name="connsiteX1" fmla="*/ 798285 w 1132144"/>
                <a:gd name="connsiteY1" fmla="*/ 188688 h 899886"/>
                <a:gd name="connsiteX2" fmla="*/ 1132115 w 1132144"/>
                <a:gd name="connsiteY2" fmla="*/ 899886 h 899886"/>
                <a:gd name="connsiteX0" fmla="*/ 0 w 1132133"/>
                <a:gd name="connsiteY0" fmla="*/ 38002 h 937888"/>
                <a:gd name="connsiteX1" fmla="*/ 711199 w 1132133"/>
                <a:gd name="connsiteY1" fmla="*/ 52518 h 937888"/>
                <a:gd name="connsiteX2" fmla="*/ 1132115 w 1132133"/>
                <a:gd name="connsiteY2" fmla="*/ 937888 h 937888"/>
              </a:gdLst>
              <a:ahLst/>
              <a:cxnLst>
                <a:cxn ang="0">
                  <a:pos x="connsiteX0" y="connsiteY0"/>
                </a:cxn>
                <a:cxn ang="0">
                  <a:pos x="connsiteX1" y="connsiteY1"/>
                </a:cxn>
                <a:cxn ang="0">
                  <a:pos x="connsiteX2" y="connsiteY2"/>
                </a:cxn>
              </a:cxnLst>
              <a:rect l="l" t="t" r="r" b="b"/>
              <a:pathLst>
                <a:path w="1132133" h="937888">
                  <a:moveTo>
                    <a:pt x="0" y="38002"/>
                  </a:moveTo>
                  <a:cubicBezTo>
                    <a:pt x="157238" y="131135"/>
                    <a:pt x="522513" y="-97463"/>
                    <a:pt x="711199" y="52518"/>
                  </a:cubicBezTo>
                  <a:cubicBezTo>
                    <a:pt x="899885" y="202499"/>
                    <a:pt x="1134535" y="445612"/>
                    <a:pt x="1132115" y="937888"/>
                  </a:cubicBezTo>
                </a:path>
              </a:pathLst>
            </a:custGeom>
            <a:noFill/>
            <a:ln w="57150">
              <a:solidFill>
                <a:schemeClr val="tx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2471058" y="3944258"/>
              <a:ext cx="1088589" cy="1509486"/>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0 w 1001486"/>
                <a:gd name="connsiteY0" fmla="*/ 0 h 2776252"/>
                <a:gd name="connsiteX1" fmla="*/ 188685 w 1001486"/>
                <a:gd name="connsiteY1" fmla="*/ 2438400 h 2776252"/>
                <a:gd name="connsiteX2" fmla="*/ 1001486 w 1001486"/>
                <a:gd name="connsiteY2" fmla="*/ 2772228 h 2776252"/>
                <a:gd name="connsiteX0" fmla="*/ 0 w 1001486"/>
                <a:gd name="connsiteY0" fmla="*/ 0 h 2772228"/>
                <a:gd name="connsiteX1" fmla="*/ 551542 w 1001486"/>
                <a:gd name="connsiteY1" fmla="*/ 2351315 h 2772228"/>
                <a:gd name="connsiteX2" fmla="*/ 1001486 w 1001486"/>
                <a:gd name="connsiteY2" fmla="*/ 2772228 h 2772228"/>
                <a:gd name="connsiteX0" fmla="*/ 0 w 1001501"/>
                <a:gd name="connsiteY0" fmla="*/ 0 h 2772228"/>
                <a:gd name="connsiteX1" fmla="*/ 551542 w 1001501"/>
                <a:gd name="connsiteY1" fmla="*/ 2351315 h 2772228"/>
                <a:gd name="connsiteX2" fmla="*/ 1001486 w 1001501"/>
                <a:gd name="connsiteY2" fmla="*/ 2772228 h 2772228"/>
                <a:gd name="connsiteX0" fmla="*/ 0 w 1001494"/>
                <a:gd name="connsiteY0" fmla="*/ 0 h 2772228"/>
                <a:gd name="connsiteX1" fmla="*/ 348342 w 1001494"/>
                <a:gd name="connsiteY1" fmla="*/ 1407887 h 2772228"/>
                <a:gd name="connsiteX2" fmla="*/ 1001486 w 1001494"/>
                <a:gd name="connsiteY2" fmla="*/ 2772228 h 2772228"/>
                <a:gd name="connsiteX0" fmla="*/ 0 w 1045038"/>
                <a:gd name="connsiteY0" fmla="*/ 0 h 2786743"/>
                <a:gd name="connsiteX1" fmla="*/ 391885 w 1045038"/>
                <a:gd name="connsiteY1" fmla="*/ 1422402 h 2786743"/>
                <a:gd name="connsiteX2" fmla="*/ 1045029 w 1045038"/>
                <a:gd name="connsiteY2" fmla="*/ 2786743 h 2786743"/>
                <a:gd name="connsiteX0" fmla="*/ 0 w 1016009"/>
                <a:gd name="connsiteY0" fmla="*/ 0 h 1509486"/>
                <a:gd name="connsiteX1" fmla="*/ 362856 w 1016009"/>
                <a:gd name="connsiteY1" fmla="*/ 145145 h 1509486"/>
                <a:gd name="connsiteX2" fmla="*/ 1016000 w 1016009"/>
                <a:gd name="connsiteY2" fmla="*/ 1509486 h 1509486"/>
                <a:gd name="connsiteX0" fmla="*/ 0 w 1016017"/>
                <a:gd name="connsiteY0" fmla="*/ 0 h 1509486"/>
                <a:gd name="connsiteX1" fmla="*/ 595084 w 1016017"/>
                <a:gd name="connsiteY1" fmla="*/ 638631 h 1509486"/>
                <a:gd name="connsiteX2" fmla="*/ 1016000 w 1016017"/>
                <a:gd name="connsiteY2" fmla="*/ 1509486 h 1509486"/>
                <a:gd name="connsiteX0" fmla="*/ 0 w 1016017"/>
                <a:gd name="connsiteY0" fmla="*/ 0 h 1509486"/>
                <a:gd name="connsiteX1" fmla="*/ 595084 w 1016017"/>
                <a:gd name="connsiteY1" fmla="*/ 551545 h 1509486"/>
                <a:gd name="connsiteX2" fmla="*/ 1016000 w 1016017"/>
                <a:gd name="connsiteY2" fmla="*/ 1509486 h 1509486"/>
                <a:gd name="connsiteX0" fmla="*/ 0 w 1088589"/>
                <a:gd name="connsiteY0" fmla="*/ 0 h 1509486"/>
                <a:gd name="connsiteX1" fmla="*/ 667655 w 1088589"/>
                <a:gd name="connsiteY1" fmla="*/ 551545 h 1509486"/>
                <a:gd name="connsiteX2" fmla="*/ 1088571 w 1088589"/>
                <a:gd name="connsiteY2" fmla="*/ 1509486 h 1509486"/>
              </a:gdLst>
              <a:ahLst/>
              <a:cxnLst>
                <a:cxn ang="0">
                  <a:pos x="connsiteX0" y="connsiteY0"/>
                </a:cxn>
                <a:cxn ang="0">
                  <a:pos x="connsiteX1" y="connsiteY1"/>
                </a:cxn>
                <a:cxn ang="0">
                  <a:pos x="connsiteX2" y="connsiteY2"/>
                </a:cxn>
              </a:cxnLst>
              <a:rect l="l" t="t" r="r" b="b"/>
              <a:pathLst>
                <a:path w="1088589" h="1509486">
                  <a:moveTo>
                    <a:pt x="0" y="0"/>
                  </a:moveTo>
                  <a:cubicBezTo>
                    <a:pt x="157238" y="93133"/>
                    <a:pt x="486227" y="299964"/>
                    <a:pt x="667655" y="551545"/>
                  </a:cubicBezTo>
                  <a:cubicBezTo>
                    <a:pt x="849083" y="803126"/>
                    <a:pt x="1090991" y="1017210"/>
                    <a:pt x="1088571" y="1509486"/>
                  </a:cubicBezTo>
                </a:path>
              </a:pathLst>
            </a:custGeom>
            <a:noFill/>
            <a:ln w="57150">
              <a:solidFill>
                <a:schemeClr val="tx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2514599" y="2667000"/>
              <a:ext cx="1045039" cy="2786743"/>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0 w 1001486"/>
                <a:gd name="connsiteY0" fmla="*/ 0 h 2776252"/>
                <a:gd name="connsiteX1" fmla="*/ 188685 w 1001486"/>
                <a:gd name="connsiteY1" fmla="*/ 2438400 h 2776252"/>
                <a:gd name="connsiteX2" fmla="*/ 1001486 w 1001486"/>
                <a:gd name="connsiteY2" fmla="*/ 2772228 h 2776252"/>
                <a:gd name="connsiteX0" fmla="*/ 0 w 1001486"/>
                <a:gd name="connsiteY0" fmla="*/ 0 h 2772228"/>
                <a:gd name="connsiteX1" fmla="*/ 551542 w 1001486"/>
                <a:gd name="connsiteY1" fmla="*/ 2351315 h 2772228"/>
                <a:gd name="connsiteX2" fmla="*/ 1001486 w 1001486"/>
                <a:gd name="connsiteY2" fmla="*/ 2772228 h 2772228"/>
                <a:gd name="connsiteX0" fmla="*/ 0 w 1001501"/>
                <a:gd name="connsiteY0" fmla="*/ 0 h 2772228"/>
                <a:gd name="connsiteX1" fmla="*/ 551542 w 1001501"/>
                <a:gd name="connsiteY1" fmla="*/ 2351315 h 2772228"/>
                <a:gd name="connsiteX2" fmla="*/ 1001486 w 1001501"/>
                <a:gd name="connsiteY2" fmla="*/ 2772228 h 2772228"/>
                <a:gd name="connsiteX0" fmla="*/ 0 w 1001494"/>
                <a:gd name="connsiteY0" fmla="*/ 0 h 2772228"/>
                <a:gd name="connsiteX1" fmla="*/ 348342 w 1001494"/>
                <a:gd name="connsiteY1" fmla="*/ 1407887 h 2772228"/>
                <a:gd name="connsiteX2" fmla="*/ 1001486 w 1001494"/>
                <a:gd name="connsiteY2" fmla="*/ 2772228 h 2772228"/>
                <a:gd name="connsiteX0" fmla="*/ 0 w 1045038"/>
                <a:gd name="connsiteY0" fmla="*/ 0 h 2786743"/>
                <a:gd name="connsiteX1" fmla="*/ 391885 w 1045038"/>
                <a:gd name="connsiteY1" fmla="*/ 1422402 h 2786743"/>
                <a:gd name="connsiteX2" fmla="*/ 1045029 w 1045038"/>
                <a:gd name="connsiteY2" fmla="*/ 2786743 h 2786743"/>
                <a:gd name="connsiteX0" fmla="*/ 0 w 1045037"/>
                <a:gd name="connsiteY0" fmla="*/ 0 h 2786743"/>
                <a:gd name="connsiteX1" fmla="*/ 391885 w 1045037"/>
                <a:gd name="connsiteY1" fmla="*/ 1422402 h 2786743"/>
                <a:gd name="connsiteX2" fmla="*/ 1045029 w 1045037"/>
                <a:gd name="connsiteY2" fmla="*/ 2786743 h 2786743"/>
                <a:gd name="connsiteX0" fmla="*/ 0 w 1045039"/>
                <a:gd name="connsiteY0" fmla="*/ 0 h 2786743"/>
                <a:gd name="connsiteX1" fmla="*/ 478971 w 1045039"/>
                <a:gd name="connsiteY1" fmla="*/ 1422402 h 2786743"/>
                <a:gd name="connsiteX2" fmla="*/ 1045029 w 1045039"/>
                <a:gd name="connsiteY2" fmla="*/ 2786743 h 2786743"/>
              </a:gdLst>
              <a:ahLst/>
              <a:cxnLst>
                <a:cxn ang="0">
                  <a:pos x="connsiteX0" y="connsiteY0"/>
                </a:cxn>
                <a:cxn ang="0">
                  <a:pos x="connsiteX1" y="connsiteY1"/>
                </a:cxn>
                <a:cxn ang="0">
                  <a:pos x="connsiteX2" y="connsiteY2"/>
                </a:cxn>
              </a:cxnLst>
              <a:rect l="l" t="t" r="r" b="b"/>
              <a:pathLst>
                <a:path w="1045039" h="2786743">
                  <a:moveTo>
                    <a:pt x="0" y="0"/>
                  </a:moveTo>
                  <a:cubicBezTo>
                    <a:pt x="157238" y="93133"/>
                    <a:pt x="319314" y="943431"/>
                    <a:pt x="478971" y="1422402"/>
                  </a:cubicBezTo>
                  <a:cubicBezTo>
                    <a:pt x="638628" y="1901373"/>
                    <a:pt x="1047449" y="2294467"/>
                    <a:pt x="1045029" y="2786743"/>
                  </a:cubicBezTo>
                </a:path>
              </a:pathLst>
            </a:custGeom>
            <a:noFill/>
            <a:ln w="57150">
              <a:solidFill>
                <a:schemeClr val="tx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2500086" y="3305628"/>
              <a:ext cx="1059552" cy="2148115"/>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0 w 1001486"/>
                <a:gd name="connsiteY0" fmla="*/ 0 h 2776252"/>
                <a:gd name="connsiteX1" fmla="*/ 188685 w 1001486"/>
                <a:gd name="connsiteY1" fmla="*/ 2438400 h 2776252"/>
                <a:gd name="connsiteX2" fmla="*/ 1001486 w 1001486"/>
                <a:gd name="connsiteY2" fmla="*/ 2772228 h 2776252"/>
                <a:gd name="connsiteX0" fmla="*/ 0 w 1001486"/>
                <a:gd name="connsiteY0" fmla="*/ 0 h 2772228"/>
                <a:gd name="connsiteX1" fmla="*/ 551542 w 1001486"/>
                <a:gd name="connsiteY1" fmla="*/ 2351315 h 2772228"/>
                <a:gd name="connsiteX2" fmla="*/ 1001486 w 1001486"/>
                <a:gd name="connsiteY2" fmla="*/ 2772228 h 2772228"/>
                <a:gd name="connsiteX0" fmla="*/ 0 w 1001501"/>
                <a:gd name="connsiteY0" fmla="*/ 0 h 2772228"/>
                <a:gd name="connsiteX1" fmla="*/ 551542 w 1001501"/>
                <a:gd name="connsiteY1" fmla="*/ 2351315 h 2772228"/>
                <a:gd name="connsiteX2" fmla="*/ 1001486 w 1001501"/>
                <a:gd name="connsiteY2" fmla="*/ 2772228 h 2772228"/>
                <a:gd name="connsiteX0" fmla="*/ 0 w 1001494"/>
                <a:gd name="connsiteY0" fmla="*/ 0 h 2772228"/>
                <a:gd name="connsiteX1" fmla="*/ 348342 w 1001494"/>
                <a:gd name="connsiteY1" fmla="*/ 1407887 h 2772228"/>
                <a:gd name="connsiteX2" fmla="*/ 1001486 w 1001494"/>
                <a:gd name="connsiteY2" fmla="*/ 2772228 h 2772228"/>
                <a:gd name="connsiteX0" fmla="*/ 0 w 1045038"/>
                <a:gd name="connsiteY0" fmla="*/ 0 h 2786743"/>
                <a:gd name="connsiteX1" fmla="*/ 391885 w 1045038"/>
                <a:gd name="connsiteY1" fmla="*/ 1422402 h 2786743"/>
                <a:gd name="connsiteX2" fmla="*/ 1045029 w 1045038"/>
                <a:gd name="connsiteY2" fmla="*/ 2786743 h 2786743"/>
                <a:gd name="connsiteX0" fmla="*/ 0 w 1059552"/>
                <a:gd name="connsiteY0" fmla="*/ 0 h 2148115"/>
                <a:gd name="connsiteX1" fmla="*/ 406399 w 1059552"/>
                <a:gd name="connsiteY1" fmla="*/ 783774 h 2148115"/>
                <a:gd name="connsiteX2" fmla="*/ 1059543 w 1059552"/>
                <a:gd name="connsiteY2" fmla="*/ 2148115 h 2148115"/>
              </a:gdLst>
              <a:ahLst/>
              <a:cxnLst>
                <a:cxn ang="0">
                  <a:pos x="connsiteX0" y="connsiteY0"/>
                </a:cxn>
                <a:cxn ang="0">
                  <a:pos x="connsiteX1" y="connsiteY1"/>
                </a:cxn>
                <a:cxn ang="0">
                  <a:pos x="connsiteX2" y="connsiteY2"/>
                </a:cxn>
              </a:cxnLst>
              <a:rect l="l" t="t" r="r" b="b"/>
              <a:pathLst>
                <a:path w="1059552" h="2148115">
                  <a:moveTo>
                    <a:pt x="0" y="0"/>
                  </a:moveTo>
                  <a:cubicBezTo>
                    <a:pt x="157238" y="93133"/>
                    <a:pt x="229809" y="425755"/>
                    <a:pt x="406399" y="783774"/>
                  </a:cubicBezTo>
                  <a:cubicBezTo>
                    <a:pt x="582989" y="1141793"/>
                    <a:pt x="1061963" y="1655839"/>
                    <a:pt x="1059543" y="2148115"/>
                  </a:cubicBezTo>
                </a:path>
              </a:pathLst>
            </a:custGeom>
            <a:noFill/>
            <a:ln w="57150">
              <a:solidFill>
                <a:schemeClr val="tx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2481943" y="4558829"/>
              <a:ext cx="1059558" cy="887656"/>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0 w 1001486"/>
                <a:gd name="connsiteY0" fmla="*/ 0 h 2776252"/>
                <a:gd name="connsiteX1" fmla="*/ 188685 w 1001486"/>
                <a:gd name="connsiteY1" fmla="*/ 2438400 h 2776252"/>
                <a:gd name="connsiteX2" fmla="*/ 1001486 w 1001486"/>
                <a:gd name="connsiteY2" fmla="*/ 2772228 h 2776252"/>
                <a:gd name="connsiteX0" fmla="*/ 0 w 1001486"/>
                <a:gd name="connsiteY0" fmla="*/ 0 h 2772228"/>
                <a:gd name="connsiteX1" fmla="*/ 551542 w 1001486"/>
                <a:gd name="connsiteY1" fmla="*/ 2351315 h 2772228"/>
                <a:gd name="connsiteX2" fmla="*/ 1001486 w 1001486"/>
                <a:gd name="connsiteY2" fmla="*/ 2772228 h 2772228"/>
                <a:gd name="connsiteX0" fmla="*/ 0 w 1001501"/>
                <a:gd name="connsiteY0" fmla="*/ 0 h 2772228"/>
                <a:gd name="connsiteX1" fmla="*/ 551542 w 1001501"/>
                <a:gd name="connsiteY1" fmla="*/ 2351315 h 2772228"/>
                <a:gd name="connsiteX2" fmla="*/ 1001486 w 1001501"/>
                <a:gd name="connsiteY2" fmla="*/ 2772228 h 2772228"/>
                <a:gd name="connsiteX0" fmla="*/ 0 w 1001494"/>
                <a:gd name="connsiteY0" fmla="*/ 0 h 2772228"/>
                <a:gd name="connsiteX1" fmla="*/ 348342 w 1001494"/>
                <a:gd name="connsiteY1" fmla="*/ 1407887 h 2772228"/>
                <a:gd name="connsiteX2" fmla="*/ 1001486 w 1001494"/>
                <a:gd name="connsiteY2" fmla="*/ 2772228 h 2772228"/>
                <a:gd name="connsiteX0" fmla="*/ 0 w 1045038"/>
                <a:gd name="connsiteY0" fmla="*/ 0 h 2786743"/>
                <a:gd name="connsiteX1" fmla="*/ 391885 w 1045038"/>
                <a:gd name="connsiteY1" fmla="*/ 1422402 h 2786743"/>
                <a:gd name="connsiteX2" fmla="*/ 1045029 w 1045038"/>
                <a:gd name="connsiteY2" fmla="*/ 2786743 h 2786743"/>
                <a:gd name="connsiteX0" fmla="*/ 0 w 1059552"/>
                <a:gd name="connsiteY0" fmla="*/ 1075463 h 1365749"/>
                <a:gd name="connsiteX1" fmla="*/ 406399 w 1059552"/>
                <a:gd name="connsiteY1" fmla="*/ 1408 h 1365749"/>
                <a:gd name="connsiteX2" fmla="*/ 1059543 w 1059552"/>
                <a:gd name="connsiteY2" fmla="*/ 1365749 h 1365749"/>
                <a:gd name="connsiteX0" fmla="*/ 0 w 1059558"/>
                <a:gd name="connsiteY0" fmla="*/ 597370 h 887656"/>
                <a:gd name="connsiteX1" fmla="*/ 609599 w 1059558"/>
                <a:gd name="connsiteY1" fmla="*/ 2287 h 887656"/>
                <a:gd name="connsiteX2" fmla="*/ 1059543 w 1059558"/>
                <a:gd name="connsiteY2" fmla="*/ 887656 h 887656"/>
              </a:gdLst>
              <a:ahLst/>
              <a:cxnLst>
                <a:cxn ang="0">
                  <a:pos x="connsiteX0" y="connsiteY0"/>
                </a:cxn>
                <a:cxn ang="0">
                  <a:pos x="connsiteX1" y="connsiteY1"/>
                </a:cxn>
                <a:cxn ang="0">
                  <a:pos x="connsiteX2" y="connsiteY2"/>
                </a:cxn>
              </a:cxnLst>
              <a:rect l="l" t="t" r="r" b="b"/>
              <a:pathLst>
                <a:path w="1059558" h="887656">
                  <a:moveTo>
                    <a:pt x="0" y="597370"/>
                  </a:moveTo>
                  <a:cubicBezTo>
                    <a:pt x="157238" y="690503"/>
                    <a:pt x="433009" y="-46094"/>
                    <a:pt x="609599" y="2287"/>
                  </a:cubicBezTo>
                  <a:cubicBezTo>
                    <a:pt x="786189" y="50668"/>
                    <a:pt x="1061963" y="395380"/>
                    <a:pt x="1059543" y="887656"/>
                  </a:cubicBezTo>
                </a:path>
              </a:pathLst>
            </a:custGeom>
            <a:noFill/>
            <a:ln w="57150">
              <a:solidFill>
                <a:schemeClr val="tx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2500086" y="4648689"/>
              <a:ext cx="1059556" cy="1810235"/>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0 w 1001486"/>
                <a:gd name="connsiteY0" fmla="*/ 0 h 2776252"/>
                <a:gd name="connsiteX1" fmla="*/ 188685 w 1001486"/>
                <a:gd name="connsiteY1" fmla="*/ 2438400 h 2776252"/>
                <a:gd name="connsiteX2" fmla="*/ 1001486 w 1001486"/>
                <a:gd name="connsiteY2" fmla="*/ 2772228 h 2776252"/>
                <a:gd name="connsiteX0" fmla="*/ 0 w 1001486"/>
                <a:gd name="connsiteY0" fmla="*/ 0 h 2772228"/>
                <a:gd name="connsiteX1" fmla="*/ 551542 w 1001486"/>
                <a:gd name="connsiteY1" fmla="*/ 2351315 h 2772228"/>
                <a:gd name="connsiteX2" fmla="*/ 1001486 w 1001486"/>
                <a:gd name="connsiteY2" fmla="*/ 2772228 h 2772228"/>
                <a:gd name="connsiteX0" fmla="*/ 0 w 1001501"/>
                <a:gd name="connsiteY0" fmla="*/ 0 h 2772228"/>
                <a:gd name="connsiteX1" fmla="*/ 551542 w 1001501"/>
                <a:gd name="connsiteY1" fmla="*/ 2351315 h 2772228"/>
                <a:gd name="connsiteX2" fmla="*/ 1001486 w 1001501"/>
                <a:gd name="connsiteY2" fmla="*/ 2772228 h 2772228"/>
                <a:gd name="connsiteX0" fmla="*/ 0 w 1001494"/>
                <a:gd name="connsiteY0" fmla="*/ 0 h 2772228"/>
                <a:gd name="connsiteX1" fmla="*/ 348342 w 1001494"/>
                <a:gd name="connsiteY1" fmla="*/ 1407887 h 2772228"/>
                <a:gd name="connsiteX2" fmla="*/ 1001486 w 1001494"/>
                <a:gd name="connsiteY2" fmla="*/ 2772228 h 2772228"/>
                <a:gd name="connsiteX0" fmla="*/ 0 w 1045038"/>
                <a:gd name="connsiteY0" fmla="*/ 0 h 2786743"/>
                <a:gd name="connsiteX1" fmla="*/ 391885 w 1045038"/>
                <a:gd name="connsiteY1" fmla="*/ 1422402 h 2786743"/>
                <a:gd name="connsiteX2" fmla="*/ 1045029 w 1045038"/>
                <a:gd name="connsiteY2" fmla="*/ 2786743 h 2786743"/>
                <a:gd name="connsiteX0" fmla="*/ 0 w 1059552"/>
                <a:gd name="connsiteY0" fmla="*/ 2383785 h 2386546"/>
                <a:gd name="connsiteX1" fmla="*/ 406399 w 1059552"/>
                <a:gd name="connsiteY1" fmla="*/ 17958 h 2386546"/>
                <a:gd name="connsiteX2" fmla="*/ 1059543 w 1059552"/>
                <a:gd name="connsiteY2" fmla="*/ 1382299 h 2386546"/>
                <a:gd name="connsiteX0" fmla="*/ 0 w 1059554"/>
                <a:gd name="connsiteY0" fmla="*/ 1820231 h 1823895"/>
                <a:gd name="connsiteX1" fmla="*/ 493485 w 1059554"/>
                <a:gd name="connsiteY1" fmla="*/ 34975 h 1823895"/>
                <a:gd name="connsiteX2" fmla="*/ 1059543 w 1059554"/>
                <a:gd name="connsiteY2" fmla="*/ 818745 h 1823895"/>
                <a:gd name="connsiteX0" fmla="*/ 0 w 1059556"/>
                <a:gd name="connsiteY0" fmla="*/ 1806541 h 1810235"/>
                <a:gd name="connsiteX1" fmla="*/ 566057 w 1059556"/>
                <a:gd name="connsiteY1" fmla="*/ 35800 h 1810235"/>
                <a:gd name="connsiteX2" fmla="*/ 1059543 w 1059556"/>
                <a:gd name="connsiteY2" fmla="*/ 805055 h 1810235"/>
              </a:gdLst>
              <a:ahLst/>
              <a:cxnLst>
                <a:cxn ang="0">
                  <a:pos x="connsiteX0" y="connsiteY0"/>
                </a:cxn>
                <a:cxn ang="0">
                  <a:pos x="connsiteX1" y="connsiteY1"/>
                </a:cxn>
                <a:cxn ang="0">
                  <a:pos x="connsiteX2" y="connsiteY2"/>
                </a:cxn>
              </a:cxnLst>
              <a:rect l="l" t="t" r="r" b="b"/>
              <a:pathLst>
                <a:path w="1059556" h="1810235">
                  <a:moveTo>
                    <a:pt x="0" y="1806541"/>
                  </a:moveTo>
                  <a:cubicBezTo>
                    <a:pt x="157238" y="1899674"/>
                    <a:pt x="389467" y="202714"/>
                    <a:pt x="566057" y="35800"/>
                  </a:cubicBezTo>
                  <a:cubicBezTo>
                    <a:pt x="742647" y="-131114"/>
                    <a:pt x="1061963" y="312779"/>
                    <a:pt x="1059543" y="805055"/>
                  </a:cubicBezTo>
                </a:path>
              </a:pathLst>
            </a:custGeom>
            <a:noFill/>
            <a:ln w="57150">
              <a:solidFill>
                <a:schemeClr val="tx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2500086" y="4650233"/>
              <a:ext cx="1059558" cy="1128156"/>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0 w 1001486"/>
                <a:gd name="connsiteY0" fmla="*/ 0 h 2776252"/>
                <a:gd name="connsiteX1" fmla="*/ 188685 w 1001486"/>
                <a:gd name="connsiteY1" fmla="*/ 2438400 h 2776252"/>
                <a:gd name="connsiteX2" fmla="*/ 1001486 w 1001486"/>
                <a:gd name="connsiteY2" fmla="*/ 2772228 h 2776252"/>
                <a:gd name="connsiteX0" fmla="*/ 0 w 1001486"/>
                <a:gd name="connsiteY0" fmla="*/ 0 h 2772228"/>
                <a:gd name="connsiteX1" fmla="*/ 551542 w 1001486"/>
                <a:gd name="connsiteY1" fmla="*/ 2351315 h 2772228"/>
                <a:gd name="connsiteX2" fmla="*/ 1001486 w 1001486"/>
                <a:gd name="connsiteY2" fmla="*/ 2772228 h 2772228"/>
                <a:gd name="connsiteX0" fmla="*/ 0 w 1001501"/>
                <a:gd name="connsiteY0" fmla="*/ 0 h 2772228"/>
                <a:gd name="connsiteX1" fmla="*/ 551542 w 1001501"/>
                <a:gd name="connsiteY1" fmla="*/ 2351315 h 2772228"/>
                <a:gd name="connsiteX2" fmla="*/ 1001486 w 1001501"/>
                <a:gd name="connsiteY2" fmla="*/ 2772228 h 2772228"/>
                <a:gd name="connsiteX0" fmla="*/ 0 w 1001494"/>
                <a:gd name="connsiteY0" fmla="*/ 0 h 2772228"/>
                <a:gd name="connsiteX1" fmla="*/ 348342 w 1001494"/>
                <a:gd name="connsiteY1" fmla="*/ 1407887 h 2772228"/>
                <a:gd name="connsiteX2" fmla="*/ 1001486 w 1001494"/>
                <a:gd name="connsiteY2" fmla="*/ 2772228 h 2772228"/>
                <a:gd name="connsiteX0" fmla="*/ 0 w 1045038"/>
                <a:gd name="connsiteY0" fmla="*/ 0 h 2786743"/>
                <a:gd name="connsiteX1" fmla="*/ 391885 w 1045038"/>
                <a:gd name="connsiteY1" fmla="*/ 1422402 h 2786743"/>
                <a:gd name="connsiteX2" fmla="*/ 1045029 w 1045038"/>
                <a:gd name="connsiteY2" fmla="*/ 2786743 h 2786743"/>
                <a:gd name="connsiteX0" fmla="*/ 0 w 1059552"/>
                <a:gd name="connsiteY0" fmla="*/ 1685856 h 1689497"/>
                <a:gd name="connsiteX1" fmla="*/ 406399 w 1059552"/>
                <a:gd name="connsiteY1" fmla="*/ 2201 h 1689497"/>
                <a:gd name="connsiteX2" fmla="*/ 1059543 w 1059552"/>
                <a:gd name="connsiteY2" fmla="*/ 1366542 h 1689497"/>
                <a:gd name="connsiteX0" fmla="*/ 0 w 1059558"/>
                <a:gd name="connsiteY0" fmla="*/ 1122826 h 1128156"/>
                <a:gd name="connsiteX1" fmla="*/ 595085 w 1059558"/>
                <a:gd name="connsiteY1" fmla="*/ 5228 h 1128156"/>
                <a:gd name="connsiteX2" fmla="*/ 1059543 w 1059558"/>
                <a:gd name="connsiteY2" fmla="*/ 803512 h 1128156"/>
              </a:gdLst>
              <a:ahLst/>
              <a:cxnLst>
                <a:cxn ang="0">
                  <a:pos x="connsiteX0" y="connsiteY0"/>
                </a:cxn>
                <a:cxn ang="0">
                  <a:pos x="connsiteX1" y="connsiteY1"/>
                </a:cxn>
                <a:cxn ang="0">
                  <a:pos x="connsiteX2" y="connsiteY2"/>
                </a:cxn>
              </a:cxnLst>
              <a:rect l="l" t="t" r="r" b="b"/>
              <a:pathLst>
                <a:path w="1059558" h="1128156">
                  <a:moveTo>
                    <a:pt x="0" y="1122826"/>
                  </a:moveTo>
                  <a:cubicBezTo>
                    <a:pt x="157238" y="1215959"/>
                    <a:pt x="418495" y="58447"/>
                    <a:pt x="595085" y="5228"/>
                  </a:cubicBezTo>
                  <a:cubicBezTo>
                    <a:pt x="771676" y="-47991"/>
                    <a:pt x="1061963" y="311236"/>
                    <a:pt x="1059543" y="803512"/>
                  </a:cubicBezTo>
                </a:path>
              </a:pathLst>
            </a:custGeom>
            <a:noFill/>
            <a:ln w="57150">
              <a:solidFill>
                <a:schemeClr val="tx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685800" y="1"/>
            <a:ext cx="7772400" cy="1066799"/>
          </a:xfrm>
        </p:spPr>
        <p:txBody>
          <a:bodyPr/>
          <a:lstStyle/>
          <a:p>
            <a:r>
              <a:rPr lang="en-US" dirty="0" smtClean="0"/>
              <a:t>UC – beamline organization</a:t>
            </a:r>
            <a:endParaRPr lang="en-US" dirty="0"/>
          </a:p>
        </p:txBody>
      </p:sp>
      <p:sp>
        <p:nvSpPr>
          <p:cNvPr id="4" name="Rounded Rectangle 3"/>
          <p:cNvSpPr/>
          <p:nvPr/>
        </p:nvSpPr>
        <p:spPr>
          <a:xfrm>
            <a:off x="4953000" y="1219200"/>
            <a:ext cx="3429000" cy="1752600"/>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Arial" panose="020B0604020202020204" pitchFamily="34" charset="0"/>
              </a:rPr>
              <a:t>LBNL</a:t>
            </a:r>
          </a:p>
          <a:p>
            <a:r>
              <a:rPr lang="en-US" sz="2000" dirty="0" smtClean="0">
                <a:solidFill>
                  <a:schemeClr val="tx1"/>
                </a:solidFill>
                <a:latin typeface="Arial" panose="020B0604020202020204" pitchFamily="34" charset="0"/>
              </a:rPr>
              <a:t>Director: Michael </a:t>
            </a:r>
            <a:r>
              <a:rPr lang="en-US" sz="2000" dirty="0" err="1" smtClean="0">
                <a:solidFill>
                  <a:schemeClr val="tx1"/>
                </a:solidFill>
                <a:latin typeface="Arial" panose="020B0604020202020204" pitchFamily="34" charset="0"/>
              </a:rPr>
              <a:t>Witherall</a:t>
            </a:r>
            <a:endParaRPr lang="en-US" sz="2000" dirty="0" smtClean="0">
              <a:solidFill>
                <a:schemeClr val="tx1"/>
              </a:solidFill>
              <a:latin typeface="Arial" panose="020B0604020202020204" pitchFamily="34" charset="0"/>
            </a:endParaRPr>
          </a:p>
          <a:p>
            <a:r>
              <a:rPr lang="en-US" sz="2000" dirty="0" smtClean="0">
                <a:solidFill>
                  <a:schemeClr val="tx1"/>
                </a:solidFill>
                <a:latin typeface="Arial" panose="020B0604020202020204" pitchFamily="34" charset="0"/>
              </a:rPr>
              <a:t>Dep. Director: Horst Simon</a:t>
            </a:r>
          </a:p>
        </p:txBody>
      </p:sp>
      <p:sp>
        <p:nvSpPr>
          <p:cNvPr id="5" name="Rounded Rectangle 4"/>
          <p:cNvSpPr/>
          <p:nvPr/>
        </p:nvSpPr>
        <p:spPr>
          <a:xfrm>
            <a:off x="6858000" y="3581400"/>
            <a:ext cx="1981200"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ALS</a:t>
            </a:r>
          </a:p>
          <a:p>
            <a:pPr algn="ctr"/>
            <a:r>
              <a:rPr lang="en-US" sz="2000" dirty="0" smtClean="0">
                <a:solidFill>
                  <a:schemeClr val="tx1"/>
                </a:solidFill>
                <a:latin typeface="Arial" panose="020B0604020202020204" pitchFamily="34" charset="0"/>
              </a:rPr>
              <a:t>Roger Falcone</a:t>
            </a:r>
            <a:endParaRPr lang="en-US" sz="2000" dirty="0">
              <a:solidFill>
                <a:schemeClr val="tx1"/>
              </a:solidFill>
              <a:latin typeface="Arial" panose="020B0604020202020204" pitchFamily="34" charset="0"/>
            </a:endParaRPr>
          </a:p>
        </p:txBody>
      </p:sp>
      <p:sp>
        <p:nvSpPr>
          <p:cNvPr id="6" name="Rounded Rectangle 5"/>
          <p:cNvSpPr/>
          <p:nvPr/>
        </p:nvSpPr>
        <p:spPr>
          <a:xfrm>
            <a:off x="4800600" y="3581400"/>
            <a:ext cx="1905000"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MBIB</a:t>
            </a:r>
          </a:p>
          <a:p>
            <a:pPr algn="ctr"/>
            <a:r>
              <a:rPr lang="en-US" sz="2000" dirty="0" smtClean="0">
                <a:solidFill>
                  <a:schemeClr val="tx1"/>
                </a:solidFill>
                <a:latin typeface="Arial" panose="020B0604020202020204" pitchFamily="34" charset="0"/>
              </a:rPr>
              <a:t>Paul Adams</a:t>
            </a:r>
          </a:p>
        </p:txBody>
      </p:sp>
      <p:sp>
        <p:nvSpPr>
          <p:cNvPr id="7" name="Rounded Rectangle 6"/>
          <p:cNvSpPr/>
          <p:nvPr/>
        </p:nvSpPr>
        <p:spPr>
          <a:xfrm>
            <a:off x="533400" y="1219200"/>
            <a:ext cx="2971800" cy="11049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Arial" panose="020B0604020202020204" pitchFamily="34" charset="0"/>
              </a:rPr>
              <a:t>UCOP</a:t>
            </a:r>
          </a:p>
          <a:p>
            <a:pPr algn="ctr"/>
            <a:r>
              <a:rPr lang="en-US" sz="2000" dirty="0" smtClean="0">
                <a:solidFill>
                  <a:schemeClr val="tx1"/>
                </a:solidFill>
                <a:latin typeface="Arial" panose="020B0604020202020204" pitchFamily="34" charset="0"/>
              </a:rPr>
              <a:t>Janet Napolitano</a:t>
            </a:r>
            <a:endParaRPr lang="en-US" sz="2000" dirty="0">
              <a:solidFill>
                <a:schemeClr val="tx1"/>
              </a:solidFill>
              <a:latin typeface="Arial" panose="020B0604020202020204" pitchFamily="34" charset="0"/>
            </a:endParaRPr>
          </a:p>
        </p:txBody>
      </p:sp>
      <p:cxnSp>
        <p:nvCxnSpPr>
          <p:cNvPr id="16" name="Straight Arrow Connector 15"/>
          <p:cNvCxnSpPr>
            <a:endCxn id="6" idx="0"/>
          </p:cNvCxnSpPr>
          <p:nvPr/>
        </p:nvCxnSpPr>
        <p:spPr>
          <a:xfrm flipH="1">
            <a:off x="5753100" y="2971800"/>
            <a:ext cx="64770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5" idx="0"/>
          </p:cNvCxnSpPr>
          <p:nvPr/>
        </p:nvCxnSpPr>
        <p:spPr>
          <a:xfrm>
            <a:off x="7010400" y="2971800"/>
            <a:ext cx="83820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3"/>
          </p:cNvCxnSpPr>
          <p:nvPr/>
        </p:nvCxnSpPr>
        <p:spPr>
          <a:xfrm>
            <a:off x="3505200" y="1771650"/>
            <a:ext cx="1447800" cy="571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5410200" y="4648200"/>
            <a:ext cx="1219200" cy="9144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rial" panose="020B0604020202020204" pitchFamily="34" charset="0"/>
              </a:rPr>
              <a:t>James Holton</a:t>
            </a:r>
            <a:endParaRPr lang="en-US" sz="1400" dirty="0" smtClean="0">
              <a:solidFill>
                <a:schemeClr val="tx1"/>
              </a:solidFill>
              <a:latin typeface="Arial" panose="020B0604020202020204" pitchFamily="34" charset="0"/>
            </a:endParaRPr>
          </a:p>
        </p:txBody>
      </p:sp>
      <p:sp>
        <p:nvSpPr>
          <p:cNvPr id="36" name="Rounded Rectangle 35"/>
          <p:cNvSpPr/>
          <p:nvPr/>
        </p:nvSpPr>
        <p:spPr>
          <a:xfrm>
            <a:off x="5334000" y="5791200"/>
            <a:ext cx="1447800" cy="9144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rial" panose="020B0604020202020204" pitchFamily="34" charset="0"/>
              </a:rPr>
              <a:t>George </a:t>
            </a:r>
            <a:r>
              <a:rPr lang="en-US" sz="2400" dirty="0" err="1" smtClean="0">
                <a:solidFill>
                  <a:schemeClr val="tx1"/>
                </a:solidFill>
                <a:latin typeface="Arial" panose="020B0604020202020204" pitchFamily="34" charset="0"/>
              </a:rPr>
              <a:t>Meigs</a:t>
            </a:r>
            <a:endParaRPr lang="en-US" sz="1400" dirty="0" smtClean="0">
              <a:solidFill>
                <a:schemeClr val="tx1"/>
              </a:solidFill>
              <a:latin typeface="Arial" panose="020B0604020202020204" pitchFamily="34" charset="0"/>
            </a:endParaRPr>
          </a:p>
        </p:txBody>
      </p:sp>
      <p:sp>
        <p:nvSpPr>
          <p:cNvPr id="37" name="Rounded Rectangle 36"/>
          <p:cNvSpPr/>
          <p:nvPr/>
        </p:nvSpPr>
        <p:spPr>
          <a:xfrm>
            <a:off x="3124200" y="5486400"/>
            <a:ext cx="1828800" cy="9144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rial" panose="020B0604020202020204" pitchFamily="34" charset="0"/>
              </a:rPr>
              <a:t>Jane </a:t>
            </a:r>
            <a:r>
              <a:rPr lang="en-US" sz="2400" dirty="0" err="1" smtClean="0">
                <a:solidFill>
                  <a:schemeClr val="tx1"/>
                </a:solidFill>
                <a:latin typeface="Arial" panose="020B0604020202020204" pitchFamily="34" charset="0"/>
              </a:rPr>
              <a:t>Tanamachi</a:t>
            </a:r>
            <a:endParaRPr lang="en-US" sz="1400" dirty="0" smtClean="0">
              <a:solidFill>
                <a:schemeClr val="tx1"/>
              </a:solidFill>
              <a:latin typeface="Arial" panose="020B0604020202020204" pitchFamily="34" charset="0"/>
            </a:endParaRPr>
          </a:p>
        </p:txBody>
      </p:sp>
      <p:grpSp>
        <p:nvGrpSpPr>
          <p:cNvPr id="48" name="Group 47"/>
          <p:cNvGrpSpPr/>
          <p:nvPr/>
        </p:nvGrpSpPr>
        <p:grpSpPr>
          <a:xfrm>
            <a:off x="7162800" y="5029200"/>
            <a:ext cx="1524451" cy="992982"/>
            <a:chOff x="7240930" y="4724400"/>
            <a:chExt cx="1524451" cy="992982"/>
          </a:xfrm>
        </p:grpSpPr>
        <p:sp>
          <p:nvSpPr>
            <p:cNvPr id="45" name="Freeform 44"/>
            <p:cNvSpPr/>
            <p:nvPr/>
          </p:nvSpPr>
          <p:spPr>
            <a:xfrm>
              <a:off x="7240930" y="4724400"/>
              <a:ext cx="1524451" cy="992982"/>
            </a:xfrm>
            <a:custGeom>
              <a:avLst/>
              <a:gdLst>
                <a:gd name="connsiteX0" fmla="*/ 1631403 w 1671509"/>
                <a:gd name="connsiteY0" fmla="*/ 214680 h 1028892"/>
                <a:gd name="connsiteX1" fmla="*/ 1476622 w 1671509"/>
                <a:gd name="connsiteY1" fmla="*/ 69423 h 1028892"/>
                <a:gd name="connsiteX2" fmla="*/ 107403 w 1671509"/>
                <a:gd name="connsiteY2" fmla="*/ 67042 h 1028892"/>
                <a:gd name="connsiteX3" fmla="*/ 107403 w 1671509"/>
                <a:gd name="connsiteY3" fmla="*/ 905242 h 1028892"/>
                <a:gd name="connsiteX4" fmla="*/ 262185 w 1671509"/>
                <a:gd name="connsiteY4" fmla="*/ 1024305 h 1028892"/>
                <a:gd name="connsiteX5" fmla="*/ 262185 w 1671509"/>
                <a:gd name="connsiteY5" fmla="*/ 1024305 h 1028892"/>
                <a:gd name="connsiteX0" fmla="*/ 1631403 w 1671509"/>
                <a:gd name="connsiteY0" fmla="*/ 214680 h 1060024"/>
                <a:gd name="connsiteX1" fmla="*/ 1476622 w 1671509"/>
                <a:gd name="connsiteY1" fmla="*/ 69423 h 1060024"/>
                <a:gd name="connsiteX2" fmla="*/ 107403 w 1671509"/>
                <a:gd name="connsiteY2" fmla="*/ 67042 h 1060024"/>
                <a:gd name="connsiteX3" fmla="*/ 107403 w 1671509"/>
                <a:gd name="connsiteY3" fmla="*/ 905242 h 1060024"/>
                <a:gd name="connsiteX4" fmla="*/ 262185 w 1671509"/>
                <a:gd name="connsiteY4" fmla="*/ 1024305 h 1060024"/>
                <a:gd name="connsiteX5" fmla="*/ 257422 w 1671509"/>
                <a:gd name="connsiteY5" fmla="*/ 1060024 h 1060024"/>
                <a:gd name="connsiteX0" fmla="*/ 1631212 w 1671318"/>
                <a:gd name="connsiteY0" fmla="*/ 214680 h 1060024"/>
                <a:gd name="connsiteX1" fmla="*/ 1476431 w 1671318"/>
                <a:gd name="connsiteY1" fmla="*/ 69423 h 1060024"/>
                <a:gd name="connsiteX2" fmla="*/ 107212 w 1671318"/>
                <a:gd name="connsiteY2" fmla="*/ 67042 h 1060024"/>
                <a:gd name="connsiteX3" fmla="*/ 107212 w 1671318"/>
                <a:gd name="connsiteY3" fmla="*/ 905242 h 1060024"/>
                <a:gd name="connsiteX4" fmla="*/ 257231 w 1671318"/>
                <a:gd name="connsiteY4" fmla="*/ 1060024 h 1060024"/>
                <a:gd name="connsiteX0" fmla="*/ 1631212 w 1671318"/>
                <a:gd name="connsiteY0" fmla="*/ 214680 h 1060024"/>
                <a:gd name="connsiteX1" fmla="*/ 1476431 w 1671318"/>
                <a:gd name="connsiteY1" fmla="*/ 69423 h 1060024"/>
                <a:gd name="connsiteX2" fmla="*/ 107212 w 1671318"/>
                <a:gd name="connsiteY2" fmla="*/ 67042 h 1060024"/>
                <a:gd name="connsiteX3" fmla="*/ 107212 w 1671318"/>
                <a:gd name="connsiteY3" fmla="*/ 905242 h 1060024"/>
                <a:gd name="connsiteX4" fmla="*/ 257231 w 1671318"/>
                <a:gd name="connsiteY4" fmla="*/ 1060024 h 1060024"/>
                <a:gd name="connsiteX0" fmla="*/ 1631212 w 1671318"/>
                <a:gd name="connsiteY0" fmla="*/ 214680 h 1060024"/>
                <a:gd name="connsiteX1" fmla="*/ 1476431 w 1671318"/>
                <a:gd name="connsiteY1" fmla="*/ 69423 h 1060024"/>
                <a:gd name="connsiteX2" fmla="*/ 107212 w 1671318"/>
                <a:gd name="connsiteY2" fmla="*/ 67042 h 1060024"/>
                <a:gd name="connsiteX3" fmla="*/ 107212 w 1671318"/>
                <a:gd name="connsiteY3" fmla="*/ 905242 h 1060024"/>
                <a:gd name="connsiteX4" fmla="*/ 257231 w 1671318"/>
                <a:gd name="connsiteY4" fmla="*/ 1060024 h 1060024"/>
                <a:gd name="connsiteX0" fmla="*/ 1625689 w 1665795"/>
                <a:gd name="connsiteY0" fmla="*/ 214680 h 1060024"/>
                <a:gd name="connsiteX1" fmla="*/ 1470908 w 1665795"/>
                <a:gd name="connsiteY1" fmla="*/ 69423 h 1060024"/>
                <a:gd name="connsiteX2" fmla="*/ 101689 w 1665795"/>
                <a:gd name="connsiteY2" fmla="*/ 67042 h 1060024"/>
                <a:gd name="connsiteX3" fmla="*/ 101689 w 1665795"/>
                <a:gd name="connsiteY3" fmla="*/ 905242 h 1060024"/>
                <a:gd name="connsiteX4" fmla="*/ 251708 w 1665795"/>
                <a:gd name="connsiteY4" fmla="*/ 1060024 h 1060024"/>
                <a:gd name="connsiteX0" fmla="*/ 1625689 w 1665795"/>
                <a:gd name="connsiteY0" fmla="*/ 214680 h 1060024"/>
                <a:gd name="connsiteX1" fmla="*/ 1470908 w 1665795"/>
                <a:gd name="connsiteY1" fmla="*/ 69423 h 1060024"/>
                <a:gd name="connsiteX2" fmla="*/ 101689 w 1665795"/>
                <a:gd name="connsiteY2" fmla="*/ 67042 h 1060024"/>
                <a:gd name="connsiteX3" fmla="*/ 101689 w 1665795"/>
                <a:gd name="connsiteY3" fmla="*/ 905242 h 1060024"/>
                <a:gd name="connsiteX4" fmla="*/ 251708 w 1665795"/>
                <a:gd name="connsiteY4" fmla="*/ 1060024 h 1060024"/>
                <a:gd name="connsiteX0" fmla="*/ 1524451 w 1564557"/>
                <a:gd name="connsiteY0" fmla="*/ 214680 h 1060024"/>
                <a:gd name="connsiteX1" fmla="*/ 1369670 w 1564557"/>
                <a:gd name="connsiteY1" fmla="*/ 69423 h 1060024"/>
                <a:gd name="connsiteX2" fmla="*/ 451 w 1564557"/>
                <a:gd name="connsiteY2" fmla="*/ 67042 h 1060024"/>
                <a:gd name="connsiteX3" fmla="*/ 451 w 1564557"/>
                <a:gd name="connsiteY3" fmla="*/ 905242 h 1060024"/>
                <a:gd name="connsiteX4" fmla="*/ 150470 w 1564557"/>
                <a:gd name="connsiteY4" fmla="*/ 1060024 h 1060024"/>
                <a:gd name="connsiteX0" fmla="*/ 1524451 w 1564557"/>
                <a:gd name="connsiteY0" fmla="*/ 155514 h 1000858"/>
                <a:gd name="connsiteX1" fmla="*/ 1369670 w 1564557"/>
                <a:gd name="connsiteY1" fmla="*/ 10257 h 1000858"/>
                <a:gd name="connsiteX2" fmla="*/ 451 w 1564557"/>
                <a:gd name="connsiteY2" fmla="*/ 7876 h 1000858"/>
                <a:gd name="connsiteX3" fmla="*/ 451 w 1564557"/>
                <a:gd name="connsiteY3" fmla="*/ 846076 h 1000858"/>
                <a:gd name="connsiteX4" fmla="*/ 150470 w 1564557"/>
                <a:gd name="connsiteY4" fmla="*/ 1000858 h 1000858"/>
                <a:gd name="connsiteX0" fmla="*/ 1524451 w 1564557"/>
                <a:gd name="connsiteY0" fmla="*/ 155514 h 1000858"/>
                <a:gd name="connsiteX1" fmla="*/ 1369670 w 1564557"/>
                <a:gd name="connsiteY1" fmla="*/ 10257 h 1000858"/>
                <a:gd name="connsiteX2" fmla="*/ 451 w 1564557"/>
                <a:gd name="connsiteY2" fmla="*/ 7876 h 1000858"/>
                <a:gd name="connsiteX3" fmla="*/ 451 w 1564557"/>
                <a:gd name="connsiteY3" fmla="*/ 846076 h 1000858"/>
                <a:gd name="connsiteX4" fmla="*/ 150470 w 1564557"/>
                <a:gd name="connsiteY4" fmla="*/ 1000858 h 1000858"/>
                <a:gd name="connsiteX0" fmla="*/ 1524451 w 1564557"/>
                <a:gd name="connsiteY0" fmla="*/ 147638 h 992982"/>
                <a:gd name="connsiteX1" fmla="*/ 1369670 w 1564557"/>
                <a:gd name="connsiteY1" fmla="*/ 2381 h 992982"/>
                <a:gd name="connsiteX2" fmla="*/ 451 w 1564557"/>
                <a:gd name="connsiteY2" fmla="*/ 0 h 992982"/>
                <a:gd name="connsiteX3" fmla="*/ 451 w 1564557"/>
                <a:gd name="connsiteY3" fmla="*/ 838200 h 992982"/>
                <a:gd name="connsiteX4" fmla="*/ 150470 w 1564557"/>
                <a:gd name="connsiteY4" fmla="*/ 992982 h 992982"/>
                <a:gd name="connsiteX0" fmla="*/ 1524451 w 1541904"/>
                <a:gd name="connsiteY0" fmla="*/ 147638 h 992982"/>
                <a:gd name="connsiteX1" fmla="*/ 1369670 w 1541904"/>
                <a:gd name="connsiteY1" fmla="*/ 2381 h 992982"/>
                <a:gd name="connsiteX2" fmla="*/ 451 w 1541904"/>
                <a:gd name="connsiteY2" fmla="*/ 0 h 992982"/>
                <a:gd name="connsiteX3" fmla="*/ 451 w 1541904"/>
                <a:gd name="connsiteY3" fmla="*/ 838200 h 992982"/>
                <a:gd name="connsiteX4" fmla="*/ 150470 w 1541904"/>
                <a:gd name="connsiteY4" fmla="*/ 992982 h 992982"/>
                <a:gd name="connsiteX0" fmla="*/ 1524451 w 1524451"/>
                <a:gd name="connsiteY0" fmla="*/ 147638 h 992982"/>
                <a:gd name="connsiteX1" fmla="*/ 1369670 w 1524451"/>
                <a:gd name="connsiteY1" fmla="*/ 2381 h 992982"/>
                <a:gd name="connsiteX2" fmla="*/ 451 w 1524451"/>
                <a:gd name="connsiteY2" fmla="*/ 0 h 992982"/>
                <a:gd name="connsiteX3" fmla="*/ 451 w 1524451"/>
                <a:gd name="connsiteY3" fmla="*/ 838200 h 992982"/>
                <a:gd name="connsiteX4" fmla="*/ 150470 w 1524451"/>
                <a:gd name="connsiteY4" fmla="*/ 992982 h 992982"/>
                <a:gd name="connsiteX0" fmla="*/ 1524451 w 1524451"/>
                <a:gd name="connsiteY0" fmla="*/ 147638 h 992982"/>
                <a:gd name="connsiteX1" fmla="*/ 1369670 w 1524451"/>
                <a:gd name="connsiteY1" fmla="*/ 2381 h 992982"/>
                <a:gd name="connsiteX2" fmla="*/ 451 w 1524451"/>
                <a:gd name="connsiteY2" fmla="*/ 0 h 992982"/>
                <a:gd name="connsiteX3" fmla="*/ 451 w 1524451"/>
                <a:gd name="connsiteY3" fmla="*/ 838200 h 992982"/>
                <a:gd name="connsiteX4" fmla="*/ 150470 w 1524451"/>
                <a:gd name="connsiteY4" fmla="*/ 992982 h 992982"/>
                <a:gd name="connsiteX5" fmla="*/ 1524451 w 1524451"/>
                <a:gd name="connsiteY5" fmla="*/ 147638 h 99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451" h="992982">
                  <a:moveTo>
                    <a:pt x="1524451" y="147638"/>
                  </a:moveTo>
                  <a:cubicBezTo>
                    <a:pt x="1369272" y="6349"/>
                    <a:pt x="1516513" y="143668"/>
                    <a:pt x="1369670" y="2381"/>
                  </a:cubicBezTo>
                  <a:lnTo>
                    <a:pt x="451" y="0"/>
                  </a:lnTo>
                  <a:cubicBezTo>
                    <a:pt x="848" y="51197"/>
                    <a:pt x="-739" y="665559"/>
                    <a:pt x="451" y="838200"/>
                  </a:cubicBezTo>
                  <a:cubicBezTo>
                    <a:pt x="142135" y="989410"/>
                    <a:pt x="119216" y="960736"/>
                    <a:pt x="150470" y="992982"/>
                  </a:cubicBezTo>
                  <a:lnTo>
                    <a:pt x="1524451" y="147638"/>
                  </a:lnTo>
                  <a:close/>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391400" y="4876800"/>
              <a:ext cx="1371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rPr>
                <a:t>8.3.1</a:t>
              </a:r>
              <a:endParaRPr lang="en-US" sz="3600" b="1" dirty="0">
                <a:latin typeface="Arial" panose="020B0604020202020204" pitchFamily="34" charset="0"/>
              </a:endParaRPr>
            </a:p>
          </p:txBody>
        </p:sp>
        <p:cxnSp>
          <p:nvCxnSpPr>
            <p:cNvPr id="47" name="Straight Connector 46"/>
            <p:cNvCxnSpPr>
              <a:endCxn id="45" idx="2"/>
            </p:cNvCxnSpPr>
            <p:nvPr/>
          </p:nvCxnSpPr>
          <p:spPr>
            <a:xfrm flipH="1" flipV="1">
              <a:off x="7241381" y="4724400"/>
              <a:ext cx="150019" cy="15240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9" name="Freeform 48"/>
          <p:cNvSpPr/>
          <p:nvPr/>
        </p:nvSpPr>
        <p:spPr>
          <a:xfrm>
            <a:off x="3512457" y="1886857"/>
            <a:ext cx="380438" cy="624114"/>
          </a:xfrm>
          <a:custGeom>
            <a:avLst/>
            <a:gdLst>
              <a:gd name="connsiteX0" fmla="*/ 0 w 380438"/>
              <a:gd name="connsiteY0" fmla="*/ 0 h 624114"/>
              <a:gd name="connsiteX1" fmla="*/ 362857 w 380438"/>
              <a:gd name="connsiteY1" fmla="*/ 290286 h 624114"/>
              <a:gd name="connsiteX2" fmla="*/ 290286 w 380438"/>
              <a:gd name="connsiteY2" fmla="*/ 624114 h 624114"/>
            </a:gdLst>
            <a:ahLst/>
            <a:cxnLst>
              <a:cxn ang="0">
                <a:pos x="connsiteX0" y="connsiteY0"/>
              </a:cxn>
              <a:cxn ang="0">
                <a:pos x="connsiteX1" y="connsiteY1"/>
              </a:cxn>
              <a:cxn ang="0">
                <a:pos x="connsiteX2" y="connsiteY2"/>
              </a:cxn>
            </a:cxnLst>
            <a:rect l="l" t="t" r="r" b="b"/>
            <a:pathLst>
              <a:path w="380438" h="624114">
                <a:moveTo>
                  <a:pt x="0" y="0"/>
                </a:moveTo>
                <a:cubicBezTo>
                  <a:pt x="157238" y="93133"/>
                  <a:pt x="314476" y="186267"/>
                  <a:pt x="362857" y="290286"/>
                </a:cubicBezTo>
                <a:cubicBezTo>
                  <a:pt x="411238" y="394305"/>
                  <a:pt x="350762" y="509209"/>
                  <a:pt x="290286" y="624114"/>
                </a:cubicBezTo>
              </a:path>
            </a:pathLst>
          </a:custGeom>
          <a:noFill/>
          <a:ln w="57150">
            <a:solidFill>
              <a:schemeClr val="accent3">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0973" y="1821088"/>
            <a:ext cx="2433627" cy="4808312"/>
            <a:chOff x="80973" y="1821088"/>
            <a:chExt cx="2433627" cy="4808312"/>
          </a:xfrm>
        </p:grpSpPr>
        <p:sp>
          <p:nvSpPr>
            <p:cNvPr id="8" name="Rounded Rectangle 7"/>
            <p:cNvSpPr/>
            <p:nvPr/>
          </p:nvSpPr>
          <p:spPr>
            <a:xfrm>
              <a:off x="838200" y="2438400"/>
              <a:ext cx="1676400" cy="533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UCD</a:t>
              </a:r>
              <a:endParaRPr lang="en-US" sz="3200" dirty="0">
                <a:solidFill>
                  <a:schemeClr val="tx1"/>
                </a:solidFill>
                <a:latin typeface="Arial" panose="020B0604020202020204" pitchFamily="34" charset="0"/>
              </a:endParaRPr>
            </a:p>
          </p:txBody>
        </p:sp>
        <p:sp>
          <p:nvSpPr>
            <p:cNvPr id="9" name="Rounded Rectangle 8"/>
            <p:cNvSpPr/>
            <p:nvPr/>
          </p:nvSpPr>
          <p:spPr>
            <a:xfrm>
              <a:off x="838200" y="3048000"/>
              <a:ext cx="1676400" cy="533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UCSF</a:t>
              </a:r>
              <a:endParaRPr lang="en-US" sz="3200" dirty="0">
                <a:solidFill>
                  <a:schemeClr val="tx1"/>
                </a:solidFill>
                <a:latin typeface="Arial" panose="020B0604020202020204" pitchFamily="34" charset="0"/>
              </a:endParaRPr>
            </a:p>
          </p:txBody>
        </p:sp>
        <p:sp>
          <p:nvSpPr>
            <p:cNvPr id="10" name="Rounded Rectangle 9"/>
            <p:cNvSpPr/>
            <p:nvPr/>
          </p:nvSpPr>
          <p:spPr>
            <a:xfrm>
              <a:off x="838200" y="3657600"/>
              <a:ext cx="1676400" cy="533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UCB</a:t>
              </a:r>
              <a:endParaRPr lang="en-US" sz="3200" dirty="0">
                <a:solidFill>
                  <a:schemeClr val="tx1"/>
                </a:solidFill>
                <a:latin typeface="Arial" panose="020B0604020202020204" pitchFamily="34" charset="0"/>
              </a:endParaRPr>
            </a:p>
          </p:txBody>
        </p:sp>
        <p:sp>
          <p:nvSpPr>
            <p:cNvPr id="11" name="Rounded Rectangle 10"/>
            <p:cNvSpPr/>
            <p:nvPr/>
          </p:nvSpPr>
          <p:spPr>
            <a:xfrm>
              <a:off x="838200" y="4876800"/>
              <a:ext cx="1676400" cy="533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UCI</a:t>
              </a:r>
              <a:endParaRPr lang="en-US" sz="3200" dirty="0">
                <a:solidFill>
                  <a:schemeClr val="tx1"/>
                </a:solidFill>
                <a:latin typeface="Arial" panose="020B0604020202020204" pitchFamily="34" charset="0"/>
              </a:endParaRPr>
            </a:p>
          </p:txBody>
        </p:sp>
        <p:sp>
          <p:nvSpPr>
            <p:cNvPr id="12" name="Rounded Rectangle 11"/>
            <p:cNvSpPr/>
            <p:nvPr/>
          </p:nvSpPr>
          <p:spPr>
            <a:xfrm>
              <a:off x="838200" y="5486400"/>
              <a:ext cx="1676400" cy="533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UCLA</a:t>
              </a:r>
              <a:endParaRPr lang="en-US" sz="3200" dirty="0">
                <a:solidFill>
                  <a:schemeClr val="tx1"/>
                </a:solidFill>
                <a:latin typeface="Arial" panose="020B0604020202020204" pitchFamily="34" charset="0"/>
              </a:endParaRPr>
            </a:p>
          </p:txBody>
        </p:sp>
        <p:sp>
          <p:nvSpPr>
            <p:cNvPr id="13" name="Rounded Rectangle 12"/>
            <p:cNvSpPr/>
            <p:nvPr/>
          </p:nvSpPr>
          <p:spPr>
            <a:xfrm>
              <a:off x="838200" y="4267200"/>
              <a:ext cx="1676400" cy="533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UCSC</a:t>
              </a:r>
              <a:endParaRPr lang="en-US" sz="3200" dirty="0">
                <a:solidFill>
                  <a:schemeClr val="tx1"/>
                </a:solidFill>
                <a:latin typeface="Arial" panose="020B0604020202020204" pitchFamily="34" charset="0"/>
              </a:endParaRPr>
            </a:p>
          </p:txBody>
        </p:sp>
        <p:sp>
          <p:nvSpPr>
            <p:cNvPr id="14" name="Rounded Rectangle 13"/>
            <p:cNvSpPr/>
            <p:nvPr/>
          </p:nvSpPr>
          <p:spPr>
            <a:xfrm>
              <a:off x="838200" y="6096000"/>
              <a:ext cx="1676400" cy="533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rPr>
                <a:t>UCSD</a:t>
              </a:r>
              <a:endParaRPr lang="en-US" sz="3200" dirty="0">
                <a:solidFill>
                  <a:schemeClr val="tx1"/>
                </a:solidFill>
                <a:latin typeface="Arial" panose="020B0604020202020204" pitchFamily="34" charset="0"/>
              </a:endParaRPr>
            </a:p>
          </p:txBody>
        </p:sp>
        <p:sp>
          <p:nvSpPr>
            <p:cNvPr id="50" name="Freeform 49"/>
            <p:cNvSpPr/>
            <p:nvPr/>
          </p:nvSpPr>
          <p:spPr>
            <a:xfrm>
              <a:off x="392927" y="1828800"/>
              <a:ext cx="474302" cy="867229"/>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250385 w 545316"/>
                <a:gd name="connsiteY0" fmla="*/ 0 h 624114"/>
                <a:gd name="connsiteX1" fmla="*/ 3642 w 545316"/>
                <a:gd name="connsiteY1" fmla="*/ 449943 h 624114"/>
                <a:gd name="connsiteX2" fmla="*/ 540671 w 545316"/>
                <a:gd name="connsiteY2" fmla="*/ 624114 h 624114"/>
                <a:gd name="connsiteX0" fmla="*/ 0 w 541674"/>
                <a:gd name="connsiteY0" fmla="*/ 0 h 174171"/>
                <a:gd name="connsiteX1" fmla="*/ 537029 w 541674"/>
                <a:gd name="connsiteY1" fmla="*/ 174171 h 174171"/>
                <a:gd name="connsiteX0" fmla="*/ 0 w 312440"/>
                <a:gd name="connsiteY0" fmla="*/ 0 h 609599"/>
                <a:gd name="connsiteX1" fmla="*/ 304800 w 312440"/>
                <a:gd name="connsiteY1" fmla="*/ 609599 h 609599"/>
                <a:gd name="connsiteX0" fmla="*/ 247261 w 555594"/>
                <a:gd name="connsiteY0" fmla="*/ 0 h 772885"/>
                <a:gd name="connsiteX1" fmla="*/ 18661 w 555594"/>
                <a:gd name="connsiteY1" fmla="*/ 772885 h 772885"/>
                <a:gd name="connsiteX2" fmla="*/ 552061 w 555594"/>
                <a:gd name="connsiteY2" fmla="*/ 609599 h 772885"/>
                <a:gd name="connsiteX0" fmla="*/ 247593 w 541479"/>
                <a:gd name="connsiteY0" fmla="*/ 0 h 1015999"/>
                <a:gd name="connsiteX1" fmla="*/ 18993 w 541479"/>
                <a:gd name="connsiteY1" fmla="*/ 772885 h 1015999"/>
                <a:gd name="connsiteX2" fmla="*/ 537879 w 54147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42081 w 532367"/>
                <a:gd name="connsiteY0" fmla="*/ 0 h 1015999"/>
                <a:gd name="connsiteX1" fmla="*/ 13481 w 532367"/>
                <a:gd name="connsiteY1" fmla="*/ 772885 h 1015999"/>
                <a:gd name="connsiteX2" fmla="*/ 532367 w 532367"/>
                <a:gd name="connsiteY2" fmla="*/ 1015999 h 1015999"/>
                <a:gd name="connsiteX0" fmla="*/ 13481 w 532367"/>
                <a:gd name="connsiteY0" fmla="*/ 80067 h 323181"/>
                <a:gd name="connsiteX1" fmla="*/ 532367 w 532367"/>
                <a:gd name="connsiteY1" fmla="*/ 323181 h 323181"/>
                <a:gd name="connsiteX0" fmla="*/ 5082 w 523968"/>
                <a:gd name="connsiteY0" fmla="*/ 87117 h 330231"/>
                <a:gd name="connsiteX1" fmla="*/ 19598 w 523968"/>
                <a:gd name="connsiteY1" fmla="*/ 72603 h 330231"/>
                <a:gd name="connsiteX2" fmla="*/ 523968 w 523968"/>
                <a:gd name="connsiteY2" fmla="*/ 330231 h 330231"/>
                <a:gd name="connsiteX0" fmla="*/ 0 w 518886"/>
                <a:gd name="connsiteY0" fmla="*/ 619067 h 862181"/>
                <a:gd name="connsiteX1" fmla="*/ 116116 w 518886"/>
                <a:gd name="connsiteY1" fmla="*/ 38496 h 862181"/>
                <a:gd name="connsiteX2" fmla="*/ 518886 w 518886"/>
                <a:gd name="connsiteY2" fmla="*/ 862181 h 862181"/>
                <a:gd name="connsiteX0" fmla="*/ 0 w 1070428"/>
                <a:gd name="connsiteY0" fmla="*/ 314267 h 862181"/>
                <a:gd name="connsiteX1" fmla="*/ 667658 w 1070428"/>
                <a:gd name="connsiteY1" fmla="*/ 38496 h 862181"/>
                <a:gd name="connsiteX2" fmla="*/ 1070428 w 1070428"/>
                <a:gd name="connsiteY2" fmla="*/ 862181 h 862181"/>
                <a:gd name="connsiteX0" fmla="*/ 0 w 518885"/>
                <a:gd name="connsiteY0" fmla="*/ 0 h 1404257"/>
                <a:gd name="connsiteX1" fmla="*/ 116115 w 518885"/>
                <a:gd name="connsiteY1" fmla="*/ 580572 h 1404257"/>
                <a:gd name="connsiteX2" fmla="*/ 518885 w 518885"/>
                <a:gd name="connsiteY2" fmla="*/ 1404257 h 1404257"/>
                <a:gd name="connsiteX0" fmla="*/ 5082 w 523967"/>
                <a:gd name="connsiteY0" fmla="*/ 0 h 1404257"/>
                <a:gd name="connsiteX1" fmla="*/ 19597 w 523967"/>
                <a:gd name="connsiteY1" fmla="*/ 1161144 h 1404257"/>
                <a:gd name="connsiteX2" fmla="*/ 523967 w 523967"/>
                <a:gd name="connsiteY2" fmla="*/ 1404257 h 1404257"/>
                <a:gd name="connsiteX0" fmla="*/ 0 w 518885"/>
                <a:gd name="connsiteY0" fmla="*/ 0 h 1412913"/>
                <a:gd name="connsiteX1" fmla="*/ 14515 w 518885"/>
                <a:gd name="connsiteY1" fmla="*/ 1161144 h 1412913"/>
                <a:gd name="connsiteX2" fmla="*/ 518885 w 518885"/>
                <a:gd name="connsiteY2" fmla="*/ 1404257 h 1412913"/>
                <a:gd name="connsiteX0" fmla="*/ 0 w 518885"/>
                <a:gd name="connsiteY0" fmla="*/ 0 h 1404257"/>
                <a:gd name="connsiteX1" fmla="*/ 14515 w 518885"/>
                <a:gd name="connsiteY1" fmla="*/ 1161144 h 1404257"/>
                <a:gd name="connsiteX2" fmla="*/ 518885 w 518885"/>
                <a:gd name="connsiteY2" fmla="*/ 1404257 h 1404257"/>
                <a:gd name="connsiteX0" fmla="*/ 237162 w 509304"/>
                <a:gd name="connsiteY0" fmla="*/ 0 h 954314"/>
                <a:gd name="connsiteX1" fmla="*/ 4934 w 509304"/>
                <a:gd name="connsiteY1" fmla="*/ 711201 h 954314"/>
                <a:gd name="connsiteX2" fmla="*/ 509304 w 509304"/>
                <a:gd name="connsiteY2" fmla="*/ 954314 h 954314"/>
                <a:gd name="connsiteX0" fmla="*/ 245929 w 518071"/>
                <a:gd name="connsiteY0" fmla="*/ 0 h 954314"/>
                <a:gd name="connsiteX1" fmla="*/ 13701 w 518071"/>
                <a:gd name="connsiteY1" fmla="*/ 711201 h 954314"/>
                <a:gd name="connsiteX2" fmla="*/ 518071 w 518071"/>
                <a:gd name="connsiteY2" fmla="*/ 954314 h 954314"/>
                <a:gd name="connsiteX0" fmla="*/ 140397 w 412539"/>
                <a:gd name="connsiteY0" fmla="*/ 0 h 954314"/>
                <a:gd name="connsiteX1" fmla="*/ 53311 w 412539"/>
                <a:gd name="connsiteY1" fmla="*/ 624115 h 954314"/>
                <a:gd name="connsiteX2" fmla="*/ 412539 w 412539"/>
                <a:gd name="connsiteY2" fmla="*/ 954314 h 954314"/>
                <a:gd name="connsiteX0" fmla="*/ 144103 w 474302"/>
                <a:gd name="connsiteY0" fmla="*/ 0 h 867229"/>
                <a:gd name="connsiteX1" fmla="*/ 57017 w 474302"/>
                <a:gd name="connsiteY1" fmla="*/ 624115 h 867229"/>
                <a:gd name="connsiteX2" fmla="*/ 474302 w 474302"/>
                <a:gd name="connsiteY2" fmla="*/ 867229 h 867229"/>
              </a:gdLst>
              <a:ahLst/>
              <a:cxnLst>
                <a:cxn ang="0">
                  <a:pos x="connsiteX0" y="connsiteY0"/>
                </a:cxn>
                <a:cxn ang="0">
                  <a:pos x="connsiteX1" y="connsiteY1"/>
                </a:cxn>
                <a:cxn ang="0">
                  <a:pos x="connsiteX2" y="connsiteY2"/>
                </a:cxn>
              </a:cxnLst>
              <a:rect l="l" t="t" r="r" b="b"/>
              <a:pathLst>
                <a:path w="474302" h="867229">
                  <a:moveTo>
                    <a:pt x="144103" y="0"/>
                  </a:moveTo>
                  <a:cubicBezTo>
                    <a:pt x="-68773" y="387048"/>
                    <a:pt x="1984" y="479577"/>
                    <a:pt x="57017" y="624115"/>
                  </a:cubicBezTo>
                  <a:cubicBezTo>
                    <a:pt x="112050" y="768653"/>
                    <a:pt x="12264" y="824896"/>
                    <a:pt x="474302" y="867229"/>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64882" y="1821088"/>
              <a:ext cx="534190" cy="1495425"/>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250385 w 545316"/>
                <a:gd name="connsiteY0" fmla="*/ 0 h 624114"/>
                <a:gd name="connsiteX1" fmla="*/ 3642 w 545316"/>
                <a:gd name="connsiteY1" fmla="*/ 449943 h 624114"/>
                <a:gd name="connsiteX2" fmla="*/ 540671 w 545316"/>
                <a:gd name="connsiteY2" fmla="*/ 624114 h 624114"/>
                <a:gd name="connsiteX0" fmla="*/ 0 w 541674"/>
                <a:gd name="connsiteY0" fmla="*/ 0 h 174171"/>
                <a:gd name="connsiteX1" fmla="*/ 537029 w 541674"/>
                <a:gd name="connsiteY1" fmla="*/ 174171 h 174171"/>
                <a:gd name="connsiteX0" fmla="*/ 0 w 312440"/>
                <a:gd name="connsiteY0" fmla="*/ 0 h 609599"/>
                <a:gd name="connsiteX1" fmla="*/ 304800 w 312440"/>
                <a:gd name="connsiteY1" fmla="*/ 609599 h 609599"/>
                <a:gd name="connsiteX0" fmla="*/ 247261 w 555594"/>
                <a:gd name="connsiteY0" fmla="*/ 0 h 772885"/>
                <a:gd name="connsiteX1" fmla="*/ 18661 w 555594"/>
                <a:gd name="connsiteY1" fmla="*/ 772885 h 772885"/>
                <a:gd name="connsiteX2" fmla="*/ 552061 w 555594"/>
                <a:gd name="connsiteY2" fmla="*/ 609599 h 772885"/>
                <a:gd name="connsiteX0" fmla="*/ 247593 w 541479"/>
                <a:gd name="connsiteY0" fmla="*/ 0 h 1015999"/>
                <a:gd name="connsiteX1" fmla="*/ 18993 w 541479"/>
                <a:gd name="connsiteY1" fmla="*/ 772885 h 1015999"/>
                <a:gd name="connsiteX2" fmla="*/ 537879 w 54147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42081 w 532367"/>
                <a:gd name="connsiteY0" fmla="*/ 0 h 1015999"/>
                <a:gd name="connsiteX1" fmla="*/ 13481 w 532367"/>
                <a:gd name="connsiteY1" fmla="*/ 772885 h 1015999"/>
                <a:gd name="connsiteX2" fmla="*/ 532367 w 532367"/>
                <a:gd name="connsiteY2" fmla="*/ 1015999 h 1015999"/>
                <a:gd name="connsiteX0" fmla="*/ 13481 w 532367"/>
                <a:gd name="connsiteY0" fmla="*/ 80067 h 323181"/>
                <a:gd name="connsiteX1" fmla="*/ 532367 w 532367"/>
                <a:gd name="connsiteY1" fmla="*/ 323181 h 323181"/>
                <a:gd name="connsiteX0" fmla="*/ 5082 w 523968"/>
                <a:gd name="connsiteY0" fmla="*/ 87117 h 330231"/>
                <a:gd name="connsiteX1" fmla="*/ 19598 w 523968"/>
                <a:gd name="connsiteY1" fmla="*/ 72603 h 330231"/>
                <a:gd name="connsiteX2" fmla="*/ 523968 w 523968"/>
                <a:gd name="connsiteY2" fmla="*/ 330231 h 330231"/>
                <a:gd name="connsiteX0" fmla="*/ 0 w 518886"/>
                <a:gd name="connsiteY0" fmla="*/ 619067 h 862181"/>
                <a:gd name="connsiteX1" fmla="*/ 116116 w 518886"/>
                <a:gd name="connsiteY1" fmla="*/ 38496 h 862181"/>
                <a:gd name="connsiteX2" fmla="*/ 518886 w 518886"/>
                <a:gd name="connsiteY2" fmla="*/ 862181 h 862181"/>
                <a:gd name="connsiteX0" fmla="*/ 0 w 1070428"/>
                <a:gd name="connsiteY0" fmla="*/ 314267 h 862181"/>
                <a:gd name="connsiteX1" fmla="*/ 667658 w 1070428"/>
                <a:gd name="connsiteY1" fmla="*/ 38496 h 862181"/>
                <a:gd name="connsiteX2" fmla="*/ 1070428 w 1070428"/>
                <a:gd name="connsiteY2" fmla="*/ 862181 h 862181"/>
                <a:gd name="connsiteX0" fmla="*/ 0 w 518885"/>
                <a:gd name="connsiteY0" fmla="*/ 0 h 1404257"/>
                <a:gd name="connsiteX1" fmla="*/ 116115 w 518885"/>
                <a:gd name="connsiteY1" fmla="*/ 580572 h 1404257"/>
                <a:gd name="connsiteX2" fmla="*/ 518885 w 518885"/>
                <a:gd name="connsiteY2" fmla="*/ 1404257 h 1404257"/>
                <a:gd name="connsiteX0" fmla="*/ 5082 w 523967"/>
                <a:gd name="connsiteY0" fmla="*/ 0 h 1404257"/>
                <a:gd name="connsiteX1" fmla="*/ 19597 w 523967"/>
                <a:gd name="connsiteY1" fmla="*/ 1161144 h 1404257"/>
                <a:gd name="connsiteX2" fmla="*/ 523967 w 523967"/>
                <a:gd name="connsiteY2" fmla="*/ 1404257 h 1404257"/>
                <a:gd name="connsiteX0" fmla="*/ 0 w 518885"/>
                <a:gd name="connsiteY0" fmla="*/ 0 h 1412913"/>
                <a:gd name="connsiteX1" fmla="*/ 14515 w 518885"/>
                <a:gd name="connsiteY1" fmla="*/ 1161144 h 1412913"/>
                <a:gd name="connsiteX2" fmla="*/ 518885 w 518885"/>
                <a:gd name="connsiteY2" fmla="*/ 1404257 h 1412913"/>
                <a:gd name="connsiteX0" fmla="*/ 0 w 518885"/>
                <a:gd name="connsiteY0" fmla="*/ 0 h 1404257"/>
                <a:gd name="connsiteX1" fmla="*/ 14515 w 518885"/>
                <a:gd name="connsiteY1" fmla="*/ 1161144 h 1404257"/>
                <a:gd name="connsiteX2" fmla="*/ 518885 w 518885"/>
                <a:gd name="connsiteY2" fmla="*/ 1404257 h 1404257"/>
                <a:gd name="connsiteX0" fmla="*/ 237162 w 509304"/>
                <a:gd name="connsiteY0" fmla="*/ 0 h 954314"/>
                <a:gd name="connsiteX1" fmla="*/ 4934 w 509304"/>
                <a:gd name="connsiteY1" fmla="*/ 711201 h 954314"/>
                <a:gd name="connsiteX2" fmla="*/ 509304 w 509304"/>
                <a:gd name="connsiteY2" fmla="*/ 954314 h 954314"/>
                <a:gd name="connsiteX0" fmla="*/ 245929 w 518071"/>
                <a:gd name="connsiteY0" fmla="*/ 0 h 954314"/>
                <a:gd name="connsiteX1" fmla="*/ 13701 w 518071"/>
                <a:gd name="connsiteY1" fmla="*/ 711201 h 954314"/>
                <a:gd name="connsiteX2" fmla="*/ 518071 w 518071"/>
                <a:gd name="connsiteY2" fmla="*/ 954314 h 954314"/>
                <a:gd name="connsiteX0" fmla="*/ 172891 w 546633"/>
                <a:gd name="connsiteY0" fmla="*/ 0 h 1447800"/>
                <a:gd name="connsiteX1" fmla="*/ 42263 w 546633"/>
                <a:gd name="connsiteY1" fmla="*/ 1204687 h 1447800"/>
                <a:gd name="connsiteX2" fmla="*/ 546633 w 546633"/>
                <a:gd name="connsiteY2" fmla="*/ 1447800 h 1447800"/>
                <a:gd name="connsiteX0" fmla="*/ 163614 w 537356"/>
                <a:gd name="connsiteY0" fmla="*/ 0 h 1447800"/>
                <a:gd name="connsiteX1" fmla="*/ 47500 w 537356"/>
                <a:gd name="connsiteY1" fmla="*/ 841830 h 1447800"/>
                <a:gd name="connsiteX2" fmla="*/ 537356 w 537356"/>
                <a:gd name="connsiteY2" fmla="*/ 1447800 h 1447800"/>
                <a:gd name="connsiteX0" fmla="*/ 167592 w 534190"/>
                <a:gd name="connsiteY0" fmla="*/ 0 h 1495425"/>
                <a:gd name="connsiteX1" fmla="*/ 44334 w 534190"/>
                <a:gd name="connsiteY1" fmla="*/ 889455 h 1495425"/>
                <a:gd name="connsiteX2" fmla="*/ 534190 w 534190"/>
                <a:gd name="connsiteY2" fmla="*/ 1495425 h 1495425"/>
              </a:gdLst>
              <a:ahLst/>
              <a:cxnLst>
                <a:cxn ang="0">
                  <a:pos x="connsiteX0" y="connsiteY0"/>
                </a:cxn>
                <a:cxn ang="0">
                  <a:pos x="connsiteX1" y="connsiteY1"/>
                </a:cxn>
                <a:cxn ang="0">
                  <a:pos x="connsiteX2" y="connsiteY2"/>
                </a:cxn>
              </a:cxnLst>
              <a:rect l="l" t="t" r="r" b="b"/>
              <a:pathLst>
                <a:path w="534190" h="1495425">
                  <a:moveTo>
                    <a:pt x="167592" y="0"/>
                  </a:moveTo>
                  <a:cubicBezTo>
                    <a:pt x="-45284" y="387048"/>
                    <a:pt x="-16766" y="640218"/>
                    <a:pt x="44334" y="889455"/>
                  </a:cubicBezTo>
                  <a:cubicBezTo>
                    <a:pt x="105434" y="1138692"/>
                    <a:pt x="72152" y="1453092"/>
                    <a:pt x="534190" y="1495425"/>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361509" y="1832540"/>
              <a:ext cx="537562" cy="2093573"/>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250385 w 545316"/>
                <a:gd name="connsiteY0" fmla="*/ 0 h 624114"/>
                <a:gd name="connsiteX1" fmla="*/ 3642 w 545316"/>
                <a:gd name="connsiteY1" fmla="*/ 449943 h 624114"/>
                <a:gd name="connsiteX2" fmla="*/ 540671 w 545316"/>
                <a:gd name="connsiteY2" fmla="*/ 624114 h 624114"/>
                <a:gd name="connsiteX0" fmla="*/ 0 w 541674"/>
                <a:gd name="connsiteY0" fmla="*/ 0 h 174171"/>
                <a:gd name="connsiteX1" fmla="*/ 537029 w 541674"/>
                <a:gd name="connsiteY1" fmla="*/ 174171 h 174171"/>
                <a:gd name="connsiteX0" fmla="*/ 0 w 312440"/>
                <a:gd name="connsiteY0" fmla="*/ 0 h 609599"/>
                <a:gd name="connsiteX1" fmla="*/ 304800 w 312440"/>
                <a:gd name="connsiteY1" fmla="*/ 609599 h 609599"/>
                <a:gd name="connsiteX0" fmla="*/ 247261 w 555594"/>
                <a:gd name="connsiteY0" fmla="*/ 0 h 772885"/>
                <a:gd name="connsiteX1" fmla="*/ 18661 w 555594"/>
                <a:gd name="connsiteY1" fmla="*/ 772885 h 772885"/>
                <a:gd name="connsiteX2" fmla="*/ 552061 w 555594"/>
                <a:gd name="connsiteY2" fmla="*/ 609599 h 772885"/>
                <a:gd name="connsiteX0" fmla="*/ 247593 w 541479"/>
                <a:gd name="connsiteY0" fmla="*/ 0 h 1015999"/>
                <a:gd name="connsiteX1" fmla="*/ 18993 w 541479"/>
                <a:gd name="connsiteY1" fmla="*/ 772885 h 1015999"/>
                <a:gd name="connsiteX2" fmla="*/ 537879 w 54147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42081 w 532367"/>
                <a:gd name="connsiteY0" fmla="*/ 0 h 1015999"/>
                <a:gd name="connsiteX1" fmla="*/ 13481 w 532367"/>
                <a:gd name="connsiteY1" fmla="*/ 772885 h 1015999"/>
                <a:gd name="connsiteX2" fmla="*/ 532367 w 532367"/>
                <a:gd name="connsiteY2" fmla="*/ 1015999 h 1015999"/>
                <a:gd name="connsiteX0" fmla="*/ 13481 w 532367"/>
                <a:gd name="connsiteY0" fmla="*/ 80067 h 323181"/>
                <a:gd name="connsiteX1" fmla="*/ 532367 w 532367"/>
                <a:gd name="connsiteY1" fmla="*/ 323181 h 323181"/>
                <a:gd name="connsiteX0" fmla="*/ 5082 w 523968"/>
                <a:gd name="connsiteY0" fmla="*/ 87117 h 330231"/>
                <a:gd name="connsiteX1" fmla="*/ 19598 w 523968"/>
                <a:gd name="connsiteY1" fmla="*/ 72603 h 330231"/>
                <a:gd name="connsiteX2" fmla="*/ 523968 w 523968"/>
                <a:gd name="connsiteY2" fmla="*/ 330231 h 330231"/>
                <a:gd name="connsiteX0" fmla="*/ 0 w 518886"/>
                <a:gd name="connsiteY0" fmla="*/ 619067 h 862181"/>
                <a:gd name="connsiteX1" fmla="*/ 116116 w 518886"/>
                <a:gd name="connsiteY1" fmla="*/ 38496 h 862181"/>
                <a:gd name="connsiteX2" fmla="*/ 518886 w 518886"/>
                <a:gd name="connsiteY2" fmla="*/ 862181 h 862181"/>
                <a:gd name="connsiteX0" fmla="*/ 0 w 1070428"/>
                <a:gd name="connsiteY0" fmla="*/ 314267 h 862181"/>
                <a:gd name="connsiteX1" fmla="*/ 667658 w 1070428"/>
                <a:gd name="connsiteY1" fmla="*/ 38496 h 862181"/>
                <a:gd name="connsiteX2" fmla="*/ 1070428 w 1070428"/>
                <a:gd name="connsiteY2" fmla="*/ 862181 h 862181"/>
                <a:gd name="connsiteX0" fmla="*/ 0 w 518885"/>
                <a:gd name="connsiteY0" fmla="*/ 0 h 1404257"/>
                <a:gd name="connsiteX1" fmla="*/ 116115 w 518885"/>
                <a:gd name="connsiteY1" fmla="*/ 580572 h 1404257"/>
                <a:gd name="connsiteX2" fmla="*/ 518885 w 518885"/>
                <a:gd name="connsiteY2" fmla="*/ 1404257 h 1404257"/>
                <a:gd name="connsiteX0" fmla="*/ 5082 w 523967"/>
                <a:gd name="connsiteY0" fmla="*/ 0 h 1404257"/>
                <a:gd name="connsiteX1" fmla="*/ 19597 w 523967"/>
                <a:gd name="connsiteY1" fmla="*/ 1161144 h 1404257"/>
                <a:gd name="connsiteX2" fmla="*/ 523967 w 523967"/>
                <a:gd name="connsiteY2" fmla="*/ 1404257 h 1404257"/>
                <a:gd name="connsiteX0" fmla="*/ 0 w 518885"/>
                <a:gd name="connsiteY0" fmla="*/ 0 h 1412913"/>
                <a:gd name="connsiteX1" fmla="*/ 14515 w 518885"/>
                <a:gd name="connsiteY1" fmla="*/ 1161144 h 1412913"/>
                <a:gd name="connsiteX2" fmla="*/ 518885 w 518885"/>
                <a:gd name="connsiteY2" fmla="*/ 1404257 h 1412913"/>
                <a:gd name="connsiteX0" fmla="*/ 0 w 518885"/>
                <a:gd name="connsiteY0" fmla="*/ 0 h 1404257"/>
                <a:gd name="connsiteX1" fmla="*/ 14515 w 518885"/>
                <a:gd name="connsiteY1" fmla="*/ 1161144 h 1404257"/>
                <a:gd name="connsiteX2" fmla="*/ 518885 w 518885"/>
                <a:gd name="connsiteY2" fmla="*/ 1404257 h 1404257"/>
                <a:gd name="connsiteX0" fmla="*/ 237162 w 509304"/>
                <a:gd name="connsiteY0" fmla="*/ 0 h 954314"/>
                <a:gd name="connsiteX1" fmla="*/ 4934 w 509304"/>
                <a:gd name="connsiteY1" fmla="*/ 711201 h 954314"/>
                <a:gd name="connsiteX2" fmla="*/ 509304 w 509304"/>
                <a:gd name="connsiteY2" fmla="*/ 954314 h 954314"/>
                <a:gd name="connsiteX0" fmla="*/ 245929 w 518071"/>
                <a:gd name="connsiteY0" fmla="*/ 0 h 954314"/>
                <a:gd name="connsiteX1" fmla="*/ 13701 w 518071"/>
                <a:gd name="connsiteY1" fmla="*/ 711201 h 954314"/>
                <a:gd name="connsiteX2" fmla="*/ 518071 w 518071"/>
                <a:gd name="connsiteY2" fmla="*/ 954314 h 954314"/>
                <a:gd name="connsiteX0" fmla="*/ 156940 w 559710"/>
                <a:gd name="connsiteY0" fmla="*/ 0 h 2086429"/>
                <a:gd name="connsiteX1" fmla="*/ 55340 w 559710"/>
                <a:gd name="connsiteY1" fmla="*/ 1843316 h 2086429"/>
                <a:gd name="connsiteX2" fmla="*/ 559710 w 559710"/>
                <a:gd name="connsiteY2" fmla="*/ 2086429 h 2086429"/>
                <a:gd name="connsiteX0" fmla="*/ 148820 w 551590"/>
                <a:gd name="connsiteY0" fmla="*/ 0 h 2086429"/>
                <a:gd name="connsiteX1" fmla="*/ 61734 w 551590"/>
                <a:gd name="connsiteY1" fmla="*/ 1248230 h 2086429"/>
                <a:gd name="connsiteX2" fmla="*/ 551590 w 551590"/>
                <a:gd name="connsiteY2" fmla="*/ 2086429 h 2086429"/>
                <a:gd name="connsiteX0" fmla="*/ 163367 w 537562"/>
                <a:gd name="connsiteY0" fmla="*/ 0 h 2093573"/>
                <a:gd name="connsiteX1" fmla="*/ 47706 w 537562"/>
                <a:gd name="connsiteY1" fmla="*/ 1255374 h 2093573"/>
                <a:gd name="connsiteX2" fmla="*/ 537562 w 537562"/>
                <a:gd name="connsiteY2" fmla="*/ 2093573 h 2093573"/>
              </a:gdLst>
              <a:ahLst/>
              <a:cxnLst>
                <a:cxn ang="0">
                  <a:pos x="connsiteX0" y="connsiteY0"/>
                </a:cxn>
                <a:cxn ang="0">
                  <a:pos x="connsiteX1" y="connsiteY1"/>
                </a:cxn>
                <a:cxn ang="0">
                  <a:pos x="connsiteX2" y="connsiteY2"/>
                </a:cxn>
              </a:cxnLst>
              <a:rect l="l" t="t" r="r" b="b"/>
              <a:pathLst>
                <a:path w="537562" h="2093573">
                  <a:moveTo>
                    <a:pt x="163367" y="0"/>
                  </a:moveTo>
                  <a:cubicBezTo>
                    <a:pt x="-49509" y="387048"/>
                    <a:pt x="-14660" y="906445"/>
                    <a:pt x="47706" y="1255374"/>
                  </a:cubicBezTo>
                  <a:cubicBezTo>
                    <a:pt x="110072" y="1604303"/>
                    <a:pt x="75524" y="2051240"/>
                    <a:pt x="537562" y="2093573"/>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311379" y="1883228"/>
              <a:ext cx="587691" cy="2652485"/>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250385 w 545316"/>
                <a:gd name="connsiteY0" fmla="*/ 0 h 624114"/>
                <a:gd name="connsiteX1" fmla="*/ 3642 w 545316"/>
                <a:gd name="connsiteY1" fmla="*/ 449943 h 624114"/>
                <a:gd name="connsiteX2" fmla="*/ 540671 w 545316"/>
                <a:gd name="connsiteY2" fmla="*/ 624114 h 624114"/>
                <a:gd name="connsiteX0" fmla="*/ 0 w 541674"/>
                <a:gd name="connsiteY0" fmla="*/ 0 h 174171"/>
                <a:gd name="connsiteX1" fmla="*/ 537029 w 541674"/>
                <a:gd name="connsiteY1" fmla="*/ 174171 h 174171"/>
                <a:gd name="connsiteX0" fmla="*/ 0 w 312440"/>
                <a:gd name="connsiteY0" fmla="*/ 0 h 609599"/>
                <a:gd name="connsiteX1" fmla="*/ 304800 w 312440"/>
                <a:gd name="connsiteY1" fmla="*/ 609599 h 609599"/>
                <a:gd name="connsiteX0" fmla="*/ 247261 w 555594"/>
                <a:gd name="connsiteY0" fmla="*/ 0 h 772885"/>
                <a:gd name="connsiteX1" fmla="*/ 18661 w 555594"/>
                <a:gd name="connsiteY1" fmla="*/ 772885 h 772885"/>
                <a:gd name="connsiteX2" fmla="*/ 552061 w 555594"/>
                <a:gd name="connsiteY2" fmla="*/ 609599 h 772885"/>
                <a:gd name="connsiteX0" fmla="*/ 247593 w 541479"/>
                <a:gd name="connsiteY0" fmla="*/ 0 h 1015999"/>
                <a:gd name="connsiteX1" fmla="*/ 18993 w 541479"/>
                <a:gd name="connsiteY1" fmla="*/ 772885 h 1015999"/>
                <a:gd name="connsiteX2" fmla="*/ 537879 w 54147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42081 w 532367"/>
                <a:gd name="connsiteY0" fmla="*/ 0 h 1015999"/>
                <a:gd name="connsiteX1" fmla="*/ 13481 w 532367"/>
                <a:gd name="connsiteY1" fmla="*/ 772885 h 1015999"/>
                <a:gd name="connsiteX2" fmla="*/ 532367 w 532367"/>
                <a:gd name="connsiteY2" fmla="*/ 1015999 h 1015999"/>
                <a:gd name="connsiteX0" fmla="*/ 13481 w 532367"/>
                <a:gd name="connsiteY0" fmla="*/ 80067 h 323181"/>
                <a:gd name="connsiteX1" fmla="*/ 532367 w 532367"/>
                <a:gd name="connsiteY1" fmla="*/ 323181 h 323181"/>
                <a:gd name="connsiteX0" fmla="*/ 5082 w 523968"/>
                <a:gd name="connsiteY0" fmla="*/ 87117 h 330231"/>
                <a:gd name="connsiteX1" fmla="*/ 19598 w 523968"/>
                <a:gd name="connsiteY1" fmla="*/ 72603 h 330231"/>
                <a:gd name="connsiteX2" fmla="*/ 523968 w 523968"/>
                <a:gd name="connsiteY2" fmla="*/ 330231 h 330231"/>
                <a:gd name="connsiteX0" fmla="*/ 0 w 518886"/>
                <a:gd name="connsiteY0" fmla="*/ 619067 h 862181"/>
                <a:gd name="connsiteX1" fmla="*/ 116116 w 518886"/>
                <a:gd name="connsiteY1" fmla="*/ 38496 h 862181"/>
                <a:gd name="connsiteX2" fmla="*/ 518886 w 518886"/>
                <a:gd name="connsiteY2" fmla="*/ 862181 h 862181"/>
                <a:gd name="connsiteX0" fmla="*/ 0 w 1070428"/>
                <a:gd name="connsiteY0" fmla="*/ 314267 h 862181"/>
                <a:gd name="connsiteX1" fmla="*/ 667658 w 1070428"/>
                <a:gd name="connsiteY1" fmla="*/ 38496 h 862181"/>
                <a:gd name="connsiteX2" fmla="*/ 1070428 w 1070428"/>
                <a:gd name="connsiteY2" fmla="*/ 862181 h 862181"/>
                <a:gd name="connsiteX0" fmla="*/ 0 w 518885"/>
                <a:gd name="connsiteY0" fmla="*/ 0 h 1404257"/>
                <a:gd name="connsiteX1" fmla="*/ 116115 w 518885"/>
                <a:gd name="connsiteY1" fmla="*/ 580572 h 1404257"/>
                <a:gd name="connsiteX2" fmla="*/ 518885 w 518885"/>
                <a:gd name="connsiteY2" fmla="*/ 1404257 h 1404257"/>
                <a:gd name="connsiteX0" fmla="*/ 5082 w 523967"/>
                <a:gd name="connsiteY0" fmla="*/ 0 h 1404257"/>
                <a:gd name="connsiteX1" fmla="*/ 19597 w 523967"/>
                <a:gd name="connsiteY1" fmla="*/ 1161144 h 1404257"/>
                <a:gd name="connsiteX2" fmla="*/ 523967 w 523967"/>
                <a:gd name="connsiteY2" fmla="*/ 1404257 h 1404257"/>
                <a:gd name="connsiteX0" fmla="*/ 0 w 518885"/>
                <a:gd name="connsiteY0" fmla="*/ 0 h 1412913"/>
                <a:gd name="connsiteX1" fmla="*/ 14515 w 518885"/>
                <a:gd name="connsiteY1" fmla="*/ 1161144 h 1412913"/>
                <a:gd name="connsiteX2" fmla="*/ 518885 w 518885"/>
                <a:gd name="connsiteY2" fmla="*/ 1404257 h 1412913"/>
                <a:gd name="connsiteX0" fmla="*/ 0 w 518885"/>
                <a:gd name="connsiteY0" fmla="*/ 0 h 1404257"/>
                <a:gd name="connsiteX1" fmla="*/ 14515 w 518885"/>
                <a:gd name="connsiteY1" fmla="*/ 1161144 h 1404257"/>
                <a:gd name="connsiteX2" fmla="*/ 518885 w 518885"/>
                <a:gd name="connsiteY2" fmla="*/ 1404257 h 1404257"/>
                <a:gd name="connsiteX0" fmla="*/ 237162 w 509304"/>
                <a:gd name="connsiteY0" fmla="*/ 0 h 954314"/>
                <a:gd name="connsiteX1" fmla="*/ 4934 w 509304"/>
                <a:gd name="connsiteY1" fmla="*/ 711201 h 954314"/>
                <a:gd name="connsiteX2" fmla="*/ 509304 w 509304"/>
                <a:gd name="connsiteY2" fmla="*/ 954314 h 954314"/>
                <a:gd name="connsiteX0" fmla="*/ 245929 w 518071"/>
                <a:gd name="connsiteY0" fmla="*/ 0 h 954314"/>
                <a:gd name="connsiteX1" fmla="*/ 13701 w 518071"/>
                <a:gd name="connsiteY1" fmla="*/ 711201 h 954314"/>
                <a:gd name="connsiteX2" fmla="*/ 518071 w 518071"/>
                <a:gd name="connsiteY2" fmla="*/ 954314 h 954314"/>
                <a:gd name="connsiteX0" fmla="*/ 156939 w 559710"/>
                <a:gd name="connsiteY0" fmla="*/ 0 h 2680834"/>
                <a:gd name="connsiteX1" fmla="*/ 55340 w 559710"/>
                <a:gd name="connsiteY1" fmla="*/ 2409372 h 2680834"/>
                <a:gd name="connsiteX2" fmla="*/ 559710 w 559710"/>
                <a:gd name="connsiteY2" fmla="*/ 2652485 h 2680834"/>
                <a:gd name="connsiteX0" fmla="*/ 184920 w 587691"/>
                <a:gd name="connsiteY0" fmla="*/ 0 h 2652485"/>
                <a:gd name="connsiteX1" fmla="*/ 39778 w 587691"/>
                <a:gd name="connsiteY1" fmla="*/ 1683658 h 2652485"/>
                <a:gd name="connsiteX2" fmla="*/ 587691 w 587691"/>
                <a:gd name="connsiteY2" fmla="*/ 2652485 h 2652485"/>
              </a:gdLst>
              <a:ahLst/>
              <a:cxnLst>
                <a:cxn ang="0">
                  <a:pos x="connsiteX0" y="connsiteY0"/>
                </a:cxn>
                <a:cxn ang="0">
                  <a:pos x="connsiteX1" y="connsiteY1"/>
                </a:cxn>
                <a:cxn ang="0">
                  <a:pos x="connsiteX2" y="connsiteY2"/>
                </a:cxn>
              </a:cxnLst>
              <a:rect l="l" t="t" r="r" b="b"/>
              <a:pathLst>
                <a:path w="587691" h="2652485">
                  <a:moveTo>
                    <a:pt x="184920" y="0"/>
                  </a:moveTo>
                  <a:cubicBezTo>
                    <a:pt x="-27956" y="387048"/>
                    <a:pt x="-27350" y="1241577"/>
                    <a:pt x="39778" y="1683658"/>
                  </a:cubicBezTo>
                  <a:cubicBezTo>
                    <a:pt x="106906" y="2125739"/>
                    <a:pt x="125653" y="2610152"/>
                    <a:pt x="587691" y="2652485"/>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72753" y="1825170"/>
              <a:ext cx="626318" cy="3320143"/>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250385 w 545316"/>
                <a:gd name="connsiteY0" fmla="*/ 0 h 624114"/>
                <a:gd name="connsiteX1" fmla="*/ 3642 w 545316"/>
                <a:gd name="connsiteY1" fmla="*/ 449943 h 624114"/>
                <a:gd name="connsiteX2" fmla="*/ 540671 w 545316"/>
                <a:gd name="connsiteY2" fmla="*/ 624114 h 624114"/>
                <a:gd name="connsiteX0" fmla="*/ 0 w 541674"/>
                <a:gd name="connsiteY0" fmla="*/ 0 h 174171"/>
                <a:gd name="connsiteX1" fmla="*/ 537029 w 541674"/>
                <a:gd name="connsiteY1" fmla="*/ 174171 h 174171"/>
                <a:gd name="connsiteX0" fmla="*/ 0 w 312440"/>
                <a:gd name="connsiteY0" fmla="*/ 0 h 609599"/>
                <a:gd name="connsiteX1" fmla="*/ 304800 w 312440"/>
                <a:gd name="connsiteY1" fmla="*/ 609599 h 609599"/>
                <a:gd name="connsiteX0" fmla="*/ 247261 w 555594"/>
                <a:gd name="connsiteY0" fmla="*/ 0 h 772885"/>
                <a:gd name="connsiteX1" fmla="*/ 18661 w 555594"/>
                <a:gd name="connsiteY1" fmla="*/ 772885 h 772885"/>
                <a:gd name="connsiteX2" fmla="*/ 552061 w 555594"/>
                <a:gd name="connsiteY2" fmla="*/ 609599 h 772885"/>
                <a:gd name="connsiteX0" fmla="*/ 247593 w 541479"/>
                <a:gd name="connsiteY0" fmla="*/ 0 h 1015999"/>
                <a:gd name="connsiteX1" fmla="*/ 18993 w 541479"/>
                <a:gd name="connsiteY1" fmla="*/ 772885 h 1015999"/>
                <a:gd name="connsiteX2" fmla="*/ 537879 w 54147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42081 w 532367"/>
                <a:gd name="connsiteY0" fmla="*/ 0 h 1015999"/>
                <a:gd name="connsiteX1" fmla="*/ 13481 w 532367"/>
                <a:gd name="connsiteY1" fmla="*/ 772885 h 1015999"/>
                <a:gd name="connsiteX2" fmla="*/ 532367 w 532367"/>
                <a:gd name="connsiteY2" fmla="*/ 1015999 h 1015999"/>
                <a:gd name="connsiteX0" fmla="*/ 13481 w 532367"/>
                <a:gd name="connsiteY0" fmla="*/ 80067 h 323181"/>
                <a:gd name="connsiteX1" fmla="*/ 532367 w 532367"/>
                <a:gd name="connsiteY1" fmla="*/ 323181 h 323181"/>
                <a:gd name="connsiteX0" fmla="*/ 5082 w 523968"/>
                <a:gd name="connsiteY0" fmla="*/ 87117 h 330231"/>
                <a:gd name="connsiteX1" fmla="*/ 19598 w 523968"/>
                <a:gd name="connsiteY1" fmla="*/ 72603 h 330231"/>
                <a:gd name="connsiteX2" fmla="*/ 523968 w 523968"/>
                <a:gd name="connsiteY2" fmla="*/ 330231 h 330231"/>
                <a:gd name="connsiteX0" fmla="*/ 0 w 518886"/>
                <a:gd name="connsiteY0" fmla="*/ 619067 h 862181"/>
                <a:gd name="connsiteX1" fmla="*/ 116116 w 518886"/>
                <a:gd name="connsiteY1" fmla="*/ 38496 h 862181"/>
                <a:gd name="connsiteX2" fmla="*/ 518886 w 518886"/>
                <a:gd name="connsiteY2" fmla="*/ 862181 h 862181"/>
                <a:gd name="connsiteX0" fmla="*/ 0 w 1070428"/>
                <a:gd name="connsiteY0" fmla="*/ 314267 h 862181"/>
                <a:gd name="connsiteX1" fmla="*/ 667658 w 1070428"/>
                <a:gd name="connsiteY1" fmla="*/ 38496 h 862181"/>
                <a:gd name="connsiteX2" fmla="*/ 1070428 w 1070428"/>
                <a:gd name="connsiteY2" fmla="*/ 862181 h 862181"/>
                <a:gd name="connsiteX0" fmla="*/ 0 w 518885"/>
                <a:gd name="connsiteY0" fmla="*/ 0 h 1404257"/>
                <a:gd name="connsiteX1" fmla="*/ 116115 w 518885"/>
                <a:gd name="connsiteY1" fmla="*/ 580572 h 1404257"/>
                <a:gd name="connsiteX2" fmla="*/ 518885 w 518885"/>
                <a:gd name="connsiteY2" fmla="*/ 1404257 h 1404257"/>
                <a:gd name="connsiteX0" fmla="*/ 5082 w 523967"/>
                <a:gd name="connsiteY0" fmla="*/ 0 h 1404257"/>
                <a:gd name="connsiteX1" fmla="*/ 19597 w 523967"/>
                <a:gd name="connsiteY1" fmla="*/ 1161144 h 1404257"/>
                <a:gd name="connsiteX2" fmla="*/ 523967 w 523967"/>
                <a:gd name="connsiteY2" fmla="*/ 1404257 h 1404257"/>
                <a:gd name="connsiteX0" fmla="*/ 0 w 518885"/>
                <a:gd name="connsiteY0" fmla="*/ 0 h 1412913"/>
                <a:gd name="connsiteX1" fmla="*/ 14515 w 518885"/>
                <a:gd name="connsiteY1" fmla="*/ 1161144 h 1412913"/>
                <a:gd name="connsiteX2" fmla="*/ 518885 w 518885"/>
                <a:gd name="connsiteY2" fmla="*/ 1404257 h 1412913"/>
                <a:gd name="connsiteX0" fmla="*/ 0 w 518885"/>
                <a:gd name="connsiteY0" fmla="*/ 0 h 1404257"/>
                <a:gd name="connsiteX1" fmla="*/ 14515 w 518885"/>
                <a:gd name="connsiteY1" fmla="*/ 1161144 h 1404257"/>
                <a:gd name="connsiteX2" fmla="*/ 518885 w 518885"/>
                <a:gd name="connsiteY2" fmla="*/ 1404257 h 1404257"/>
                <a:gd name="connsiteX0" fmla="*/ 237162 w 509304"/>
                <a:gd name="connsiteY0" fmla="*/ 0 h 954314"/>
                <a:gd name="connsiteX1" fmla="*/ 4934 w 509304"/>
                <a:gd name="connsiteY1" fmla="*/ 711201 h 954314"/>
                <a:gd name="connsiteX2" fmla="*/ 509304 w 509304"/>
                <a:gd name="connsiteY2" fmla="*/ 954314 h 954314"/>
                <a:gd name="connsiteX0" fmla="*/ 245929 w 518071"/>
                <a:gd name="connsiteY0" fmla="*/ 0 h 954314"/>
                <a:gd name="connsiteX1" fmla="*/ 13701 w 518071"/>
                <a:gd name="connsiteY1" fmla="*/ 711201 h 954314"/>
                <a:gd name="connsiteX2" fmla="*/ 518071 w 518071"/>
                <a:gd name="connsiteY2" fmla="*/ 954314 h 954314"/>
                <a:gd name="connsiteX0" fmla="*/ 172891 w 546633"/>
                <a:gd name="connsiteY0" fmla="*/ 0 h 3392251"/>
                <a:gd name="connsiteX1" fmla="*/ 42263 w 546633"/>
                <a:gd name="connsiteY1" fmla="*/ 3077030 h 3392251"/>
                <a:gd name="connsiteX2" fmla="*/ 546633 w 546633"/>
                <a:gd name="connsiteY2" fmla="*/ 3320143 h 3392251"/>
                <a:gd name="connsiteX0" fmla="*/ 252576 w 626318"/>
                <a:gd name="connsiteY0" fmla="*/ 0 h 3320143"/>
                <a:gd name="connsiteX1" fmla="*/ 20348 w 626318"/>
                <a:gd name="connsiteY1" fmla="*/ 2307772 h 3320143"/>
                <a:gd name="connsiteX2" fmla="*/ 626318 w 626318"/>
                <a:gd name="connsiteY2" fmla="*/ 3320143 h 3320143"/>
              </a:gdLst>
              <a:ahLst/>
              <a:cxnLst>
                <a:cxn ang="0">
                  <a:pos x="connsiteX0" y="connsiteY0"/>
                </a:cxn>
                <a:cxn ang="0">
                  <a:pos x="connsiteX1" y="connsiteY1"/>
                </a:cxn>
                <a:cxn ang="0">
                  <a:pos x="connsiteX2" y="connsiteY2"/>
                </a:cxn>
              </a:cxnLst>
              <a:rect l="l" t="t" r="r" b="b"/>
              <a:pathLst>
                <a:path w="626318" h="3320143">
                  <a:moveTo>
                    <a:pt x="252576" y="0"/>
                  </a:moveTo>
                  <a:cubicBezTo>
                    <a:pt x="39700" y="387048"/>
                    <a:pt x="-41942" y="1754415"/>
                    <a:pt x="20348" y="2307772"/>
                  </a:cubicBezTo>
                  <a:cubicBezTo>
                    <a:pt x="82638" y="2861129"/>
                    <a:pt x="164280" y="3277810"/>
                    <a:pt x="626318" y="3320143"/>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178681" y="1830386"/>
              <a:ext cx="720389" cy="3924527"/>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250385 w 545316"/>
                <a:gd name="connsiteY0" fmla="*/ 0 h 624114"/>
                <a:gd name="connsiteX1" fmla="*/ 3642 w 545316"/>
                <a:gd name="connsiteY1" fmla="*/ 449943 h 624114"/>
                <a:gd name="connsiteX2" fmla="*/ 540671 w 545316"/>
                <a:gd name="connsiteY2" fmla="*/ 624114 h 624114"/>
                <a:gd name="connsiteX0" fmla="*/ 0 w 541674"/>
                <a:gd name="connsiteY0" fmla="*/ 0 h 174171"/>
                <a:gd name="connsiteX1" fmla="*/ 537029 w 541674"/>
                <a:gd name="connsiteY1" fmla="*/ 174171 h 174171"/>
                <a:gd name="connsiteX0" fmla="*/ 0 w 312440"/>
                <a:gd name="connsiteY0" fmla="*/ 0 h 609599"/>
                <a:gd name="connsiteX1" fmla="*/ 304800 w 312440"/>
                <a:gd name="connsiteY1" fmla="*/ 609599 h 609599"/>
                <a:gd name="connsiteX0" fmla="*/ 247261 w 555594"/>
                <a:gd name="connsiteY0" fmla="*/ 0 h 772885"/>
                <a:gd name="connsiteX1" fmla="*/ 18661 w 555594"/>
                <a:gd name="connsiteY1" fmla="*/ 772885 h 772885"/>
                <a:gd name="connsiteX2" fmla="*/ 552061 w 555594"/>
                <a:gd name="connsiteY2" fmla="*/ 609599 h 772885"/>
                <a:gd name="connsiteX0" fmla="*/ 247593 w 541479"/>
                <a:gd name="connsiteY0" fmla="*/ 0 h 1015999"/>
                <a:gd name="connsiteX1" fmla="*/ 18993 w 541479"/>
                <a:gd name="connsiteY1" fmla="*/ 772885 h 1015999"/>
                <a:gd name="connsiteX2" fmla="*/ 537879 w 54147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42081 w 532367"/>
                <a:gd name="connsiteY0" fmla="*/ 0 h 1015999"/>
                <a:gd name="connsiteX1" fmla="*/ 13481 w 532367"/>
                <a:gd name="connsiteY1" fmla="*/ 772885 h 1015999"/>
                <a:gd name="connsiteX2" fmla="*/ 532367 w 532367"/>
                <a:gd name="connsiteY2" fmla="*/ 1015999 h 1015999"/>
                <a:gd name="connsiteX0" fmla="*/ 13481 w 532367"/>
                <a:gd name="connsiteY0" fmla="*/ 80067 h 323181"/>
                <a:gd name="connsiteX1" fmla="*/ 532367 w 532367"/>
                <a:gd name="connsiteY1" fmla="*/ 323181 h 323181"/>
                <a:gd name="connsiteX0" fmla="*/ 5082 w 523968"/>
                <a:gd name="connsiteY0" fmla="*/ 87117 h 330231"/>
                <a:gd name="connsiteX1" fmla="*/ 19598 w 523968"/>
                <a:gd name="connsiteY1" fmla="*/ 72603 h 330231"/>
                <a:gd name="connsiteX2" fmla="*/ 523968 w 523968"/>
                <a:gd name="connsiteY2" fmla="*/ 330231 h 330231"/>
                <a:gd name="connsiteX0" fmla="*/ 0 w 518886"/>
                <a:gd name="connsiteY0" fmla="*/ 619067 h 862181"/>
                <a:gd name="connsiteX1" fmla="*/ 116116 w 518886"/>
                <a:gd name="connsiteY1" fmla="*/ 38496 h 862181"/>
                <a:gd name="connsiteX2" fmla="*/ 518886 w 518886"/>
                <a:gd name="connsiteY2" fmla="*/ 862181 h 862181"/>
                <a:gd name="connsiteX0" fmla="*/ 0 w 1070428"/>
                <a:gd name="connsiteY0" fmla="*/ 314267 h 862181"/>
                <a:gd name="connsiteX1" fmla="*/ 667658 w 1070428"/>
                <a:gd name="connsiteY1" fmla="*/ 38496 h 862181"/>
                <a:gd name="connsiteX2" fmla="*/ 1070428 w 1070428"/>
                <a:gd name="connsiteY2" fmla="*/ 862181 h 862181"/>
                <a:gd name="connsiteX0" fmla="*/ 0 w 518885"/>
                <a:gd name="connsiteY0" fmla="*/ 0 h 1404257"/>
                <a:gd name="connsiteX1" fmla="*/ 116115 w 518885"/>
                <a:gd name="connsiteY1" fmla="*/ 580572 h 1404257"/>
                <a:gd name="connsiteX2" fmla="*/ 518885 w 518885"/>
                <a:gd name="connsiteY2" fmla="*/ 1404257 h 1404257"/>
                <a:gd name="connsiteX0" fmla="*/ 5082 w 523967"/>
                <a:gd name="connsiteY0" fmla="*/ 0 h 1404257"/>
                <a:gd name="connsiteX1" fmla="*/ 19597 w 523967"/>
                <a:gd name="connsiteY1" fmla="*/ 1161144 h 1404257"/>
                <a:gd name="connsiteX2" fmla="*/ 523967 w 523967"/>
                <a:gd name="connsiteY2" fmla="*/ 1404257 h 1404257"/>
                <a:gd name="connsiteX0" fmla="*/ 0 w 518885"/>
                <a:gd name="connsiteY0" fmla="*/ 0 h 1412913"/>
                <a:gd name="connsiteX1" fmla="*/ 14515 w 518885"/>
                <a:gd name="connsiteY1" fmla="*/ 1161144 h 1412913"/>
                <a:gd name="connsiteX2" fmla="*/ 518885 w 518885"/>
                <a:gd name="connsiteY2" fmla="*/ 1404257 h 1412913"/>
                <a:gd name="connsiteX0" fmla="*/ 0 w 518885"/>
                <a:gd name="connsiteY0" fmla="*/ 0 h 1404257"/>
                <a:gd name="connsiteX1" fmla="*/ 14515 w 518885"/>
                <a:gd name="connsiteY1" fmla="*/ 1161144 h 1404257"/>
                <a:gd name="connsiteX2" fmla="*/ 518885 w 518885"/>
                <a:gd name="connsiteY2" fmla="*/ 1404257 h 1404257"/>
                <a:gd name="connsiteX0" fmla="*/ 237162 w 509304"/>
                <a:gd name="connsiteY0" fmla="*/ 0 h 954314"/>
                <a:gd name="connsiteX1" fmla="*/ 4934 w 509304"/>
                <a:gd name="connsiteY1" fmla="*/ 711201 h 954314"/>
                <a:gd name="connsiteX2" fmla="*/ 509304 w 509304"/>
                <a:gd name="connsiteY2" fmla="*/ 954314 h 954314"/>
                <a:gd name="connsiteX0" fmla="*/ 245929 w 518071"/>
                <a:gd name="connsiteY0" fmla="*/ 0 h 954314"/>
                <a:gd name="connsiteX1" fmla="*/ 13701 w 518071"/>
                <a:gd name="connsiteY1" fmla="*/ 711201 h 954314"/>
                <a:gd name="connsiteX2" fmla="*/ 518071 w 518071"/>
                <a:gd name="connsiteY2" fmla="*/ 954314 h 954314"/>
                <a:gd name="connsiteX0" fmla="*/ 172891 w 546633"/>
                <a:gd name="connsiteY0" fmla="*/ 0 h 4012893"/>
                <a:gd name="connsiteX1" fmla="*/ 42263 w 546633"/>
                <a:gd name="connsiteY1" fmla="*/ 3657601 h 4012893"/>
                <a:gd name="connsiteX2" fmla="*/ 546633 w 546633"/>
                <a:gd name="connsiteY2" fmla="*/ 3900714 h 4012893"/>
                <a:gd name="connsiteX0" fmla="*/ 346162 w 719904"/>
                <a:gd name="connsiteY0" fmla="*/ 0 h 3900714"/>
                <a:gd name="connsiteX1" fmla="*/ 12334 w 719904"/>
                <a:gd name="connsiteY1" fmla="*/ 2757715 h 3900714"/>
                <a:gd name="connsiteX2" fmla="*/ 719904 w 719904"/>
                <a:gd name="connsiteY2" fmla="*/ 3900714 h 3900714"/>
                <a:gd name="connsiteX0" fmla="*/ 341885 w 720389"/>
                <a:gd name="connsiteY0" fmla="*/ 0 h 3924527"/>
                <a:gd name="connsiteX1" fmla="*/ 12819 w 720389"/>
                <a:gd name="connsiteY1" fmla="*/ 2781528 h 3924527"/>
                <a:gd name="connsiteX2" fmla="*/ 720389 w 720389"/>
                <a:gd name="connsiteY2" fmla="*/ 3924527 h 3924527"/>
              </a:gdLst>
              <a:ahLst/>
              <a:cxnLst>
                <a:cxn ang="0">
                  <a:pos x="connsiteX0" y="connsiteY0"/>
                </a:cxn>
                <a:cxn ang="0">
                  <a:pos x="connsiteX1" y="connsiteY1"/>
                </a:cxn>
                <a:cxn ang="0">
                  <a:pos x="connsiteX2" y="connsiteY2"/>
                </a:cxn>
              </a:cxnLst>
              <a:rect l="l" t="t" r="r" b="b"/>
              <a:pathLst>
                <a:path w="720389" h="3924527">
                  <a:moveTo>
                    <a:pt x="341885" y="0"/>
                  </a:moveTo>
                  <a:cubicBezTo>
                    <a:pt x="129009" y="387048"/>
                    <a:pt x="-50265" y="2127440"/>
                    <a:pt x="12819" y="2781528"/>
                  </a:cubicBezTo>
                  <a:cubicBezTo>
                    <a:pt x="75903" y="3435616"/>
                    <a:pt x="258351" y="3882194"/>
                    <a:pt x="720389" y="3924527"/>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80973" y="1837304"/>
              <a:ext cx="818098" cy="4527209"/>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250385 w 545316"/>
                <a:gd name="connsiteY0" fmla="*/ 0 h 624114"/>
                <a:gd name="connsiteX1" fmla="*/ 3642 w 545316"/>
                <a:gd name="connsiteY1" fmla="*/ 449943 h 624114"/>
                <a:gd name="connsiteX2" fmla="*/ 540671 w 545316"/>
                <a:gd name="connsiteY2" fmla="*/ 624114 h 624114"/>
                <a:gd name="connsiteX0" fmla="*/ 0 w 541674"/>
                <a:gd name="connsiteY0" fmla="*/ 0 h 174171"/>
                <a:gd name="connsiteX1" fmla="*/ 537029 w 541674"/>
                <a:gd name="connsiteY1" fmla="*/ 174171 h 174171"/>
                <a:gd name="connsiteX0" fmla="*/ 0 w 312440"/>
                <a:gd name="connsiteY0" fmla="*/ 0 h 609599"/>
                <a:gd name="connsiteX1" fmla="*/ 304800 w 312440"/>
                <a:gd name="connsiteY1" fmla="*/ 609599 h 609599"/>
                <a:gd name="connsiteX0" fmla="*/ 247261 w 555594"/>
                <a:gd name="connsiteY0" fmla="*/ 0 h 772885"/>
                <a:gd name="connsiteX1" fmla="*/ 18661 w 555594"/>
                <a:gd name="connsiteY1" fmla="*/ 772885 h 772885"/>
                <a:gd name="connsiteX2" fmla="*/ 552061 w 555594"/>
                <a:gd name="connsiteY2" fmla="*/ 609599 h 772885"/>
                <a:gd name="connsiteX0" fmla="*/ 247593 w 541479"/>
                <a:gd name="connsiteY0" fmla="*/ 0 h 1015999"/>
                <a:gd name="connsiteX1" fmla="*/ 18993 w 541479"/>
                <a:gd name="connsiteY1" fmla="*/ 772885 h 1015999"/>
                <a:gd name="connsiteX2" fmla="*/ 537879 w 54147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74463 w 564749"/>
                <a:gd name="connsiteY0" fmla="*/ 0 h 1015999"/>
                <a:gd name="connsiteX1" fmla="*/ 45863 w 564749"/>
                <a:gd name="connsiteY1" fmla="*/ 772885 h 1015999"/>
                <a:gd name="connsiteX2" fmla="*/ 564749 w 564749"/>
                <a:gd name="connsiteY2" fmla="*/ 1015999 h 1015999"/>
                <a:gd name="connsiteX0" fmla="*/ 242081 w 532367"/>
                <a:gd name="connsiteY0" fmla="*/ 0 h 1015999"/>
                <a:gd name="connsiteX1" fmla="*/ 13481 w 532367"/>
                <a:gd name="connsiteY1" fmla="*/ 772885 h 1015999"/>
                <a:gd name="connsiteX2" fmla="*/ 532367 w 532367"/>
                <a:gd name="connsiteY2" fmla="*/ 1015999 h 1015999"/>
                <a:gd name="connsiteX0" fmla="*/ 13481 w 532367"/>
                <a:gd name="connsiteY0" fmla="*/ 80067 h 323181"/>
                <a:gd name="connsiteX1" fmla="*/ 532367 w 532367"/>
                <a:gd name="connsiteY1" fmla="*/ 323181 h 323181"/>
                <a:gd name="connsiteX0" fmla="*/ 5082 w 523968"/>
                <a:gd name="connsiteY0" fmla="*/ 87117 h 330231"/>
                <a:gd name="connsiteX1" fmla="*/ 19598 w 523968"/>
                <a:gd name="connsiteY1" fmla="*/ 72603 h 330231"/>
                <a:gd name="connsiteX2" fmla="*/ 523968 w 523968"/>
                <a:gd name="connsiteY2" fmla="*/ 330231 h 330231"/>
                <a:gd name="connsiteX0" fmla="*/ 0 w 518886"/>
                <a:gd name="connsiteY0" fmla="*/ 619067 h 862181"/>
                <a:gd name="connsiteX1" fmla="*/ 116116 w 518886"/>
                <a:gd name="connsiteY1" fmla="*/ 38496 h 862181"/>
                <a:gd name="connsiteX2" fmla="*/ 518886 w 518886"/>
                <a:gd name="connsiteY2" fmla="*/ 862181 h 862181"/>
                <a:gd name="connsiteX0" fmla="*/ 0 w 1070428"/>
                <a:gd name="connsiteY0" fmla="*/ 314267 h 862181"/>
                <a:gd name="connsiteX1" fmla="*/ 667658 w 1070428"/>
                <a:gd name="connsiteY1" fmla="*/ 38496 h 862181"/>
                <a:gd name="connsiteX2" fmla="*/ 1070428 w 1070428"/>
                <a:gd name="connsiteY2" fmla="*/ 862181 h 862181"/>
                <a:gd name="connsiteX0" fmla="*/ 0 w 518885"/>
                <a:gd name="connsiteY0" fmla="*/ 0 h 1404257"/>
                <a:gd name="connsiteX1" fmla="*/ 116115 w 518885"/>
                <a:gd name="connsiteY1" fmla="*/ 580572 h 1404257"/>
                <a:gd name="connsiteX2" fmla="*/ 518885 w 518885"/>
                <a:gd name="connsiteY2" fmla="*/ 1404257 h 1404257"/>
                <a:gd name="connsiteX0" fmla="*/ 5082 w 523967"/>
                <a:gd name="connsiteY0" fmla="*/ 0 h 1404257"/>
                <a:gd name="connsiteX1" fmla="*/ 19597 w 523967"/>
                <a:gd name="connsiteY1" fmla="*/ 1161144 h 1404257"/>
                <a:gd name="connsiteX2" fmla="*/ 523967 w 523967"/>
                <a:gd name="connsiteY2" fmla="*/ 1404257 h 1404257"/>
                <a:gd name="connsiteX0" fmla="*/ 0 w 518885"/>
                <a:gd name="connsiteY0" fmla="*/ 0 h 1412913"/>
                <a:gd name="connsiteX1" fmla="*/ 14515 w 518885"/>
                <a:gd name="connsiteY1" fmla="*/ 1161144 h 1412913"/>
                <a:gd name="connsiteX2" fmla="*/ 518885 w 518885"/>
                <a:gd name="connsiteY2" fmla="*/ 1404257 h 1412913"/>
                <a:gd name="connsiteX0" fmla="*/ 0 w 518885"/>
                <a:gd name="connsiteY0" fmla="*/ 0 h 1404257"/>
                <a:gd name="connsiteX1" fmla="*/ 14515 w 518885"/>
                <a:gd name="connsiteY1" fmla="*/ 1161144 h 1404257"/>
                <a:gd name="connsiteX2" fmla="*/ 518885 w 518885"/>
                <a:gd name="connsiteY2" fmla="*/ 1404257 h 1404257"/>
                <a:gd name="connsiteX0" fmla="*/ 237162 w 509304"/>
                <a:gd name="connsiteY0" fmla="*/ 0 h 954314"/>
                <a:gd name="connsiteX1" fmla="*/ 4934 w 509304"/>
                <a:gd name="connsiteY1" fmla="*/ 711201 h 954314"/>
                <a:gd name="connsiteX2" fmla="*/ 509304 w 509304"/>
                <a:gd name="connsiteY2" fmla="*/ 954314 h 954314"/>
                <a:gd name="connsiteX0" fmla="*/ 245929 w 518071"/>
                <a:gd name="connsiteY0" fmla="*/ 0 h 954314"/>
                <a:gd name="connsiteX1" fmla="*/ 13701 w 518071"/>
                <a:gd name="connsiteY1" fmla="*/ 711201 h 954314"/>
                <a:gd name="connsiteX2" fmla="*/ 518071 w 518071"/>
                <a:gd name="connsiteY2" fmla="*/ 954314 h 954314"/>
                <a:gd name="connsiteX0" fmla="*/ 143107 w 574906"/>
                <a:gd name="connsiteY0" fmla="*/ 0 h 4681109"/>
                <a:gd name="connsiteX1" fmla="*/ 70536 w 574906"/>
                <a:gd name="connsiteY1" fmla="*/ 4281715 h 4681109"/>
                <a:gd name="connsiteX2" fmla="*/ 574906 w 574906"/>
                <a:gd name="connsiteY2" fmla="*/ 4524828 h 4681109"/>
                <a:gd name="connsiteX0" fmla="*/ 390549 w 822348"/>
                <a:gd name="connsiteY0" fmla="*/ 0 h 4524828"/>
                <a:gd name="connsiteX1" fmla="*/ 13178 w 822348"/>
                <a:gd name="connsiteY1" fmla="*/ 3396343 h 4524828"/>
                <a:gd name="connsiteX2" fmla="*/ 822348 w 822348"/>
                <a:gd name="connsiteY2" fmla="*/ 4524828 h 4524828"/>
                <a:gd name="connsiteX0" fmla="*/ 441067 w 818098"/>
                <a:gd name="connsiteY0" fmla="*/ 0 h 4527209"/>
                <a:gd name="connsiteX1" fmla="*/ 8928 w 818098"/>
                <a:gd name="connsiteY1" fmla="*/ 3398724 h 4527209"/>
                <a:gd name="connsiteX2" fmla="*/ 818098 w 818098"/>
                <a:gd name="connsiteY2" fmla="*/ 4527209 h 4527209"/>
              </a:gdLst>
              <a:ahLst/>
              <a:cxnLst>
                <a:cxn ang="0">
                  <a:pos x="connsiteX0" y="connsiteY0"/>
                </a:cxn>
                <a:cxn ang="0">
                  <a:pos x="connsiteX1" y="connsiteY1"/>
                </a:cxn>
                <a:cxn ang="0">
                  <a:pos x="connsiteX2" y="connsiteY2"/>
                </a:cxn>
              </a:cxnLst>
              <a:rect l="l" t="t" r="r" b="b"/>
              <a:pathLst>
                <a:path w="818098" h="4527209">
                  <a:moveTo>
                    <a:pt x="441067" y="0"/>
                  </a:moveTo>
                  <a:cubicBezTo>
                    <a:pt x="228191" y="387048"/>
                    <a:pt x="-53910" y="2644189"/>
                    <a:pt x="8928" y="3398724"/>
                  </a:cubicBezTo>
                  <a:cubicBezTo>
                    <a:pt x="71766" y="4153259"/>
                    <a:pt x="356060" y="4484876"/>
                    <a:pt x="818098" y="4527209"/>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3683000" y="3559628"/>
            <a:ext cx="1763486" cy="2267857"/>
            <a:chOff x="3683000" y="3559628"/>
            <a:chExt cx="1763486" cy="2267857"/>
          </a:xfrm>
        </p:grpSpPr>
        <p:sp>
          <p:nvSpPr>
            <p:cNvPr id="57" name="Freeform 56"/>
            <p:cNvSpPr/>
            <p:nvPr/>
          </p:nvSpPr>
          <p:spPr>
            <a:xfrm>
              <a:off x="3683000" y="3559628"/>
              <a:ext cx="1712686" cy="1407885"/>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Lst>
              <a:ahLst/>
              <a:cxnLst>
                <a:cxn ang="0">
                  <a:pos x="connsiteX0" y="connsiteY0"/>
                </a:cxn>
                <a:cxn ang="0">
                  <a:pos x="connsiteX1" y="connsiteY1"/>
                </a:cxn>
                <a:cxn ang="0">
                  <a:pos x="connsiteX2" y="connsiteY2"/>
                </a:cxn>
              </a:cxnLst>
              <a:rect l="l" t="t" r="r" b="b"/>
              <a:pathLst>
                <a:path w="1712686" h="1407885">
                  <a:moveTo>
                    <a:pt x="0" y="0"/>
                  </a:moveTo>
                  <a:cubicBezTo>
                    <a:pt x="157238" y="93133"/>
                    <a:pt x="614437" y="839410"/>
                    <a:pt x="899885" y="1074057"/>
                  </a:cubicBezTo>
                  <a:cubicBezTo>
                    <a:pt x="1185333" y="1308704"/>
                    <a:pt x="1439334" y="1380066"/>
                    <a:pt x="1712686" y="1407885"/>
                  </a:cubicBezTo>
                </a:path>
              </a:pathLst>
            </a:custGeom>
            <a:noFill/>
            <a:ln w="57150">
              <a:solidFill>
                <a:schemeClr val="accent3">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3701143" y="3588658"/>
              <a:ext cx="801681" cy="1857827"/>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369427 w 819370"/>
                <a:gd name="connsiteY0" fmla="*/ 0 h 1857827"/>
                <a:gd name="connsiteX1" fmla="*/ 6569 w 819370"/>
                <a:gd name="connsiteY1" fmla="*/ 1523999 h 1857827"/>
                <a:gd name="connsiteX2" fmla="*/ 819370 w 819370"/>
                <a:gd name="connsiteY2" fmla="*/ 1857827 h 1857827"/>
                <a:gd name="connsiteX0" fmla="*/ 0 w 560101"/>
                <a:gd name="connsiteY0" fmla="*/ 0 h 1857827"/>
                <a:gd name="connsiteX1" fmla="*/ 551542 w 560101"/>
                <a:gd name="connsiteY1" fmla="*/ 943427 h 1857827"/>
                <a:gd name="connsiteX2" fmla="*/ 449943 w 560101"/>
                <a:gd name="connsiteY2" fmla="*/ 1857827 h 1857827"/>
                <a:gd name="connsiteX0" fmla="*/ 0 w 577851"/>
                <a:gd name="connsiteY0" fmla="*/ 0 h 1857827"/>
                <a:gd name="connsiteX1" fmla="*/ 551542 w 577851"/>
                <a:gd name="connsiteY1" fmla="*/ 943427 h 1857827"/>
                <a:gd name="connsiteX2" fmla="*/ 449943 w 577851"/>
                <a:gd name="connsiteY2" fmla="*/ 1857827 h 1857827"/>
                <a:gd name="connsiteX0" fmla="*/ 0 w 801681"/>
                <a:gd name="connsiteY0" fmla="*/ 0 h 1857827"/>
                <a:gd name="connsiteX1" fmla="*/ 551542 w 801681"/>
                <a:gd name="connsiteY1" fmla="*/ 943427 h 1857827"/>
                <a:gd name="connsiteX2" fmla="*/ 783772 w 801681"/>
                <a:gd name="connsiteY2" fmla="*/ 1857827 h 1857827"/>
              </a:gdLst>
              <a:ahLst/>
              <a:cxnLst>
                <a:cxn ang="0">
                  <a:pos x="connsiteX0" y="connsiteY0"/>
                </a:cxn>
                <a:cxn ang="0">
                  <a:pos x="connsiteX1" y="connsiteY1"/>
                </a:cxn>
                <a:cxn ang="0">
                  <a:pos x="connsiteX2" y="connsiteY2"/>
                </a:cxn>
              </a:cxnLst>
              <a:rect l="l" t="t" r="r" b="b"/>
              <a:pathLst>
                <a:path w="801681" h="1857827">
                  <a:moveTo>
                    <a:pt x="0" y="0"/>
                  </a:moveTo>
                  <a:cubicBezTo>
                    <a:pt x="157238" y="93133"/>
                    <a:pt x="420913" y="633789"/>
                    <a:pt x="551542" y="943427"/>
                  </a:cubicBezTo>
                  <a:cubicBezTo>
                    <a:pt x="682171" y="1253065"/>
                    <a:pt x="858763" y="1496179"/>
                    <a:pt x="783772" y="1857827"/>
                  </a:cubicBezTo>
                </a:path>
              </a:pathLst>
            </a:custGeom>
            <a:noFill/>
            <a:ln w="57150">
              <a:solidFill>
                <a:schemeClr val="accent3">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3690258" y="3577772"/>
              <a:ext cx="1756228" cy="2249713"/>
            </a:xfrm>
            <a:custGeom>
              <a:avLst/>
              <a:gdLst>
                <a:gd name="connsiteX0" fmla="*/ 0 w 380438"/>
                <a:gd name="connsiteY0" fmla="*/ 0 h 624114"/>
                <a:gd name="connsiteX1" fmla="*/ 362857 w 380438"/>
                <a:gd name="connsiteY1" fmla="*/ 290286 h 624114"/>
                <a:gd name="connsiteX2" fmla="*/ 290286 w 380438"/>
                <a:gd name="connsiteY2" fmla="*/ 624114 h 624114"/>
                <a:gd name="connsiteX0" fmla="*/ 0 w 1907095"/>
                <a:gd name="connsiteY0" fmla="*/ 0 h 1407885"/>
                <a:gd name="connsiteX1" fmla="*/ 1785257 w 1907095"/>
                <a:gd name="connsiteY1" fmla="*/ 1074057 h 1407885"/>
                <a:gd name="connsiteX2" fmla="*/ 1712686 w 1907095"/>
                <a:gd name="connsiteY2" fmla="*/ 1407885 h 1407885"/>
                <a:gd name="connsiteX0" fmla="*/ 0 w 1717225"/>
                <a:gd name="connsiteY0" fmla="*/ 0 h 1407885"/>
                <a:gd name="connsiteX1" fmla="*/ 928914 w 1717225"/>
                <a:gd name="connsiteY1" fmla="*/ 1233714 h 1407885"/>
                <a:gd name="connsiteX2" fmla="*/ 1712686 w 1717225"/>
                <a:gd name="connsiteY2" fmla="*/ 1407885 h 1407885"/>
                <a:gd name="connsiteX0" fmla="*/ 0 w 1712686"/>
                <a:gd name="connsiteY0" fmla="*/ 0 h 1407885"/>
                <a:gd name="connsiteX1" fmla="*/ 928914 w 1712686"/>
                <a:gd name="connsiteY1" fmla="*/ 1233714 h 1407885"/>
                <a:gd name="connsiteX2" fmla="*/ 1712686 w 1712686"/>
                <a:gd name="connsiteY2" fmla="*/ 1407885 h 1407885"/>
                <a:gd name="connsiteX0" fmla="*/ 0 w 1712686"/>
                <a:gd name="connsiteY0" fmla="*/ 0 h 1407885"/>
                <a:gd name="connsiteX1" fmla="*/ 899885 w 1712686"/>
                <a:gd name="connsiteY1" fmla="*/ 1074057 h 1407885"/>
                <a:gd name="connsiteX2" fmla="*/ 1712686 w 1712686"/>
                <a:gd name="connsiteY2" fmla="*/ 1407885 h 1407885"/>
                <a:gd name="connsiteX0" fmla="*/ 0 w 1756228"/>
                <a:gd name="connsiteY0" fmla="*/ 0 h 2249713"/>
                <a:gd name="connsiteX1" fmla="*/ 943427 w 1756228"/>
                <a:gd name="connsiteY1" fmla="*/ 1915885 h 2249713"/>
                <a:gd name="connsiteX2" fmla="*/ 1756228 w 1756228"/>
                <a:gd name="connsiteY2" fmla="*/ 2249713 h 2249713"/>
                <a:gd name="connsiteX0" fmla="*/ 0 w 1756228"/>
                <a:gd name="connsiteY0" fmla="*/ 0 h 2249713"/>
                <a:gd name="connsiteX1" fmla="*/ 1132112 w 1756228"/>
                <a:gd name="connsiteY1" fmla="*/ 1582056 h 2249713"/>
                <a:gd name="connsiteX2" fmla="*/ 1756228 w 1756228"/>
                <a:gd name="connsiteY2" fmla="*/ 2249713 h 2249713"/>
                <a:gd name="connsiteX0" fmla="*/ 0 w 1756228"/>
                <a:gd name="connsiteY0" fmla="*/ 0 h 2249713"/>
                <a:gd name="connsiteX1" fmla="*/ 1132112 w 1756228"/>
                <a:gd name="connsiteY1" fmla="*/ 1582056 h 2249713"/>
                <a:gd name="connsiteX2" fmla="*/ 1756228 w 1756228"/>
                <a:gd name="connsiteY2" fmla="*/ 2249713 h 2249713"/>
              </a:gdLst>
              <a:ahLst/>
              <a:cxnLst>
                <a:cxn ang="0">
                  <a:pos x="connsiteX0" y="connsiteY0"/>
                </a:cxn>
                <a:cxn ang="0">
                  <a:pos x="connsiteX1" y="connsiteY1"/>
                </a:cxn>
                <a:cxn ang="0">
                  <a:pos x="connsiteX2" y="connsiteY2"/>
                </a:cxn>
              </a:cxnLst>
              <a:rect l="l" t="t" r="r" b="b"/>
              <a:pathLst>
                <a:path w="1756228" h="2249713">
                  <a:moveTo>
                    <a:pt x="0" y="0"/>
                  </a:moveTo>
                  <a:cubicBezTo>
                    <a:pt x="157238" y="93133"/>
                    <a:pt x="839407" y="1207104"/>
                    <a:pt x="1132112" y="1582056"/>
                  </a:cubicBezTo>
                  <a:cubicBezTo>
                    <a:pt x="1424817" y="1957008"/>
                    <a:pt x="1526419" y="2004179"/>
                    <a:pt x="1756228" y="2249713"/>
                  </a:cubicBezTo>
                </a:path>
              </a:pathLst>
            </a:custGeom>
            <a:noFill/>
            <a:ln w="57150">
              <a:solidFill>
                <a:schemeClr val="accent3">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ounded Rectangle 32"/>
          <p:cNvSpPr/>
          <p:nvPr/>
        </p:nvSpPr>
        <p:spPr>
          <a:xfrm>
            <a:off x="2971800" y="2514600"/>
            <a:ext cx="1600200" cy="11430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Arial" panose="020B0604020202020204" pitchFamily="34" charset="0"/>
              </a:rPr>
              <a:t>MRPI</a:t>
            </a:r>
          </a:p>
          <a:p>
            <a:pPr algn="ctr"/>
            <a:r>
              <a:rPr lang="en-US" sz="2000" dirty="0" smtClean="0">
                <a:solidFill>
                  <a:schemeClr val="tx1"/>
                </a:solidFill>
                <a:latin typeface="Arial" panose="020B0604020202020204" pitchFamily="34" charset="0"/>
              </a:rPr>
              <a:t>Bob Stroud</a:t>
            </a:r>
          </a:p>
        </p:txBody>
      </p:sp>
      <p:cxnSp>
        <p:nvCxnSpPr>
          <p:cNvPr id="61" name="Straight Connector 60"/>
          <p:cNvCxnSpPr>
            <a:stCxn id="9" idx="3"/>
            <a:endCxn id="33" idx="1"/>
          </p:cNvCxnSpPr>
          <p:nvPr/>
        </p:nvCxnSpPr>
        <p:spPr>
          <a:xfrm flipV="1">
            <a:off x="2514600" y="3086100"/>
            <a:ext cx="45720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68" idx="0"/>
            <a:endCxn id="35" idx="1"/>
          </p:cNvCxnSpPr>
          <p:nvPr/>
        </p:nvCxnSpPr>
        <p:spPr>
          <a:xfrm>
            <a:off x="2500086" y="3305628"/>
            <a:ext cx="2910114" cy="17997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a:xfrm>
            <a:off x="3124200" y="3886200"/>
            <a:ext cx="1143000" cy="5334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latin typeface="Arial Narrow" panose="020B0606020202030204" pitchFamily="34" charset="0"/>
              </a:rPr>
              <a:t>Plexxikon</a:t>
            </a:r>
            <a:endParaRPr lang="en-US" sz="20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305073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up)">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up)">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wipe(left)">
                                      <p:cBhvr>
                                        <p:cTn id="57" dur="500"/>
                                        <p:tgtEl>
                                          <p:spTgt spid="7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1"/>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7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5" grpId="0" animBg="1"/>
      <p:bldP spid="36" grpId="0" animBg="1"/>
      <p:bldP spid="37" grpId="0" animBg="1"/>
      <p:bldP spid="49" grpId="0" animBg="1"/>
      <p:bldP spid="33" grpId="0" animBg="1"/>
      <p:bldP spid="6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ALS 8.3.1 MRPI Business meeting</a:t>
            </a:r>
            <a:endParaRPr lang="en-US" dirty="0"/>
          </a:p>
        </p:txBody>
      </p:sp>
      <p:sp>
        <p:nvSpPr>
          <p:cNvPr id="4" name="TextBox 3"/>
          <p:cNvSpPr txBox="1"/>
          <p:nvPr/>
        </p:nvSpPr>
        <p:spPr>
          <a:xfrm>
            <a:off x="442913" y="1971675"/>
            <a:ext cx="7743825"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600" dirty="0">
                <a:solidFill>
                  <a:schemeClr val="bg1">
                    <a:lumMod val="50000"/>
                  </a:schemeClr>
                </a:solidFill>
                <a:latin typeface="Arial" panose="020B0604020202020204" pitchFamily="34" charset="0"/>
              </a:rPr>
              <a:t>Overview of the </a:t>
            </a:r>
            <a:r>
              <a:rPr lang="en-US" sz="3600" dirty="0" smtClean="0">
                <a:solidFill>
                  <a:schemeClr val="bg1">
                    <a:lumMod val="50000"/>
                  </a:schemeClr>
                </a:solidFill>
                <a:latin typeface="Arial" panose="020B0604020202020204" pitchFamily="34" charset="0"/>
              </a:rPr>
              <a:t>Beamline</a:t>
            </a:r>
            <a:endParaRPr lang="en-US" sz="3600" dirty="0">
              <a:solidFill>
                <a:schemeClr val="bg1">
                  <a:lumMod val="50000"/>
                </a:schemeClr>
              </a:solidFill>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solidFill>
                  <a:schemeClr val="bg1">
                    <a:lumMod val="50000"/>
                  </a:schemeClr>
                </a:solidFill>
                <a:latin typeface="Arial" panose="020B0604020202020204" pitchFamily="34" charset="0"/>
              </a:rPr>
              <a:t>PRT Structure</a:t>
            </a:r>
            <a:endParaRPr lang="en-US" sz="3600" dirty="0">
              <a:solidFill>
                <a:schemeClr val="bg1">
                  <a:lumMod val="50000"/>
                </a:schemeClr>
              </a:solidFill>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solidFill>
                  <a:srgbClr val="C00000"/>
                </a:solidFill>
                <a:latin typeface="Arial" panose="020B0604020202020204" pitchFamily="34" charset="0"/>
              </a:rPr>
              <a:t>Scheduling </a:t>
            </a:r>
            <a:r>
              <a:rPr lang="en-US" sz="3600" dirty="0">
                <a:solidFill>
                  <a:srgbClr val="C00000"/>
                </a:solidFill>
                <a:latin typeface="Arial" panose="020B0604020202020204" pitchFamily="34" charset="0"/>
              </a:rPr>
              <a:t>and </a:t>
            </a:r>
            <a:r>
              <a:rPr lang="en-US" sz="3600" dirty="0" smtClean="0">
                <a:solidFill>
                  <a:srgbClr val="C00000"/>
                </a:solidFill>
                <a:latin typeface="Arial" panose="020B0604020202020204" pitchFamily="34" charset="0"/>
              </a:rPr>
              <a:t>Allocation</a:t>
            </a:r>
            <a:endParaRPr lang="en-US" sz="3600" dirty="0">
              <a:solidFill>
                <a:srgbClr val="C00000"/>
              </a:solidFill>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latin typeface="Arial" panose="020B0604020202020204" pitchFamily="34" charset="0"/>
              </a:rPr>
              <a:t>Future </a:t>
            </a:r>
            <a:r>
              <a:rPr lang="en-US" sz="3600" dirty="0">
                <a:latin typeface="Arial" panose="020B0604020202020204" pitchFamily="34" charset="0"/>
              </a:rPr>
              <a:t>upgrade </a:t>
            </a:r>
            <a:r>
              <a:rPr lang="en-US" sz="3600" dirty="0" smtClean="0">
                <a:latin typeface="Arial" panose="020B0604020202020204" pitchFamily="34" charset="0"/>
              </a:rPr>
              <a:t>plans</a:t>
            </a:r>
          </a:p>
          <a:p>
            <a:pPr marL="285750" lvl="0" indent="-285750">
              <a:lnSpc>
                <a:spcPct val="150000"/>
              </a:lnSpc>
              <a:buFont typeface="Arial" panose="020B0604020202020204" pitchFamily="34" charset="0"/>
              <a:buChar char="•"/>
            </a:pPr>
            <a:r>
              <a:rPr lang="en-US" sz="3600" dirty="0" smtClean="0">
                <a:latin typeface="Arial" panose="020B0604020202020204" pitchFamily="34" charset="0"/>
              </a:rPr>
              <a:t>Financial report</a:t>
            </a:r>
            <a:endParaRPr lang="en-US" sz="3600" dirty="0">
              <a:latin typeface="Arial" panose="020B0604020202020204" pitchFamily="34" charset="0"/>
            </a:endParaRPr>
          </a:p>
        </p:txBody>
      </p:sp>
    </p:spTree>
    <p:extLst>
      <p:ext uri="{BB962C8B-B14F-4D97-AF65-F5344CB8AC3E}">
        <p14:creationId xmlns:p14="http://schemas.microsoft.com/office/powerpoint/2010/main" val="23093256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t>How do I get time on ALS 8.3.1?</a:t>
            </a:r>
            <a:endParaRPr lang="en-US" sz="4800" dirty="0"/>
          </a:p>
        </p:txBody>
      </p:sp>
      <p:pic>
        <p:nvPicPr>
          <p:cNvPr id="3074" name="Picture 2" descr="http://bl1231.als.lbl.gov/mugshots/Tanamachi_2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12420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1295400"/>
            <a:ext cx="8839200" cy="1477328"/>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Check for available shifts </a:t>
            </a:r>
            <a:r>
              <a:rPr lang="en-US" sz="3200" dirty="0" smtClean="0">
                <a:latin typeface="Arial" panose="020B0604020202020204" pitchFamily="34" charset="0"/>
                <a:cs typeface="Arial" panose="020B0604020202020204" pitchFamily="34" charset="0"/>
              </a:rPr>
              <a:t>on the schedule:</a:t>
            </a:r>
            <a:endParaRPr lang="en-US" sz="3200" dirty="0">
              <a:latin typeface="Arial" panose="020B0604020202020204" pitchFamily="34" charset="0"/>
              <a:cs typeface="Arial" panose="020B0604020202020204" pitchFamily="34" charset="0"/>
            </a:endParaRPr>
          </a:p>
          <a:p>
            <a:r>
              <a:rPr lang="en-US" sz="4000" b="1" dirty="0">
                <a:latin typeface="Courier New" panose="02070309020205020404" pitchFamily="49" charset="0"/>
                <a:cs typeface="Courier New" panose="02070309020205020404" pitchFamily="49" charset="0"/>
              </a:rPr>
              <a:t>http://</a:t>
            </a:r>
            <a:r>
              <a:rPr lang="en-US" sz="4000" b="1" dirty="0" smtClean="0">
                <a:latin typeface="Courier New" panose="02070309020205020404" pitchFamily="49" charset="0"/>
                <a:cs typeface="Courier New" panose="02070309020205020404" pitchFamily="49" charset="0"/>
              </a:rPr>
              <a:t>bl831.als.lbl.gov/</a:t>
            </a:r>
            <a:endParaRPr lang="en-US" sz="4000" b="1" dirty="0">
              <a:latin typeface="Courier New" panose="02070309020205020404" pitchFamily="49" charset="0"/>
              <a:cs typeface="Courier New" panose="02070309020205020404" pitchFamily="49" charset="0"/>
            </a:endParaRPr>
          </a:p>
        </p:txBody>
      </p:sp>
      <p:sp>
        <p:nvSpPr>
          <p:cNvPr id="6" name="TextBox 5"/>
          <p:cNvSpPr txBox="1"/>
          <p:nvPr/>
        </p:nvSpPr>
        <p:spPr>
          <a:xfrm>
            <a:off x="4038600" y="3124200"/>
            <a:ext cx="4419600" cy="2985433"/>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Contact Jane </a:t>
            </a:r>
            <a:r>
              <a:rPr lang="en-US" sz="2800" dirty="0" err="1" smtClean="0">
                <a:latin typeface="Arial" panose="020B0604020202020204" pitchFamily="34" charset="0"/>
                <a:cs typeface="Arial" panose="020B0604020202020204" pitchFamily="34" charset="0"/>
              </a:rPr>
              <a:t>Tanamachi</a:t>
            </a:r>
            <a:r>
              <a:rPr lang="en-US" sz="2800" dirty="0" smtClean="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JTanamachi@LBL.GOV</a:t>
            </a: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510-495-2404</a:t>
            </a:r>
          </a:p>
          <a:p>
            <a:endParaRPr lang="en-US" sz="28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No proposals, no reviews, no kidding</a:t>
            </a:r>
          </a:p>
        </p:txBody>
      </p:sp>
    </p:spTree>
    <p:extLst>
      <p:ext uri="{BB962C8B-B14F-4D97-AF65-F5344CB8AC3E}">
        <p14:creationId xmlns:p14="http://schemas.microsoft.com/office/powerpoint/2010/main" val="290282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BL8.3.1 online schedule</a:t>
            </a:r>
            <a:endParaRPr lang="en-US" dirty="0"/>
          </a:p>
        </p:txBody>
      </p:sp>
      <p:sp>
        <p:nvSpPr>
          <p:cNvPr id="3" name="Chart Placeholder 2"/>
          <p:cNvSpPr>
            <a:spLocks noGrp="1"/>
          </p:cNvSpPr>
          <p:nvPr>
            <p:ph type="chart" idx="1"/>
          </p:nvPr>
        </p:nvSpPr>
        <p:spPr/>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5290"/>
          <a:stretch/>
        </p:blipFill>
        <p:spPr bwMode="auto">
          <a:xfrm>
            <a:off x="-50770" y="762000"/>
            <a:ext cx="9214435"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5330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147638"/>
            <a:ext cx="8229600" cy="825500"/>
          </a:xfrm>
        </p:spPr>
        <p:txBody>
          <a:bodyPr>
            <a:normAutofit/>
          </a:bodyPr>
          <a:lstStyle/>
          <a:p>
            <a:pPr eaLnBrk="1" hangingPunct="1"/>
            <a:r>
              <a:rPr lang="en-US" sz="3600" b="1" dirty="0" smtClean="0">
                <a:cs typeface="Arial" panose="020B0604020202020204" pitchFamily="34" charset="0"/>
              </a:rPr>
              <a:t>ALS 8.3.1 beam time allocation</a:t>
            </a:r>
            <a:endParaRPr lang="en-US" sz="3600" b="1" dirty="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699983642"/>
              </p:ext>
            </p:extLst>
          </p:nvPr>
        </p:nvGraphicFramePr>
        <p:xfrm>
          <a:off x="152400" y="1066800"/>
          <a:ext cx="8763003" cy="4389120"/>
        </p:xfrm>
        <a:graphic>
          <a:graphicData uri="http://schemas.openxmlformats.org/drawingml/2006/table">
            <a:tbl>
              <a:tblPr/>
              <a:tblGrid>
                <a:gridCol w="2209800"/>
                <a:gridCol w="2133600"/>
                <a:gridCol w="4419603"/>
              </a:tblGrid>
              <a:tr h="548640">
                <a:tc>
                  <a:txBody>
                    <a:bodyPr/>
                    <a:lstStyle/>
                    <a:p>
                      <a:pPr algn="r"/>
                      <a:r>
                        <a:rPr lang="en-US" sz="2400" dirty="0" smtClean="0">
                          <a:latin typeface="Arial" panose="020B0604020202020204" pitchFamily="34" charset="0"/>
                          <a:cs typeface="Arial" panose="020B0604020202020204" pitchFamily="34" charset="0"/>
                        </a:rPr>
                        <a:t>PRT Member</a:t>
                      </a:r>
                      <a:endParaRPr lang="en-US" sz="2400" dirty="0">
                        <a:latin typeface="Arial" panose="020B0604020202020204" pitchFamily="34" charset="0"/>
                        <a:cs typeface="Arial" panose="020B0604020202020204" pitchFamily="34" charset="0"/>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allocation</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anose="020B0604020202020204" pitchFamily="34" charset="0"/>
                          <a:cs typeface="Arial" panose="020B0604020202020204" pitchFamily="34" charset="0"/>
                        </a:rPr>
                        <a:t>Details</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sz="2400" dirty="0" smtClean="0">
                          <a:latin typeface="Arial" panose="020B0604020202020204" pitchFamily="34" charset="0"/>
                          <a:cs typeface="Arial" panose="020B0604020202020204" pitchFamily="34" charset="0"/>
                        </a:rPr>
                        <a:t>General Users</a:t>
                      </a:r>
                      <a:endParaRPr lang="en-US" sz="2400" dirty="0">
                        <a:latin typeface="Arial" panose="020B0604020202020204" pitchFamily="34" charset="0"/>
                        <a:cs typeface="Arial" panose="020B0604020202020204" pitchFamily="34" charset="0"/>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FFFC"/>
                    </a:solidFill>
                  </a:tcPr>
                </a:tc>
                <a:tc>
                  <a:txBody>
                    <a:bodyPr/>
                    <a:lstStyle/>
                    <a:p>
                      <a:pPr algn="ctr"/>
                      <a:r>
                        <a:rPr lang="en-US" sz="2400" dirty="0" smtClean="0">
                          <a:latin typeface="Arial" panose="020B0604020202020204" pitchFamily="34" charset="0"/>
                          <a:cs typeface="Arial" panose="020B0604020202020204" pitchFamily="34" charset="0"/>
                        </a:rPr>
                        <a:t>25%</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FFFC"/>
                    </a:solidFill>
                  </a:tcPr>
                </a:tc>
                <a:tc>
                  <a:txBody>
                    <a:bodyPr/>
                    <a:lstStyle/>
                    <a:p>
                      <a:r>
                        <a:rPr lang="en-US" sz="2400" dirty="0" smtClean="0">
                          <a:latin typeface="Arial" panose="020B0604020202020204" pitchFamily="34" charset="0"/>
                          <a:cs typeface="Arial" panose="020B0604020202020204" pitchFamily="34" charset="0"/>
                        </a:rPr>
                        <a:t>Mandated</a:t>
                      </a:r>
                      <a:r>
                        <a:rPr lang="en-US" sz="2400" baseline="0" dirty="0" smtClean="0">
                          <a:latin typeface="Arial" panose="020B0604020202020204" pitchFamily="34" charset="0"/>
                          <a:cs typeface="Arial" panose="020B0604020202020204" pitchFamily="34" charset="0"/>
                        </a:rPr>
                        <a:t> by DOE</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FFFC"/>
                    </a:solidFill>
                  </a:tcPr>
                </a:tc>
              </a:tr>
              <a:tr h="548640">
                <a:tc>
                  <a:txBody>
                    <a:bodyPr/>
                    <a:lstStyle/>
                    <a:p>
                      <a:pPr algn="r"/>
                      <a:r>
                        <a:rPr lang="en-US" sz="2400" dirty="0" smtClean="0">
                          <a:latin typeface="Arial" panose="020B0604020202020204" pitchFamily="34" charset="0"/>
                          <a:cs typeface="Arial" panose="020B0604020202020204" pitchFamily="34" charset="0"/>
                        </a:rPr>
                        <a:t>Staff</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FC2B"/>
                    </a:solidFill>
                  </a:tcPr>
                </a:tc>
                <a:tc>
                  <a:txBody>
                    <a:bodyPr/>
                    <a:lstStyle/>
                    <a:p>
                      <a:pPr algn="ctr"/>
                      <a:r>
                        <a:rPr lang="en-US" sz="2400" dirty="0" smtClean="0">
                          <a:latin typeface="Arial" panose="020B0604020202020204" pitchFamily="34" charset="0"/>
                          <a:cs typeface="Arial" panose="020B0604020202020204" pitchFamily="34" charset="0"/>
                        </a:rPr>
                        <a:t>9%</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FC2B"/>
                    </a:solidFill>
                  </a:tcPr>
                </a:tc>
                <a:tc>
                  <a:txBody>
                    <a:bodyPr/>
                    <a:lstStyle/>
                    <a:p>
                      <a:r>
                        <a:rPr lang="en-US" sz="2400" baseline="0" dirty="0" smtClean="0">
                          <a:latin typeface="Arial" panose="020B0604020202020204" pitchFamily="34" charset="0"/>
                          <a:cs typeface="Arial" panose="020B0604020202020204" pitchFamily="34" charset="0"/>
                        </a:rPr>
                        <a:t>development &amp; testing</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FC2B"/>
                    </a:solidFill>
                  </a:tcPr>
                </a:tc>
              </a:tr>
              <a:tr h="548640">
                <a:tc>
                  <a:txBody>
                    <a:bodyPr/>
                    <a:lstStyle/>
                    <a:p>
                      <a:pPr algn="r"/>
                      <a:r>
                        <a:rPr lang="en-US" sz="2400" dirty="0" err="1" smtClean="0">
                          <a:latin typeface="Arial" panose="020B0604020202020204" pitchFamily="34" charset="0"/>
                          <a:cs typeface="Arial" panose="020B0604020202020204" pitchFamily="34" charset="0"/>
                        </a:rPr>
                        <a:t>Plexxikon</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A2A2"/>
                    </a:solidFill>
                  </a:tcPr>
                </a:tc>
                <a:tc>
                  <a:txBody>
                    <a:bodyPr/>
                    <a:lstStyle/>
                    <a:p>
                      <a:pPr algn="ct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A2A2"/>
                    </a:solidFill>
                  </a:tcPr>
                </a:tc>
                <a:tc>
                  <a:txBody>
                    <a:bodyPr/>
                    <a:lstStyle/>
                    <a:p>
                      <a:r>
                        <a:rPr lang="en-US" sz="2400" dirty="0" smtClean="0">
                          <a:latin typeface="Arial" panose="020B0604020202020204" pitchFamily="34" charset="0"/>
                          <a:cs typeface="Arial" panose="020B0604020202020204" pitchFamily="34" charset="0"/>
                        </a:rPr>
                        <a:t>5-year</a:t>
                      </a:r>
                      <a:r>
                        <a:rPr lang="en-US" sz="2400" baseline="0" dirty="0" smtClean="0">
                          <a:latin typeface="Arial" panose="020B0604020202020204" pitchFamily="34" charset="0"/>
                          <a:cs typeface="Arial" panose="020B0604020202020204" pitchFamily="34" charset="0"/>
                        </a:rPr>
                        <a:t> contract just renewed</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A2A2"/>
                    </a:solidFill>
                  </a:tcPr>
                </a:tc>
              </a:tr>
              <a:tr h="548640">
                <a:tc>
                  <a:txBody>
                    <a:bodyPr/>
                    <a:lstStyle/>
                    <a:p>
                      <a:pPr algn="r"/>
                      <a:r>
                        <a:rPr lang="en-US" sz="2400" dirty="0" smtClean="0">
                          <a:latin typeface="Arial" panose="020B0604020202020204" pitchFamily="34" charset="0"/>
                          <a:cs typeface="Arial" panose="020B0604020202020204" pitchFamily="34" charset="0"/>
                        </a:rPr>
                        <a:t>UC</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9900"/>
                    </a:solidFill>
                  </a:tcPr>
                </a:tc>
                <a:tc>
                  <a:txBody>
                    <a:bodyPr/>
                    <a:lstStyle/>
                    <a:p>
                      <a:pPr algn="ctr"/>
                      <a:r>
                        <a:rPr lang="en-US" sz="2400" dirty="0" smtClean="0">
                          <a:latin typeface="Arial" panose="020B0604020202020204" pitchFamily="34" charset="0"/>
                          <a:cs typeface="Arial" panose="020B0604020202020204" pitchFamily="34" charset="0"/>
                        </a:rPr>
                        <a:t>35.5% </a:t>
                      </a:r>
                      <a:r>
                        <a:rPr lang="en-US" sz="2400" dirty="0" smtClean="0">
                          <a:latin typeface="Arial" panose="020B0604020202020204" pitchFamily="34" charset="0"/>
                          <a:cs typeface="Arial" panose="020B0604020202020204" pitchFamily="34" charset="0"/>
                        </a:rPr>
                        <a:t>total</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669900"/>
                    </a:solidFill>
                  </a:tcPr>
                </a:tc>
                <a:tc>
                  <a:txBody>
                    <a:bodyPr/>
                    <a:lstStyle/>
                    <a:p>
                      <a:r>
                        <a:rPr lang="en-US" sz="2400" baseline="0" dirty="0" smtClean="0">
                          <a:latin typeface="Arial" panose="020B0604020202020204" pitchFamily="34" charset="0"/>
                          <a:cs typeface="Arial" panose="020B0604020202020204" pitchFamily="34" charset="0"/>
                        </a:rPr>
                        <a:t>MRPI ends Dec 2018</a:t>
                      </a:r>
                      <a:endParaRPr lang="en-US" sz="2400" baseline="0"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9900"/>
                    </a:solidFill>
                  </a:tcPr>
                </a:tc>
              </a:tr>
              <a:tr h="548640">
                <a:tc>
                  <a:txBody>
                    <a:bodyPr/>
                    <a:lstStyle/>
                    <a:p>
                      <a:pPr algn="r"/>
                      <a:r>
                        <a:rPr lang="en-US" sz="2400" dirty="0" smtClean="0">
                          <a:latin typeface="Arial" panose="020B0604020202020204" pitchFamily="34" charset="0"/>
                          <a:cs typeface="Arial" panose="020B0604020202020204" pitchFamily="34" charset="0"/>
                        </a:rPr>
                        <a:t>UCSF</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85C6"/>
                    </a:solidFill>
                  </a:tcPr>
                </a:tc>
                <a:tc>
                  <a:txBody>
                    <a:bodyPr/>
                    <a:lstStyle/>
                    <a:p>
                      <a:pPr algn="ctr"/>
                      <a:r>
                        <a:rPr lang="en-US" sz="2400" dirty="0" smtClean="0">
                          <a:latin typeface="Arial" panose="020B0604020202020204" pitchFamily="34" charset="0"/>
                          <a:cs typeface="Arial" panose="020B0604020202020204" pitchFamily="34" charset="0"/>
                        </a:rPr>
                        <a:t>18.5%</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885C6"/>
                    </a:solidFill>
                  </a:tcPr>
                </a:tc>
                <a:tc>
                  <a:txBody>
                    <a:bodyPr/>
                    <a:lstStyle/>
                    <a:p>
                      <a:r>
                        <a:rPr lang="en-US" sz="2400" baseline="0" dirty="0" smtClean="0">
                          <a:latin typeface="Arial" panose="020B0604020202020204" pitchFamily="34" charset="0"/>
                          <a:cs typeface="Arial" panose="020B0604020202020204" pitchFamily="34" charset="0"/>
                        </a:rPr>
                        <a:t>Sandler, ETAC &amp; NIH IAA</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85C6"/>
                    </a:solidFill>
                  </a:tcPr>
                </a:tc>
              </a:tr>
              <a:tr h="548640">
                <a:tc>
                  <a:txBody>
                    <a:bodyPr/>
                    <a:lstStyle/>
                    <a:p>
                      <a:pPr algn="r"/>
                      <a:r>
                        <a:rPr lang="en-US" sz="2400" dirty="0" smtClean="0">
                          <a:latin typeface="Arial" panose="020B0604020202020204" pitchFamily="34" charset="0"/>
                          <a:cs typeface="Arial" panose="020B0604020202020204" pitchFamily="34" charset="0"/>
                        </a:rPr>
                        <a:t>UCB</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2400" dirty="0" smtClean="0">
                          <a:latin typeface="Arial" panose="020B0604020202020204" pitchFamily="34" charset="0"/>
                          <a:cs typeface="Arial" panose="020B0604020202020204" pitchFamily="34" charset="0"/>
                        </a:rPr>
                        <a:t>7.1%</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r>
                        <a:rPr lang="en-US" sz="2400" dirty="0" smtClean="0">
                          <a:latin typeface="Arial" panose="020B0604020202020204" pitchFamily="34" charset="0"/>
                          <a:cs typeface="Arial" panose="020B0604020202020204" pitchFamily="34" charset="0"/>
                        </a:rPr>
                        <a:t>Same as other UCs</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r>
              <a:tr h="548640">
                <a:tc>
                  <a:txBody>
                    <a:bodyPr/>
                    <a:lstStyle/>
                    <a:p>
                      <a:pPr algn="r"/>
                      <a:r>
                        <a:rPr lang="en-US" sz="2400" dirty="0" smtClean="0">
                          <a:latin typeface="Arial" panose="020B0604020202020204" pitchFamily="34" charset="0"/>
                          <a:cs typeface="Arial" panose="020B0604020202020204" pitchFamily="34" charset="0"/>
                        </a:rPr>
                        <a:t>Total</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600 shifts</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anose="020B0604020202020204" pitchFamily="34" charset="0"/>
                          <a:cs typeface="Arial" panose="020B0604020202020204" pitchFamily="34" charset="0"/>
                        </a:rPr>
                        <a:t>200</a:t>
                      </a:r>
                      <a:r>
                        <a:rPr lang="en-US" sz="2400" baseline="0" dirty="0" smtClean="0">
                          <a:latin typeface="Arial" panose="020B0604020202020204" pitchFamily="34" charset="0"/>
                          <a:cs typeface="Arial" panose="020B0604020202020204" pitchFamily="34" charset="0"/>
                        </a:rPr>
                        <a:t> days/year</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310522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Please Acknowledge!</a:t>
            </a:r>
            <a:endParaRPr lang="en-US" sz="6000" dirty="0"/>
          </a:p>
        </p:txBody>
      </p:sp>
      <p:sp>
        <p:nvSpPr>
          <p:cNvPr id="4" name="Rectangle 3"/>
          <p:cNvSpPr/>
          <p:nvPr/>
        </p:nvSpPr>
        <p:spPr>
          <a:xfrm>
            <a:off x="609600" y="2057400"/>
            <a:ext cx="7924800" cy="3539430"/>
          </a:xfrm>
          <a:prstGeom prst="rect">
            <a:avLst/>
          </a:prstGeom>
          <a:solidFill>
            <a:srgbClr val="FFFF00"/>
          </a:solidFill>
        </p:spPr>
        <p:txBody>
          <a:bodyPr wrap="square">
            <a:spAutoFit/>
          </a:bodyPr>
          <a:lstStyle/>
          <a:p>
            <a:r>
              <a:rPr lang="en-US" sz="3200" dirty="0">
                <a:latin typeface="Arial" panose="020B0604020202020204" pitchFamily="34" charset="0"/>
              </a:rPr>
              <a:t>UC Office of the President, </a:t>
            </a:r>
            <a:r>
              <a:rPr lang="en-US" sz="3200" dirty="0" err="1">
                <a:latin typeface="Arial" panose="020B0604020202020204" pitchFamily="34" charset="0"/>
              </a:rPr>
              <a:t>Multicampus</a:t>
            </a:r>
            <a:r>
              <a:rPr lang="en-US" sz="3200" dirty="0">
                <a:latin typeface="Arial" panose="020B0604020202020204" pitchFamily="34" charset="0"/>
              </a:rPr>
              <a:t> Research Programs and </a:t>
            </a:r>
            <a:r>
              <a:rPr lang="en-US" sz="3200" dirty="0" smtClean="0">
                <a:latin typeface="Arial" panose="020B0604020202020204" pitchFamily="34" charset="0"/>
              </a:rPr>
              <a:t>Initiatives (MRPI) </a:t>
            </a:r>
            <a:r>
              <a:rPr lang="en-US" sz="3200" dirty="0">
                <a:latin typeface="Arial" panose="020B0604020202020204" pitchFamily="34" charset="0"/>
              </a:rPr>
              <a:t>grant </a:t>
            </a:r>
            <a:r>
              <a:rPr lang="en-US" sz="3200" dirty="0" smtClean="0">
                <a:latin typeface="Arial" panose="020B0604020202020204" pitchFamily="34" charset="0"/>
              </a:rPr>
              <a:t>MR‐15‐328599</a:t>
            </a:r>
            <a:endParaRPr lang="en-US" sz="3200" dirty="0">
              <a:latin typeface="Arial" panose="020B0604020202020204" pitchFamily="34" charset="0"/>
            </a:endParaRPr>
          </a:p>
          <a:p>
            <a:r>
              <a:rPr lang="en-US" sz="3200" dirty="0">
                <a:latin typeface="Arial" panose="020B0604020202020204" pitchFamily="34" charset="0"/>
              </a:rPr>
              <a:t> and </a:t>
            </a:r>
            <a:r>
              <a:rPr lang="en-US" sz="3200" dirty="0" smtClean="0">
                <a:latin typeface="Arial" panose="020B0604020202020204" pitchFamily="34" charset="0"/>
              </a:rPr>
              <a:t>the </a:t>
            </a:r>
            <a:r>
              <a:rPr lang="en-US" sz="3200" dirty="0">
                <a:latin typeface="Arial" panose="020B0604020202020204" pitchFamily="34" charset="0"/>
              </a:rPr>
              <a:t>“Program for Breakthrough Biomedical </a:t>
            </a:r>
            <a:r>
              <a:rPr lang="en-US" sz="3200" dirty="0" smtClean="0">
                <a:latin typeface="Arial" panose="020B0604020202020204" pitchFamily="34" charset="0"/>
              </a:rPr>
              <a:t>Research (PBBR), </a:t>
            </a:r>
            <a:r>
              <a:rPr lang="en-US" sz="3200" dirty="0">
                <a:latin typeface="Arial" panose="020B0604020202020204" pitchFamily="34" charset="0"/>
              </a:rPr>
              <a:t>which is partially funded by the Sandler Foundation” </a:t>
            </a:r>
          </a:p>
        </p:txBody>
      </p:sp>
    </p:spTree>
    <p:extLst>
      <p:ext uri="{BB962C8B-B14F-4D97-AF65-F5344CB8AC3E}">
        <p14:creationId xmlns:p14="http://schemas.microsoft.com/office/powerpoint/2010/main" val="4015364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Please email !</a:t>
            </a:r>
            <a:endParaRPr lang="en-US" sz="6000" dirty="0"/>
          </a:p>
        </p:txBody>
      </p:sp>
      <p:sp>
        <p:nvSpPr>
          <p:cNvPr id="4" name="Rectangle 3"/>
          <p:cNvSpPr/>
          <p:nvPr/>
        </p:nvSpPr>
        <p:spPr>
          <a:xfrm>
            <a:off x="609600" y="2057400"/>
            <a:ext cx="7924800" cy="1077218"/>
          </a:xfrm>
          <a:prstGeom prst="rect">
            <a:avLst/>
          </a:prstGeom>
          <a:solidFill>
            <a:srgbClr val="FFFF00"/>
          </a:solidFill>
        </p:spPr>
        <p:txBody>
          <a:bodyPr wrap="square">
            <a:spAutoFit/>
          </a:bodyPr>
          <a:lstStyle/>
          <a:p>
            <a:r>
              <a:rPr lang="en-US" sz="3200" dirty="0">
                <a:latin typeface="Arial" panose="020B0604020202020204" pitchFamily="34" charset="0"/>
              </a:rPr>
              <a:t>Has MRPI support led to any additional extramural funds being brought into UC?</a:t>
            </a:r>
          </a:p>
        </p:txBody>
      </p:sp>
      <p:sp>
        <p:nvSpPr>
          <p:cNvPr id="5" name="Rectangle 4"/>
          <p:cNvSpPr/>
          <p:nvPr/>
        </p:nvSpPr>
        <p:spPr>
          <a:xfrm>
            <a:off x="609600" y="3886200"/>
            <a:ext cx="7924800" cy="1569660"/>
          </a:xfrm>
          <a:prstGeom prst="rect">
            <a:avLst/>
          </a:prstGeom>
          <a:solidFill>
            <a:srgbClr val="FFFF00"/>
          </a:solidFill>
        </p:spPr>
        <p:txBody>
          <a:bodyPr wrap="square">
            <a:spAutoFit/>
          </a:bodyPr>
          <a:lstStyle/>
          <a:p>
            <a:r>
              <a:rPr lang="en-US" sz="3200" dirty="0">
                <a:latin typeface="Arial" panose="020B0604020202020204" pitchFamily="34" charset="0"/>
              </a:rPr>
              <a:t>Describe in lay terms one major accomplishment or success of your project to date.</a:t>
            </a:r>
          </a:p>
        </p:txBody>
      </p:sp>
      <p:sp>
        <p:nvSpPr>
          <p:cNvPr id="6" name="Rectangle 5"/>
          <p:cNvSpPr/>
          <p:nvPr/>
        </p:nvSpPr>
        <p:spPr>
          <a:xfrm>
            <a:off x="4648200" y="5943600"/>
            <a:ext cx="4004879" cy="523220"/>
          </a:xfrm>
          <a:prstGeom prst="rect">
            <a:avLst/>
          </a:prstGeom>
        </p:spPr>
        <p:txBody>
          <a:bodyPr wrap="none">
            <a:spAutoFit/>
          </a:bodyPr>
          <a:lstStyle/>
          <a:p>
            <a:pPr lvl="0"/>
            <a:r>
              <a:rPr lang="en-US" sz="2800" dirty="0">
                <a:solidFill>
                  <a:prstClr val="black"/>
                </a:solidFill>
                <a:latin typeface="Arial" panose="020B0604020202020204" pitchFamily="34" charset="0"/>
                <a:cs typeface="Arial" panose="020B0604020202020204" pitchFamily="34" charset="0"/>
              </a:rPr>
              <a:t>JTanamachi@LBL.GOV</a:t>
            </a:r>
          </a:p>
        </p:txBody>
      </p:sp>
    </p:spTree>
    <p:extLst>
      <p:ext uri="{BB962C8B-B14F-4D97-AF65-F5344CB8AC3E}">
        <p14:creationId xmlns:p14="http://schemas.microsoft.com/office/powerpoint/2010/main" val="71615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ALS 8.3.1 MRPI Business meeting</a:t>
            </a:r>
            <a:endParaRPr lang="en-US" dirty="0"/>
          </a:p>
        </p:txBody>
      </p:sp>
      <p:sp>
        <p:nvSpPr>
          <p:cNvPr id="4" name="TextBox 3"/>
          <p:cNvSpPr txBox="1"/>
          <p:nvPr/>
        </p:nvSpPr>
        <p:spPr>
          <a:xfrm>
            <a:off x="442913" y="1971675"/>
            <a:ext cx="7743825"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600" dirty="0">
                <a:solidFill>
                  <a:schemeClr val="bg1">
                    <a:lumMod val="50000"/>
                  </a:schemeClr>
                </a:solidFill>
                <a:latin typeface="Arial" panose="020B0604020202020204" pitchFamily="34" charset="0"/>
              </a:rPr>
              <a:t>Overview of the </a:t>
            </a:r>
            <a:r>
              <a:rPr lang="en-US" sz="3600" dirty="0" smtClean="0">
                <a:solidFill>
                  <a:schemeClr val="bg1">
                    <a:lumMod val="50000"/>
                  </a:schemeClr>
                </a:solidFill>
                <a:latin typeface="Arial" panose="020B0604020202020204" pitchFamily="34" charset="0"/>
              </a:rPr>
              <a:t>Beamline</a:t>
            </a:r>
            <a:endParaRPr lang="en-US" sz="3600" dirty="0">
              <a:solidFill>
                <a:schemeClr val="bg1">
                  <a:lumMod val="50000"/>
                </a:schemeClr>
              </a:solidFill>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solidFill>
                  <a:schemeClr val="bg1">
                    <a:lumMod val="50000"/>
                  </a:schemeClr>
                </a:solidFill>
                <a:latin typeface="Arial" panose="020B0604020202020204" pitchFamily="34" charset="0"/>
              </a:rPr>
              <a:t>PRT Structure</a:t>
            </a:r>
            <a:endParaRPr lang="en-US" sz="3600" dirty="0">
              <a:solidFill>
                <a:schemeClr val="bg1">
                  <a:lumMod val="50000"/>
                </a:schemeClr>
              </a:solidFill>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solidFill>
                  <a:schemeClr val="bg1">
                    <a:lumMod val="50000"/>
                  </a:schemeClr>
                </a:solidFill>
                <a:latin typeface="Arial" panose="020B0604020202020204" pitchFamily="34" charset="0"/>
              </a:rPr>
              <a:t>Scheduling </a:t>
            </a:r>
            <a:r>
              <a:rPr lang="en-US" sz="3600" dirty="0">
                <a:solidFill>
                  <a:schemeClr val="bg1">
                    <a:lumMod val="50000"/>
                  </a:schemeClr>
                </a:solidFill>
                <a:latin typeface="Arial" panose="020B0604020202020204" pitchFamily="34" charset="0"/>
              </a:rPr>
              <a:t>and </a:t>
            </a:r>
            <a:r>
              <a:rPr lang="en-US" sz="3600" dirty="0" smtClean="0">
                <a:solidFill>
                  <a:schemeClr val="bg1">
                    <a:lumMod val="50000"/>
                  </a:schemeClr>
                </a:solidFill>
                <a:latin typeface="Arial" panose="020B0604020202020204" pitchFamily="34" charset="0"/>
              </a:rPr>
              <a:t>Allocation</a:t>
            </a:r>
            <a:endParaRPr lang="en-US" sz="3600" dirty="0">
              <a:solidFill>
                <a:schemeClr val="bg1">
                  <a:lumMod val="50000"/>
                </a:schemeClr>
              </a:solidFill>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solidFill>
                  <a:srgbClr val="C00000"/>
                </a:solidFill>
                <a:latin typeface="Arial" panose="020B0604020202020204" pitchFamily="34" charset="0"/>
              </a:rPr>
              <a:t>Future </a:t>
            </a:r>
            <a:r>
              <a:rPr lang="en-US" sz="3600" dirty="0">
                <a:solidFill>
                  <a:srgbClr val="C00000"/>
                </a:solidFill>
                <a:latin typeface="Arial" panose="020B0604020202020204" pitchFamily="34" charset="0"/>
              </a:rPr>
              <a:t>upgrade </a:t>
            </a:r>
            <a:r>
              <a:rPr lang="en-US" sz="3600" dirty="0" smtClean="0">
                <a:solidFill>
                  <a:srgbClr val="C00000"/>
                </a:solidFill>
                <a:latin typeface="Arial" panose="020B0604020202020204" pitchFamily="34" charset="0"/>
              </a:rPr>
              <a:t>plans</a:t>
            </a:r>
          </a:p>
          <a:p>
            <a:pPr marL="285750" lvl="0" indent="-285750">
              <a:lnSpc>
                <a:spcPct val="150000"/>
              </a:lnSpc>
              <a:buFont typeface="Arial" panose="020B0604020202020204" pitchFamily="34" charset="0"/>
              <a:buChar char="•"/>
            </a:pPr>
            <a:r>
              <a:rPr lang="en-US" sz="3600" dirty="0" smtClean="0">
                <a:latin typeface="Arial" panose="020B0604020202020204" pitchFamily="34" charset="0"/>
              </a:rPr>
              <a:t>Financial report</a:t>
            </a:r>
            <a:endParaRPr lang="en-US" sz="3600" dirty="0">
              <a:latin typeface="Arial" panose="020B0604020202020204" pitchFamily="34" charset="0"/>
            </a:endParaRPr>
          </a:p>
        </p:txBody>
      </p:sp>
    </p:spTree>
    <p:extLst>
      <p:ext uri="{BB962C8B-B14F-4D97-AF65-F5344CB8AC3E}">
        <p14:creationId xmlns:p14="http://schemas.microsoft.com/office/powerpoint/2010/main" val="2218193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It’s Official</a:t>
            </a:r>
            <a:endParaRPr lang="en-US" dirty="0"/>
          </a:p>
        </p:txBody>
      </p:sp>
      <p:pic>
        <p:nvPicPr>
          <p:cNvPr id="4" name="Chart Placeholder 3"/>
          <p:cNvPicPr>
            <a:picLocks noGrp="1" noChangeAspect="1"/>
          </p:cNvPicPr>
          <p:nvPr>
            <p:ph type="chart" idx="1"/>
          </p:nvPr>
        </p:nvPicPr>
        <p:blipFill>
          <a:blip r:embed="rId2" cstate="print">
            <a:extLst>
              <a:ext uri="{28A0092B-C50C-407E-A947-70E740481C1C}">
                <a14:useLocalDpi xmlns:a14="http://schemas.microsoft.com/office/drawing/2010/main" val="0"/>
              </a:ext>
            </a:extLst>
          </a:blip>
          <a:stretch>
            <a:fillRect/>
          </a:stretch>
        </p:blipFill>
        <p:spPr>
          <a:xfrm rot="10800000">
            <a:off x="0" y="1153407"/>
            <a:ext cx="9144000" cy="6858000"/>
          </a:xfrm>
        </p:spPr>
      </p:pic>
    </p:spTree>
    <p:extLst>
      <p:ext uri="{BB962C8B-B14F-4D97-AF65-F5344CB8AC3E}">
        <p14:creationId xmlns:p14="http://schemas.microsoft.com/office/powerpoint/2010/main" val="21755781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8.3.1 </a:t>
            </a:r>
            <a:r>
              <a:rPr lang="en-US" dirty="0" smtClean="0"/>
              <a:t>possible upgrades</a:t>
            </a:r>
            <a:endParaRPr lang="en-US" dirty="0"/>
          </a:p>
        </p:txBody>
      </p:sp>
      <p:sp>
        <p:nvSpPr>
          <p:cNvPr id="3" name="Content Placeholder 2"/>
          <p:cNvSpPr>
            <a:spLocks noGrp="1"/>
          </p:cNvSpPr>
          <p:nvPr>
            <p:ph idx="1"/>
          </p:nvPr>
        </p:nvSpPr>
        <p:spPr/>
        <p:txBody>
          <a:bodyPr>
            <a:normAutofit fontScale="92500" lnSpcReduction="10000"/>
          </a:bodyPr>
          <a:lstStyle/>
          <a:p>
            <a:pPr>
              <a:lnSpc>
                <a:spcPct val="150000"/>
              </a:lnSpc>
            </a:pPr>
            <a:r>
              <a:rPr lang="en-US" dirty="0" smtClean="0"/>
              <a:t>Unattended </a:t>
            </a:r>
            <a:r>
              <a:rPr lang="en-US" dirty="0" smtClean="0"/>
              <a:t>screening			~1 y</a:t>
            </a:r>
            <a:endParaRPr lang="en-US" dirty="0" smtClean="0"/>
          </a:p>
          <a:p>
            <a:pPr>
              <a:lnSpc>
                <a:spcPct val="150000"/>
              </a:lnSpc>
            </a:pPr>
            <a:r>
              <a:rPr lang="en-US" dirty="0" err="1"/>
              <a:t>Shutterless</a:t>
            </a:r>
            <a:r>
              <a:rPr lang="en-US" dirty="0"/>
              <a:t> helical </a:t>
            </a:r>
            <a:r>
              <a:rPr lang="en-US" dirty="0" smtClean="0"/>
              <a:t>scans			~3 </a:t>
            </a:r>
            <a:r>
              <a:rPr lang="en-US" dirty="0" err="1" smtClean="0"/>
              <a:t>mo</a:t>
            </a:r>
            <a:endParaRPr lang="en-US" dirty="0" smtClean="0"/>
          </a:p>
          <a:p>
            <a:pPr>
              <a:lnSpc>
                <a:spcPct val="150000"/>
              </a:lnSpc>
            </a:pPr>
            <a:r>
              <a:rPr lang="en-US" dirty="0" smtClean="0"/>
              <a:t>Upgrade to Pilatus X			$700k</a:t>
            </a:r>
            <a:endParaRPr lang="en-US" dirty="0"/>
          </a:p>
          <a:p>
            <a:pPr>
              <a:lnSpc>
                <a:spcPct val="150000"/>
              </a:lnSpc>
            </a:pPr>
            <a:r>
              <a:rPr lang="en-US" dirty="0" smtClean="0"/>
              <a:t>Multilayers </a:t>
            </a:r>
            <a:r>
              <a:rPr lang="en-US" dirty="0" smtClean="0"/>
              <a:t>for </a:t>
            </a:r>
            <a:r>
              <a:rPr lang="en-US" dirty="0" err="1" smtClean="0"/>
              <a:t>rastering</a:t>
            </a:r>
            <a:r>
              <a:rPr lang="en-US" dirty="0" smtClean="0"/>
              <a:t>			~$300k</a:t>
            </a:r>
            <a:endParaRPr lang="en-US" dirty="0" smtClean="0"/>
          </a:p>
          <a:p>
            <a:pPr>
              <a:lnSpc>
                <a:spcPct val="150000"/>
              </a:lnSpc>
            </a:pPr>
            <a:r>
              <a:rPr lang="en-US" dirty="0"/>
              <a:t>Kappa </a:t>
            </a:r>
            <a:r>
              <a:rPr lang="en-US" dirty="0" err="1" smtClean="0"/>
              <a:t>goniostat</a:t>
            </a:r>
            <a:r>
              <a:rPr lang="en-US" dirty="0" smtClean="0"/>
              <a:t>				$140k</a:t>
            </a:r>
            <a:endParaRPr lang="en-US" dirty="0"/>
          </a:p>
          <a:p>
            <a:pPr>
              <a:lnSpc>
                <a:spcPct val="150000"/>
              </a:lnSpc>
            </a:pPr>
            <a:r>
              <a:rPr lang="en-US" dirty="0" smtClean="0"/>
              <a:t>ALS-U </a:t>
            </a:r>
            <a:r>
              <a:rPr lang="en-US" dirty="0" smtClean="0"/>
              <a:t>in </a:t>
            </a:r>
            <a:r>
              <a:rPr lang="en-US" dirty="0" smtClean="0"/>
              <a:t>2022				~$10M</a:t>
            </a:r>
            <a:endParaRPr lang="en-US" dirty="0"/>
          </a:p>
        </p:txBody>
      </p:sp>
    </p:spTree>
    <p:extLst>
      <p:ext uri="{BB962C8B-B14F-4D97-AF65-F5344CB8AC3E}">
        <p14:creationId xmlns:p14="http://schemas.microsoft.com/office/powerpoint/2010/main" val="245914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8.3.1 </a:t>
            </a:r>
            <a:r>
              <a:rPr lang="en-US" dirty="0" smtClean="0"/>
              <a:t>possible upgrades</a:t>
            </a:r>
            <a:endParaRPr lang="en-US" dirty="0"/>
          </a:p>
        </p:txBody>
      </p:sp>
      <p:sp>
        <p:nvSpPr>
          <p:cNvPr id="3" name="Content Placeholder 2"/>
          <p:cNvSpPr>
            <a:spLocks noGrp="1"/>
          </p:cNvSpPr>
          <p:nvPr>
            <p:ph idx="1"/>
          </p:nvPr>
        </p:nvSpPr>
        <p:spPr/>
        <p:txBody>
          <a:bodyPr>
            <a:normAutofit fontScale="92500" lnSpcReduction="10000"/>
          </a:bodyPr>
          <a:lstStyle/>
          <a:p>
            <a:pPr>
              <a:lnSpc>
                <a:spcPct val="150000"/>
              </a:lnSpc>
            </a:pPr>
            <a:r>
              <a:rPr lang="en-US" dirty="0" smtClean="0">
                <a:solidFill>
                  <a:srgbClr val="C00000"/>
                </a:solidFill>
              </a:rPr>
              <a:t>Unattended </a:t>
            </a:r>
            <a:r>
              <a:rPr lang="en-US" dirty="0" smtClean="0">
                <a:solidFill>
                  <a:srgbClr val="C00000"/>
                </a:solidFill>
              </a:rPr>
              <a:t>screening			~1 y</a:t>
            </a:r>
            <a:endParaRPr lang="en-US" dirty="0" smtClean="0">
              <a:solidFill>
                <a:srgbClr val="C00000"/>
              </a:solidFill>
            </a:endParaRPr>
          </a:p>
          <a:p>
            <a:pPr>
              <a:lnSpc>
                <a:spcPct val="150000"/>
              </a:lnSpc>
            </a:pPr>
            <a:r>
              <a:rPr lang="en-US" dirty="0" err="1"/>
              <a:t>Shutterless</a:t>
            </a:r>
            <a:r>
              <a:rPr lang="en-US" dirty="0"/>
              <a:t> helical </a:t>
            </a:r>
            <a:r>
              <a:rPr lang="en-US" dirty="0" smtClean="0"/>
              <a:t>scans			~3 </a:t>
            </a:r>
            <a:r>
              <a:rPr lang="en-US" dirty="0" err="1" smtClean="0"/>
              <a:t>mo</a:t>
            </a:r>
            <a:endParaRPr lang="en-US" dirty="0" smtClean="0"/>
          </a:p>
          <a:p>
            <a:pPr>
              <a:lnSpc>
                <a:spcPct val="150000"/>
              </a:lnSpc>
            </a:pPr>
            <a:r>
              <a:rPr lang="en-US" dirty="0" smtClean="0"/>
              <a:t>Upgrade to Pilatus X			$700k</a:t>
            </a:r>
            <a:endParaRPr lang="en-US" dirty="0"/>
          </a:p>
          <a:p>
            <a:pPr>
              <a:lnSpc>
                <a:spcPct val="150000"/>
              </a:lnSpc>
            </a:pPr>
            <a:r>
              <a:rPr lang="en-US" dirty="0" smtClean="0"/>
              <a:t>Multilayers </a:t>
            </a:r>
            <a:r>
              <a:rPr lang="en-US" dirty="0" smtClean="0"/>
              <a:t>for </a:t>
            </a:r>
            <a:r>
              <a:rPr lang="en-US" dirty="0" err="1" smtClean="0"/>
              <a:t>rastering</a:t>
            </a:r>
            <a:r>
              <a:rPr lang="en-US" dirty="0" smtClean="0"/>
              <a:t>			~$300k</a:t>
            </a:r>
            <a:endParaRPr lang="en-US" dirty="0" smtClean="0"/>
          </a:p>
          <a:p>
            <a:pPr>
              <a:lnSpc>
                <a:spcPct val="150000"/>
              </a:lnSpc>
            </a:pPr>
            <a:r>
              <a:rPr lang="en-US" dirty="0"/>
              <a:t>Kappa </a:t>
            </a:r>
            <a:r>
              <a:rPr lang="en-US" dirty="0" err="1" smtClean="0"/>
              <a:t>goniostat</a:t>
            </a:r>
            <a:r>
              <a:rPr lang="en-US" dirty="0" smtClean="0"/>
              <a:t>				$140k</a:t>
            </a:r>
            <a:endParaRPr lang="en-US" dirty="0"/>
          </a:p>
          <a:p>
            <a:pPr>
              <a:lnSpc>
                <a:spcPct val="150000"/>
              </a:lnSpc>
            </a:pPr>
            <a:r>
              <a:rPr lang="en-US" dirty="0" smtClean="0"/>
              <a:t>ALS-U </a:t>
            </a:r>
            <a:r>
              <a:rPr lang="en-US" dirty="0" smtClean="0"/>
              <a:t>in </a:t>
            </a:r>
            <a:r>
              <a:rPr lang="en-US" dirty="0" smtClean="0"/>
              <a:t>2022				~$10M</a:t>
            </a:r>
            <a:endParaRPr lang="en-US" dirty="0"/>
          </a:p>
        </p:txBody>
      </p:sp>
    </p:spTree>
    <p:extLst>
      <p:ext uri="{BB962C8B-B14F-4D97-AF65-F5344CB8AC3E}">
        <p14:creationId xmlns:p14="http://schemas.microsoft.com/office/powerpoint/2010/main" val="40491395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738" name="Rectangle 2"/>
          <p:cNvSpPr>
            <a:spLocks noChangeArrowheads="1"/>
          </p:cNvSpPr>
          <p:nvPr/>
        </p:nvSpPr>
        <p:spPr bwMode="auto">
          <a:xfrm>
            <a:off x="1166813" y="4611688"/>
            <a:ext cx="1703387" cy="228600"/>
          </a:xfrm>
          <a:prstGeom prst="rect">
            <a:avLst/>
          </a:prstGeom>
          <a:solidFill>
            <a:schemeClr val="accent1"/>
          </a:solidFill>
          <a:ln w="9525" algn="ctr">
            <a:miter lim="800000"/>
            <a:headEnd/>
            <a:tailEnd/>
          </a:ln>
          <a:effectLst/>
          <a:scene3d>
            <a:camera prst="legacyObliqueTopRight"/>
            <a:lightRig rig="legacyFlat3" dir="b"/>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652739" name="Rectangle 3"/>
          <p:cNvSpPr>
            <a:spLocks noChangeArrowheads="1"/>
          </p:cNvSpPr>
          <p:nvPr/>
        </p:nvSpPr>
        <p:spPr bwMode="auto">
          <a:xfrm>
            <a:off x="1179513" y="4224338"/>
            <a:ext cx="1703387" cy="228600"/>
          </a:xfrm>
          <a:prstGeom prst="rect">
            <a:avLst/>
          </a:prstGeom>
          <a:solidFill>
            <a:srgbClr val="FF6600"/>
          </a:solidFill>
          <a:ln w="9525" algn="ctr">
            <a:miter lim="800000"/>
            <a:headEnd/>
            <a:tailEnd/>
          </a:ln>
          <a:effectLst/>
          <a:scene3d>
            <a:camera prst="legacyObliqueTopRight"/>
            <a:lightRig rig="legacyFlat3" dir="b"/>
          </a:scene3d>
          <a:sp3d extrusionH="887400" prstMaterial="legacyMatte">
            <a:bevelT w="13500" h="13500" prst="angle"/>
            <a:bevelB w="13500" h="13500" prst="angle"/>
            <a:extrusionClr>
              <a:srgbClr val="FF66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652740" name="Rectangle 4"/>
          <p:cNvSpPr>
            <a:spLocks noGrp="1" noChangeArrowheads="1"/>
          </p:cNvSpPr>
          <p:nvPr>
            <p:ph type="title" idx="4294967295"/>
          </p:nvPr>
        </p:nvSpPr>
        <p:spPr>
          <a:xfrm>
            <a:off x="685800" y="0"/>
            <a:ext cx="7772400" cy="1143000"/>
          </a:xfrm>
        </p:spPr>
        <p:txBody>
          <a:bodyPr/>
          <a:lstStyle/>
          <a:p>
            <a:r>
              <a:rPr lang="en-US" altLang="en-US" sz="4800" dirty="0"/>
              <a:t>Interleaved Scheduling</a:t>
            </a:r>
            <a:endParaRPr lang="en-US" altLang="en-US" sz="4800" dirty="0">
              <a:solidFill>
                <a:srgbClr val="006600"/>
              </a:solidFill>
            </a:endParaRPr>
          </a:p>
        </p:txBody>
      </p:sp>
      <p:sp>
        <p:nvSpPr>
          <p:cNvPr id="1652741" name="Text Box 5"/>
          <p:cNvSpPr txBox="1">
            <a:spLocks noChangeArrowheads="1"/>
          </p:cNvSpPr>
          <p:nvPr/>
        </p:nvSpPr>
        <p:spPr bwMode="auto">
          <a:xfrm>
            <a:off x="842963" y="1792288"/>
            <a:ext cx="2627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dirty="0">
                <a:solidFill>
                  <a:srgbClr val="000000"/>
                </a:solidFill>
                <a:latin typeface="Arial" panose="020B0604020202020204" pitchFamily="34" charset="0"/>
              </a:rPr>
              <a:t>experiment queue</a:t>
            </a:r>
          </a:p>
        </p:txBody>
      </p:sp>
      <p:sp>
        <p:nvSpPr>
          <p:cNvPr id="1652742" name="Text Box 6"/>
          <p:cNvSpPr txBox="1">
            <a:spLocks noChangeArrowheads="1"/>
          </p:cNvSpPr>
          <p:nvPr/>
        </p:nvSpPr>
        <p:spPr bwMode="auto">
          <a:xfrm>
            <a:off x="5999163" y="1792288"/>
            <a:ext cx="1423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dirty="0">
                <a:solidFill>
                  <a:srgbClr val="000000"/>
                </a:solidFill>
                <a:latin typeface="Arial" panose="020B0604020202020204" pitchFamily="34" charset="0"/>
              </a:rPr>
              <a:t>beamline</a:t>
            </a:r>
          </a:p>
        </p:txBody>
      </p:sp>
      <p:pic>
        <p:nvPicPr>
          <p:cNvPr id="1652743" name="Picture 7" descr="backl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700" y="2374900"/>
            <a:ext cx="32639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2744" name="Rectangle 8"/>
          <p:cNvSpPr>
            <a:spLocks noChangeArrowheads="1"/>
          </p:cNvSpPr>
          <p:nvPr/>
        </p:nvSpPr>
        <p:spPr bwMode="auto">
          <a:xfrm>
            <a:off x="1166813" y="3833813"/>
            <a:ext cx="1703387" cy="228600"/>
          </a:xfrm>
          <a:prstGeom prst="rect">
            <a:avLst/>
          </a:prstGeom>
          <a:solidFill>
            <a:srgbClr val="3366FF"/>
          </a:solidFill>
          <a:ln w="9525" algn="ctr">
            <a:miter lim="800000"/>
            <a:headEnd/>
            <a:tailEnd/>
          </a:ln>
          <a:effectLst/>
          <a:scene3d>
            <a:camera prst="legacyObliqueTopRight"/>
            <a:lightRig rig="legacyFlat3" dir="b"/>
          </a:scene3d>
          <a:sp3d extrusionH="887400" prstMaterial="legacyMatte">
            <a:bevelT w="13500" h="13500" prst="angle"/>
            <a:bevelB w="13500" h="13500" prst="angle"/>
            <a:extrusionClr>
              <a:srgbClr val="33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652745" name="Rectangle 9"/>
          <p:cNvSpPr>
            <a:spLocks noChangeArrowheads="1"/>
          </p:cNvSpPr>
          <p:nvPr/>
        </p:nvSpPr>
        <p:spPr bwMode="auto">
          <a:xfrm>
            <a:off x="1166813" y="3444875"/>
            <a:ext cx="1703387" cy="228600"/>
          </a:xfrm>
          <a:prstGeom prst="rect">
            <a:avLst/>
          </a:prstGeom>
          <a:solidFill>
            <a:srgbClr val="3366FF"/>
          </a:solidFill>
          <a:ln w="9525" algn="ctr">
            <a:miter lim="800000"/>
            <a:headEnd/>
            <a:tailEnd/>
          </a:ln>
          <a:effectLst/>
          <a:scene3d>
            <a:camera prst="legacyObliqueTopRight"/>
            <a:lightRig rig="legacyFlat3" dir="b"/>
          </a:scene3d>
          <a:sp3d extrusionH="887400" prstMaterial="legacyMatte">
            <a:bevelT w="13500" h="13500" prst="angle"/>
            <a:bevelB w="13500" h="13500" prst="angle"/>
            <a:extrusionClr>
              <a:srgbClr val="33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652746" name="Rectangle 10"/>
          <p:cNvSpPr>
            <a:spLocks noChangeArrowheads="1"/>
          </p:cNvSpPr>
          <p:nvPr/>
        </p:nvSpPr>
        <p:spPr bwMode="auto">
          <a:xfrm>
            <a:off x="1166813" y="3055938"/>
            <a:ext cx="1703387" cy="228600"/>
          </a:xfrm>
          <a:prstGeom prst="rect">
            <a:avLst/>
          </a:prstGeom>
          <a:solidFill>
            <a:srgbClr val="FF6600"/>
          </a:solidFill>
          <a:ln w="9525" algn="ctr">
            <a:miter lim="800000"/>
            <a:headEnd/>
            <a:tailEnd/>
          </a:ln>
          <a:effectLst/>
          <a:scene3d>
            <a:camera prst="legacyObliqueTopRight"/>
            <a:lightRig rig="legacyFlat3" dir="b"/>
          </a:scene3d>
          <a:sp3d extrusionH="887400" prstMaterial="legacyMatte">
            <a:bevelT w="13500" h="13500" prst="angle"/>
            <a:bevelB w="13500" h="13500" prst="angle"/>
            <a:extrusionClr>
              <a:srgbClr val="FF66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652747" name="Rectangle 11"/>
          <p:cNvSpPr>
            <a:spLocks noChangeArrowheads="1"/>
          </p:cNvSpPr>
          <p:nvPr/>
        </p:nvSpPr>
        <p:spPr bwMode="auto">
          <a:xfrm>
            <a:off x="1166813" y="2668588"/>
            <a:ext cx="1703387" cy="228600"/>
          </a:xfrm>
          <a:prstGeom prst="rect">
            <a:avLst/>
          </a:prstGeom>
          <a:solidFill>
            <a:schemeClr val="accent1"/>
          </a:solidFill>
          <a:ln w="9525" algn="ctr">
            <a:miter lim="800000"/>
            <a:headEnd/>
            <a:tailEnd/>
          </a:ln>
          <a:effectLst/>
          <a:scene3d>
            <a:camera prst="legacyObliqueTopRight"/>
            <a:lightRig rig="legacyFlat3" dir="b"/>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652748" name="AutoShape 12"/>
          <p:cNvSpPr>
            <a:spLocks noChangeArrowheads="1"/>
          </p:cNvSpPr>
          <p:nvPr/>
        </p:nvSpPr>
        <p:spPr bwMode="auto">
          <a:xfrm>
            <a:off x="3759200" y="3048000"/>
            <a:ext cx="965200" cy="1028700"/>
          </a:xfrm>
          <a:prstGeom prst="rightArrow">
            <a:avLst>
              <a:gd name="adj1" fmla="val 50000"/>
              <a:gd name="adj2" fmla="val 25000"/>
            </a:avLst>
          </a:prstGeom>
          <a:solidFill>
            <a:srgbClr val="328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652749" name="Text Box 13"/>
          <p:cNvSpPr txBox="1">
            <a:spLocks noChangeArrowheads="1"/>
          </p:cNvSpPr>
          <p:nvPr/>
        </p:nvSpPr>
        <p:spPr bwMode="auto">
          <a:xfrm>
            <a:off x="1470025" y="2640013"/>
            <a:ext cx="11096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dirty="0">
                <a:solidFill>
                  <a:srgbClr val="000000"/>
                </a:solidFill>
                <a:latin typeface="Arial" panose="020B0604020202020204" pitchFamily="34" charset="0"/>
              </a:rPr>
              <a:t>Minor   30s</a:t>
            </a:r>
          </a:p>
        </p:txBody>
      </p:sp>
      <p:sp>
        <p:nvSpPr>
          <p:cNvPr id="1652750" name="Text Box 14"/>
          <p:cNvSpPr txBox="1">
            <a:spLocks noChangeArrowheads="1"/>
          </p:cNvSpPr>
          <p:nvPr/>
        </p:nvSpPr>
        <p:spPr bwMode="auto">
          <a:xfrm>
            <a:off x="1460500" y="3021013"/>
            <a:ext cx="1168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dirty="0" err="1">
                <a:solidFill>
                  <a:srgbClr val="000000"/>
                </a:solidFill>
                <a:latin typeface="Arial" panose="020B0604020202020204" pitchFamily="34" charset="0"/>
              </a:rPr>
              <a:t>Choe</a:t>
            </a:r>
            <a:r>
              <a:rPr lang="en-US" altLang="en-US" sz="1400" b="1" dirty="0">
                <a:solidFill>
                  <a:srgbClr val="000000"/>
                </a:solidFill>
                <a:latin typeface="Arial" panose="020B0604020202020204" pitchFamily="34" charset="0"/>
              </a:rPr>
              <a:t>   120s</a:t>
            </a:r>
          </a:p>
        </p:txBody>
      </p:sp>
      <p:sp>
        <p:nvSpPr>
          <p:cNvPr id="1652751" name="Text Box 15"/>
          <p:cNvSpPr txBox="1">
            <a:spLocks noChangeArrowheads="1"/>
          </p:cNvSpPr>
          <p:nvPr/>
        </p:nvSpPr>
        <p:spPr bwMode="auto">
          <a:xfrm>
            <a:off x="1398588" y="3408363"/>
            <a:ext cx="1238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dirty="0">
                <a:solidFill>
                  <a:srgbClr val="000000"/>
                </a:solidFill>
                <a:latin typeface="Arial" panose="020B0604020202020204" pitchFamily="34" charset="0"/>
              </a:rPr>
              <a:t>Alberta   60s</a:t>
            </a:r>
          </a:p>
        </p:txBody>
      </p:sp>
      <p:sp>
        <p:nvSpPr>
          <p:cNvPr id="1652752" name="Text Box 16"/>
          <p:cNvSpPr txBox="1">
            <a:spLocks noChangeArrowheads="1"/>
          </p:cNvSpPr>
          <p:nvPr/>
        </p:nvSpPr>
        <p:spPr bwMode="auto">
          <a:xfrm>
            <a:off x="1430338" y="3795713"/>
            <a:ext cx="1238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dirty="0">
                <a:solidFill>
                  <a:srgbClr val="000000"/>
                </a:solidFill>
                <a:latin typeface="Arial" panose="020B0604020202020204" pitchFamily="34" charset="0"/>
              </a:rPr>
              <a:t>Alberta   60s</a:t>
            </a:r>
          </a:p>
        </p:txBody>
      </p:sp>
      <p:sp>
        <p:nvSpPr>
          <p:cNvPr id="1652753" name="Text Box 17"/>
          <p:cNvSpPr txBox="1">
            <a:spLocks noChangeArrowheads="1"/>
          </p:cNvSpPr>
          <p:nvPr/>
        </p:nvSpPr>
        <p:spPr bwMode="auto">
          <a:xfrm>
            <a:off x="1512888" y="4183063"/>
            <a:ext cx="1069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dirty="0" err="1">
                <a:solidFill>
                  <a:srgbClr val="000000"/>
                </a:solidFill>
                <a:latin typeface="Arial" panose="020B0604020202020204" pitchFamily="34" charset="0"/>
              </a:rPr>
              <a:t>Choe</a:t>
            </a:r>
            <a:r>
              <a:rPr lang="en-US" altLang="en-US" sz="1400" b="1" dirty="0">
                <a:solidFill>
                  <a:srgbClr val="000000"/>
                </a:solidFill>
                <a:latin typeface="Arial" panose="020B0604020202020204" pitchFamily="34" charset="0"/>
              </a:rPr>
              <a:t>   30s</a:t>
            </a:r>
          </a:p>
        </p:txBody>
      </p:sp>
      <p:sp>
        <p:nvSpPr>
          <p:cNvPr id="1652754" name="Text Box 18"/>
          <p:cNvSpPr txBox="1">
            <a:spLocks noChangeArrowheads="1"/>
          </p:cNvSpPr>
          <p:nvPr/>
        </p:nvSpPr>
        <p:spPr bwMode="auto">
          <a:xfrm>
            <a:off x="1476375" y="4557713"/>
            <a:ext cx="11096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dirty="0">
                <a:solidFill>
                  <a:srgbClr val="000000"/>
                </a:solidFill>
                <a:latin typeface="Arial" panose="020B0604020202020204" pitchFamily="34" charset="0"/>
              </a:rPr>
              <a:t>Minor   30s</a:t>
            </a:r>
          </a:p>
        </p:txBody>
      </p:sp>
    </p:spTree>
    <p:extLst>
      <p:ext uri="{BB962C8B-B14F-4D97-AF65-F5344CB8AC3E}">
        <p14:creationId xmlns:p14="http://schemas.microsoft.com/office/powerpoint/2010/main" val="837559843"/>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8.3.1 </a:t>
            </a:r>
            <a:r>
              <a:rPr lang="en-US" dirty="0" smtClean="0"/>
              <a:t>possible upgrades</a:t>
            </a:r>
            <a:endParaRPr lang="en-US" dirty="0"/>
          </a:p>
        </p:txBody>
      </p:sp>
      <p:sp>
        <p:nvSpPr>
          <p:cNvPr id="3" name="Content Placeholder 2"/>
          <p:cNvSpPr>
            <a:spLocks noGrp="1"/>
          </p:cNvSpPr>
          <p:nvPr>
            <p:ph idx="1"/>
          </p:nvPr>
        </p:nvSpPr>
        <p:spPr/>
        <p:txBody>
          <a:bodyPr>
            <a:normAutofit fontScale="92500" lnSpcReduction="10000"/>
          </a:bodyPr>
          <a:lstStyle/>
          <a:p>
            <a:pPr>
              <a:lnSpc>
                <a:spcPct val="150000"/>
              </a:lnSpc>
            </a:pPr>
            <a:r>
              <a:rPr lang="en-US" dirty="0" smtClean="0"/>
              <a:t>Unattended </a:t>
            </a:r>
            <a:r>
              <a:rPr lang="en-US" dirty="0" smtClean="0"/>
              <a:t>screening			~1 y</a:t>
            </a:r>
            <a:endParaRPr lang="en-US" dirty="0" smtClean="0"/>
          </a:p>
          <a:p>
            <a:pPr>
              <a:lnSpc>
                <a:spcPct val="150000"/>
              </a:lnSpc>
            </a:pPr>
            <a:r>
              <a:rPr lang="en-US" dirty="0" err="1">
                <a:solidFill>
                  <a:srgbClr val="C00000"/>
                </a:solidFill>
              </a:rPr>
              <a:t>Shutterless</a:t>
            </a:r>
            <a:r>
              <a:rPr lang="en-US" dirty="0">
                <a:solidFill>
                  <a:srgbClr val="C00000"/>
                </a:solidFill>
              </a:rPr>
              <a:t> helical </a:t>
            </a:r>
            <a:r>
              <a:rPr lang="en-US" dirty="0" smtClean="0">
                <a:solidFill>
                  <a:srgbClr val="C00000"/>
                </a:solidFill>
              </a:rPr>
              <a:t>scans			~3 </a:t>
            </a:r>
            <a:r>
              <a:rPr lang="en-US" dirty="0" err="1" smtClean="0">
                <a:solidFill>
                  <a:srgbClr val="C00000"/>
                </a:solidFill>
              </a:rPr>
              <a:t>mo</a:t>
            </a:r>
            <a:endParaRPr lang="en-US" dirty="0" smtClean="0">
              <a:solidFill>
                <a:srgbClr val="C00000"/>
              </a:solidFill>
            </a:endParaRPr>
          </a:p>
          <a:p>
            <a:pPr>
              <a:lnSpc>
                <a:spcPct val="150000"/>
              </a:lnSpc>
            </a:pPr>
            <a:r>
              <a:rPr lang="en-US" dirty="0" smtClean="0"/>
              <a:t>Upgrade to Pilatus X			$700k</a:t>
            </a:r>
            <a:endParaRPr lang="en-US" dirty="0"/>
          </a:p>
          <a:p>
            <a:pPr>
              <a:lnSpc>
                <a:spcPct val="150000"/>
              </a:lnSpc>
            </a:pPr>
            <a:r>
              <a:rPr lang="en-US" dirty="0" smtClean="0"/>
              <a:t>Multilayers </a:t>
            </a:r>
            <a:r>
              <a:rPr lang="en-US" dirty="0" smtClean="0"/>
              <a:t>for </a:t>
            </a:r>
            <a:r>
              <a:rPr lang="en-US" dirty="0" err="1" smtClean="0"/>
              <a:t>rastering</a:t>
            </a:r>
            <a:r>
              <a:rPr lang="en-US" dirty="0" smtClean="0"/>
              <a:t>			~$300k</a:t>
            </a:r>
            <a:endParaRPr lang="en-US" dirty="0" smtClean="0"/>
          </a:p>
          <a:p>
            <a:pPr>
              <a:lnSpc>
                <a:spcPct val="150000"/>
              </a:lnSpc>
            </a:pPr>
            <a:r>
              <a:rPr lang="en-US" dirty="0"/>
              <a:t>Kappa </a:t>
            </a:r>
            <a:r>
              <a:rPr lang="en-US" dirty="0" err="1" smtClean="0"/>
              <a:t>goniostat</a:t>
            </a:r>
            <a:r>
              <a:rPr lang="en-US" dirty="0" smtClean="0"/>
              <a:t>				$140k</a:t>
            </a:r>
            <a:endParaRPr lang="en-US" dirty="0"/>
          </a:p>
          <a:p>
            <a:pPr>
              <a:lnSpc>
                <a:spcPct val="150000"/>
              </a:lnSpc>
            </a:pPr>
            <a:r>
              <a:rPr lang="en-US" dirty="0" smtClean="0"/>
              <a:t>ALS-U </a:t>
            </a:r>
            <a:r>
              <a:rPr lang="en-US" dirty="0" smtClean="0"/>
              <a:t>in </a:t>
            </a:r>
            <a:r>
              <a:rPr lang="en-US" dirty="0" smtClean="0"/>
              <a:t>2022				~$10M</a:t>
            </a:r>
            <a:endParaRPr lang="en-US" dirty="0"/>
          </a:p>
        </p:txBody>
      </p:sp>
    </p:spTree>
    <p:extLst>
      <p:ext uri="{BB962C8B-B14F-4D97-AF65-F5344CB8AC3E}">
        <p14:creationId xmlns:p14="http://schemas.microsoft.com/office/powerpoint/2010/main" val="15840095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4513943" y="2496457"/>
            <a:ext cx="1190171" cy="1001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76686" y="1915886"/>
            <a:ext cx="2424062" cy="954107"/>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Membrane </a:t>
            </a:r>
          </a:p>
          <a:p>
            <a:r>
              <a:rPr lang="en-US" sz="2800" dirty="0">
                <a:solidFill>
                  <a:prstClr val="black"/>
                </a:solidFill>
                <a:latin typeface="Arial" panose="020B0604020202020204" pitchFamily="34" charset="0"/>
                <a:cs typeface="Arial" panose="020B0604020202020204" pitchFamily="34" charset="0"/>
              </a:rPr>
              <a:t>protein crystal</a:t>
            </a:r>
          </a:p>
        </p:txBody>
      </p:sp>
      <p:sp>
        <p:nvSpPr>
          <p:cNvPr id="16" name="Oval 15"/>
          <p:cNvSpPr/>
          <p:nvPr/>
        </p:nvSpPr>
        <p:spPr>
          <a:xfrm>
            <a:off x="1524000" y="190137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a:off x="609600" y="1828800"/>
            <a:ext cx="914400" cy="22860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 y="1219200"/>
            <a:ext cx="2044149"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X-ray beam</a:t>
            </a:r>
          </a:p>
        </p:txBody>
      </p:sp>
      <p:cxnSp>
        <p:nvCxnSpPr>
          <p:cNvPr id="20" name="Straight Arrow Connector 19"/>
          <p:cNvCxnSpPr/>
          <p:nvPr/>
        </p:nvCxnSpPr>
        <p:spPr>
          <a:xfrm flipH="1">
            <a:off x="3614057" y="1828800"/>
            <a:ext cx="957943" cy="493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1524000"/>
            <a:ext cx="644728"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ice</a:t>
            </a:r>
          </a:p>
        </p:txBody>
      </p:sp>
      <p:sp>
        <p:nvSpPr>
          <p:cNvPr id="3" name="Title 2"/>
          <p:cNvSpPr>
            <a:spLocks noGrp="1"/>
          </p:cNvSpPr>
          <p:nvPr>
            <p:ph type="title" idx="4294967295"/>
          </p:nvPr>
        </p:nvSpPr>
        <p:spPr>
          <a:xfrm>
            <a:off x="457200" y="-6096"/>
            <a:ext cx="8229600" cy="1143000"/>
          </a:xfrm>
        </p:spPr>
        <p:txBody>
          <a:bodyPr/>
          <a:lstStyle/>
          <a:p>
            <a:r>
              <a:rPr lang="en-US" dirty="0" smtClean="0">
                <a:cs typeface="Arial" panose="020B0604020202020204" pitchFamily="34" charset="0"/>
              </a:rPr>
              <a:t>“</a:t>
            </a:r>
            <a:r>
              <a:rPr lang="en-US" dirty="0" err="1" smtClean="0">
                <a:cs typeface="Arial" panose="020B0604020202020204" pitchFamily="34" charset="0"/>
              </a:rPr>
              <a:t>rastering</a:t>
            </a:r>
            <a:r>
              <a:rPr lang="en-US" dirty="0" smtClean="0">
                <a:cs typeface="Arial" panose="020B0604020202020204" pitchFamily="34" charset="0"/>
              </a:rPr>
              <a:t>” to find the crystal</a:t>
            </a:r>
            <a:endParaRPr lang="en-US" dirty="0">
              <a:cs typeface="Arial" panose="020B0604020202020204" pitchFamily="34" charset="0"/>
            </a:endParaRPr>
          </a:p>
        </p:txBody>
      </p:sp>
    </p:spTree>
    <p:extLst>
      <p:ext uri="{BB962C8B-B14F-4D97-AF65-F5344CB8AC3E}">
        <p14:creationId xmlns:p14="http://schemas.microsoft.com/office/powerpoint/2010/main" val="32464179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8.3.1 </a:t>
            </a:r>
            <a:r>
              <a:rPr lang="en-US" dirty="0" smtClean="0"/>
              <a:t>possible upgrades</a:t>
            </a:r>
            <a:endParaRPr lang="en-US" dirty="0"/>
          </a:p>
        </p:txBody>
      </p:sp>
      <p:sp>
        <p:nvSpPr>
          <p:cNvPr id="3" name="Content Placeholder 2"/>
          <p:cNvSpPr>
            <a:spLocks noGrp="1"/>
          </p:cNvSpPr>
          <p:nvPr>
            <p:ph idx="1"/>
          </p:nvPr>
        </p:nvSpPr>
        <p:spPr/>
        <p:txBody>
          <a:bodyPr>
            <a:normAutofit fontScale="92500" lnSpcReduction="10000"/>
          </a:bodyPr>
          <a:lstStyle/>
          <a:p>
            <a:pPr>
              <a:lnSpc>
                <a:spcPct val="150000"/>
              </a:lnSpc>
            </a:pPr>
            <a:r>
              <a:rPr lang="en-US" dirty="0" smtClean="0"/>
              <a:t>Unattended </a:t>
            </a:r>
            <a:r>
              <a:rPr lang="en-US" dirty="0" smtClean="0"/>
              <a:t>screening			~1 y</a:t>
            </a:r>
            <a:endParaRPr lang="en-US" dirty="0" smtClean="0"/>
          </a:p>
          <a:p>
            <a:pPr>
              <a:lnSpc>
                <a:spcPct val="150000"/>
              </a:lnSpc>
            </a:pPr>
            <a:r>
              <a:rPr lang="en-US" dirty="0" err="1"/>
              <a:t>Shutterless</a:t>
            </a:r>
            <a:r>
              <a:rPr lang="en-US" dirty="0"/>
              <a:t> helical </a:t>
            </a:r>
            <a:r>
              <a:rPr lang="en-US" dirty="0" smtClean="0"/>
              <a:t>scans			~3 </a:t>
            </a:r>
            <a:r>
              <a:rPr lang="en-US" dirty="0" err="1" smtClean="0"/>
              <a:t>mo</a:t>
            </a:r>
            <a:endParaRPr lang="en-US" dirty="0" smtClean="0"/>
          </a:p>
          <a:p>
            <a:pPr>
              <a:lnSpc>
                <a:spcPct val="150000"/>
              </a:lnSpc>
            </a:pPr>
            <a:r>
              <a:rPr lang="en-US" dirty="0" smtClean="0">
                <a:solidFill>
                  <a:srgbClr val="C00000"/>
                </a:solidFill>
              </a:rPr>
              <a:t>Upgrade to Pilatus X			$700k</a:t>
            </a:r>
            <a:endParaRPr lang="en-US" dirty="0">
              <a:solidFill>
                <a:srgbClr val="C00000"/>
              </a:solidFill>
            </a:endParaRPr>
          </a:p>
          <a:p>
            <a:pPr>
              <a:lnSpc>
                <a:spcPct val="150000"/>
              </a:lnSpc>
            </a:pPr>
            <a:r>
              <a:rPr lang="en-US" dirty="0" smtClean="0"/>
              <a:t>Multilayers </a:t>
            </a:r>
            <a:r>
              <a:rPr lang="en-US" dirty="0" smtClean="0"/>
              <a:t>for </a:t>
            </a:r>
            <a:r>
              <a:rPr lang="en-US" dirty="0" err="1" smtClean="0"/>
              <a:t>rastering</a:t>
            </a:r>
            <a:r>
              <a:rPr lang="en-US" dirty="0" smtClean="0"/>
              <a:t>			~$300k</a:t>
            </a:r>
            <a:endParaRPr lang="en-US" dirty="0" smtClean="0"/>
          </a:p>
          <a:p>
            <a:pPr>
              <a:lnSpc>
                <a:spcPct val="150000"/>
              </a:lnSpc>
            </a:pPr>
            <a:r>
              <a:rPr lang="en-US" dirty="0"/>
              <a:t>Kappa </a:t>
            </a:r>
            <a:r>
              <a:rPr lang="en-US" dirty="0" err="1" smtClean="0"/>
              <a:t>goniostat</a:t>
            </a:r>
            <a:r>
              <a:rPr lang="en-US" dirty="0" smtClean="0"/>
              <a:t>				$140k</a:t>
            </a:r>
            <a:endParaRPr lang="en-US" dirty="0"/>
          </a:p>
          <a:p>
            <a:pPr>
              <a:lnSpc>
                <a:spcPct val="150000"/>
              </a:lnSpc>
            </a:pPr>
            <a:r>
              <a:rPr lang="en-US" dirty="0" smtClean="0"/>
              <a:t>ALS-U </a:t>
            </a:r>
            <a:r>
              <a:rPr lang="en-US" dirty="0" smtClean="0"/>
              <a:t>in </a:t>
            </a:r>
            <a:r>
              <a:rPr lang="en-US" dirty="0" smtClean="0"/>
              <a:t>2022				~$10M</a:t>
            </a:r>
            <a:endParaRPr lang="en-US" dirty="0"/>
          </a:p>
        </p:txBody>
      </p:sp>
    </p:spTree>
    <p:extLst>
      <p:ext uri="{BB962C8B-B14F-4D97-AF65-F5344CB8AC3E}">
        <p14:creationId xmlns:p14="http://schemas.microsoft.com/office/powerpoint/2010/main" val="5338091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1143000"/>
          </a:xfrm>
          <a:noFill/>
          <a:ln/>
        </p:spPr>
        <p:txBody>
          <a:bodyPr/>
          <a:lstStyle/>
          <a:p>
            <a:r>
              <a:rPr lang="en-US" altLang="en-US" dirty="0" smtClean="0"/>
              <a:t>PAD full vs partial</a:t>
            </a:r>
            <a:endParaRPr lang="en-US" altLang="en-US" dirty="0"/>
          </a:p>
        </p:txBody>
      </p:sp>
      <p:graphicFrame>
        <p:nvGraphicFramePr>
          <p:cNvPr id="3075" name="Object 3"/>
          <p:cNvGraphicFramePr>
            <a:graphicFrameLocks noChangeAspect="1"/>
          </p:cNvGraphicFramePr>
          <p:nvPr>
            <p:extLst>
              <p:ext uri="{D42A27DB-BD31-4B8C-83A1-F6EECF244321}">
                <p14:modId xmlns:p14="http://schemas.microsoft.com/office/powerpoint/2010/main" val="323990590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2535" name="Chart" r:id="rId3" imgW="6458040" imgH="4629150" progId="MSGraph.Chart.8">
                  <p:embed followColorScheme="full"/>
                </p:oleObj>
              </mc:Choice>
              <mc:Fallback>
                <p:oleObj name="Chart" r:id="rId3" imgW="6458040" imgH="462915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6" name="Text Box 4"/>
          <p:cNvSpPr txBox="1">
            <a:spLocks noChangeArrowheads="1"/>
          </p:cNvSpPr>
          <p:nvPr/>
        </p:nvSpPr>
        <p:spPr bwMode="auto">
          <a:xfrm>
            <a:off x="4118002" y="6057900"/>
            <a:ext cx="16033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dirty="0" smtClean="0">
                <a:solidFill>
                  <a:srgbClr val="000000"/>
                </a:solidFill>
              </a:rPr>
              <a:t>iteration</a:t>
            </a:r>
            <a:endParaRPr lang="en-US" altLang="en-US" sz="2800" b="1" dirty="0">
              <a:solidFill>
                <a:srgbClr val="000000"/>
              </a:solidFill>
            </a:endParaRPr>
          </a:p>
        </p:txBody>
      </p:sp>
      <p:sp>
        <p:nvSpPr>
          <p:cNvPr id="3077" name="Text Box 5"/>
          <p:cNvSpPr txBox="1">
            <a:spLocks noChangeArrowheads="1"/>
          </p:cNvSpPr>
          <p:nvPr/>
        </p:nvSpPr>
        <p:spPr bwMode="auto">
          <a:xfrm rot="-5400000">
            <a:off x="-1240767" y="3064203"/>
            <a:ext cx="32800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dirty="0" smtClean="0">
                <a:solidFill>
                  <a:srgbClr val="000000"/>
                </a:solidFill>
              </a:rPr>
              <a:t>Summed intensity</a:t>
            </a:r>
            <a:endParaRPr lang="en-US" altLang="en-US" sz="2800" b="1" dirty="0">
              <a:solidFill>
                <a:srgbClr val="000000"/>
              </a:solidFill>
            </a:endParaRPr>
          </a:p>
        </p:txBody>
      </p:sp>
    </p:spTree>
    <p:extLst>
      <p:ext uri="{BB962C8B-B14F-4D97-AF65-F5344CB8AC3E}">
        <p14:creationId xmlns:p14="http://schemas.microsoft.com/office/powerpoint/2010/main" val="164763594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238898" y="6334780"/>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rPr>
              <a:t>time</a:t>
            </a:r>
            <a:endParaRPr lang="en-US" altLang="en-US" sz="2800" b="1" dirty="0">
              <a:solidFill>
                <a:srgbClr val="000000"/>
              </a:solidFill>
            </a:endParaRPr>
          </a:p>
        </p:txBody>
      </p:sp>
      <p:sp>
        <p:nvSpPr>
          <p:cNvPr id="3077" name="Text Box 5"/>
          <p:cNvSpPr txBox="1">
            <a:spLocks noChangeArrowheads="1"/>
          </p:cNvSpPr>
          <p:nvPr/>
        </p:nvSpPr>
        <p:spPr bwMode="auto">
          <a:xfrm rot="-5400000">
            <a:off x="391396" y="3753207"/>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rPr>
              <a:t>intensity</a:t>
            </a:r>
            <a:endParaRPr lang="en-US" altLang="en-US" sz="2800" b="1" dirty="0">
              <a:solidFill>
                <a:srgbClr val="000000"/>
              </a:solidFill>
            </a:endParaRPr>
          </a:p>
        </p:txBody>
      </p:sp>
      <p:sp>
        <p:nvSpPr>
          <p:cNvPr id="6" name="Freeform 6"/>
          <p:cNvSpPr>
            <a:spLocks/>
          </p:cNvSpPr>
          <p:nvPr/>
        </p:nvSpPr>
        <p:spPr bwMode="auto">
          <a:xfrm>
            <a:off x="1770967" y="2511366"/>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endParaRPr lang="en-US"/>
          </a:p>
        </p:txBody>
      </p:sp>
      <p:grpSp>
        <p:nvGrpSpPr>
          <p:cNvPr id="4" name="Group 3"/>
          <p:cNvGrpSpPr/>
          <p:nvPr/>
        </p:nvGrpSpPr>
        <p:grpSpPr>
          <a:xfrm>
            <a:off x="4069724" y="1886739"/>
            <a:ext cx="1314784" cy="3953814"/>
            <a:chOff x="4069724" y="1326524"/>
            <a:chExt cx="1314784" cy="3953814"/>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069724" y="1326524"/>
              <a:ext cx="1314784" cy="461665"/>
            </a:xfrm>
            <a:prstGeom prst="rect">
              <a:avLst/>
            </a:prstGeom>
            <a:noFill/>
          </p:spPr>
          <p:txBody>
            <a:bodyPr wrap="none" rtlCol="0">
              <a:spAutoFit/>
            </a:bodyPr>
            <a:lstStyle/>
            <a:p>
              <a:r>
                <a:rPr lang="en-US" sz="2400" b="1" dirty="0" smtClean="0">
                  <a:solidFill>
                    <a:srgbClr val="FF0000"/>
                  </a:solidFill>
                </a:rPr>
                <a:t>2.03 </a:t>
              </a:r>
              <a:r>
                <a:rPr lang="en-US" sz="2400" b="1" dirty="0" err="1" smtClean="0">
                  <a:solidFill>
                    <a:srgbClr val="FF0000"/>
                  </a:solidFill>
                </a:rPr>
                <a:t>ms</a:t>
              </a:r>
              <a:endParaRPr lang="en-US" sz="2400" b="1" dirty="0">
                <a:solidFill>
                  <a:srgbClr val="FF0000"/>
                </a:solidFill>
              </a:endParaRPr>
            </a:p>
          </p:txBody>
        </p:sp>
      </p:grpSp>
      <p:sp>
        <p:nvSpPr>
          <p:cNvPr id="11"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Tree>
    <p:extLst>
      <p:ext uri="{BB962C8B-B14F-4D97-AF65-F5344CB8AC3E}">
        <p14:creationId xmlns:p14="http://schemas.microsoft.com/office/powerpoint/2010/main" val="4193757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238898" y="6334780"/>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rPr>
              <a:t>time</a:t>
            </a:r>
            <a:endParaRPr lang="en-US" altLang="en-US" sz="2800" b="1" dirty="0">
              <a:solidFill>
                <a:srgbClr val="000000"/>
              </a:solidFill>
            </a:endParaRPr>
          </a:p>
        </p:txBody>
      </p:sp>
      <p:sp>
        <p:nvSpPr>
          <p:cNvPr id="3077" name="Text Box 5"/>
          <p:cNvSpPr txBox="1">
            <a:spLocks noChangeArrowheads="1"/>
          </p:cNvSpPr>
          <p:nvPr/>
        </p:nvSpPr>
        <p:spPr bwMode="auto">
          <a:xfrm rot="-5400000">
            <a:off x="391396" y="3753207"/>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rPr>
              <a:t>intensity</a:t>
            </a:r>
            <a:endParaRPr lang="en-US" altLang="en-US" sz="2800" b="1" dirty="0">
              <a:solidFill>
                <a:srgbClr val="000000"/>
              </a:solidFill>
            </a:endParaRPr>
          </a:p>
        </p:txBody>
      </p:sp>
      <p:sp>
        <p:nvSpPr>
          <p:cNvPr id="6" name="Freeform 6"/>
          <p:cNvSpPr>
            <a:spLocks/>
          </p:cNvSpPr>
          <p:nvPr/>
        </p:nvSpPr>
        <p:spPr bwMode="auto">
          <a:xfrm>
            <a:off x="1770967" y="2511366"/>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endParaRPr lang="en-US"/>
          </a:p>
        </p:txBody>
      </p:sp>
      <p:grpSp>
        <p:nvGrpSpPr>
          <p:cNvPr id="4" name="Group 3"/>
          <p:cNvGrpSpPr/>
          <p:nvPr/>
        </p:nvGrpSpPr>
        <p:grpSpPr>
          <a:xfrm>
            <a:off x="4069724" y="1886739"/>
            <a:ext cx="1486304" cy="3953814"/>
            <a:chOff x="4069724" y="1326524"/>
            <a:chExt cx="1486304" cy="3953814"/>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069724" y="1326524"/>
              <a:ext cx="1486304" cy="461665"/>
            </a:xfrm>
            <a:prstGeom prst="rect">
              <a:avLst/>
            </a:prstGeom>
            <a:noFill/>
          </p:spPr>
          <p:txBody>
            <a:bodyPr wrap="none" rtlCol="0">
              <a:spAutoFit/>
            </a:bodyPr>
            <a:lstStyle/>
            <a:p>
              <a:r>
                <a:rPr lang="en-US" sz="2400" b="1" dirty="0">
                  <a:solidFill>
                    <a:srgbClr val="FF0000"/>
                  </a:solidFill>
                </a:rPr>
                <a:t>0</a:t>
              </a:r>
              <a:r>
                <a:rPr lang="en-US" sz="2400" b="1" dirty="0" smtClean="0">
                  <a:solidFill>
                    <a:srgbClr val="FF0000"/>
                  </a:solidFill>
                </a:rPr>
                <a:t>.003 </a:t>
              </a:r>
              <a:r>
                <a:rPr lang="en-US" sz="2400" b="1" dirty="0" err="1" smtClean="0">
                  <a:solidFill>
                    <a:srgbClr val="FF0000"/>
                  </a:solidFill>
                </a:rPr>
                <a:t>ms</a:t>
              </a:r>
              <a:endParaRPr lang="en-US" sz="2400" b="1" dirty="0">
                <a:solidFill>
                  <a:srgbClr val="FF0000"/>
                </a:solidFill>
              </a:endParaRPr>
            </a:p>
          </p:txBody>
        </p:sp>
      </p:grpSp>
      <p:sp>
        <p:nvSpPr>
          <p:cNvPr id="11"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EIGER)</a:t>
            </a:r>
          </a:p>
        </p:txBody>
      </p:sp>
    </p:spTree>
    <p:extLst>
      <p:ext uri="{BB962C8B-B14F-4D97-AF65-F5344CB8AC3E}">
        <p14:creationId xmlns:p14="http://schemas.microsoft.com/office/powerpoint/2010/main" val="103397790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extLst>
              <p:ext uri="{D42A27DB-BD31-4B8C-83A1-F6EECF244321}">
                <p14:modId xmlns:p14="http://schemas.microsoft.com/office/powerpoint/2010/main" val="1061715822"/>
              </p:ext>
            </p:extLst>
          </p:nvPr>
        </p:nvGraphicFramePr>
        <p:xfrm>
          <a:off x="3001963" y="2447925"/>
          <a:ext cx="3011487" cy="795338"/>
        </p:xfrm>
        <a:graphic>
          <a:graphicData uri="http://schemas.openxmlformats.org/presentationml/2006/ole">
            <mc:AlternateContent xmlns:mc="http://schemas.openxmlformats.org/markup-compatibility/2006">
              <mc:Choice xmlns:v="urn:schemas-microsoft-com:vml" Requires="v">
                <p:oleObj spid="_x0000_s21514" name="Equation" r:id="rId3" imgW="876240" imgH="228600" progId="Equation.3">
                  <p:embed/>
                </p:oleObj>
              </mc:Choice>
              <mc:Fallback>
                <p:oleObj name="Equation" r:id="rId3" imgW="876240" imgH="228600" progId="Equation.3">
                  <p:embed/>
                  <p:pic>
                    <p:nvPicPr>
                      <p:cNvPr id="0" name=""/>
                      <p:cNvPicPr>
                        <a:picLocks noChangeAspect="1" noChangeArrowheads="1"/>
                      </p:cNvPicPr>
                      <p:nvPr/>
                    </p:nvPicPr>
                    <p:blipFill>
                      <a:blip r:embed="rId4"/>
                      <a:srcRect/>
                      <a:stretch>
                        <a:fillRect/>
                      </a:stretch>
                    </p:blipFill>
                    <p:spPr bwMode="auto">
                      <a:xfrm>
                        <a:off x="3001963" y="2447925"/>
                        <a:ext cx="3011487"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5226111"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800" i="1" dirty="0" err="1" smtClean="0">
                <a:solidFill>
                  <a:srgbClr val="000000"/>
                </a:solidFill>
                <a:latin typeface="+mj-lt"/>
                <a:cs typeface="Arial" pitchFamily="34" charset="0"/>
              </a:rPr>
              <a:t>t</a:t>
            </a:r>
            <a:r>
              <a:rPr lang="en-US" altLang="en-US" sz="2800" i="1" baseline="-25000" dirty="0" err="1" smtClean="0">
                <a:solidFill>
                  <a:srgbClr val="000000"/>
                </a:solidFill>
                <a:latin typeface="+mj-lt"/>
                <a:cs typeface="Arial" pitchFamily="34" charset="0"/>
              </a:rPr>
              <a:t>mad</a:t>
            </a:r>
            <a:r>
              <a:rPr lang="en-US" altLang="en-US" sz="2800" i="1" dirty="0" smtClean="0">
                <a:solidFill>
                  <a:srgbClr val="000000"/>
                </a:solidFill>
                <a:latin typeface="+mj-lt"/>
                <a:cs typeface="Arial" pitchFamily="34" charset="0"/>
              </a:rPr>
              <a:t> </a:t>
            </a:r>
            <a:r>
              <a:rPr lang="en-US" altLang="en-US" sz="2800" dirty="0">
                <a:solidFill>
                  <a:srgbClr val="000000"/>
                </a:solidFill>
                <a:latin typeface="+mj-lt"/>
                <a:cs typeface="Arial" pitchFamily="34" charset="0"/>
              </a:rPr>
              <a:t>	Optimal exposure time </a:t>
            </a:r>
            <a:r>
              <a:rPr lang="en-US" altLang="en-US" sz="2800" dirty="0" smtClean="0">
                <a:solidFill>
                  <a:srgbClr val="000000"/>
                </a:solidFill>
                <a:latin typeface="+mj-lt"/>
                <a:cs typeface="Arial" pitchFamily="34" charset="0"/>
              </a:rPr>
              <a:t>(</a:t>
            </a:r>
            <a:r>
              <a:rPr lang="en-US" altLang="en-US" sz="2800" dirty="0">
                <a:solidFill>
                  <a:srgbClr val="000000"/>
                </a:solidFill>
                <a:latin typeface="+mj-lt"/>
                <a:cs typeface="Arial" pitchFamily="34" charset="0"/>
              </a:rPr>
              <a:t>s)</a:t>
            </a:r>
          </a:p>
          <a:p>
            <a:pPr eaLnBrk="1" fontAlgn="base" hangingPunct="1">
              <a:spcBef>
                <a:spcPct val="0"/>
              </a:spcBef>
              <a:spcAft>
                <a:spcPct val="0"/>
              </a:spcAft>
              <a:buFontTx/>
              <a:buNone/>
            </a:pPr>
            <a:r>
              <a:rPr lang="en-US" altLang="en-US" sz="2800" i="1" dirty="0" err="1" smtClean="0">
                <a:solidFill>
                  <a:srgbClr val="000000"/>
                </a:solidFill>
                <a:latin typeface="+mj-lt"/>
                <a:cs typeface="Arial" pitchFamily="34" charset="0"/>
              </a:rPr>
              <a:t>t</a:t>
            </a:r>
            <a:r>
              <a:rPr lang="en-US" altLang="en-US" sz="2800" i="1" baseline="-25000" dirty="0" err="1" smtClean="0">
                <a:solidFill>
                  <a:srgbClr val="000000"/>
                </a:solidFill>
                <a:latin typeface="+mj-lt"/>
                <a:cs typeface="Arial" pitchFamily="34" charset="0"/>
              </a:rPr>
              <a:t>ro</a:t>
            </a:r>
            <a:r>
              <a:rPr lang="en-US" altLang="en-US" sz="2800" i="1" dirty="0" smtClean="0">
                <a:solidFill>
                  <a:srgbClr val="000000"/>
                </a:solidFill>
                <a:latin typeface="+mj-lt"/>
                <a:cs typeface="Arial" pitchFamily="34" charset="0"/>
              </a:rPr>
              <a:t> </a:t>
            </a:r>
            <a:r>
              <a:rPr lang="en-US" altLang="en-US" sz="2800" dirty="0">
                <a:solidFill>
                  <a:srgbClr val="000000"/>
                </a:solidFill>
                <a:latin typeface="+mj-lt"/>
                <a:cs typeface="Arial" pitchFamily="34" charset="0"/>
              </a:rPr>
              <a:t>	</a:t>
            </a:r>
            <a:r>
              <a:rPr lang="en-US" altLang="en-US" sz="2800" dirty="0" smtClean="0">
                <a:solidFill>
                  <a:srgbClr val="000000"/>
                </a:solidFill>
                <a:latin typeface="+mj-lt"/>
                <a:cs typeface="Arial" pitchFamily="34" charset="0"/>
              </a:rPr>
              <a:t>read-out time (s) </a:t>
            </a:r>
          </a:p>
          <a:p>
            <a:pPr eaLnBrk="1" fontAlgn="base" hangingPunct="1">
              <a:spcBef>
                <a:spcPct val="0"/>
              </a:spcBef>
              <a:spcAft>
                <a:spcPct val="0"/>
              </a:spcAft>
              <a:buFontTx/>
              <a:buNone/>
            </a:pPr>
            <a:r>
              <a:rPr lang="en-US" altLang="en-US" sz="2800" dirty="0">
                <a:solidFill>
                  <a:srgbClr val="000000"/>
                </a:solidFill>
                <a:latin typeface="+mj-lt"/>
                <a:cs typeface="Arial" pitchFamily="34" charset="0"/>
              </a:rPr>
              <a:t>	</a:t>
            </a:r>
            <a:r>
              <a:rPr lang="en-US" altLang="en-US" sz="2800" dirty="0" smtClean="0">
                <a:solidFill>
                  <a:srgbClr val="000000"/>
                </a:solidFill>
                <a:latin typeface="+mj-lt"/>
                <a:cs typeface="Arial" pitchFamily="34" charset="0"/>
              </a:rPr>
              <a:t>2.03 </a:t>
            </a:r>
            <a:r>
              <a:rPr lang="en-US" altLang="en-US" sz="2800" dirty="0" err="1" smtClean="0">
                <a:solidFill>
                  <a:srgbClr val="000000"/>
                </a:solidFill>
                <a:latin typeface="+mj-lt"/>
                <a:cs typeface="Arial" pitchFamily="34" charset="0"/>
              </a:rPr>
              <a:t>ms</a:t>
            </a:r>
            <a:r>
              <a:rPr lang="en-US" altLang="en-US" sz="2800" dirty="0" smtClean="0">
                <a:solidFill>
                  <a:srgbClr val="000000"/>
                </a:solidFill>
                <a:latin typeface="+mj-lt"/>
                <a:cs typeface="Arial" pitchFamily="34" charset="0"/>
              </a:rPr>
              <a:t> on </a:t>
            </a:r>
            <a:r>
              <a:rPr lang="en-US" altLang="en-US" sz="2800" dirty="0" smtClean="0">
                <a:solidFill>
                  <a:srgbClr val="000000"/>
                </a:solidFill>
                <a:latin typeface="+mj-lt"/>
                <a:cs typeface="Arial" pitchFamily="34" charset="0"/>
              </a:rPr>
              <a:t>Pilatus</a:t>
            </a:r>
            <a:r>
              <a:rPr lang="en-US" altLang="en-US" sz="2800" baseline="30000" dirty="0" smtClean="0">
                <a:solidFill>
                  <a:srgbClr val="000000"/>
                </a:solidFill>
                <a:latin typeface="+mj-lt"/>
                <a:cs typeface="Arial" pitchFamily="34" charset="0"/>
              </a:rPr>
              <a:t>3</a:t>
            </a:r>
            <a:r>
              <a:rPr lang="en-US" altLang="en-US" sz="2800" dirty="0" smtClean="0">
                <a:solidFill>
                  <a:srgbClr val="000000"/>
                </a:solidFill>
                <a:latin typeface="+mj-lt"/>
                <a:cs typeface="Arial" pitchFamily="34" charset="0"/>
              </a:rPr>
              <a:t> </a:t>
            </a:r>
            <a:r>
              <a:rPr lang="en-US" altLang="en-US" sz="2800" dirty="0">
                <a:solidFill>
                  <a:srgbClr val="000000"/>
                </a:solidFill>
                <a:latin typeface="+mj-lt"/>
                <a:cs typeface="Arial" pitchFamily="34" charset="0"/>
              </a:rPr>
              <a:t>S</a:t>
            </a:r>
            <a:endParaRPr lang="en-US" altLang="en-US" sz="2800" dirty="0" smtClean="0">
              <a:solidFill>
                <a:srgbClr val="000000"/>
              </a:solidFill>
              <a:latin typeface="+mj-lt"/>
              <a:cs typeface="Arial" pitchFamily="34" charset="0"/>
            </a:endParaRPr>
          </a:p>
          <a:p>
            <a:pPr eaLnBrk="1" fontAlgn="base" hangingPunct="1">
              <a:spcBef>
                <a:spcPct val="0"/>
              </a:spcBef>
              <a:spcAft>
                <a:spcPct val="0"/>
              </a:spcAft>
              <a:buFontTx/>
              <a:buNone/>
            </a:pPr>
            <a:r>
              <a:rPr lang="en-US" altLang="en-US" sz="2800" dirty="0">
                <a:solidFill>
                  <a:srgbClr val="000000"/>
                </a:solidFill>
                <a:latin typeface="+mj-lt"/>
                <a:cs typeface="Arial" pitchFamily="34" charset="0"/>
              </a:rPr>
              <a:t>	</a:t>
            </a:r>
            <a:r>
              <a:rPr lang="en-US" altLang="en-US" sz="2800" dirty="0" smtClean="0">
                <a:solidFill>
                  <a:srgbClr val="000000"/>
                </a:solidFill>
                <a:latin typeface="+mj-lt"/>
                <a:cs typeface="Arial" pitchFamily="34" charset="0"/>
              </a:rPr>
              <a:t>0.95 </a:t>
            </a:r>
            <a:r>
              <a:rPr lang="en-US" altLang="en-US" sz="2800" dirty="0" err="1">
                <a:solidFill>
                  <a:srgbClr val="000000"/>
                </a:solidFill>
                <a:latin typeface="+mj-lt"/>
                <a:cs typeface="Arial" pitchFamily="34" charset="0"/>
              </a:rPr>
              <a:t>m</a:t>
            </a:r>
            <a:r>
              <a:rPr lang="en-US" altLang="en-US" sz="2800" dirty="0" err="1" smtClean="0">
                <a:solidFill>
                  <a:srgbClr val="000000"/>
                </a:solidFill>
                <a:latin typeface="+mj-lt"/>
                <a:cs typeface="Arial" pitchFamily="34" charset="0"/>
              </a:rPr>
              <a:t>s</a:t>
            </a:r>
            <a:r>
              <a:rPr lang="en-US" altLang="en-US" sz="2800" dirty="0" smtClean="0">
                <a:solidFill>
                  <a:srgbClr val="000000"/>
                </a:solidFill>
                <a:latin typeface="+mj-lt"/>
                <a:cs typeface="Arial" pitchFamily="34" charset="0"/>
              </a:rPr>
              <a:t> </a:t>
            </a:r>
            <a:r>
              <a:rPr lang="en-US" altLang="en-US" sz="2800" dirty="0" smtClean="0">
                <a:solidFill>
                  <a:srgbClr val="000000"/>
                </a:solidFill>
                <a:latin typeface="+mj-lt"/>
                <a:cs typeface="Arial" pitchFamily="34" charset="0"/>
              </a:rPr>
              <a:t>on </a:t>
            </a:r>
            <a:r>
              <a:rPr lang="en-US" altLang="en-US" sz="2800" dirty="0" smtClean="0">
                <a:solidFill>
                  <a:srgbClr val="000000"/>
                </a:solidFill>
                <a:latin typeface="+mj-lt"/>
                <a:cs typeface="Arial" pitchFamily="34" charset="0"/>
              </a:rPr>
              <a:t>Pilatus</a:t>
            </a:r>
            <a:r>
              <a:rPr lang="en-US" altLang="en-US" sz="2800" baseline="30000" dirty="0" smtClean="0">
                <a:solidFill>
                  <a:srgbClr val="000000"/>
                </a:solidFill>
                <a:latin typeface="+mj-lt"/>
                <a:cs typeface="Arial" pitchFamily="34" charset="0"/>
              </a:rPr>
              <a:t>3</a:t>
            </a:r>
            <a:r>
              <a:rPr lang="en-US" altLang="en-US" sz="2800" dirty="0" smtClean="0">
                <a:solidFill>
                  <a:srgbClr val="000000"/>
                </a:solidFill>
                <a:latin typeface="+mj-lt"/>
                <a:cs typeface="Arial" pitchFamily="34" charset="0"/>
              </a:rPr>
              <a:t> X</a:t>
            </a:r>
            <a:endParaRPr lang="en-US" altLang="en-US" sz="2800" dirty="0">
              <a:solidFill>
                <a:srgbClr val="000000"/>
              </a:solidFill>
              <a:latin typeface="+mj-lt"/>
              <a:cs typeface="Arial" pitchFamily="34" charset="0"/>
            </a:endParaRPr>
          </a:p>
        </p:txBody>
      </p:sp>
      <p:sp>
        <p:nvSpPr>
          <p:cNvPr id="2" name="TextBox 1"/>
          <p:cNvSpPr txBox="1"/>
          <p:nvPr/>
        </p:nvSpPr>
        <p:spPr>
          <a:xfrm>
            <a:off x="6019800" y="3200400"/>
            <a:ext cx="2273379" cy="1815882"/>
          </a:xfrm>
          <a:prstGeom prst="rect">
            <a:avLst/>
          </a:prstGeom>
          <a:noFill/>
        </p:spPr>
        <p:txBody>
          <a:bodyPr wrap="none" rtlCol="0">
            <a:spAutoFit/>
          </a:bodyPr>
          <a:lstStyle/>
          <a:p>
            <a:r>
              <a:rPr lang="en-US" sz="2800" b="1" dirty="0" smtClean="0"/>
              <a:t>Pilatus S</a:t>
            </a:r>
            <a:endParaRPr lang="en-US" sz="2800" b="1" dirty="0" smtClean="0"/>
          </a:p>
          <a:p>
            <a:r>
              <a:rPr lang="en-US" sz="2800" b="1" dirty="0" smtClean="0">
                <a:solidFill>
                  <a:srgbClr val="FF0000"/>
                </a:solidFill>
              </a:rPr>
              <a:t>&gt;0.2 s/frame</a:t>
            </a:r>
          </a:p>
          <a:p>
            <a:r>
              <a:rPr lang="en-US" sz="2800" b="1" dirty="0" smtClean="0"/>
              <a:t>Upgrade:</a:t>
            </a:r>
            <a:endParaRPr lang="en-US" sz="2800" b="1" dirty="0" smtClean="0"/>
          </a:p>
          <a:p>
            <a:r>
              <a:rPr lang="en-US" sz="2800" b="1" dirty="0" smtClean="0">
                <a:solidFill>
                  <a:srgbClr val="FF0000"/>
                </a:solidFill>
              </a:rPr>
              <a:t>&gt;</a:t>
            </a:r>
            <a:r>
              <a:rPr lang="en-US" sz="2800" b="1" dirty="0" smtClean="0">
                <a:solidFill>
                  <a:srgbClr val="FF0000"/>
                </a:solidFill>
              </a:rPr>
              <a:t>0.1 </a:t>
            </a:r>
            <a:r>
              <a:rPr lang="en-US" sz="2800" b="1" dirty="0" smtClean="0">
                <a:solidFill>
                  <a:srgbClr val="FF0000"/>
                </a:solidFill>
              </a:rPr>
              <a:t>s/frame</a:t>
            </a:r>
          </a:p>
        </p:txBody>
      </p:sp>
      <p:sp>
        <p:nvSpPr>
          <p:cNvPr id="7" name="TextBox 6"/>
          <p:cNvSpPr txBox="1"/>
          <p:nvPr/>
        </p:nvSpPr>
        <p:spPr>
          <a:xfrm>
            <a:off x="6096000" y="5105400"/>
            <a:ext cx="2600392" cy="954107"/>
          </a:xfrm>
          <a:prstGeom prst="rect">
            <a:avLst/>
          </a:prstGeom>
          <a:noFill/>
        </p:spPr>
        <p:txBody>
          <a:bodyPr wrap="none" rtlCol="0">
            <a:spAutoFit/>
          </a:bodyPr>
          <a:lstStyle/>
          <a:p>
            <a:r>
              <a:rPr lang="en-US" sz="2800" b="1" dirty="0" smtClean="0"/>
              <a:t>8.3.1 is too</a:t>
            </a:r>
          </a:p>
          <a:p>
            <a:r>
              <a:rPr lang="en-US" sz="2800" b="1" dirty="0"/>
              <a:t>h</a:t>
            </a:r>
            <a:r>
              <a:rPr lang="en-US" sz="2800" b="1" dirty="0" smtClean="0"/>
              <a:t>ot for Pilatus</a:t>
            </a:r>
            <a:endParaRPr lang="en-US" sz="2800" b="1" dirty="0" smtClean="0"/>
          </a:p>
        </p:txBody>
      </p:sp>
      <p:sp>
        <p:nvSpPr>
          <p:cNvPr id="8" name="TextBox 7"/>
          <p:cNvSpPr txBox="1"/>
          <p:nvPr/>
        </p:nvSpPr>
        <p:spPr>
          <a:xfrm>
            <a:off x="5485198" y="6096000"/>
            <a:ext cx="3342582" cy="523220"/>
          </a:xfrm>
          <a:prstGeom prst="rect">
            <a:avLst/>
          </a:prstGeom>
          <a:noFill/>
        </p:spPr>
        <p:txBody>
          <a:bodyPr wrap="none" rtlCol="0">
            <a:spAutoFit/>
          </a:bodyPr>
          <a:lstStyle/>
          <a:p>
            <a:r>
              <a:rPr lang="en-US" sz="2800" b="1" dirty="0" smtClean="0">
                <a:solidFill>
                  <a:srgbClr val="C00000"/>
                </a:solidFill>
              </a:rPr>
              <a:t>Attenuate for MAD</a:t>
            </a:r>
            <a:endParaRPr lang="en-US" sz="2800" b="1" dirty="0" smtClean="0">
              <a:solidFill>
                <a:srgbClr val="C00000"/>
              </a:solidFill>
            </a:endParaRPr>
          </a:p>
        </p:txBody>
      </p:sp>
    </p:spTree>
    <p:extLst>
      <p:ext uri="{BB962C8B-B14F-4D97-AF65-F5344CB8AC3E}">
        <p14:creationId xmlns:p14="http://schemas.microsoft.com/office/powerpoint/2010/main" val="233506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56" y="100902"/>
            <a:ext cx="8229600" cy="1143000"/>
          </a:xfrm>
        </p:spPr>
        <p:txBody>
          <a:bodyPr/>
          <a:lstStyle/>
          <a:p>
            <a:r>
              <a:rPr lang="en-US" dirty="0" smtClean="0">
                <a:solidFill>
                  <a:schemeClr val="accent1">
                    <a:lumMod val="75000"/>
                  </a:schemeClr>
                </a:solidFill>
                <a:latin typeface="Arial" panose="020B0604020202020204" pitchFamily="34" charset="0"/>
                <a:cs typeface="Arial" panose="020B0604020202020204" pitchFamily="34" charset="0"/>
              </a:rPr>
              <a:t>What is ALS Beamline 8.3.1 ?</a:t>
            </a: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01168" y="1243584"/>
            <a:ext cx="7327163" cy="5315345"/>
          </a:xfrm>
        </p:spPr>
        <p:txBody>
          <a:bodyPr>
            <a:normAutofit fontScale="85000" lnSpcReduction="10000"/>
          </a:bodyPr>
          <a:lstStyle/>
          <a:p>
            <a:r>
              <a:rPr lang="en-US" b="1" dirty="0" smtClean="0">
                <a:latin typeface="Arial" panose="020B0604020202020204" pitchFamily="34" charset="0"/>
                <a:cs typeface="Arial" panose="020B0604020202020204" pitchFamily="34" charset="0"/>
              </a:rPr>
              <a:t>Macromolecular Crystallography (MX)</a:t>
            </a:r>
          </a:p>
          <a:p>
            <a:pPr lvl="1">
              <a:lnSpc>
                <a:spcPct val="120000"/>
              </a:lnSpc>
            </a:pPr>
            <a:r>
              <a:rPr lang="en-US" sz="2600" dirty="0" smtClean="0">
                <a:latin typeface="Arial" panose="020B0604020202020204" pitchFamily="34" charset="0"/>
                <a:cs typeface="Arial" panose="020B0604020202020204" pitchFamily="34" charset="0"/>
              </a:rPr>
              <a:t>MAD, 1x10</a:t>
            </a:r>
            <a:r>
              <a:rPr lang="en-US" sz="2600" baseline="30000" dirty="0" smtClean="0">
                <a:latin typeface="Arial" panose="020B0604020202020204" pitchFamily="34" charset="0"/>
                <a:cs typeface="Arial" panose="020B0604020202020204" pitchFamily="34" charset="0"/>
              </a:rPr>
              <a:t>12</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ph</a:t>
            </a:r>
            <a:r>
              <a:rPr lang="en-US" sz="2600" dirty="0" smtClean="0">
                <a:latin typeface="Arial" panose="020B0604020202020204" pitchFamily="34" charset="0"/>
                <a:cs typeface="Arial" panose="020B0604020202020204" pitchFamily="34" charset="0"/>
              </a:rPr>
              <a:t>/s, Pilatus 6M</a:t>
            </a:r>
            <a:endParaRPr lang="en-US" sz="2600" dirty="0" smtClean="0">
              <a:latin typeface="Arial" panose="020B0604020202020204" pitchFamily="34" charset="0"/>
              <a:cs typeface="Arial" panose="020B0604020202020204" pitchFamily="34" charset="0"/>
            </a:endParaRPr>
          </a:p>
          <a:p>
            <a:pPr lvl="1">
              <a:lnSpc>
                <a:spcPct val="120000"/>
              </a:lnSpc>
            </a:pPr>
            <a:r>
              <a:rPr lang="en-US" sz="2600" dirty="0" smtClean="0">
                <a:latin typeface="Arial" panose="020B0604020202020204" pitchFamily="34" charset="0"/>
                <a:cs typeface="Arial" panose="020B0604020202020204" pitchFamily="34" charset="0"/>
              </a:rPr>
              <a:t>Technology development</a:t>
            </a:r>
          </a:p>
          <a:p>
            <a:pPr lvl="2">
              <a:lnSpc>
                <a:spcPct val="120000"/>
              </a:lnSpc>
            </a:pPr>
            <a:r>
              <a:rPr lang="en-US" sz="2200" dirty="0" smtClean="0">
                <a:latin typeface="Arial" panose="020B0604020202020204" pitchFamily="34" charset="0"/>
                <a:cs typeface="Arial" panose="020B0604020202020204" pitchFamily="34" charset="0"/>
              </a:rPr>
              <a:t>Room temp, Elves, multi-crystal</a:t>
            </a:r>
            <a:endParaRPr lang="en-US" sz="2200" dirty="0" smtClean="0">
              <a:latin typeface="Arial" panose="020B0604020202020204" pitchFamily="34" charset="0"/>
              <a:cs typeface="Arial" panose="020B0604020202020204" pitchFamily="34" charset="0"/>
            </a:endParaRPr>
          </a:p>
          <a:p>
            <a:pPr lvl="1">
              <a:lnSpc>
                <a:spcPct val="120000"/>
              </a:lnSpc>
            </a:pPr>
            <a:r>
              <a:rPr lang="en-US" sz="2600" dirty="0" smtClean="0">
                <a:latin typeface="Arial" panose="020B0604020202020204" pitchFamily="34" charset="0"/>
                <a:cs typeface="Arial" panose="020B0604020202020204" pitchFamily="34" charset="0"/>
              </a:rPr>
              <a:t>Staff: Holton, </a:t>
            </a:r>
            <a:r>
              <a:rPr lang="en-US" sz="2600" dirty="0" err="1" smtClean="0">
                <a:latin typeface="Arial" panose="020B0604020202020204" pitchFamily="34" charset="0"/>
                <a:cs typeface="Arial" panose="020B0604020202020204" pitchFamily="34" charset="0"/>
              </a:rPr>
              <a:t>Meigs</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Tanamachi</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Classen</a:t>
            </a:r>
            <a:r>
              <a:rPr lang="en-US" sz="2600" dirty="0" smtClean="0">
                <a:latin typeface="Arial" panose="020B0604020202020204" pitchFamily="34" charset="0"/>
                <a:cs typeface="Arial" panose="020B0604020202020204" pitchFamily="34" charset="0"/>
              </a:rPr>
              <a:t>*</a:t>
            </a:r>
            <a:endParaRPr lang="en-US" sz="2600"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Landmark and highly productive facility</a:t>
            </a:r>
          </a:p>
          <a:p>
            <a:pPr lvl="1">
              <a:lnSpc>
                <a:spcPct val="120000"/>
              </a:lnSpc>
            </a:pPr>
            <a:r>
              <a:rPr lang="en-US" sz="2600" dirty="0" smtClean="0">
                <a:latin typeface="Arial" panose="020B0604020202020204" pitchFamily="34" charset="0"/>
                <a:cs typeface="Arial" panose="020B0604020202020204" pitchFamily="34" charset="0"/>
              </a:rPr>
              <a:t>1</a:t>
            </a:r>
            <a:r>
              <a:rPr lang="en-US" sz="2600" baseline="30000" dirty="0" smtClean="0">
                <a:latin typeface="Arial" panose="020B0604020202020204" pitchFamily="34" charset="0"/>
                <a:cs typeface="Arial" panose="020B0604020202020204" pitchFamily="34" charset="0"/>
              </a:rPr>
              <a:t>st</a:t>
            </a:r>
            <a:r>
              <a:rPr lang="en-US" sz="2600" dirty="0" smtClean="0">
                <a:latin typeface="Arial" panose="020B0604020202020204" pitchFamily="34" charset="0"/>
                <a:cs typeface="Arial" panose="020B0604020202020204" pitchFamily="34" charset="0"/>
              </a:rPr>
              <a:t> ALS </a:t>
            </a:r>
            <a:r>
              <a:rPr lang="en-US" sz="2600" dirty="0" err="1" smtClean="0">
                <a:latin typeface="Arial" panose="020B0604020202020204" pitchFamily="34" charset="0"/>
                <a:cs typeface="Arial" panose="020B0604020202020204" pitchFamily="34" charset="0"/>
              </a:rPr>
              <a:t>SuperBend</a:t>
            </a:r>
            <a:r>
              <a:rPr lang="en-US" sz="2600" dirty="0" smtClean="0">
                <a:latin typeface="Arial" panose="020B0604020202020204" pitchFamily="34" charset="0"/>
                <a:cs typeface="Arial" panose="020B0604020202020204" pitchFamily="34" charset="0"/>
              </a:rPr>
              <a:t> beamline – constructed 2001</a:t>
            </a:r>
          </a:p>
          <a:p>
            <a:pPr lvl="1">
              <a:lnSpc>
                <a:spcPct val="120000"/>
              </a:lnSpc>
            </a:pPr>
            <a:r>
              <a:rPr lang="en-US" sz="2600" dirty="0" smtClean="0">
                <a:latin typeface="Arial" panose="020B0604020202020204" pitchFamily="34" charset="0"/>
                <a:cs typeface="Arial" panose="020B0604020202020204" pitchFamily="34" charset="0"/>
              </a:rPr>
              <a:t>1 of 10 in USA with &gt;1000 PDBs/10 years running</a:t>
            </a:r>
          </a:p>
          <a:p>
            <a:pPr lvl="2">
              <a:lnSpc>
                <a:spcPct val="120000"/>
              </a:lnSpc>
            </a:pPr>
            <a:r>
              <a:rPr lang="en-US" sz="2200" dirty="0" smtClean="0">
                <a:latin typeface="Arial" panose="020B0604020202020204" pitchFamily="34" charset="0"/>
                <a:cs typeface="Arial" panose="020B0604020202020204" pitchFamily="34" charset="0"/>
              </a:rPr>
              <a:t>Others: 2 at SSRL, 7 at APS</a:t>
            </a:r>
          </a:p>
          <a:p>
            <a:pPr lvl="1">
              <a:lnSpc>
                <a:spcPct val="120000"/>
              </a:lnSpc>
            </a:pPr>
            <a:r>
              <a:rPr lang="en-US" sz="2600" dirty="0" smtClean="0">
                <a:solidFill>
                  <a:srgbClr val="006600"/>
                </a:solidFill>
                <a:latin typeface="Arial" panose="020B0604020202020204" pitchFamily="34" charset="0"/>
                <a:cs typeface="Arial" panose="020B0604020202020204" pitchFamily="34" charset="0"/>
              </a:rPr>
              <a:t>8% </a:t>
            </a:r>
            <a:r>
              <a:rPr lang="en-US" sz="2600" dirty="0" smtClean="0">
                <a:latin typeface="Arial" panose="020B0604020202020204" pitchFamily="34" charset="0"/>
                <a:cs typeface="Arial" panose="020B0604020202020204" pitchFamily="34" charset="0"/>
              </a:rPr>
              <a:t>of all membrane protein structures</a:t>
            </a:r>
          </a:p>
          <a:p>
            <a:pPr lvl="1">
              <a:lnSpc>
                <a:spcPct val="120000"/>
              </a:lnSpc>
            </a:pPr>
            <a:r>
              <a:rPr lang="en-US" sz="2600" dirty="0" smtClean="0">
                <a:latin typeface="Arial" panose="020B0604020202020204" pitchFamily="34" charset="0"/>
                <a:cs typeface="Arial" panose="020B0604020202020204" pitchFamily="34" charset="0"/>
              </a:rPr>
              <a:t>996 distinct users from 57 institutions</a:t>
            </a:r>
          </a:p>
          <a:p>
            <a:pPr lvl="1">
              <a:lnSpc>
                <a:spcPct val="120000"/>
              </a:lnSpc>
            </a:pPr>
            <a:r>
              <a:rPr lang="en-US" sz="2600" dirty="0" smtClean="0">
                <a:latin typeface="Arial" panose="020B0604020202020204" pitchFamily="34" charset="0"/>
                <a:cs typeface="Arial" panose="020B0604020202020204" pitchFamily="34" charset="0"/>
              </a:rPr>
              <a:t>1407 structures, 636 pubs, 227 high-impact</a:t>
            </a:r>
          </a:p>
        </p:txBody>
      </p:sp>
      <p:grpSp>
        <p:nvGrpSpPr>
          <p:cNvPr id="8" name="Group 7"/>
          <p:cNvGrpSpPr/>
          <p:nvPr/>
        </p:nvGrpSpPr>
        <p:grpSpPr>
          <a:xfrm>
            <a:off x="7631896" y="1247718"/>
            <a:ext cx="1287532" cy="1856625"/>
            <a:chOff x="7631896" y="1432385"/>
            <a:chExt cx="1287532" cy="1856625"/>
          </a:xfrm>
        </p:grpSpPr>
        <p:pic>
          <p:nvPicPr>
            <p:cNvPr id="4" name="Picture 4" descr="Picture 025"/>
            <p:cNvPicPr>
              <a:picLocks noChangeAspect="1" noChangeArrowheads="1"/>
            </p:cNvPicPr>
            <p:nvPr/>
          </p:nvPicPr>
          <p:blipFill rotWithShape="1">
            <a:blip r:embed="rId3" cstate="email">
              <a:lum bright="20000" contrast="20000"/>
              <a:extLst>
                <a:ext uri="{28A0092B-C50C-407E-A947-70E740481C1C}">
                  <a14:useLocalDpi xmlns:a14="http://schemas.microsoft.com/office/drawing/2010/main"/>
                </a:ext>
              </a:extLst>
            </a:blip>
            <a:srcRect/>
            <a:stretch/>
          </p:blipFill>
          <p:spPr bwMode="auto">
            <a:xfrm>
              <a:off x="7674319" y="1432385"/>
              <a:ext cx="1207802" cy="148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31896" y="2919678"/>
              <a:ext cx="128753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45% MRPI</a:t>
              </a:r>
              <a:endParaRPr lang="en-US" dirty="0">
                <a:solidFill>
                  <a:prstClr val="black"/>
                </a:solidFill>
                <a:latin typeface="Arial" charset="0"/>
              </a:endParaRPr>
            </a:p>
          </p:txBody>
        </p:sp>
      </p:grpSp>
      <p:grpSp>
        <p:nvGrpSpPr>
          <p:cNvPr id="9" name="Group 8"/>
          <p:cNvGrpSpPr/>
          <p:nvPr/>
        </p:nvGrpSpPr>
        <p:grpSpPr>
          <a:xfrm>
            <a:off x="7631896" y="3162711"/>
            <a:ext cx="1292648" cy="1832459"/>
            <a:chOff x="7631896" y="3507877"/>
            <a:chExt cx="1292648" cy="1832459"/>
          </a:xfrm>
        </p:grpSpPr>
        <p:pic>
          <p:nvPicPr>
            <p:cNvPr id="5" name="Picture 4" descr="Picture 025"/>
            <p:cNvPicPr>
              <a:picLocks noChangeAspect="1" noChangeArrowheads="1"/>
            </p:cNvPicPr>
            <p:nvPr/>
          </p:nvPicPr>
          <p:blipFill rotWithShape="1">
            <a:blip r:embed="rId4" cstate="email">
              <a:lum bright="20000" contrast="20000"/>
              <a:extLst>
                <a:ext uri="{28A0092B-C50C-407E-A947-70E740481C1C}">
                  <a14:useLocalDpi xmlns:a14="http://schemas.microsoft.com/office/drawing/2010/main"/>
                </a:ext>
              </a:extLst>
            </a:blip>
            <a:srcRect/>
            <a:stretch/>
          </p:blipFill>
          <p:spPr bwMode="auto">
            <a:xfrm>
              <a:off x="7631896" y="3507877"/>
              <a:ext cx="1292648" cy="148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37012" y="4971004"/>
              <a:ext cx="128753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20% MRPI</a:t>
              </a:r>
              <a:endParaRPr lang="en-US" dirty="0">
                <a:solidFill>
                  <a:prstClr val="black"/>
                </a:solidFill>
                <a:latin typeface="Arial" charset="0"/>
              </a:endParaRPr>
            </a:p>
          </p:txBody>
        </p:sp>
      </p:grpSp>
      <p:grpSp>
        <p:nvGrpSpPr>
          <p:cNvPr id="11" name="Group 10"/>
          <p:cNvGrpSpPr/>
          <p:nvPr/>
        </p:nvGrpSpPr>
        <p:grpSpPr>
          <a:xfrm>
            <a:off x="7427562" y="4995170"/>
            <a:ext cx="1599605" cy="1840252"/>
            <a:chOff x="7427562" y="4995170"/>
            <a:chExt cx="1599605" cy="1840252"/>
          </a:xfrm>
        </p:grpSpPr>
        <p:pic>
          <p:nvPicPr>
            <p:cNvPr id="19458" name="Picture 2" descr="Scott Classen"/>
            <p:cNvPicPr>
              <a:picLocks noChangeAspect="1" noChangeArrowheads="1"/>
            </p:cNvPicPr>
            <p:nvPr/>
          </p:nvPicPr>
          <p:blipFill rotWithShape="1">
            <a:blip r:embed="rId5">
              <a:extLst>
                <a:ext uri="{28A0092B-C50C-407E-A947-70E740481C1C}">
                  <a14:useLocalDpi xmlns:a14="http://schemas.microsoft.com/office/drawing/2010/main" val="0"/>
                </a:ext>
              </a:extLst>
            </a:blip>
            <a:srcRect l="11389" r="21055" b="7478"/>
            <a:stretch/>
          </p:blipFill>
          <p:spPr bwMode="auto">
            <a:xfrm>
              <a:off x="7595188" y="4995170"/>
              <a:ext cx="1286933" cy="15014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427562" y="6466090"/>
              <a:ext cx="1599605" cy="369332"/>
            </a:xfrm>
            <a:prstGeom prst="rect">
              <a:avLst/>
            </a:prstGeom>
            <a:noFill/>
          </p:spPr>
          <p:txBody>
            <a:bodyPr wrap="none" rtlCol="0">
              <a:spAutoFit/>
            </a:bodyPr>
            <a:lstStyle/>
            <a:p>
              <a:r>
                <a:rPr lang="en-US" dirty="0" smtClean="0"/>
                <a:t>25% * 6 month</a:t>
              </a:r>
              <a:endParaRPr lang="en-US" dirty="0"/>
            </a:p>
          </p:txBody>
        </p:sp>
      </p:grpSp>
    </p:spTree>
    <p:extLst>
      <p:ext uri="{BB962C8B-B14F-4D97-AF65-F5344CB8AC3E}">
        <p14:creationId xmlns:p14="http://schemas.microsoft.com/office/powerpoint/2010/main" val="201969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8.3.1 </a:t>
            </a:r>
            <a:r>
              <a:rPr lang="en-US" dirty="0" smtClean="0"/>
              <a:t>possible upgrades</a:t>
            </a:r>
            <a:endParaRPr lang="en-US" dirty="0"/>
          </a:p>
        </p:txBody>
      </p:sp>
      <p:sp>
        <p:nvSpPr>
          <p:cNvPr id="3" name="Content Placeholder 2"/>
          <p:cNvSpPr>
            <a:spLocks noGrp="1"/>
          </p:cNvSpPr>
          <p:nvPr>
            <p:ph idx="1"/>
          </p:nvPr>
        </p:nvSpPr>
        <p:spPr/>
        <p:txBody>
          <a:bodyPr>
            <a:normAutofit fontScale="92500" lnSpcReduction="10000"/>
          </a:bodyPr>
          <a:lstStyle/>
          <a:p>
            <a:pPr>
              <a:lnSpc>
                <a:spcPct val="150000"/>
              </a:lnSpc>
            </a:pPr>
            <a:r>
              <a:rPr lang="en-US" dirty="0" smtClean="0"/>
              <a:t>Unattended </a:t>
            </a:r>
            <a:r>
              <a:rPr lang="en-US" dirty="0" smtClean="0"/>
              <a:t>screening			~1 y</a:t>
            </a:r>
            <a:endParaRPr lang="en-US" dirty="0" smtClean="0"/>
          </a:p>
          <a:p>
            <a:pPr>
              <a:lnSpc>
                <a:spcPct val="150000"/>
              </a:lnSpc>
            </a:pPr>
            <a:r>
              <a:rPr lang="en-US" dirty="0" err="1"/>
              <a:t>Shutterless</a:t>
            </a:r>
            <a:r>
              <a:rPr lang="en-US" dirty="0"/>
              <a:t> helical </a:t>
            </a:r>
            <a:r>
              <a:rPr lang="en-US" dirty="0" smtClean="0"/>
              <a:t>scans			~3 </a:t>
            </a:r>
            <a:r>
              <a:rPr lang="en-US" dirty="0" err="1" smtClean="0"/>
              <a:t>mo</a:t>
            </a:r>
            <a:endParaRPr lang="en-US" dirty="0" smtClean="0"/>
          </a:p>
          <a:p>
            <a:pPr>
              <a:lnSpc>
                <a:spcPct val="150000"/>
              </a:lnSpc>
            </a:pPr>
            <a:r>
              <a:rPr lang="en-US" dirty="0" smtClean="0"/>
              <a:t>Upgrade to Pilatus X			$700k</a:t>
            </a:r>
            <a:endParaRPr lang="en-US" dirty="0"/>
          </a:p>
          <a:p>
            <a:pPr>
              <a:lnSpc>
                <a:spcPct val="150000"/>
              </a:lnSpc>
            </a:pPr>
            <a:r>
              <a:rPr lang="en-US" dirty="0" smtClean="0">
                <a:solidFill>
                  <a:srgbClr val="C00000"/>
                </a:solidFill>
              </a:rPr>
              <a:t>Multilayers </a:t>
            </a:r>
            <a:r>
              <a:rPr lang="en-US" dirty="0" smtClean="0">
                <a:solidFill>
                  <a:srgbClr val="C00000"/>
                </a:solidFill>
              </a:rPr>
              <a:t>for </a:t>
            </a:r>
            <a:r>
              <a:rPr lang="en-US" dirty="0" err="1" smtClean="0">
                <a:solidFill>
                  <a:srgbClr val="C00000"/>
                </a:solidFill>
              </a:rPr>
              <a:t>rastering</a:t>
            </a:r>
            <a:r>
              <a:rPr lang="en-US" dirty="0" smtClean="0">
                <a:solidFill>
                  <a:srgbClr val="C00000"/>
                </a:solidFill>
              </a:rPr>
              <a:t>			~$300k</a:t>
            </a:r>
            <a:endParaRPr lang="en-US" dirty="0" smtClean="0">
              <a:solidFill>
                <a:srgbClr val="C00000"/>
              </a:solidFill>
            </a:endParaRPr>
          </a:p>
          <a:p>
            <a:pPr>
              <a:lnSpc>
                <a:spcPct val="150000"/>
              </a:lnSpc>
            </a:pPr>
            <a:r>
              <a:rPr lang="en-US" dirty="0"/>
              <a:t>Kappa </a:t>
            </a:r>
            <a:r>
              <a:rPr lang="en-US" dirty="0" err="1" smtClean="0"/>
              <a:t>goniostat</a:t>
            </a:r>
            <a:r>
              <a:rPr lang="en-US" dirty="0" smtClean="0"/>
              <a:t>				$140k</a:t>
            </a:r>
            <a:endParaRPr lang="en-US" dirty="0"/>
          </a:p>
          <a:p>
            <a:pPr>
              <a:lnSpc>
                <a:spcPct val="150000"/>
              </a:lnSpc>
            </a:pPr>
            <a:r>
              <a:rPr lang="en-US" dirty="0" smtClean="0"/>
              <a:t>ALS-U </a:t>
            </a:r>
            <a:r>
              <a:rPr lang="en-US" dirty="0" smtClean="0"/>
              <a:t>in </a:t>
            </a:r>
            <a:r>
              <a:rPr lang="en-US" dirty="0" smtClean="0"/>
              <a:t>2022				~$10M</a:t>
            </a:r>
            <a:endParaRPr lang="en-US" dirty="0"/>
          </a:p>
        </p:txBody>
      </p:sp>
    </p:spTree>
    <p:extLst>
      <p:ext uri="{BB962C8B-B14F-4D97-AF65-F5344CB8AC3E}">
        <p14:creationId xmlns:p14="http://schemas.microsoft.com/office/powerpoint/2010/main" val="31170690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p:cNvSpPr/>
          <p:nvPr/>
        </p:nvSpPr>
        <p:spPr>
          <a:xfrm>
            <a:off x="536575" y="1457325"/>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anose="020B0604020202020204" pitchFamily="34" charset="0"/>
            </a:endParaRPr>
          </a:p>
        </p:txBody>
      </p:sp>
      <p:sp>
        <p:nvSpPr>
          <p:cNvPr id="7" name="Rectangle 6"/>
          <p:cNvSpPr/>
          <p:nvPr/>
        </p:nvSpPr>
        <p:spPr>
          <a:xfrm>
            <a:off x="-304800" y="3854450"/>
            <a:ext cx="3551238" cy="9207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Arial" panose="020B0604020202020204" pitchFamily="34" charset="0"/>
            </a:endParaRPr>
          </a:p>
        </p:txBody>
      </p:sp>
      <p:sp>
        <p:nvSpPr>
          <p:cNvPr id="20484" name="Title 1"/>
          <p:cNvSpPr>
            <a:spLocks noGrp="1"/>
          </p:cNvSpPr>
          <p:nvPr>
            <p:ph type="ctrTitle"/>
          </p:nvPr>
        </p:nvSpPr>
        <p:spPr>
          <a:xfrm>
            <a:off x="784225" y="0"/>
            <a:ext cx="7772400" cy="1062038"/>
          </a:xfrm>
        </p:spPr>
        <p:txBody>
          <a:bodyPr/>
          <a:lstStyle/>
          <a:p>
            <a:r>
              <a:rPr lang="en-US" altLang="en-US" dirty="0" smtClean="0"/>
              <a:t>Fast “death ray” switching</a:t>
            </a:r>
          </a:p>
        </p:txBody>
      </p:sp>
      <p:sp>
        <p:nvSpPr>
          <p:cNvPr id="32" name="Rectangle 31"/>
          <p:cNvSpPr/>
          <p:nvPr/>
        </p:nvSpPr>
        <p:spPr>
          <a:xfrm rot="-1080000">
            <a:off x="2741613" y="3617913"/>
            <a:ext cx="2139950"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Arial" panose="020B0604020202020204" pitchFamily="34" charset="0"/>
            </a:endParaRPr>
          </a:p>
        </p:txBody>
      </p:sp>
      <p:sp>
        <p:nvSpPr>
          <p:cNvPr id="34" name="Rectangle 33"/>
          <p:cNvSpPr/>
          <p:nvPr/>
        </p:nvSpPr>
        <p:spPr>
          <a:xfrm rot="21060000">
            <a:off x="2662238" y="3911600"/>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dirty="0">
                <a:solidFill>
                  <a:prstClr val="white"/>
                </a:solidFill>
                <a:latin typeface="Arial" panose="020B0604020202020204" pitchFamily="34" charset="0"/>
              </a:rPr>
              <a:t>Si(111)</a:t>
            </a:r>
          </a:p>
        </p:txBody>
      </p:sp>
      <p:sp>
        <p:nvSpPr>
          <p:cNvPr id="20487" name="TextBox 36"/>
          <p:cNvSpPr txBox="1">
            <a:spLocks noChangeArrowheads="1"/>
          </p:cNvSpPr>
          <p:nvPr/>
        </p:nvSpPr>
        <p:spPr bwMode="auto">
          <a:xfrm>
            <a:off x="2528888" y="1939925"/>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dirty="0" smtClean="0">
                <a:solidFill>
                  <a:srgbClr val="000000"/>
                </a:solidFill>
                <a:latin typeface="Arial" panose="020B0604020202020204" pitchFamily="34" charset="0"/>
                <a:cs typeface="Arial" panose="020B0604020202020204" pitchFamily="34" charset="0"/>
              </a:rPr>
              <a:t>Existing mono</a:t>
            </a:r>
          </a:p>
        </p:txBody>
      </p:sp>
      <p:sp>
        <p:nvSpPr>
          <p:cNvPr id="9" name="Rectangle 8"/>
          <p:cNvSpPr/>
          <p:nvPr/>
        </p:nvSpPr>
        <p:spPr>
          <a:xfrm>
            <a:off x="4267200" y="3313113"/>
            <a:ext cx="5010150" cy="904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Arial" panose="020B0604020202020204" pitchFamily="34" charset="0"/>
            </a:endParaRPr>
          </a:p>
        </p:txBody>
      </p:sp>
      <p:sp>
        <p:nvSpPr>
          <p:cNvPr id="36" name="Rectangle 35"/>
          <p:cNvSpPr/>
          <p:nvPr/>
        </p:nvSpPr>
        <p:spPr>
          <a:xfrm rot="21060000">
            <a:off x="4054475" y="2462213"/>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dirty="0">
                <a:solidFill>
                  <a:prstClr val="white"/>
                </a:solidFill>
                <a:latin typeface="Arial" panose="020B0604020202020204" pitchFamily="34" charset="0"/>
              </a:rPr>
              <a:t>Si(111)</a:t>
            </a:r>
          </a:p>
        </p:txBody>
      </p:sp>
      <p:sp>
        <p:nvSpPr>
          <p:cNvPr id="38" name="Rectangle 37"/>
          <p:cNvSpPr/>
          <p:nvPr/>
        </p:nvSpPr>
        <p:spPr>
          <a:xfrm rot="-180000">
            <a:off x="685800" y="4052888"/>
            <a:ext cx="1754188" cy="3667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dirty="0">
                <a:solidFill>
                  <a:prstClr val="white"/>
                </a:solidFill>
                <a:latin typeface="Arial" panose="020B0604020202020204" pitchFamily="34" charset="0"/>
              </a:rPr>
              <a:t>ML</a:t>
            </a:r>
          </a:p>
        </p:txBody>
      </p:sp>
      <p:sp>
        <p:nvSpPr>
          <p:cNvPr id="39" name="Rectangle 38"/>
          <p:cNvSpPr/>
          <p:nvPr/>
        </p:nvSpPr>
        <p:spPr>
          <a:xfrm rot="-180000">
            <a:off x="5776913" y="2833688"/>
            <a:ext cx="1754187" cy="3667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dirty="0">
                <a:solidFill>
                  <a:prstClr val="white"/>
                </a:solidFill>
                <a:latin typeface="Arial" panose="020B0604020202020204" pitchFamily="34" charset="0"/>
              </a:rPr>
              <a:t>ML</a:t>
            </a:r>
          </a:p>
        </p:txBody>
      </p:sp>
      <p:sp>
        <p:nvSpPr>
          <p:cNvPr id="40" name="TextBox 39"/>
          <p:cNvSpPr txBox="1"/>
          <p:nvPr/>
        </p:nvSpPr>
        <p:spPr>
          <a:xfrm>
            <a:off x="3933825" y="1001713"/>
            <a:ext cx="3759200" cy="584200"/>
          </a:xfrm>
          <a:prstGeom prst="rect">
            <a:avLst/>
          </a:prstGeom>
          <a:noFill/>
        </p:spPr>
        <p:txBody>
          <a:bodyPr wrap="none">
            <a:spAutoFit/>
          </a:bodyPr>
          <a:lstStyle/>
          <a:p>
            <a:pPr fontAlgn="base">
              <a:spcBef>
                <a:spcPct val="0"/>
              </a:spcBef>
              <a:spcAft>
                <a:spcPct val="0"/>
              </a:spcAft>
              <a:defRPr/>
            </a:pPr>
            <a:r>
              <a:rPr lang="en-US" sz="3200" dirty="0">
                <a:solidFill>
                  <a:prstClr val="black"/>
                </a:solidFill>
                <a:latin typeface="Arial" panose="020B0604020202020204" pitchFamily="34" charset="0"/>
                <a:cs typeface="Arial" panose="020B0604020202020204" pitchFamily="34" charset="0"/>
              </a:rPr>
              <a:t>0.014 %       (5 min)</a:t>
            </a:r>
          </a:p>
        </p:txBody>
      </p:sp>
    </p:spTree>
    <p:extLst>
      <p:ext uri="{BB962C8B-B14F-4D97-AF65-F5344CB8AC3E}">
        <p14:creationId xmlns:p14="http://schemas.microsoft.com/office/powerpoint/2010/main" val="20647314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539750" y="1457325"/>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anose="020B0604020202020204" pitchFamily="34" charset="0"/>
            </a:endParaRPr>
          </a:p>
        </p:txBody>
      </p:sp>
      <p:sp>
        <p:nvSpPr>
          <p:cNvPr id="9" name="Rectangle 8"/>
          <p:cNvSpPr/>
          <p:nvPr/>
        </p:nvSpPr>
        <p:spPr>
          <a:xfrm>
            <a:off x="6062663" y="3313113"/>
            <a:ext cx="3214687" cy="904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Arial" panose="020B0604020202020204" pitchFamily="34" charset="0"/>
            </a:endParaRPr>
          </a:p>
        </p:txBody>
      </p:sp>
      <p:sp>
        <p:nvSpPr>
          <p:cNvPr id="6" name="Rectangle 5"/>
          <p:cNvSpPr/>
          <p:nvPr/>
        </p:nvSpPr>
        <p:spPr>
          <a:xfrm rot="-360000">
            <a:off x="676275" y="3608388"/>
            <a:ext cx="6408738" cy="904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Arial" panose="020B0604020202020204" pitchFamily="34" charset="0"/>
            </a:endParaRPr>
          </a:p>
        </p:txBody>
      </p:sp>
      <p:sp>
        <p:nvSpPr>
          <p:cNvPr id="7" name="Rectangle 6"/>
          <p:cNvSpPr/>
          <p:nvPr/>
        </p:nvSpPr>
        <p:spPr>
          <a:xfrm>
            <a:off x="-304800" y="3854450"/>
            <a:ext cx="2724150" cy="9207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Arial" panose="020B0604020202020204" pitchFamily="34" charset="0"/>
            </a:endParaRPr>
          </a:p>
        </p:txBody>
      </p:sp>
      <p:sp>
        <p:nvSpPr>
          <p:cNvPr id="4" name="Rectangle 3"/>
          <p:cNvSpPr/>
          <p:nvPr/>
        </p:nvSpPr>
        <p:spPr>
          <a:xfrm rot="21060000">
            <a:off x="2665413" y="3911600"/>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dirty="0">
                <a:solidFill>
                  <a:prstClr val="white"/>
                </a:solidFill>
                <a:latin typeface="Arial" panose="020B0604020202020204" pitchFamily="34" charset="0"/>
              </a:rPr>
              <a:t>Si(111)</a:t>
            </a:r>
          </a:p>
        </p:txBody>
      </p:sp>
      <p:sp>
        <p:nvSpPr>
          <p:cNvPr id="21511" name="TextBox 15"/>
          <p:cNvSpPr txBox="1">
            <a:spLocks noChangeArrowheads="1"/>
          </p:cNvSpPr>
          <p:nvPr/>
        </p:nvSpPr>
        <p:spPr bwMode="auto">
          <a:xfrm>
            <a:off x="2532063" y="1939925"/>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dirty="0" smtClean="0">
                <a:solidFill>
                  <a:srgbClr val="000000"/>
                </a:solidFill>
                <a:latin typeface="Arial" panose="020B0604020202020204" pitchFamily="34" charset="0"/>
                <a:cs typeface="Arial" panose="020B0604020202020204" pitchFamily="34" charset="0"/>
              </a:rPr>
              <a:t>Existing mono</a:t>
            </a:r>
          </a:p>
        </p:txBody>
      </p:sp>
      <p:sp>
        <p:nvSpPr>
          <p:cNvPr id="15" name="Rectangle 14"/>
          <p:cNvSpPr/>
          <p:nvPr/>
        </p:nvSpPr>
        <p:spPr>
          <a:xfrm rot="-180000">
            <a:off x="685800" y="3906838"/>
            <a:ext cx="1754188" cy="3683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dirty="0">
                <a:solidFill>
                  <a:prstClr val="white"/>
                </a:solidFill>
                <a:latin typeface="Arial" panose="020B0604020202020204" pitchFamily="34" charset="0"/>
              </a:rPr>
              <a:t>ML</a:t>
            </a:r>
          </a:p>
        </p:txBody>
      </p:sp>
      <p:sp>
        <p:nvSpPr>
          <p:cNvPr id="18" name="Rectangle 17"/>
          <p:cNvSpPr/>
          <p:nvPr/>
        </p:nvSpPr>
        <p:spPr>
          <a:xfrm rot="-180000">
            <a:off x="5776913" y="2978150"/>
            <a:ext cx="1754187" cy="3683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dirty="0">
                <a:solidFill>
                  <a:prstClr val="white"/>
                </a:solidFill>
                <a:latin typeface="Arial" panose="020B0604020202020204" pitchFamily="34" charset="0"/>
              </a:rPr>
              <a:t>ML</a:t>
            </a:r>
          </a:p>
        </p:txBody>
      </p:sp>
      <p:sp>
        <p:nvSpPr>
          <p:cNvPr id="19" name="TextBox 18"/>
          <p:cNvSpPr txBox="1"/>
          <p:nvPr/>
        </p:nvSpPr>
        <p:spPr>
          <a:xfrm>
            <a:off x="4122738" y="1030288"/>
            <a:ext cx="3316287" cy="585787"/>
          </a:xfrm>
          <a:prstGeom prst="rect">
            <a:avLst/>
          </a:prstGeom>
          <a:noFill/>
        </p:spPr>
        <p:txBody>
          <a:bodyPr wrap="none">
            <a:spAutoFit/>
          </a:bodyPr>
          <a:lstStyle/>
          <a:p>
            <a:pPr fontAlgn="base">
              <a:spcBef>
                <a:spcPct val="0"/>
              </a:spcBef>
              <a:spcAft>
                <a:spcPct val="0"/>
              </a:spcAft>
              <a:defRPr/>
            </a:pPr>
            <a:r>
              <a:rPr lang="en-US" sz="3200" dirty="0">
                <a:solidFill>
                  <a:prstClr val="black"/>
                </a:solidFill>
                <a:latin typeface="Arial" panose="020B0604020202020204" pitchFamily="34" charset="0"/>
                <a:cs typeface="Arial" panose="020B0604020202020204" pitchFamily="34" charset="0"/>
              </a:rPr>
              <a:t>1 %            (~4 s)</a:t>
            </a:r>
          </a:p>
        </p:txBody>
      </p:sp>
      <p:sp>
        <p:nvSpPr>
          <p:cNvPr id="20" name="Rectangle 19"/>
          <p:cNvSpPr/>
          <p:nvPr/>
        </p:nvSpPr>
        <p:spPr>
          <a:xfrm rot="21060000">
            <a:off x="4054475" y="2462213"/>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dirty="0">
                <a:solidFill>
                  <a:prstClr val="white"/>
                </a:solidFill>
                <a:latin typeface="Arial" panose="020B0604020202020204" pitchFamily="34" charset="0"/>
              </a:rPr>
              <a:t>Si(111)</a:t>
            </a:r>
          </a:p>
        </p:txBody>
      </p:sp>
      <p:sp>
        <p:nvSpPr>
          <p:cNvPr id="21516" name="Title 1"/>
          <p:cNvSpPr txBox="1">
            <a:spLocks/>
          </p:cNvSpPr>
          <p:nvPr/>
        </p:nvSpPr>
        <p:spPr bwMode="auto">
          <a:xfrm>
            <a:off x="784225" y="0"/>
            <a:ext cx="7772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pPr>
            <a:r>
              <a:rPr lang="en-US" altLang="en-US" sz="4400" dirty="0" smtClean="0">
                <a:solidFill>
                  <a:prstClr val="black"/>
                </a:solidFill>
                <a:latin typeface="Arial" panose="020B0604020202020204" pitchFamily="34" charset="0"/>
                <a:cs typeface="Arial" panose="020B0604020202020204" pitchFamily="34" charset="0"/>
              </a:rPr>
              <a:t>Fast “death ray” switching</a:t>
            </a:r>
          </a:p>
        </p:txBody>
      </p:sp>
    </p:spTree>
    <p:extLst>
      <p:ext uri="{BB962C8B-B14F-4D97-AF65-F5344CB8AC3E}">
        <p14:creationId xmlns:p14="http://schemas.microsoft.com/office/powerpoint/2010/main" val="40492503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lstStyle/>
          <a:p>
            <a:r>
              <a:rPr lang="en-US" dirty="0" smtClean="0"/>
              <a:t>Wide bandpass reveals </a:t>
            </a:r>
            <a:r>
              <a:rPr lang="en-US" dirty="0" err="1" smtClean="0"/>
              <a:t>mosaicity</a:t>
            </a:r>
            <a:r>
              <a:rPr lang="en-US" dirty="0" smtClean="0"/>
              <a:t/>
            </a:r>
            <a:br>
              <a:rPr lang="en-US" dirty="0" smtClean="0"/>
            </a:br>
            <a:r>
              <a:rPr lang="en-US" dirty="0" smtClean="0"/>
              <a:t>from a still</a:t>
            </a:r>
            <a:endParaRPr lang="en-US"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115"/>
          <a:stretch/>
        </p:blipFill>
        <p:spPr bwMode="auto">
          <a:xfrm>
            <a:off x="4648200" y="1905000"/>
            <a:ext cx="4200525" cy="2808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3546"/>
          <a:stretch/>
        </p:blipFill>
        <p:spPr bwMode="auto">
          <a:xfrm>
            <a:off x="304800" y="1905001"/>
            <a:ext cx="4200525" cy="278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934670"/>
            <a:ext cx="9144000" cy="923330"/>
          </a:xfrm>
          <a:prstGeom prst="rect">
            <a:avLst/>
          </a:prstGeom>
        </p:spPr>
        <p:txBody>
          <a:bodyPr wrap="square">
            <a:spAutoFit/>
          </a:bodyPr>
          <a:lstStyle/>
          <a:p>
            <a:r>
              <a:rPr lang="en-US" dirty="0">
                <a:solidFill>
                  <a:srgbClr val="000000"/>
                </a:solidFill>
                <a:latin typeface="Arial" panose="020B0604020202020204" pitchFamily="34" charset="0"/>
              </a:rPr>
              <a:t>Snell EH, </a:t>
            </a:r>
            <a:r>
              <a:rPr lang="en-US" dirty="0" err="1">
                <a:solidFill>
                  <a:srgbClr val="000000"/>
                </a:solidFill>
                <a:latin typeface="Arial" panose="020B0604020202020204" pitchFamily="34" charset="0"/>
              </a:rPr>
              <a:t>Weisgerber</a:t>
            </a:r>
            <a:r>
              <a:rPr lang="en-US" dirty="0">
                <a:solidFill>
                  <a:srgbClr val="000000"/>
                </a:solidFill>
                <a:latin typeface="Arial" panose="020B0604020202020204" pitchFamily="34" charset="0"/>
              </a:rPr>
              <a:t> S, </a:t>
            </a:r>
            <a:r>
              <a:rPr lang="en-US" dirty="0" err="1">
                <a:solidFill>
                  <a:srgbClr val="000000"/>
                </a:solidFill>
                <a:latin typeface="Arial" panose="020B0604020202020204" pitchFamily="34" charset="0"/>
              </a:rPr>
              <a:t>Helliwell</a:t>
            </a:r>
            <a:r>
              <a:rPr lang="en-US" dirty="0">
                <a:solidFill>
                  <a:srgbClr val="000000"/>
                </a:solidFill>
                <a:latin typeface="Arial" panose="020B0604020202020204" pitchFamily="34" charset="0"/>
              </a:rPr>
              <a:t> JR, </a:t>
            </a:r>
            <a:r>
              <a:rPr lang="en-US" dirty="0" err="1">
                <a:solidFill>
                  <a:srgbClr val="000000"/>
                </a:solidFill>
                <a:latin typeface="Arial" panose="020B0604020202020204" pitchFamily="34" charset="0"/>
              </a:rPr>
              <a:t>Holzer</a:t>
            </a:r>
            <a:r>
              <a:rPr lang="en-US" dirty="0">
                <a:solidFill>
                  <a:srgbClr val="000000"/>
                </a:solidFill>
                <a:latin typeface="Arial" panose="020B0604020202020204" pitchFamily="34" charset="0"/>
              </a:rPr>
              <a:t> K &amp; </a:t>
            </a:r>
            <a:r>
              <a:rPr lang="en-US" dirty="0" err="1">
                <a:solidFill>
                  <a:srgbClr val="000000"/>
                </a:solidFill>
                <a:latin typeface="Arial" panose="020B0604020202020204" pitchFamily="34" charset="0"/>
              </a:rPr>
              <a:t>Schroer</a:t>
            </a:r>
            <a:r>
              <a:rPr lang="en-US" dirty="0">
                <a:solidFill>
                  <a:srgbClr val="000000"/>
                </a:solidFill>
                <a:latin typeface="Arial" panose="020B0604020202020204" pitchFamily="34" charset="0"/>
              </a:rPr>
              <a:t> K (1995)."Improvements in lysozyme protein crystal perfection through microgravity growth", </a:t>
            </a:r>
            <a:r>
              <a:rPr lang="en-US" i="1" dirty="0" err="1">
                <a:solidFill>
                  <a:srgbClr val="000000"/>
                </a:solidFill>
                <a:latin typeface="Arial" panose="020B0604020202020204" pitchFamily="34" charset="0"/>
              </a:rPr>
              <a:t>Acta</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crystallographica</a:t>
            </a:r>
            <a:r>
              <a:rPr lang="en-US" i="1" dirty="0">
                <a:solidFill>
                  <a:srgbClr val="000000"/>
                </a:solidFill>
                <a:latin typeface="Arial" panose="020B0604020202020204" pitchFamily="34" charset="0"/>
              </a:rPr>
              <a:t>. Section D, Biological crystallography</a:t>
            </a:r>
            <a:r>
              <a:rPr lang="en-US" dirty="0">
                <a:solidFill>
                  <a:srgbClr val="000000"/>
                </a:solidFill>
                <a:latin typeface="Arial" panose="020B0604020202020204" pitchFamily="34" charset="0"/>
              </a:rPr>
              <a:t> </a:t>
            </a:r>
            <a:r>
              <a:rPr lang="en-US" b="1" dirty="0">
                <a:solidFill>
                  <a:srgbClr val="000000"/>
                </a:solidFill>
                <a:latin typeface="Arial" panose="020B0604020202020204" pitchFamily="34" charset="0"/>
              </a:rPr>
              <a:t>51</a:t>
            </a:r>
            <a:r>
              <a:rPr lang="en-US" dirty="0">
                <a:solidFill>
                  <a:srgbClr val="000000"/>
                </a:solidFill>
                <a:latin typeface="Arial" panose="020B0604020202020204" pitchFamily="34" charset="0"/>
              </a:rPr>
              <a:t>, 1099-1102. </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953000"/>
            <a:ext cx="421957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4114800"/>
            <a:ext cx="2212465" cy="584775"/>
          </a:xfrm>
          <a:prstGeom prst="rect">
            <a:avLst/>
          </a:prstGeom>
          <a:noFill/>
        </p:spPr>
        <p:txBody>
          <a:bodyPr wrap="none" rtlCol="0">
            <a:spAutoFit/>
          </a:bodyPr>
          <a:lstStyle/>
          <a:p>
            <a:r>
              <a:rPr lang="en-US" sz="3200" dirty="0">
                <a:solidFill>
                  <a:srgbClr val="FFFFFF"/>
                </a:solidFill>
                <a:latin typeface="Arial" panose="020B0604020202020204" pitchFamily="34" charset="0"/>
              </a:rPr>
              <a:t>l</a:t>
            </a:r>
            <a:r>
              <a:rPr lang="en-US" sz="3200" dirty="0" smtClean="0">
                <a:solidFill>
                  <a:srgbClr val="FFFFFF"/>
                </a:solidFill>
                <a:latin typeface="Arial" panose="020B0604020202020204" pitchFamily="34" charset="0"/>
              </a:rPr>
              <a:t>ow mosaic</a:t>
            </a:r>
            <a:endParaRPr lang="en-US" sz="3200" dirty="0">
              <a:solidFill>
                <a:srgbClr val="FFFFFF"/>
              </a:solidFill>
              <a:latin typeface="Arial" panose="020B0604020202020204" pitchFamily="34" charset="0"/>
            </a:endParaRPr>
          </a:p>
        </p:txBody>
      </p:sp>
      <p:sp>
        <p:nvSpPr>
          <p:cNvPr id="9" name="TextBox 8"/>
          <p:cNvSpPr txBox="1"/>
          <p:nvPr/>
        </p:nvSpPr>
        <p:spPr>
          <a:xfrm>
            <a:off x="4648200" y="4114800"/>
            <a:ext cx="2371162" cy="584775"/>
          </a:xfrm>
          <a:prstGeom prst="rect">
            <a:avLst/>
          </a:prstGeom>
          <a:noFill/>
        </p:spPr>
        <p:txBody>
          <a:bodyPr wrap="none" rtlCol="0">
            <a:spAutoFit/>
          </a:bodyPr>
          <a:lstStyle/>
          <a:p>
            <a:r>
              <a:rPr lang="en-US" sz="3200" dirty="0">
                <a:solidFill>
                  <a:srgbClr val="FFFFFF"/>
                </a:solidFill>
                <a:latin typeface="Arial" panose="020B0604020202020204" pitchFamily="34" charset="0"/>
              </a:rPr>
              <a:t>h</a:t>
            </a:r>
            <a:r>
              <a:rPr lang="en-US" sz="3200" dirty="0" smtClean="0">
                <a:solidFill>
                  <a:srgbClr val="FFFFFF"/>
                </a:solidFill>
                <a:latin typeface="Arial" panose="020B0604020202020204" pitchFamily="34" charset="0"/>
              </a:rPr>
              <a:t>igh mosaic</a:t>
            </a:r>
            <a:endParaRPr lang="en-US" sz="3200" dirty="0">
              <a:solidFill>
                <a:srgbClr val="FFFFFF"/>
              </a:solidFill>
              <a:latin typeface="Arial" panose="020B0604020202020204" pitchFamily="34" charset="0"/>
            </a:endParaRPr>
          </a:p>
        </p:txBody>
      </p:sp>
      <p:sp>
        <p:nvSpPr>
          <p:cNvPr id="6" name="TextBox 5"/>
          <p:cNvSpPr txBox="1"/>
          <p:nvPr/>
        </p:nvSpPr>
        <p:spPr>
          <a:xfrm>
            <a:off x="4876800" y="5105400"/>
            <a:ext cx="3272050" cy="523220"/>
          </a:xfrm>
          <a:prstGeom prst="rect">
            <a:avLst/>
          </a:prstGeom>
          <a:noFill/>
        </p:spPr>
        <p:txBody>
          <a:bodyPr wrap="none" rtlCol="0">
            <a:spAutoFit/>
          </a:bodyPr>
          <a:lstStyle/>
          <a:p>
            <a:r>
              <a:rPr lang="el-GR" sz="2800" dirty="0" smtClean="0">
                <a:solidFill>
                  <a:srgbClr val="000000"/>
                </a:solidFill>
                <a:latin typeface="Arial" panose="020B0604020202020204" pitchFamily="34" charset="0"/>
              </a:rPr>
              <a:t>Δ</a:t>
            </a:r>
            <a:r>
              <a:rPr lang="en-US" sz="2800" baseline="-25000" dirty="0" smtClean="0">
                <a:solidFill>
                  <a:srgbClr val="000000"/>
                </a:solidFill>
                <a:latin typeface="Arial" panose="020B0604020202020204" pitchFamily="34" charset="0"/>
              </a:rPr>
              <a:t>radial</a:t>
            </a:r>
            <a:r>
              <a:rPr lang="en-US" sz="2800" dirty="0" smtClean="0">
                <a:solidFill>
                  <a:srgbClr val="000000"/>
                </a:solidFill>
                <a:latin typeface="Arial" panose="020B0604020202020204" pitchFamily="34" charset="0"/>
              </a:rPr>
              <a:t> = 2</a:t>
            </a:r>
            <a:r>
              <a:rPr lang="el-GR" sz="2800" dirty="0" smtClean="0">
                <a:solidFill>
                  <a:srgbClr val="C00000"/>
                </a:solidFill>
                <a:latin typeface="Arial" panose="020B0604020202020204" pitchFamily="34" charset="0"/>
              </a:rPr>
              <a:t>η</a:t>
            </a:r>
            <a:r>
              <a:rPr lang="en-US" sz="2800" dirty="0" smtClean="0">
                <a:solidFill>
                  <a:srgbClr val="000000"/>
                </a:solidFill>
                <a:latin typeface="Arial" panose="020B0604020202020204" pitchFamily="34" charset="0"/>
              </a:rPr>
              <a:t>D/cos</a:t>
            </a:r>
            <a:r>
              <a:rPr lang="en-US" sz="2800" baseline="30000" dirty="0" smtClean="0">
                <a:solidFill>
                  <a:srgbClr val="000000"/>
                </a:solidFill>
                <a:latin typeface="Arial" panose="020B0604020202020204" pitchFamily="34" charset="0"/>
              </a:rPr>
              <a:t>2</a:t>
            </a:r>
            <a:r>
              <a:rPr lang="en-US" sz="2800" dirty="0" smtClean="0">
                <a:solidFill>
                  <a:srgbClr val="000000"/>
                </a:solidFill>
                <a:latin typeface="Arial" panose="020B0604020202020204" pitchFamily="34" charset="0"/>
              </a:rPr>
              <a:t>2</a:t>
            </a:r>
            <a:r>
              <a:rPr lang="el-GR" sz="2800" dirty="0" smtClean="0">
                <a:solidFill>
                  <a:srgbClr val="000000"/>
                </a:solidFill>
                <a:latin typeface="Arial" panose="020B0604020202020204" pitchFamily="34" charset="0"/>
              </a:rPr>
              <a:t>θ</a:t>
            </a:r>
            <a:endParaRPr lang="en-US" sz="28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3335189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09600" y="22225"/>
            <a:ext cx="7772400" cy="1044575"/>
          </a:xfrm>
        </p:spPr>
        <p:txBody>
          <a:bodyPr/>
          <a:lstStyle/>
          <a:p>
            <a:pPr eaLnBrk="1" hangingPunct="1"/>
            <a:r>
              <a:rPr lang="en-US" altLang="en-US" dirty="0" smtClean="0"/>
              <a:t>Si(111) vs multilayers</a:t>
            </a:r>
          </a:p>
        </p:txBody>
      </p:sp>
      <p:pic>
        <p:nvPicPr>
          <p:cNvPr id="2051" name="Picture 2" descr="http://bl831.als.lbl.gov/%7Ejamesh/MX_w_ML/Si111_spots_4A.jpg"/>
          <p:cNvPicPr>
            <a:picLocks noChangeAspect="1" noChangeArrowheads="1"/>
          </p:cNvPicPr>
          <p:nvPr/>
        </p:nvPicPr>
        <p:blipFill>
          <a:blip r:embed="rId2">
            <a:extLst>
              <a:ext uri="{28A0092B-C50C-407E-A947-70E740481C1C}">
                <a14:useLocalDpi xmlns:a14="http://schemas.microsoft.com/office/drawing/2010/main" val="0"/>
              </a:ext>
            </a:extLst>
          </a:blip>
          <a:srcRect t="27296" b="13521"/>
          <a:stretch>
            <a:fillRect/>
          </a:stretch>
        </p:blipFill>
        <p:spPr bwMode="auto">
          <a:xfrm>
            <a:off x="1857375"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bl831.als.lbl.gov/%7Ejamesh/MX_w_ML/multilayer_spots_4A.jpg"/>
          <p:cNvPicPr>
            <a:picLocks noChangeAspect="1" noChangeArrowheads="1"/>
          </p:cNvPicPr>
          <p:nvPr/>
        </p:nvPicPr>
        <p:blipFill>
          <a:blip r:embed="rId3">
            <a:extLst>
              <a:ext uri="{28A0092B-C50C-407E-A947-70E740481C1C}">
                <a14:useLocalDpi xmlns:a14="http://schemas.microsoft.com/office/drawing/2010/main" val="0"/>
              </a:ext>
            </a:extLst>
          </a:blip>
          <a:srcRect t="27296" b="13521"/>
          <a:stretch>
            <a:fillRect/>
          </a:stretch>
        </p:blipFill>
        <p:spPr bwMode="auto">
          <a:xfrm>
            <a:off x="5181600"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http://bl831.als.lbl.gov/%7Ejamesh/MX_w_ML/Si111_spot_1.9A.jpg"/>
          <p:cNvPicPr>
            <a:picLocks noChangeAspect="1" noChangeArrowheads="1"/>
          </p:cNvPicPr>
          <p:nvPr/>
        </p:nvPicPr>
        <p:blipFill>
          <a:blip r:embed="rId4">
            <a:extLst>
              <a:ext uri="{28A0092B-C50C-407E-A947-70E740481C1C}">
                <a14:useLocalDpi xmlns:a14="http://schemas.microsoft.com/office/drawing/2010/main" val="0"/>
              </a:ext>
            </a:extLst>
          </a:blip>
          <a:srcRect t="27364" b="13454"/>
          <a:stretch>
            <a:fillRect/>
          </a:stretch>
        </p:blipFill>
        <p:spPr bwMode="auto">
          <a:xfrm>
            <a:off x="1857375"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8" descr="http://bl831.als.lbl.gov/%7Ejamesh/MX_w_ML/multilayer_spot_1.9A.jpg"/>
          <p:cNvPicPr>
            <a:picLocks noChangeAspect="1" noChangeArrowheads="1"/>
          </p:cNvPicPr>
          <p:nvPr/>
        </p:nvPicPr>
        <p:blipFill>
          <a:blip r:embed="rId5">
            <a:extLst>
              <a:ext uri="{28A0092B-C50C-407E-A947-70E740481C1C}">
                <a14:useLocalDpi xmlns:a14="http://schemas.microsoft.com/office/drawing/2010/main" val="0"/>
              </a:ext>
            </a:extLst>
          </a:blip>
          <a:srcRect t="27364" b="13454"/>
          <a:stretch>
            <a:fillRect/>
          </a:stretch>
        </p:blipFill>
        <p:spPr bwMode="auto">
          <a:xfrm>
            <a:off x="5181600"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Box 3"/>
          <p:cNvSpPr txBox="1">
            <a:spLocks noChangeArrowheads="1"/>
          </p:cNvSpPr>
          <p:nvPr/>
        </p:nvSpPr>
        <p:spPr bwMode="auto">
          <a:xfrm>
            <a:off x="2444149" y="1285875"/>
            <a:ext cx="140455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dirty="0">
                <a:solidFill>
                  <a:srgbClr val="000000"/>
                </a:solidFill>
                <a:latin typeface="Arial" panose="020B0604020202020204" pitchFamily="34" charset="0"/>
              </a:rPr>
              <a:t>0.014%</a:t>
            </a:r>
          </a:p>
          <a:p>
            <a:pPr algn="ctr" eaLnBrk="1" hangingPunct="1">
              <a:spcBef>
                <a:spcPct val="0"/>
              </a:spcBef>
              <a:buFontTx/>
              <a:buNone/>
            </a:pPr>
            <a:r>
              <a:rPr lang="en-US" altLang="en-US" sz="1800" dirty="0">
                <a:solidFill>
                  <a:srgbClr val="000000"/>
                </a:solidFill>
                <a:latin typeface="Arial" panose="020B0604020202020204" pitchFamily="34" charset="0"/>
              </a:rPr>
              <a:t>Si(111)</a:t>
            </a:r>
          </a:p>
        </p:txBody>
      </p:sp>
      <p:sp>
        <p:nvSpPr>
          <p:cNvPr id="2056" name="TextBox 8"/>
          <p:cNvSpPr txBox="1">
            <a:spLocks noChangeArrowheads="1"/>
          </p:cNvSpPr>
          <p:nvPr/>
        </p:nvSpPr>
        <p:spPr bwMode="auto">
          <a:xfrm>
            <a:off x="6456092" y="1301750"/>
            <a:ext cx="117211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dirty="0">
                <a:solidFill>
                  <a:srgbClr val="000000"/>
                </a:solidFill>
                <a:latin typeface="Arial" panose="020B0604020202020204" pitchFamily="34" charset="0"/>
              </a:rPr>
              <a:t>1%</a:t>
            </a:r>
          </a:p>
          <a:p>
            <a:pPr algn="ctr" eaLnBrk="1" hangingPunct="1">
              <a:spcBef>
                <a:spcPct val="0"/>
              </a:spcBef>
              <a:buFontTx/>
              <a:buNone/>
            </a:pPr>
            <a:r>
              <a:rPr lang="en-US" altLang="en-US" sz="1800" dirty="0">
                <a:solidFill>
                  <a:srgbClr val="000000"/>
                </a:solidFill>
                <a:latin typeface="Arial" panose="020B0604020202020204" pitchFamily="34" charset="0"/>
              </a:rPr>
              <a:t>multilayer</a:t>
            </a:r>
          </a:p>
        </p:txBody>
      </p:sp>
      <p:sp>
        <p:nvSpPr>
          <p:cNvPr id="2057" name="TextBox 4"/>
          <p:cNvSpPr txBox="1">
            <a:spLocks noChangeArrowheads="1"/>
          </p:cNvSpPr>
          <p:nvPr/>
        </p:nvSpPr>
        <p:spPr bwMode="auto">
          <a:xfrm>
            <a:off x="530225" y="2876550"/>
            <a:ext cx="8226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b="1" dirty="0">
                <a:solidFill>
                  <a:srgbClr val="000000"/>
                </a:solidFill>
                <a:latin typeface="Arial" panose="020B0604020202020204" pitchFamily="34" charset="0"/>
              </a:rPr>
              <a:t>4 Å</a:t>
            </a:r>
          </a:p>
        </p:txBody>
      </p:sp>
      <p:sp>
        <p:nvSpPr>
          <p:cNvPr id="2058" name="TextBox 10"/>
          <p:cNvSpPr txBox="1">
            <a:spLocks noChangeArrowheads="1"/>
          </p:cNvSpPr>
          <p:nvPr/>
        </p:nvSpPr>
        <p:spPr bwMode="auto">
          <a:xfrm>
            <a:off x="373063" y="5043488"/>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b="1" dirty="0">
                <a:solidFill>
                  <a:srgbClr val="000000"/>
                </a:solidFill>
                <a:latin typeface="Arial" panose="020B0604020202020204" pitchFamily="34" charset="0"/>
              </a:rPr>
              <a:t>1.9 Å</a:t>
            </a:r>
          </a:p>
        </p:txBody>
      </p:sp>
      <p:sp>
        <p:nvSpPr>
          <p:cNvPr id="2059" name="TextBox 5"/>
          <p:cNvSpPr txBox="1">
            <a:spLocks noChangeArrowheads="1"/>
          </p:cNvSpPr>
          <p:nvPr/>
        </p:nvSpPr>
        <p:spPr bwMode="auto">
          <a:xfrm>
            <a:off x="165100" y="4033838"/>
            <a:ext cx="15215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rgbClr val="000000"/>
                </a:solidFill>
                <a:latin typeface="Arial" panose="020B0604020202020204" pitchFamily="34" charset="0"/>
              </a:rPr>
              <a:t>resolution</a:t>
            </a:r>
          </a:p>
        </p:txBody>
      </p:sp>
      <p:sp>
        <p:nvSpPr>
          <p:cNvPr id="2060" name="TextBox 6"/>
          <p:cNvSpPr txBox="1">
            <a:spLocks noChangeArrowheads="1"/>
          </p:cNvSpPr>
          <p:nvPr/>
        </p:nvSpPr>
        <p:spPr bwMode="auto">
          <a:xfrm>
            <a:off x="4233951" y="1285875"/>
            <a:ext cx="1590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dirty="0">
                <a:solidFill>
                  <a:srgbClr val="000000"/>
                </a:solidFill>
                <a:latin typeface="Arial" panose="020B0604020202020204" pitchFamily="34" charset="0"/>
              </a:rPr>
              <a:t>spectral</a:t>
            </a:r>
          </a:p>
          <a:p>
            <a:pPr algn="ctr" eaLnBrk="1" hangingPunct="1">
              <a:spcBef>
                <a:spcPct val="0"/>
              </a:spcBef>
              <a:buFontTx/>
              <a:buNone/>
            </a:pPr>
            <a:r>
              <a:rPr lang="en-US" altLang="en-US" sz="2400" dirty="0">
                <a:solidFill>
                  <a:srgbClr val="000000"/>
                </a:solidFill>
                <a:latin typeface="Arial" panose="020B0604020202020204" pitchFamily="34" charset="0"/>
              </a:rPr>
              <a:t>dispersion</a:t>
            </a:r>
          </a:p>
        </p:txBody>
      </p:sp>
    </p:spTree>
    <p:extLst>
      <p:ext uri="{BB962C8B-B14F-4D97-AF65-F5344CB8AC3E}">
        <p14:creationId xmlns:p14="http://schemas.microsoft.com/office/powerpoint/2010/main" val="41038719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ltLang="en-US" dirty="0" smtClean="0"/>
              <a:t>Wide-bandpass MX?</a:t>
            </a:r>
          </a:p>
        </p:txBody>
      </p:sp>
      <p:graphicFrame>
        <p:nvGraphicFramePr>
          <p:cNvPr id="4" name="Content Placeholder 3"/>
          <p:cNvGraphicFramePr>
            <a:graphicFrameLocks noGrp="1"/>
          </p:cNvGraphicFramePr>
          <p:nvPr>
            <p:ph idx="1"/>
          </p:nvPr>
        </p:nvGraphicFramePr>
        <p:xfrm>
          <a:off x="422275" y="1377950"/>
          <a:ext cx="8264524" cy="5043493"/>
        </p:xfrm>
        <a:graphic>
          <a:graphicData uri="http://schemas.openxmlformats.org/drawingml/2006/table">
            <a:tbl>
              <a:tblPr firstRow="1" bandRow="1">
                <a:tableStyleId>{17292A2E-F333-43FB-9621-5CBBE7FDCDCB}</a:tableStyleId>
              </a:tblPr>
              <a:tblGrid>
                <a:gridCol w="1652905"/>
                <a:gridCol w="1645841"/>
                <a:gridCol w="1723542"/>
                <a:gridCol w="1893070"/>
                <a:gridCol w="1349166"/>
              </a:tblGrid>
              <a:tr h="387961">
                <a:tc>
                  <a:txBody>
                    <a:bodyPr/>
                    <a:lstStyle/>
                    <a:p>
                      <a:pPr algn="ctr"/>
                      <a:r>
                        <a:rPr lang="en-US" sz="1800" dirty="0" smtClean="0">
                          <a:latin typeface="Arial" panose="020B0604020202020204" pitchFamily="34" charset="0"/>
                        </a:rPr>
                        <a:t>Mono</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Si(111)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multilayer</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Difference (%)</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good</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Energy (eV)</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11111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12027.5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+8.2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Scale</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1.0000</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1.0964</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+9.6</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Yes</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latin typeface="Arial" panose="020B0604020202020204" pitchFamily="34" charset="0"/>
                        </a:rPr>
                        <a:t>R</a:t>
                      </a:r>
                      <a:r>
                        <a:rPr lang="en-US" sz="1800" baseline="-25000" dirty="0" err="1" smtClean="0">
                          <a:latin typeface="Arial" panose="020B0604020202020204" pitchFamily="34" charset="0"/>
                        </a:rPr>
                        <a:t>merge</a:t>
                      </a:r>
                      <a:r>
                        <a:rPr lang="en-US" sz="1800" dirty="0" smtClean="0">
                          <a:latin typeface="Arial" panose="020B0604020202020204" pitchFamily="34" charset="0"/>
                        </a:rPr>
                        <a:t> (%)</a:t>
                      </a:r>
                      <a:endParaRPr lang="en-US" sz="1800" baseline="-250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7.5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8.4</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No</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latin typeface="Arial" panose="020B0604020202020204" pitchFamily="34" charset="0"/>
                        </a:rPr>
                        <a:t>R</a:t>
                      </a:r>
                      <a:r>
                        <a:rPr lang="en-US" sz="1800" baseline="-25000" dirty="0" err="1" smtClean="0">
                          <a:latin typeface="Arial" panose="020B0604020202020204" pitchFamily="34" charset="0"/>
                        </a:rPr>
                        <a:t>anom</a:t>
                      </a:r>
                      <a:r>
                        <a:rPr lang="en-US" sz="1800" dirty="0" smtClean="0">
                          <a:latin typeface="Arial" panose="020B0604020202020204" pitchFamily="34" charset="0"/>
                        </a:rPr>
                        <a:t> (%)</a:t>
                      </a:r>
                      <a:endParaRPr lang="en-US" sz="1800" baseline="-25000" dirty="0" smtClean="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5.6</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5.5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I/</a:t>
                      </a:r>
                      <a:r>
                        <a:rPr lang="en-US" sz="1800" dirty="0" err="1" smtClean="0">
                          <a:latin typeface="Arial" panose="020B0604020202020204" pitchFamily="34" charset="0"/>
                        </a:rPr>
                        <a:t>sd</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13.2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12.3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-6.8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I/</a:t>
                      </a:r>
                      <a:r>
                        <a:rPr lang="en-US" sz="1800" dirty="0" err="1" smtClean="0">
                          <a:latin typeface="Arial" panose="020B0604020202020204" pitchFamily="34" charset="0"/>
                        </a:rPr>
                        <a:t>sd</a:t>
                      </a:r>
                      <a:r>
                        <a:rPr lang="en-US" sz="1800" dirty="0" smtClean="0">
                          <a:latin typeface="Arial" panose="020B0604020202020204" pitchFamily="34" charset="0"/>
                        </a:rPr>
                        <a:t> (1.5Å)</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-21.7</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No</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latin typeface="Arial" panose="020B0604020202020204" pitchFamily="34" charset="0"/>
                        </a:rPr>
                        <a:t>Ano</a:t>
                      </a:r>
                      <a:r>
                        <a:rPr lang="en-US" sz="1800" dirty="0" smtClean="0">
                          <a:latin typeface="Arial" panose="020B0604020202020204" pitchFamily="34" charset="0"/>
                        </a:rPr>
                        <a:t> </a:t>
                      </a:r>
                      <a:r>
                        <a:rPr lang="en-US" sz="1800" dirty="0" err="1" smtClean="0">
                          <a:latin typeface="Arial" panose="020B0604020202020204" pitchFamily="34" charset="0"/>
                        </a:rPr>
                        <a:t>Patt</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5.96</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4.75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-20.3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latin typeface="Arial" panose="020B0604020202020204" pitchFamily="34" charset="0"/>
                        </a:rPr>
                        <a:t>Ano</a:t>
                      </a:r>
                      <a:r>
                        <a:rPr lang="en-US" sz="1800" dirty="0" smtClean="0">
                          <a:latin typeface="Arial" panose="020B0604020202020204" pitchFamily="34" charset="0"/>
                        </a:rPr>
                        <a:t> Phased</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41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39.33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-4.1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FOM</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0.238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0.192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-19.3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CC</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0.555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0.647</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-6.1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Yes</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latin typeface="Arial" panose="020B0604020202020204" pitchFamily="34" charset="0"/>
                        </a:rPr>
                        <a:t>R</a:t>
                      </a:r>
                      <a:r>
                        <a:rPr lang="en-US" sz="1800" baseline="-25000" dirty="0" err="1" smtClean="0">
                          <a:latin typeface="Arial" panose="020B0604020202020204" pitchFamily="34" charset="0"/>
                        </a:rPr>
                        <a:t>cryst</a:t>
                      </a:r>
                      <a:r>
                        <a:rPr lang="en-US" sz="1800" dirty="0" smtClean="0">
                          <a:latin typeface="Arial" panose="020B0604020202020204" pitchFamily="34" charset="0"/>
                        </a:rPr>
                        <a:t> (%)</a:t>
                      </a:r>
                      <a:endParaRPr lang="en-US" sz="1800" baseline="-25000" dirty="0" smtClean="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26.70</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26.48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Ligand peak</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rPr>
                        <a:t>8.213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rPr>
                        <a:t>8.250</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rPr>
                        <a:t>+0.4</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11657376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8.3.1 </a:t>
            </a:r>
            <a:r>
              <a:rPr lang="en-US" dirty="0" smtClean="0"/>
              <a:t>possible upgrades</a:t>
            </a:r>
            <a:endParaRPr lang="en-US" dirty="0"/>
          </a:p>
        </p:txBody>
      </p:sp>
      <p:sp>
        <p:nvSpPr>
          <p:cNvPr id="3" name="Content Placeholder 2"/>
          <p:cNvSpPr>
            <a:spLocks noGrp="1"/>
          </p:cNvSpPr>
          <p:nvPr>
            <p:ph idx="1"/>
          </p:nvPr>
        </p:nvSpPr>
        <p:spPr/>
        <p:txBody>
          <a:bodyPr>
            <a:normAutofit fontScale="92500" lnSpcReduction="10000"/>
          </a:bodyPr>
          <a:lstStyle/>
          <a:p>
            <a:pPr>
              <a:lnSpc>
                <a:spcPct val="150000"/>
              </a:lnSpc>
            </a:pPr>
            <a:r>
              <a:rPr lang="en-US" dirty="0" smtClean="0"/>
              <a:t>Unattended </a:t>
            </a:r>
            <a:r>
              <a:rPr lang="en-US" dirty="0" smtClean="0"/>
              <a:t>screening			~1 y</a:t>
            </a:r>
            <a:endParaRPr lang="en-US" dirty="0" smtClean="0"/>
          </a:p>
          <a:p>
            <a:pPr>
              <a:lnSpc>
                <a:spcPct val="150000"/>
              </a:lnSpc>
            </a:pPr>
            <a:r>
              <a:rPr lang="en-US" dirty="0" err="1"/>
              <a:t>Shutterless</a:t>
            </a:r>
            <a:r>
              <a:rPr lang="en-US" dirty="0"/>
              <a:t> helical </a:t>
            </a:r>
            <a:r>
              <a:rPr lang="en-US" dirty="0" smtClean="0"/>
              <a:t>scans			~3 </a:t>
            </a:r>
            <a:r>
              <a:rPr lang="en-US" dirty="0" err="1" smtClean="0"/>
              <a:t>mo</a:t>
            </a:r>
            <a:endParaRPr lang="en-US" dirty="0" smtClean="0"/>
          </a:p>
          <a:p>
            <a:pPr>
              <a:lnSpc>
                <a:spcPct val="150000"/>
              </a:lnSpc>
            </a:pPr>
            <a:r>
              <a:rPr lang="en-US" dirty="0" smtClean="0"/>
              <a:t>Upgrade to Pilatus X			$700k</a:t>
            </a:r>
            <a:endParaRPr lang="en-US" dirty="0"/>
          </a:p>
          <a:p>
            <a:pPr>
              <a:lnSpc>
                <a:spcPct val="150000"/>
              </a:lnSpc>
            </a:pPr>
            <a:r>
              <a:rPr lang="en-US" dirty="0" smtClean="0"/>
              <a:t>Multilayers </a:t>
            </a:r>
            <a:r>
              <a:rPr lang="en-US" dirty="0" smtClean="0"/>
              <a:t>for </a:t>
            </a:r>
            <a:r>
              <a:rPr lang="en-US" dirty="0" err="1" smtClean="0"/>
              <a:t>rastering</a:t>
            </a:r>
            <a:r>
              <a:rPr lang="en-US" dirty="0" smtClean="0"/>
              <a:t>			~$300k</a:t>
            </a:r>
            <a:endParaRPr lang="en-US" dirty="0" smtClean="0"/>
          </a:p>
          <a:p>
            <a:pPr>
              <a:lnSpc>
                <a:spcPct val="150000"/>
              </a:lnSpc>
            </a:pPr>
            <a:r>
              <a:rPr lang="en-US" dirty="0">
                <a:solidFill>
                  <a:srgbClr val="C00000"/>
                </a:solidFill>
              </a:rPr>
              <a:t>Kappa </a:t>
            </a:r>
            <a:r>
              <a:rPr lang="en-US" dirty="0" err="1" smtClean="0">
                <a:solidFill>
                  <a:srgbClr val="C00000"/>
                </a:solidFill>
              </a:rPr>
              <a:t>goniostat</a:t>
            </a:r>
            <a:r>
              <a:rPr lang="en-US" dirty="0" smtClean="0">
                <a:solidFill>
                  <a:srgbClr val="C00000"/>
                </a:solidFill>
              </a:rPr>
              <a:t>				$140k</a:t>
            </a:r>
            <a:endParaRPr lang="en-US" dirty="0">
              <a:solidFill>
                <a:srgbClr val="C00000"/>
              </a:solidFill>
            </a:endParaRPr>
          </a:p>
          <a:p>
            <a:pPr>
              <a:lnSpc>
                <a:spcPct val="150000"/>
              </a:lnSpc>
            </a:pPr>
            <a:r>
              <a:rPr lang="en-US" dirty="0" smtClean="0"/>
              <a:t>ALS-U </a:t>
            </a:r>
            <a:r>
              <a:rPr lang="en-US" dirty="0" smtClean="0"/>
              <a:t>in </a:t>
            </a:r>
            <a:r>
              <a:rPr lang="en-US" dirty="0" smtClean="0"/>
              <a:t>2022				~$10M</a:t>
            </a:r>
            <a:endParaRPr lang="en-US" dirty="0"/>
          </a:p>
        </p:txBody>
      </p:sp>
    </p:spTree>
    <p:extLst>
      <p:ext uri="{BB962C8B-B14F-4D97-AF65-F5344CB8AC3E}">
        <p14:creationId xmlns:p14="http://schemas.microsoft.com/office/powerpoint/2010/main" val="15840095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contrast="9000"/>
                    </a14:imgEffect>
                  </a14:imgLayer>
                </a14:imgProps>
              </a:ext>
              <a:ext uri="{28A0092B-C50C-407E-A947-70E740481C1C}">
                <a14:useLocalDpi xmlns:a14="http://schemas.microsoft.com/office/drawing/2010/main" val="0"/>
              </a:ext>
            </a:extLst>
          </a:blip>
          <a:srcRect l="29722" t="3125" b="3125"/>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152400"/>
            <a:ext cx="3863558" cy="2554545"/>
          </a:xfrm>
          <a:prstGeom prst="rect">
            <a:avLst/>
          </a:prstGeom>
          <a:noFill/>
        </p:spPr>
        <p:txBody>
          <a:bodyPr wrap="none" rtlCol="0">
            <a:spAutoFit/>
          </a:bodyPr>
          <a:lstStyle/>
          <a:p>
            <a:r>
              <a:rPr lang="en-US" sz="4000" dirty="0" err="1" smtClean="0">
                <a:solidFill>
                  <a:prstClr val="black"/>
                </a:solidFill>
                <a:latin typeface="Arial" panose="020B0604020202020204" pitchFamily="34" charset="0"/>
                <a:cs typeface="Arial" panose="020B0604020202020204" pitchFamily="34" charset="0"/>
              </a:rPr>
              <a:t>SmarAct’s</a:t>
            </a:r>
            <a:endParaRPr lang="en-US" sz="4000" dirty="0" smtClean="0">
              <a:solidFill>
                <a:prstClr val="black"/>
              </a:solidFill>
              <a:latin typeface="Arial" panose="020B0604020202020204" pitchFamily="34" charset="0"/>
              <a:cs typeface="Arial" panose="020B0604020202020204" pitchFamily="34" charset="0"/>
            </a:endParaRPr>
          </a:p>
          <a:p>
            <a:r>
              <a:rPr lang="en-US" sz="4000" dirty="0" smtClean="0">
                <a:solidFill>
                  <a:prstClr val="black"/>
                </a:solidFill>
                <a:latin typeface="Arial" panose="020B0604020202020204" pitchFamily="34" charset="0"/>
                <a:cs typeface="Arial" panose="020B0604020202020204" pitchFamily="34" charset="0"/>
              </a:rPr>
              <a:t>“</a:t>
            </a:r>
            <a:r>
              <a:rPr lang="en-US" sz="4000" dirty="0" err="1" smtClean="0">
                <a:solidFill>
                  <a:prstClr val="black"/>
                </a:solidFill>
                <a:latin typeface="Arial" panose="020B0604020202020204" pitchFamily="34" charset="0"/>
                <a:cs typeface="Arial" panose="020B0604020202020204" pitchFamily="34" charset="0"/>
              </a:rPr>
              <a:t>SmarGon</a:t>
            </a:r>
            <a:r>
              <a:rPr lang="en-US" sz="4000" dirty="0" smtClean="0">
                <a:solidFill>
                  <a:prstClr val="black"/>
                </a:solidFill>
                <a:latin typeface="Arial" panose="020B0604020202020204" pitchFamily="34" charset="0"/>
                <a:cs typeface="Arial" panose="020B0604020202020204" pitchFamily="34" charset="0"/>
              </a:rPr>
              <a:t>”</a:t>
            </a:r>
          </a:p>
          <a:p>
            <a:r>
              <a:rPr lang="en-US" sz="4000" dirty="0" smtClean="0">
                <a:solidFill>
                  <a:prstClr val="black"/>
                </a:solidFill>
                <a:latin typeface="Arial" panose="020B0604020202020204" pitchFamily="34" charset="0"/>
                <a:cs typeface="Arial" panose="020B0604020202020204" pitchFamily="34" charset="0"/>
              </a:rPr>
              <a:t>Commercialized</a:t>
            </a:r>
          </a:p>
          <a:p>
            <a:r>
              <a:rPr lang="en-US" sz="4000" dirty="0" err="1" smtClean="0">
                <a:solidFill>
                  <a:prstClr val="black"/>
                </a:solidFill>
                <a:latin typeface="Arial" panose="020B0604020202020204" pitchFamily="34" charset="0"/>
                <a:cs typeface="Arial" panose="020B0604020202020204" pitchFamily="34" charset="0"/>
              </a:rPr>
              <a:t>PRIGo</a:t>
            </a:r>
            <a:endParaRPr lang="en-US" sz="4000" dirty="0" smtClean="0">
              <a:solidFill>
                <a:prstClr val="black"/>
              </a:solidFill>
              <a:latin typeface="Arial" panose="020B0604020202020204" pitchFamily="34" charset="0"/>
              <a:cs typeface="Arial" panose="020B0604020202020204" pitchFamily="34" charset="0"/>
            </a:endParaRPr>
          </a:p>
        </p:txBody>
      </p:sp>
      <p:sp>
        <p:nvSpPr>
          <p:cNvPr id="3" name="Rectangle 2"/>
          <p:cNvSpPr/>
          <p:nvPr/>
        </p:nvSpPr>
        <p:spPr>
          <a:xfrm>
            <a:off x="-838200" y="3962400"/>
            <a:ext cx="2286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42178973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8.3.1 </a:t>
            </a:r>
            <a:r>
              <a:rPr lang="en-US" dirty="0" smtClean="0"/>
              <a:t>possible upgrades</a:t>
            </a:r>
            <a:endParaRPr lang="en-US" dirty="0"/>
          </a:p>
        </p:txBody>
      </p:sp>
      <p:sp>
        <p:nvSpPr>
          <p:cNvPr id="3" name="Content Placeholder 2"/>
          <p:cNvSpPr>
            <a:spLocks noGrp="1"/>
          </p:cNvSpPr>
          <p:nvPr>
            <p:ph idx="1"/>
          </p:nvPr>
        </p:nvSpPr>
        <p:spPr/>
        <p:txBody>
          <a:bodyPr>
            <a:normAutofit fontScale="92500" lnSpcReduction="10000"/>
          </a:bodyPr>
          <a:lstStyle/>
          <a:p>
            <a:pPr>
              <a:lnSpc>
                <a:spcPct val="150000"/>
              </a:lnSpc>
            </a:pPr>
            <a:r>
              <a:rPr lang="en-US" dirty="0" smtClean="0"/>
              <a:t>Unattended </a:t>
            </a:r>
            <a:r>
              <a:rPr lang="en-US" dirty="0" smtClean="0"/>
              <a:t>screening			~1 y</a:t>
            </a:r>
            <a:endParaRPr lang="en-US" dirty="0" smtClean="0"/>
          </a:p>
          <a:p>
            <a:pPr>
              <a:lnSpc>
                <a:spcPct val="150000"/>
              </a:lnSpc>
            </a:pPr>
            <a:r>
              <a:rPr lang="en-US" dirty="0" err="1"/>
              <a:t>Shutterless</a:t>
            </a:r>
            <a:r>
              <a:rPr lang="en-US" dirty="0"/>
              <a:t> helical </a:t>
            </a:r>
            <a:r>
              <a:rPr lang="en-US" dirty="0" smtClean="0"/>
              <a:t>scans			~3 </a:t>
            </a:r>
            <a:r>
              <a:rPr lang="en-US" dirty="0" err="1" smtClean="0"/>
              <a:t>mo</a:t>
            </a:r>
            <a:endParaRPr lang="en-US" dirty="0" smtClean="0"/>
          </a:p>
          <a:p>
            <a:pPr>
              <a:lnSpc>
                <a:spcPct val="150000"/>
              </a:lnSpc>
            </a:pPr>
            <a:r>
              <a:rPr lang="en-US" dirty="0" smtClean="0"/>
              <a:t>Upgrade to Pilatus X			$700k</a:t>
            </a:r>
            <a:endParaRPr lang="en-US" dirty="0"/>
          </a:p>
          <a:p>
            <a:pPr>
              <a:lnSpc>
                <a:spcPct val="150000"/>
              </a:lnSpc>
            </a:pPr>
            <a:r>
              <a:rPr lang="en-US" dirty="0" smtClean="0"/>
              <a:t>Multilayers </a:t>
            </a:r>
            <a:r>
              <a:rPr lang="en-US" dirty="0" smtClean="0"/>
              <a:t>for </a:t>
            </a:r>
            <a:r>
              <a:rPr lang="en-US" dirty="0" err="1" smtClean="0"/>
              <a:t>rastering</a:t>
            </a:r>
            <a:r>
              <a:rPr lang="en-US" dirty="0" smtClean="0"/>
              <a:t>			~$300k</a:t>
            </a:r>
            <a:endParaRPr lang="en-US" dirty="0" smtClean="0"/>
          </a:p>
          <a:p>
            <a:pPr>
              <a:lnSpc>
                <a:spcPct val="150000"/>
              </a:lnSpc>
            </a:pPr>
            <a:r>
              <a:rPr lang="en-US" dirty="0"/>
              <a:t>Kappa </a:t>
            </a:r>
            <a:r>
              <a:rPr lang="en-US" dirty="0" err="1" smtClean="0"/>
              <a:t>goniostat</a:t>
            </a:r>
            <a:r>
              <a:rPr lang="en-US" dirty="0" smtClean="0"/>
              <a:t>				$140k</a:t>
            </a:r>
            <a:endParaRPr lang="en-US" dirty="0"/>
          </a:p>
          <a:p>
            <a:pPr>
              <a:lnSpc>
                <a:spcPct val="150000"/>
              </a:lnSpc>
            </a:pPr>
            <a:r>
              <a:rPr lang="en-US" dirty="0" smtClean="0">
                <a:solidFill>
                  <a:srgbClr val="C00000"/>
                </a:solidFill>
              </a:rPr>
              <a:t>ALS-U </a:t>
            </a:r>
            <a:r>
              <a:rPr lang="en-US" dirty="0" smtClean="0">
                <a:solidFill>
                  <a:srgbClr val="C00000"/>
                </a:solidFill>
              </a:rPr>
              <a:t>in </a:t>
            </a:r>
            <a:r>
              <a:rPr lang="en-US" dirty="0" smtClean="0">
                <a:solidFill>
                  <a:srgbClr val="C00000"/>
                </a:solidFill>
              </a:rPr>
              <a:t>2022				~$10M</a:t>
            </a:r>
            <a:endParaRPr lang="en-US" dirty="0">
              <a:solidFill>
                <a:srgbClr val="C00000"/>
              </a:solidFill>
            </a:endParaRPr>
          </a:p>
        </p:txBody>
      </p:sp>
    </p:spTree>
    <p:extLst>
      <p:ext uri="{BB962C8B-B14F-4D97-AF65-F5344CB8AC3E}">
        <p14:creationId xmlns:p14="http://schemas.microsoft.com/office/powerpoint/2010/main" val="15840095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ALS-U ring upgrade in 2022</a:t>
            </a:r>
            <a:endParaRPr lang="en-US" dirty="0"/>
          </a:p>
        </p:txBody>
      </p:sp>
      <p:sp>
        <p:nvSpPr>
          <p:cNvPr id="3" name="Text Placeholder 2"/>
          <p:cNvSpPr>
            <a:spLocks noGrp="1"/>
          </p:cNvSpPr>
          <p:nvPr>
            <p:ph type="body" idx="1"/>
          </p:nvPr>
        </p:nvSpPr>
        <p:spPr/>
        <p:txBody>
          <a:bodyPr/>
          <a:lstStyle/>
          <a:p>
            <a:r>
              <a:rPr lang="en-US" dirty="0" smtClean="0"/>
              <a:t>Pros</a:t>
            </a:r>
            <a:endParaRPr lang="en-US" dirty="0"/>
          </a:p>
        </p:txBody>
      </p:sp>
      <p:sp>
        <p:nvSpPr>
          <p:cNvPr id="4" name="Content Placeholder 3"/>
          <p:cNvSpPr>
            <a:spLocks noGrp="1"/>
          </p:cNvSpPr>
          <p:nvPr>
            <p:ph sz="half" idx="2"/>
          </p:nvPr>
        </p:nvSpPr>
        <p:spPr>
          <a:xfrm>
            <a:off x="457200" y="2174874"/>
            <a:ext cx="4040188" cy="4454525"/>
          </a:xfrm>
        </p:spPr>
        <p:txBody>
          <a:bodyPr>
            <a:normAutofit/>
          </a:bodyPr>
          <a:lstStyle/>
          <a:p>
            <a:r>
              <a:rPr lang="en-US" dirty="0" smtClean="0"/>
              <a:t>Diffraction-limited source</a:t>
            </a:r>
          </a:p>
          <a:p>
            <a:r>
              <a:rPr lang="en-US" dirty="0" smtClean="0"/>
              <a:t>Coherent up to 2 </a:t>
            </a:r>
            <a:r>
              <a:rPr lang="en-US" dirty="0" err="1" smtClean="0"/>
              <a:t>keV</a:t>
            </a:r>
            <a:endParaRPr lang="en-US" dirty="0" smtClean="0"/>
          </a:p>
          <a:p>
            <a:r>
              <a:rPr lang="en-US" dirty="0" smtClean="0"/>
              <a:t>Smaller source</a:t>
            </a:r>
          </a:p>
          <a:p>
            <a:r>
              <a:rPr lang="en-US" dirty="0" smtClean="0"/>
              <a:t>6x flux onto 6 </a:t>
            </a:r>
            <a:r>
              <a:rPr lang="el-GR" dirty="0" smtClean="0"/>
              <a:t>μ</a:t>
            </a:r>
            <a:r>
              <a:rPr lang="en-US" dirty="0" smtClean="0"/>
              <a:t>m </a:t>
            </a:r>
            <a:r>
              <a:rPr lang="en-US" dirty="0" err="1" smtClean="0"/>
              <a:t>xtal</a:t>
            </a:r>
            <a:r>
              <a:rPr lang="en-US" dirty="0" smtClean="0"/>
              <a:t> </a:t>
            </a:r>
          </a:p>
          <a:p>
            <a:r>
              <a:rPr lang="en-US" dirty="0" err="1" smtClean="0"/>
              <a:t>Undulator</a:t>
            </a:r>
            <a:r>
              <a:rPr lang="en-US" dirty="0" smtClean="0"/>
              <a:t>: </a:t>
            </a:r>
          </a:p>
          <a:p>
            <a:pPr lvl="1"/>
            <a:r>
              <a:rPr lang="en-US" dirty="0" smtClean="0"/>
              <a:t>5x flux of 8.3.1</a:t>
            </a:r>
          </a:p>
          <a:p>
            <a:pPr lvl="1"/>
            <a:r>
              <a:rPr lang="en-US" dirty="0" smtClean="0"/>
              <a:t>~2x more flux after ALS-U</a:t>
            </a:r>
          </a:p>
          <a:p>
            <a:pPr lvl="1"/>
            <a:r>
              <a:rPr lang="en-US" dirty="0" smtClean="0"/>
              <a:t>0.7 </a:t>
            </a:r>
            <a:r>
              <a:rPr lang="el-GR" dirty="0" smtClean="0"/>
              <a:t>μ</a:t>
            </a:r>
            <a:r>
              <a:rPr lang="en-US" dirty="0" smtClean="0"/>
              <a:t>m beam vs 10 </a:t>
            </a:r>
            <a:r>
              <a:rPr lang="el-GR" dirty="0" smtClean="0"/>
              <a:t>μ</a:t>
            </a:r>
            <a:r>
              <a:rPr lang="en-US" dirty="0"/>
              <a:t>m</a:t>
            </a:r>
            <a:endParaRPr lang="en-US" dirty="0" smtClean="0"/>
          </a:p>
          <a:p>
            <a:r>
              <a:rPr lang="en-US" dirty="0" smtClean="0"/>
              <a:t>Serial </a:t>
            </a:r>
            <a:r>
              <a:rPr lang="en-US" dirty="0" err="1" smtClean="0"/>
              <a:t>xtallography</a:t>
            </a:r>
            <a:endParaRPr lang="en-US" dirty="0"/>
          </a:p>
          <a:p>
            <a:r>
              <a:rPr lang="en-US" dirty="0" smtClean="0"/>
              <a:t>Fine, fast </a:t>
            </a:r>
            <a:r>
              <a:rPr lang="en-US" dirty="0" err="1" smtClean="0"/>
              <a:t>rastering</a:t>
            </a:r>
            <a:endParaRPr lang="en-US" dirty="0" smtClean="0"/>
          </a:p>
          <a:p>
            <a:endParaRPr lang="en-US" dirty="0"/>
          </a:p>
        </p:txBody>
      </p:sp>
      <p:sp>
        <p:nvSpPr>
          <p:cNvPr id="5" name="Text Placeholder 4"/>
          <p:cNvSpPr>
            <a:spLocks noGrp="1"/>
          </p:cNvSpPr>
          <p:nvPr>
            <p:ph type="body" sz="quarter" idx="3"/>
          </p:nvPr>
        </p:nvSpPr>
        <p:spPr/>
        <p:txBody>
          <a:bodyPr/>
          <a:lstStyle/>
          <a:p>
            <a:r>
              <a:rPr lang="en-US" dirty="0" smtClean="0"/>
              <a:t>Cons</a:t>
            </a:r>
            <a:endParaRPr lang="en-US" dirty="0"/>
          </a:p>
        </p:txBody>
      </p:sp>
      <p:sp>
        <p:nvSpPr>
          <p:cNvPr id="6" name="Content Placeholder 5"/>
          <p:cNvSpPr>
            <a:spLocks noGrp="1"/>
          </p:cNvSpPr>
          <p:nvPr>
            <p:ph sz="quarter" idx="4"/>
          </p:nvPr>
        </p:nvSpPr>
        <p:spPr>
          <a:xfrm>
            <a:off x="4645025" y="2174874"/>
            <a:ext cx="4498975" cy="4378325"/>
          </a:xfrm>
        </p:spPr>
        <p:txBody>
          <a:bodyPr>
            <a:normAutofit/>
          </a:bodyPr>
          <a:lstStyle/>
          <a:p>
            <a:r>
              <a:rPr lang="en-US" dirty="0" smtClean="0"/>
              <a:t>1 year of dark</a:t>
            </a:r>
          </a:p>
          <a:p>
            <a:r>
              <a:rPr lang="en-US" dirty="0" smtClean="0"/>
              <a:t>No coherence effect in MX </a:t>
            </a:r>
          </a:p>
          <a:p>
            <a:r>
              <a:rPr lang="en-US" dirty="0" smtClean="0"/>
              <a:t>No flux increase (</a:t>
            </a:r>
            <a:r>
              <a:rPr lang="en-US" dirty="0" err="1" smtClean="0"/>
              <a:t>ph</a:t>
            </a:r>
            <a:r>
              <a:rPr lang="en-US" dirty="0" smtClean="0"/>
              <a:t>/s)</a:t>
            </a:r>
          </a:p>
          <a:p>
            <a:r>
              <a:rPr lang="en-US" dirty="0" smtClean="0"/>
              <a:t>No change for </a:t>
            </a:r>
            <a:r>
              <a:rPr lang="en-US" dirty="0" err="1" smtClean="0"/>
              <a:t>xtals</a:t>
            </a:r>
            <a:r>
              <a:rPr lang="en-US" dirty="0" smtClean="0"/>
              <a:t> &gt; 36 </a:t>
            </a:r>
            <a:r>
              <a:rPr lang="el-GR" dirty="0" smtClean="0"/>
              <a:t>μ</a:t>
            </a:r>
            <a:r>
              <a:rPr lang="en-US" dirty="0" smtClean="0"/>
              <a:t>m</a:t>
            </a:r>
          </a:p>
          <a:p>
            <a:r>
              <a:rPr lang="en-US" dirty="0" smtClean="0"/>
              <a:t>$10M to keep </a:t>
            </a:r>
            <a:r>
              <a:rPr lang="en-US" dirty="0" err="1" smtClean="0"/>
              <a:t>superbend</a:t>
            </a:r>
            <a:endParaRPr lang="en-US" dirty="0" smtClean="0"/>
          </a:p>
          <a:p>
            <a:r>
              <a:rPr lang="en-US" dirty="0" err="1" smtClean="0"/>
              <a:t>Undulator</a:t>
            </a:r>
            <a:r>
              <a:rPr lang="en-US" dirty="0" smtClean="0"/>
              <a:t> </a:t>
            </a:r>
            <a:r>
              <a:rPr lang="en-US" dirty="0" smtClean="0"/>
              <a:t>BL = $10M</a:t>
            </a:r>
            <a:endParaRPr lang="en-US" dirty="0" smtClean="0"/>
          </a:p>
          <a:p>
            <a:r>
              <a:rPr lang="en-US" dirty="0" smtClean="0"/>
              <a:t>Only 1 more </a:t>
            </a:r>
            <a:r>
              <a:rPr lang="en-US" dirty="0" err="1" smtClean="0"/>
              <a:t>undulator</a:t>
            </a:r>
            <a:r>
              <a:rPr lang="en-US" dirty="0" smtClean="0"/>
              <a:t> slot</a:t>
            </a:r>
          </a:p>
          <a:p>
            <a:r>
              <a:rPr lang="en-US" dirty="0" err="1" smtClean="0"/>
              <a:t>Xtals</a:t>
            </a:r>
            <a:r>
              <a:rPr lang="en-US" dirty="0" smtClean="0"/>
              <a:t> die in 2.4 </a:t>
            </a:r>
            <a:r>
              <a:rPr lang="en-US" dirty="0" err="1" smtClean="0"/>
              <a:t>ms</a:t>
            </a:r>
            <a:endParaRPr lang="en-US" dirty="0" smtClean="0"/>
          </a:p>
          <a:p>
            <a:r>
              <a:rPr lang="en-US" dirty="0" smtClean="0"/>
              <a:t>Are your </a:t>
            </a:r>
            <a:r>
              <a:rPr lang="en-US" dirty="0" err="1" smtClean="0"/>
              <a:t>xtals</a:t>
            </a:r>
            <a:r>
              <a:rPr lang="en-US" dirty="0" smtClean="0"/>
              <a:t> 0.7 </a:t>
            </a:r>
            <a:r>
              <a:rPr lang="el-GR" dirty="0" smtClean="0"/>
              <a:t>μ</a:t>
            </a:r>
            <a:r>
              <a:rPr lang="en-US" dirty="0" smtClean="0"/>
              <a:t>m ?</a:t>
            </a:r>
            <a:endParaRPr lang="en-US" dirty="0"/>
          </a:p>
        </p:txBody>
      </p:sp>
    </p:spTree>
    <p:extLst>
      <p:ext uri="{BB962C8B-B14F-4D97-AF65-F5344CB8AC3E}">
        <p14:creationId xmlns:p14="http://schemas.microsoft.com/office/powerpoint/2010/main" val="361775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449" y="-860612"/>
            <a:ext cx="8821270" cy="6615953"/>
          </a:xfrm>
        </p:spPr>
      </p:pic>
      <p:sp>
        <p:nvSpPr>
          <p:cNvPr id="5" name="TextBox 4"/>
          <p:cNvSpPr txBox="1"/>
          <p:nvPr/>
        </p:nvSpPr>
        <p:spPr>
          <a:xfrm>
            <a:off x="5257800" y="6273225"/>
            <a:ext cx="2484976" cy="584775"/>
          </a:xfrm>
          <a:prstGeom prst="rect">
            <a:avLst/>
          </a:prstGeom>
          <a:noFill/>
        </p:spPr>
        <p:txBody>
          <a:bodyPr wrap="none" rtlCol="0">
            <a:spAutoFit/>
          </a:bodyPr>
          <a:lstStyle/>
          <a:p>
            <a:r>
              <a:rPr lang="en-US" sz="3200" b="1" dirty="0" smtClean="0">
                <a:solidFill>
                  <a:prstClr val="white"/>
                </a:solidFill>
                <a:latin typeface="Arial" panose="020B0604020202020204" pitchFamily="34" charset="0"/>
                <a:cs typeface="Arial" panose="020B0604020202020204" pitchFamily="34" charset="0"/>
              </a:rPr>
              <a:t>Apr 20 2016</a:t>
            </a:r>
            <a:endParaRPr lang="en-US" sz="3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70320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Arial" panose="020B0604020202020204" pitchFamily="34" charset="0"/>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sp>
        <p:nvSpPr>
          <p:cNvPr id="5"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353336937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00"/>
                </a:solidFill>
                <a:latin typeface="Arial" panose="020B0604020202020204" pitchFamily="34" charset="0"/>
              </a:rPr>
              <a:t>Diamond</a:t>
            </a:r>
          </a:p>
          <a:p>
            <a:pPr algn="ctr"/>
            <a:r>
              <a:rPr lang="en-US" sz="2800" dirty="0">
                <a:solidFill>
                  <a:srgbClr val="000000"/>
                </a:solidFill>
                <a:latin typeface="Arial" panose="020B0604020202020204" pitchFamily="34" charset="0"/>
              </a:rPr>
              <a:t>($100, reusable)</a:t>
            </a: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sp>
        <p:nvSpPr>
          <p:cNvPr id="136"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241924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decel="100000" fill="hold" nodeType="clickEffect">
                                  <p:stCondLst>
                                    <p:cond delay="0"/>
                                  </p:stCondLst>
                                  <p:childTnLst>
                                    <p:animMotion origin="layout" path="M 0.0007 0.0007 L 0.0007 0.09757 L 0.01892 0.09989 L 0.03715 0.12023 " pathEditMode="relative" rAng="0" ptsTypes="AAAA">
                                      <p:cBhvr>
                                        <p:cTn id="6" dur="2000" fill="hold"/>
                                        <p:tgtEl>
                                          <p:spTgt spid="403"/>
                                        </p:tgtEl>
                                        <p:attrNameLst>
                                          <p:attrName>ppt_x</p:attrName>
                                          <p:attrName>ppt_y</p:attrName>
                                        </p:attrNameLst>
                                      </p:cBhvr>
                                      <p:rCtr x="1823" y="5965"/>
                                    </p:animMotion>
                                  </p:childTnLst>
                                </p:cTn>
                              </p:par>
                              <p:par>
                                <p:cTn id="7" presetID="42" presetClass="path" presetSubtype="0" decel="100000" fill="hold" nodeType="withEffect">
                                  <p:stCondLst>
                                    <p:cond delay="0"/>
                                  </p:stCondLst>
                                  <p:childTnLst>
                                    <p:animMotion origin="layout" path="M 3.33333E-6 -3.69942E-6 L 3.33333E-6 0.06474 " pathEditMode="relative" rAng="0" ptsTypes="AA">
                                      <p:cBhvr>
                                        <p:cTn id="8" dur="2000" fill="hold"/>
                                        <p:tgtEl>
                                          <p:spTgt spid="396"/>
                                        </p:tgtEl>
                                        <p:attrNameLst>
                                          <p:attrName>ppt_x</p:attrName>
                                          <p:attrName>ppt_y</p:attrName>
                                        </p:attrNameLst>
                                      </p:cBhvr>
                                      <p:rCtr x="0" y="3237"/>
                                    </p:animMotion>
                                  </p:childTnLst>
                                </p:cTn>
                              </p:par>
                              <p:par>
                                <p:cTn id="9" presetID="42" presetClass="path" presetSubtype="0" decel="100000" fill="hold" nodeType="withEffect">
                                  <p:stCondLst>
                                    <p:cond delay="0"/>
                                  </p:stCondLst>
                                  <p:childTnLst>
                                    <p:animMotion origin="layout" path="M -3.88889E-6 3.12139E-6 L -3.88889E-6 0.07584 " pathEditMode="relative" rAng="0" ptsTypes="AA">
                                      <p:cBhvr>
                                        <p:cTn id="10" dur="2000" fill="hold"/>
                                        <p:tgtEl>
                                          <p:spTgt spid="437"/>
                                        </p:tgtEl>
                                        <p:attrNameLst>
                                          <p:attrName>ppt_x</p:attrName>
                                          <p:attrName>ppt_y</p:attrName>
                                        </p:attrNameLst>
                                      </p:cBhvr>
                                      <p:rCtr x="0" y="3792"/>
                                    </p:animMotion>
                                  </p:childTnLst>
                                </p:cTn>
                              </p:par>
                              <p:par>
                                <p:cTn id="11" presetID="0" presetClass="path" presetSubtype="0" decel="100000" fill="hold" nodeType="withEffect">
                                  <p:stCondLst>
                                    <p:cond delay="0"/>
                                  </p:stCondLst>
                                  <p:childTnLst>
                                    <p:animMotion origin="layout" path="M 6.38889E-6 -7.86127E-6 L 0.00174 0.1119 L 0.01754 0.11837 L 0.03022 0.13942 " pathEditMode="relative" ptsTypes="AAAA">
                                      <p:cBhvr>
                                        <p:cTn id="12" dur="2000" fill="hold"/>
                                        <p:tgtEl>
                                          <p:spTgt spid="4"/>
                                        </p:tgtEl>
                                        <p:attrNameLst>
                                          <p:attrName>ppt_x</p:attrName>
                                          <p:attrName>ppt_y</p:attrName>
                                        </p:attrNameLst>
                                      </p:cBhvr>
                                    </p:animMotion>
                                  </p:childTnLst>
                                </p:cTn>
                              </p:par>
                              <p:par>
                                <p:cTn id="13" presetID="0" presetClass="path" presetSubtype="0" decel="100000" fill="hold" nodeType="withEffect">
                                  <p:stCondLst>
                                    <p:cond delay="0"/>
                                  </p:stCondLst>
                                  <p:childTnLst>
                                    <p:animMotion origin="layout" path="M 1.11111E-6 -2.71676E-6 L 1.11111E-6 0.08463 L -0.01893 0.08879 L -0.03646 0.11422 " pathEditMode="relative" ptsTypes="AAAA">
                                      <p:cBhvr>
                                        <p:cTn id="14" dur="2000" fill="hold"/>
                                        <p:tgtEl>
                                          <p:spTgt spid="389"/>
                                        </p:tgtEl>
                                        <p:attrNameLst>
                                          <p:attrName>ppt_x</p:attrName>
                                          <p:attrName>ppt_y</p:attrName>
                                        </p:attrNameLst>
                                      </p:cBhvr>
                                    </p:animMotion>
                                  </p:childTnLst>
                                </p:cTn>
                              </p:par>
                              <p:par>
                                <p:cTn id="15" presetID="0" presetClass="path" presetSubtype="0" decel="100000" fill="hold" nodeType="withEffect">
                                  <p:stCondLst>
                                    <p:cond delay="0"/>
                                  </p:stCondLst>
                                  <p:childTnLst>
                                    <p:animMotion origin="layout" path="M -1.66667E-6 8.67052E-7 L -0.00156 0.1311 L 0.0158 0.14173 L 0.02535 0.15861 " pathEditMode="relative" ptsTypes="AAAA">
                                      <p:cBhvr>
                                        <p:cTn id="16" dur="2000" fill="hold"/>
                                        <p:tgtEl>
                                          <p:spTgt spid="4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ndParaRPr>
          </a:p>
        </p:txBody>
      </p:sp>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00"/>
                </a:solidFill>
                <a:latin typeface="Arial" panose="020B0604020202020204" pitchFamily="34" charset="0"/>
              </a:rPr>
              <a:t>Diamond</a:t>
            </a:r>
          </a:p>
          <a:p>
            <a:pPr algn="ctr"/>
            <a:r>
              <a:rPr lang="en-US" sz="2800" dirty="0">
                <a:solidFill>
                  <a:srgbClr val="000000"/>
                </a:solidFill>
                <a:latin typeface="Arial" panose="020B0604020202020204" pitchFamily="34" charset="0"/>
              </a:rPr>
              <a:t>($100, reusable)</a:t>
            </a: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sp>
        <p:nvSpPr>
          <p:cNvPr id="6" name="TextBox 5"/>
          <p:cNvSpPr txBox="1"/>
          <p:nvPr/>
        </p:nvSpPr>
        <p:spPr>
          <a:xfrm>
            <a:off x="4267200" y="1132114"/>
            <a:ext cx="1031051" cy="646331"/>
          </a:xfrm>
          <a:prstGeom prst="rect">
            <a:avLst/>
          </a:prstGeom>
          <a:noFill/>
        </p:spPr>
        <p:txBody>
          <a:bodyPr wrap="none" rtlCol="0">
            <a:spAutoFit/>
          </a:bodyPr>
          <a:lstStyle/>
          <a:p>
            <a:r>
              <a:rPr lang="en-US" sz="3600" dirty="0">
                <a:solidFill>
                  <a:srgbClr val="000000"/>
                </a:solidFill>
                <a:latin typeface="Arial" panose="020B0604020202020204" pitchFamily="34" charset="0"/>
              </a:rPr>
              <a:t>oil ?</a:t>
            </a:r>
          </a:p>
        </p:txBody>
      </p:sp>
      <p:sp>
        <p:nvSpPr>
          <p:cNvPr id="138"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280751745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ndParaRPr>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00"/>
                </a:solidFill>
                <a:latin typeface="Arial" panose="020B0604020202020204" pitchFamily="34" charset="0"/>
              </a:rPr>
              <a:t>Diamond</a:t>
            </a:r>
          </a:p>
          <a:p>
            <a:pPr algn="ctr"/>
            <a:r>
              <a:rPr lang="en-US" sz="2800" dirty="0">
                <a:solidFill>
                  <a:srgbClr val="000000"/>
                </a:solidFill>
                <a:latin typeface="Arial" panose="020B0604020202020204" pitchFamily="34" charset="0"/>
              </a:rPr>
              <a:t>($100, reusable)</a:t>
            </a: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sp>
        <p:nvSpPr>
          <p:cNvPr id="6" name="TextBox 5"/>
          <p:cNvSpPr txBox="1"/>
          <p:nvPr/>
        </p:nvSpPr>
        <p:spPr>
          <a:xfrm>
            <a:off x="4267200" y="1132114"/>
            <a:ext cx="1031051" cy="646331"/>
          </a:xfrm>
          <a:prstGeom prst="rect">
            <a:avLst/>
          </a:prstGeom>
          <a:noFill/>
        </p:spPr>
        <p:txBody>
          <a:bodyPr wrap="none" rtlCol="0">
            <a:spAutoFit/>
          </a:bodyPr>
          <a:lstStyle/>
          <a:p>
            <a:r>
              <a:rPr lang="en-US" sz="3600" dirty="0">
                <a:solidFill>
                  <a:srgbClr val="000000"/>
                </a:solidFill>
                <a:latin typeface="Arial" panose="020B0604020202020204" pitchFamily="34" charset="0"/>
              </a:rPr>
              <a:t>oil ?</a:t>
            </a:r>
          </a:p>
        </p:txBody>
      </p:sp>
      <p:sp>
        <p:nvSpPr>
          <p:cNvPr id="138"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139559889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921728">
            <a:off x="986971" y="841829"/>
            <a:ext cx="7373257" cy="6016171"/>
            <a:chOff x="986971" y="841829"/>
            <a:chExt cx="7373257" cy="6016171"/>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ndParaRPr>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ndParaRPr>
            </a:p>
          </p:txBody>
        </p:sp>
        <p:sp>
          <p:nvSpPr>
            <p:cNvPr id="2" name="Rectangle 1"/>
            <p:cNvSpPr/>
            <p:nvPr/>
          </p:nvSpPr>
          <p:spPr>
            <a:xfrm>
              <a:off x="986971" y="3886200"/>
              <a:ext cx="737325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Arial" panose="020B0604020202020204" pitchFamily="34" charset="0"/>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sp>
          <p:nvSpPr>
            <p:cNvPr id="6" name="TextBox 5"/>
            <p:cNvSpPr txBox="1"/>
            <p:nvPr/>
          </p:nvSpPr>
          <p:spPr>
            <a:xfrm>
              <a:off x="4230331" y="1132114"/>
              <a:ext cx="1031051" cy="646331"/>
            </a:xfrm>
            <a:prstGeom prst="rect">
              <a:avLst/>
            </a:prstGeom>
            <a:noFill/>
          </p:spPr>
          <p:txBody>
            <a:bodyPr wrap="none" rtlCol="0">
              <a:spAutoFit/>
            </a:bodyPr>
            <a:lstStyle/>
            <a:p>
              <a:r>
                <a:rPr lang="en-US" sz="3600" dirty="0">
                  <a:solidFill>
                    <a:srgbClr val="000000"/>
                  </a:solidFill>
                  <a:latin typeface="Arial" panose="020B0604020202020204" pitchFamily="34" charset="0"/>
                </a:rPr>
                <a:t>oil ?</a:t>
              </a:r>
            </a:p>
          </p:txBody>
        </p:sp>
      </p:grpSp>
      <p:grpSp>
        <p:nvGrpSpPr>
          <p:cNvPr id="8" name="Group 7"/>
          <p:cNvGrpSpPr/>
          <p:nvPr/>
        </p:nvGrpSpPr>
        <p:grpSpPr>
          <a:xfrm flipV="1">
            <a:off x="-217711" y="3606344"/>
            <a:ext cx="5959475" cy="3001963"/>
            <a:chOff x="-174168" y="1022801"/>
            <a:chExt cx="5959475" cy="3001963"/>
          </a:xfrm>
        </p:grpSpPr>
        <p:sp>
          <p:nvSpPr>
            <p:cNvPr id="139" name="Rectangle 146"/>
            <p:cNvSpPr>
              <a:spLocks noChangeArrowheads="1"/>
            </p:cNvSpPr>
            <p:nvPr/>
          </p:nvSpPr>
          <p:spPr bwMode="auto">
            <a:xfrm rot="5400000">
              <a:off x="2170569" y="1424439"/>
              <a:ext cx="85725" cy="4775200"/>
            </a:xfrm>
            <a:prstGeom prst="rect">
              <a:avLst/>
            </a:prstGeom>
            <a:solidFill>
              <a:srgbClr val="FF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latin typeface="Arial" panose="020B0604020202020204" pitchFamily="34" charset="0"/>
              </a:endParaRPr>
            </a:p>
          </p:txBody>
        </p:sp>
        <p:grpSp>
          <p:nvGrpSpPr>
            <p:cNvPr id="140" name="Group 295"/>
            <p:cNvGrpSpPr>
              <a:grpSpLocks/>
            </p:cNvGrpSpPr>
            <p:nvPr/>
          </p:nvGrpSpPr>
          <p:grpSpPr bwMode="auto">
            <a:xfrm rot="-2293099">
              <a:off x="1748295" y="1022801"/>
              <a:ext cx="4037012" cy="3001963"/>
              <a:chOff x="2203" y="330"/>
              <a:chExt cx="2543" cy="1891"/>
            </a:xfrm>
          </p:grpSpPr>
          <p:sp>
            <p:nvSpPr>
              <p:cNvPr id="141" name="Line 296"/>
              <p:cNvSpPr>
                <a:spLocks noChangeShapeType="1"/>
              </p:cNvSpPr>
              <p:nvPr/>
            </p:nvSpPr>
            <p:spPr bwMode="auto">
              <a:xfrm flipH="1" flipV="1">
                <a:off x="2203" y="961"/>
                <a:ext cx="1136" cy="126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142" name="Line 297"/>
              <p:cNvSpPr>
                <a:spLocks noChangeShapeType="1"/>
              </p:cNvSpPr>
              <p:nvPr/>
            </p:nvSpPr>
            <p:spPr bwMode="auto">
              <a:xfrm flipH="1" flipV="1">
                <a:off x="2817" y="330"/>
                <a:ext cx="518" cy="187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143" name="Line 298"/>
              <p:cNvSpPr>
                <a:spLocks noChangeShapeType="1"/>
              </p:cNvSpPr>
              <p:nvPr/>
            </p:nvSpPr>
            <p:spPr bwMode="auto">
              <a:xfrm flipV="1">
                <a:off x="3339" y="1136"/>
                <a:ext cx="526" cy="106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sp>
            <p:nvSpPr>
              <p:cNvPr id="144" name="Line 299"/>
              <p:cNvSpPr>
                <a:spLocks noChangeShapeType="1"/>
              </p:cNvSpPr>
              <p:nvPr/>
            </p:nvSpPr>
            <p:spPr bwMode="auto">
              <a:xfrm flipV="1">
                <a:off x="3335" y="773"/>
                <a:ext cx="1411" cy="14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endParaRPr>
              </a:p>
            </p:txBody>
          </p:sp>
        </p:grpSp>
      </p:grpSp>
      <p:sp>
        <p:nvSpPr>
          <p:cNvPr id="146" name="Text Box 303"/>
          <p:cNvSpPr txBox="1">
            <a:spLocks noChangeArrowheads="1"/>
          </p:cNvSpPr>
          <p:nvPr/>
        </p:nvSpPr>
        <p:spPr bwMode="auto">
          <a:xfrm>
            <a:off x="283710" y="4502377"/>
            <a:ext cx="215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z="3600" dirty="0">
                <a:solidFill>
                  <a:srgbClr val="000000"/>
                </a:solidFill>
                <a:latin typeface="Arial" panose="020B0604020202020204" pitchFamily="34" charset="0"/>
                <a:cs typeface="Arial" panose="020B0604020202020204" pitchFamily="34" charset="0"/>
              </a:rPr>
              <a:t>λ</a:t>
            </a:r>
            <a:r>
              <a:rPr lang="en-US" altLang="en-US" sz="3600" dirty="0">
                <a:solidFill>
                  <a:srgbClr val="000000"/>
                </a:solidFill>
                <a:latin typeface="Arial" panose="020B0604020202020204" pitchFamily="34" charset="0"/>
                <a:cs typeface="Arial" panose="020B0604020202020204" pitchFamily="34" charset="0"/>
              </a:rPr>
              <a:t>=2d sin</a:t>
            </a:r>
            <a:r>
              <a:rPr lang="el-GR" altLang="en-US" sz="3600" dirty="0">
                <a:solidFill>
                  <a:srgbClr val="000000"/>
                </a:solidFill>
                <a:latin typeface="Arial" panose="020B0604020202020204" pitchFamily="34" charset="0"/>
                <a:cs typeface="Arial" panose="020B0604020202020204" pitchFamily="34" charset="0"/>
              </a:rPr>
              <a:t>θ</a:t>
            </a:r>
          </a:p>
        </p:txBody>
      </p:sp>
      <p:sp>
        <p:nvSpPr>
          <p:cNvPr id="147" name="Text Box 304"/>
          <p:cNvSpPr txBox="1">
            <a:spLocks noChangeArrowheads="1"/>
          </p:cNvSpPr>
          <p:nvPr/>
        </p:nvSpPr>
        <p:spPr bwMode="auto">
          <a:xfrm>
            <a:off x="250145" y="5514749"/>
            <a:ext cx="325755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dirty="0">
                <a:solidFill>
                  <a:srgbClr val="000000"/>
                </a:solidFill>
                <a:latin typeface="Arial" panose="020B0604020202020204" pitchFamily="34" charset="0"/>
                <a:cs typeface="Arial" panose="020B0604020202020204" pitchFamily="34" charset="0"/>
              </a:rPr>
              <a:t>2.5 Å data </a:t>
            </a:r>
          </a:p>
          <a:p>
            <a:pPr eaLnBrk="1" hangingPunct="1"/>
            <a:r>
              <a:rPr lang="en-US" altLang="en-US" sz="3600" dirty="0">
                <a:solidFill>
                  <a:srgbClr val="000000"/>
                </a:solidFill>
                <a:latin typeface="Arial" panose="020B0604020202020204" pitchFamily="34" charset="0"/>
                <a:cs typeface="Arial" panose="020B0604020202020204" pitchFamily="34" charset="0"/>
              </a:rPr>
              <a:t>with 5 Å X-rays</a:t>
            </a:r>
          </a:p>
        </p:txBody>
      </p:sp>
      <p:sp>
        <p:nvSpPr>
          <p:cNvPr id="148" name="Rectangle 305"/>
          <p:cNvSpPr>
            <a:spLocks noChangeArrowheads="1"/>
          </p:cNvSpPr>
          <p:nvPr/>
        </p:nvSpPr>
        <p:spPr bwMode="auto">
          <a:xfrm>
            <a:off x="4922890" y="5505045"/>
            <a:ext cx="39897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smtClean="0">
                <a:solidFill>
                  <a:srgbClr val="C00000"/>
                </a:solidFill>
                <a:latin typeface="Arial" panose="020B0604020202020204" pitchFamily="34" charset="0"/>
              </a:rPr>
              <a:t>Only</a:t>
            </a:r>
            <a:r>
              <a:rPr lang="en-US" altLang="en-US" dirty="0" smtClean="0">
                <a:solidFill>
                  <a:srgbClr val="000000"/>
                </a:solidFill>
                <a:latin typeface="Arial" panose="020B0604020202020204" pitchFamily="34" charset="0"/>
              </a:rPr>
              <a:t> analytic absorption correction:</a:t>
            </a:r>
          </a:p>
          <a:p>
            <a:pPr eaLnBrk="1" hangingPunct="1"/>
            <a:r>
              <a:rPr lang="en-US" altLang="en-US" dirty="0" smtClean="0">
                <a:solidFill>
                  <a:srgbClr val="000000"/>
                </a:solidFill>
                <a:latin typeface="Arial" panose="020B0604020202020204" pitchFamily="34" charset="0"/>
              </a:rPr>
              <a:t>International </a:t>
            </a:r>
            <a:r>
              <a:rPr lang="en-US" altLang="en-US" dirty="0">
                <a:solidFill>
                  <a:srgbClr val="000000"/>
                </a:solidFill>
                <a:latin typeface="Arial" panose="020B0604020202020204" pitchFamily="34" charset="0"/>
              </a:rPr>
              <a:t>Tables for Crystallography, Vol. C, 2nd ed., chapter 6.3</a:t>
            </a:r>
          </a:p>
        </p:txBody>
      </p:sp>
      <p:sp>
        <p:nvSpPr>
          <p:cNvPr id="149"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977892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animBg="1"/>
      <p:bldP spid="14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385040099"/>
              </p:ext>
            </p:extLst>
          </p:nvPr>
        </p:nvGraphicFramePr>
        <p:xfrm>
          <a:off x="260350" y="214313"/>
          <a:ext cx="8680450" cy="6378575"/>
        </p:xfrm>
        <a:graphic>
          <a:graphicData uri="http://schemas.openxmlformats.org/presentationml/2006/ole">
            <mc:AlternateContent xmlns:mc="http://schemas.openxmlformats.org/markup-compatibility/2006">
              <mc:Choice xmlns:v="urn:schemas-microsoft-com:vml" Requires="v">
                <p:oleObj spid="_x0000_s16402" name="Chart" r:id="rId3" imgW="7115057" imgH="5229360" progId="MSGraph.Chart.8">
                  <p:embed followColorScheme="full"/>
                </p:oleObj>
              </mc:Choice>
              <mc:Fallback>
                <p:oleObj name="Chart" r:id="rId3" imgW="7115057" imgH="5229360" progId="MSGraph.Chart.8">
                  <p:embed followColorScheme="full"/>
                  <p:pic>
                    <p:nvPicPr>
                      <p:cNvPr id="0" name=""/>
                      <p:cNvPicPr>
                        <a:picLocks noChangeAspect="1" noChangeArrowheads="1"/>
                      </p:cNvPicPr>
                      <p:nvPr/>
                    </p:nvPicPr>
                    <p:blipFill>
                      <a:blip r:embed="rId4"/>
                      <a:srcRect/>
                      <a:stretch>
                        <a:fillRect/>
                      </a:stretch>
                    </p:blipFill>
                    <p:spPr bwMode="auto">
                      <a:xfrm>
                        <a:off x="260350" y="214313"/>
                        <a:ext cx="8680450" cy="637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895600" y="5867400"/>
            <a:ext cx="35189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Photon Energy (eV)</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1495778" y="3147444"/>
            <a:ext cx="3860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dirty="0" smtClean="0">
                <a:solidFill>
                  <a:srgbClr val="000000"/>
                </a:solidFill>
                <a:latin typeface="Arial" panose="020B0604020202020204" pitchFamily="34" charset="0"/>
              </a:rPr>
              <a:t>Anomalous f” (electrons)</a:t>
            </a:r>
            <a:endParaRPr lang="en-US" altLang="en-US" sz="2400" b="1" dirty="0">
              <a:solidFill>
                <a:srgbClr val="000000"/>
              </a:solidFill>
              <a:latin typeface="Arial" panose="020B0604020202020204" pitchFamily="34" charset="0"/>
            </a:endParaRPr>
          </a:p>
        </p:txBody>
      </p:sp>
      <p:sp>
        <p:nvSpPr>
          <p:cNvPr id="3" name="TextBox 2"/>
          <p:cNvSpPr txBox="1"/>
          <p:nvPr/>
        </p:nvSpPr>
        <p:spPr>
          <a:xfrm>
            <a:off x="2463800" y="76200"/>
            <a:ext cx="1963999" cy="400110"/>
          </a:xfrm>
          <a:prstGeom prst="rect">
            <a:avLst/>
          </a:prstGeom>
          <a:noFill/>
        </p:spPr>
        <p:txBody>
          <a:bodyPr wrap="none" rtlCol="0">
            <a:spAutoFit/>
          </a:bodyPr>
          <a:lstStyle/>
          <a:p>
            <a:r>
              <a:rPr lang="en-US" sz="2000" b="1" dirty="0" smtClean="0">
                <a:solidFill>
                  <a:srgbClr val="000000"/>
                </a:solidFill>
                <a:latin typeface="Arial" panose="020B0604020202020204" pitchFamily="34" charset="0"/>
                <a:cs typeface="Arial" panose="020B0604020202020204" pitchFamily="34" charset="0"/>
              </a:rPr>
              <a:t>2472.7   2473.5</a:t>
            </a:r>
          </a:p>
        </p:txBody>
      </p:sp>
      <p:cxnSp>
        <p:nvCxnSpPr>
          <p:cNvPr id="5" name="Straight Arrow Connector 4"/>
          <p:cNvCxnSpPr/>
          <p:nvPr/>
        </p:nvCxnSpPr>
        <p:spPr>
          <a:xfrm>
            <a:off x="3238500" y="469900"/>
            <a:ext cx="0" cy="368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619500" y="444500"/>
            <a:ext cx="0" cy="1358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14600" y="6488668"/>
            <a:ext cx="6629400" cy="646331"/>
          </a:xfrm>
          <a:prstGeom prst="rect">
            <a:avLst/>
          </a:prstGeom>
        </p:spPr>
        <p:txBody>
          <a:bodyPr wrap="square">
            <a:spAutoFit/>
          </a:bodyPr>
          <a:lstStyle/>
          <a:p>
            <a:r>
              <a:rPr lang="en-US" dirty="0" err="1">
                <a:solidFill>
                  <a:srgbClr val="000000"/>
                </a:solidFill>
                <a:latin typeface="Arial" panose="020B0604020202020204" pitchFamily="34" charset="0"/>
              </a:rPr>
              <a:t>Bohic</a:t>
            </a:r>
            <a:r>
              <a:rPr lang="en-US" dirty="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et al. </a:t>
            </a:r>
            <a:r>
              <a:rPr lang="en-US" i="1" dirty="0" smtClean="0">
                <a:solidFill>
                  <a:srgbClr val="000000"/>
                </a:solidFill>
                <a:latin typeface="Arial" panose="020B0604020202020204" pitchFamily="34" charset="0"/>
              </a:rPr>
              <a:t>Anal. Chem. </a:t>
            </a:r>
            <a:r>
              <a:rPr lang="en-US" dirty="0">
                <a:solidFill>
                  <a:srgbClr val="000000"/>
                </a:solidFill>
                <a:latin typeface="Arial" panose="020B0604020202020204" pitchFamily="34" charset="0"/>
              </a:rPr>
              <a:t>2008</a:t>
            </a:r>
            <a:r>
              <a:rPr lang="en-US" dirty="0" smtClean="0">
                <a:solidFill>
                  <a:srgbClr val="000000"/>
                </a:solidFill>
                <a:latin typeface="Arial" panose="020B0604020202020204" pitchFamily="34" charset="0"/>
              </a:rPr>
              <a:t>; </a:t>
            </a:r>
            <a:r>
              <a:rPr lang="en-US" b="1" dirty="0" smtClean="0">
                <a:solidFill>
                  <a:srgbClr val="000000"/>
                </a:solidFill>
                <a:latin typeface="Arial" panose="020B0604020202020204" pitchFamily="34" charset="0"/>
              </a:rPr>
              <a:t>80</a:t>
            </a:r>
            <a:r>
              <a:rPr lang="en-US" dirty="0" smtClean="0">
                <a:solidFill>
                  <a:srgbClr val="000000"/>
                </a:solidFill>
                <a:latin typeface="Arial" panose="020B0604020202020204" pitchFamily="34" charset="0"/>
              </a:rPr>
              <a:t>(24</a:t>
            </a:r>
            <a:r>
              <a:rPr lang="en-US" dirty="0">
                <a:solidFill>
                  <a:srgbClr val="000000"/>
                </a:solidFill>
                <a:latin typeface="Arial" panose="020B0604020202020204" pitchFamily="34" charset="0"/>
              </a:rPr>
              <a:t>):</a:t>
            </a:r>
            <a:r>
              <a:rPr lang="en-US" dirty="0" smtClean="0">
                <a:solidFill>
                  <a:srgbClr val="000000"/>
                </a:solidFill>
                <a:latin typeface="Arial" panose="020B0604020202020204" pitchFamily="34" charset="0"/>
              </a:rPr>
              <a:t>9557. </a:t>
            </a:r>
            <a:r>
              <a:rPr lang="en-US" dirty="0" err="1">
                <a:solidFill>
                  <a:srgbClr val="000000"/>
                </a:solidFill>
                <a:latin typeface="Arial" panose="020B0604020202020204" pitchFamily="34" charset="0"/>
              </a:rPr>
              <a:t>doi</a:t>
            </a:r>
            <a:r>
              <a:rPr lang="en-US" dirty="0">
                <a:solidFill>
                  <a:srgbClr val="000000"/>
                </a:solidFill>
                <a:latin typeface="Arial" panose="020B0604020202020204" pitchFamily="34" charset="0"/>
              </a:rPr>
              <a:t>: 10.1021/ac801817k</a:t>
            </a:r>
          </a:p>
        </p:txBody>
      </p:sp>
    </p:spTree>
    <p:extLst>
      <p:ext uri="{BB962C8B-B14F-4D97-AF65-F5344CB8AC3E}">
        <p14:creationId xmlns:p14="http://schemas.microsoft.com/office/powerpoint/2010/main" val="126412712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17714" y="2400175"/>
            <a:ext cx="4620081" cy="1363385"/>
            <a:chOff x="-217714" y="2400175"/>
            <a:chExt cx="4620081" cy="1363385"/>
          </a:xfrm>
        </p:grpSpPr>
        <p:sp>
          <p:nvSpPr>
            <p:cNvPr id="13" name="Rectangle 12"/>
            <p:cNvSpPr/>
            <p:nvPr/>
          </p:nvSpPr>
          <p:spPr>
            <a:xfrm>
              <a:off x="-217714" y="2663926"/>
              <a:ext cx="4424818" cy="7858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4" name="Explosion 2 13"/>
            <p:cNvSpPr/>
            <p:nvPr/>
          </p:nvSpPr>
          <p:spPr>
            <a:xfrm>
              <a:off x="3676877" y="2400175"/>
              <a:ext cx="725490" cy="1363385"/>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sp>
        <p:nvSpPr>
          <p:cNvPr id="2" name="Title 1"/>
          <p:cNvSpPr>
            <a:spLocks noGrp="1"/>
          </p:cNvSpPr>
          <p:nvPr>
            <p:ph type="title"/>
          </p:nvPr>
        </p:nvSpPr>
        <p:spPr/>
        <p:txBody>
          <a:bodyPr/>
          <a:lstStyle/>
          <a:p>
            <a:r>
              <a:rPr lang="en-US" dirty="0" smtClean="0"/>
              <a:t>S-MAD Sample size Dilemma</a:t>
            </a:r>
            <a:endParaRPr lang="en-US" dirty="0"/>
          </a:p>
        </p:txBody>
      </p:sp>
      <p:grpSp>
        <p:nvGrpSpPr>
          <p:cNvPr id="28" name="Group 27"/>
          <p:cNvGrpSpPr/>
          <p:nvPr/>
        </p:nvGrpSpPr>
        <p:grpSpPr>
          <a:xfrm>
            <a:off x="3967654" y="2422576"/>
            <a:ext cx="1344350" cy="1406525"/>
            <a:chOff x="3967654" y="2422576"/>
            <a:chExt cx="1344350" cy="1406525"/>
          </a:xfrm>
        </p:grpSpPr>
        <p:sp>
          <p:nvSpPr>
            <p:cNvPr id="4" name="Freeform 3"/>
            <p:cNvSpPr>
              <a:spLocks/>
            </p:cNvSpPr>
            <p:nvPr/>
          </p:nvSpPr>
          <p:spPr bwMode="auto">
            <a:xfrm>
              <a:off x="3967654" y="2430513"/>
              <a:ext cx="1341176" cy="1393774"/>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59 w 10000"/>
                <a:gd name="connsiteY15" fmla="*/ 7292 h 10000"/>
                <a:gd name="connsiteX16" fmla="*/ 5577 w 10000"/>
                <a:gd name="connsiteY16" fmla="*/ 7932 h 10000"/>
                <a:gd name="connsiteX17" fmla="*/ 3900 w 10000"/>
                <a:gd name="connsiteY17" fmla="*/ 8593 h 10000"/>
                <a:gd name="connsiteX18" fmla="*/ 1895 w 10000"/>
                <a:gd name="connsiteY18" fmla="*/ 9360 h 10000"/>
                <a:gd name="connsiteX19" fmla="*/ 0 w 10000"/>
                <a:gd name="connsiteY19" fmla="*/ 10000 h 10000"/>
                <a:gd name="connsiteX0" fmla="*/ 0 w 9203"/>
                <a:gd name="connsiteY0" fmla="*/ 7076 h 9360"/>
                <a:gd name="connsiteX1" fmla="*/ 1621 w 9203"/>
                <a:gd name="connsiteY1" fmla="*/ 1151 h 9360"/>
                <a:gd name="connsiteX2" fmla="*/ 2013 w 9203"/>
                <a:gd name="connsiteY2" fmla="*/ 896 h 9360"/>
                <a:gd name="connsiteX3" fmla="*/ 2645 w 9203"/>
                <a:gd name="connsiteY3" fmla="*/ 576 h 9360"/>
                <a:gd name="connsiteX4" fmla="*/ 3408 w 9203"/>
                <a:gd name="connsiteY4" fmla="*/ 277 h 9360"/>
                <a:gd name="connsiteX5" fmla="*/ 4279 w 9203"/>
                <a:gd name="connsiteY5" fmla="*/ 85 h 9360"/>
                <a:gd name="connsiteX6" fmla="*/ 5194 w 9203"/>
                <a:gd name="connsiteY6" fmla="*/ 0 h 9360"/>
                <a:gd name="connsiteX7" fmla="*/ 6284 w 9203"/>
                <a:gd name="connsiteY7" fmla="*/ 21 h 9360"/>
                <a:gd name="connsiteX8" fmla="*/ 7111 w 9203"/>
                <a:gd name="connsiteY8" fmla="*/ 128 h 9360"/>
                <a:gd name="connsiteX9" fmla="*/ 7787 w 9203"/>
                <a:gd name="connsiteY9" fmla="*/ 320 h 9360"/>
                <a:gd name="connsiteX10" fmla="*/ 8179 w 9203"/>
                <a:gd name="connsiteY10" fmla="*/ 597 h 9360"/>
                <a:gd name="connsiteX11" fmla="*/ 8593 w 9203"/>
                <a:gd name="connsiteY11" fmla="*/ 938 h 9360"/>
                <a:gd name="connsiteX12" fmla="*/ 8898 w 9203"/>
                <a:gd name="connsiteY12" fmla="*/ 1343 h 9360"/>
                <a:gd name="connsiteX13" fmla="*/ 9203 w 9203"/>
                <a:gd name="connsiteY13" fmla="*/ 1748 h 9360"/>
                <a:gd name="connsiteX14" fmla="*/ 7896 w 9203"/>
                <a:gd name="connsiteY14" fmla="*/ 6546 h 9360"/>
                <a:gd name="connsiteX15" fmla="*/ 6262 w 9203"/>
                <a:gd name="connsiteY15" fmla="*/ 7292 h 9360"/>
                <a:gd name="connsiteX16" fmla="*/ 4780 w 9203"/>
                <a:gd name="connsiteY16" fmla="*/ 7932 h 9360"/>
                <a:gd name="connsiteX17" fmla="*/ 3103 w 9203"/>
                <a:gd name="connsiteY17" fmla="*/ 8593 h 9360"/>
                <a:gd name="connsiteX18" fmla="*/ 1098 w 9203"/>
                <a:gd name="connsiteY18" fmla="*/ 9360 h 9360"/>
                <a:gd name="connsiteX19" fmla="*/ 0 w 9203"/>
                <a:gd name="connsiteY19" fmla="*/ 7076 h 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03" h="9360">
                  <a:moveTo>
                    <a:pt x="0" y="7076"/>
                  </a:moveTo>
                  <a:lnTo>
                    <a:pt x="1621" y="1151"/>
                  </a:lnTo>
                  <a:lnTo>
                    <a:pt x="2013" y="896"/>
                  </a:lnTo>
                  <a:lnTo>
                    <a:pt x="2645" y="576"/>
                  </a:lnTo>
                  <a:lnTo>
                    <a:pt x="3408" y="277"/>
                  </a:lnTo>
                  <a:lnTo>
                    <a:pt x="4279" y="85"/>
                  </a:lnTo>
                  <a:lnTo>
                    <a:pt x="5194" y="0"/>
                  </a:lnTo>
                  <a:lnTo>
                    <a:pt x="6284" y="21"/>
                  </a:lnTo>
                  <a:lnTo>
                    <a:pt x="7111" y="128"/>
                  </a:lnTo>
                  <a:lnTo>
                    <a:pt x="7787" y="320"/>
                  </a:lnTo>
                  <a:lnTo>
                    <a:pt x="8179" y="597"/>
                  </a:lnTo>
                  <a:lnTo>
                    <a:pt x="8593" y="938"/>
                  </a:lnTo>
                  <a:lnTo>
                    <a:pt x="8898" y="1343"/>
                  </a:lnTo>
                  <a:lnTo>
                    <a:pt x="9203" y="1748"/>
                  </a:lnTo>
                  <a:lnTo>
                    <a:pt x="7896" y="6546"/>
                  </a:lnTo>
                  <a:lnTo>
                    <a:pt x="6262" y="7292"/>
                  </a:lnTo>
                  <a:lnTo>
                    <a:pt x="4780" y="7932"/>
                  </a:lnTo>
                  <a:lnTo>
                    <a:pt x="3103" y="8593"/>
                  </a:lnTo>
                  <a:lnTo>
                    <a:pt x="1098" y="9360"/>
                  </a:lnTo>
                  <a:lnTo>
                    <a:pt x="0" y="7076"/>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6" name="Line 7"/>
            <p:cNvSpPr>
              <a:spLocks noChangeShapeType="1"/>
            </p:cNvSpPr>
            <p:nvPr/>
          </p:nvSpPr>
          <p:spPr bwMode="auto">
            <a:xfrm flipV="1">
              <a:off x="4092804" y="2671813"/>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7" name="Line 8"/>
            <p:cNvSpPr>
              <a:spLocks noChangeShapeType="1"/>
            </p:cNvSpPr>
            <p:nvPr/>
          </p:nvSpPr>
          <p:spPr bwMode="auto">
            <a:xfrm flipV="1">
              <a:off x="4802417" y="2728963"/>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8" name="Line 9"/>
            <p:cNvSpPr>
              <a:spLocks noChangeShapeType="1"/>
            </p:cNvSpPr>
            <p:nvPr/>
          </p:nvSpPr>
          <p:spPr bwMode="auto">
            <a:xfrm flipV="1">
              <a:off x="5121504" y="2689276"/>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9" name="Freeform 10"/>
            <p:cNvSpPr>
              <a:spLocks/>
            </p:cNvSpPr>
            <p:nvPr/>
          </p:nvSpPr>
          <p:spPr bwMode="auto">
            <a:xfrm>
              <a:off x="4207104" y="2584501"/>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0" name="Freeform 11"/>
            <p:cNvSpPr>
              <a:spLocks/>
            </p:cNvSpPr>
            <p:nvPr/>
          </p:nvSpPr>
          <p:spPr bwMode="auto">
            <a:xfrm>
              <a:off x="4400779" y="2611488"/>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1" name="Freeform 12"/>
            <p:cNvSpPr>
              <a:spLocks/>
            </p:cNvSpPr>
            <p:nvPr/>
          </p:nvSpPr>
          <p:spPr bwMode="auto">
            <a:xfrm>
              <a:off x="5023079" y="2617838"/>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 name="Freeform 13"/>
            <p:cNvSpPr>
              <a:spLocks/>
            </p:cNvSpPr>
            <p:nvPr/>
          </p:nvSpPr>
          <p:spPr bwMode="auto">
            <a:xfrm>
              <a:off x="4200754" y="2422576"/>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5" name="Rectangle 14"/>
          <p:cNvSpPr/>
          <p:nvPr/>
        </p:nvSpPr>
        <p:spPr>
          <a:xfrm>
            <a:off x="-174544" y="5311119"/>
            <a:ext cx="9710057" cy="2171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nvGrpSpPr>
          <p:cNvPr id="24" name="Group 23"/>
          <p:cNvGrpSpPr/>
          <p:nvPr/>
        </p:nvGrpSpPr>
        <p:grpSpPr>
          <a:xfrm>
            <a:off x="4410534" y="5287748"/>
            <a:ext cx="282313" cy="280988"/>
            <a:chOff x="4120054" y="2574976"/>
            <a:chExt cx="1344350" cy="1406525"/>
          </a:xfrm>
        </p:grpSpPr>
        <p:sp>
          <p:nvSpPr>
            <p:cNvPr id="16" name="Freeform 15"/>
            <p:cNvSpPr>
              <a:spLocks/>
            </p:cNvSpPr>
            <p:nvPr/>
          </p:nvSpPr>
          <p:spPr bwMode="auto">
            <a:xfrm>
              <a:off x="4120054" y="2582913"/>
              <a:ext cx="1341176" cy="1393774"/>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59 w 10000"/>
                <a:gd name="connsiteY15" fmla="*/ 7292 h 10000"/>
                <a:gd name="connsiteX16" fmla="*/ 5577 w 10000"/>
                <a:gd name="connsiteY16" fmla="*/ 7932 h 10000"/>
                <a:gd name="connsiteX17" fmla="*/ 3900 w 10000"/>
                <a:gd name="connsiteY17" fmla="*/ 8593 h 10000"/>
                <a:gd name="connsiteX18" fmla="*/ 1895 w 10000"/>
                <a:gd name="connsiteY18" fmla="*/ 9360 h 10000"/>
                <a:gd name="connsiteX19" fmla="*/ 0 w 10000"/>
                <a:gd name="connsiteY19" fmla="*/ 10000 h 10000"/>
                <a:gd name="connsiteX0" fmla="*/ 0 w 9203"/>
                <a:gd name="connsiteY0" fmla="*/ 7076 h 9360"/>
                <a:gd name="connsiteX1" fmla="*/ 1621 w 9203"/>
                <a:gd name="connsiteY1" fmla="*/ 1151 h 9360"/>
                <a:gd name="connsiteX2" fmla="*/ 2013 w 9203"/>
                <a:gd name="connsiteY2" fmla="*/ 896 h 9360"/>
                <a:gd name="connsiteX3" fmla="*/ 2645 w 9203"/>
                <a:gd name="connsiteY3" fmla="*/ 576 h 9360"/>
                <a:gd name="connsiteX4" fmla="*/ 3408 w 9203"/>
                <a:gd name="connsiteY4" fmla="*/ 277 h 9360"/>
                <a:gd name="connsiteX5" fmla="*/ 4279 w 9203"/>
                <a:gd name="connsiteY5" fmla="*/ 85 h 9360"/>
                <a:gd name="connsiteX6" fmla="*/ 5194 w 9203"/>
                <a:gd name="connsiteY6" fmla="*/ 0 h 9360"/>
                <a:gd name="connsiteX7" fmla="*/ 6284 w 9203"/>
                <a:gd name="connsiteY7" fmla="*/ 21 h 9360"/>
                <a:gd name="connsiteX8" fmla="*/ 7111 w 9203"/>
                <a:gd name="connsiteY8" fmla="*/ 128 h 9360"/>
                <a:gd name="connsiteX9" fmla="*/ 7787 w 9203"/>
                <a:gd name="connsiteY9" fmla="*/ 320 h 9360"/>
                <a:gd name="connsiteX10" fmla="*/ 8179 w 9203"/>
                <a:gd name="connsiteY10" fmla="*/ 597 h 9360"/>
                <a:gd name="connsiteX11" fmla="*/ 8593 w 9203"/>
                <a:gd name="connsiteY11" fmla="*/ 938 h 9360"/>
                <a:gd name="connsiteX12" fmla="*/ 8898 w 9203"/>
                <a:gd name="connsiteY12" fmla="*/ 1343 h 9360"/>
                <a:gd name="connsiteX13" fmla="*/ 9203 w 9203"/>
                <a:gd name="connsiteY13" fmla="*/ 1748 h 9360"/>
                <a:gd name="connsiteX14" fmla="*/ 7896 w 9203"/>
                <a:gd name="connsiteY14" fmla="*/ 6546 h 9360"/>
                <a:gd name="connsiteX15" fmla="*/ 6262 w 9203"/>
                <a:gd name="connsiteY15" fmla="*/ 7292 h 9360"/>
                <a:gd name="connsiteX16" fmla="*/ 4780 w 9203"/>
                <a:gd name="connsiteY16" fmla="*/ 7932 h 9360"/>
                <a:gd name="connsiteX17" fmla="*/ 3103 w 9203"/>
                <a:gd name="connsiteY17" fmla="*/ 8593 h 9360"/>
                <a:gd name="connsiteX18" fmla="*/ 1098 w 9203"/>
                <a:gd name="connsiteY18" fmla="*/ 9360 h 9360"/>
                <a:gd name="connsiteX19" fmla="*/ 0 w 9203"/>
                <a:gd name="connsiteY19" fmla="*/ 7076 h 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03" h="9360">
                  <a:moveTo>
                    <a:pt x="0" y="7076"/>
                  </a:moveTo>
                  <a:lnTo>
                    <a:pt x="1621" y="1151"/>
                  </a:lnTo>
                  <a:lnTo>
                    <a:pt x="2013" y="896"/>
                  </a:lnTo>
                  <a:lnTo>
                    <a:pt x="2645" y="576"/>
                  </a:lnTo>
                  <a:lnTo>
                    <a:pt x="3408" y="277"/>
                  </a:lnTo>
                  <a:lnTo>
                    <a:pt x="4279" y="85"/>
                  </a:lnTo>
                  <a:lnTo>
                    <a:pt x="5194" y="0"/>
                  </a:lnTo>
                  <a:lnTo>
                    <a:pt x="6284" y="21"/>
                  </a:lnTo>
                  <a:lnTo>
                    <a:pt x="7111" y="128"/>
                  </a:lnTo>
                  <a:lnTo>
                    <a:pt x="7787" y="320"/>
                  </a:lnTo>
                  <a:lnTo>
                    <a:pt x="8179" y="597"/>
                  </a:lnTo>
                  <a:lnTo>
                    <a:pt x="8593" y="938"/>
                  </a:lnTo>
                  <a:lnTo>
                    <a:pt x="8898" y="1343"/>
                  </a:lnTo>
                  <a:lnTo>
                    <a:pt x="9203" y="1748"/>
                  </a:lnTo>
                  <a:lnTo>
                    <a:pt x="7896" y="6546"/>
                  </a:lnTo>
                  <a:lnTo>
                    <a:pt x="6262" y="7292"/>
                  </a:lnTo>
                  <a:lnTo>
                    <a:pt x="4780" y="7932"/>
                  </a:lnTo>
                  <a:lnTo>
                    <a:pt x="3103" y="8593"/>
                  </a:lnTo>
                  <a:lnTo>
                    <a:pt x="1098" y="9360"/>
                  </a:lnTo>
                  <a:lnTo>
                    <a:pt x="0" y="7076"/>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7" name="Line 7"/>
            <p:cNvSpPr>
              <a:spLocks noChangeShapeType="1"/>
            </p:cNvSpPr>
            <p:nvPr/>
          </p:nvSpPr>
          <p:spPr bwMode="auto">
            <a:xfrm flipV="1">
              <a:off x="4245204" y="2824213"/>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8" name="Line 8"/>
            <p:cNvSpPr>
              <a:spLocks noChangeShapeType="1"/>
            </p:cNvSpPr>
            <p:nvPr/>
          </p:nvSpPr>
          <p:spPr bwMode="auto">
            <a:xfrm flipV="1">
              <a:off x="4954817" y="2881363"/>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9" name="Line 9"/>
            <p:cNvSpPr>
              <a:spLocks noChangeShapeType="1"/>
            </p:cNvSpPr>
            <p:nvPr/>
          </p:nvSpPr>
          <p:spPr bwMode="auto">
            <a:xfrm flipV="1">
              <a:off x="5273904" y="2841676"/>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0" name="Freeform 10"/>
            <p:cNvSpPr>
              <a:spLocks/>
            </p:cNvSpPr>
            <p:nvPr/>
          </p:nvSpPr>
          <p:spPr bwMode="auto">
            <a:xfrm>
              <a:off x="4359504" y="2736901"/>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1" name="Freeform 11"/>
            <p:cNvSpPr>
              <a:spLocks/>
            </p:cNvSpPr>
            <p:nvPr/>
          </p:nvSpPr>
          <p:spPr bwMode="auto">
            <a:xfrm>
              <a:off x="4553179" y="2763888"/>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2" name="Freeform 12"/>
            <p:cNvSpPr>
              <a:spLocks/>
            </p:cNvSpPr>
            <p:nvPr/>
          </p:nvSpPr>
          <p:spPr bwMode="auto">
            <a:xfrm>
              <a:off x="5175479" y="2770238"/>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3" name="Freeform 13"/>
            <p:cNvSpPr>
              <a:spLocks/>
            </p:cNvSpPr>
            <p:nvPr/>
          </p:nvSpPr>
          <p:spPr bwMode="auto">
            <a:xfrm>
              <a:off x="4353154" y="2574976"/>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25" name="Freeform 24"/>
          <p:cNvSpPr/>
          <p:nvPr/>
        </p:nvSpPr>
        <p:spPr>
          <a:xfrm>
            <a:off x="4532594" y="4729318"/>
            <a:ext cx="795114" cy="554793"/>
          </a:xfrm>
          <a:custGeom>
            <a:avLst/>
            <a:gdLst>
              <a:gd name="connsiteX0" fmla="*/ 0 w 795114"/>
              <a:gd name="connsiteY0" fmla="*/ 554793 h 554793"/>
              <a:gd name="connsiteX1" fmla="*/ 254833 w 795114"/>
              <a:gd name="connsiteY1" fmla="*/ 464852 h 554793"/>
              <a:gd name="connsiteX2" fmla="*/ 269823 w 795114"/>
              <a:gd name="connsiteY2" fmla="*/ 210019 h 554793"/>
              <a:gd name="connsiteX3" fmla="*/ 434715 w 795114"/>
              <a:gd name="connsiteY3" fmla="*/ 165048 h 554793"/>
              <a:gd name="connsiteX4" fmla="*/ 539646 w 795114"/>
              <a:gd name="connsiteY4" fmla="*/ 75108 h 554793"/>
              <a:gd name="connsiteX5" fmla="*/ 389744 w 795114"/>
              <a:gd name="connsiteY5" fmla="*/ 157 h 554793"/>
              <a:gd name="connsiteX6" fmla="*/ 209862 w 795114"/>
              <a:gd name="connsiteY6" fmla="*/ 60117 h 554793"/>
              <a:gd name="connsiteX7" fmla="*/ 389744 w 795114"/>
              <a:gd name="connsiteY7" fmla="*/ 210019 h 554793"/>
              <a:gd name="connsiteX8" fmla="*/ 674558 w 795114"/>
              <a:gd name="connsiteY8" fmla="*/ 30137 h 554793"/>
              <a:gd name="connsiteX9" fmla="*/ 794479 w 795114"/>
              <a:gd name="connsiteY9" fmla="*/ 165048 h 554793"/>
              <a:gd name="connsiteX10" fmla="*/ 629587 w 795114"/>
              <a:gd name="connsiteY10" fmla="*/ 329940 h 5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5114" h="554793">
                <a:moveTo>
                  <a:pt x="0" y="554793"/>
                </a:moveTo>
                <a:cubicBezTo>
                  <a:pt x="104931" y="538553"/>
                  <a:pt x="209863" y="522314"/>
                  <a:pt x="254833" y="464852"/>
                </a:cubicBezTo>
                <a:cubicBezTo>
                  <a:pt x="299803" y="407390"/>
                  <a:pt x="239843" y="259986"/>
                  <a:pt x="269823" y="210019"/>
                </a:cubicBezTo>
                <a:cubicBezTo>
                  <a:pt x="299803" y="160052"/>
                  <a:pt x="389745" y="187533"/>
                  <a:pt x="434715" y="165048"/>
                </a:cubicBezTo>
                <a:cubicBezTo>
                  <a:pt x="479685" y="142563"/>
                  <a:pt x="547141" y="102590"/>
                  <a:pt x="539646" y="75108"/>
                </a:cubicBezTo>
                <a:cubicBezTo>
                  <a:pt x="532151" y="47626"/>
                  <a:pt x="444708" y="2655"/>
                  <a:pt x="389744" y="157"/>
                </a:cubicBezTo>
                <a:cubicBezTo>
                  <a:pt x="334780" y="-2342"/>
                  <a:pt x="209862" y="25140"/>
                  <a:pt x="209862" y="60117"/>
                </a:cubicBezTo>
                <a:cubicBezTo>
                  <a:pt x="209862" y="95094"/>
                  <a:pt x="312295" y="215016"/>
                  <a:pt x="389744" y="210019"/>
                </a:cubicBezTo>
                <a:cubicBezTo>
                  <a:pt x="467193" y="205022"/>
                  <a:pt x="607102" y="37632"/>
                  <a:pt x="674558" y="30137"/>
                </a:cubicBezTo>
                <a:cubicBezTo>
                  <a:pt x="742014" y="22642"/>
                  <a:pt x="801974" y="115081"/>
                  <a:pt x="794479" y="165048"/>
                </a:cubicBezTo>
                <a:cubicBezTo>
                  <a:pt x="786984" y="215015"/>
                  <a:pt x="708285" y="272477"/>
                  <a:pt x="629587" y="3299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26" name="Freeform 25"/>
          <p:cNvSpPr/>
          <p:nvPr/>
        </p:nvSpPr>
        <p:spPr>
          <a:xfrm>
            <a:off x="4616970" y="4570215"/>
            <a:ext cx="884420" cy="631372"/>
          </a:xfrm>
          <a:custGeom>
            <a:avLst/>
            <a:gdLst>
              <a:gd name="connsiteX0" fmla="*/ 0 w 884420"/>
              <a:gd name="connsiteY0" fmla="*/ 631372 h 631372"/>
              <a:gd name="connsiteX1" fmla="*/ 59961 w 884420"/>
              <a:gd name="connsiteY1" fmla="*/ 526441 h 631372"/>
              <a:gd name="connsiteX2" fmla="*/ 359764 w 884420"/>
              <a:gd name="connsiteY2" fmla="*/ 541431 h 631372"/>
              <a:gd name="connsiteX3" fmla="*/ 449705 w 884420"/>
              <a:gd name="connsiteY3" fmla="*/ 451490 h 631372"/>
              <a:gd name="connsiteX4" fmla="*/ 299804 w 884420"/>
              <a:gd name="connsiteY4" fmla="*/ 181667 h 631372"/>
              <a:gd name="connsiteX5" fmla="*/ 389745 w 884420"/>
              <a:gd name="connsiteY5" fmla="*/ 1785 h 631372"/>
              <a:gd name="connsiteX6" fmla="*/ 569627 w 884420"/>
              <a:gd name="connsiteY6" fmla="*/ 106716 h 631372"/>
              <a:gd name="connsiteX7" fmla="*/ 509666 w 884420"/>
              <a:gd name="connsiteY7" fmla="*/ 376539 h 631372"/>
              <a:gd name="connsiteX8" fmla="*/ 884420 w 884420"/>
              <a:gd name="connsiteY8" fmla="*/ 421510 h 6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420" h="631372">
                <a:moveTo>
                  <a:pt x="0" y="631372"/>
                </a:moveTo>
                <a:cubicBezTo>
                  <a:pt x="0" y="586401"/>
                  <a:pt x="0" y="541431"/>
                  <a:pt x="59961" y="526441"/>
                </a:cubicBezTo>
                <a:cubicBezTo>
                  <a:pt x="119922" y="511451"/>
                  <a:pt x="294807" y="553923"/>
                  <a:pt x="359764" y="541431"/>
                </a:cubicBezTo>
                <a:cubicBezTo>
                  <a:pt x="424721" y="528939"/>
                  <a:pt x="459698" y="511451"/>
                  <a:pt x="449705" y="451490"/>
                </a:cubicBezTo>
                <a:cubicBezTo>
                  <a:pt x="439712" y="391529"/>
                  <a:pt x="309797" y="256618"/>
                  <a:pt x="299804" y="181667"/>
                </a:cubicBezTo>
                <a:cubicBezTo>
                  <a:pt x="289811" y="106716"/>
                  <a:pt x="344775" y="14277"/>
                  <a:pt x="389745" y="1785"/>
                </a:cubicBezTo>
                <a:cubicBezTo>
                  <a:pt x="434716" y="-10707"/>
                  <a:pt x="549640" y="44257"/>
                  <a:pt x="569627" y="106716"/>
                </a:cubicBezTo>
                <a:cubicBezTo>
                  <a:pt x="589614" y="169175"/>
                  <a:pt x="457201" y="324073"/>
                  <a:pt x="509666" y="376539"/>
                </a:cubicBezTo>
                <a:cubicBezTo>
                  <a:pt x="562131" y="429005"/>
                  <a:pt x="723275" y="425257"/>
                  <a:pt x="884420" y="4215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12713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2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773881210"/>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17426" name="Chart" r:id="rId3" imgW="7115057" imgH="4629150" progId="MSGraph.Chart.8">
                  <p:embed followColorScheme="full"/>
                </p:oleObj>
              </mc:Choice>
              <mc:Fallback>
                <p:oleObj name="Chart" r:id="rId3" imgW="7115057" imgH="4629150"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Required signal-to-noise (I/</a:t>
            </a:r>
            <a:r>
              <a:rPr lang="el-GR" altLang="en-US" sz="2800" b="1" dirty="0" smtClean="0">
                <a:solidFill>
                  <a:prstClr val="black"/>
                </a:solidFill>
                <a:latin typeface="Arial" panose="020B0604020202020204" pitchFamily="34" charset="0"/>
              </a:rPr>
              <a:t>σ</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Solve-able proteins (%)</a:t>
            </a:r>
            <a:endParaRPr lang="en-US" altLang="en-US" sz="2800" b="1" dirty="0">
              <a:solidFill>
                <a:prstClr val="black"/>
              </a:solidFill>
              <a:latin typeface="Arial" panose="020B0604020202020204" pitchFamily="34" charset="0"/>
            </a:endParaRPr>
          </a:p>
        </p:txBody>
      </p:sp>
      <p:sp>
        <p:nvSpPr>
          <p:cNvPr id="14" name="TextBox 13"/>
          <p:cNvSpPr txBox="1"/>
          <p:nvPr/>
        </p:nvSpPr>
        <p:spPr>
          <a:xfrm>
            <a:off x="1558342" y="3082105"/>
            <a:ext cx="1700012" cy="1446550"/>
          </a:xfrm>
          <a:prstGeom prst="rect">
            <a:avLst/>
          </a:prstGeom>
          <a:solidFill>
            <a:schemeClr val="bg1"/>
          </a:solidFill>
        </p:spPr>
        <p:txBody>
          <a:bodyPr wrap="square" rtlCol="0">
            <a:spAutoFit/>
          </a:bodyPr>
          <a:lstStyle/>
          <a:p>
            <a:pPr algn="ctr"/>
            <a:r>
              <a:rPr lang="en-US" sz="1600" dirty="0" smtClean="0">
                <a:solidFill>
                  <a:prstClr val="black"/>
                </a:solidFill>
                <a:latin typeface="Arial" panose="020B0604020202020204" pitchFamily="34" charset="0"/>
                <a:cs typeface="Arial" panose="020B0604020202020204" pitchFamily="34" charset="0"/>
              </a:rPr>
              <a:t>Single-spot</a:t>
            </a:r>
            <a:r>
              <a:rPr lang="en-US" sz="1600" dirty="0">
                <a:solidFill>
                  <a:prstClr val="black"/>
                </a:solidFill>
                <a:latin typeface="Arial" panose="020B0604020202020204" pitchFamily="34" charset="0"/>
                <a:cs typeface="Arial" panose="020B0604020202020204" pitchFamily="34" charset="0"/>
              </a:rPr>
              <a:t> </a:t>
            </a:r>
            <a:r>
              <a:rPr lang="en-US" sz="1600" dirty="0" smtClean="0">
                <a:solidFill>
                  <a:prstClr val="black"/>
                </a:solidFill>
                <a:latin typeface="Arial" panose="020B0604020202020204" pitchFamily="34" charset="0"/>
                <a:cs typeface="Arial" panose="020B0604020202020204" pitchFamily="34" charset="0"/>
              </a:rPr>
              <a:t>limit </a:t>
            </a:r>
          </a:p>
          <a:p>
            <a:pPr algn="ctr"/>
            <a:r>
              <a:rPr lang="en-US" sz="2400" dirty="0" smtClean="0">
                <a:solidFill>
                  <a:prstClr val="black"/>
                </a:solidFill>
                <a:latin typeface="Arial" panose="020B0604020202020204" pitchFamily="34" charset="0"/>
                <a:cs typeface="Arial" panose="020B0604020202020204" pitchFamily="34" charset="0"/>
              </a:rPr>
              <a:t>CCD</a:t>
            </a:r>
          </a:p>
          <a:p>
            <a:pPr algn="ctr"/>
            <a:r>
              <a:rPr lang="en-US" sz="2400" dirty="0" smtClean="0">
                <a:solidFill>
                  <a:prstClr val="black"/>
                </a:solidFill>
                <a:latin typeface="Arial" panose="020B0604020202020204" pitchFamily="34" charset="0"/>
                <a:cs typeface="Arial" panose="020B0604020202020204" pitchFamily="34" charset="0"/>
              </a:rPr>
              <a:t>&amp; </a:t>
            </a:r>
            <a:r>
              <a:rPr lang="en-US" sz="2400" dirty="0">
                <a:solidFill>
                  <a:prstClr val="black"/>
                </a:solidFill>
                <a:latin typeface="Arial" panose="020B0604020202020204" pitchFamily="34" charset="0"/>
                <a:cs typeface="Arial" panose="020B0604020202020204" pitchFamily="34" charset="0"/>
              </a:rPr>
              <a:t>e</a:t>
            </a:r>
            <a:r>
              <a:rPr lang="en-US" sz="2400" dirty="0" smtClean="0">
                <a:solidFill>
                  <a:prstClr val="black"/>
                </a:solidFill>
                <a:latin typeface="Arial" panose="020B0604020202020204" pitchFamily="34" charset="0"/>
                <a:cs typeface="Arial" panose="020B0604020202020204" pitchFamily="34" charset="0"/>
              </a:rPr>
              <a:t>arly PAD</a:t>
            </a:r>
          </a:p>
        </p:txBody>
      </p:sp>
      <p:cxnSp>
        <p:nvCxnSpPr>
          <p:cNvPr id="15" name="Straight Arrow Connector 14"/>
          <p:cNvCxnSpPr>
            <a:stCxn id="14" idx="0"/>
          </p:cNvCxnSpPr>
          <p:nvPr/>
        </p:nvCxnSpPr>
        <p:spPr>
          <a:xfrm flipH="1" flipV="1">
            <a:off x="2047828" y="1532587"/>
            <a:ext cx="360520" cy="154951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2"/>
          </p:cNvCxnSpPr>
          <p:nvPr/>
        </p:nvCxnSpPr>
        <p:spPr>
          <a:xfrm flipH="1">
            <a:off x="2047828" y="4528655"/>
            <a:ext cx="360520" cy="8438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421227" y="1629411"/>
            <a:ext cx="1740795" cy="984885"/>
          </a:xfrm>
          <a:prstGeom prst="rect">
            <a:avLst/>
          </a:prstGeom>
          <a:solidFill>
            <a:schemeClr val="bg1"/>
          </a:solidFill>
        </p:spPr>
        <p:txBody>
          <a:bodyPr wrap="square" rtlCol="0">
            <a:spAutoFit/>
          </a:bodyPr>
          <a:lstStyle/>
          <a:p>
            <a:pPr algn="ctr"/>
            <a:r>
              <a:rPr lang="en-US" sz="1600" dirty="0" smtClean="0">
                <a:solidFill>
                  <a:prstClr val="black"/>
                </a:solidFill>
                <a:latin typeface="Arial" panose="020B0604020202020204" pitchFamily="34" charset="0"/>
                <a:cs typeface="Arial" panose="020B0604020202020204" pitchFamily="34" charset="0"/>
              </a:rPr>
              <a:t>Single-spot limit</a:t>
            </a:r>
          </a:p>
          <a:p>
            <a:pPr algn="ctr"/>
            <a:r>
              <a:rPr lang="en-US" sz="2400" dirty="0">
                <a:solidFill>
                  <a:prstClr val="black"/>
                </a:solidFill>
                <a:latin typeface="Arial" panose="020B0604020202020204" pitchFamily="34" charset="0"/>
                <a:cs typeface="Arial" panose="020B0604020202020204" pitchFamily="34" charset="0"/>
              </a:rPr>
              <a:t>l</a:t>
            </a:r>
            <a:r>
              <a:rPr lang="en-US" sz="2400" dirty="0" smtClean="0">
                <a:solidFill>
                  <a:prstClr val="black"/>
                </a:solidFill>
                <a:latin typeface="Arial" panose="020B0604020202020204" pitchFamily="34" charset="0"/>
                <a:cs typeface="Arial" panose="020B0604020202020204" pitchFamily="34" charset="0"/>
              </a:rPr>
              <a:t>atest PAD</a:t>
            </a:r>
          </a:p>
          <a:p>
            <a:pPr algn="ctr"/>
            <a:r>
              <a:rPr lang="en-US" dirty="0" smtClean="0">
                <a:solidFill>
                  <a:prstClr val="black"/>
                </a:solidFill>
                <a:latin typeface="Arial" panose="020B0604020202020204" pitchFamily="34" charset="0"/>
                <a:cs typeface="Arial" panose="020B0604020202020204" pitchFamily="34" charset="0"/>
              </a:rPr>
              <a:t>(</a:t>
            </a:r>
            <a:r>
              <a:rPr lang="en-US" dirty="0" err="1" smtClean="0">
                <a:solidFill>
                  <a:prstClr val="black"/>
                </a:solidFill>
                <a:latin typeface="Arial" panose="020B0604020202020204" pitchFamily="34" charset="0"/>
                <a:cs typeface="Arial" panose="020B0604020202020204" pitchFamily="34" charset="0"/>
              </a:rPr>
              <a:t>uncalibrated</a:t>
            </a:r>
            <a:r>
              <a:rPr lang="en-US" dirty="0" smtClean="0">
                <a:solidFill>
                  <a:prstClr val="black"/>
                </a:solidFill>
                <a:latin typeface="Arial" panose="020B0604020202020204" pitchFamily="34" charset="0"/>
                <a:cs typeface="Arial" panose="020B0604020202020204" pitchFamily="34" charset="0"/>
              </a:rPr>
              <a:t>)</a:t>
            </a:r>
          </a:p>
        </p:txBody>
      </p:sp>
      <p:cxnSp>
        <p:nvCxnSpPr>
          <p:cNvPr id="40" name="Straight Arrow Connector 39"/>
          <p:cNvCxnSpPr>
            <a:stCxn id="33" idx="2"/>
          </p:cNvCxnSpPr>
          <p:nvPr/>
        </p:nvCxnSpPr>
        <p:spPr>
          <a:xfrm>
            <a:off x="3291625" y="2614296"/>
            <a:ext cx="353096" cy="11756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072128" y="2447994"/>
            <a:ext cx="1740795" cy="1077218"/>
          </a:xfrm>
          <a:prstGeom prst="rect">
            <a:avLst/>
          </a:prstGeom>
          <a:solidFill>
            <a:schemeClr val="bg1"/>
          </a:solidFill>
        </p:spPr>
        <p:txBody>
          <a:bodyPr wrap="square" rtlCol="0">
            <a:spAutoFit/>
          </a:bodyPr>
          <a:lstStyle/>
          <a:p>
            <a:pPr algn="ctr"/>
            <a:r>
              <a:rPr lang="en-US" sz="1600" dirty="0" smtClean="0">
                <a:solidFill>
                  <a:prstClr val="black"/>
                </a:solidFill>
                <a:latin typeface="Arial" panose="020B0604020202020204" pitchFamily="34" charset="0"/>
                <a:cs typeface="Arial" panose="020B0604020202020204" pitchFamily="34" charset="0"/>
              </a:rPr>
              <a:t>Single-spot limit</a:t>
            </a:r>
            <a:endParaRPr lang="en-US" sz="2400" dirty="0" smtClean="0">
              <a:solidFill>
                <a:prstClr val="black"/>
              </a:solidFill>
              <a:latin typeface="Arial" panose="020B0604020202020204" pitchFamily="34" charset="0"/>
              <a:cs typeface="Arial" panose="020B0604020202020204" pitchFamily="34" charset="0"/>
            </a:endParaRPr>
          </a:p>
          <a:p>
            <a:pPr algn="ctr"/>
            <a:r>
              <a:rPr lang="en-US" sz="2400" dirty="0" smtClean="0">
                <a:solidFill>
                  <a:prstClr val="black"/>
                </a:solidFill>
                <a:latin typeface="Arial" panose="020B0604020202020204" pitchFamily="34" charset="0"/>
                <a:cs typeface="Arial" panose="020B0604020202020204" pitchFamily="34" charset="0"/>
              </a:rPr>
              <a:t>Perfect detector</a:t>
            </a:r>
          </a:p>
        </p:txBody>
      </p:sp>
      <p:cxnSp>
        <p:nvCxnSpPr>
          <p:cNvPr id="44" name="Straight Arrow Connector 43"/>
          <p:cNvCxnSpPr>
            <a:stCxn id="43" idx="0"/>
          </p:cNvCxnSpPr>
          <p:nvPr/>
        </p:nvCxnSpPr>
        <p:spPr>
          <a:xfrm flipH="1" flipV="1">
            <a:off x="5834130" y="1777286"/>
            <a:ext cx="108396" cy="6707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228600"/>
            <a:ext cx="9144000" cy="769441"/>
          </a:xfrm>
          <a:prstGeom prst="rect">
            <a:avLst/>
          </a:prstGeom>
          <a:noFill/>
        </p:spPr>
        <p:txBody>
          <a:bodyPr wrap="square" rtlCol="0">
            <a:spAutoFit/>
          </a:bodyPr>
          <a:lstStyle/>
          <a:p>
            <a:r>
              <a:rPr lang="en-US" sz="4400" dirty="0" smtClean="0">
                <a:solidFill>
                  <a:srgbClr val="000000"/>
                </a:solidFill>
                <a:latin typeface="Arial" panose="020B0604020202020204" pitchFamily="34" charset="0"/>
                <a:cs typeface="Arial" panose="020B0604020202020204" pitchFamily="34" charset="0"/>
              </a:rPr>
              <a:t>Threshold of a revolution in phasing</a:t>
            </a:r>
            <a:endParaRPr lang="en-US" sz="4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927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animBg="1"/>
      <p:bldP spid="4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8.3.1 </a:t>
            </a:r>
            <a:r>
              <a:rPr lang="en-US" dirty="0" smtClean="0"/>
              <a:t>possible upgrades</a:t>
            </a:r>
            <a:endParaRPr lang="en-US" dirty="0"/>
          </a:p>
        </p:txBody>
      </p:sp>
      <p:sp>
        <p:nvSpPr>
          <p:cNvPr id="3" name="Content Placeholder 2"/>
          <p:cNvSpPr>
            <a:spLocks noGrp="1"/>
          </p:cNvSpPr>
          <p:nvPr>
            <p:ph idx="1"/>
          </p:nvPr>
        </p:nvSpPr>
        <p:spPr/>
        <p:txBody>
          <a:bodyPr>
            <a:normAutofit fontScale="92500" lnSpcReduction="10000"/>
          </a:bodyPr>
          <a:lstStyle/>
          <a:p>
            <a:pPr>
              <a:lnSpc>
                <a:spcPct val="150000"/>
              </a:lnSpc>
            </a:pPr>
            <a:r>
              <a:rPr lang="en-US" dirty="0" smtClean="0"/>
              <a:t>Unattended </a:t>
            </a:r>
            <a:r>
              <a:rPr lang="en-US" dirty="0" smtClean="0"/>
              <a:t>screening			~1 y</a:t>
            </a:r>
            <a:endParaRPr lang="en-US" dirty="0" smtClean="0"/>
          </a:p>
          <a:p>
            <a:pPr>
              <a:lnSpc>
                <a:spcPct val="150000"/>
              </a:lnSpc>
            </a:pPr>
            <a:r>
              <a:rPr lang="en-US" dirty="0" err="1"/>
              <a:t>Shutterless</a:t>
            </a:r>
            <a:r>
              <a:rPr lang="en-US" dirty="0"/>
              <a:t> helical </a:t>
            </a:r>
            <a:r>
              <a:rPr lang="en-US" dirty="0" smtClean="0"/>
              <a:t>scans			~3 </a:t>
            </a:r>
            <a:r>
              <a:rPr lang="en-US" dirty="0" err="1" smtClean="0"/>
              <a:t>mo</a:t>
            </a:r>
            <a:endParaRPr lang="en-US" dirty="0" smtClean="0"/>
          </a:p>
          <a:p>
            <a:pPr>
              <a:lnSpc>
                <a:spcPct val="150000"/>
              </a:lnSpc>
            </a:pPr>
            <a:r>
              <a:rPr lang="en-US" dirty="0" smtClean="0"/>
              <a:t>Upgrade to Pilatus X			$700k</a:t>
            </a:r>
            <a:endParaRPr lang="en-US" dirty="0"/>
          </a:p>
          <a:p>
            <a:pPr>
              <a:lnSpc>
                <a:spcPct val="150000"/>
              </a:lnSpc>
            </a:pPr>
            <a:r>
              <a:rPr lang="en-US" dirty="0" smtClean="0"/>
              <a:t>Multilayers </a:t>
            </a:r>
            <a:r>
              <a:rPr lang="en-US" dirty="0" smtClean="0"/>
              <a:t>for </a:t>
            </a:r>
            <a:r>
              <a:rPr lang="en-US" dirty="0" err="1" smtClean="0"/>
              <a:t>rastering</a:t>
            </a:r>
            <a:r>
              <a:rPr lang="en-US" dirty="0" smtClean="0"/>
              <a:t>			~$300k</a:t>
            </a:r>
            <a:endParaRPr lang="en-US" dirty="0" smtClean="0"/>
          </a:p>
          <a:p>
            <a:pPr>
              <a:lnSpc>
                <a:spcPct val="150000"/>
              </a:lnSpc>
            </a:pPr>
            <a:r>
              <a:rPr lang="en-US" dirty="0"/>
              <a:t>Kappa </a:t>
            </a:r>
            <a:r>
              <a:rPr lang="en-US" dirty="0" err="1" smtClean="0"/>
              <a:t>goniostat</a:t>
            </a:r>
            <a:r>
              <a:rPr lang="en-US" dirty="0" smtClean="0"/>
              <a:t>				$140k</a:t>
            </a:r>
            <a:endParaRPr lang="en-US" dirty="0"/>
          </a:p>
          <a:p>
            <a:pPr>
              <a:lnSpc>
                <a:spcPct val="150000"/>
              </a:lnSpc>
            </a:pPr>
            <a:r>
              <a:rPr lang="en-US" dirty="0" smtClean="0"/>
              <a:t>ALS-U </a:t>
            </a:r>
            <a:r>
              <a:rPr lang="en-US" dirty="0" smtClean="0"/>
              <a:t>in </a:t>
            </a:r>
            <a:r>
              <a:rPr lang="en-US" dirty="0" smtClean="0"/>
              <a:t>2022				~$10M</a:t>
            </a:r>
            <a:endParaRPr lang="en-US" dirty="0"/>
          </a:p>
        </p:txBody>
      </p:sp>
    </p:spTree>
    <p:extLst>
      <p:ext uri="{BB962C8B-B14F-4D97-AF65-F5344CB8AC3E}">
        <p14:creationId xmlns:p14="http://schemas.microsoft.com/office/powerpoint/2010/main" val="15840095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ALS 8.3.1 MRPI Business meeting</a:t>
            </a:r>
            <a:endParaRPr lang="en-US" dirty="0"/>
          </a:p>
        </p:txBody>
      </p:sp>
      <p:sp>
        <p:nvSpPr>
          <p:cNvPr id="4" name="TextBox 3"/>
          <p:cNvSpPr txBox="1"/>
          <p:nvPr/>
        </p:nvSpPr>
        <p:spPr>
          <a:xfrm>
            <a:off x="442913" y="1971675"/>
            <a:ext cx="7743825"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600" dirty="0">
                <a:solidFill>
                  <a:schemeClr val="bg1">
                    <a:lumMod val="50000"/>
                  </a:schemeClr>
                </a:solidFill>
                <a:latin typeface="Arial" panose="020B0604020202020204" pitchFamily="34" charset="0"/>
              </a:rPr>
              <a:t>Overview of the </a:t>
            </a:r>
            <a:r>
              <a:rPr lang="en-US" sz="3600" dirty="0" smtClean="0">
                <a:solidFill>
                  <a:schemeClr val="bg1">
                    <a:lumMod val="50000"/>
                  </a:schemeClr>
                </a:solidFill>
                <a:latin typeface="Arial" panose="020B0604020202020204" pitchFamily="34" charset="0"/>
              </a:rPr>
              <a:t>Beamline</a:t>
            </a:r>
            <a:endParaRPr lang="en-US" sz="3600" dirty="0">
              <a:solidFill>
                <a:schemeClr val="bg1">
                  <a:lumMod val="50000"/>
                </a:schemeClr>
              </a:solidFill>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solidFill>
                  <a:schemeClr val="bg1">
                    <a:lumMod val="50000"/>
                  </a:schemeClr>
                </a:solidFill>
                <a:latin typeface="Arial" panose="020B0604020202020204" pitchFamily="34" charset="0"/>
              </a:rPr>
              <a:t>PRT Structure</a:t>
            </a:r>
            <a:endParaRPr lang="en-US" sz="3600" dirty="0">
              <a:solidFill>
                <a:schemeClr val="bg1">
                  <a:lumMod val="50000"/>
                </a:schemeClr>
              </a:solidFill>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solidFill>
                  <a:schemeClr val="bg1">
                    <a:lumMod val="50000"/>
                  </a:schemeClr>
                </a:solidFill>
                <a:latin typeface="Arial" panose="020B0604020202020204" pitchFamily="34" charset="0"/>
              </a:rPr>
              <a:t>Scheduling </a:t>
            </a:r>
            <a:r>
              <a:rPr lang="en-US" sz="3600" dirty="0">
                <a:solidFill>
                  <a:schemeClr val="bg1">
                    <a:lumMod val="50000"/>
                  </a:schemeClr>
                </a:solidFill>
                <a:latin typeface="Arial" panose="020B0604020202020204" pitchFamily="34" charset="0"/>
              </a:rPr>
              <a:t>and </a:t>
            </a:r>
            <a:r>
              <a:rPr lang="en-US" sz="3600" dirty="0" smtClean="0">
                <a:solidFill>
                  <a:schemeClr val="bg1">
                    <a:lumMod val="50000"/>
                  </a:schemeClr>
                </a:solidFill>
                <a:latin typeface="Arial" panose="020B0604020202020204" pitchFamily="34" charset="0"/>
              </a:rPr>
              <a:t>Allocation</a:t>
            </a:r>
            <a:endParaRPr lang="en-US" sz="3600" dirty="0">
              <a:solidFill>
                <a:schemeClr val="bg1">
                  <a:lumMod val="50000"/>
                </a:schemeClr>
              </a:solidFill>
              <a:latin typeface="Arial" panose="020B0604020202020204" pitchFamily="34" charset="0"/>
            </a:endParaRPr>
          </a:p>
          <a:p>
            <a:pPr marL="285750" indent="-285750">
              <a:lnSpc>
                <a:spcPct val="150000"/>
              </a:lnSpc>
              <a:buFont typeface="Arial" panose="020B0604020202020204" pitchFamily="34" charset="0"/>
              <a:buChar char="•"/>
            </a:pPr>
            <a:r>
              <a:rPr lang="en-US" sz="3600" dirty="0" smtClean="0">
                <a:solidFill>
                  <a:schemeClr val="bg1">
                    <a:lumMod val="50000"/>
                  </a:schemeClr>
                </a:solidFill>
                <a:latin typeface="Arial" panose="020B0604020202020204" pitchFamily="34" charset="0"/>
              </a:rPr>
              <a:t>Future </a:t>
            </a:r>
            <a:r>
              <a:rPr lang="en-US" sz="3600" dirty="0">
                <a:solidFill>
                  <a:schemeClr val="bg1">
                    <a:lumMod val="50000"/>
                  </a:schemeClr>
                </a:solidFill>
                <a:latin typeface="Arial" panose="020B0604020202020204" pitchFamily="34" charset="0"/>
              </a:rPr>
              <a:t>upgrade </a:t>
            </a:r>
            <a:r>
              <a:rPr lang="en-US" sz="3600" dirty="0" smtClean="0">
                <a:solidFill>
                  <a:schemeClr val="bg1">
                    <a:lumMod val="50000"/>
                  </a:schemeClr>
                </a:solidFill>
                <a:latin typeface="Arial" panose="020B0604020202020204" pitchFamily="34" charset="0"/>
              </a:rPr>
              <a:t>plans</a:t>
            </a:r>
          </a:p>
          <a:p>
            <a:pPr marL="285750" lvl="0" indent="-285750">
              <a:lnSpc>
                <a:spcPct val="150000"/>
              </a:lnSpc>
              <a:buFont typeface="Arial" panose="020B0604020202020204" pitchFamily="34" charset="0"/>
              <a:buChar char="•"/>
            </a:pPr>
            <a:r>
              <a:rPr lang="en-US" sz="3600" dirty="0" smtClean="0">
                <a:solidFill>
                  <a:srgbClr val="C00000"/>
                </a:solidFill>
                <a:latin typeface="Arial" panose="020B0604020202020204" pitchFamily="34" charset="0"/>
              </a:rPr>
              <a:t>Financial report</a:t>
            </a:r>
            <a:endParaRPr lang="en-US" sz="3600" dirty="0">
              <a:solidFill>
                <a:srgbClr val="C00000"/>
              </a:solidFill>
              <a:latin typeface="Arial" panose="020B0604020202020204" pitchFamily="34" charset="0"/>
            </a:endParaRPr>
          </a:p>
        </p:txBody>
      </p:sp>
    </p:spTree>
    <p:extLst>
      <p:ext uri="{BB962C8B-B14F-4D97-AF65-F5344CB8AC3E}">
        <p14:creationId xmlns:p14="http://schemas.microsoft.com/office/powerpoint/2010/main" val="3269908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1000" contrast="14000"/>
                    </a14:imgEffect>
                  </a14:imgLayer>
                </a14:imgProps>
              </a:ext>
              <a:ext uri="{28A0092B-C50C-407E-A947-70E740481C1C}">
                <a14:useLocalDpi xmlns:a14="http://schemas.microsoft.com/office/drawing/2010/main" val="0"/>
              </a:ext>
            </a:extLst>
          </a:blip>
          <a:stretch>
            <a:fillRect/>
          </a:stretch>
        </p:blipFill>
        <p:spPr>
          <a:xfrm rot="10800000">
            <a:off x="-2" y="0"/>
            <a:ext cx="9144001" cy="6858001"/>
          </a:xfrm>
          <a:prstGeom prst="rect">
            <a:avLst/>
          </a:prstGeom>
        </p:spPr>
      </p:pic>
    </p:spTree>
    <p:extLst>
      <p:ext uri="{BB962C8B-B14F-4D97-AF65-F5344CB8AC3E}">
        <p14:creationId xmlns:p14="http://schemas.microsoft.com/office/powerpoint/2010/main" val="37705259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147638"/>
            <a:ext cx="8229600" cy="825500"/>
          </a:xfrm>
        </p:spPr>
        <p:txBody>
          <a:bodyPr/>
          <a:lstStyle/>
          <a:p>
            <a:pPr eaLnBrk="1" hangingPunct="1"/>
            <a:r>
              <a:rPr lang="en-US" sz="3600" b="1" dirty="0" smtClean="0">
                <a:latin typeface="Arial" panose="020B0604020202020204" pitchFamily="34" charset="0"/>
                <a:cs typeface="Arial" panose="020B0604020202020204" pitchFamily="34" charset="0"/>
              </a:rPr>
              <a:t>8.3.1 beam </a:t>
            </a:r>
            <a:r>
              <a:rPr lang="en-US" sz="3600" b="1" dirty="0">
                <a:latin typeface="Arial" panose="020B0604020202020204" pitchFamily="34" charset="0"/>
                <a:cs typeface="Arial" panose="020B0604020202020204" pitchFamily="34" charset="0"/>
              </a:rPr>
              <a:t>time </a:t>
            </a:r>
            <a:r>
              <a:rPr lang="en-US" sz="3600" b="1" dirty="0" smtClean="0">
                <a:latin typeface="Arial" panose="020B0604020202020204" pitchFamily="34" charset="0"/>
                <a:cs typeface="Arial" panose="020B0604020202020204" pitchFamily="34" charset="0"/>
              </a:rPr>
              <a:t>distribution: 2017</a:t>
            </a:r>
            <a:endParaRPr lang="en-US" sz="3600" b="1" dirty="0">
              <a:latin typeface="Arial" panose="020B0604020202020204" pitchFamily="34" charset="0"/>
              <a:cs typeface="Arial" panose="020B0604020202020204" pitchFamily="34" charset="0"/>
            </a:endParaRPr>
          </a:p>
        </p:txBody>
      </p:sp>
      <p:sp>
        <p:nvSpPr>
          <p:cNvPr id="46090" name="Text Box 20"/>
          <p:cNvSpPr txBox="1">
            <a:spLocks noChangeArrowheads="1"/>
          </p:cNvSpPr>
          <p:nvPr/>
        </p:nvSpPr>
        <p:spPr bwMode="auto">
          <a:xfrm>
            <a:off x="3849688" y="3005138"/>
            <a:ext cx="1058303"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26.5%</a:t>
            </a:r>
          </a:p>
        </p:txBody>
      </p:sp>
      <p:sp>
        <p:nvSpPr>
          <p:cNvPr id="31" name="Text Box 37"/>
          <p:cNvSpPr txBox="1">
            <a:spLocks noChangeArrowheads="1"/>
          </p:cNvSpPr>
          <p:nvPr/>
        </p:nvSpPr>
        <p:spPr bwMode="auto">
          <a:xfrm>
            <a:off x="6551060" y="4385681"/>
            <a:ext cx="2210862" cy="369332"/>
          </a:xfrm>
          <a:prstGeom prst="rect">
            <a:avLst/>
          </a:prstGeom>
          <a:noFill/>
          <a:ln w="9525">
            <a:noFill/>
            <a:miter lim="800000"/>
            <a:headEnd/>
            <a:tailEnd/>
          </a:ln>
        </p:spPr>
        <p:txBody>
          <a:bodyPr wrap="none">
            <a:prstTxWarp prst="textNoShape">
              <a:avLst/>
            </a:prstTxWarp>
            <a:spAutoFit/>
          </a:bodyPr>
          <a:lstStyle/>
          <a:p>
            <a:pPr defTabSz="457200"/>
            <a:r>
              <a:rPr lang="en-US" b="1" dirty="0">
                <a:solidFill>
                  <a:prstClr val="black"/>
                </a:solidFill>
                <a:latin typeface="Arial" panose="020B0604020202020204" pitchFamily="34" charset="0"/>
                <a:cs typeface="Arial" panose="020B0604020202020204" pitchFamily="34" charset="0"/>
              </a:rPr>
              <a:t>Staff/Development</a:t>
            </a:r>
          </a:p>
        </p:txBody>
      </p:sp>
      <p:sp>
        <p:nvSpPr>
          <p:cNvPr id="32" name="Text Box 30"/>
          <p:cNvSpPr txBox="1">
            <a:spLocks noChangeArrowheads="1"/>
          </p:cNvSpPr>
          <p:nvPr/>
        </p:nvSpPr>
        <p:spPr bwMode="auto">
          <a:xfrm>
            <a:off x="3733800" y="5118100"/>
            <a:ext cx="63030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9%</a:t>
            </a:r>
          </a:p>
        </p:txBody>
      </p:sp>
      <p:graphicFrame>
        <p:nvGraphicFramePr>
          <p:cNvPr id="34" name="Chart Placeholder 33"/>
          <p:cNvGraphicFramePr>
            <a:graphicFrameLocks noGrp="1"/>
          </p:cNvGraphicFramePr>
          <p:nvPr>
            <p:ph type="chart" idx="1"/>
            <p:extLst>
              <p:ext uri="{D42A27DB-BD31-4B8C-83A1-F6EECF244321}">
                <p14:modId xmlns:p14="http://schemas.microsoft.com/office/powerpoint/2010/main" val="4091201355"/>
              </p:ext>
            </p:extLst>
          </p:nvPr>
        </p:nvGraphicFramePr>
        <p:xfrm>
          <a:off x="431026" y="1600199"/>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35" name="Picture 41" descr="Link: Energy home page">
            <a:hlinkClick r:id="rId4"/>
          </p:cNvPr>
          <p:cNvPicPr>
            <a:picLocks noChangeAspect="1" noChangeArrowheads="1"/>
          </p:cNvPicPr>
          <p:nvPr/>
        </p:nvPicPr>
        <p:blipFill>
          <a:blip r:embed="rId5"/>
          <a:srcRect r="56502"/>
          <a:stretch>
            <a:fillRect/>
          </a:stretch>
        </p:blipFill>
        <p:spPr bwMode="auto">
          <a:xfrm>
            <a:off x="4743440" y="2646526"/>
            <a:ext cx="1494548" cy="520500"/>
          </a:xfrm>
          <a:prstGeom prst="rect">
            <a:avLst/>
          </a:prstGeom>
          <a:noFill/>
          <a:ln w="9525">
            <a:noFill/>
            <a:miter lim="800000"/>
            <a:headEnd/>
            <a:tailEnd/>
          </a:ln>
        </p:spPr>
      </p:pic>
      <p:sp>
        <p:nvSpPr>
          <p:cNvPr id="37" name="Text Box 37"/>
          <p:cNvSpPr txBox="1">
            <a:spLocks noChangeArrowheads="1"/>
          </p:cNvSpPr>
          <p:nvPr/>
        </p:nvSpPr>
        <p:spPr bwMode="auto">
          <a:xfrm>
            <a:off x="6025917" y="1811388"/>
            <a:ext cx="1606550" cy="641350"/>
          </a:xfrm>
          <a:prstGeom prst="rect">
            <a:avLst/>
          </a:prstGeom>
          <a:noFill/>
          <a:ln w="9525">
            <a:noFill/>
            <a:miter lim="800000"/>
            <a:headEnd/>
            <a:tailEnd/>
          </a:ln>
        </p:spPr>
        <p:txBody>
          <a:bodyPr wrap="none">
            <a:prstTxWarp prst="textNoShape">
              <a:avLst/>
            </a:prstTxWarp>
            <a:spAutoFit/>
          </a:bodyPr>
          <a:lstStyle/>
          <a:p>
            <a:pPr defTabSz="457200"/>
            <a:r>
              <a:rPr lang="en-US" b="1" dirty="0">
                <a:solidFill>
                  <a:prstClr val="black"/>
                </a:solidFill>
                <a:latin typeface="Arial" panose="020B0604020202020204" pitchFamily="34" charset="0"/>
                <a:cs typeface="Arial" panose="020B0604020202020204" pitchFamily="34" charset="0"/>
              </a:rPr>
              <a:t>General User</a:t>
            </a:r>
          </a:p>
          <a:p>
            <a:pPr defTabSz="457200"/>
            <a:r>
              <a:rPr lang="en-US" b="1" dirty="0">
                <a:solidFill>
                  <a:prstClr val="black"/>
                </a:solidFill>
                <a:latin typeface="Arial" panose="020B0604020202020204" pitchFamily="34" charset="0"/>
                <a:cs typeface="Arial" panose="020B0604020202020204" pitchFamily="34" charset="0"/>
              </a:rPr>
              <a:t> Program</a:t>
            </a:r>
          </a:p>
        </p:txBody>
      </p:sp>
      <p:sp>
        <p:nvSpPr>
          <p:cNvPr id="38" name="Text Box 22"/>
          <p:cNvSpPr txBox="1">
            <a:spLocks noChangeArrowheads="1"/>
          </p:cNvSpPr>
          <p:nvPr/>
        </p:nvSpPr>
        <p:spPr bwMode="auto">
          <a:xfrm>
            <a:off x="5666155" y="3238203"/>
            <a:ext cx="801823"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25%</a:t>
            </a:r>
          </a:p>
        </p:txBody>
      </p:sp>
      <p:sp>
        <p:nvSpPr>
          <p:cNvPr id="40" name="Text Box 21"/>
          <p:cNvSpPr txBox="1">
            <a:spLocks noChangeArrowheads="1"/>
          </p:cNvSpPr>
          <p:nvPr/>
        </p:nvSpPr>
        <p:spPr bwMode="auto">
          <a:xfrm>
            <a:off x="4724400" y="5257800"/>
            <a:ext cx="1058303"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18.5%</a:t>
            </a:r>
          </a:p>
        </p:txBody>
      </p:sp>
      <p:sp>
        <p:nvSpPr>
          <p:cNvPr id="42" name="Text Box 19"/>
          <p:cNvSpPr txBox="1">
            <a:spLocks noChangeArrowheads="1"/>
          </p:cNvSpPr>
          <p:nvPr/>
        </p:nvSpPr>
        <p:spPr bwMode="auto">
          <a:xfrm>
            <a:off x="1752600" y="5638800"/>
            <a:ext cx="2032000" cy="430887"/>
          </a:xfrm>
          <a:prstGeom prst="rect">
            <a:avLst/>
          </a:prstGeom>
          <a:noFill/>
          <a:ln w="9525">
            <a:noFill/>
            <a:miter lim="800000"/>
            <a:headEnd/>
            <a:tailEnd/>
          </a:ln>
        </p:spPr>
        <p:txBody>
          <a:bodyPr>
            <a:prstTxWarp prst="textNoShape">
              <a:avLst/>
            </a:prstTxWarp>
            <a:spAutoFit/>
          </a:bodyPr>
          <a:lstStyle/>
          <a:p>
            <a:pPr algn="ctr" defTabSz="457200"/>
            <a:r>
              <a:rPr lang="en-US" sz="2200" b="1" dirty="0">
                <a:solidFill>
                  <a:prstClr val="black"/>
                </a:solidFill>
                <a:latin typeface="Arial" panose="020B0604020202020204" pitchFamily="34" charset="0"/>
                <a:cs typeface="Arial" panose="020B0604020202020204" pitchFamily="34" charset="0"/>
              </a:rPr>
              <a:t>UC Berkeley</a:t>
            </a:r>
          </a:p>
        </p:txBody>
      </p:sp>
      <p:grpSp>
        <p:nvGrpSpPr>
          <p:cNvPr id="48" name="Group 27"/>
          <p:cNvGrpSpPr>
            <a:grpSpLocks noChangeAspect="1"/>
          </p:cNvGrpSpPr>
          <p:nvPr/>
        </p:nvGrpSpPr>
        <p:grpSpPr bwMode="auto">
          <a:xfrm>
            <a:off x="4159190" y="2289868"/>
            <a:ext cx="343501" cy="335020"/>
            <a:chOff x="2030" y="2820"/>
            <a:chExt cx="428" cy="426"/>
          </a:xfrm>
        </p:grpSpPr>
        <p:sp>
          <p:nvSpPr>
            <p:cNvPr id="49" name="AutoShape 6"/>
            <p:cNvSpPr>
              <a:spLocks noChangeAspect="1" noChangeArrowheads="1"/>
            </p:cNvSpPr>
            <p:nvPr/>
          </p:nvSpPr>
          <p:spPr bwMode="auto">
            <a:xfrm>
              <a:off x="2030" y="2820"/>
              <a:ext cx="428" cy="426"/>
            </a:xfrm>
            <a:prstGeom prst="flowChartConnector">
              <a:avLst/>
            </a:prstGeom>
            <a:solidFill>
              <a:srgbClr val="0000FF">
                <a:alpha val="79999"/>
              </a:srgbClr>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0" name="AutoShape 8"/>
            <p:cNvSpPr>
              <a:spLocks noChangeAspect="1" noChangeArrowheads="1"/>
            </p:cNvSpPr>
            <p:nvPr/>
          </p:nvSpPr>
          <p:spPr bwMode="auto">
            <a:xfrm>
              <a:off x="2215" y="2934"/>
              <a:ext cx="59" cy="59"/>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1" name="AutoShape 9"/>
            <p:cNvSpPr>
              <a:spLocks noChangeAspect="1" noChangeArrowheads="1"/>
            </p:cNvSpPr>
            <p:nvPr/>
          </p:nvSpPr>
          <p:spPr bwMode="auto">
            <a:xfrm>
              <a:off x="2263" y="2977"/>
              <a:ext cx="114" cy="114"/>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2" name="AutoShape 10"/>
            <p:cNvSpPr>
              <a:spLocks noChangeAspect="1" noChangeArrowheads="1"/>
            </p:cNvSpPr>
            <p:nvPr/>
          </p:nvSpPr>
          <p:spPr bwMode="auto">
            <a:xfrm>
              <a:off x="2215" y="3152"/>
              <a:ext cx="59" cy="59"/>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3" name="AutoShape 11"/>
            <p:cNvSpPr>
              <a:spLocks noChangeAspect="1" noChangeArrowheads="1"/>
            </p:cNvSpPr>
            <p:nvPr/>
          </p:nvSpPr>
          <p:spPr bwMode="auto">
            <a:xfrm>
              <a:off x="2215" y="3078"/>
              <a:ext cx="59" cy="59"/>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4" name="Line 12"/>
            <p:cNvSpPr>
              <a:spLocks noChangeAspect="1" noChangeShapeType="1"/>
            </p:cNvSpPr>
            <p:nvPr/>
          </p:nvSpPr>
          <p:spPr bwMode="auto">
            <a:xfrm>
              <a:off x="2248" y="2968"/>
              <a:ext cx="54" cy="44"/>
            </a:xfrm>
            <a:prstGeom prst="line">
              <a:avLst/>
            </a:prstGeom>
            <a:noFill/>
            <a:ln w="38100">
              <a:solidFill>
                <a:schemeClr val="bg1"/>
              </a:solidFill>
              <a:round/>
              <a:headEnd/>
              <a:tailEnd/>
            </a:ln>
          </p:spPr>
          <p:txBody>
            <a:bodyP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5" name="Line 13"/>
            <p:cNvSpPr>
              <a:spLocks noChangeAspect="1" noChangeShapeType="1"/>
            </p:cNvSpPr>
            <p:nvPr/>
          </p:nvSpPr>
          <p:spPr bwMode="auto">
            <a:xfrm flipV="1">
              <a:off x="2242" y="3036"/>
              <a:ext cx="69" cy="72"/>
            </a:xfrm>
            <a:prstGeom prst="line">
              <a:avLst/>
            </a:prstGeom>
            <a:noFill/>
            <a:ln w="38100">
              <a:solidFill>
                <a:schemeClr val="bg1"/>
              </a:solidFill>
              <a:round/>
              <a:headEnd/>
              <a:tailEnd/>
            </a:ln>
          </p:spPr>
          <p:txBody>
            <a:bodyP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6" name="Line 14"/>
            <p:cNvSpPr>
              <a:spLocks noChangeAspect="1" noChangeShapeType="1"/>
            </p:cNvSpPr>
            <p:nvPr/>
          </p:nvSpPr>
          <p:spPr bwMode="auto">
            <a:xfrm flipH="1" flipV="1">
              <a:off x="2244" y="3104"/>
              <a:ext cx="0" cy="80"/>
            </a:xfrm>
            <a:prstGeom prst="line">
              <a:avLst/>
            </a:prstGeom>
            <a:noFill/>
            <a:ln w="38100">
              <a:solidFill>
                <a:schemeClr val="bg1"/>
              </a:solidFill>
              <a:round/>
              <a:headEnd/>
              <a:tailEnd/>
            </a:ln>
          </p:spPr>
          <p:txBody>
            <a:bodyP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grpSp>
      <p:sp>
        <p:nvSpPr>
          <p:cNvPr id="58" name="Text Box 24"/>
          <p:cNvSpPr txBox="1">
            <a:spLocks noChangeArrowheads="1"/>
          </p:cNvSpPr>
          <p:nvPr/>
        </p:nvSpPr>
        <p:spPr bwMode="auto">
          <a:xfrm>
            <a:off x="5867400" y="4038600"/>
            <a:ext cx="63030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9%</a:t>
            </a:r>
          </a:p>
        </p:txBody>
      </p:sp>
      <p:sp>
        <p:nvSpPr>
          <p:cNvPr id="60" name="Text Box 37"/>
          <p:cNvSpPr txBox="1">
            <a:spLocks noChangeArrowheads="1"/>
          </p:cNvSpPr>
          <p:nvPr/>
        </p:nvSpPr>
        <p:spPr bwMode="auto">
          <a:xfrm>
            <a:off x="3067826" y="1244710"/>
            <a:ext cx="1503938" cy="430887"/>
          </a:xfrm>
          <a:prstGeom prst="rect">
            <a:avLst/>
          </a:prstGeom>
          <a:noFill/>
          <a:ln w="9525">
            <a:noFill/>
            <a:miter lim="800000"/>
            <a:headEnd/>
            <a:tailEnd/>
          </a:ln>
        </p:spPr>
        <p:txBody>
          <a:bodyPr wrap="none">
            <a:prstTxWarp prst="textNoShape">
              <a:avLst/>
            </a:prstTxWarp>
            <a:spAutoFit/>
          </a:bodyPr>
          <a:lstStyle/>
          <a:p>
            <a:pPr defTabSz="457200"/>
            <a:r>
              <a:rPr lang="en-US" sz="2200" b="1" dirty="0" err="1">
                <a:solidFill>
                  <a:prstClr val="black"/>
                </a:solidFill>
                <a:latin typeface="Arial" panose="020B0604020202020204" pitchFamily="34" charset="0"/>
                <a:cs typeface="Arial" panose="020B0604020202020204" pitchFamily="34" charset="0"/>
              </a:rPr>
              <a:t>Plexxikon</a:t>
            </a:r>
            <a:endParaRPr lang="en-US" sz="2200" b="1" dirty="0">
              <a:solidFill>
                <a:prstClr val="black"/>
              </a:solidFill>
              <a:latin typeface="Arial" panose="020B0604020202020204" pitchFamily="34" charset="0"/>
              <a:cs typeface="Arial" panose="020B0604020202020204" pitchFamily="34" charset="0"/>
            </a:endParaRPr>
          </a:p>
        </p:txBody>
      </p:sp>
      <p:sp>
        <p:nvSpPr>
          <p:cNvPr id="46" name="Text Box 24"/>
          <p:cNvSpPr txBox="1">
            <a:spLocks noChangeArrowheads="1"/>
          </p:cNvSpPr>
          <p:nvPr/>
        </p:nvSpPr>
        <p:spPr bwMode="auto">
          <a:xfrm>
            <a:off x="3989244" y="1780690"/>
            <a:ext cx="63030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5%</a:t>
            </a:r>
          </a:p>
        </p:txBody>
      </p:sp>
      <p:sp>
        <p:nvSpPr>
          <p:cNvPr id="30" name="Text Box 24"/>
          <p:cNvSpPr txBox="1">
            <a:spLocks noChangeArrowheads="1"/>
          </p:cNvSpPr>
          <p:nvPr/>
        </p:nvSpPr>
        <p:spPr bwMode="auto">
          <a:xfrm>
            <a:off x="3124200" y="2971800"/>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7</a:t>
            </a:r>
            <a:r>
              <a:rPr lang="en-US" sz="2400" b="1" dirty="0" smtClean="0">
                <a:solidFill>
                  <a:prstClr val="black"/>
                </a:solidFill>
                <a:latin typeface="Arial" panose="020B0604020202020204" pitchFamily="34" charset="0"/>
                <a:cs typeface="Arial" panose="020B0604020202020204" pitchFamily="34" charset="0"/>
              </a:rPr>
              <a:t>.1%</a:t>
            </a:r>
            <a:endParaRPr lang="en-US" sz="2400" b="1" dirty="0">
              <a:solidFill>
                <a:prstClr val="black"/>
              </a:solidFill>
              <a:latin typeface="Arial" panose="020B0604020202020204" pitchFamily="34" charset="0"/>
              <a:cs typeface="Arial" panose="020B0604020202020204" pitchFamily="34" charset="0"/>
            </a:endParaRPr>
          </a:p>
        </p:txBody>
      </p:sp>
      <p:sp>
        <p:nvSpPr>
          <p:cNvPr id="47" name="Text Box 19"/>
          <p:cNvSpPr txBox="1">
            <a:spLocks noChangeArrowheads="1"/>
          </p:cNvSpPr>
          <p:nvPr/>
        </p:nvSpPr>
        <p:spPr bwMode="auto">
          <a:xfrm>
            <a:off x="1168400" y="2362200"/>
            <a:ext cx="2032000" cy="430887"/>
          </a:xfrm>
          <a:prstGeom prst="rect">
            <a:avLst/>
          </a:prstGeom>
          <a:noFill/>
          <a:ln w="9525">
            <a:noFill/>
            <a:miter lim="800000"/>
            <a:headEnd/>
            <a:tailEnd/>
          </a:ln>
        </p:spPr>
        <p:txBody>
          <a:bodyPr>
            <a:prstTxWarp prst="textNoShape">
              <a:avLst/>
            </a:prstTxWarp>
            <a:spAutoFit/>
          </a:bodyPr>
          <a:lstStyle/>
          <a:p>
            <a:pPr algn="ctr" defTabSz="457200"/>
            <a:r>
              <a:rPr lang="en-US" sz="2200" b="1" dirty="0">
                <a:solidFill>
                  <a:prstClr val="black"/>
                </a:solidFill>
                <a:latin typeface="Arial" panose="020B0604020202020204" pitchFamily="34" charset="0"/>
                <a:cs typeface="Arial" panose="020B0604020202020204" pitchFamily="34" charset="0"/>
              </a:rPr>
              <a:t>UC Davis</a:t>
            </a:r>
          </a:p>
        </p:txBody>
      </p:sp>
      <p:sp>
        <p:nvSpPr>
          <p:cNvPr id="59" name="Text Box 19"/>
          <p:cNvSpPr txBox="1">
            <a:spLocks noChangeArrowheads="1"/>
          </p:cNvSpPr>
          <p:nvPr/>
        </p:nvSpPr>
        <p:spPr bwMode="auto">
          <a:xfrm>
            <a:off x="-284265" y="3339830"/>
            <a:ext cx="2779409" cy="430887"/>
          </a:xfrm>
          <a:prstGeom prst="rect">
            <a:avLst/>
          </a:prstGeom>
          <a:noFill/>
          <a:ln w="9525">
            <a:noFill/>
            <a:miter lim="800000"/>
            <a:headEnd/>
            <a:tailEnd/>
          </a:ln>
        </p:spPr>
        <p:txBody>
          <a:bodyPr wrap="square">
            <a:prstTxWarp prst="textNoShape">
              <a:avLst/>
            </a:prstTxWarp>
            <a:spAutoFit/>
          </a:bodyPr>
          <a:lstStyle/>
          <a:p>
            <a:pPr algn="ctr" defTabSz="457200"/>
            <a:r>
              <a:rPr lang="en-US" sz="2200" b="1" dirty="0">
                <a:solidFill>
                  <a:prstClr val="black"/>
                </a:solidFill>
                <a:latin typeface="Arial" panose="020B0604020202020204" pitchFamily="34" charset="0"/>
                <a:cs typeface="Arial" panose="020B0604020202020204" pitchFamily="34" charset="0"/>
              </a:rPr>
              <a:t>UC Santa Cruz</a:t>
            </a:r>
          </a:p>
        </p:txBody>
      </p:sp>
      <p:sp>
        <p:nvSpPr>
          <p:cNvPr id="61" name="Text Box 19"/>
          <p:cNvSpPr txBox="1">
            <a:spLocks noChangeArrowheads="1"/>
          </p:cNvSpPr>
          <p:nvPr/>
        </p:nvSpPr>
        <p:spPr bwMode="auto">
          <a:xfrm>
            <a:off x="1295400" y="4876800"/>
            <a:ext cx="2032000" cy="430887"/>
          </a:xfrm>
          <a:prstGeom prst="rect">
            <a:avLst/>
          </a:prstGeom>
          <a:noFill/>
          <a:ln w="9525">
            <a:noFill/>
            <a:miter lim="800000"/>
            <a:headEnd/>
            <a:tailEnd/>
          </a:ln>
        </p:spPr>
        <p:txBody>
          <a:bodyPr>
            <a:prstTxWarp prst="textNoShape">
              <a:avLst/>
            </a:prstTxWarp>
            <a:spAutoFit/>
          </a:bodyPr>
          <a:lstStyle/>
          <a:p>
            <a:pPr algn="ctr" defTabSz="457200"/>
            <a:r>
              <a:rPr lang="en-US" sz="2200" b="1" dirty="0">
                <a:solidFill>
                  <a:prstClr val="black"/>
                </a:solidFill>
                <a:latin typeface="Arial" panose="020B0604020202020204" pitchFamily="34" charset="0"/>
                <a:cs typeface="Arial" panose="020B0604020202020204" pitchFamily="34" charset="0"/>
              </a:rPr>
              <a:t>UCLA</a:t>
            </a:r>
          </a:p>
        </p:txBody>
      </p:sp>
      <p:sp>
        <p:nvSpPr>
          <p:cNvPr id="62" name="Text Box 19"/>
          <p:cNvSpPr txBox="1">
            <a:spLocks noChangeArrowheads="1"/>
          </p:cNvSpPr>
          <p:nvPr/>
        </p:nvSpPr>
        <p:spPr bwMode="auto">
          <a:xfrm>
            <a:off x="762000" y="4114800"/>
            <a:ext cx="2032000" cy="430887"/>
          </a:xfrm>
          <a:prstGeom prst="rect">
            <a:avLst/>
          </a:prstGeom>
          <a:noFill/>
          <a:ln w="9525">
            <a:noFill/>
            <a:miter lim="800000"/>
            <a:headEnd/>
            <a:tailEnd/>
          </a:ln>
        </p:spPr>
        <p:txBody>
          <a:bodyPr>
            <a:prstTxWarp prst="textNoShape">
              <a:avLst/>
            </a:prstTxWarp>
            <a:spAutoFit/>
          </a:bodyPr>
          <a:lstStyle/>
          <a:p>
            <a:pPr algn="ctr" defTabSz="457200"/>
            <a:r>
              <a:rPr lang="en-US" sz="2200" b="1" dirty="0">
                <a:solidFill>
                  <a:prstClr val="black"/>
                </a:solidFill>
                <a:latin typeface="Arial" panose="020B0604020202020204" pitchFamily="34" charset="0"/>
                <a:cs typeface="Arial" panose="020B0604020202020204" pitchFamily="34" charset="0"/>
              </a:rPr>
              <a:t>UC Irvine</a:t>
            </a:r>
          </a:p>
        </p:txBody>
      </p:sp>
      <p:pic>
        <p:nvPicPr>
          <p:cNvPr id="3074" name="Picture 2" descr="http://vector.me/files/images/5/6/56034/uc_davis_aggie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400" y="2743200"/>
            <a:ext cx="460013" cy="31441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uc berkeley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Arial" panose="020B0604020202020204" pitchFamily="34" charset="0"/>
            </a:endParaRPr>
          </a:p>
        </p:txBody>
      </p:sp>
      <p:sp>
        <p:nvSpPr>
          <p:cNvPr id="3" name="AutoShape 6" descr="Image result for uc berkeley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panose="020B0604020202020204" pitchFamily="34" charset="0"/>
              <a:cs typeface="Arial" panose="020B0604020202020204" pitchFamily="34" charset="0"/>
            </a:endParaRPr>
          </a:p>
        </p:txBody>
      </p:sp>
      <p:pic>
        <p:nvPicPr>
          <p:cNvPr id="3080" name="Picture 8" descr="https://upload.wikimedia.org/wikipedia/commons/thumb/1/17/University_of_California,_Berkeley_athletic_logo.svg/2000px-University_of_California,_Berkeley_athletic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0536" y="4831408"/>
            <a:ext cx="487908" cy="3905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s.graphiq.com/sites/default/files/728/media/images/University_of_California_San_Francisco_School_of_Medicine_UCSF_1258429_i0.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0" r="100000">
                        <a14:backgroundMark x1="20750" y1="73236" x2="20750" y2="73236"/>
                      </a14:backgroundRemoval>
                    </a14:imgEffect>
                  </a14:imgLayer>
                </a14:imgProps>
              </a:ext>
              <a:ext uri="{28A0092B-C50C-407E-A947-70E740481C1C}">
                <a14:useLocalDpi xmlns:a14="http://schemas.microsoft.com/office/drawing/2010/main" val="0"/>
              </a:ext>
            </a:extLst>
          </a:blip>
          <a:srcRect l="18476" t="27268" r="19556" b="26064"/>
          <a:stretch/>
        </p:blipFill>
        <p:spPr bwMode="auto">
          <a:xfrm>
            <a:off x="4724400" y="4648200"/>
            <a:ext cx="812800" cy="4197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cbsla.files.wordpress.com/2010/08/ucla-bruins-logo.gif?w=47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14662" y="4894975"/>
            <a:ext cx="371475" cy="41592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upload.wikimedia.org/wikipedia/en/2/28/Ucsc_fiatslu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04591" y="3357477"/>
            <a:ext cx="528017" cy="47625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s-media-cache-ak0.pinimg.com/originals/c9/d9/3c/c9d93c0daa63e8c4fb3d019af73929c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98773" y="4229103"/>
            <a:ext cx="339653" cy="466725"/>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9"/>
          <p:cNvSpPr txBox="1">
            <a:spLocks noChangeArrowheads="1"/>
          </p:cNvSpPr>
          <p:nvPr/>
        </p:nvSpPr>
        <p:spPr bwMode="auto">
          <a:xfrm>
            <a:off x="1151659" y="1747755"/>
            <a:ext cx="2398949" cy="430887"/>
          </a:xfrm>
          <a:prstGeom prst="rect">
            <a:avLst/>
          </a:prstGeom>
          <a:noFill/>
          <a:ln w="9525">
            <a:noFill/>
            <a:miter lim="800000"/>
            <a:headEnd/>
            <a:tailEnd/>
          </a:ln>
        </p:spPr>
        <p:txBody>
          <a:bodyPr wrap="square">
            <a:prstTxWarp prst="textNoShape">
              <a:avLst/>
            </a:prstTxWarp>
            <a:spAutoFit/>
          </a:bodyPr>
          <a:lstStyle/>
          <a:p>
            <a:pPr algn="ctr" defTabSz="457200"/>
            <a:r>
              <a:rPr lang="en-US" sz="2200" b="1" dirty="0">
                <a:solidFill>
                  <a:prstClr val="black"/>
                </a:solidFill>
                <a:latin typeface="Arial" panose="020B0604020202020204" pitchFamily="34" charset="0"/>
                <a:cs typeface="Arial" panose="020B0604020202020204" pitchFamily="34" charset="0"/>
              </a:rPr>
              <a:t>UC </a:t>
            </a:r>
            <a:r>
              <a:rPr lang="en-US" sz="2200" b="1" dirty="0" smtClean="0">
                <a:solidFill>
                  <a:prstClr val="black"/>
                </a:solidFill>
                <a:latin typeface="Arial" panose="020B0604020202020204" pitchFamily="34" charset="0"/>
                <a:cs typeface="Arial" panose="020B0604020202020204" pitchFamily="34" charset="0"/>
              </a:rPr>
              <a:t>San Diego</a:t>
            </a:r>
            <a:endParaRPr lang="en-US" sz="2200" b="1" dirty="0">
              <a:solidFill>
                <a:prstClr val="black"/>
              </a:solidFill>
              <a:latin typeface="Arial" panose="020B0604020202020204" pitchFamily="34" charset="0"/>
              <a:cs typeface="Arial" panose="020B0604020202020204" pitchFamily="34" charset="0"/>
            </a:endParaRPr>
          </a:p>
        </p:txBody>
      </p:sp>
      <p:sp>
        <p:nvSpPr>
          <p:cNvPr id="63" name="Text Box 24"/>
          <p:cNvSpPr txBox="1">
            <a:spLocks noChangeArrowheads="1"/>
          </p:cNvSpPr>
          <p:nvPr/>
        </p:nvSpPr>
        <p:spPr bwMode="auto">
          <a:xfrm>
            <a:off x="3102463" y="3466803"/>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7</a:t>
            </a:r>
            <a:r>
              <a:rPr lang="en-US" sz="2400" b="1" dirty="0" smtClean="0">
                <a:solidFill>
                  <a:prstClr val="black"/>
                </a:solidFill>
                <a:latin typeface="Arial" panose="020B0604020202020204" pitchFamily="34" charset="0"/>
                <a:cs typeface="Arial" panose="020B0604020202020204" pitchFamily="34" charset="0"/>
              </a:rPr>
              <a:t>.1%</a:t>
            </a:r>
            <a:endParaRPr lang="en-US" sz="2400" b="1" dirty="0">
              <a:solidFill>
                <a:prstClr val="black"/>
              </a:solidFill>
              <a:latin typeface="Arial" panose="020B0604020202020204" pitchFamily="34" charset="0"/>
              <a:cs typeface="Arial" panose="020B0604020202020204" pitchFamily="34" charset="0"/>
            </a:endParaRPr>
          </a:p>
        </p:txBody>
      </p:sp>
      <p:sp>
        <p:nvSpPr>
          <p:cNvPr id="64" name="Text Box 24"/>
          <p:cNvSpPr txBox="1">
            <a:spLocks noChangeArrowheads="1"/>
          </p:cNvSpPr>
          <p:nvPr/>
        </p:nvSpPr>
        <p:spPr bwMode="auto">
          <a:xfrm>
            <a:off x="3463081" y="2506066"/>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7</a:t>
            </a:r>
            <a:r>
              <a:rPr lang="en-US" sz="2400" b="1" dirty="0" smtClean="0">
                <a:solidFill>
                  <a:prstClr val="black"/>
                </a:solidFill>
                <a:latin typeface="Arial" panose="020B0604020202020204" pitchFamily="34" charset="0"/>
                <a:cs typeface="Arial" panose="020B0604020202020204" pitchFamily="34" charset="0"/>
              </a:rPr>
              <a:t>.1%</a:t>
            </a:r>
            <a:endParaRPr lang="en-US" sz="2400" b="1" dirty="0">
              <a:solidFill>
                <a:prstClr val="black"/>
              </a:solidFill>
              <a:latin typeface="Arial" panose="020B0604020202020204" pitchFamily="34" charset="0"/>
              <a:cs typeface="Arial" panose="020B0604020202020204" pitchFamily="34" charset="0"/>
            </a:endParaRPr>
          </a:p>
        </p:txBody>
      </p:sp>
      <p:sp>
        <p:nvSpPr>
          <p:cNvPr id="65" name="Text Box 24"/>
          <p:cNvSpPr txBox="1">
            <a:spLocks noChangeArrowheads="1"/>
          </p:cNvSpPr>
          <p:nvPr/>
        </p:nvSpPr>
        <p:spPr bwMode="auto">
          <a:xfrm>
            <a:off x="2917513" y="3998270"/>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7</a:t>
            </a:r>
            <a:r>
              <a:rPr lang="en-US" sz="2400" b="1" dirty="0" smtClean="0">
                <a:solidFill>
                  <a:prstClr val="black"/>
                </a:solidFill>
                <a:latin typeface="Arial" panose="020B0604020202020204" pitchFamily="34" charset="0"/>
                <a:cs typeface="Arial" panose="020B0604020202020204" pitchFamily="34" charset="0"/>
              </a:rPr>
              <a:t>.1%</a:t>
            </a:r>
            <a:endParaRPr lang="en-US" sz="2400" b="1" dirty="0">
              <a:solidFill>
                <a:prstClr val="black"/>
              </a:solidFill>
              <a:latin typeface="Arial" panose="020B0604020202020204" pitchFamily="34" charset="0"/>
              <a:cs typeface="Arial" panose="020B0604020202020204" pitchFamily="34" charset="0"/>
            </a:endParaRPr>
          </a:p>
        </p:txBody>
      </p:sp>
      <p:sp>
        <p:nvSpPr>
          <p:cNvPr id="66" name="Text Box 24"/>
          <p:cNvSpPr txBox="1">
            <a:spLocks noChangeArrowheads="1"/>
          </p:cNvSpPr>
          <p:nvPr/>
        </p:nvSpPr>
        <p:spPr bwMode="auto">
          <a:xfrm>
            <a:off x="3207709" y="4545687"/>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7</a:t>
            </a:r>
            <a:r>
              <a:rPr lang="en-US" sz="2400" b="1" dirty="0" smtClean="0">
                <a:solidFill>
                  <a:prstClr val="black"/>
                </a:solidFill>
                <a:latin typeface="Arial" panose="020B0604020202020204" pitchFamily="34" charset="0"/>
                <a:cs typeface="Arial" panose="020B0604020202020204" pitchFamily="34" charset="0"/>
              </a:rPr>
              <a:t>.1%</a:t>
            </a:r>
            <a:endParaRPr lang="en-US" sz="2400" b="1" dirty="0">
              <a:solidFill>
                <a:prstClr val="black"/>
              </a:solidFill>
              <a:latin typeface="Arial" panose="020B0604020202020204" pitchFamily="34" charset="0"/>
              <a:cs typeface="Arial" panose="020B0604020202020204" pitchFamily="34" charset="0"/>
            </a:endParaRPr>
          </a:p>
        </p:txBody>
      </p:sp>
      <p:sp>
        <p:nvSpPr>
          <p:cNvPr id="67" name="Text Box 24"/>
          <p:cNvSpPr txBox="1">
            <a:spLocks noChangeArrowheads="1"/>
          </p:cNvSpPr>
          <p:nvPr/>
        </p:nvSpPr>
        <p:spPr bwMode="auto">
          <a:xfrm>
            <a:off x="3523486" y="5286983"/>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7</a:t>
            </a:r>
            <a:r>
              <a:rPr lang="en-US" sz="2400" b="1" dirty="0" smtClean="0">
                <a:solidFill>
                  <a:prstClr val="black"/>
                </a:solidFill>
                <a:latin typeface="Arial" panose="020B0604020202020204" pitchFamily="34" charset="0"/>
                <a:cs typeface="Arial" panose="020B0604020202020204" pitchFamily="34" charset="0"/>
              </a:rPr>
              <a:t>.1%</a:t>
            </a:r>
            <a:endParaRPr lang="en-US" sz="2400" b="1" dirty="0">
              <a:solidFill>
                <a:prstClr val="black"/>
              </a:solidFill>
              <a:latin typeface="Arial" panose="020B0604020202020204" pitchFamily="34" charset="0"/>
              <a:cs typeface="Arial" panose="020B0604020202020204" pitchFamily="34" charset="0"/>
            </a:endParaRPr>
          </a:p>
        </p:txBody>
      </p:sp>
      <p:sp>
        <p:nvSpPr>
          <p:cNvPr id="4" name="AutoShape 2" descr="UC San Diego Triton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sp>
        <p:nvSpPr>
          <p:cNvPr id="5" name="AutoShape 4" descr="UC San Diego Triton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sp>
        <p:nvSpPr>
          <p:cNvPr id="6" name="AutoShape 6" descr="UC San Diego Triton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sp>
        <p:nvSpPr>
          <p:cNvPr id="7" name="AutoShape 8" descr="Image result for ucsd logo"/>
          <p:cNvSpPr>
            <a:spLocks noChangeAspect="1" noChangeArrowheads="1"/>
          </p:cNvSpPr>
          <p:nvPr/>
        </p:nvSpPr>
        <p:spPr bwMode="auto">
          <a:xfrm>
            <a:off x="155575" y="-2400300"/>
            <a:ext cx="6534150" cy="5010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sp>
        <p:nvSpPr>
          <p:cNvPr id="8" name="AutoShape 10" descr="Image result for ucsd logo"/>
          <p:cNvSpPr>
            <a:spLocks noChangeAspect="1" noChangeArrowheads="1"/>
          </p:cNvSpPr>
          <p:nvPr/>
        </p:nvSpPr>
        <p:spPr bwMode="auto">
          <a:xfrm>
            <a:off x="307975" y="-2247900"/>
            <a:ext cx="6534150" cy="5010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pic>
        <p:nvPicPr>
          <p:cNvPr id="60427" name="Picture 11"/>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70039"/>
                    </a14:imgEffect>
                  </a14:imgLayer>
                </a14:imgProps>
              </a:ext>
              <a:ext uri="{28A0092B-C50C-407E-A947-70E740481C1C}">
                <a14:useLocalDpi xmlns:a14="http://schemas.microsoft.com/office/drawing/2010/main" val="0"/>
              </a:ext>
            </a:extLst>
          </a:blip>
          <a:srcRect r="34305"/>
          <a:stretch/>
        </p:blipFill>
        <p:spPr bwMode="auto">
          <a:xfrm>
            <a:off x="3430625" y="2061409"/>
            <a:ext cx="455226" cy="52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8121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Placeholder 33"/>
          <p:cNvGraphicFramePr>
            <a:graphicFrameLocks noGrp="1"/>
          </p:cNvGraphicFramePr>
          <p:nvPr>
            <p:ph type="chart" idx="1"/>
            <p:extLst>
              <p:ext uri="{D42A27DB-BD31-4B8C-83A1-F6EECF244321}">
                <p14:modId xmlns:p14="http://schemas.microsoft.com/office/powerpoint/2010/main" val="2108012514"/>
              </p:ext>
            </p:extLst>
          </p:nvPr>
        </p:nvGraphicFramePr>
        <p:xfrm>
          <a:off x="1574800" y="1186602"/>
          <a:ext cx="5343063" cy="5014491"/>
        </p:xfrm>
        <a:graphic>
          <a:graphicData uri="http://schemas.openxmlformats.org/drawingml/2006/chart">
            <c:chart xmlns:c="http://schemas.openxmlformats.org/drawingml/2006/chart" xmlns:r="http://schemas.openxmlformats.org/officeDocument/2006/relationships" r:id="rId3"/>
          </a:graphicData>
        </a:graphic>
      </p:graphicFrame>
      <p:sp>
        <p:nvSpPr>
          <p:cNvPr id="46083" name="Rectangle 2"/>
          <p:cNvSpPr>
            <a:spLocks noGrp="1" noChangeArrowheads="1"/>
          </p:cNvSpPr>
          <p:nvPr>
            <p:ph type="title"/>
          </p:nvPr>
        </p:nvSpPr>
        <p:spPr>
          <a:xfrm>
            <a:off x="457200" y="147638"/>
            <a:ext cx="8229600" cy="825500"/>
          </a:xfrm>
        </p:spPr>
        <p:txBody>
          <a:bodyPr>
            <a:normAutofit/>
          </a:bodyPr>
          <a:lstStyle/>
          <a:p>
            <a:pPr eaLnBrk="1" hangingPunct="1"/>
            <a:r>
              <a:rPr lang="en-US" sz="3600" b="1" dirty="0" smtClean="0">
                <a:latin typeface="Arial" panose="020B0604020202020204" pitchFamily="34" charset="0"/>
                <a:cs typeface="Arial" panose="020B0604020202020204" pitchFamily="34" charset="0"/>
              </a:rPr>
              <a:t>ALS 8.3.1 total funding: </a:t>
            </a:r>
            <a:r>
              <a:rPr lang="en-US" sz="3600" b="1" dirty="0" smtClean="0">
                <a:latin typeface="Arial" panose="020B0604020202020204" pitchFamily="34" charset="0"/>
                <a:cs typeface="Arial" panose="020B0604020202020204" pitchFamily="34" charset="0"/>
              </a:rPr>
              <a:t>Sep 2017</a:t>
            </a:r>
            <a:endParaRPr lang="en-US" sz="3600" b="1" dirty="0">
              <a:latin typeface="Arial" panose="020B0604020202020204" pitchFamily="34" charset="0"/>
              <a:cs typeface="Arial" panose="020B0604020202020204" pitchFamily="34" charset="0"/>
            </a:endParaRPr>
          </a:p>
        </p:txBody>
      </p:sp>
      <p:sp>
        <p:nvSpPr>
          <p:cNvPr id="37" name="Text Box 37"/>
          <p:cNvSpPr txBox="1">
            <a:spLocks noChangeArrowheads="1"/>
          </p:cNvSpPr>
          <p:nvPr/>
        </p:nvSpPr>
        <p:spPr bwMode="auto">
          <a:xfrm>
            <a:off x="4177219" y="1909453"/>
            <a:ext cx="1241800" cy="430887"/>
          </a:xfrm>
          <a:prstGeom prst="rect">
            <a:avLst/>
          </a:prstGeom>
          <a:noFill/>
          <a:ln w="9525">
            <a:noFill/>
            <a:miter lim="800000"/>
            <a:headEnd/>
            <a:tailEnd/>
          </a:ln>
        </p:spPr>
        <p:txBody>
          <a:bodyPr wrap="square">
            <a:prstTxWarp prst="textNoShape">
              <a:avLst/>
            </a:prstTxWarp>
            <a:spAutoFit/>
          </a:bodyPr>
          <a:lstStyle/>
          <a:p>
            <a:pPr defTabSz="457200"/>
            <a:r>
              <a:rPr lang="en-US" sz="1100" b="1" dirty="0" smtClean="0">
                <a:solidFill>
                  <a:prstClr val="black"/>
                </a:solidFill>
                <a:latin typeface="Arial" panose="020B0604020202020204" pitchFamily="34" charset="0"/>
                <a:cs typeface="Arial" panose="020B0604020202020204" pitchFamily="34" charset="0"/>
              </a:rPr>
              <a:t>Inter-Agency</a:t>
            </a:r>
            <a:endParaRPr lang="en-US" sz="1100" b="1" dirty="0" smtClean="0">
              <a:solidFill>
                <a:prstClr val="black"/>
              </a:solidFill>
              <a:latin typeface="Arial" panose="020B0604020202020204" pitchFamily="34" charset="0"/>
              <a:cs typeface="Arial" panose="020B0604020202020204" pitchFamily="34" charset="0"/>
            </a:endParaRPr>
          </a:p>
          <a:p>
            <a:pPr defTabSz="457200"/>
            <a:r>
              <a:rPr lang="en-US" sz="1100" b="1" dirty="0" smtClean="0">
                <a:solidFill>
                  <a:prstClr val="black"/>
                </a:solidFill>
                <a:latin typeface="Arial" panose="020B0604020202020204" pitchFamily="34" charset="0"/>
                <a:cs typeface="Arial" panose="020B0604020202020204" pitchFamily="34" charset="0"/>
              </a:rPr>
              <a:t>Agreement</a:t>
            </a:r>
            <a:endParaRPr lang="en-US" sz="1100" b="1" dirty="0">
              <a:solidFill>
                <a:prstClr val="black"/>
              </a:solidFill>
              <a:latin typeface="Arial" panose="020B0604020202020204" pitchFamily="34" charset="0"/>
              <a:cs typeface="Arial" panose="020B0604020202020204" pitchFamily="34" charset="0"/>
            </a:endParaRPr>
          </a:p>
        </p:txBody>
      </p:sp>
      <p:sp>
        <p:nvSpPr>
          <p:cNvPr id="38" name="Text Box 22"/>
          <p:cNvSpPr txBox="1">
            <a:spLocks noChangeArrowheads="1"/>
          </p:cNvSpPr>
          <p:nvPr/>
        </p:nvSpPr>
        <p:spPr bwMode="auto">
          <a:xfrm>
            <a:off x="4177219" y="1500333"/>
            <a:ext cx="1154775" cy="461665"/>
          </a:xfrm>
          <a:prstGeom prst="rect">
            <a:avLst/>
          </a:prstGeom>
          <a:noFill/>
          <a:ln w="9525">
            <a:noFill/>
            <a:miter lim="800000"/>
            <a:headEnd/>
            <a:tailEnd/>
          </a:ln>
        </p:spPr>
        <p:txBody>
          <a:bodyPr wrap="squar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a:t>
            </a:r>
            <a:r>
              <a:rPr lang="en-US" sz="2400" b="1" dirty="0" smtClean="0">
                <a:solidFill>
                  <a:prstClr val="black"/>
                </a:solidFill>
                <a:latin typeface="Arial" panose="020B0604020202020204" pitchFamily="34" charset="0"/>
                <a:cs typeface="Arial" panose="020B0604020202020204" pitchFamily="34" charset="0"/>
              </a:rPr>
              <a:t>140k</a:t>
            </a:r>
            <a:endParaRPr lang="en-US" sz="2400" b="1" dirty="0">
              <a:solidFill>
                <a:prstClr val="black"/>
              </a:solidFill>
              <a:latin typeface="Arial" panose="020B0604020202020204" pitchFamily="34" charset="0"/>
              <a:cs typeface="Arial" panose="020B0604020202020204" pitchFamily="34" charset="0"/>
            </a:endParaRPr>
          </a:p>
        </p:txBody>
      </p:sp>
      <p:sp>
        <p:nvSpPr>
          <p:cNvPr id="40" name="Text Box 21"/>
          <p:cNvSpPr txBox="1">
            <a:spLocks noChangeArrowheads="1"/>
          </p:cNvSpPr>
          <p:nvPr/>
        </p:nvSpPr>
        <p:spPr bwMode="auto">
          <a:xfrm>
            <a:off x="4903773" y="5061677"/>
            <a:ext cx="1154775" cy="461665"/>
          </a:xfrm>
          <a:prstGeom prst="rect">
            <a:avLst/>
          </a:prstGeom>
          <a:noFill/>
          <a:ln w="9525">
            <a:noFill/>
            <a:miter lim="800000"/>
            <a:headEnd/>
            <a:tailEnd/>
          </a:ln>
        </p:spPr>
        <p:txBody>
          <a:bodyPr wrap="squar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$145k</a:t>
            </a:r>
            <a:endParaRPr lang="en-US" sz="2400" b="1" dirty="0">
              <a:solidFill>
                <a:prstClr val="black"/>
              </a:solidFill>
              <a:latin typeface="Arial" panose="020B0604020202020204" pitchFamily="34" charset="0"/>
              <a:cs typeface="Arial" panose="020B0604020202020204" pitchFamily="34" charset="0"/>
            </a:endParaRPr>
          </a:p>
        </p:txBody>
      </p:sp>
      <p:grpSp>
        <p:nvGrpSpPr>
          <p:cNvPr id="48" name="Group 27"/>
          <p:cNvGrpSpPr>
            <a:grpSpLocks noChangeAspect="1"/>
          </p:cNvGrpSpPr>
          <p:nvPr/>
        </p:nvGrpSpPr>
        <p:grpSpPr bwMode="auto">
          <a:xfrm>
            <a:off x="4649111" y="4283974"/>
            <a:ext cx="423958" cy="413491"/>
            <a:chOff x="2030" y="2820"/>
            <a:chExt cx="428" cy="426"/>
          </a:xfrm>
        </p:grpSpPr>
        <p:sp>
          <p:nvSpPr>
            <p:cNvPr id="49" name="AutoShape 6"/>
            <p:cNvSpPr>
              <a:spLocks noChangeAspect="1" noChangeArrowheads="1"/>
            </p:cNvSpPr>
            <p:nvPr/>
          </p:nvSpPr>
          <p:spPr bwMode="auto">
            <a:xfrm>
              <a:off x="2030" y="2820"/>
              <a:ext cx="428" cy="426"/>
            </a:xfrm>
            <a:prstGeom prst="flowChartConnector">
              <a:avLst/>
            </a:prstGeom>
            <a:solidFill>
              <a:srgbClr val="0000FF">
                <a:alpha val="79999"/>
              </a:srgbClr>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0" name="AutoShape 8"/>
            <p:cNvSpPr>
              <a:spLocks noChangeAspect="1" noChangeArrowheads="1"/>
            </p:cNvSpPr>
            <p:nvPr/>
          </p:nvSpPr>
          <p:spPr bwMode="auto">
            <a:xfrm>
              <a:off x="2215" y="2934"/>
              <a:ext cx="59" cy="59"/>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1" name="AutoShape 9"/>
            <p:cNvSpPr>
              <a:spLocks noChangeAspect="1" noChangeArrowheads="1"/>
            </p:cNvSpPr>
            <p:nvPr/>
          </p:nvSpPr>
          <p:spPr bwMode="auto">
            <a:xfrm>
              <a:off x="2263" y="2977"/>
              <a:ext cx="114" cy="114"/>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2" name="AutoShape 10"/>
            <p:cNvSpPr>
              <a:spLocks noChangeAspect="1" noChangeArrowheads="1"/>
            </p:cNvSpPr>
            <p:nvPr/>
          </p:nvSpPr>
          <p:spPr bwMode="auto">
            <a:xfrm>
              <a:off x="2215" y="3152"/>
              <a:ext cx="59" cy="59"/>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3" name="AutoShape 11"/>
            <p:cNvSpPr>
              <a:spLocks noChangeAspect="1" noChangeArrowheads="1"/>
            </p:cNvSpPr>
            <p:nvPr/>
          </p:nvSpPr>
          <p:spPr bwMode="auto">
            <a:xfrm>
              <a:off x="2215" y="3078"/>
              <a:ext cx="59" cy="59"/>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4" name="Line 12"/>
            <p:cNvSpPr>
              <a:spLocks noChangeAspect="1" noChangeShapeType="1"/>
            </p:cNvSpPr>
            <p:nvPr/>
          </p:nvSpPr>
          <p:spPr bwMode="auto">
            <a:xfrm>
              <a:off x="2248" y="2968"/>
              <a:ext cx="54" cy="44"/>
            </a:xfrm>
            <a:prstGeom prst="line">
              <a:avLst/>
            </a:prstGeom>
            <a:noFill/>
            <a:ln w="38100">
              <a:solidFill>
                <a:schemeClr val="bg1"/>
              </a:solidFill>
              <a:round/>
              <a:headEnd/>
              <a:tailEnd/>
            </a:ln>
          </p:spPr>
          <p:txBody>
            <a:bodyP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5" name="Line 13"/>
            <p:cNvSpPr>
              <a:spLocks noChangeAspect="1" noChangeShapeType="1"/>
            </p:cNvSpPr>
            <p:nvPr/>
          </p:nvSpPr>
          <p:spPr bwMode="auto">
            <a:xfrm flipV="1">
              <a:off x="2242" y="3036"/>
              <a:ext cx="69" cy="72"/>
            </a:xfrm>
            <a:prstGeom prst="line">
              <a:avLst/>
            </a:prstGeom>
            <a:noFill/>
            <a:ln w="38100">
              <a:solidFill>
                <a:schemeClr val="bg1"/>
              </a:solidFill>
              <a:round/>
              <a:headEnd/>
              <a:tailEnd/>
            </a:ln>
          </p:spPr>
          <p:txBody>
            <a:bodyP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6" name="Line 14"/>
            <p:cNvSpPr>
              <a:spLocks noChangeAspect="1" noChangeShapeType="1"/>
            </p:cNvSpPr>
            <p:nvPr/>
          </p:nvSpPr>
          <p:spPr bwMode="auto">
            <a:xfrm flipH="1" flipV="1">
              <a:off x="2244" y="3104"/>
              <a:ext cx="0" cy="80"/>
            </a:xfrm>
            <a:prstGeom prst="line">
              <a:avLst/>
            </a:prstGeom>
            <a:noFill/>
            <a:ln w="38100">
              <a:solidFill>
                <a:schemeClr val="bg1"/>
              </a:solidFill>
              <a:round/>
              <a:headEnd/>
              <a:tailEnd/>
            </a:ln>
          </p:spPr>
          <p:txBody>
            <a:bodyP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grpSp>
      <p:sp>
        <p:nvSpPr>
          <p:cNvPr id="58" name="Text Box 24"/>
          <p:cNvSpPr txBox="1">
            <a:spLocks noChangeArrowheads="1"/>
          </p:cNvSpPr>
          <p:nvPr/>
        </p:nvSpPr>
        <p:spPr bwMode="auto">
          <a:xfrm>
            <a:off x="3234064" y="3039249"/>
            <a:ext cx="964739" cy="461665"/>
          </a:xfrm>
          <a:prstGeom prst="rect">
            <a:avLst/>
          </a:prstGeom>
          <a:noFill/>
          <a:ln w="9525">
            <a:noFill/>
            <a:miter lim="800000"/>
            <a:headEnd/>
            <a:tailEnd/>
          </a:ln>
        </p:spPr>
        <p:txBody>
          <a:bodyPr wrap="squar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$405</a:t>
            </a:r>
            <a:endParaRPr lang="en-US" sz="2400" b="1" dirty="0">
              <a:solidFill>
                <a:prstClr val="black"/>
              </a:solidFill>
              <a:latin typeface="Arial" panose="020B0604020202020204" pitchFamily="34" charset="0"/>
              <a:cs typeface="Arial" panose="020B0604020202020204" pitchFamily="34" charset="0"/>
            </a:endParaRPr>
          </a:p>
        </p:txBody>
      </p:sp>
      <p:sp>
        <p:nvSpPr>
          <p:cNvPr id="60" name="Text Box 37"/>
          <p:cNvSpPr txBox="1">
            <a:spLocks noChangeArrowheads="1"/>
          </p:cNvSpPr>
          <p:nvPr/>
        </p:nvSpPr>
        <p:spPr bwMode="auto">
          <a:xfrm>
            <a:off x="4351445" y="4697360"/>
            <a:ext cx="1398091" cy="523220"/>
          </a:xfrm>
          <a:prstGeom prst="rect">
            <a:avLst/>
          </a:prstGeom>
          <a:noFill/>
          <a:ln w="9525">
            <a:noFill/>
            <a:miter lim="800000"/>
            <a:headEnd/>
            <a:tailEnd/>
          </a:ln>
        </p:spPr>
        <p:txBody>
          <a:bodyPr wrap="square">
            <a:prstTxWarp prst="textNoShape">
              <a:avLst/>
            </a:prstTxWarp>
            <a:spAutoFit/>
          </a:bodyPr>
          <a:lstStyle/>
          <a:p>
            <a:pPr algn="r" defTabSz="457200"/>
            <a:r>
              <a:rPr lang="en-US" sz="1400" b="1" dirty="0" err="1" smtClean="0">
                <a:solidFill>
                  <a:prstClr val="black"/>
                </a:solidFill>
                <a:latin typeface="Arial" panose="020B0604020202020204" pitchFamily="34" charset="0"/>
                <a:cs typeface="Arial" panose="020B0604020202020204" pitchFamily="34" charset="0"/>
              </a:rPr>
              <a:t>Plexxikon</a:t>
            </a:r>
            <a:endParaRPr lang="en-US" sz="1400" b="1" dirty="0">
              <a:solidFill>
                <a:prstClr val="black"/>
              </a:solidFill>
              <a:latin typeface="Arial" panose="020B0604020202020204" pitchFamily="34" charset="0"/>
              <a:cs typeface="Arial" panose="020B0604020202020204" pitchFamily="34" charset="0"/>
            </a:endParaRPr>
          </a:p>
          <a:p>
            <a:pPr algn="r" defTabSz="457200"/>
            <a:r>
              <a:rPr lang="en-US" sz="1400" b="1" dirty="0" smtClean="0">
                <a:solidFill>
                  <a:prstClr val="black"/>
                </a:solidFill>
                <a:latin typeface="Arial" panose="020B0604020202020204" pitchFamily="34" charset="0"/>
                <a:cs typeface="Arial" panose="020B0604020202020204" pitchFamily="34" charset="0"/>
              </a:rPr>
              <a:t>Inc.    </a:t>
            </a:r>
          </a:p>
        </p:txBody>
      </p:sp>
      <p:sp>
        <p:nvSpPr>
          <p:cNvPr id="46" name="Text Box 24"/>
          <p:cNvSpPr txBox="1">
            <a:spLocks noChangeArrowheads="1"/>
          </p:cNvSpPr>
          <p:nvPr/>
        </p:nvSpPr>
        <p:spPr bwMode="auto">
          <a:xfrm>
            <a:off x="2822174" y="1711660"/>
            <a:ext cx="1200952" cy="1200329"/>
          </a:xfrm>
          <a:prstGeom prst="rect">
            <a:avLst/>
          </a:prstGeom>
          <a:noFill/>
          <a:ln w="9525">
            <a:noFill/>
            <a:miter lim="800000"/>
            <a:headEnd/>
            <a:tailEnd/>
          </a:ln>
        </p:spPr>
        <p:txBody>
          <a:bodyPr wrap="square">
            <a:prstTxWarp prst="textNoShape">
              <a:avLst/>
            </a:prstTxWarp>
            <a:spAutoFit/>
          </a:bodyPr>
          <a:lstStyle/>
          <a:p>
            <a:pPr algn="r" defTabSz="457200"/>
            <a:r>
              <a:rPr lang="en-US" sz="2400" b="1" dirty="0" smtClean="0">
                <a:solidFill>
                  <a:prstClr val="black"/>
                </a:solidFill>
                <a:latin typeface="Arial" panose="020B0604020202020204" pitchFamily="34" charset="0"/>
                <a:cs typeface="Arial" panose="020B0604020202020204" pitchFamily="34" charset="0"/>
              </a:rPr>
              <a:t>UC</a:t>
            </a:r>
            <a:endParaRPr lang="en-US" sz="1400" b="1" dirty="0" smtClean="0">
              <a:solidFill>
                <a:prstClr val="black"/>
              </a:solidFill>
              <a:latin typeface="Arial" panose="020B0604020202020204" pitchFamily="34" charset="0"/>
              <a:cs typeface="Arial" panose="020B0604020202020204" pitchFamily="34" charset="0"/>
            </a:endParaRPr>
          </a:p>
          <a:p>
            <a:pPr algn="r" defTabSz="457200"/>
            <a:r>
              <a:rPr lang="en-US" sz="1200" b="1" dirty="0" smtClean="0">
                <a:solidFill>
                  <a:prstClr val="black"/>
                </a:solidFill>
                <a:latin typeface="Arial" panose="020B0604020202020204" pitchFamily="34" charset="0"/>
                <a:cs typeface="Arial" panose="020B0604020202020204" pitchFamily="34" charset="0"/>
              </a:rPr>
              <a:t>Office of the</a:t>
            </a:r>
          </a:p>
          <a:p>
            <a:pPr algn="r" defTabSz="457200"/>
            <a:r>
              <a:rPr lang="en-US" sz="1200" b="1" dirty="0" smtClean="0">
                <a:solidFill>
                  <a:prstClr val="black"/>
                </a:solidFill>
                <a:latin typeface="Arial" panose="020B0604020202020204" pitchFamily="34" charset="0"/>
                <a:cs typeface="Arial" panose="020B0604020202020204" pitchFamily="34" charset="0"/>
              </a:rPr>
              <a:t>President</a:t>
            </a:r>
          </a:p>
          <a:p>
            <a:pPr algn="r" defTabSz="457200"/>
            <a:r>
              <a:rPr lang="en-US" sz="2400" b="1" dirty="0" smtClean="0">
                <a:solidFill>
                  <a:prstClr val="black"/>
                </a:solidFill>
                <a:latin typeface="Arial" panose="020B0604020202020204" pitchFamily="34" charset="0"/>
                <a:cs typeface="Arial" panose="020B0604020202020204" pitchFamily="34" charset="0"/>
              </a:rPr>
              <a:t>MRPI</a:t>
            </a:r>
            <a:endParaRPr lang="en-US" sz="2400" b="1" dirty="0">
              <a:solidFill>
                <a:prstClr val="black"/>
              </a:solidFill>
              <a:latin typeface="Arial" panose="020B0604020202020204" pitchFamily="34" charset="0"/>
              <a:cs typeface="Arial" panose="020B0604020202020204" pitchFamily="34" charset="0"/>
            </a:endParaRPr>
          </a:p>
        </p:txBody>
      </p:sp>
      <p:sp>
        <p:nvSpPr>
          <p:cNvPr id="30" name="Text Box 24"/>
          <p:cNvSpPr txBox="1">
            <a:spLocks noChangeArrowheads="1"/>
          </p:cNvSpPr>
          <p:nvPr/>
        </p:nvSpPr>
        <p:spPr bwMode="auto">
          <a:xfrm>
            <a:off x="3994242" y="5518655"/>
            <a:ext cx="1154775" cy="461665"/>
          </a:xfrm>
          <a:prstGeom prst="rect">
            <a:avLst/>
          </a:prstGeom>
          <a:noFill/>
          <a:ln w="9525">
            <a:noFill/>
            <a:miter lim="800000"/>
            <a:headEnd/>
            <a:tailEnd/>
          </a:ln>
        </p:spPr>
        <p:txBody>
          <a:bodyPr wrap="squar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$156k</a:t>
            </a:r>
            <a:endParaRPr lang="en-US" sz="2400" b="1" dirty="0">
              <a:solidFill>
                <a:prstClr val="black"/>
              </a:solidFill>
              <a:latin typeface="Arial" panose="020B0604020202020204" pitchFamily="34" charset="0"/>
              <a:cs typeface="Arial" panose="020B0604020202020204" pitchFamily="34" charset="0"/>
            </a:endParaRPr>
          </a:p>
        </p:txBody>
      </p:sp>
      <p:sp>
        <p:nvSpPr>
          <p:cNvPr id="2" name="AutoShape 4" descr="Image result for uc berkeley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Arial" panose="020B0604020202020204" pitchFamily="34" charset="0"/>
            </a:endParaRPr>
          </a:p>
        </p:txBody>
      </p:sp>
      <p:sp>
        <p:nvSpPr>
          <p:cNvPr id="3" name="AutoShape 6" descr="Image result for uc berkeley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panose="020B0604020202020204" pitchFamily="34" charset="0"/>
              <a:cs typeface="Arial" panose="020B0604020202020204" pitchFamily="34" charset="0"/>
            </a:endParaRPr>
          </a:p>
        </p:txBody>
      </p:sp>
      <p:pic>
        <p:nvPicPr>
          <p:cNvPr id="3082" name="Picture 10" descr="https://s.graphiq.com/sites/default/files/728/media/images/University_of_California_San_Francisco_School_of_Medicine_UCSF_1258429_i0.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backgroundMark x1="20750" y1="73236" x2="20750" y2="73236"/>
                      </a14:backgroundRemoval>
                    </a14:imgEffect>
                  </a14:imgLayer>
                </a14:imgProps>
              </a:ext>
              <a:ext uri="{28A0092B-C50C-407E-A947-70E740481C1C}">
                <a14:useLocalDpi xmlns:a14="http://schemas.microsoft.com/office/drawing/2010/main" val="0"/>
              </a:ext>
            </a:extLst>
          </a:blip>
          <a:srcRect l="18476" t="27268" r="19556" b="26064"/>
          <a:stretch/>
        </p:blipFill>
        <p:spPr bwMode="auto">
          <a:xfrm>
            <a:off x="4143683" y="4854329"/>
            <a:ext cx="576423" cy="29766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UC San Diego Triton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sp>
        <p:nvSpPr>
          <p:cNvPr id="5" name="AutoShape 4" descr="UC San Diego Triton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sp>
        <p:nvSpPr>
          <p:cNvPr id="7" name="AutoShape 8" descr="Image result for ucsd logo"/>
          <p:cNvSpPr>
            <a:spLocks noChangeAspect="1" noChangeArrowheads="1"/>
          </p:cNvSpPr>
          <p:nvPr/>
        </p:nvSpPr>
        <p:spPr bwMode="auto">
          <a:xfrm>
            <a:off x="155575" y="-2400300"/>
            <a:ext cx="6534150" cy="5010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sp>
        <p:nvSpPr>
          <p:cNvPr id="8" name="AutoShape 10" descr="Image result for ucsd logo"/>
          <p:cNvSpPr>
            <a:spLocks noChangeAspect="1" noChangeArrowheads="1"/>
          </p:cNvSpPr>
          <p:nvPr/>
        </p:nvSpPr>
        <p:spPr bwMode="auto">
          <a:xfrm>
            <a:off x="307975" y="-2247900"/>
            <a:ext cx="6534150" cy="5010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grpSp>
        <p:nvGrpSpPr>
          <p:cNvPr id="10" name="Group 9"/>
          <p:cNvGrpSpPr/>
          <p:nvPr/>
        </p:nvGrpSpPr>
        <p:grpSpPr>
          <a:xfrm>
            <a:off x="6842125" y="5116726"/>
            <a:ext cx="1494548" cy="1074154"/>
            <a:chOff x="6842125" y="5116726"/>
            <a:chExt cx="1494548" cy="1074154"/>
          </a:xfrm>
        </p:grpSpPr>
        <p:pic>
          <p:nvPicPr>
            <p:cNvPr id="35" name="Picture 41" descr="Link: Energy home page">
              <a:hlinkClick r:id="rId6"/>
            </p:cNvPr>
            <p:cNvPicPr>
              <a:picLocks noChangeAspect="1" noChangeArrowheads="1"/>
            </p:cNvPicPr>
            <p:nvPr/>
          </p:nvPicPr>
          <p:blipFill>
            <a:blip r:embed="rId7"/>
            <a:srcRect r="56502"/>
            <a:stretch>
              <a:fillRect/>
            </a:stretch>
          </p:blipFill>
          <p:spPr bwMode="auto">
            <a:xfrm>
              <a:off x="6842125" y="5670380"/>
              <a:ext cx="1494548" cy="520500"/>
            </a:xfrm>
            <a:prstGeom prst="rect">
              <a:avLst/>
            </a:prstGeom>
            <a:noFill/>
            <a:ln w="9525">
              <a:noFill/>
              <a:miter lim="800000"/>
              <a:headEnd/>
              <a:tailEnd/>
            </a:ln>
          </p:spPr>
        </p:pic>
        <p:sp>
          <p:nvSpPr>
            <p:cNvPr id="57" name="Text Box 21"/>
            <p:cNvSpPr txBox="1">
              <a:spLocks noChangeArrowheads="1"/>
            </p:cNvSpPr>
            <p:nvPr/>
          </p:nvSpPr>
          <p:spPr bwMode="auto">
            <a:xfrm>
              <a:off x="7325544" y="5116726"/>
              <a:ext cx="527709"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a:t>
              </a:r>
              <a:r>
                <a:rPr lang="en-US" sz="2400" b="1" dirty="0" smtClean="0">
                  <a:solidFill>
                    <a:prstClr val="black"/>
                  </a:solidFill>
                  <a:latin typeface="Arial" panose="020B0604020202020204" pitchFamily="34" charset="0"/>
                  <a:cs typeface="Arial" panose="020B0604020202020204" pitchFamily="34" charset="0"/>
                </a:rPr>
                <a:t>0</a:t>
              </a:r>
              <a:endParaRPr lang="en-US" sz="2400" b="1" dirty="0">
                <a:solidFill>
                  <a:prstClr val="black"/>
                </a:solidFill>
                <a:latin typeface="Arial" panose="020B0604020202020204" pitchFamily="34" charset="0"/>
                <a:cs typeface="Arial" panose="020B0604020202020204" pitchFamily="34" charset="0"/>
              </a:endParaRPr>
            </a:p>
          </p:txBody>
        </p:sp>
      </p:grpSp>
      <p:pic>
        <p:nvPicPr>
          <p:cNvPr id="53252" name="Picture 4" descr="https://thebottomline.as.ucsb.edu/wp-content/uploads/2012/05/ucop.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5667" y1="84000" x2="45667" y2="84000"/>
                        <a14:foregroundMark x1="55333" y1="84000" x2="55333" y2="84000"/>
                        <a14:foregroundMark x1="17667" y1="46667" x2="17667" y2="46667"/>
                      </a14:backgroundRemoval>
                    </a14:imgEffect>
                  </a14:imgLayer>
                </a14:imgProps>
              </a:ext>
              <a:ext uri="{28A0092B-C50C-407E-A947-70E740481C1C}">
                <a14:useLocalDpi xmlns:a14="http://schemas.microsoft.com/office/drawing/2010/main" val="0"/>
              </a:ext>
            </a:extLst>
          </a:blip>
          <a:srcRect/>
          <a:stretch>
            <a:fillRect/>
          </a:stretch>
        </p:blipFill>
        <p:spPr bwMode="auto">
          <a:xfrm>
            <a:off x="2182509" y="2320979"/>
            <a:ext cx="962185" cy="962185"/>
          </a:xfrm>
          <a:prstGeom prst="rect">
            <a:avLst/>
          </a:prstGeom>
          <a:noFill/>
          <a:extLst>
            <a:ext uri="{909E8E84-426E-40DD-AFC4-6F175D3DCCD1}">
              <a14:hiddenFill xmlns:a14="http://schemas.microsoft.com/office/drawing/2010/main">
                <a:solidFill>
                  <a:srgbClr val="FFFFFF"/>
                </a:solidFill>
              </a14:hiddenFill>
            </a:ext>
          </a:extLst>
        </p:spPr>
      </p:pic>
      <p:sp>
        <p:nvSpPr>
          <p:cNvPr id="68" name="Text Box 24"/>
          <p:cNvSpPr txBox="1">
            <a:spLocks noChangeArrowheads="1"/>
          </p:cNvSpPr>
          <p:nvPr/>
        </p:nvSpPr>
        <p:spPr bwMode="auto">
          <a:xfrm>
            <a:off x="5182884" y="2210491"/>
            <a:ext cx="1154775" cy="461665"/>
          </a:xfrm>
          <a:prstGeom prst="rect">
            <a:avLst/>
          </a:prstGeom>
          <a:noFill/>
          <a:ln w="9525">
            <a:noFill/>
            <a:miter lim="800000"/>
            <a:headEnd/>
            <a:tailEnd/>
          </a:ln>
        </p:spPr>
        <p:txBody>
          <a:bodyPr wrap="squar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a:t>
            </a:r>
            <a:r>
              <a:rPr lang="en-US" sz="2400" b="1" dirty="0" smtClean="0">
                <a:solidFill>
                  <a:prstClr val="black"/>
                </a:solidFill>
                <a:latin typeface="Arial" panose="020B0604020202020204" pitchFamily="34" charset="0"/>
                <a:cs typeface="Arial" panose="020B0604020202020204" pitchFamily="34" charset="0"/>
              </a:rPr>
              <a:t>212k</a:t>
            </a:r>
            <a:endParaRPr lang="en-US" sz="2400" b="1" dirty="0">
              <a:solidFill>
                <a:prstClr val="black"/>
              </a:solidFill>
              <a:latin typeface="Arial" panose="020B0604020202020204" pitchFamily="34" charset="0"/>
              <a:cs typeface="Arial" panose="020B0604020202020204" pitchFamily="34" charset="0"/>
            </a:endParaRPr>
          </a:p>
        </p:txBody>
      </p:sp>
      <p:pic>
        <p:nvPicPr>
          <p:cNvPr id="53254" name="Picture 6" descr="Image result for nigm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9508" y="2940570"/>
            <a:ext cx="1319761" cy="831449"/>
          </a:xfrm>
          <a:prstGeom prst="rect">
            <a:avLst/>
          </a:prstGeom>
          <a:noFill/>
          <a:extLst>
            <a:ext uri="{909E8E84-426E-40DD-AFC4-6F175D3DCCD1}">
              <a14:hiddenFill xmlns:a14="http://schemas.microsoft.com/office/drawing/2010/main">
                <a:solidFill>
                  <a:srgbClr val="FFFFFF"/>
                </a:solidFill>
              </a14:hiddenFill>
            </a:ext>
          </a:extLst>
        </p:spPr>
      </p:pic>
      <p:sp>
        <p:nvSpPr>
          <p:cNvPr id="69" name="Text Box 24"/>
          <p:cNvSpPr txBox="1">
            <a:spLocks noChangeArrowheads="1"/>
          </p:cNvSpPr>
          <p:nvPr/>
        </p:nvSpPr>
        <p:spPr bwMode="auto">
          <a:xfrm>
            <a:off x="4035512" y="5180101"/>
            <a:ext cx="1037557" cy="338554"/>
          </a:xfrm>
          <a:prstGeom prst="rect">
            <a:avLst/>
          </a:prstGeom>
          <a:noFill/>
          <a:ln w="9525">
            <a:noFill/>
            <a:miter lim="800000"/>
            <a:headEnd/>
            <a:tailEnd/>
          </a:ln>
        </p:spPr>
        <p:txBody>
          <a:bodyPr wrap="square">
            <a:prstTxWarp prst="textNoShape">
              <a:avLst/>
            </a:prstTxWarp>
            <a:spAutoFit/>
          </a:bodyPr>
          <a:lstStyle/>
          <a:p>
            <a:pPr defTabSz="457200"/>
            <a:r>
              <a:rPr lang="en-US" sz="1600" b="1" dirty="0" smtClean="0">
                <a:solidFill>
                  <a:prstClr val="black"/>
                </a:solidFill>
                <a:latin typeface="Arial" panose="020B0604020202020204" pitchFamily="34" charset="0"/>
                <a:cs typeface="Arial" panose="020B0604020202020204" pitchFamily="34" charset="0"/>
              </a:rPr>
              <a:t>Sandler</a:t>
            </a:r>
            <a:endParaRPr lang="en-US" sz="1600" b="1"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4832364" y="2601099"/>
            <a:ext cx="1403419" cy="276999"/>
          </a:xfrm>
          <a:prstGeom prst="rect">
            <a:avLst/>
          </a:prstGeom>
        </p:spPr>
        <p:txBody>
          <a:bodyPr wrap="square">
            <a:spAutoFit/>
          </a:bodyPr>
          <a:lstStyle/>
          <a:p>
            <a:pPr fontAlgn="base">
              <a:spcBef>
                <a:spcPct val="0"/>
              </a:spcBef>
              <a:spcAft>
                <a:spcPct val="0"/>
              </a:spcAft>
            </a:pPr>
            <a:r>
              <a:rPr lang="en-US" sz="1200" dirty="0" smtClean="0">
                <a:solidFill>
                  <a:prstClr val="black"/>
                </a:solidFill>
                <a:latin typeface="Arial" charset="0"/>
              </a:rPr>
              <a:t>R01 GM124149</a:t>
            </a:r>
            <a:endParaRPr lang="en-US" dirty="0">
              <a:solidFill>
                <a:prstClr val="black"/>
              </a:solidFill>
              <a:latin typeface="Arial" charset="0"/>
            </a:endParaRPr>
          </a:p>
        </p:txBody>
      </p:sp>
      <p:sp>
        <p:nvSpPr>
          <p:cNvPr id="70" name="Text Box 24"/>
          <p:cNvSpPr txBox="1">
            <a:spLocks noChangeArrowheads="1"/>
          </p:cNvSpPr>
          <p:nvPr/>
        </p:nvSpPr>
        <p:spPr bwMode="auto">
          <a:xfrm>
            <a:off x="2689805" y="5056990"/>
            <a:ext cx="1154775" cy="461665"/>
          </a:xfrm>
          <a:prstGeom prst="rect">
            <a:avLst/>
          </a:prstGeom>
          <a:noFill/>
          <a:ln w="9525">
            <a:noFill/>
            <a:miter lim="800000"/>
            <a:headEnd/>
            <a:tailEnd/>
          </a:ln>
        </p:spPr>
        <p:txBody>
          <a:bodyPr wrap="squar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$480k</a:t>
            </a:r>
            <a:endParaRPr lang="en-US" sz="2400" b="1" dirty="0">
              <a:solidFill>
                <a:prstClr val="black"/>
              </a:solidFill>
              <a:latin typeface="Arial" panose="020B0604020202020204" pitchFamily="34" charset="0"/>
              <a:cs typeface="Arial" panose="020B0604020202020204" pitchFamily="34" charset="0"/>
            </a:endParaRPr>
          </a:p>
        </p:txBody>
      </p:sp>
      <p:sp>
        <p:nvSpPr>
          <p:cNvPr id="71" name="Text Box 24"/>
          <p:cNvSpPr txBox="1">
            <a:spLocks noChangeArrowheads="1"/>
          </p:cNvSpPr>
          <p:nvPr/>
        </p:nvSpPr>
        <p:spPr bwMode="auto">
          <a:xfrm>
            <a:off x="2220933" y="4147170"/>
            <a:ext cx="1623647" cy="646331"/>
          </a:xfrm>
          <a:prstGeom prst="rect">
            <a:avLst/>
          </a:prstGeom>
          <a:noFill/>
          <a:ln w="9525">
            <a:noFill/>
            <a:miter lim="800000"/>
            <a:headEnd/>
            <a:tailEnd/>
          </a:ln>
        </p:spPr>
        <p:txBody>
          <a:bodyPr wrap="squar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LBNL</a:t>
            </a:r>
          </a:p>
          <a:p>
            <a:pPr defTabSz="457200"/>
            <a:r>
              <a:rPr lang="en-US" sz="1200" b="1" dirty="0">
                <a:solidFill>
                  <a:prstClr val="black"/>
                </a:solidFill>
                <a:latin typeface="Arial" panose="020B0604020202020204" pitchFamily="34" charset="0"/>
                <a:cs typeface="Arial" panose="020B0604020202020204" pitchFamily="34" charset="0"/>
              </a:rPr>
              <a:t>f</a:t>
            </a:r>
            <a:r>
              <a:rPr lang="en-US" sz="1200" b="1" dirty="0" smtClean="0">
                <a:solidFill>
                  <a:prstClr val="black"/>
                </a:solidFill>
                <a:latin typeface="Arial" panose="020B0604020202020204" pitchFamily="34" charset="0"/>
                <a:cs typeface="Arial" panose="020B0604020202020204" pitchFamily="34" charset="0"/>
              </a:rPr>
              <a:t>ull-cost recovery</a:t>
            </a:r>
            <a:endParaRPr lang="en-US" sz="1200" b="1" dirty="0">
              <a:solidFill>
                <a:prstClr val="black"/>
              </a:solidFill>
              <a:latin typeface="Arial" panose="020B0604020202020204" pitchFamily="34" charset="0"/>
              <a:cs typeface="Arial" panose="020B0604020202020204" pitchFamily="34" charset="0"/>
            </a:endParaRPr>
          </a:p>
        </p:txBody>
      </p:sp>
      <p:pic>
        <p:nvPicPr>
          <p:cNvPr id="53256" name="Picture 8" descr="Image result for lbl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86970" y="3783716"/>
            <a:ext cx="766495" cy="479059"/>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3254" y="5815265"/>
            <a:ext cx="6061801" cy="1015663"/>
          </a:xfrm>
          <a:prstGeom prst="rect">
            <a:avLst/>
          </a:prstGeom>
          <a:noFill/>
        </p:spPr>
        <p:txBody>
          <a:bodyPr wrap="square" rtlCol="0">
            <a:spAutoFit/>
          </a:bodyPr>
          <a:lstStyle/>
          <a:p>
            <a:pPr fontAlgn="base">
              <a:spcBef>
                <a:spcPct val="0"/>
              </a:spcBef>
              <a:spcAft>
                <a:spcPct val="0"/>
              </a:spcAft>
            </a:pPr>
            <a:r>
              <a:rPr lang="en-US" sz="2000" dirty="0" smtClean="0">
                <a:solidFill>
                  <a:prstClr val="black"/>
                </a:solidFill>
                <a:latin typeface="Arial" charset="0"/>
              </a:rPr>
              <a:t>LBNL overhead</a:t>
            </a:r>
          </a:p>
          <a:p>
            <a:pPr fontAlgn="base">
              <a:spcBef>
                <a:spcPct val="0"/>
              </a:spcBef>
              <a:spcAft>
                <a:spcPct val="0"/>
              </a:spcAft>
            </a:pPr>
            <a:r>
              <a:rPr lang="en-US" sz="2000" dirty="0">
                <a:solidFill>
                  <a:prstClr val="black"/>
                </a:solidFill>
                <a:latin typeface="Arial" charset="0"/>
              </a:rPr>
              <a:t>m</a:t>
            </a:r>
            <a:r>
              <a:rPr lang="en-US" sz="2000" dirty="0" smtClean="0">
                <a:solidFill>
                  <a:prstClr val="black"/>
                </a:solidFill>
                <a:latin typeface="Arial" charset="0"/>
              </a:rPr>
              <a:t>ust be paid out of unrestricted funds</a:t>
            </a:r>
          </a:p>
          <a:p>
            <a:pPr fontAlgn="base">
              <a:spcBef>
                <a:spcPct val="0"/>
              </a:spcBef>
              <a:spcAft>
                <a:spcPct val="0"/>
              </a:spcAft>
            </a:pPr>
            <a:r>
              <a:rPr lang="en-US" sz="2000" dirty="0" smtClean="0">
                <a:solidFill>
                  <a:prstClr val="black"/>
                </a:solidFill>
                <a:latin typeface="Arial" charset="0"/>
              </a:rPr>
              <a:t>Deputy Director Horst Simon awarded: Jul 26 2017</a:t>
            </a:r>
          </a:p>
        </p:txBody>
      </p:sp>
      <p:sp>
        <p:nvSpPr>
          <p:cNvPr id="39" name="Rectangle 38"/>
          <p:cNvSpPr/>
          <p:nvPr/>
        </p:nvSpPr>
        <p:spPr>
          <a:xfrm>
            <a:off x="5119508" y="4040641"/>
            <a:ext cx="1403419" cy="276999"/>
          </a:xfrm>
          <a:prstGeom prst="rect">
            <a:avLst/>
          </a:prstGeom>
        </p:spPr>
        <p:txBody>
          <a:bodyPr wrap="square">
            <a:spAutoFit/>
          </a:bodyPr>
          <a:lstStyle/>
          <a:p>
            <a:pPr fontAlgn="base">
              <a:spcBef>
                <a:spcPct val="0"/>
              </a:spcBef>
              <a:spcAft>
                <a:spcPct val="0"/>
              </a:spcAft>
            </a:pPr>
            <a:r>
              <a:rPr lang="en-US" sz="1200" dirty="0" smtClean="0">
                <a:solidFill>
                  <a:prstClr val="black"/>
                </a:solidFill>
                <a:latin typeface="Arial" charset="0"/>
              </a:rPr>
              <a:t>P30 GM124169</a:t>
            </a:r>
            <a:endParaRPr lang="en-US" dirty="0">
              <a:solidFill>
                <a:prstClr val="black"/>
              </a:solidFill>
              <a:latin typeface="Arial" charset="0"/>
            </a:endParaRPr>
          </a:p>
        </p:txBody>
      </p:sp>
      <p:sp>
        <p:nvSpPr>
          <p:cNvPr id="41" name="Text Box 37"/>
          <p:cNvSpPr txBox="1">
            <a:spLocks noChangeArrowheads="1"/>
          </p:cNvSpPr>
          <p:nvPr/>
        </p:nvSpPr>
        <p:spPr bwMode="auto">
          <a:xfrm>
            <a:off x="4832364" y="3776476"/>
            <a:ext cx="1814744" cy="369332"/>
          </a:xfrm>
          <a:prstGeom prst="rect">
            <a:avLst/>
          </a:prstGeom>
          <a:noFill/>
          <a:ln w="9525">
            <a:noFill/>
            <a:miter lim="800000"/>
            <a:headEnd/>
            <a:tailEnd/>
          </a:ln>
        </p:spPr>
        <p:txBody>
          <a:bodyPr wrap="square">
            <a:prstTxWarp prst="textNoShape">
              <a:avLst/>
            </a:prstTxWarp>
            <a:spAutoFit/>
          </a:bodyPr>
          <a:lstStyle/>
          <a:p>
            <a:pPr defTabSz="457200"/>
            <a:r>
              <a:rPr lang="en-US" b="1" dirty="0" smtClean="0">
                <a:solidFill>
                  <a:prstClr val="black"/>
                </a:solidFill>
                <a:latin typeface="Arial" panose="020B0604020202020204" pitchFamily="34" charset="0"/>
                <a:cs typeface="Arial" panose="020B0604020202020204" pitchFamily="34" charset="0"/>
              </a:rPr>
              <a:t>ALS-ENABLE</a:t>
            </a:r>
            <a:endParaRPr lang="en-US" b="1" dirty="0">
              <a:solidFill>
                <a:prstClr val="black"/>
              </a:solidFill>
              <a:latin typeface="Arial" panose="020B0604020202020204" pitchFamily="34" charset="0"/>
              <a:cs typeface="Arial" panose="020B0604020202020204" pitchFamily="34" charset="0"/>
            </a:endParaRPr>
          </a:p>
        </p:txBody>
      </p:sp>
      <p:sp>
        <p:nvSpPr>
          <p:cNvPr id="42" name="Rectangle 41"/>
          <p:cNvSpPr/>
          <p:nvPr/>
        </p:nvSpPr>
        <p:spPr>
          <a:xfrm>
            <a:off x="4234663" y="3053688"/>
            <a:ext cx="758172" cy="276999"/>
          </a:xfrm>
          <a:prstGeom prst="rect">
            <a:avLst/>
          </a:prstGeom>
        </p:spPr>
        <p:txBody>
          <a:bodyPr wrap="square">
            <a:spAutoFit/>
          </a:bodyPr>
          <a:lstStyle/>
          <a:p>
            <a:pPr fontAlgn="base">
              <a:spcBef>
                <a:spcPct val="0"/>
              </a:spcBef>
              <a:spcAft>
                <a:spcPct val="0"/>
              </a:spcAft>
            </a:pPr>
            <a:r>
              <a:rPr lang="en-US" sz="1200" b="1" dirty="0" smtClean="0">
                <a:solidFill>
                  <a:prstClr val="black"/>
                </a:solidFill>
                <a:latin typeface="Arial" charset="0"/>
              </a:rPr>
              <a:t>Holton</a:t>
            </a:r>
            <a:endParaRPr lang="en-US" b="1" dirty="0">
              <a:solidFill>
                <a:prstClr val="black"/>
              </a:solidFill>
              <a:latin typeface="Arial" charset="0"/>
            </a:endParaRPr>
          </a:p>
        </p:txBody>
      </p:sp>
      <p:sp>
        <p:nvSpPr>
          <p:cNvPr id="43" name="Rectangle 42"/>
          <p:cNvSpPr/>
          <p:nvPr/>
        </p:nvSpPr>
        <p:spPr>
          <a:xfrm>
            <a:off x="4485966" y="3576969"/>
            <a:ext cx="758172" cy="276999"/>
          </a:xfrm>
          <a:prstGeom prst="rect">
            <a:avLst/>
          </a:prstGeom>
        </p:spPr>
        <p:txBody>
          <a:bodyPr wrap="square">
            <a:spAutoFit/>
          </a:bodyPr>
          <a:lstStyle/>
          <a:p>
            <a:pPr fontAlgn="base">
              <a:spcBef>
                <a:spcPct val="0"/>
              </a:spcBef>
              <a:spcAft>
                <a:spcPct val="0"/>
              </a:spcAft>
            </a:pPr>
            <a:r>
              <a:rPr lang="en-US" sz="1200" b="1" dirty="0" smtClean="0">
                <a:solidFill>
                  <a:prstClr val="black"/>
                </a:solidFill>
                <a:latin typeface="Arial" charset="0"/>
              </a:rPr>
              <a:t>Adams</a:t>
            </a:r>
            <a:endParaRPr lang="en-US" b="1" dirty="0">
              <a:solidFill>
                <a:prstClr val="black"/>
              </a:solidFill>
              <a:latin typeface="Arial" charset="0"/>
            </a:endParaRPr>
          </a:p>
        </p:txBody>
      </p:sp>
      <p:sp>
        <p:nvSpPr>
          <p:cNvPr id="44" name="Rectangle 43"/>
          <p:cNvSpPr/>
          <p:nvPr/>
        </p:nvSpPr>
        <p:spPr>
          <a:xfrm>
            <a:off x="4032871" y="4563032"/>
            <a:ext cx="758172" cy="276999"/>
          </a:xfrm>
          <a:prstGeom prst="rect">
            <a:avLst/>
          </a:prstGeom>
        </p:spPr>
        <p:txBody>
          <a:bodyPr wrap="square">
            <a:spAutoFit/>
          </a:bodyPr>
          <a:lstStyle/>
          <a:p>
            <a:pPr fontAlgn="base">
              <a:spcBef>
                <a:spcPct val="0"/>
              </a:spcBef>
              <a:spcAft>
                <a:spcPct val="0"/>
              </a:spcAft>
            </a:pPr>
            <a:r>
              <a:rPr lang="en-US" sz="1200" b="1" dirty="0" smtClean="0">
                <a:solidFill>
                  <a:prstClr val="black"/>
                </a:solidFill>
                <a:latin typeface="Arial" charset="0"/>
              </a:rPr>
              <a:t>Stroud</a:t>
            </a:r>
            <a:endParaRPr lang="en-US" b="1" dirty="0">
              <a:solidFill>
                <a:prstClr val="black"/>
              </a:solidFill>
              <a:latin typeface="Arial" charset="0"/>
            </a:endParaRPr>
          </a:p>
        </p:txBody>
      </p:sp>
      <p:sp>
        <p:nvSpPr>
          <p:cNvPr id="47" name="Rectangle 46"/>
          <p:cNvSpPr/>
          <p:nvPr/>
        </p:nvSpPr>
        <p:spPr>
          <a:xfrm>
            <a:off x="3337348" y="2762250"/>
            <a:ext cx="758172" cy="276999"/>
          </a:xfrm>
          <a:prstGeom prst="rect">
            <a:avLst/>
          </a:prstGeom>
        </p:spPr>
        <p:txBody>
          <a:bodyPr wrap="square">
            <a:spAutoFit/>
          </a:bodyPr>
          <a:lstStyle/>
          <a:p>
            <a:pPr fontAlgn="base">
              <a:spcBef>
                <a:spcPct val="0"/>
              </a:spcBef>
              <a:spcAft>
                <a:spcPct val="0"/>
              </a:spcAft>
            </a:pPr>
            <a:r>
              <a:rPr lang="en-US" sz="1200" b="1" dirty="0" smtClean="0">
                <a:solidFill>
                  <a:prstClr val="black"/>
                </a:solidFill>
                <a:latin typeface="Arial" charset="0"/>
              </a:rPr>
              <a:t>Stroud</a:t>
            </a:r>
            <a:endParaRPr lang="en-US" b="1" dirty="0">
              <a:solidFill>
                <a:prstClr val="black"/>
              </a:solidFill>
              <a:latin typeface="Arial" charset="0"/>
            </a:endParaRPr>
          </a:p>
        </p:txBody>
      </p:sp>
      <p:sp>
        <p:nvSpPr>
          <p:cNvPr id="59" name="Text Box 24"/>
          <p:cNvSpPr txBox="1">
            <a:spLocks noChangeArrowheads="1"/>
          </p:cNvSpPr>
          <p:nvPr/>
        </p:nvSpPr>
        <p:spPr bwMode="auto">
          <a:xfrm>
            <a:off x="5419019" y="4235800"/>
            <a:ext cx="1154775" cy="461665"/>
          </a:xfrm>
          <a:prstGeom prst="rect">
            <a:avLst/>
          </a:prstGeom>
          <a:noFill/>
          <a:ln w="9525">
            <a:noFill/>
            <a:miter lim="800000"/>
            <a:headEnd/>
            <a:tailEnd/>
          </a:ln>
        </p:spPr>
        <p:txBody>
          <a:bodyPr wrap="squar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$303k</a:t>
            </a:r>
            <a:endParaRPr lang="en-US" sz="2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000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888817553"/>
              </p:ext>
            </p:extLst>
          </p:nvPr>
        </p:nvGraphicFramePr>
        <p:xfrm>
          <a:off x="548640" y="1371601"/>
          <a:ext cx="7833357" cy="5013960"/>
        </p:xfrm>
        <a:graphic>
          <a:graphicData uri="http://schemas.openxmlformats.org/drawingml/2006/table">
            <a:tbl>
              <a:tblPr firstRow="1" firstCol="1" bandRow="1">
                <a:tableStyleId>{5C22544A-7EE6-4342-B048-85BDC9FD1C3A}</a:tableStyleId>
              </a:tblPr>
              <a:tblGrid>
                <a:gridCol w="2062191"/>
                <a:gridCol w="961861"/>
                <a:gridCol w="961861"/>
                <a:gridCol w="961861"/>
                <a:gridCol w="961861"/>
                <a:gridCol w="961861"/>
                <a:gridCol w="961861"/>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2016</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2017</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Gen.</a:t>
                      </a:r>
                      <a:r>
                        <a:rPr lang="en-US" sz="2800" baseline="0" dirty="0" smtClean="0">
                          <a:effectLst/>
                          <a:latin typeface="Arial" panose="020B0604020202020204" pitchFamily="34" charset="0"/>
                          <a:cs typeface="Arial" panose="020B0604020202020204" pitchFamily="34" charset="0"/>
                        </a:rPr>
                        <a:t> Users</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7x</a:t>
                      </a:r>
                      <a:r>
                        <a:rPr lang="en-US" sz="2800" baseline="0" dirty="0" smtClean="0">
                          <a:effectLst/>
                          <a:latin typeface="Arial" panose="020B0604020202020204" pitchFamily="34" charset="0"/>
                          <a:cs typeface="Arial" panose="020B0604020202020204" pitchFamily="34" charset="0"/>
                        </a:rPr>
                        <a:t> </a:t>
                      </a:r>
                      <a:r>
                        <a:rPr lang="en-US" sz="2800" dirty="0" smtClean="0">
                          <a:effectLst/>
                          <a:latin typeface="Arial" panose="020B0604020202020204" pitchFamily="34" charset="0"/>
                          <a:cs typeface="Arial" panose="020B0604020202020204" pitchFamily="34" charset="0"/>
                        </a:rPr>
                        <a:t>UC</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cs typeface="Arial" panose="020B0604020202020204" pitchFamily="34" charset="0"/>
                        </a:rPr>
                        <a:t>644</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644</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644</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Plexxikon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cs typeface="Arial" panose="020B0604020202020204" pitchFamily="34" charset="0"/>
                        </a:rPr>
                        <a:t>250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cs typeface="Arial" panose="020B0604020202020204" pitchFamily="34" charset="0"/>
                        </a:rPr>
                        <a:t>125</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cs typeface="Arial" panose="020B0604020202020204" pitchFamily="34" charset="0"/>
                        </a:rPr>
                        <a:t>125</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cs typeface="Arial" panose="020B0604020202020204" pitchFamily="34" charset="0"/>
                        </a:rPr>
                        <a:t>125</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325</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125</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00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MD</a:t>
                      </a:r>
                      <a:r>
                        <a:rPr lang="en-US" sz="2800" baseline="0" dirty="0" smtClean="0">
                          <a:effectLst/>
                          <a:latin typeface="Arial" panose="020B0604020202020204" pitchFamily="34" charset="0"/>
                          <a:ea typeface="Calibri"/>
                          <a:cs typeface="Arial" panose="020B0604020202020204" pitchFamily="34" charset="0"/>
                        </a:rPr>
                        <a:t> Anderson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75</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130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130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130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10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UCSF</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180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180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180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325</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395</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811</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UCB</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0</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Total</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505</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435</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435</a:t>
                      </a:r>
                      <a:endParaRPr lang="en-US" sz="28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1255</a:t>
                      </a:r>
                      <a:endParaRPr lang="en-US" sz="2800" b="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1455</a:t>
                      </a:r>
                      <a:endParaRPr lang="en-US" sz="2800" b="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lnSpc>
                          <a:spcPct val="115000"/>
                        </a:lnSpc>
                        <a:spcBef>
                          <a:spcPts val="0"/>
                        </a:spcBef>
                        <a:spcAft>
                          <a:spcPts val="0"/>
                        </a:spcAft>
                      </a:pPr>
                      <a:r>
                        <a:rPr lang="en-US" sz="2800" b="0" dirty="0" smtClean="0">
                          <a:effectLst/>
                          <a:latin typeface="Arial" panose="020B0604020202020204" pitchFamily="34" charset="0"/>
                          <a:ea typeface="Calibri"/>
                          <a:cs typeface="Arial" panose="020B0604020202020204" pitchFamily="34" charset="0"/>
                        </a:rPr>
                        <a:t>1580</a:t>
                      </a:r>
                      <a:endParaRPr lang="en-US" sz="2800" b="0" dirty="0">
                        <a:effectLst/>
                        <a:latin typeface="Arial" panose="020B0604020202020204" pitchFamily="34" charset="0"/>
                        <a:ea typeface="Calibri"/>
                        <a:cs typeface="Arial" panose="020B0604020202020204" pitchFamily="34" charset="0"/>
                      </a:endParaRPr>
                    </a:p>
                  </a:txBody>
                  <a:tcPr marL="0" marR="0" marT="0" marB="0" anchor="ctr"/>
                </a:tc>
              </a:tr>
            </a:tbl>
          </a:graphicData>
        </a:graphic>
      </p:graphicFrame>
      <p:sp>
        <p:nvSpPr>
          <p:cNvPr id="5" name="Rectangle 2"/>
          <p:cNvSpPr>
            <a:spLocks noGrp="1" noChangeArrowheads="1"/>
          </p:cNvSpPr>
          <p:nvPr>
            <p:ph type="title"/>
          </p:nvPr>
        </p:nvSpPr>
        <p:spPr>
          <a:xfrm>
            <a:off x="0" y="0"/>
            <a:ext cx="9144000" cy="914400"/>
          </a:xfrm>
        </p:spPr>
        <p:txBody>
          <a:bodyPr>
            <a:normAutofit/>
          </a:bodyPr>
          <a:lstStyle/>
          <a:p>
            <a:pPr eaLnBrk="1" hangingPunct="1"/>
            <a:r>
              <a:rPr lang="en-US" sz="3600" b="1" dirty="0" smtClean="0">
                <a:cs typeface="Arial" panose="020B0604020202020204" pitchFamily="34" charset="0"/>
              </a:rPr>
              <a:t>BL8.3.1 PRT member contributions ($k)</a:t>
            </a:r>
            <a:endParaRPr lang="en-US" sz="3600" b="1" dirty="0">
              <a:cs typeface="Arial" panose="020B0604020202020204" pitchFamily="34" charset="0"/>
            </a:endParaRPr>
          </a:p>
        </p:txBody>
      </p:sp>
    </p:spTree>
    <p:extLst>
      <p:ext uri="{BB962C8B-B14F-4D97-AF65-F5344CB8AC3E}">
        <p14:creationId xmlns:p14="http://schemas.microsoft.com/office/powerpoint/2010/main" val="12672345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Arial" panose="020B0604020202020204" pitchFamily="34" charset="0"/>
                <a:cs typeface="Arial" panose="020B0604020202020204" pitchFamily="34" charset="0"/>
              </a:rPr>
              <a:t>Long-term funding plans</a:t>
            </a:r>
            <a:endParaRPr lang="en-US"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47800"/>
            <a:ext cx="8458200" cy="5181600"/>
          </a:xfrm>
        </p:spPr>
        <p:txBody>
          <a:bodyPr>
            <a:normAutofit/>
          </a:bodyPr>
          <a:lstStyle/>
          <a:p>
            <a:r>
              <a:rPr lang="en-US" sz="2800" dirty="0" smtClean="0">
                <a:latin typeface="Arial" panose="020B0604020202020204" pitchFamily="34" charset="0"/>
                <a:cs typeface="Arial" panose="020B0604020202020204" pitchFamily="34" charset="0"/>
              </a:rPr>
              <a:t>NIH support requested since MRPI</a:t>
            </a:r>
          </a:p>
          <a:p>
            <a:pPr lvl="1"/>
            <a:r>
              <a:rPr lang="en-US" sz="2400" dirty="0" smtClean="0">
                <a:latin typeface="Arial" panose="020B0604020202020204" pitchFamily="34" charset="0"/>
                <a:cs typeface="Arial" panose="020B0604020202020204" pitchFamily="34" charset="0"/>
              </a:rPr>
              <a:t>P41 $7.0M, score = 26, </a:t>
            </a:r>
            <a:r>
              <a:rPr lang="en-US" sz="2400" dirty="0" smtClean="0">
                <a:solidFill>
                  <a:srgbClr val="C00000"/>
                </a:solidFill>
                <a:latin typeface="Arial" panose="020B0604020202020204" pitchFamily="34" charset="0"/>
                <a:cs typeface="Arial" panose="020B0604020202020204" pitchFamily="34" charset="0"/>
              </a:rPr>
              <a:t>not funded Council</a:t>
            </a:r>
          </a:p>
          <a:p>
            <a:pPr lvl="1"/>
            <a:r>
              <a:rPr lang="en-US" sz="2400" dirty="0">
                <a:latin typeface="Arial" panose="020B0604020202020204" pitchFamily="34" charset="0"/>
                <a:cs typeface="Arial" panose="020B0604020202020204" pitchFamily="34" charset="0"/>
              </a:rPr>
              <a:t>IAA $750k </a:t>
            </a:r>
            <a:r>
              <a:rPr lang="en-US" sz="2400" dirty="0">
                <a:solidFill>
                  <a:srgbClr val="669900"/>
                </a:solidFill>
                <a:latin typeface="Arial" panose="020B0604020202020204" pitchFamily="34" charset="0"/>
                <a:cs typeface="Arial" panose="020B0604020202020204" pitchFamily="34" charset="0"/>
              </a:rPr>
              <a:t>awarded</a:t>
            </a:r>
            <a:r>
              <a:rPr lang="en-US" sz="2400" dirty="0">
                <a:latin typeface="Arial" panose="020B0604020202020204" pitchFamily="34" charset="0"/>
                <a:cs typeface="Arial" panose="020B0604020202020204" pitchFamily="34" charset="0"/>
              </a:rPr>
              <a:t> to </a:t>
            </a:r>
            <a:r>
              <a:rPr lang="en-US" sz="2400" dirty="0" smtClean="0">
                <a:latin typeface="Arial" panose="020B0604020202020204" pitchFamily="34" charset="0"/>
                <a:cs typeface="Arial" panose="020B0604020202020204" pitchFamily="34" charset="0"/>
              </a:rPr>
              <a:t>Holton @LBNL</a:t>
            </a:r>
            <a:endParaRPr lang="en-US" sz="2400" dirty="0">
              <a:latin typeface="Arial" panose="020B0604020202020204" pitchFamily="34" charset="0"/>
              <a:cs typeface="Arial" panose="020B0604020202020204" pitchFamily="34" charset="0"/>
            </a:endParaRPr>
          </a:p>
          <a:p>
            <a:pPr lvl="1"/>
            <a:r>
              <a:rPr lang="en-US" sz="2400" dirty="0" smtClean="0">
                <a:latin typeface="Arial" panose="020B0604020202020204" pitchFamily="34" charset="0"/>
                <a:cs typeface="Arial" panose="020B0604020202020204" pitchFamily="34" charset="0"/>
              </a:rPr>
              <a:t>P30 </a:t>
            </a:r>
            <a:r>
              <a:rPr lang="en-US"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1.8M/5 </a:t>
            </a:r>
            <a:r>
              <a:rPr lang="en-US" sz="2400" dirty="0" smtClean="0">
                <a:solidFill>
                  <a:srgbClr val="669900"/>
                </a:solidFill>
                <a:latin typeface="Arial" panose="020B0604020202020204" pitchFamily="34" charset="0"/>
                <a:cs typeface="Arial" panose="020B0604020202020204" pitchFamily="34" charset="0"/>
              </a:rPr>
              <a:t>awarded</a:t>
            </a:r>
            <a:r>
              <a:rPr lang="en-US" sz="2400" dirty="0" smtClean="0">
                <a:latin typeface="Arial" panose="020B0604020202020204" pitchFamily="34" charset="0"/>
                <a:cs typeface="Arial" panose="020B0604020202020204" pitchFamily="34" charset="0"/>
              </a:rPr>
              <a:t> to Adams @LBNL</a:t>
            </a:r>
          </a:p>
          <a:p>
            <a:pPr lvl="1"/>
            <a:r>
              <a:rPr lang="en-US" sz="2400" dirty="0" smtClean="0">
                <a:latin typeface="Arial" panose="020B0604020202020204" pitchFamily="34" charset="0"/>
                <a:cs typeface="Arial" panose="020B0604020202020204" pitchFamily="34" charset="0"/>
              </a:rPr>
              <a:t>R01 $1M/5 </a:t>
            </a:r>
            <a:r>
              <a:rPr lang="en-US" sz="2400" dirty="0" smtClean="0">
                <a:solidFill>
                  <a:srgbClr val="669900"/>
                </a:solidFill>
                <a:latin typeface="Arial" panose="020B0604020202020204" pitchFamily="34" charset="0"/>
                <a:cs typeface="Arial" panose="020B0604020202020204" pitchFamily="34" charset="0"/>
              </a:rPr>
              <a:t>awarded </a:t>
            </a:r>
            <a:r>
              <a:rPr lang="en-US" sz="2400" dirty="0" smtClean="0">
                <a:latin typeface="Arial" panose="020B0604020202020204" pitchFamily="34" charset="0"/>
                <a:cs typeface="Arial" panose="020B0604020202020204" pitchFamily="34" charset="0"/>
              </a:rPr>
              <a:t>to Holton @UCSF</a:t>
            </a:r>
            <a:endParaRPr lang="en-US" sz="240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ost-saving </a:t>
            </a:r>
            <a:r>
              <a:rPr lang="en-US" dirty="0" smtClean="0">
                <a:latin typeface="Arial" panose="020B0604020202020204" pitchFamily="34" charset="0"/>
                <a:cs typeface="Arial" panose="020B0604020202020204" pitchFamily="34" charset="0"/>
              </a:rPr>
              <a:t>plans</a:t>
            </a:r>
          </a:p>
          <a:p>
            <a:pPr lvl="1"/>
            <a:r>
              <a:rPr lang="en-US" dirty="0" smtClean="0">
                <a:latin typeface="Arial" panose="020B0604020202020204" pitchFamily="34" charset="0"/>
                <a:cs typeface="Arial" panose="020B0604020202020204" pitchFamily="34" charset="0"/>
              </a:rPr>
              <a:t>Move </a:t>
            </a:r>
            <a:r>
              <a:rPr lang="en-US" dirty="0" err="1" smtClean="0">
                <a:latin typeface="Arial" panose="020B0604020202020204" pitchFamily="34" charset="0"/>
                <a:cs typeface="Arial" panose="020B0604020202020204" pitchFamily="34" charset="0"/>
              </a:rPr>
              <a:t>Meigs</a:t>
            </a:r>
            <a:r>
              <a:rPr lang="en-US" dirty="0" smtClean="0">
                <a:latin typeface="Arial" panose="020B0604020202020204" pitchFamily="34" charset="0"/>
                <a:cs typeface="Arial" panose="020B0604020202020204" pitchFamily="34" charset="0"/>
              </a:rPr>
              <a:t> position to UCSF</a:t>
            </a:r>
          </a:p>
          <a:p>
            <a:pPr lvl="1"/>
            <a:r>
              <a:rPr lang="en-US" dirty="0" smtClean="0">
                <a:latin typeface="Arial" panose="020B0604020202020204" pitchFamily="34" charset="0"/>
                <a:cs typeface="Arial" panose="020B0604020202020204" pitchFamily="34" charset="0"/>
              </a:rPr>
              <a:t>Large equipment purchased by UCSF</a:t>
            </a:r>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sz="2800" dirty="0" smtClean="0">
              <a:latin typeface="Arial" panose="020B0604020202020204" pitchFamily="34" charset="0"/>
              <a:cs typeface="Arial" panose="020B0604020202020204" pitchFamily="34" charset="0"/>
            </a:endParaRPr>
          </a:p>
          <a:p>
            <a:pPr marL="514350" indent="-457200"/>
            <a:endParaRPr lang="en-US" dirty="0" smtClean="0">
              <a:latin typeface="Arial" panose="020B0604020202020204" pitchFamily="34" charset="0"/>
              <a:cs typeface="Arial" panose="020B0604020202020204" pitchFamily="34" charset="0"/>
            </a:endParaRPr>
          </a:p>
          <a:p>
            <a:pPr marL="457200" lvl="1" indent="0">
              <a:buNone/>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8355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973138"/>
          </a:xfrm>
        </p:spPr>
        <p:txBody>
          <a:bodyPr/>
          <a:lstStyle/>
          <a:p>
            <a:pPr eaLnBrk="1" hangingPunct="1"/>
            <a:r>
              <a:rPr lang="en-US" sz="3600" b="1" dirty="0" smtClean="0">
                <a:cs typeface="Arial" panose="020B0604020202020204" pitchFamily="34" charset="0"/>
              </a:rPr>
              <a:t>BL8.3.1 Beam Time Allocation (%)</a:t>
            </a:r>
            <a:endParaRPr lang="en-US" sz="3600" b="1" dirty="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817688527"/>
              </p:ext>
            </p:extLst>
          </p:nvPr>
        </p:nvGraphicFramePr>
        <p:xfrm>
          <a:off x="533400" y="1143000"/>
          <a:ext cx="8138161" cy="5203854"/>
        </p:xfrm>
        <a:graphic>
          <a:graphicData uri="http://schemas.openxmlformats.org/drawingml/2006/table">
            <a:tbl>
              <a:tblPr firstRow="1" firstCol="1" bandRow="1">
                <a:tableStyleId>{5C22544A-7EE6-4342-B048-85BDC9FD1C3A}</a:tableStyleId>
              </a:tblPr>
              <a:tblGrid>
                <a:gridCol w="2442326"/>
                <a:gridCol w="1139167"/>
                <a:gridCol w="1139167"/>
                <a:gridCol w="1139167"/>
                <a:gridCol w="1139167"/>
                <a:gridCol w="1139167"/>
              </a:tblGrid>
              <a:tr h="517812">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2016</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r>
              <a:tr h="517812">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Gen.</a:t>
                      </a:r>
                      <a:r>
                        <a:rPr lang="en-US" sz="2800" baseline="0" dirty="0" smtClean="0">
                          <a:effectLst/>
                          <a:latin typeface="Arial" panose="020B0604020202020204" pitchFamily="34" charset="0"/>
                          <a:cs typeface="Arial" panose="020B0604020202020204" pitchFamily="34" charset="0"/>
                        </a:rPr>
                        <a:t> Users</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07419">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R&amp;D</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07419">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Plexxikon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772160">
                <a:tc>
                  <a:txBody>
                    <a:bodyPr/>
                    <a:lstStyle/>
                    <a:p>
                      <a:pPr marL="0" marR="0" algn="ctr">
                        <a:lnSpc>
                          <a:spcPct val="100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MD</a:t>
                      </a:r>
                      <a:r>
                        <a:rPr lang="en-US" sz="2800" baseline="0" dirty="0" smtClean="0">
                          <a:effectLst/>
                          <a:latin typeface="Arial" panose="020B0604020202020204" pitchFamily="34" charset="0"/>
                          <a:ea typeface="Calibri"/>
                          <a:cs typeface="Arial" panose="020B0604020202020204" pitchFamily="34" charset="0"/>
                        </a:rPr>
                        <a:t> Anderson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1786">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UCSF</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1786">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UCB</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9.7</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6.8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1786">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4</a:t>
                      </a:r>
                      <a:r>
                        <a:rPr lang="en-US" sz="2800" baseline="0" dirty="0" smtClean="0">
                          <a:effectLst/>
                          <a:latin typeface="Arial" panose="020B0604020202020204" pitchFamily="34" charset="0"/>
                          <a:ea typeface="Calibri"/>
                          <a:cs typeface="Arial" panose="020B0604020202020204" pitchFamily="34" charset="0"/>
                        </a:rPr>
                        <a:t> </a:t>
                      </a:r>
                      <a:r>
                        <a:rPr lang="en-US" sz="2800" dirty="0" smtClean="0">
                          <a:effectLst/>
                          <a:latin typeface="Arial" panose="020B0604020202020204" pitchFamily="34" charset="0"/>
                          <a:ea typeface="Calibri"/>
                          <a:cs typeface="Arial" panose="020B0604020202020204" pitchFamily="34" charset="0"/>
                        </a:rPr>
                        <a:t>other UC</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6.2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07419">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Total</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bl>
          </a:graphicData>
        </a:graphic>
      </p:graphicFrame>
    </p:spTree>
    <p:extLst>
      <p:ext uri="{BB962C8B-B14F-4D97-AF65-F5344CB8AC3E}">
        <p14:creationId xmlns:p14="http://schemas.microsoft.com/office/powerpoint/2010/main" val="37346716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ask of you</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Tell us about your accomplishments</a:t>
            </a:r>
          </a:p>
          <a:p>
            <a:r>
              <a:rPr lang="en-US" dirty="0" smtClean="0"/>
              <a:t>Tell us when you get grants</a:t>
            </a:r>
          </a:p>
          <a:p>
            <a:r>
              <a:rPr lang="en-US" dirty="0" smtClean="0"/>
              <a:t>Tell us what you need!</a:t>
            </a:r>
          </a:p>
          <a:p>
            <a:r>
              <a:rPr lang="en-US" dirty="0" smtClean="0"/>
              <a:t>Support our petition to LBL Deputy Director to continue MRPI</a:t>
            </a:r>
          </a:p>
          <a:p>
            <a:r>
              <a:rPr lang="en-US" dirty="0" smtClean="0"/>
              <a:t>Acknowledge beamline in your papers</a:t>
            </a:r>
          </a:p>
          <a:p>
            <a:pPr lvl="1"/>
            <a:r>
              <a:rPr lang="en-US" dirty="0" smtClean="0"/>
              <a:t>MR‐15‐328599</a:t>
            </a:r>
          </a:p>
          <a:p>
            <a:pPr lvl="1"/>
            <a:r>
              <a:rPr lang="en-US" dirty="0">
                <a:solidFill>
                  <a:prstClr val="black"/>
                </a:solidFill>
                <a:latin typeface="Arial" charset="0"/>
              </a:rPr>
              <a:t>P30 </a:t>
            </a:r>
            <a:r>
              <a:rPr lang="en-US" dirty="0" smtClean="0">
                <a:solidFill>
                  <a:prstClr val="black"/>
                </a:solidFill>
                <a:latin typeface="Arial" charset="0"/>
              </a:rPr>
              <a:t>GM124169</a:t>
            </a:r>
          </a:p>
          <a:p>
            <a:pPr lvl="1"/>
            <a:r>
              <a:rPr lang="en-US" dirty="0">
                <a:solidFill>
                  <a:prstClr val="black"/>
                </a:solidFill>
                <a:latin typeface="Arial" charset="0"/>
              </a:rPr>
              <a:t>R01 GM124149</a:t>
            </a:r>
          </a:p>
          <a:p>
            <a:pPr lvl="1"/>
            <a:endParaRPr lang="en-US" dirty="0">
              <a:solidFill>
                <a:prstClr val="black"/>
              </a:solidFill>
              <a:latin typeface="Arial" charset="0"/>
            </a:endParaRPr>
          </a:p>
          <a:p>
            <a:pPr lvl="1"/>
            <a:endParaRPr lang="en-US" dirty="0" smtClean="0"/>
          </a:p>
          <a:p>
            <a:pPr marL="0" indent="0">
              <a:buNone/>
            </a:pPr>
            <a:endParaRPr lang="en-US" dirty="0"/>
          </a:p>
        </p:txBody>
      </p:sp>
    </p:spTree>
    <p:extLst>
      <p:ext uri="{BB962C8B-B14F-4D97-AF65-F5344CB8AC3E}">
        <p14:creationId xmlns:p14="http://schemas.microsoft.com/office/powerpoint/2010/main" val="88325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76200"/>
            <a:ext cx="8229600" cy="825500"/>
          </a:xfrm>
        </p:spPr>
        <p:txBody>
          <a:bodyPr/>
          <a:lstStyle/>
          <a:p>
            <a:pPr eaLnBrk="1" hangingPunct="1"/>
            <a:r>
              <a:rPr lang="en-US" sz="3600" b="1" dirty="0" smtClean="0">
                <a:cs typeface="Arial" panose="020B0604020202020204" pitchFamily="34" charset="0"/>
              </a:rPr>
              <a:t>BL8.3.1 Financial Support: 2016</a:t>
            </a:r>
            <a:endParaRPr lang="en-US" sz="3600" b="1" dirty="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572091597"/>
              </p:ext>
            </p:extLst>
          </p:nvPr>
        </p:nvGraphicFramePr>
        <p:xfrm>
          <a:off x="152400" y="685800"/>
          <a:ext cx="8763000" cy="6126480"/>
        </p:xfrm>
        <a:graphic>
          <a:graphicData uri="http://schemas.openxmlformats.org/drawingml/2006/table">
            <a:tbl>
              <a:tblPr/>
              <a:tblGrid>
                <a:gridCol w="1523999"/>
                <a:gridCol w="2438400"/>
                <a:gridCol w="4800601"/>
              </a:tblGrid>
              <a:tr h="548640">
                <a:tc>
                  <a:txBody>
                    <a:bodyPr/>
                    <a:lstStyle/>
                    <a:p>
                      <a:pPr algn="r"/>
                      <a:r>
                        <a:rPr lang="en-US" dirty="0" smtClean="0">
                          <a:latin typeface="Arial" panose="020B0604020202020204" pitchFamily="34" charset="0"/>
                          <a:cs typeface="Arial" panose="020B0604020202020204" pitchFamily="34" charset="0"/>
                        </a:rPr>
                        <a:t>Award</a:t>
                      </a:r>
                      <a:endParaRPr lang="en-US" dirty="0">
                        <a:latin typeface="Arial" panose="020B0604020202020204" pitchFamily="34" charset="0"/>
                        <a:cs typeface="Arial" panose="020B0604020202020204" pitchFamily="34" charset="0"/>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dates</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latin typeface="Arial" panose="020B0604020202020204" pitchFamily="34" charset="0"/>
                          <a:cs typeface="Arial" panose="020B0604020202020204" pitchFamily="34" charset="0"/>
                        </a:rPr>
                        <a:t>source</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$2,578,000</a:t>
                      </a:r>
                      <a:endParaRPr lang="en-US" dirty="0">
                        <a:latin typeface="Arial" panose="020B0604020202020204" pitchFamily="34" charset="0"/>
                        <a:cs typeface="Arial" panose="020B0604020202020204" pitchFamily="34" charset="0"/>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01/01/15 – 12/31/18</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MRPI: University of California Office of the President</a:t>
                      </a:r>
                      <a:r>
                        <a:rPr lang="en-US" sz="1600" baseline="0" dirty="0" smtClean="0">
                          <a:latin typeface="Arial" panose="020B0604020202020204" pitchFamily="34" charset="0"/>
                          <a:cs typeface="Arial" panose="020B0604020202020204" pitchFamily="34" charset="0"/>
                        </a:rPr>
                        <a:t>  (</a:t>
                      </a:r>
                      <a:r>
                        <a:rPr lang="en-US" sz="1600" baseline="0" dirty="0" smtClean="0">
                          <a:solidFill>
                            <a:srgbClr val="FF0000"/>
                          </a:solidFill>
                          <a:latin typeface="Arial" panose="020B0604020202020204" pitchFamily="34" charset="0"/>
                          <a:cs typeface="Arial" panose="020B0604020202020204" pitchFamily="34" charset="0"/>
                        </a:rPr>
                        <a:t>not renewable</a:t>
                      </a:r>
                      <a:r>
                        <a:rPr lang="en-US" sz="1600" baseline="0" dirty="0" smtClean="0">
                          <a:latin typeface="Arial" panose="020B0604020202020204" pitchFamily="34" charset="0"/>
                          <a:cs typeface="Arial" panose="020B0604020202020204" pitchFamily="34" charset="0"/>
                        </a:rPr>
                        <a:t>), $240k at LBNL</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$357,492</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12/15/14 – 12/15/16</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UCSF-PBBR: Program for Breakthrough Biomedical Research  (</a:t>
                      </a:r>
                      <a:r>
                        <a:rPr lang="en-US" sz="1600" dirty="0" smtClean="0">
                          <a:solidFill>
                            <a:srgbClr val="FF0000"/>
                          </a:solidFill>
                          <a:latin typeface="Arial" panose="020B0604020202020204" pitchFamily="34" charset="0"/>
                          <a:cs typeface="Arial" panose="020B0604020202020204" pitchFamily="34" charset="0"/>
                        </a:rPr>
                        <a:t>not</a:t>
                      </a:r>
                      <a:r>
                        <a:rPr lang="en-US" sz="1600" baseline="0" dirty="0" smtClean="0">
                          <a:solidFill>
                            <a:srgbClr val="FF0000"/>
                          </a:solidFill>
                          <a:latin typeface="Arial" panose="020B0604020202020204" pitchFamily="34" charset="0"/>
                          <a:cs typeface="Arial" panose="020B0604020202020204" pitchFamily="34" charset="0"/>
                        </a:rPr>
                        <a:t> renewable</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$70,000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01/01/16 – 01/01/17</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UCSF-ETAC: shared</a:t>
                      </a:r>
                      <a:r>
                        <a:rPr lang="en-US" sz="1600" baseline="0" dirty="0" smtClean="0">
                          <a:latin typeface="Arial" panose="020B0604020202020204" pitchFamily="34" charset="0"/>
                          <a:cs typeface="Arial" panose="020B0604020202020204" pitchFamily="34" charset="0"/>
                        </a:rPr>
                        <a:t> equipment grant</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$750,000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08/22/14 – 09/30/19</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National Institutes of Health </a:t>
                      </a:r>
                    </a:p>
                    <a:p>
                      <a:r>
                        <a:rPr lang="en-US" sz="1600" dirty="0" smtClean="0">
                          <a:latin typeface="Arial" panose="020B0604020202020204" pitchFamily="34" charset="0"/>
                          <a:cs typeface="Arial" panose="020B0604020202020204" pitchFamily="34" charset="0"/>
                        </a:rPr>
                        <a:t>Inter-Agency Agreement (</a:t>
                      </a:r>
                      <a:r>
                        <a:rPr lang="en-US" sz="1600" dirty="0" smtClean="0">
                          <a:solidFill>
                            <a:srgbClr val="FF0000"/>
                          </a:solidFill>
                          <a:latin typeface="Arial" panose="020B0604020202020204" pitchFamily="34" charset="0"/>
                          <a:cs typeface="Arial" panose="020B0604020202020204" pitchFamily="34" charset="0"/>
                        </a:rPr>
                        <a:t>non renewable</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$625,000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05/01/12 – 04/30/16 </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smtClean="0">
                          <a:latin typeface="Arial" panose="020B0604020202020204" pitchFamily="34" charset="0"/>
                          <a:cs typeface="Arial" panose="020B0604020202020204" pitchFamily="34" charset="0"/>
                        </a:rPr>
                        <a:t>Plexxikon</a:t>
                      </a:r>
                      <a:r>
                        <a:rPr lang="en-US" sz="1600" dirty="0" smtClean="0">
                          <a:latin typeface="Arial" panose="020B0604020202020204" pitchFamily="34" charset="0"/>
                          <a:cs typeface="Arial" panose="020B0604020202020204" pitchFamily="34" charset="0"/>
                        </a:rPr>
                        <a:t>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$500,000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05/01/16 – 04/30/21 </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smtClean="0">
                          <a:latin typeface="Arial" panose="020B0604020202020204" pitchFamily="34" charset="0"/>
                          <a:cs typeface="Arial" panose="020B0604020202020204" pitchFamily="34" charset="0"/>
                        </a:rPr>
                        <a:t>Plexxikon</a:t>
                      </a:r>
                      <a:r>
                        <a:rPr lang="en-US" sz="1600" dirty="0" smtClean="0">
                          <a:latin typeface="Arial" panose="020B0604020202020204" pitchFamily="34" charset="0"/>
                          <a:cs typeface="Arial" panose="020B0604020202020204" pitchFamily="34" charset="0"/>
                        </a:rPr>
                        <a:t>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$130,000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08/12/15 – 08/11/16</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M. D. Anderson Cancer Research Center</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gridSpan="2">
                  <a:txBody>
                    <a:bodyPr/>
                    <a:lstStyle/>
                    <a:p>
                      <a:pPr algn="l"/>
                      <a:r>
                        <a:rPr lang="en-US" dirty="0" smtClean="0">
                          <a:latin typeface="Arial" panose="020B0604020202020204" pitchFamily="34" charset="0"/>
                          <a:cs typeface="Arial" panose="020B0604020202020204" pitchFamily="34" charset="0"/>
                        </a:rPr>
                        <a:t>Planned:</a:t>
                      </a:r>
                      <a:endParaRPr lang="en-US"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8640">
                <a:tc>
                  <a:txBody>
                    <a:bodyPr/>
                    <a:lstStyle/>
                    <a:p>
                      <a:pPr algn="r"/>
                      <a:r>
                        <a:rPr lang="en-US" dirty="0" smtClean="0">
                          <a:latin typeface="Arial" panose="020B0604020202020204" pitchFamily="34" charset="0"/>
                          <a:cs typeface="Arial" panose="020B0604020202020204" pitchFamily="34" charset="0"/>
                        </a:rPr>
                        <a:t>$6,567,804</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04/01/16 – 03/31/21</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NIH P41 – X-ray Structural Biology Resource</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$130,000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en-US" dirty="0" smtClean="0">
                          <a:latin typeface="Arial" panose="020B0604020202020204" pitchFamily="34" charset="0"/>
                          <a:cs typeface="Arial" panose="020B0604020202020204" pitchFamily="34" charset="0"/>
                        </a:rPr>
                        <a:t>08/12/16 – 08/11/17  </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M. D. Anderson Cancer Research Center</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Freeform 4"/>
          <p:cNvSpPr/>
          <p:nvPr/>
        </p:nvSpPr>
        <p:spPr>
          <a:xfrm>
            <a:off x="172868" y="4830943"/>
            <a:ext cx="8529637" cy="128623"/>
          </a:xfrm>
          <a:custGeom>
            <a:avLst/>
            <a:gdLst>
              <a:gd name="connsiteX0" fmla="*/ 0 w 8529637"/>
              <a:gd name="connsiteY0" fmla="*/ 128588 h 128623"/>
              <a:gd name="connsiteX1" fmla="*/ 2743200 w 8529637"/>
              <a:gd name="connsiteY1" fmla="*/ 14288 h 128623"/>
              <a:gd name="connsiteX2" fmla="*/ 5900737 w 8529637"/>
              <a:gd name="connsiteY2" fmla="*/ 128588 h 128623"/>
              <a:gd name="connsiteX3" fmla="*/ 8529637 w 8529637"/>
              <a:gd name="connsiteY3" fmla="*/ 0 h 128623"/>
            </a:gdLst>
            <a:ahLst/>
            <a:cxnLst>
              <a:cxn ang="0">
                <a:pos x="connsiteX0" y="connsiteY0"/>
              </a:cxn>
              <a:cxn ang="0">
                <a:pos x="connsiteX1" y="connsiteY1"/>
              </a:cxn>
              <a:cxn ang="0">
                <a:pos x="connsiteX2" y="connsiteY2"/>
              </a:cxn>
              <a:cxn ang="0">
                <a:pos x="connsiteX3" y="connsiteY3"/>
              </a:cxn>
            </a:cxnLst>
            <a:rect l="l" t="t" r="r" b="b"/>
            <a:pathLst>
              <a:path w="8529637" h="128623">
                <a:moveTo>
                  <a:pt x="0" y="128588"/>
                </a:moveTo>
                <a:cubicBezTo>
                  <a:pt x="879872" y="71438"/>
                  <a:pt x="1759744" y="14288"/>
                  <a:pt x="2743200" y="14288"/>
                </a:cubicBezTo>
                <a:cubicBezTo>
                  <a:pt x="3726656" y="14288"/>
                  <a:pt x="4936331" y="130969"/>
                  <a:pt x="5900737" y="128588"/>
                </a:cubicBezTo>
                <a:cubicBezTo>
                  <a:pt x="6865143" y="126207"/>
                  <a:pt x="7697390" y="63103"/>
                  <a:pt x="8529637" y="0"/>
                </a:cubicBezTo>
              </a:path>
            </a:pathLst>
          </a:cu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82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973138"/>
          </a:xfrm>
        </p:spPr>
        <p:txBody>
          <a:bodyPr/>
          <a:lstStyle/>
          <a:p>
            <a:pPr eaLnBrk="1" hangingPunct="1"/>
            <a:r>
              <a:rPr lang="en-US" sz="3600" b="1" dirty="0" smtClean="0">
                <a:cs typeface="Arial" panose="020B0604020202020204" pitchFamily="34" charset="0"/>
              </a:rPr>
              <a:t>BL8.3.1 Staff Effort</a:t>
            </a:r>
            <a:endParaRPr lang="en-US" sz="3600" b="1" dirty="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976668548"/>
              </p:ext>
            </p:extLst>
          </p:nvPr>
        </p:nvGraphicFramePr>
        <p:xfrm>
          <a:off x="548640" y="1371600"/>
          <a:ext cx="8046720" cy="4892218"/>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r>
              <a:tr h="1222944">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sci</a:t>
                      </a:r>
                      <a:r>
                        <a:rPr lang="en-US" sz="2800" dirty="0" smtClean="0">
                          <a:effectLst/>
                          <a:latin typeface="Arial" panose="020B0604020202020204" pitchFamily="34" charset="0"/>
                          <a:cs typeface="Arial" panose="020B0604020202020204" pitchFamily="34" charset="0"/>
                        </a:rPr>
                        <a:t>: James Holton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1222944">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tec</a:t>
                      </a:r>
                      <a:r>
                        <a:rPr lang="en-US" sz="2800" dirty="0" smtClean="0">
                          <a:effectLst/>
                          <a:latin typeface="Arial" panose="020B0604020202020204" pitchFamily="34" charset="0"/>
                          <a:cs typeface="Arial" panose="020B0604020202020204" pitchFamily="34" charset="0"/>
                        </a:rPr>
                        <a:t>: George </a:t>
                      </a:r>
                      <a:r>
                        <a:rPr lang="en-US" sz="2800" dirty="0" err="1" smtClean="0">
                          <a:effectLst/>
                          <a:latin typeface="Arial" panose="020B0604020202020204" pitchFamily="34" charset="0"/>
                          <a:cs typeface="Arial" panose="020B0604020202020204" pitchFamily="34" charset="0"/>
                        </a:rPr>
                        <a:t>Meigs</a:t>
                      </a:r>
                      <a:endParaRPr lang="en-US" sz="28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1222944">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adm</a:t>
                      </a:r>
                      <a:r>
                        <a:rPr lang="en-US" sz="2800" dirty="0" smtClean="0">
                          <a:effectLst/>
                          <a:latin typeface="Arial" panose="020B0604020202020204" pitchFamily="34" charset="0"/>
                          <a:cs typeface="Arial" panose="020B0604020202020204" pitchFamily="34" charset="0"/>
                        </a:rPr>
                        <a:t>: Jane </a:t>
                      </a:r>
                      <a:r>
                        <a:rPr lang="en-US" sz="2800" dirty="0" err="1" smtClean="0">
                          <a:effectLst/>
                          <a:latin typeface="Arial" panose="020B0604020202020204" pitchFamily="34" charset="0"/>
                          <a:cs typeface="Arial" panose="020B0604020202020204" pitchFamily="34" charset="0"/>
                        </a:rPr>
                        <a:t>Tanamachi</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629026">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Total</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1.95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bl>
          </a:graphicData>
        </a:graphic>
      </p:graphicFrame>
    </p:spTree>
    <p:extLst>
      <p:ext uri="{BB962C8B-B14F-4D97-AF65-F5344CB8AC3E}">
        <p14:creationId xmlns:p14="http://schemas.microsoft.com/office/powerpoint/2010/main" val="32999319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lstStyle/>
          <a:p>
            <a:r>
              <a:rPr lang="en-US" dirty="0" smtClean="0">
                <a:solidFill>
                  <a:schemeClr val="tx1"/>
                </a:solidFill>
                <a:latin typeface="Arial" panose="020B0604020202020204" pitchFamily="34" charset="0"/>
                <a:cs typeface="Arial" panose="020B0604020202020204" pitchFamily="34" charset="0"/>
              </a:rPr>
              <a:t>UCOP MRPI Budget</a:t>
            </a:r>
            <a:endParaRPr lang="en-US"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4514" y="6517697"/>
            <a:ext cx="3437351" cy="369332"/>
          </a:xfrm>
          <a:prstGeom prst="rect">
            <a:avLst/>
          </a:prstGeom>
        </p:spPr>
        <p:txBody>
          <a:bodyPr wrap="none">
            <a:spAutoFit/>
          </a:bodyPr>
          <a:lstStyle/>
          <a:p>
            <a:r>
              <a:rPr lang="en-US" dirty="0" smtClean="0"/>
              <a:t>https://proposalcentral.altum.com</a:t>
            </a:r>
            <a:endParaRPr lang="en-US" dirty="0"/>
          </a:p>
        </p:txBody>
      </p:sp>
      <p:pic>
        <p:nvPicPr>
          <p:cNvPr id="512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56" t="27540" r="22733" b="12873"/>
          <a:stretch/>
        </p:blipFill>
        <p:spPr bwMode="auto">
          <a:xfrm>
            <a:off x="134471" y="1138518"/>
            <a:ext cx="8749553" cy="5265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1074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lstStyle/>
          <a:p>
            <a:r>
              <a:rPr lang="en-US" dirty="0" smtClean="0">
                <a:solidFill>
                  <a:schemeClr val="tx1"/>
                </a:solidFill>
                <a:latin typeface="Arial" panose="020B0604020202020204" pitchFamily="34" charset="0"/>
                <a:cs typeface="Arial" panose="020B0604020202020204" pitchFamily="34" charset="0"/>
              </a:rPr>
              <a:t>UCOP MRPI Award status</a:t>
            </a:r>
            <a:endParaRPr lang="en-US"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4514" y="6517697"/>
            <a:ext cx="3437351" cy="369332"/>
          </a:xfrm>
          <a:prstGeom prst="rect">
            <a:avLst/>
          </a:prstGeom>
        </p:spPr>
        <p:txBody>
          <a:bodyPr wrap="none">
            <a:spAutoFit/>
          </a:bodyPr>
          <a:lstStyle/>
          <a:p>
            <a:r>
              <a:rPr lang="en-US" dirty="0" smtClean="0"/>
              <a:t>https://proposalcentral.altum.com</a:t>
            </a:r>
            <a:endParaRPr lang="en-US" dirty="0"/>
          </a:p>
        </p:txBody>
      </p:sp>
      <p:pic>
        <p:nvPicPr>
          <p:cNvPr id="491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4" t="32787" r="3979" b="19123"/>
          <a:stretch/>
        </p:blipFill>
        <p:spPr bwMode="auto">
          <a:xfrm>
            <a:off x="247828" y="1097147"/>
            <a:ext cx="8593288" cy="519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42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Pilatus3 6M at ALS 8.3.1</a:t>
            </a:r>
            <a:endParaRPr lang="en-US" dirty="0"/>
          </a:p>
        </p:txBody>
      </p:sp>
      <p:sp>
        <p:nvSpPr>
          <p:cNvPr id="5" name="TextBox 4"/>
          <p:cNvSpPr txBox="1"/>
          <p:nvPr/>
        </p:nvSpPr>
        <p:spPr>
          <a:xfrm>
            <a:off x="5257800" y="6273225"/>
            <a:ext cx="2484976" cy="584775"/>
          </a:xfrm>
          <a:prstGeom prst="rect">
            <a:avLst/>
          </a:prstGeom>
          <a:noFill/>
        </p:spPr>
        <p:txBody>
          <a:bodyPr wrap="none" rtlCol="0">
            <a:spAutoFit/>
          </a:bodyPr>
          <a:lstStyle/>
          <a:p>
            <a:r>
              <a:rPr lang="en-US" sz="3200" b="1" dirty="0" smtClean="0">
                <a:solidFill>
                  <a:prstClr val="white"/>
                </a:solidFill>
                <a:latin typeface="Arial" panose="020B0604020202020204" pitchFamily="34" charset="0"/>
                <a:cs typeface="Arial" panose="020B0604020202020204" pitchFamily="34" charset="0"/>
              </a:rPr>
              <a:t>Apr 20 2016</a:t>
            </a:r>
            <a:endParaRPr lang="en-US" sz="3200" b="1" dirty="0">
              <a:solidFill>
                <a:prstClr val="whit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3889887"/>
          </a:xfrm>
          <a:prstGeom prst="rect">
            <a:avLst/>
          </a:prstGeom>
        </p:spPr>
      </p:pic>
    </p:spTree>
    <p:extLst>
      <p:ext uri="{BB962C8B-B14F-4D97-AF65-F5344CB8AC3E}">
        <p14:creationId xmlns:p14="http://schemas.microsoft.com/office/powerpoint/2010/main" val="20725881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solidFill>
                <a:latin typeface="Arial" panose="020B0604020202020204" pitchFamily="34" charset="0"/>
                <a:cs typeface="Arial" panose="020B0604020202020204" pitchFamily="34" charset="0"/>
              </a:rPr>
              <a:t>University of California MRPI</a:t>
            </a:r>
            <a:br>
              <a:rPr lang="en-US" dirty="0" smtClean="0">
                <a:solidFill>
                  <a:schemeClr val="tx2"/>
                </a:solidFill>
                <a:latin typeface="Arial" panose="020B0604020202020204" pitchFamily="34" charset="0"/>
                <a:cs typeface="Arial" panose="020B0604020202020204" pitchFamily="34" charset="0"/>
              </a:rPr>
            </a:br>
            <a:r>
              <a:rPr lang="en-US" sz="3100" dirty="0" err="1" smtClean="0">
                <a:solidFill>
                  <a:schemeClr val="tx2"/>
                </a:solidFill>
                <a:latin typeface="Arial" panose="020B0604020202020204" pitchFamily="34" charset="0"/>
                <a:cs typeface="Arial" panose="020B0604020202020204" pitchFamily="34" charset="0"/>
              </a:rPr>
              <a:t>Multicampus</a:t>
            </a:r>
            <a:r>
              <a:rPr lang="en-US" sz="3100" dirty="0" smtClean="0">
                <a:solidFill>
                  <a:schemeClr val="tx2"/>
                </a:solidFill>
                <a:latin typeface="Arial" panose="020B0604020202020204" pitchFamily="34" charset="0"/>
                <a:cs typeface="Arial" panose="020B0604020202020204" pitchFamily="34" charset="0"/>
              </a:rPr>
              <a:t> Research Programs and Initiatives</a:t>
            </a:r>
            <a:endParaRPr lang="en-US" sz="3100"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828800"/>
            <a:ext cx="8229600" cy="4297363"/>
          </a:xfrm>
        </p:spPr>
        <p:txBody>
          <a:bodyPr>
            <a:normAutofit fontScale="92500"/>
          </a:bodyPr>
          <a:lstStyle/>
          <a:p>
            <a:r>
              <a:rPr lang="en-US" dirty="0" smtClean="0">
                <a:latin typeface="Arial" panose="020B0604020202020204" pitchFamily="34" charset="0"/>
                <a:cs typeface="Arial" panose="020B0604020202020204" pitchFamily="34" charset="0"/>
              </a:rPr>
              <a:t>Offered by: UC Office of Research and Graduate Studies</a:t>
            </a:r>
          </a:p>
          <a:p>
            <a:r>
              <a:rPr lang="en-US" dirty="0" smtClean="0">
                <a:latin typeface="Arial" panose="020B0604020202020204" pitchFamily="34" charset="0"/>
                <a:cs typeface="Arial" panose="020B0604020202020204" pitchFamily="34" charset="0"/>
              </a:rPr>
              <a:t>Wide range of fields: Nanotech, Arts, Climate, Gender Studies, Sustainability, Health</a:t>
            </a:r>
          </a:p>
          <a:p>
            <a:r>
              <a:rPr lang="en-US" dirty="0" smtClean="0">
                <a:latin typeface="Arial" panose="020B0604020202020204" pitchFamily="34" charset="0"/>
                <a:cs typeface="Arial" panose="020B0604020202020204" pitchFamily="34" charset="0"/>
              </a:rPr>
              <a:t>Total Budget: </a:t>
            </a:r>
            <a:r>
              <a:rPr lang="en-US" dirty="0" smtClean="0">
                <a:solidFill>
                  <a:srgbClr val="FF0000"/>
                </a:solidFill>
                <a:latin typeface="Arial" panose="020B0604020202020204" pitchFamily="34" charset="0"/>
                <a:cs typeface="Arial" panose="020B0604020202020204" pitchFamily="34" charset="0"/>
              </a:rPr>
              <a:t>$9.5M </a:t>
            </a:r>
            <a:r>
              <a:rPr lang="en-US" dirty="0" smtClean="0">
                <a:latin typeface="Arial" panose="020B0604020202020204" pitchFamily="34" charset="0"/>
                <a:cs typeface="Arial" panose="020B0604020202020204" pitchFamily="34" charset="0"/>
              </a:rPr>
              <a:t>/ 2 years</a:t>
            </a:r>
          </a:p>
          <a:p>
            <a:r>
              <a:rPr lang="en-US" dirty="0" smtClean="0">
                <a:latin typeface="Arial" panose="020B0604020202020204" pitchFamily="34" charset="0"/>
                <a:cs typeface="Arial" panose="020B0604020202020204" pitchFamily="34" charset="0"/>
              </a:rPr>
              <a:t>2-4 year projects</a:t>
            </a:r>
          </a:p>
          <a:p>
            <a:r>
              <a:rPr lang="en-US" dirty="0" smtClean="0">
                <a:latin typeface="Arial" panose="020B0604020202020204" pitchFamily="34" charset="0"/>
                <a:cs typeface="Arial" panose="020B0604020202020204" pitchFamily="34" charset="0"/>
              </a:rPr>
              <a:t>We asked for: $</a:t>
            </a:r>
            <a:r>
              <a:rPr lang="en-US" dirty="0" smtClean="0">
                <a:latin typeface="Arial" panose="020B0604020202020204" pitchFamily="34" charset="0"/>
                <a:cs typeface="Arial" panose="020B0604020202020204" pitchFamily="34" charset="0"/>
              </a:rPr>
              <a:t>2.7M </a:t>
            </a:r>
            <a:r>
              <a:rPr lang="en-US" dirty="0" smtClean="0">
                <a:latin typeface="Arial" panose="020B0604020202020204" pitchFamily="34" charset="0"/>
                <a:cs typeface="Arial" panose="020B0604020202020204" pitchFamily="34" charset="0"/>
              </a:rPr>
              <a:t>/ 4 years</a:t>
            </a:r>
          </a:p>
          <a:p>
            <a:r>
              <a:rPr lang="en-US" dirty="0" smtClean="0">
                <a:latin typeface="Arial" panose="020B0604020202020204" pitchFamily="34" charset="0"/>
                <a:cs typeface="Arial" panose="020B0604020202020204" pitchFamily="34" charset="0"/>
              </a:rPr>
              <a:t>Got $2.6M</a:t>
            </a:r>
            <a:endParaRPr lang="en-US" dirty="0" smtClean="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9104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902"/>
            <a:ext cx="8229600" cy="1143000"/>
          </a:xfrm>
        </p:spPr>
        <p:txBody>
          <a:bodyPr>
            <a:normAutofit fontScale="90000"/>
          </a:bodyPr>
          <a:lstStyle/>
          <a:p>
            <a:r>
              <a:rPr lang="en-US" dirty="0" smtClean="0"/>
              <a:t>On-site users from new campuses</a:t>
            </a:r>
            <a:endParaRPr lang="en-US" dirty="0"/>
          </a:p>
        </p:txBody>
      </p:sp>
      <p:graphicFrame>
        <p:nvGraphicFramePr>
          <p:cNvPr id="4" name="Chart Placeholder 3"/>
          <p:cNvGraphicFramePr>
            <a:graphicFrameLocks noGrp="1"/>
          </p:cNvGraphicFramePr>
          <p:nvPr>
            <p:ph type="chart" idx="1"/>
            <p:extLst>
              <p:ext uri="{D42A27DB-BD31-4B8C-83A1-F6EECF244321}">
                <p14:modId xmlns:p14="http://schemas.microsoft.com/office/powerpoint/2010/main" val="3064961235"/>
              </p:ext>
            </p:extLst>
          </p:nvPr>
        </p:nvGraphicFramePr>
        <p:xfrm>
          <a:off x="136187" y="1376461"/>
          <a:ext cx="4179781" cy="5216362"/>
        </p:xfrm>
        <a:graphic>
          <a:graphicData uri="http://schemas.openxmlformats.org/drawingml/2006/table">
            <a:tbl>
              <a:tblPr/>
              <a:tblGrid>
                <a:gridCol w="2232109"/>
                <a:gridCol w="1947672"/>
              </a:tblGrid>
              <a:tr h="290489">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Fisher, Andrew</a:t>
                      </a:r>
                    </a:p>
                  </a:txBody>
                  <a:tcPr marL="6003" marR="6003" marT="600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UC Davis</a:t>
                      </a:r>
                    </a:p>
                  </a:txBody>
                  <a:tcPr marL="6003" marR="6003" marT="6003" marB="0" anchor="b">
                    <a:lnL>
                      <a:noFill/>
                    </a:lnL>
                    <a:lnR>
                      <a:noFill/>
                    </a:lnR>
                    <a:lnT>
                      <a:noFill/>
                    </a:lnT>
                    <a:lnB>
                      <a:noFill/>
                    </a:lnB>
                  </a:tcPr>
                </a:tc>
              </a:tr>
              <a:tr h="290489">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Wilson, David</a:t>
                      </a:r>
                    </a:p>
                  </a:txBody>
                  <a:tcPr marL="6003" marR="6003" marT="6003" marB="0" anchor="b">
                    <a:lnL>
                      <a:noFill/>
                    </a:lnL>
                    <a:lnR>
                      <a:noFill/>
                    </a:lnR>
                    <a:lnT>
                      <a:noFill/>
                    </a:lnT>
                    <a:lnB>
                      <a:noFill/>
                    </a:lnB>
                  </a:tcPr>
                </a:tc>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UC Davis</a:t>
                      </a:r>
                    </a:p>
                  </a:txBody>
                  <a:tcPr marL="6003" marR="6003" marT="6003" marB="0" anchor="b">
                    <a:lnL>
                      <a:noFill/>
                    </a:lnL>
                    <a:lnR>
                      <a:noFill/>
                    </a:lnR>
                    <a:lnT>
                      <a:noFill/>
                    </a:lnT>
                    <a:lnB>
                      <a:noFill/>
                    </a:lnB>
                  </a:tcPr>
                </a:tc>
              </a:tr>
              <a:tr h="290489">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Matthews, Melissa</a:t>
                      </a:r>
                    </a:p>
                  </a:txBody>
                  <a:tcPr marL="6003" marR="6003" marT="6003" marB="0" anchor="b">
                    <a:lnL>
                      <a:noFill/>
                    </a:lnL>
                    <a:lnR>
                      <a:noFill/>
                    </a:lnR>
                    <a:lnT>
                      <a:noFill/>
                    </a:lnT>
                    <a:lnB>
                      <a:noFill/>
                    </a:lnB>
                  </a:tcPr>
                </a:tc>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UC Davis</a:t>
                      </a:r>
                    </a:p>
                  </a:txBody>
                  <a:tcPr marL="6003" marR="6003" marT="6003" marB="0" anchor="b">
                    <a:lnL>
                      <a:noFill/>
                    </a:lnL>
                    <a:lnR>
                      <a:noFill/>
                    </a:lnR>
                    <a:lnT>
                      <a:noFill/>
                    </a:lnT>
                    <a:lnB>
                      <a:noFill/>
                    </a:lnB>
                  </a:tcPr>
                </a:tc>
              </a:tr>
              <a:tr h="290489">
                <a:tc>
                  <a:txBody>
                    <a:bodyPr/>
                    <a:lstStyle/>
                    <a:p>
                      <a:pPr algn="l" fontAlgn="b"/>
                      <a:r>
                        <a:rPr lang="en-US" sz="1800" b="0" i="0" u="none" strike="noStrike" dirty="0" err="1">
                          <a:solidFill>
                            <a:srgbClr val="000000"/>
                          </a:solidFill>
                          <a:effectLst/>
                          <a:latin typeface="Arial" panose="020B0604020202020204" pitchFamily="34" charset="0"/>
                          <a:cs typeface="Arial" panose="020B0604020202020204" pitchFamily="34" charset="0"/>
                        </a:rPr>
                        <a:t>Hurlburt</a:t>
                      </a:r>
                      <a:r>
                        <a:rPr lang="en-US" sz="1800" b="0" i="0" u="none" strike="noStrike" dirty="0">
                          <a:solidFill>
                            <a:srgbClr val="000000"/>
                          </a:solidFill>
                          <a:effectLst/>
                          <a:latin typeface="Arial" panose="020B0604020202020204" pitchFamily="34" charset="0"/>
                          <a:cs typeface="Arial" panose="020B0604020202020204" pitchFamily="34" charset="0"/>
                        </a:rPr>
                        <a:t>, Nicholas</a:t>
                      </a:r>
                    </a:p>
                  </a:txBody>
                  <a:tcPr marL="6003" marR="6003" marT="6003" marB="0" anchor="b">
                    <a:lnL>
                      <a:noFill/>
                    </a:lnL>
                    <a:lnR>
                      <a:noFill/>
                    </a:lnR>
                    <a:lnT>
                      <a:noFill/>
                    </a:lnT>
                    <a:lnB>
                      <a:noFill/>
                    </a:lnB>
                  </a:tcPr>
                </a:tc>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UC Davis</a:t>
                      </a:r>
                    </a:p>
                  </a:txBody>
                  <a:tcPr marL="6003" marR="6003" marT="6003" marB="0" anchor="b">
                    <a:lnL>
                      <a:noFill/>
                    </a:lnL>
                    <a:lnR>
                      <a:noFill/>
                    </a:lnR>
                    <a:lnT>
                      <a:noFill/>
                    </a:lnT>
                    <a:lnB>
                      <a:noFill/>
                    </a:lnB>
                  </a:tcPr>
                </a:tc>
              </a:tr>
              <a:tr h="290489">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Lal, </a:t>
                      </a:r>
                      <a:r>
                        <a:rPr lang="en-US" sz="1800" b="0" i="0" u="none" strike="noStrike" dirty="0" err="1">
                          <a:solidFill>
                            <a:srgbClr val="000000"/>
                          </a:solidFill>
                          <a:effectLst/>
                          <a:latin typeface="Arial" panose="020B0604020202020204" pitchFamily="34" charset="0"/>
                          <a:cs typeface="Arial" panose="020B0604020202020204" pitchFamily="34" charset="0"/>
                        </a:rPr>
                        <a:t>Neeraj</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003" marR="6003" marT="600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UC Davis</a:t>
                      </a:r>
                    </a:p>
                  </a:txBody>
                  <a:tcPr marL="6003" marR="6003" marT="6003" marB="0" anchor="b">
                    <a:lnL>
                      <a:noFill/>
                    </a:lnL>
                    <a:lnR>
                      <a:noFill/>
                    </a:lnR>
                    <a:lnT>
                      <a:noFill/>
                    </a:lnT>
                    <a:lnB>
                      <a:noFill/>
                    </a:lnB>
                  </a:tcPr>
                </a:tc>
              </a:tr>
              <a:tr h="290489">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Feng, </a:t>
                      </a:r>
                      <a:r>
                        <a:rPr lang="en-US" sz="1800" b="0" i="0" u="none" strike="noStrike" dirty="0" err="1">
                          <a:solidFill>
                            <a:srgbClr val="000000"/>
                          </a:solidFill>
                          <a:effectLst/>
                          <a:latin typeface="Arial" panose="020B0604020202020204" pitchFamily="34" charset="0"/>
                          <a:cs typeface="Arial" panose="020B0604020202020204" pitchFamily="34" charset="0"/>
                        </a:rPr>
                        <a:t>Yinghui</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003" marR="6003" marT="6003" marB="0" anchor="b">
                    <a:lnL>
                      <a:noFill/>
                    </a:lnL>
                    <a:lnR>
                      <a:noFill/>
                    </a:lnR>
                    <a:lnT>
                      <a:noFill/>
                    </a:lnT>
                    <a:lnB>
                      <a:noFill/>
                    </a:lnB>
                  </a:tcPr>
                </a:tc>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UC Davis</a:t>
                      </a:r>
                    </a:p>
                  </a:txBody>
                  <a:tcPr marL="6003" marR="6003" marT="6003" marB="0" anchor="b">
                    <a:lnL>
                      <a:noFill/>
                    </a:lnL>
                    <a:lnR>
                      <a:noFill/>
                    </a:lnR>
                    <a:lnT>
                      <a:noFill/>
                    </a:lnT>
                    <a:lnB>
                      <a:noFill/>
                    </a:lnB>
                  </a:tcPr>
                </a:tc>
              </a:tr>
              <a:tr h="290489">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Liu, </a:t>
                      </a:r>
                      <a:r>
                        <a:rPr lang="en-US" sz="1800" b="0" i="0" u="none" strike="noStrike" dirty="0" err="1">
                          <a:solidFill>
                            <a:srgbClr val="000000"/>
                          </a:solidFill>
                          <a:effectLst/>
                          <a:latin typeface="Arial" panose="020B0604020202020204" pitchFamily="34" charset="0"/>
                          <a:cs typeface="Arial" panose="020B0604020202020204" pitchFamily="34" charset="0"/>
                        </a:rPr>
                        <a:t>Yuandong</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003" marR="6003" marT="600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UC Davis</a:t>
                      </a:r>
                    </a:p>
                  </a:txBody>
                  <a:tcPr marL="6003" marR="6003" marT="6003" marB="0" anchor="b">
                    <a:lnL>
                      <a:noFill/>
                    </a:lnL>
                    <a:lnR>
                      <a:noFill/>
                    </a:lnR>
                    <a:lnT>
                      <a:noFill/>
                    </a:lnT>
                    <a:lnB>
                      <a:noFill/>
                    </a:lnB>
                  </a:tcPr>
                </a:tc>
              </a:tr>
              <a:tr h="290489">
                <a:tc>
                  <a:txBody>
                    <a:bodyPr/>
                    <a:lstStyle/>
                    <a:p>
                      <a:pPr algn="l" fontAlgn="b"/>
                      <a:r>
                        <a:rPr lang="en-US" sz="1800" b="0" i="0" u="none" strike="noStrike" dirty="0" err="1">
                          <a:solidFill>
                            <a:srgbClr val="000000"/>
                          </a:solidFill>
                          <a:effectLst/>
                          <a:latin typeface="Arial" panose="020B0604020202020204" pitchFamily="34" charset="0"/>
                          <a:cs typeface="Arial" panose="020B0604020202020204" pitchFamily="34" charset="0"/>
                        </a:rPr>
                        <a:t>Monteleone</a:t>
                      </a:r>
                      <a:r>
                        <a:rPr lang="en-US" sz="1800" b="0" i="0" u="none" strike="noStrike" dirty="0">
                          <a:solidFill>
                            <a:srgbClr val="000000"/>
                          </a:solidFill>
                          <a:effectLst/>
                          <a:latin typeface="Arial" panose="020B0604020202020204" pitchFamily="34" charset="0"/>
                          <a:cs typeface="Arial" panose="020B0604020202020204" pitchFamily="34" charset="0"/>
                        </a:rPr>
                        <a:t>, Leanna</a:t>
                      </a:r>
                    </a:p>
                  </a:txBody>
                  <a:tcPr marL="6003" marR="6003" marT="600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UC Davis</a:t>
                      </a:r>
                    </a:p>
                  </a:txBody>
                  <a:tcPr marL="6003" marR="6003" marT="6003" marB="0" anchor="b">
                    <a:lnL>
                      <a:noFill/>
                    </a:lnL>
                    <a:lnR>
                      <a:noFill/>
                    </a:lnR>
                    <a:lnT>
                      <a:noFill/>
                    </a:lnT>
                    <a:lnB>
                      <a:noFill/>
                    </a:lnB>
                  </a:tcPr>
                </a:tc>
              </a:tr>
              <a:tr h="290489">
                <a:tc>
                  <a:txBody>
                    <a:bodyPr/>
                    <a:lstStyle/>
                    <a:p>
                      <a:pPr algn="l" fontAlgn="b"/>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003" marR="6003" marT="600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003" marR="6003" marT="6003" marB="0" anchor="b">
                    <a:lnL>
                      <a:noFill/>
                    </a:lnL>
                    <a:lnR>
                      <a:noFill/>
                    </a:lnR>
                    <a:lnT>
                      <a:noFill/>
                    </a:lnT>
                    <a:lnB>
                      <a:noFill/>
                    </a:lnB>
                  </a:tcPr>
                </a:tc>
              </a:tr>
              <a:tr h="290489">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McPherson, Alex</a:t>
                      </a:r>
                    </a:p>
                  </a:txBody>
                  <a:tcPr marL="6003" marR="6003" marT="600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UC Irvine</a:t>
                      </a:r>
                    </a:p>
                  </a:txBody>
                  <a:tcPr marL="6003" marR="6003" marT="6003" marB="0" anchor="b">
                    <a:lnL>
                      <a:noFill/>
                    </a:lnL>
                    <a:lnR>
                      <a:noFill/>
                    </a:lnR>
                    <a:lnT>
                      <a:noFill/>
                    </a:lnT>
                    <a:lnB>
                      <a:noFill/>
                    </a:lnB>
                  </a:tcPr>
                </a:tc>
              </a:tr>
              <a:tr h="290489">
                <a:tc>
                  <a:txBody>
                    <a:bodyPr/>
                    <a:lstStyle/>
                    <a:p>
                      <a:pPr algn="l"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003" marR="6003" marT="600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003" marR="6003" marT="6003" marB="0" anchor="b">
                    <a:lnL>
                      <a:noFill/>
                    </a:lnL>
                    <a:lnR>
                      <a:noFill/>
                    </a:lnR>
                    <a:lnT>
                      <a:noFill/>
                    </a:lnT>
                    <a:lnB>
                      <a:noFill/>
                    </a:lnB>
                  </a:tcPr>
                </a:tc>
              </a:tr>
              <a:tr h="290489">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Egea, Pascal</a:t>
                      </a:r>
                    </a:p>
                  </a:txBody>
                  <a:tcPr marL="6003" marR="6003" marT="600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UCLA</a:t>
                      </a:r>
                    </a:p>
                  </a:txBody>
                  <a:tcPr marL="6003" marR="6003" marT="6003" marB="0" anchor="b">
                    <a:lnL>
                      <a:noFill/>
                    </a:lnL>
                    <a:lnR>
                      <a:noFill/>
                    </a:lnR>
                    <a:lnT>
                      <a:noFill/>
                    </a:lnT>
                    <a:lnB>
                      <a:noFill/>
                    </a:lnB>
                  </a:tcPr>
                </a:tc>
              </a:tr>
              <a:tr h="290489">
                <a:tc>
                  <a:txBody>
                    <a:bodyPr/>
                    <a:lstStyle/>
                    <a:p>
                      <a:pPr algn="l" fontAlgn="b"/>
                      <a:r>
                        <a:rPr lang="en-US" sz="1800" b="0" i="0" u="none" strike="noStrike" dirty="0" smtClean="0">
                          <a:solidFill>
                            <a:srgbClr val="000000"/>
                          </a:solidFill>
                          <a:effectLst/>
                          <a:latin typeface="Arial" panose="020B0604020202020204" pitchFamily="34" charset="0"/>
                          <a:cs typeface="Arial" panose="020B0604020202020204" pitchFamily="34" charset="0"/>
                        </a:rPr>
                        <a:t>Jose Rodriguez</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003" marR="6003" marT="6003" marB="0" anchor="b">
                    <a:lnL>
                      <a:noFill/>
                    </a:lnL>
                    <a:lnR>
                      <a:noFill/>
                    </a:lnR>
                    <a:lnT>
                      <a:noFill/>
                    </a:lnT>
                    <a:lnB>
                      <a:noFill/>
                    </a:lnB>
                  </a:tcPr>
                </a:tc>
                <a:tc>
                  <a:txBody>
                    <a:bodyPr/>
                    <a:lstStyle/>
                    <a:p>
                      <a:pPr algn="l" fontAlgn="b"/>
                      <a:r>
                        <a:rPr lang="en-US" sz="1800" b="0" i="0" u="none" strike="noStrike" dirty="0" smtClean="0">
                          <a:solidFill>
                            <a:srgbClr val="000000"/>
                          </a:solidFill>
                          <a:effectLst/>
                          <a:latin typeface="Arial" panose="020B0604020202020204" pitchFamily="34" charset="0"/>
                          <a:cs typeface="Arial" panose="020B0604020202020204" pitchFamily="34" charset="0"/>
                        </a:rPr>
                        <a:t>UCLA </a:t>
                      </a:r>
                      <a:r>
                        <a:rPr lang="en-US" sz="1800" b="0" i="0" u="none" strike="noStrike" dirty="0" smtClean="0">
                          <a:solidFill>
                            <a:srgbClr val="006600"/>
                          </a:solidFill>
                          <a:effectLst/>
                          <a:latin typeface="Arial" panose="020B0604020202020204" pitchFamily="34" charset="0"/>
                          <a:cs typeface="Arial" panose="020B0604020202020204" pitchFamily="34" charset="0"/>
                        </a:rPr>
                        <a:t>(Aug 25)</a:t>
                      </a:r>
                      <a:endParaRPr lang="en-US" sz="1800" b="0" i="0" u="none" strike="noStrike" dirty="0">
                        <a:solidFill>
                          <a:srgbClr val="006600"/>
                        </a:solidFill>
                        <a:effectLst/>
                        <a:latin typeface="Arial" panose="020B0604020202020204" pitchFamily="34" charset="0"/>
                        <a:cs typeface="Arial" panose="020B0604020202020204" pitchFamily="34" charset="0"/>
                      </a:endParaRPr>
                    </a:p>
                  </a:txBody>
                  <a:tcPr marL="6003" marR="6003" marT="6003" marB="0" anchor="b">
                    <a:lnL>
                      <a:noFill/>
                    </a:lnL>
                    <a:lnR>
                      <a:noFill/>
                    </a:lnR>
                    <a:lnT>
                      <a:noFill/>
                    </a:lnT>
                    <a:lnB>
                      <a:noFill/>
                    </a:lnB>
                  </a:tcPr>
                </a:tc>
              </a:tr>
              <a:tr h="574758">
                <a:tc>
                  <a:txBody>
                    <a:bodyPr/>
                    <a:lstStyle/>
                    <a:p>
                      <a:pPr algn="l" fontAlgn="b"/>
                      <a:r>
                        <a:rPr lang="en-US" sz="1800" b="0" i="0" u="none" strike="noStrike" dirty="0" err="1">
                          <a:solidFill>
                            <a:srgbClr val="000000"/>
                          </a:solidFill>
                          <a:effectLst/>
                          <a:latin typeface="Arial" panose="020B0604020202020204" pitchFamily="34" charset="0"/>
                          <a:cs typeface="Arial" panose="020B0604020202020204" pitchFamily="34" charset="0"/>
                        </a:rPr>
                        <a:t>Podust</a:t>
                      </a:r>
                      <a:r>
                        <a:rPr lang="en-US" sz="1800" b="0" i="0" u="none" strike="noStrike" dirty="0">
                          <a:solidFill>
                            <a:srgbClr val="000000"/>
                          </a:solidFill>
                          <a:effectLst/>
                          <a:latin typeface="Arial" panose="020B0604020202020204" pitchFamily="34" charset="0"/>
                          <a:cs typeface="Arial" panose="020B0604020202020204" pitchFamily="34" charset="0"/>
                        </a:rPr>
                        <a:t>, Larissa</a:t>
                      </a:r>
                    </a:p>
                  </a:txBody>
                  <a:tcPr marL="6003" marR="6003" marT="600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UC San Diego</a:t>
                      </a:r>
                    </a:p>
                  </a:txBody>
                  <a:tcPr marL="6003" marR="6003" marT="6003" marB="0" anchor="b">
                    <a:lnL>
                      <a:noFill/>
                    </a:lnL>
                    <a:lnR>
                      <a:noFill/>
                    </a:lnR>
                    <a:lnT>
                      <a:noFill/>
                    </a:lnT>
                    <a:lnB>
                      <a:noFill/>
                    </a:lnB>
                  </a:tcPr>
                </a:tc>
              </a:tr>
              <a:tr h="574758">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Pereira, </a:t>
                      </a:r>
                      <a:r>
                        <a:rPr lang="en-US" sz="1800" b="0" i="0" u="none" strike="noStrike" dirty="0" err="1">
                          <a:solidFill>
                            <a:srgbClr val="000000"/>
                          </a:solidFill>
                          <a:effectLst/>
                          <a:latin typeface="Arial" panose="020B0604020202020204" pitchFamily="34" charset="0"/>
                          <a:cs typeface="Arial" panose="020B0604020202020204" pitchFamily="34" charset="0"/>
                        </a:rPr>
                        <a:t>Caibe</a:t>
                      </a:r>
                      <a:r>
                        <a:rPr lang="en-US" sz="1800" b="0" i="0" u="none" strike="noStrike" dirty="0">
                          <a:solidFill>
                            <a:srgbClr val="000000"/>
                          </a:solidFill>
                          <a:effectLst/>
                          <a:latin typeface="Arial" panose="020B0604020202020204" pitchFamily="34" charset="0"/>
                          <a:cs typeface="Arial" panose="020B0604020202020204" pitchFamily="34" charset="0"/>
                        </a:rPr>
                        <a:t> Alves</a:t>
                      </a:r>
                    </a:p>
                  </a:txBody>
                  <a:tcPr marL="6003" marR="6003" marT="600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UC San Diego</a:t>
                      </a:r>
                    </a:p>
                  </a:txBody>
                  <a:tcPr marL="6003" marR="6003" marT="6003" marB="0" anchor="b">
                    <a:lnL>
                      <a:noFill/>
                    </a:lnL>
                    <a:lnR>
                      <a:noFill/>
                    </a:lnR>
                    <a:lnT>
                      <a:noFill/>
                    </a:lnT>
                    <a:lnB>
                      <a:noFill/>
                    </a:lnB>
                  </a:tcPr>
                </a:tc>
              </a:tr>
              <a:tr h="290489">
                <a:tc>
                  <a:txBody>
                    <a:bodyPr/>
                    <a:lstStyle/>
                    <a:p>
                      <a:pPr algn="l" fontAlgn="b"/>
                      <a:endParaRPr lang="en-US" sz="1800" b="0" i="0" u="none" strike="noStrike">
                        <a:solidFill>
                          <a:srgbClr val="000000"/>
                        </a:solidFill>
                        <a:effectLst/>
                        <a:latin typeface="Calibri"/>
                      </a:endParaRPr>
                    </a:p>
                  </a:txBody>
                  <a:tcPr marL="6003" marR="6003" marT="600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a:endParaRPr>
                    </a:p>
                  </a:txBody>
                  <a:tcPr marL="6003" marR="6003" marT="6003" marB="0" anchor="b">
                    <a:lnL>
                      <a:noFill/>
                    </a:lnL>
                    <a:lnR>
                      <a:noFill/>
                    </a:lnR>
                    <a:lnT>
                      <a:noFill/>
                    </a:lnT>
                    <a:lnB>
                      <a:noFill/>
                    </a:lnB>
                  </a:tcPr>
                </a:tc>
              </a:tr>
            </a:tbl>
          </a:graphicData>
        </a:graphic>
      </p:graphicFrame>
      <p:graphicFrame>
        <p:nvGraphicFramePr>
          <p:cNvPr id="5" name="Chart Placeholder 3"/>
          <p:cNvGraphicFramePr>
            <a:graphicFrameLocks/>
          </p:cNvGraphicFramePr>
          <p:nvPr>
            <p:extLst>
              <p:ext uri="{D42A27DB-BD31-4B8C-83A1-F6EECF244321}">
                <p14:modId xmlns:p14="http://schemas.microsoft.com/office/powerpoint/2010/main" val="2210287406"/>
              </p:ext>
            </p:extLst>
          </p:nvPr>
        </p:nvGraphicFramePr>
        <p:xfrm>
          <a:off x="4663440" y="1243590"/>
          <a:ext cx="4178809" cy="5138921"/>
        </p:xfrm>
        <a:graphic>
          <a:graphicData uri="http://schemas.openxmlformats.org/drawingml/2006/table">
            <a:tbl>
              <a:tblPr/>
              <a:tblGrid>
                <a:gridCol w="2500704"/>
                <a:gridCol w="1678105"/>
              </a:tblGrid>
              <a:tr h="414206">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Rubin, Seth</a:t>
                      </a:r>
                    </a:p>
                  </a:txBody>
                  <a:tcPr marL="6003" marR="6003" marT="6003" marB="0" anchor="ctr">
                    <a:lnL>
                      <a:noFill/>
                    </a:lnL>
                    <a:lnR>
                      <a:noFill/>
                    </a:lnR>
                    <a:lnT>
                      <a:noFill/>
                    </a:lnT>
                    <a:lnB>
                      <a:noFill/>
                    </a:lnB>
                  </a:tcPr>
                </a:tc>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UC Santa Cruz</a:t>
                      </a:r>
                    </a:p>
                  </a:txBody>
                  <a:tcPr marL="6003" marR="6003" marT="6003" marB="0" anchor="ctr">
                    <a:lnL>
                      <a:noFill/>
                    </a:lnL>
                    <a:lnR>
                      <a:noFill/>
                    </a:lnR>
                    <a:lnT>
                      <a:noFill/>
                    </a:lnT>
                    <a:lnB>
                      <a:noFill/>
                    </a:lnB>
                  </a:tcPr>
                </a:tc>
              </a:tr>
              <a:tr h="414206">
                <a:tc>
                  <a:txBody>
                    <a:bodyPr/>
                    <a:lstStyle/>
                    <a:p>
                      <a:pPr algn="l" fontAlgn="b"/>
                      <a:r>
                        <a:rPr lang="en-US" sz="1800" b="0" i="0" u="none" strike="noStrike" dirty="0" err="1">
                          <a:solidFill>
                            <a:srgbClr val="000000"/>
                          </a:solidFill>
                          <a:effectLst/>
                          <a:latin typeface="Arial" panose="020B0604020202020204" pitchFamily="34" charset="0"/>
                          <a:cs typeface="Arial" panose="020B0604020202020204" pitchFamily="34" charset="0"/>
                        </a:rPr>
                        <a:t>Tripathi</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Sarvind</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003" marR="6003" marT="6003" marB="0" anchor="ctr">
                    <a:lnL>
                      <a:noFill/>
                    </a:lnL>
                    <a:lnR>
                      <a:noFill/>
                    </a:lnR>
                    <a:lnT>
                      <a:noFill/>
                    </a:lnT>
                    <a:lnB>
                      <a:noFill/>
                    </a:lnB>
                  </a:tcPr>
                </a:tc>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UC Santa Cruz</a:t>
                      </a:r>
                    </a:p>
                  </a:txBody>
                  <a:tcPr marL="6003" marR="6003" marT="6003" marB="0" anchor="ctr">
                    <a:lnL>
                      <a:noFill/>
                    </a:lnL>
                    <a:lnR>
                      <a:noFill/>
                    </a:lnR>
                    <a:lnT>
                      <a:noFill/>
                    </a:lnT>
                    <a:lnB>
                      <a:noFill/>
                    </a:lnB>
                  </a:tcPr>
                </a:tc>
              </a:tr>
              <a:tr h="414206">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Marceau, Aimee</a:t>
                      </a:r>
                    </a:p>
                  </a:txBody>
                  <a:tcPr marL="6003" marR="6003" marT="6003" marB="0" anchor="ctr">
                    <a:lnL>
                      <a:noFill/>
                    </a:lnL>
                    <a:lnR>
                      <a:noFill/>
                    </a:lnR>
                    <a:lnT>
                      <a:noFill/>
                    </a:lnT>
                    <a:lnB>
                      <a:noFill/>
                    </a:lnB>
                  </a:tcPr>
                </a:tc>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UC Santa Cruz</a:t>
                      </a:r>
                    </a:p>
                  </a:txBody>
                  <a:tcPr marL="6003" marR="6003" marT="6003" marB="0" anchor="ctr">
                    <a:lnL>
                      <a:noFill/>
                    </a:lnL>
                    <a:lnR>
                      <a:noFill/>
                    </a:lnR>
                    <a:lnT>
                      <a:noFill/>
                    </a:lnT>
                    <a:lnB>
                      <a:noFill/>
                    </a:lnB>
                  </a:tcPr>
                </a:tc>
              </a:tr>
              <a:tr h="414206">
                <a:tc>
                  <a:txBody>
                    <a:bodyPr/>
                    <a:lstStyle/>
                    <a:p>
                      <a:pPr algn="l" fontAlgn="b"/>
                      <a:r>
                        <a:rPr lang="en-US" sz="1800" b="0" i="0" u="none" strike="noStrike" dirty="0" err="1">
                          <a:solidFill>
                            <a:srgbClr val="000000"/>
                          </a:solidFill>
                          <a:effectLst/>
                          <a:latin typeface="Arial" panose="020B0604020202020204" pitchFamily="34" charset="0"/>
                          <a:cs typeface="Arial" panose="020B0604020202020204" pitchFamily="34" charset="0"/>
                        </a:rPr>
                        <a:t>Guiley</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Keelan</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003" marR="6003" marT="6003" marB="0" anchor="ctr">
                    <a:lnL>
                      <a:noFill/>
                    </a:lnL>
                    <a:lnR>
                      <a:noFill/>
                    </a:lnR>
                    <a:lnT>
                      <a:noFill/>
                    </a:lnT>
                    <a:lnB>
                      <a:noFill/>
                    </a:lnB>
                  </a:tcPr>
                </a:tc>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UC Santa Cruz</a:t>
                      </a:r>
                    </a:p>
                  </a:txBody>
                  <a:tcPr marL="6003" marR="6003" marT="6003" marB="0" anchor="ctr">
                    <a:lnL>
                      <a:noFill/>
                    </a:lnL>
                    <a:lnR>
                      <a:noFill/>
                    </a:lnR>
                    <a:lnT>
                      <a:noFill/>
                    </a:lnT>
                    <a:lnB>
                      <a:noFill/>
                    </a:lnB>
                  </a:tcPr>
                </a:tc>
              </a:tr>
              <a:tr h="414206">
                <a:tc>
                  <a:txBody>
                    <a:bodyPr/>
                    <a:lstStyle/>
                    <a:p>
                      <a:pPr algn="l" fontAlgn="b"/>
                      <a:r>
                        <a:rPr lang="en-US" sz="1800" b="0" i="0" u="none" strike="noStrike" dirty="0" err="1">
                          <a:solidFill>
                            <a:schemeClr val="tx1"/>
                          </a:solidFill>
                          <a:effectLst/>
                          <a:latin typeface="Arial" panose="020B0604020202020204" pitchFamily="34" charset="0"/>
                          <a:cs typeface="Arial" panose="020B0604020202020204" pitchFamily="34" charset="0"/>
                        </a:rPr>
                        <a:t>Partch</a:t>
                      </a:r>
                      <a:r>
                        <a:rPr lang="en-US" sz="1800" b="0" i="0" u="none" strike="noStrike" dirty="0">
                          <a:solidFill>
                            <a:schemeClr val="tx1"/>
                          </a:solidFill>
                          <a:effectLst/>
                          <a:latin typeface="Arial" panose="020B0604020202020204" pitchFamily="34" charset="0"/>
                          <a:cs typeface="Arial" panose="020B0604020202020204" pitchFamily="34" charset="0"/>
                        </a:rPr>
                        <a:t>, Carrie</a:t>
                      </a:r>
                    </a:p>
                  </a:txBody>
                  <a:tcPr marL="6003" marR="6003" marT="6003" marB="0" anchor="ctr">
                    <a:lnL>
                      <a:noFill/>
                    </a:lnL>
                    <a:lnR>
                      <a:noFill/>
                    </a:lnR>
                    <a:lnT>
                      <a:noFill/>
                    </a:lnT>
                    <a:lnB>
                      <a:noFill/>
                    </a:lnB>
                  </a:tcPr>
                </a:tc>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UC Santa Cruz</a:t>
                      </a:r>
                    </a:p>
                  </a:txBody>
                  <a:tcPr marL="6003" marR="6003" marT="6003" marB="0" anchor="ctr">
                    <a:lnL>
                      <a:noFill/>
                    </a:lnL>
                    <a:lnR>
                      <a:noFill/>
                    </a:lnR>
                    <a:lnT>
                      <a:noFill/>
                    </a:lnT>
                    <a:lnB>
                      <a:noFill/>
                    </a:lnB>
                  </a:tcPr>
                </a:tc>
              </a:tr>
              <a:tr h="414206">
                <a:tc>
                  <a:txBody>
                    <a:bodyPr/>
                    <a:lstStyle/>
                    <a:p>
                      <a:pPr algn="l" fontAlgn="b"/>
                      <a:r>
                        <a:rPr lang="en-US" sz="1800" b="0" i="0" u="none" strike="noStrike" dirty="0" err="1">
                          <a:solidFill>
                            <a:srgbClr val="000000"/>
                          </a:solidFill>
                          <a:effectLst/>
                          <a:latin typeface="Arial" panose="020B0604020202020204" pitchFamily="34" charset="0"/>
                          <a:cs typeface="Arial" panose="020B0604020202020204" pitchFamily="34" charset="0"/>
                        </a:rPr>
                        <a:t>Goularte</a:t>
                      </a:r>
                      <a:r>
                        <a:rPr lang="en-US" sz="1800" b="0" i="0" u="none" strike="noStrike" dirty="0">
                          <a:solidFill>
                            <a:srgbClr val="000000"/>
                          </a:solidFill>
                          <a:effectLst/>
                          <a:latin typeface="Arial" panose="020B0604020202020204" pitchFamily="34" charset="0"/>
                          <a:cs typeface="Arial" panose="020B0604020202020204" pitchFamily="34" charset="0"/>
                        </a:rPr>
                        <a:t>, Nicolette</a:t>
                      </a:r>
                    </a:p>
                  </a:txBody>
                  <a:tcPr marL="6003" marR="6003" marT="6003" marB="0" anchor="ctr">
                    <a:lnL>
                      <a:noFill/>
                    </a:lnL>
                    <a:lnR>
                      <a:noFill/>
                    </a:lnR>
                    <a:lnT>
                      <a:noFill/>
                    </a:lnT>
                    <a:lnB>
                      <a:noFill/>
                    </a:lnB>
                  </a:tcPr>
                </a:tc>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UC Santa Cruz</a:t>
                      </a:r>
                    </a:p>
                  </a:txBody>
                  <a:tcPr marL="6003" marR="6003" marT="6003" marB="0" anchor="ctr">
                    <a:lnL>
                      <a:noFill/>
                    </a:lnL>
                    <a:lnR>
                      <a:noFill/>
                    </a:lnR>
                    <a:lnT>
                      <a:noFill/>
                    </a:lnT>
                    <a:lnB>
                      <a:noFill/>
                    </a:lnB>
                  </a:tcPr>
                </a:tc>
              </a:tr>
              <a:tr h="414206">
                <a:tc>
                  <a:txBody>
                    <a:bodyPr/>
                    <a:lstStyle/>
                    <a:p>
                      <a:pPr algn="l" fontAlgn="b"/>
                      <a:r>
                        <a:rPr lang="en-US" sz="1800" b="0" i="0" u="none" strike="noStrike" dirty="0" err="1">
                          <a:solidFill>
                            <a:srgbClr val="000000"/>
                          </a:solidFill>
                          <a:effectLst/>
                          <a:latin typeface="Arial" panose="020B0604020202020204" pitchFamily="34" charset="0"/>
                          <a:cs typeface="Arial" panose="020B0604020202020204" pitchFamily="34" charset="0"/>
                        </a:rPr>
                        <a:t>Luu</a:t>
                      </a:r>
                      <a:r>
                        <a:rPr lang="en-US" sz="1800" b="0" i="0" u="none" strike="noStrike" dirty="0">
                          <a:solidFill>
                            <a:srgbClr val="000000"/>
                          </a:solidFill>
                          <a:effectLst/>
                          <a:latin typeface="Arial" panose="020B0604020202020204" pitchFamily="34" charset="0"/>
                          <a:cs typeface="Arial" panose="020B0604020202020204" pitchFamily="34" charset="0"/>
                        </a:rPr>
                        <a:t>, Jansen</a:t>
                      </a:r>
                    </a:p>
                  </a:txBody>
                  <a:tcPr marL="6003" marR="6003" marT="6003" marB="0" anchor="ctr">
                    <a:lnL>
                      <a:noFill/>
                    </a:lnL>
                    <a:lnR>
                      <a:noFill/>
                    </a:lnR>
                    <a:lnT>
                      <a:noFill/>
                    </a:lnT>
                    <a:lnB>
                      <a:noFill/>
                    </a:lnB>
                  </a:tcPr>
                </a:tc>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UC Santa Cruz</a:t>
                      </a:r>
                    </a:p>
                  </a:txBody>
                  <a:tcPr marL="6003" marR="6003" marT="6003" marB="0" anchor="ctr">
                    <a:lnL>
                      <a:noFill/>
                    </a:lnL>
                    <a:lnR>
                      <a:noFill/>
                    </a:lnR>
                    <a:lnT>
                      <a:noFill/>
                    </a:lnT>
                    <a:lnB>
                      <a:noFill/>
                    </a:lnB>
                  </a:tcPr>
                </a:tc>
              </a:tr>
              <a:tr h="414206">
                <a:tc>
                  <a:txBody>
                    <a:bodyPr/>
                    <a:lstStyle/>
                    <a:p>
                      <a:pPr algn="l" fontAlgn="b"/>
                      <a:r>
                        <a:rPr lang="en-US" sz="1800" b="0" i="0" u="none" strike="noStrike" dirty="0" err="1">
                          <a:solidFill>
                            <a:srgbClr val="000000"/>
                          </a:solidFill>
                          <a:effectLst/>
                          <a:latin typeface="Arial" panose="020B0604020202020204" pitchFamily="34" charset="0"/>
                          <a:cs typeface="Arial" panose="020B0604020202020204" pitchFamily="34" charset="0"/>
                        </a:rPr>
                        <a:t>Liban</a:t>
                      </a:r>
                      <a:r>
                        <a:rPr lang="en-US" sz="1800" b="0" i="0" u="none" strike="noStrike" dirty="0">
                          <a:solidFill>
                            <a:srgbClr val="000000"/>
                          </a:solidFill>
                          <a:effectLst/>
                          <a:latin typeface="Arial" panose="020B0604020202020204" pitchFamily="34" charset="0"/>
                          <a:cs typeface="Arial" panose="020B0604020202020204" pitchFamily="34" charset="0"/>
                        </a:rPr>
                        <a:t>, Tyler</a:t>
                      </a:r>
                    </a:p>
                  </a:txBody>
                  <a:tcPr marL="6003" marR="6003" marT="6003" marB="0" anchor="ctr">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UC Santa Cruz</a:t>
                      </a:r>
                    </a:p>
                  </a:txBody>
                  <a:tcPr marL="6003" marR="6003" marT="6003" marB="0" anchor="ctr">
                    <a:lnL>
                      <a:noFill/>
                    </a:lnL>
                    <a:lnR>
                      <a:noFill/>
                    </a:lnR>
                    <a:lnT>
                      <a:noFill/>
                    </a:lnT>
                    <a:lnB>
                      <a:noFill/>
                    </a:lnB>
                  </a:tcPr>
                </a:tc>
              </a:tr>
              <a:tr h="414206">
                <a:tc>
                  <a:txBody>
                    <a:bodyPr/>
                    <a:lstStyle/>
                    <a:p>
                      <a:pPr algn="l" fontAlgn="b"/>
                      <a:r>
                        <a:rPr lang="en-US" sz="1800" b="0" i="0" u="none" strike="noStrike" dirty="0" err="1">
                          <a:solidFill>
                            <a:srgbClr val="000000"/>
                          </a:solidFill>
                          <a:effectLst/>
                          <a:latin typeface="Arial" panose="020B0604020202020204" pitchFamily="34" charset="0"/>
                          <a:cs typeface="Arial" panose="020B0604020202020204" pitchFamily="34" charset="0"/>
                        </a:rPr>
                        <a:t>Heisler</a:t>
                      </a:r>
                      <a:r>
                        <a:rPr lang="en-US" sz="1800" b="0" i="0" u="none" strike="noStrike" dirty="0">
                          <a:solidFill>
                            <a:srgbClr val="000000"/>
                          </a:solidFill>
                          <a:effectLst/>
                          <a:latin typeface="Arial" panose="020B0604020202020204" pitchFamily="34" charset="0"/>
                          <a:cs typeface="Arial" panose="020B0604020202020204" pitchFamily="34" charset="0"/>
                        </a:rPr>
                        <a:t>, Joel</a:t>
                      </a:r>
                    </a:p>
                  </a:txBody>
                  <a:tcPr marL="6003" marR="6003" marT="6003" marB="0" anchor="ctr">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UC Santa Cruz</a:t>
                      </a:r>
                    </a:p>
                  </a:txBody>
                  <a:tcPr marL="6003" marR="6003" marT="6003" marB="0" anchor="ctr">
                    <a:lnL>
                      <a:noFill/>
                    </a:lnL>
                    <a:lnR>
                      <a:noFill/>
                    </a:lnR>
                    <a:lnT>
                      <a:noFill/>
                    </a:lnT>
                    <a:lnB>
                      <a:noFill/>
                    </a:lnB>
                  </a:tcPr>
                </a:tc>
              </a:tr>
              <a:tr h="414206">
                <a:tc>
                  <a:txBody>
                    <a:bodyPr/>
                    <a:lstStyle/>
                    <a:p>
                      <a:pPr algn="l" fontAlgn="b"/>
                      <a:r>
                        <a:rPr lang="en-US" sz="1800" b="0" i="0" u="none" strike="noStrike" dirty="0" err="1">
                          <a:solidFill>
                            <a:srgbClr val="000000"/>
                          </a:solidFill>
                          <a:effectLst/>
                          <a:latin typeface="Arial" panose="020B0604020202020204" pitchFamily="34" charset="0"/>
                          <a:cs typeface="Arial" panose="020B0604020202020204" pitchFamily="34" charset="0"/>
                        </a:rPr>
                        <a:t>Liwang</a:t>
                      </a:r>
                      <a:r>
                        <a:rPr lang="en-US" sz="1800" b="0" i="0" u="none" strike="noStrike" dirty="0">
                          <a:solidFill>
                            <a:srgbClr val="000000"/>
                          </a:solidFill>
                          <a:effectLst/>
                          <a:latin typeface="Arial" panose="020B0604020202020204" pitchFamily="34" charset="0"/>
                          <a:cs typeface="Arial" panose="020B0604020202020204" pitchFamily="34" charset="0"/>
                        </a:rPr>
                        <a:t>, Andy</a:t>
                      </a:r>
                    </a:p>
                  </a:txBody>
                  <a:tcPr marL="6003" marR="6003" marT="6003" marB="0" anchor="ctr">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UC Santa Cruz</a:t>
                      </a:r>
                    </a:p>
                  </a:txBody>
                  <a:tcPr marL="6003" marR="6003" marT="6003" marB="0" anchor="ctr">
                    <a:lnL>
                      <a:noFill/>
                    </a:lnL>
                    <a:lnR>
                      <a:noFill/>
                    </a:lnR>
                    <a:lnT>
                      <a:noFill/>
                    </a:lnT>
                    <a:lnB>
                      <a:noFill/>
                    </a:lnB>
                  </a:tcPr>
                </a:tc>
              </a:tr>
              <a:tr h="582655">
                <a:tc>
                  <a:txBody>
                    <a:bodyPr/>
                    <a:lstStyle/>
                    <a:p>
                      <a:pPr algn="l" fontAlgn="b"/>
                      <a:r>
                        <a:rPr lang="en-US" sz="1800" b="0" i="0" u="none" strike="noStrike" dirty="0" err="1">
                          <a:solidFill>
                            <a:srgbClr val="000000"/>
                          </a:solidFill>
                          <a:effectLst/>
                          <a:latin typeface="Arial" panose="020B0604020202020204" pitchFamily="34" charset="0"/>
                          <a:cs typeface="Arial" panose="020B0604020202020204" pitchFamily="34" charset="0"/>
                        </a:rPr>
                        <a:t>Parameshwaran</a:t>
                      </a:r>
                      <a:r>
                        <a:rPr lang="en-US" sz="1800" b="0" i="0" u="none" strike="noStrike" dirty="0">
                          <a:solidFill>
                            <a:srgbClr val="000000"/>
                          </a:solidFill>
                          <a:effectLst/>
                          <a:latin typeface="Arial" panose="020B0604020202020204" pitchFamily="34" charset="0"/>
                          <a:cs typeface="Arial" panose="020B0604020202020204" pitchFamily="34" charset="0"/>
                        </a:rPr>
                        <a:t>, </a:t>
                      </a:r>
                      <a:endParaRPr lang="en-US" sz="1800" b="0" i="0" u="none" strike="noStrike" dirty="0" smtClean="0">
                        <a:solidFill>
                          <a:srgbClr val="000000"/>
                        </a:solidFill>
                        <a:effectLst/>
                        <a:latin typeface="Arial" panose="020B0604020202020204" pitchFamily="34" charset="0"/>
                        <a:cs typeface="Arial" panose="020B0604020202020204" pitchFamily="34" charset="0"/>
                      </a:endParaRPr>
                    </a:p>
                    <a:p>
                      <a:pPr algn="l" fontAlgn="b"/>
                      <a:r>
                        <a:rPr lang="en-US" sz="1800" b="0" i="0" u="none" strike="noStrike" dirty="0" err="1" smtClean="0">
                          <a:solidFill>
                            <a:srgbClr val="000000"/>
                          </a:solidFill>
                          <a:effectLst/>
                          <a:latin typeface="Arial" panose="020B0604020202020204" pitchFamily="34" charset="0"/>
                          <a:cs typeface="Arial" panose="020B0604020202020204" pitchFamily="34" charset="0"/>
                        </a:rPr>
                        <a:t>Ramanan</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003" marR="6003" marT="6003" marB="0" anchor="ctr">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UC Santa Cruz</a:t>
                      </a:r>
                    </a:p>
                  </a:txBody>
                  <a:tcPr marL="6003" marR="6003" marT="6003" marB="0" anchor="ctr">
                    <a:lnL>
                      <a:noFill/>
                    </a:lnL>
                    <a:lnR>
                      <a:noFill/>
                    </a:lnR>
                    <a:lnT>
                      <a:noFill/>
                    </a:lnT>
                    <a:lnB>
                      <a:noFill/>
                    </a:lnB>
                  </a:tcPr>
                </a:tc>
              </a:tr>
              <a:tr h="414206">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Fedechkin, Stas</a:t>
                      </a:r>
                    </a:p>
                  </a:txBody>
                  <a:tcPr marL="6003" marR="6003" marT="6003" marB="0" anchor="ctr">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UC Santa Cruz</a:t>
                      </a:r>
                    </a:p>
                  </a:txBody>
                  <a:tcPr marL="6003" marR="6003" marT="6003" marB="0" anchor="ctr">
                    <a:lnL>
                      <a:noFill/>
                    </a:lnL>
                    <a:lnR>
                      <a:noFill/>
                    </a:lnR>
                    <a:lnT>
                      <a:noFill/>
                    </a:lnT>
                    <a:lnB>
                      <a:noFill/>
                    </a:lnB>
                  </a:tcPr>
                </a:tc>
              </a:tr>
            </a:tbl>
          </a:graphicData>
        </a:graphic>
      </p:graphicFrame>
    </p:spTree>
    <p:extLst>
      <p:ext uri="{BB962C8B-B14F-4D97-AF65-F5344CB8AC3E}">
        <p14:creationId xmlns:p14="http://schemas.microsoft.com/office/powerpoint/2010/main" val="90414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Pilatus3 6M at ALS 8.3.1</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3889887"/>
          </a:xfrm>
          <a:prstGeom prst="rect">
            <a:avLst/>
          </a:prstGeom>
        </p:spPr>
      </p:pic>
      <p:sp>
        <p:nvSpPr>
          <p:cNvPr id="3" name="Rectangle 2"/>
          <p:cNvSpPr/>
          <p:nvPr/>
        </p:nvSpPr>
        <p:spPr>
          <a:xfrm>
            <a:off x="1238977" y="6125235"/>
            <a:ext cx="7080934" cy="461665"/>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13:41 9-22-2016   </a:t>
            </a:r>
            <a:r>
              <a:rPr lang="en-US" sz="2400" dirty="0" err="1" smtClean="0">
                <a:latin typeface="Arial" panose="020B0604020202020204" pitchFamily="34" charset="0"/>
                <a:cs typeface="Arial" panose="020B0604020202020204" pitchFamily="34" charset="0"/>
              </a:rPr>
              <a:t>Plexxkon’s</a:t>
            </a:r>
            <a:r>
              <a:rPr lang="en-US" sz="2400" dirty="0" smtClean="0">
                <a:latin typeface="Arial" panose="020B0604020202020204" pitchFamily="34" charset="0"/>
                <a:cs typeface="Arial" panose="020B0604020202020204" pitchFamily="34" charset="0"/>
              </a:rPr>
              <a:t> first Pilatus shift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8512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34276</TotalTime>
  <Words>2646</Words>
  <Application>Microsoft Office PowerPoint</Application>
  <PresentationFormat>On-screen Show (4:3)</PresentationFormat>
  <Paragraphs>907</Paragraphs>
  <Slides>81</Slides>
  <Notes>22</Notes>
  <HiddenSlides>0</HiddenSlides>
  <MMClips>0</MMClips>
  <ScaleCrop>false</ScaleCrop>
  <HeadingPairs>
    <vt:vector size="6" baseType="variant">
      <vt:variant>
        <vt:lpstr>Theme</vt:lpstr>
      </vt:variant>
      <vt:variant>
        <vt:i4>15</vt:i4>
      </vt:variant>
      <vt:variant>
        <vt:lpstr>Embedded OLE Servers</vt:lpstr>
      </vt:variant>
      <vt:variant>
        <vt:i4>3</vt:i4>
      </vt:variant>
      <vt:variant>
        <vt:lpstr>Slide Titles</vt:lpstr>
      </vt:variant>
      <vt:variant>
        <vt:i4>81</vt:i4>
      </vt:variant>
    </vt:vector>
  </HeadingPairs>
  <TitlesOfParts>
    <vt:vector size="99" baseType="lpstr">
      <vt:lpstr>2_Office Theme</vt:lpstr>
      <vt:lpstr>Office Theme</vt:lpstr>
      <vt:lpstr>4_Default Design</vt:lpstr>
      <vt:lpstr>7_Default Design</vt:lpstr>
      <vt:lpstr>6_Default Design</vt:lpstr>
      <vt:lpstr>4_Office Theme</vt:lpstr>
      <vt:lpstr>5_Office Theme</vt:lpstr>
      <vt:lpstr>8_Default Design</vt:lpstr>
      <vt:lpstr>6_Office Theme</vt:lpstr>
      <vt:lpstr>Default Design</vt:lpstr>
      <vt:lpstr>7_Office Theme</vt:lpstr>
      <vt:lpstr>1_Default Design</vt:lpstr>
      <vt:lpstr>3_Office Theme</vt:lpstr>
      <vt:lpstr>2_Default Design</vt:lpstr>
      <vt:lpstr>13_Default Design</vt:lpstr>
      <vt:lpstr>Chart</vt:lpstr>
      <vt:lpstr>Microsoft Graph Chart</vt:lpstr>
      <vt:lpstr>Microsoft Equation 3.0</vt:lpstr>
      <vt:lpstr>What is “MRPI”?</vt:lpstr>
      <vt:lpstr>ALS 8.3.1 MRPI Business meeting</vt:lpstr>
      <vt:lpstr>ALS 8.3.1 MRPI Business meeting</vt:lpstr>
      <vt:lpstr>It’s Official</vt:lpstr>
      <vt:lpstr>What is ALS Beamline 8.3.1 ?</vt:lpstr>
      <vt:lpstr>PowerPoint Presentation</vt:lpstr>
      <vt:lpstr>PowerPoint Presentation</vt:lpstr>
      <vt:lpstr>New Pilatus3 6M at ALS 8.3.1</vt:lpstr>
      <vt:lpstr>New Pilatus3 6M at ALS 8.3.1</vt:lpstr>
      <vt:lpstr>MRPI Technical Highlights</vt:lpstr>
      <vt:lpstr>ALS 8.3.1 data collection history</vt:lpstr>
      <vt:lpstr>Shutterless rastering now available</vt:lpstr>
      <vt:lpstr>PowerPoint Presentation</vt:lpstr>
      <vt:lpstr>ALS robots</vt:lpstr>
      <vt:lpstr>Pin compatibility</vt:lpstr>
      <vt:lpstr>SuperTong</vt:lpstr>
      <vt:lpstr>What if we didn’t have to choose?</vt:lpstr>
      <vt:lpstr>“infinite capacity” sample carousel</vt:lpstr>
      <vt:lpstr>Carousel open</vt:lpstr>
      <vt:lpstr>PowerPoint Presentation</vt:lpstr>
      <vt:lpstr>PowerPoint Presentation</vt:lpstr>
      <vt:lpstr>PowerPoint Presentation</vt:lpstr>
      <vt:lpstr>scattering/absorptoin “rules”:</vt:lpstr>
      <vt:lpstr>Match crystal to beam</vt:lpstr>
      <vt:lpstr>“8-shooter” adjustable beam size</vt:lpstr>
      <vt:lpstr>PowerPoint Presentation</vt:lpstr>
      <vt:lpstr>PowerPoint Presentation</vt:lpstr>
      <vt:lpstr>ALS 8.3.1 capabilities</vt:lpstr>
      <vt:lpstr>ALS 8.3.1 MRPI Business meeting</vt:lpstr>
      <vt:lpstr>What is a PRT?</vt:lpstr>
      <vt:lpstr>What is a PRT?</vt:lpstr>
      <vt:lpstr>UC – beamline organization</vt:lpstr>
      <vt:lpstr>ALS 8.3.1 MRPI Business meeting</vt:lpstr>
      <vt:lpstr>How do I get time on ALS 8.3.1?</vt:lpstr>
      <vt:lpstr>BL8.3.1 online schedule</vt:lpstr>
      <vt:lpstr>ALS 8.3.1 beam time allocation</vt:lpstr>
      <vt:lpstr>Please Acknowledge!</vt:lpstr>
      <vt:lpstr>Please email !</vt:lpstr>
      <vt:lpstr>ALS 8.3.1 MRPI Business meeting</vt:lpstr>
      <vt:lpstr>ALS 8.3.1 possible upgrades</vt:lpstr>
      <vt:lpstr>ALS 8.3.1 possible upgrades</vt:lpstr>
      <vt:lpstr>Interleaved Scheduling</vt:lpstr>
      <vt:lpstr>ALS 8.3.1 possible upgrades</vt:lpstr>
      <vt:lpstr>“rastering” to find the crystal</vt:lpstr>
      <vt:lpstr>ALS 8.3.1 possible upgrades</vt:lpstr>
      <vt:lpstr>PAD full vs partial</vt:lpstr>
      <vt:lpstr>Optimal exposure time (anomalous on a PAD)</vt:lpstr>
      <vt:lpstr>Optimal exposure time (anomalous on EIGER)</vt:lpstr>
      <vt:lpstr>Optimal exposure time (anomalous on a PAD)</vt:lpstr>
      <vt:lpstr>ALS 8.3.1 possible upgrades</vt:lpstr>
      <vt:lpstr>Fast “death ray” switching</vt:lpstr>
      <vt:lpstr>PowerPoint Presentation</vt:lpstr>
      <vt:lpstr>Wide bandpass reveals mosaicity from a still</vt:lpstr>
      <vt:lpstr>Si(111) vs multilayers</vt:lpstr>
      <vt:lpstr>Wide-bandpass MX?</vt:lpstr>
      <vt:lpstr>ALS 8.3.1 possible upgrades</vt:lpstr>
      <vt:lpstr>PowerPoint Presentation</vt:lpstr>
      <vt:lpstr>ALS 8.3.1 possible upgrades</vt:lpstr>
      <vt:lpstr>ALS-U ring upgrade in 2022</vt:lpstr>
      <vt:lpstr>ALS-U: Small, soft beams</vt:lpstr>
      <vt:lpstr>ALS-U: Small, soft beams</vt:lpstr>
      <vt:lpstr>ALS-U: Small, soft beams</vt:lpstr>
      <vt:lpstr>ALS-U: Small, soft beams</vt:lpstr>
      <vt:lpstr>ALS-U: Small, soft beams</vt:lpstr>
      <vt:lpstr>PowerPoint Presentation</vt:lpstr>
      <vt:lpstr>S-MAD Sample size Dilemma</vt:lpstr>
      <vt:lpstr>PowerPoint Presentation</vt:lpstr>
      <vt:lpstr>ALS 8.3.1 possible upgrades</vt:lpstr>
      <vt:lpstr>ALS 8.3.1 MRPI Business meeting</vt:lpstr>
      <vt:lpstr>8.3.1 beam time distribution: 2017</vt:lpstr>
      <vt:lpstr>ALS 8.3.1 total funding: Sep 2017</vt:lpstr>
      <vt:lpstr>BL8.3.1 PRT member contributions ($k)</vt:lpstr>
      <vt:lpstr>Long-term funding plans</vt:lpstr>
      <vt:lpstr>BL8.3.1 Beam Time Allocation (%)</vt:lpstr>
      <vt:lpstr>What we ask of you</vt:lpstr>
      <vt:lpstr>BL8.3.1 Financial Support: 2016</vt:lpstr>
      <vt:lpstr>BL8.3.1 Staff Effort</vt:lpstr>
      <vt:lpstr>UCOP MRPI Budget</vt:lpstr>
      <vt:lpstr>UCOP MRPI Award status</vt:lpstr>
      <vt:lpstr>University of California MRPI Multicampus Research Programs and Initiatives</vt:lpstr>
      <vt:lpstr>On-site users from new campuses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ALS BL 8.3.1</dc:title>
  <dc:creator>JMHolton</dc:creator>
  <cp:lastModifiedBy>James_Holton</cp:lastModifiedBy>
  <cp:revision>146</cp:revision>
  <dcterms:created xsi:type="dcterms:W3CDTF">2016-01-18T16:32:24Z</dcterms:created>
  <dcterms:modified xsi:type="dcterms:W3CDTF">2017-09-29T20:02:58Z</dcterms:modified>
</cp:coreProperties>
</file>